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94.xml" ContentType="application/vnd.openxmlformats-officedocument.presentationml.slide+xml"/>
  <Override PartName="/ppt/slides/slide113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s/slide99.xml" ContentType="application/vnd.openxmlformats-officedocument.presentationml.slide+xml"/>
  <Override PartName="/ppt/diagrams/layout1.xml" ContentType="application/vnd.openxmlformats-officedocument.drawingml.diagramLayout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05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9.xml" ContentType="application/vnd.openxmlformats-officedocument.presentationml.slide+xml"/>
  <Override PartName="/ppt/slides/slide98.xml" ContentType="application/vnd.openxmlformats-officedocument.presentationml.slide+xml"/>
  <Override PartName="/ppt/slides/slide108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slides/slide96.xml" ContentType="application/vnd.openxmlformats-officedocument.presentationml.slide+xml"/>
  <Override PartName="/ppt/slides/slide106.xml" ContentType="application/vnd.openxmlformats-officedocument.presentationml.slide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Layouts/slideLayout9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9" r:id="rId2"/>
    <p:sldId id="291" r:id="rId3"/>
    <p:sldId id="324" r:id="rId4"/>
    <p:sldId id="292" r:id="rId5"/>
    <p:sldId id="293" r:id="rId6"/>
    <p:sldId id="325" r:id="rId7"/>
    <p:sldId id="294" r:id="rId8"/>
    <p:sldId id="295" r:id="rId9"/>
    <p:sldId id="298" r:id="rId10"/>
    <p:sldId id="299" r:id="rId11"/>
    <p:sldId id="300" r:id="rId12"/>
    <p:sldId id="301" r:id="rId13"/>
    <p:sldId id="302" r:id="rId14"/>
    <p:sldId id="303" r:id="rId15"/>
    <p:sldId id="304" r:id="rId16"/>
    <p:sldId id="305" r:id="rId17"/>
    <p:sldId id="306" r:id="rId18"/>
    <p:sldId id="307" r:id="rId19"/>
    <p:sldId id="308" r:id="rId20"/>
    <p:sldId id="309" r:id="rId21"/>
    <p:sldId id="373" r:id="rId22"/>
    <p:sldId id="310" r:id="rId23"/>
    <p:sldId id="311" r:id="rId24"/>
    <p:sldId id="312" r:id="rId25"/>
    <p:sldId id="313" r:id="rId26"/>
    <p:sldId id="314" r:id="rId27"/>
    <p:sldId id="315" r:id="rId28"/>
    <p:sldId id="316" r:id="rId29"/>
    <p:sldId id="317" r:id="rId30"/>
    <p:sldId id="318" r:id="rId31"/>
    <p:sldId id="319" r:id="rId32"/>
    <p:sldId id="320" r:id="rId33"/>
    <p:sldId id="321" r:id="rId34"/>
    <p:sldId id="329" r:id="rId35"/>
    <p:sldId id="327" r:id="rId36"/>
    <p:sldId id="322" r:id="rId37"/>
    <p:sldId id="323" r:id="rId38"/>
    <p:sldId id="328" r:id="rId39"/>
    <p:sldId id="330" r:id="rId40"/>
    <p:sldId id="331" r:id="rId41"/>
    <p:sldId id="332" r:id="rId42"/>
    <p:sldId id="374" r:id="rId43"/>
    <p:sldId id="333" r:id="rId44"/>
    <p:sldId id="375" r:id="rId45"/>
    <p:sldId id="336" r:id="rId46"/>
    <p:sldId id="337" r:id="rId47"/>
    <p:sldId id="338" r:id="rId48"/>
    <p:sldId id="339" r:id="rId49"/>
    <p:sldId id="340" r:id="rId50"/>
    <p:sldId id="341" r:id="rId51"/>
    <p:sldId id="342" r:id="rId52"/>
    <p:sldId id="343" r:id="rId53"/>
    <p:sldId id="344" r:id="rId54"/>
    <p:sldId id="345" r:id="rId55"/>
    <p:sldId id="346" r:id="rId56"/>
    <p:sldId id="347" r:id="rId57"/>
    <p:sldId id="348" r:id="rId58"/>
    <p:sldId id="349" r:id="rId59"/>
    <p:sldId id="350" r:id="rId60"/>
    <p:sldId id="351" r:id="rId61"/>
    <p:sldId id="352" r:id="rId62"/>
    <p:sldId id="353" r:id="rId63"/>
    <p:sldId id="354" r:id="rId64"/>
    <p:sldId id="355" r:id="rId65"/>
    <p:sldId id="356" r:id="rId66"/>
    <p:sldId id="357" r:id="rId67"/>
    <p:sldId id="358" r:id="rId68"/>
    <p:sldId id="359" r:id="rId69"/>
    <p:sldId id="360" r:id="rId70"/>
    <p:sldId id="361" r:id="rId71"/>
    <p:sldId id="362" r:id="rId72"/>
    <p:sldId id="363" r:id="rId73"/>
    <p:sldId id="365" r:id="rId74"/>
    <p:sldId id="366" r:id="rId75"/>
    <p:sldId id="367" r:id="rId76"/>
    <p:sldId id="368" r:id="rId77"/>
    <p:sldId id="369" r:id="rId78"/>
    <p:sldId id="370" r:id="rId79"/>
    <p:sldId id="371" r:id="rId80"/>
    <p:sldId id="376" r:id="rId81"/>
    <p:sldId id="377" r:id="rId82"/>
    <p:sldId id="378" r:id="rId83"/>
    <p:sldId id="379" r:id="rId84"/>
    <p:sldId id="380" r:id="rId85"/>
    <p:sldId id="381" r:id="rId86"/>
    <p:sldId id="382" r:id="rId87"/>
    <p:sldId id="383" r:id="rId88"/>
    <p:sldId id="384" r:id="rId89"/>
    <p:sldId id="385" r:id="rId90"/>
    <p:sldId id="386" r:id="rId91"/>
    <p:sldId id="372" r:id="rId92"/>
    <p:sldId id="334" r:id="rId93"/>
    <p:sldId id="256" r:id="rId94"/>
    <p:sldId id="261" r:id="rId95"/>
    <p:sldId id="257" r:id="rId96"/>
    <p:sldId id="258" r:id="rId97"/>
    <p:sldId id="259" r:id="rId98"/>
    <p:sldId id="260" r:id="rId99"/>
    <p:sldId id="287" r:id="rId100"/>
    <p:sldId id="262" r:id="rId101"/>
    <p:sldId id="263" r:id="rId102"/>
    <p:sldId id="278" r:id="rId103"/>
    <p:sldId id="280" r:id="rId104"/>
    <p:sldId id="282" r:id="rId105"/>
    <p:sldId id="281" r:id="rId106"/>
    <p:sldId id="284" r:id="rId107"/>
    <p:sldId id="285" r:id="rId108"/>
    <p:sldId id="286" r:id="rId109"/>
    <p:sldId id="274" r:id="rId110"/>
    <p:sldId id="267" r:id="rId111"/>
    <p:sldId id="268" r:id="rId112"/>
    <p:sldId id="275" r:id="rId113"/>
    <p:sldId id="276" r:id="rId114"/>
    <p:sldId id="277" r:id="rId115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 autoAdjust="0"/>
    <p:restoredTop sz="94717" autoAdjust="0"/>
  </p:normalViewPr>
  <p:slideViewPr>
    <p:cSldViewPr snapToGrid="0">
      <p:cViewPr>
        <p:scale>
          <a:sx n="78" d="100"/>
          <a:sy n="78" d="100"/>
        </p:scale>
        <p:origin x="372" y="42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6" y="2526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viewProps" Target="viewProp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11F4660-1D19-4D05-8C62-D2DD7E19C762}" type="doc">
      <dgm:prSet loTypeId="urn:microsoft.com/office/officeart/2005/8/layout/pyramid3" loCatId="pyramid" qsTypeId="urn:microsoft.com/office/officeart/2005/8/quickstyle/3d2" qsCatId="3D" csTypeId="urn:microsoft.com/office/officeart/2005/8/colors/colorful1#1" csCatId="colorful"/>
      <dgm:spPr/>
      <dgm:t>
        <a:bodyPr/>
        <a:lstStyle/>
        <a:p>
          <a:endParaRPr lang="ru-RU"/>
        </a:p>
      </dgm:t>
    </dgm:pt>
    <dgm:pt modelId="{EDBCC860-34B5-4DE0-B885-DDF1A5B9A0B5}">
      <dgm:prSet/>
      <dgm:spPr/>
      <dgm:t>
        <a:bodyPr/>
        <a:lstStyle/>
        <a:p>
          <a:pPr rtl="0"/>
          <a:r>
            <a:rPr lang="ru-RU" dirty="0" smtClean="0"/>
            <a:t>Многочисленные перекрывающиеся сети (поведение целостного организма)</a:t>
          </a:r>
          <a:endParaRPr lang="ru-RU" dirty="0"/>
        </a:p>
      </dgm:t>
    </dgm:pt>
    <dgm:pt modelId="{BEFE4550-CFEB-483A-81F2-5C006647FE31}" type="parTrans" cxnId="{87544328-5334-4849-8AC4-FFDDE193C81D}">
      <dgm:prSet/>
      <dgm:spPr/>
      <dgm:t>
        <a:bodyPr/>
        <a:lstStyle/>
        <a:p>
          <a:endParaRPr lang="ru-RU"/>
        </a:p>
      </dgm:t>
    </dgm:pt>
    <dgm:pt modelId="{9777CEDC-9AF3-46C2-8D57-1F6F794029D6}" type="sibTrans" cxnId="{87544328-5334-4849-8AC4-FFDDE193C81D}">
      <dgm:prSet/>
      <dgm:spPr/>
      <dgm:t>
        <a:bodyPr/>
        <a:lstStyle/>
        <a:p>
          <a:endParaRPr lang="ru-RU"/>
        </a:p>
      </dgm:t>
    </dgm:pt>
    <dgm:pt modelId="{DD7364DB-6323-4292-A4AB-3F3BA1B4F993}">
      <dgm:prSet/>
      <dgm:spPr/>
      <dgm:t>
        <a:bodyPr/>
        <a:lstStyle/>
        <a:p>
          <a:pPr rtl="0"/>
          <a:r>
            <a:rPr lang="ru-RU" dirty="0" smtClean="0"/>
            <a:t>Проекционные сети (системы)</a:t>
          </a:r>
          <a:endParaRPr lang="ru-RU" dirty="0"/>
        </a:p>
      </dgm:t>
    </dgm:pt>
    <dgm:pt modelId="{05B63E0F-B35F-453E-BCCE-976BA2AE4287}" type="parTrans" cxnId="{49682F7C-F041-4CE1-8561-B775E9B44A15}">
      <dgm:prSet/>
      <dgm:spPr/>
      <dgm:t>
        <a:bodyPr/>
        <a:lstStyle/>
        <a:p>
          <a:endParaRPr lang="ru-RU"/>
        </a:p>
      </dgm:t>
    </dgm:pt>
    <dgm:pt modelId="{CBDC161F-3300-45D6-AF1B-B471F59F554B}" type="sibTrans" cxnId="{49682F7C-F041-4CE1-8561-B775E9B44A15}">
      <dgm:prSet/>
      <dgm:spPr/>
      <dgm:t>
        <a:bodyPr/>
        <a:lstStyle/>
        <a:p>
          <a:endParaRPr lang="ru-RU"/>
        </a:p>
      </dgm:t>
    </dgm:pt>
    <dgm:pt modelId="{9A3A7E06-54D6-4A6F-89AA-34D76CC84380}">
      <dgm:prSet/>
      <dgm:spPr/>
      <dgm:t>
        <a:bodyPr/>
        <a:lstStyle/>
        <a:p>
          <a:pPr rtl="0"/>
          <a:r>
            <a:rPr lang="ru-RU" dirty="0" smtClean="0"/>
            <a:t>Локальные сети (зоны)</a:t>
          </a:r>
          <a:endParaRPr lang="ru-RU" dirty="0"/>
        </a:p>
      </dgm:t>
    </dgm:pt>
    <dgm:pt modelId="{EAFAE578-AD3A-4B2F-AA6F-BD98879BBA07}" type="parTrans" cxnId="{A59A9EF3-0022-4F9D-BF8E-82AF7BB3C5D7}">
      <dgm:prSet/>
      <dgm:spPr/>
      <dgm:t>
        <a:bodyPr/>
        <a:lstStyle/>
        <a:p>
          <a:endParaRPr lang="ru-RU"/>
        </a:p>
      </dgm:t>
    </dgm:pt>
    <dgm:pt modelId="{801D6C58-ADD4-456B-BC65-386B51D02B65}" type="sibTrans" cxnId="{A59A9EF3-0022-4F9D-BF8E-82AF7BB3C5D7}">
      <dgm:prSet/>
      <dgm:spPr/>
      <dgm:t>
        <a:bodyPr/>
        <a:lstStyle/>
        <a:p>
          <a:endParaRPr lang="ru-RU"/>
        </a:p>
      </dgm:t>
    </dgm:pt>
    <dgm:pt modelId="{9DF24280-2674-4D37-9587-59547F78CDE6}">
      <dgm:prSet/>
      <dgm:spPr/>
      <dgm:t>
        <a:bodyPr/>
        <a:lstStyle/>
        <a:p>
          <a:pPr rtl="0"/>
          <a:r>
            <a:rPr lang="ru-RU" dirty="0" smtClean="0"/>
            <a:t>Клетка (нейрон)</a:t>
          </a:r>
          <a:endParaRPr lang="ru-RU" dirty="0"/>
        </a:p>
      </dgm:t>
    </dgm:pt>
    <dgm:pt modelId="{D567FA0A-C05B-4CBD-96A4-72E696015979}" type="parTrans" cxnId="{5BE388F8-8E76-4E2D-B7BD-5D3AC2456BB5}">
      <dgm:prSet/>
      <dgm:spPr/>
      <dgm:t>
        <a:bodyPr/>
        <a:lstStyle/>
        <a:p>
          <a:endParaRPr lang="ru-RU"/>
        </a:p>
      </dgm:t>
    </dgm:pt>
    <dgm:pt modelId="{4BDE5BFF-05C5-4A80-922B-1B401C38E514}" type="sibTrans" cxnId="{5BE388F8-8E76-4E2D-B7BD-5D3AC2456BB5}">
      <dgm:prSet/>
      <dgm:spPr/>
      <dgm:t>
        <a:bodyPr/>
        <a:lstStyle/>
        <a:p>
          <a:endParaRPr lang="ru-RU"/>
        </a:p>
      </dgm:t>
    </dgm:pt>
    <dgm:pt modelId="{2369DEBF-6370-4A98-99EF-55C4CA681A59}">
      <dgm:prSet/>
      <dgm:spPr/>
      <dgm:t>
        <a:bodyPr/>
        <a:lstStyle/>
        <a:p>
          <a:pPr rtl="0"/>
          <a:r>
            <a:rPr lang="ru-RU" dirty="0" smtClean="0"/>
            <a:t>Органеллы клетки</a:t>
          </a:r>
          <a:endParaRPr lang="ru-RU" dirty="0"/>
        </a:p>
      </dgm:t>
    </dgm:pt>
    <dgm:pt modelId="{89139C63-B53C-46A4-ADB1-ECEA5C3FC778}" type="parTrans" cxnId="{5F2072B5-DC6E-4BDD-86B3-3C300686CAA9}">
      <dgm:prSet/>
      <dgm:spPr/>
      <dgm:t>
        <a:bodyPr/>
        <a:lstStyle/>
        <a:p>
          <a:endParaRPr lang="ru-RU"/>
        </a:p>
      </dgm:t>
    </dgm:pt>
    <dgm:pt modelId="{5823CB1C-8FD6-4A92-B692-0D30FCEBDAAB}" type="sibTrans" cxnId="{5F2072B5-DC6E-4BDD-86B3-3C300686CAA9}">
      <dgm:prSet/>
      <dgm:spPr/>
      <dgm:t>
        <a:bodyPr/>
        <a:lstStyle/>
        <a:p>
          <a:endParaRPr lang="ru-RU"/>
        </a:p>
      </dgm:t>
    </dgm:pt>
    <dgm:pt modelId="{E7E56C6A-D0F1-42D6-BCEF-7BCB8B698E79}">
      <dgm:prSet/>
      <dgm:spPr/>
      <dgm:t>
        <a:bodyPr/>
        <a:lstStyle/>
        <a:p>
          <a:pPr rtl="0"/>
          <a:r>
            <a:rPr lang="ru-RU" dirty="0" smtClean="0"/>
            <a:t>Молекулы</a:t>
          </a:r>
          <a:endParaRPr lang="ru-RU" dirty="0"/>
        </a:p>
      </dgm:t>
    </dgm:pt>
    <dgm:pt modelId="{65EEF0E9-093F-40CD-9601-2206B03D0878}" type="parTrans" cxnId="{55EA6BF9-07E2-4855-9FAB-03D598DD8620}">
      <dgm:prSet/>
      <dgm:spPr/>
      <dgm:t>
        <a:bodyPr/>
        <a:lstStyle/>
        <a:p>
          <a:endParaRPr lang="ru-RU"/>
        </a:p>
      </dgm:t>
    </dgm:pt>
    <dgm:pt modelId="{599CDB9B-34F2-4167-8F41-21A00991080A}" type="sibTrans" cxnId="{55EA6BF9-07E2-4855-9FAB-03D598DD8620}">
      <dgm:prSet/>
      <dgm:spPr/>
      <dgm:t>
        <a:bodyPr/>
        <a:lstStyle/>
        <a:p>
          <a:endParaRPr lang="ru-RU"/>
        </a:p>
      </dgm:t>
    </dgm:pt>
    <dgm:pt modelId="{4D530457-63BE-48E4-A017-0B11BC8ED388}">
      <dgm:prSet/>
      <dgm:spPr/>
      <dgm:t>
        <a:bodyPr/>
        <a:lstStyle/>
        <a:p>
          <a:pPr rtl="0"/>
          <a:r>
            <a:rPr lang="ru-RU" dirty="0" smtClean="0"/>
            <a:t>Ионы</a:t>
          </a:r>
          <a:endParaRPr lang="ru-RU" dirty="0"/>
        </a:p>
      </dgm:t>
    </dgm:pt>
    <dgm:pt modelId="{A964FFA7-572E-4D83-BB1C-433B0BD6BB11}" type="parTrans" cxnId="{148CDC18-89A0-4E80-927A-E107947667B5}">
      <dgm:prSet/>
      <dgm:spPr/>
      <dgm:t>
        <a:bodyPr/>
        <a:lstStyle/>
        <a:p>
          <a:endParaRPr lang="ru-RU"/>
        </a:p>
      </dgm:t>
    </dgm:pt>
    <dgm:pt modelId="{86A32709-1D5B-4C35-84B1-99D1A366A530}" type="sibTrans" cxnId="{148CDC18-89A0-4E80-927A-E107947667B5}">
      <dgm:prSet/>
      <dgm:spPr/>
      <dgm:t>
        <a:bodyPr/>
        <a:lstStyle/>
        <a:p>
          <a:endParaRPr lang="ru-RU"/>
        </a:p>
      </dgm:t>
    </dgm:pt>
    <dgm:pt modelId="{AF0B481C-0694-415E-BDC9-1FB9AFDBF56D}" type="pres">
      <dgm:prSet presAssocID="{D11F4660-1D19-4D05-8C62-D2DD7E19C7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193D704D-97E2-42CF-8266-3DC7BC525E34}" type="pres">
      <dgm:prSet presAssocID="{EDBCC860-34B5-4DE0-B885-DDF1A5B9A0B5}" presName="Name8" presStyleCnt="0"/>
      <dgm:spPr/>
    </dgm:pt>
    <dgm:pt modelId="{418FA844-5D46-4B95-88B7-C865363F96D0}" type="pres">
      <dgm:prSet presAssocID="{EDBCC860-34B5-4DE0-B885-DDF1A5B9A0B5}" presName="level" presStyleLbl="node1" presStyleIdx="0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B97485E-F3C5-4C98-91B4-8A6F5641C6C5}" type="pres">
      <dgm:prSet presAssocID="{EDBCC860-34B5-4DE0-B885-DDF1A5B9A0B5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8170076-CCA3-4768-8FA5-FD174F9DB81D}" type="pres">
      <dgm:prSet presAssocID="{DD7364DB-6323-4292-A4AB-3F3BA1B4F993}" presName="Name8" presStyleCnt="0"/>
      <dgm:spPr/>
    </dgm:pt>
    <dgm:pt modelId="{284934DB-4C0B-4F28-9FEC-4D2B1C0855BC}" type="pres">
      <dgm:prSet presAssocID="{DD7364DB-6323-4292-A4AB-3F3BA1B4F993}" presName="level" presStyleLbl="node1" presStyleIdx="1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1CFEB2C-1A03-4D7B-B70B-76CD10F74594}" type="pres">
      <dgm:prSet presAssocID="{DD7364DB-6323-4292-A4AB-3F3BA1B4F993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520FA12-C691-4F69-A9FF-A205E7B0198A}" type="pres">
      <dgm:prSet presAssocID="{9A3A7E06-54D6-4A6F-89AA-34D76CC84380}" presName="Name8" presStyleCnt="0"/>
      <dgm:spPr/>
    </dgm:pt>
    <dgm:pt modelId="{E4D66DED-39D1-46B0-99B8-CBE39F9BC2F8}" type="pres">
      <dgm:prSet presAssocID="{9A3A7E06-54D6-4A6F-89AA-34D76CC84380}" presName="level" presStyleLbl="node1" presStyleIdx="2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FE2DE7D-E1F0-4C05-88C3-1AAA90E3CA96}" type="pres">
      <dgm:prSet presAssocID="{9A3A7E06-54D6-4A6F-89AA-34D76CC84380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4C825BD-BE92-4580-85B3-49E41E3088C2}" type="pres">
      <dgm:prSet presAssocID="{9DF24280-2674-4D37-9587-59547F78CDE6}" presName="Name8" presStyleCnt="0"/>
      <dgm:spPr/>
    </dgm:pt>
    <dgm:pt modelId="{8F51910E-BB91-46A7-8E19-2D54C5A95DEC}" type="pres">
      <dgm:prSet presAssocID="{9DF24280-2674-4D37-9587-59547F78CDE6}" presName="level" presStyleLbl="node1" presStyleIdx="3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0EF1041-0F6C-457B-8397-F48E3B05FC98}" type="pres">
      <dgm:prSet presAssocID="{9DF24280-2674-4D37-9587-59547F78CDE6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4A98061-9D6D-4CD5-ADB1-D0028E734BA2}" type="pres">
      <dgm:prSet presAssocID="{2369DEBF-6370-4A98-99EF-55C4CA681A59}" presName="Name8" presStyleCnt="0"/>
      <dgm:spPr/>
    </dgm:pt>
    <dgm:pt modelId="{1A75B7D6-F4CC-4F94-9B9C-B3614ABE5295}" type="pres">
      <dgm:prSet presAssocID="{2369DEBF-6370-4A98-99EF-55C4CA681A59}" presName="level" presStyleLbl="node1" presStyleIdx="4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D97D019-1592-46A5-8390-5E8058FFFF90}" type="pres">
      <dgm:prSet presAssocID="{2369DEBF-6370-4A98-99EF-55C4CA681A59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93F35D6-28C4-47E1-BE9B-1F95BA740D38}" type="pres">
      <dgm:prSet presAssocID="{E7E56C6A-D0F1-42D6-BCEF-7BCB8B698E79}" presName="Name8" presStyleCnt="0"/>
      <dgm:spPr/>
    </dgm:pt>
    <dgm:pt modelId="{9F343AD3-4DA8-4038-A7A9-18A9A52739FA}" type="pres">
      <dgm:prSet presAssocID="{E7E56C6A-D0F1-42D6-BCEF-7BCB8B698E79}" presName="level" presStyleLbl="node1" presStyleIdx="5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79ABFE6-6889-400D-8AAB-D27197CBDC45}" type="pres">
      <dgm:prSet presAssocID="{E7E56C6A-D0F1-42D6-BCEF-7BCB8B698E79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A9B983D-4D54-47E4-ACC8-DC2153979896}" type="pres">
      <dgm:prSet presAssocID="{4D530457-63BE-48E4-A017-0B11BC8ED388}" presName="Name8" presStyleCnt="0"/>
      <dgm:spPr/>
    </dgm:pt>
    <dgm:pt modelId="{A51C5464-6270-44EC-A63D-139BB525D718}" type="pres">
      <dgm:prSet presAssocID="{4D530457-63BE-48E4-A017-0B11BC8ED388}" presName="level" presStyleLbl="node1" presStyleIdx="6" presStyleCnt="7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F45F866-F263-4F63-A283-EE9DF5C721C7}" type="pres">
      <dgm:prSet presAssocID="{4D530457-63BE-48E4-A017-0B11BC8ED388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55EA6BF9-07E2-4855-9FAB-03D598DD8620}" srcId="{D11F4660-1D19-4D05-8C62-D2DD7E19C762}" destId="{E7E56C6A-D0F1-42D6-BCEF-7BCB8B698E79}" srcOrd="5" destOrd="0" parTransId="{65EEF0E9-093F-40CD-9601-2206B03D0878}" sibTransId="{599CDB9B-34F2-4167-8F41-21A00991080A}"/>
    <dgm:cxn modelId="{9178BD70-C67A-48A8-B6D2-D48A50C8BF97}" type="presOf" srcId="{EDBCC860-34B5-4DE0-B885-DDF1A5B9A0B5}" destId="{2B97485E-F3C5-4C98-91B4-8A6F5641C6C5}" srcOrd="1" destOrd="0" presId="urn:microsoft.com/office/officeart/2005/8/layout/pyramid3"/>
    <dgm:cxn modelId="{706F4369-D285-4044-95C1-9A153333D127}" type="presOf" srcId="{9DF24280-2674-4D37-9587-59547F78CDE6}" destId="{80EF1041-0F6C-457B-8397-F48E3B05FC98}" srcOrd="1" destOrd="0" presId="urn:microsoft.com/office/officeart/2005/8/layout/pyramid3"/>
    <dgm:cxn modelId="{5F2072B5-DC6E-4BDD-86B3-3C300686CAA9}" srcId="{D11F4660-1D19-4D05-8C62-D2DD7E19C762}" destId="{2369DEBF-6370-4A98-99EF-55C4CA681A59}" srcOrd="4" destOrd="0" parTransId="{89139C63-B53C-46A4-ADB1-ECEA5C3FC778}" sibTransId="{5823CB1C-8FD6-4A92-B692-0D30FCEBDAAB}"/>
    <dgm:cxn modelId="{6E442A5F-643D-4197-9927-BD6468429DCB}" type="presOf" srcId="{4D530457-63BE-48E4-A017-0B11BC8ED388}" destId="{A51C5464-6270-44EC-A63D-139BB525D718}" srcOrd="0" destOrd="0" presId="urn:microsoft.com/office/officeart/2005/8/layout/pyramid3"/>
    <dgm:cxn modelId="{5BE388F8-8E76-4E2D-B7BD-5D3AC2456BB5}" srcId="{D11F4660-1D19-4D05-8C62-D2DD7E19C762}" destId="{9DF24280-2674-4D37-9587-59547F78CDE6}" srcOrd="3" destOrd="0" parTransId="{D567FA0A-C05B-4CBD-96A4-72E696015979}" sibTransId="{4BDE5BFF-05C5-4A80-922B-1B401C38E514}"/>
    <dgm:cxn modelId="{9D535AEC-7927-45BF-BD7F-1D1303A16A6A}" type="presOf" srcId="{D11F4660-1D19-4D05-8C62-D2DD7E19C762}" destId="{AF0B481C-0694-415E-BDC9-1FB9AFDBF56D}" srcOrd="0" destOrd="0" presId="urn:microsoft.com/office/officeart/2005/8/layout/pyramid3"/>
    <dgm:cxn modelId="{A59A9EF3-0022-4F9D-BF8E-82AF7BB3C5D7}" srcId="{D11F4660-1D19-4D05-8C62-D2DD7E19C762}" destId="{9A3A7E06-54D6-4A6F-89AA-34D76CC84380}" srcOrd="2" destOrd="0" parTransId="{EAFAE578-AD3A-4B2F-AA6F-BD98879BBA07}" sibTransId="{801D6C58-ADD4-456B-BC65-386B51D02B65}"/>
    <dgm:cxn modelId="{3C95D546-3856-44A9-8748-D74D33913586}" type="presOf" srcId="{2369DEBF-6370-4A98-99EF-55C4CA681A59}" destId="{FD97D019-1592-46A5-8390-5E8058FFFF90}" srcOrd="1" destOrd="0" presId="urn:microsoft.com/office/officeart/2005/8/layout/pyramid3"/>
    <dgm:cxn modelId="{148CDC18-89A0-4E80-927A-E107947667B5}" srcId="{D11F4660-1D19-4D05-8C62-D2DD7E19C762}" destId="{4D530457-63BE-48E4-A017-0B11BC8ED388}" srcOrd="6" destOrd="0" parTransId="{A964FFA7-572E-4D83-BB1C-433B0BD6BB11}" sibTransId="{86A32709-1D5B-4C35-84B1-99D1A366A530}"/>
    <dgm:cxn modelId="{BE6C8099-47E0-4E8E-A896-FBF3C4A9AD18}" type="presOf" srcId="{9A3A7E06-54D6-4A6F-89AA-34D76CC84380}" destId="{E4D66DED-39D1-46B0-99B8-CBE39F9BC2F8}" srcOrd="0" destOrd="0" presId="urn:microsoft.com/office/officeart/2005/8/layout/pyramid3"/>
    <dgm:cxn modelId="{618E528C-127D-4554-AAB4-944C59E10513}" type="presOf" srcId="{9A3A7E06-54D6-4A6F-89AA-34D76CC84380}" destId="{FFE2DE7D-E1F0-4C05-88C3-1AAA90E3CA96}" srcOrd="1" destOrd="0" presId="urn:microsoft.com/office/officeart/2005/8/layout/pyramid3"/>
    <dgm:cxn modelId="{4810AAF7-98BF-4C87-B298-380BB5F2D65E}" type="presOf" srcId="{4D530457-63BE-48E4-A017-0B11BC8ED388}" destId="{CF45F866-F263-4F63-A283-EE9DF5C721C7}" srcOrd="1" destOrd="0" presId="urn:microsoft.com/office/officeart/2005/8/layout/pyramid3"/>
    <dgm:cxn modelId="{9AF1BDBE-B958-4687-B594-7B61B40D449A}" type="presOf" srcId="{2369DEBF-6370-4A98-99EF-55C4CA681A59}" destId="{1A75B7D6-F4CC-4F94-9B9C-B3614ABE5295}" srcOrd="0" destOrd="0" presId="urn:microsoft.com/office/officeart/2005/8/layout/pyramid3"/>
    <dgm:cxn modelId="{49682F7C-F041-4CE1-8561-B775E9B44A15}" srcId="{D11F4660-1D19-4D05-8C62-D2DD7E19C762}" destId="{DD7364DB-6323-4292-A4AB-3F3BA1B4F993}" srcOrd="1" destOrd="0" parTransId="{05B63E0F-B35F-453E-BCCE-976BA2AE4287}" sibTransId="{CBDC161F-3300-45D6-AF1B-B471F59F554B}"/>
    <dgm:cxn modelId="{8D4BF831-25C2-499B-B85B-28184869DF23}" type="presOf" srcId="{E7E56C6A-D0F1-42D6-BCEF-7BCB8B698E79}" destId="{9F343AD3-4DA8-4038-A7A9-18A9A52739FA}" srcOrd="0" destOrd="0" presId="urn:microsoft.com/office/officeart/2005/8/layout/pyramid3"/>
    <dgm:cxn modelId="{D63E028D-D1FB-433F-B0DA-6DCAFBFC942B}" type="presOf" srcId="{EDBCC860-34B5-4DE0-B885-DDF1A5B9A0B5}" destId="{418FA844-5D46-4B95-88B7-C865363F96D0}" srcOrd="0" destOrd="0" presId="urn:microsoft.com/office/officeart/2005/8/layout/pyramid3"/>
    <dgm:cxn modelId="{DEA89C86-F860-4455-A361-D23C7DE5F418}" type="presOf" srcId="{E7E56C6A-D0F1-42D6-BCEF-7BCB8B698E79}" destId="{C79ABFE6-6889-400D-8AAB-D27197CBDC45}" srcOrd="1" destOrd="0" presId="urn:microsoft.com/office/officeart/2005/8/layout/pyramid3"/>
    <dgm:cxn modelId="{0C9A2A5A-2048-4584-850C-FED669B5D98A}" type="presOf" srcId="{9DF24280-2674-4D37-9587-59547F78CDE6}" destId="{8F51910E-BB91-46A7-8E19-2D54C5A95DEC}" srcOrd="0" destOrd="0" presId="urn:microsoft.com/office/officeart/2005/8/layout/pyramid3"/>
    <dgm:cxn modelId="{F587CEBE-F93E-4339-B7F0-68C9B03D8412}" type="presOf" srcId="{DD7364DB-6323-4292-A4AB-3F3BA1B4F993}" destId="{E1CFEB2C-1A03-4D7B-B70B-76CD10F74594}" srcOrd="1" destOrd="0" presId="urn:microsoft.com/office/officeart/2005/8/layout/pyramid3"/>
    <dgm:cxn modelId="{81456AB2-9B30-4D1E-ADD8-A58647F6A146}" type="presOf" srcId="{DD7364DB-6323-4292-A4AB-3F3BA1B4F993}" destId="{284934DB-4C0B-4F28-9FEC-4D2B1C0855BC}" srcOrd="0" destOrd="0" presId="urn:microsoft.com/office/officeart/2005/8/layout/pyramid3"/>
    <dgm:cxn modelId="{87544328-5334-4849-8AC4-FFDDE193C81D}" srcId="{D11F4660-1D19-4D05-8C62-D2DD7E19C762}" destId="{EDBCC860-34B5-4DE0-B885-DDF1A5B9A0B5}" srcOrd="0" destOrd="0" parTransId="{BEFE4550-CFEB-483A-81F2-5C006647FE31}" sibTransId="{9777CEDC-9AF3-46C2-8D57-1F6F794029D6}"/>
    <dgm:cxn modelId="{F3585CE3-2BC2-49B1-9B2F-132F56E26294}" type="presParOf" srcId="{AF0B481C-0694-415E-BDC9-1FB9AFDBF56D}" destId="{193D704D-97E2-42CF-8266-3DC7BC525E34}" srcOrd="0" destOrd="0" presId="urn:microsoft.com/office/officeart/2005/8/layout/pyramid3"/>
    <dgm:cxn modelId="{AB590B34-F745-4ADB-94C5-46CE5F86E5CA}" type="presParOf" srcId="{193D704D-97E2-42CF-8266-3DC7BC525E34}" destId="{418FA844-5D46-4B95-88B7-C865363F96D0}" srcOrd="0" destOrd="0" presId="urn:microsoft.com/office/officeart/2005/8/layout/pyramid3"/>
    <dgm:cxn modelId="{FBF670D3-7805-40EE-8A37-C7E854D7B925}" type="presParOf" srcId="{193D704D-97E2-42CF-8266-3DC7BC525E34}" destId="{2B97485E-F3C5-4C98-91B4-8A6F5641C6C5}" srcOrd="1" destOrd="0" presId="urn:microsoft.com/office/officeart/2005/8/layout/pyramid3"/>
    <dgm:cxn modelId="{32B3FE95-5F1D-491C-B141-32213141CA14}" type="presParOf" srcId="{AF0B481C-0694-415E-BDC9-1FB9AFDBF56D}" destId="{F8170076-CCA3-4768-8FA5-FD174F9DB81D}" srcOrd="1" destOrd="0" presId="urn:microsoft.com/office/officeart/2005/8/layout/pyramid3"/>
    <dgm:cxn modelId="{136A6711-7FE9-4692-8FC8-2C0C1CFD6611}" type="presParOf" srcId="{F8170076-CCA3-4768-8FA5-FD174F9DB81D}" destId="{284934DB-4C0B-4F28-9FEC-4D2B1C0855BC}" srcOrd="0" destOrd="0" presId="urn:microsoft.com/office/officeart/2005/8/layout/pyramid3"/>
    <dgm:cxn modelId="{F71BA51A-74DD-4E7A-87E2-105D77C686F9}" type="presParOf" srcId="{F8170076-CCA3-4768-8FA5-FD174F9DB81D}" destId="{E1CFEB2C-1A03-4D7B-B70B-76CD10F74594}" srcOrd="1" destOrd="0" presId="urn:microsoft.com/office/officeart/2005/8/layout/pyramid3"/>
    <dgm:cxn modelId="{CFB37E8E-440D-4464-8DC6-31F069343B7D}" type="presParOf" srcId="{AF0B481C-0694-415E-BDC9-1FB9AFDBF56D}" destId="{2520FA12-C691-4F69-A9FF-A205E7B0198A}" srcOrd="2" destOrd="0" presId="urn:microsoft.com/office/officeart/2005/8/layout/pyramid3"/>
    <dgm:cxn modelId="{D529C6A7-9E31-416A-8D14-E3FBD19268FE}" type="presParOf" srcId="{2520FA12-C691-4F69-A9FF-A205E7B0198A}" destId="{E4D66DED-39D1-46B0-99B8-CBE39F9BC2F8}" srcOrd="0" destOrd="0" presId="urn:microsoft.com/office/officeart/2005/8/layout/pyramid3"/>
    <dgm:cxn modelId="{A2F7381C-E79F-49E6-B42F-4B9775CCD081}" type="presParOf" srcId="{2520FA12-C691-4F69-A9FF-A205E7B0198A}" destId="{FFE2DE7D-E1F0-4C05-88C3-1AAA90E3CA96}" srcOrd="1" destOrd="0" presId="urn:microsoft.com/office/officeart/2005/8/layout/pyramid3"/>
    <dgm:cxn modelId="{60DE4FC9-64EC-43F6-8AB8-C293720908BD}" type="presParOf" srcId="{AF0B481C-0694-415E-BDC9-1FB9AFDBF56D}" destId="{74C825BD-BE92-4580-85B3-49E41E3088C2}" srcOrd="3" destOrd="0" presId="urn:microsoft.com/office/officeart/2005/8/layout/pyramid3"/>
    <dgm:cxn modelId="{494FD9B2-FC5A-4339-BF5F-08DC9FBC4629}" type="presParOf" srcId="{74C825BD-BE92-4580-85B3-49E41E3088C2}" destId="{8F51910E-BB91-46A7-8E19-2D54C5A95DEC}" srcOrd="0" destOrd="0" presId="urn:microsoft.com/office/officeart/2005/8/layout/pyramid3"/>
    <dgm:cxn modelId="{43F4CB55-16B8-4AA6-B7A2-7AECF774E1A2}" type="presParOf" srcId="{74C825BD-BE92-4580-85B3-49E41E3088C2}" destId="{80EF1041-0F6C-457B-8397-F48E3B05FC98}" srcOrd="1" destOrd="0" presId="urn:microsoft.com/office/officeart/2005/8/layout/pyramid3"/>
    <dgm:cxn modelId="{BB0B92C3-2E44-4471-9DDC-2A647AA73744}" type="presParOf" srcId="{AF0B481C-0694-415E-BDC9-1FB9AFDBF56D}" destId="{F4A98061-9D6D-4CD5-ADB1-D0028E734BA2}" srcOrd="4" destOrd="0" presId="urn:microsoft.com/office/officeart/2005/8/layout/pyramid3"/>
    <dgm:cxn modelId="{102DA028-D1B8-40A0-9D8E-0652A36C1DB3}" type="presParOf" srcId="{F4A98061-9D6D-4CD5-ADB1-D0028E734BA2}" destId="{1A75B7D6-F4CC-4F94-9B9C-B3614ABE5295}" srcOrd="0" destOrd="0" presId="urn:microsoft.com/office/officeart/2005/8/layout/pyramid3"/>
    <dgm:cxn modelId="{78076995-2079-45CC-8EAA-611A144C51BF}" type="presParOf" srcId="{F4A98061-9D6D-4CD5-ADB1-D0028E734BA2}" destId="{FD97D019-1592-46A5-8390-5E8058FFFF90}" srcOrd="1" destOrd="0" presId="urn:microsoft.com/office/officeart/2005/8/layout/pyramid3"/>
    <dgm:cxn modelId="{297B421F-CC7D-4FDD-BEC7-16E8E0E140B0}" type="presParOf" srcId="{AF0B481C-0694-415E-BDC9-1FB9AFDBF56D}" destId="{193F35D6-28C4-47E1-BE9B-1F95BA740D38}" srcOrd="5" destOrd="0" presId="urn:microsoft.com/office/officeart/2005/8/layout/pyramid3"/>
    <dgm:cxn modelId="{ECE88E86-5AA6-46FA-B5DD-E3B8C895CAF3}" type="presParOf" srcId="{193F35D6-28C4-47E1-BE9B-1F95BA740D38}" destId="{9F343AD3-4DA8-4038-A7A9-18A9A52739FA}" srcOrd="0" destOrd="0" presId="urn:microsoft.com/office/officeart/2005/8/layout/pyramid3"/>
    <dgm:cxn modelId="{5D5B59DE-EEBB-44BF-A0F7-DBC7949D41DC}" type="presParOf" srcId="{193F35D6-28C4-47E1-BE9B-1F95BA740D38}" destId="{C79ABFE6-6889-400D-8AAB-D27197CBDC45}" srcOrd="1" destOrd="0" presId="urn:microsoft.com/office/officeart/2005/8/layout/pyramid3"/>
    <dgm:cxn modelId="{D7C72B2D-602B-425D-B68F-3DC5BFE220C7}" type="presParOf" srcId="{AF0B481C-0694-415E-BDC9-1FB9AFDBF56D}" destId="{6A9B983D-4D54-47E4-ACC8-DC2153979896}" srcOrd="6" destOrd="0" presId="urn:microsoft.com/office/officeart/2005/8/layout/pyramid3"/>
    <dgm:cxn modelId="{0D9B1235-68F3-4E31-A531-14A49695D63C}" type="presParOf" srcId="{6A9B983D-4D54-47E4-ACC8-DC2153979896}" destId="{A51C5464-6270-44EC-A63D-139BB525D718}" srcOrd="0" destOrd="0" presId="urn:microsoft.com/office/officeart/2005/8/layout/pyramid3"/>
    <dgm:cxn modelId="{FE123F3A-B807-4B17-8405-70A56DFAE00E}" type="presParOf" srcId="{6A9B983D-4D54-47E4-ACC8-DC2153979896}" destId="{CF45F866-F263-4F63-A283-EE9DF5C721C7}" srcOrd="1" destOrd="0" presId="urn:microsoft.com/office/officeart/2005/8/layout/pyramid3"/>
  </dgm:cxnLst>
  <dgm:bg/>
  <dgm:whole/>
  <dgm:extLst>
    <a:ext uri="http://schemas.microsoft.com/office/drawing/2008/diagram">
      <dsp:dataModelExt xmlns=""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8FA844-5D46-4B95-88B7-C865363F96D0}">
      <dsp:nvSpPr>
        <dsp:cNvPr id="0" name=""/>
        <dsp:cNvSpPr/>
      </dsp:nvSpPr>
      <dsp:spPr>
        <a:xfrm rot="10800000">
          <a:off x="0" y="0"/>
          <a:ext cx="9144000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Многочисленные перекрывающиеся сети (поведение целостного организма)</a:t>
          </a:r>
          <a:endParaRPr lang="ru-RU" sz="2400" kern="1200" dirty="0"/>
        </a:p>
      </dsp:txBody>
      <dsp:txXfrm rot="-10800000">
        <a:off x="1600199" y="0"/>
        <a:ext cx="5943600" cy="751114"/>
      </dsp:txXfrm>
    </dsp:sp>
    <dsp:sp modelId="{284934DB-4C0B-4F28-9FEC-4D2B1C0855BC}">
      <dsp:nvSpPr>
        <dsp:cNvPr id="0" name=""/>
        <dsp:cNvSpPr/>
      </dsp:nvSpPr>
      <dsp:spPr>
        <a:xfrm rot="10800000">
          <a:off x="653142" y="751114"/>
          <a:ext cx="7837714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3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Проекционные сети (системы)</a:t>
          </a:r>
          <a:endParaRPr lang="ru-RU" sz="2400" kern="1200" dirty="0"/>
        </a:p>
      </dsp:txBody>
      <dsp:txXfrm rot="-10800000">
        <a:off x="2024742" y="751114"/>
        <a:ext cx="5094514" cy="751114"/>
      </dsp:txXfrm>
    </dsp:sp>
    <dsp:sp modelId="{E4D66DED-39D1-46B0-99B8-CBE39F9BC2F8}">
      <dsp:nvSpPr>
        <dsp:cNvPr id="0" name=""/>
        <dsp:cNvSpPr/>
      </dsp:nvSpPr>
      <dsp:spPr>
        <a:xfrm rot="10800000">
          <a:off x="1306285" y="1502228"/>
          <a:ext cx="6531428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Локальные сети (зоны)</a:t>
          </a:r>
          <a:endParaRPr lang="ru-RU" sz="2400" kern="1200" dirty="0"/>
        </a:p>
      </dsp:txBody>
      <dsp:txXfrm rot="-10800000">
        <a:off x="2449285" y="1502228"/>
        <a:ext cx="4245428" cy="751114"/>
      </dsp:txXfrm>
    </dsp:sp>
    <dsp:sp modelId="{8F51910E-BB91-46A7-8E19-2D54C5A95DEC}">
      <dsp:nvSpPr>
        <dsp:cNvPr id="0" name=""/>
        <dsp:cNvSpPr/>
      </dsp:nvSpPr>
      <dsp:spPr>
        <a:xfrm rot="10800000">
          <a:off x="1959428" y="2253342"/>
          <a:ext cx="5225142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5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Клетка (нейрон)</a:t>
          </a:r>
          <a:endParaRPr lang="ru-RU" sz="2400" kern="1200" dirty="0"/>
        </a:p>
      </dsp:txBody>
      <dsp:txXfrm rot="-10800000">
        <a:off x="2873828" y="2253342"/>
        <a:ext cx="3396342" cy="751114"/>
      </dsp:txXfrm>
    </dsp:sp>
    <dsp:sp modelId="{1A75B7D6-F4CC-4F94-9B9C-B3614ABE5295}">
      <dsp:nvSpPr>
        <dsp:cNvPr id="0" name=""/>
        <dsp:cNvSpPr/>
      </dsp:nvSpPr>
      <dsp:spPr>
        <a:xfrm rot="10800000">
          <a:off x="2612571" y="3004457"/>
          <a:ext cx="3918857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6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Органеллы клетки</a:t>
          </a:r>
          <a:endParaRPr lang="ru-RU" sz="2400" kern="1200" dirty="0"/>
        </a:p>
      </dsp:txBody>
      <dsp:txXfrm rot="-10800000">
        <a:off x="3298371" y="3004457"/>
        <a:ext cx="2547257" cy="751114"/>
      </dsp:txXfrm>
    </dsp:sp>
    <dsp:sp modelId="{9F343AD3-4DA8-4038-A7A9-18A9A52739FA}">
      <dsp:nvSpPr>
        <dsp:cNvPr id="0" name=""/>
        <dsp:cNvSpPr/>
      </dsp:nvSpPr>
      <dsp:spPr>
        <a:xfrm rot="10800000">
          <a:off x="3265714" y="3755571"/>
          <a:ext cx="2612571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Молекулы</a:t>
          </a:r>
          <a:endParaRPr lang="ru-RU" sz="2400" kern="1200" dirty="0"/>
        </a:p>
      </dsp:txBody>
      <dsp:txXfrm rot="-10800000">
        <a:off x="3722914" y="3755571"/>
        <a:ext cx="1698171" cy="751114"/>
      </dsp:txXfrm>
    </dsp:sp>
    <dsp:sp modelId="{A51C5464-6270-44EC-A63D-139BB525D718}">
      <dsp:nvSpPr>
        <dsp:cNvPr id="0" name=""/>
        <dsp:cNvSpPr/>
      </dsp:nvSpPr>
      <dsp:spPr>
        <a:xfrm rot="10800000">
          <a:off x="3918857" y="4506685"/>
          <a:ext cx="1306285" cy="751114"/>
        </a:xfrm>
        <a:prstGeom prst="trapezoid">
          <a:avLst>
            <a:gd name="adj" fmla="val 86957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3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kern="1200" dirty="0" smtClean="0"/>
            <a:t>Ионы</a:t>
          </a:r>
          <a:endParaRPr lang="ru-RU" sz="2400" kern="1200" dirty="0"/>
        </a:p>
      </dsp:txBody>
      <dsp:txXfrm rot="-10800000">
        <a:off x="3918857" y="4506685"/>
        <a:ext cx="1306285" cy="75111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3">
  <dgm:title val=""/>
  <dgm:desc val=""/>
  <dgm:catLst>
    <dgm:cat type="pyramid" pri="2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T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T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rev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t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25F62-A9F4-49C0-8557-F87AFC140A2F}" type="datetimeFigureOut">
              <a:rPr lang="ru-RU" smtClean="0"/>
              <a:pPr/>
              <a:t>27.09.2012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C0E195-8B4D-4680-AFE4-5BE6431538DE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krugosvet.ru/enc/nauka_i_tehnika/biologiya/GOLDZHI_KAMILLO.html" TargetMode="Externa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52882" y="759968"/>
            <a:ext cx="8401050" cy="2989263"/>
          </a:xfrm>
        </p:spPr>
        <p:txBody>
          <a:bodyPr>
            <a:noAutofit/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r>
              <a:rPr lang="ru-RU" sz="8000" b="1" dirty="0" smtClean="0">
                <a:ln w="50800"/>
                <a:solidFill>
                  <a:schemeClr val="bg1">
                    <a:shade val="50000"/>
                  </a:schemeClr>
                </a:solidFill>
              </a:rPr>
              <a:t>Основы нейронной теории</a:t>
            </a:r>
            <a:endParaRPr lang="ru-RU" sz="8000" b="1" dirty="0">
              <a:ln w="50800"/>
              <a:solidFill>
                <a:schemeClr val="bg1">
                  <a:shade val="50000"/>
                </a:schemeClr>
              </a:solidFill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  <p:sp>
        <p:nvSpPr>
          <p:cNvPr id="2" name="Подзаголовок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  <p:bldP spid="2050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8132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8095785" y="4672361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Микро-глия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Функциональные системы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3600" dirty="0" smtClean="0"/>
              <a:t>Функциональная система – динамическая саморегулирующаяся организация (система), деятельность которой направлена на обеспечение полезных для системы результатов.</a:t>
            </a:r>
          </a:p>
          <a:p>
            <a:r>
              <a:rPr lang="ru-RU" sz="3600" dirty="0" smtClean="0"/>
              <a:t>«полезный приспособительный результат»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Равнобедренный треугольник 31"/>
          <p:cNvSpPr/>
          <p:nvPr/>
        </p:nvSpPr>
        <p:spPr>
          <a:xfrm>
            <a:off x="7715304" y="4429132"/>
            <a:ext cx="1214414" cy="2285992"/>
          </a:xfrm>
          <a:prstGeom prst="triangle">
            <a:avLst>
              <a:gd name="adj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Рецептор результата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1143000"/>
          </a:xfrm>
        </p:spPr>
        <p:txBody>
          <a:bodyPr/>
          <a:lstStyle/>
          <a:p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1000100" y="1428736"/>
            <a:ext cx="1928826" cy="164307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7200" dirty="0" smtClean="0">
                <a:solidFill>
                  <a:srgbClr val="FFFF00"/>
                </a:solidFill>
              </a:rPr>
              <a:t>НЦ</a:t>
            </a:r>
            <a:endParaRPr lang="ru-RU" sz="7200" dirty="0">
              <a:solidFill>
                <a:srgbClr val="FFFF00"/>
              </a:solidFill>
            </a:endParaRPr>
          </a:p>
        </p:txBody>
      </p:sp>
      <p:cxnSp>
        <p:nvCxnSpPr>
          <p:cNvPr id="6" name="Прямая со стрелкой 5"/>
          <p:cNvCxnSpPr>
            <a:stCxn id="4" idx="6"/>
            <a:endCxn id="7" idx="1"/>
          </p:cNvCxnSpPr>
          <p:nvPr/>
        </p:nvCxnSpPr>
        <p:spPr>
          <a:xfrm>
            <a:off x="2928926" y="2250273"/>
            <a:ext cx="928694" cy="64294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6"/>
          <p:cNvSpPr/>
          <p:nvPr/>
        </p:nvSpPr>
        <p:spPr>
          <a:xfrm>
            <a:off x="3857620" y="2428868"/>
            <a:ext cx="3214710" cy="92869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rgbClr val="FFFF00"/>
                </a:solidFill>
              </a:rPr>
              <a:t>Вегетативная регуляция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3857620" y="928670"/>
            <a:ext cx="3214710" cy="8572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rgbClr val="FFFF00"/>
                </a:solidFill>
              </a:rPr>
              <a:t>Поведенческая регуляция</a:t>
            </a:r>
            <a:endParaRPr lang="ru-RU" sz="2800" dirty="0">
              <a:solidFill>
                <a:srgbClr val="FFFF00"/>
              </a:solidFill>
            </a:endParaRPr>
          </a:p>
        </p:txBody>
      </p:sp>
      <p:cxnSp>
        <p:nvCxnSpPr>
          <p:cNvPr id="16" name="Прямая со стрелкой 15"/>
          <p:cNvCxnSpPr>
            <a:stCxn id="4" idx="7"/>
            <a:endCxn id="12" idx="1"/>
          </p:cNvCxnSpPr>
          <p:nvPr/>
        </p:nvCxnSpPr>
        <p:spPr>
          <a:xfrm rot="5400000" flipH="1" flipV="1">
            <a:off x="3096008" y="907746"/>
            <a:ext cx="312060" cy="121116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Скругленный прямоугольник 21"/>
          <p:cNvSpPr/>
          <p:nvPr/>
        </p:nvSpPr>
        <p:spPr>
          <a:xfrm>
            <a:off x="7929586" y="938784"/>
            <a:ext cx="714380" cy="263309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sz="4000" dirty="0" smtClean="0">
                <a:solidFill>
                  <a:schemeClr val="accent6">
                    <a:lumMod val="40000"/>
                    <a:lumOff val="60000"/>
                  </a:schemeClr>
                </a:solidFill>
              </a:rPr>
              <a:t>РЕЗУЛЬТАТ</a:t>
            </a:r>
            <a:endParaRPr lang="ru-RU" sz="4000" dirty="0">
              <a:solidFill>
                <a:schemeClr val="accent6">
                  <a:lumMod val="40000"/>
                  <a:lumOff val="60000"/>
                </a:schemeClr>
              </a:solidFill>
            </a:endParaRPr>
          </a:p>
        </p:txBody>
      </p:sp>
      <p:cxnSp>
        <p:nvCxnSpPr>
          <p:cNvPr id="23" name="Прямая со стрелкой 22"/>
          <p:cNvCxnSpPr>
            <a:stCxn id="7" idx="3"/>
            <a:endCxn id="22" idx="1"/>
          </p:cNvCxnSpPr>
          <p:nvPr/>
        </p:nvCxnSpPr>
        <p:spPr>
          <a:xfrm flipV="1">
            <a:off x="7072330" y="2255330"/>
            <a:ext cx="857256" cy="63788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 стрелкой 23"/>
          <p:cNvCxnSpPr>
            <a:stCxn id="12" idx="3"/>
            <a:endCxn id="22" idx="1"/>
          </p:cNvCxnSpPr>
          <p:nvPr/>
        </p:nvCxnSpPr>
        <p:spPr>
          <a:xfrm>
            <a:off x="7072330" y="1357298"/>
            <a:ext cx="857256" cy="89803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>
            <a:stCxn id="22" idx="2"/>
            <a:endCxn id="32" idx="0"/>
          </p:cNvCxnSpPr>
          <p:nvPr/>
        </p:nvCxnSpPr>
        <p:spPr>
          <a:xfrm rot="16200000" flipH="1">
            <a:off x="7876015" y="3982636"/>
            <a:ext cx="857256" cy="35735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Овал 49"/>
          <p:cNvSpPr/>
          <p:nvPr/>
        </p:nvSpPr>
        <p:spPr>
          <a:xfrm>
            <a:off x="5143504" y="4143380"/>
            <a:ext cx="2000264" cy="92869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err="1" smtClean="0"/>
              <a:t>метабо-лизм</a:t>
            </a:r>
            <a:endParaRPr lang="ru-RU" sz="2800" dirty="0"/>
          </a:p>
        </p:txBody>
      </p:sp>
      <p:cxnSp>
        <p:nvCxnSpPr>
          <p:cNvPr id="51" name="Прямая со стрелкой 50"/>
          <p:cNvCxnSpPr>
            <a:endCxn id="50" idx="7"/>
          </p:cNvCxnSpPr>
          <p:nvPr/>
        </p:nvCxnSpPr>
        <p:spPr>
          <a:xfrm rot="10800000" flipV="1">
            <a:off x="6850836" y="3499102"/>
            <a:ext cx="1073964" cy="780281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50" idx="0"/>
          </p:cNvCxnSpPr>
          <p:nvPr/>
        </p:nvCxnSpPr>
        <p:spPr>
          <a:xfrm rot="5400000" flipH="1" flipV="1">
            <a:off x="6536545" y="2821777"/>
            <a:ext cx="928694" cy="1714512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Полилиния 56"/>
          <p:cNvSpPr/>
          <p:nvPr/>
        </p:nvSpPr>
        <p:spPr>
          <a:xfrm>
            <a:off x="1538868" y="2988527"/>
            <a:ext cx="6166625" cy="3735658"/>
          </a:xfrm>
          <a:custGeom>
            <a:avLst/>
            <a:gdLst>
              <a:gd name="connsiteX0" fmla="*/ 6166625 w 6166625"/>
              <a:gd name="connsiteY0" fmla="*/ 3679902 h 3735658"/>
              <a:gd name="connsiteX1" fmla="*/ 3345366 w 6166625"/>
              <a:gd name="connsiteY1" fmla="*/ 3657600 h 3735658"/>
              <a:gd name="connsiteX2" fmla="*/ 702527 w 6166625"/>
              <a:gd name="connsiteY2" fmla="*/ 3657600 h 3735658"/>
              <a:gd name="connsiteX3" fmla="*/ 156117 w 6166625"/>
              <a:gd name="connsiteY3" fmla="*/ 3189249 h 3735658"/>
              <a:gd name="connsiteX4" fmla="*/ 66908 w 6166625"/>
              <a:gd name="connsiteY4" fmla="*/ 2430966 h 3735658"/>
              <a:gd name="connsiteX5" fmla="*/ 0 w 6166625"/>
              <a:gd name="connsiteY5" fmla="*/ 0 h 373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6625" h="3735658">
                <a:moveTo>
                  <a:pt x="6166625" y="3679902"/>
                </a:moveTo>
                <a:lnTo>
                  <a:pt x="3345366" y="3657600"/>
                </a:lnTo>
                <a:cubicBezTo>
                  <a:pt x="2434683" y="3653883"/>
                  <a:pt x="1234068" y="3735658"/>
                  <a:pt x="702527" y="3657600"/>
                </a:cubicBezTo>
                <a:cubicBezTo>
                  <a:pt x="170986" y="3579542"/>
                  <a:pt x="262054" y="3393688"/>
                  <a:pt x="156117" y="3189249"/>
                </a:cubicBezTo>
                <a:cubicBezTo>
                  <a:pt x="50181" y="2984810"/>
                  <a:pt x="92927" y="2962507"/>
                  <a:pt x="66908" y="2430966"/>
                </a:cubicBezTo>
                <a:cubicBezTo>
                  <a:pt x="40889" y="1899425"/>
                  <a:pt x="20444" y="949712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Овал 57"/>
          <p:cNvSpPr/>
          <p:nvPr/>
        </p:nvSpPr>
        <p:spPr>
          <a:xfrm>
            <a:off x="2071670" y="3786190"/>
            <a:ext cx="2143140" cy="1214446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Гуморальная регуляция</a:t>
            </a:r>
            <a:endParaRPr lang="ru-RU" b="1" dirty="0"/>
          </a:p>
        </p:txBody>
      </p:sp>
      <p:sp>
        <p:nvSpPr>
          <p:cNvPr id="59" name="Полилиния 58"/>
          <p:cNvSpPr/>
          <p:nvPr/>
        </p:nvSpPr>
        <p:spPr>
          <a:xfrm>
            <a:off x="1828800" y="3088888"/>
            <a:ext cx="6289288" cy="3098180"/>
          </a:xfrm>
          <a:custGeom>
            <a:avLst/>
            <a:gdLst>
              <a:gd name="connsiteX0" fmla="*/ 6289288 w 6289288"/>
              <a:gd name="connsiteY0" fmla="*/ 490653 h 3098180"/>
              <a:gd name="connsiteX1" fmla="*/ 6032810 w 6289288"/>
              <a:gd name="connsiteY1" fmla="*/ 1371600 h 3098180"/>
              <a:gd name="connsiteX2" fmla="*/ 5575610 w 6289288"/>
              <a:gd name="connsiteY2" fmla="*/ 2598234 h 3098180"/>
              <a:gd name="connsiteX3" fmla="*/ 4728117 w 6289288"/>
              <a:gd name="connsiteY3" fmla="*/ 2999678 h 3098180"/>
              <a:gd name="connsiteX4" fmla="*/ 2118732 w 6289288"/>
              <a:gd name="connsiteY4" fmla="*/ 2955073 h 3098180"/>
              <a:gd name="connsiteX5" fmla="*/ 646771 w 6289288"/>
              <a:gd name="connsiteY5" fmla="*/ 2966224 h 3098180"/>
              <a:gd name="connsiteX6" fmla="*/ 100361 w 6289288"/>
              <a:gd name="connsiteY6" fmla="*/ 2163336 h 3098180"/>
              <a:gd name="connsiteX7" fmla="*/ 44605 w 6289288"/>
              <a:gd name="connsiteY7" fmla="*/ 724829 h 3098180"/>
              <a:gd name="connsiteX8" fmla="*/ 44605 w 6289288"/>
              <a:gd name="connsiteY8" fmla="*/ 0 h 309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89288" h="3098180">
                <a:moveTo>
                  <a:pt x="6289288" y="490653"/>
                </a:moveTo>
                <a:cubicBezTo>
                  <a:pt x="6220522" y="755495"/>
                  <a:pt x="6151756" y="1020337"/>
                  <a:pt x="6032810" y="1371600"/>
                </a:cubicBezTo>
                <a:cubicBezTo>
                  <a:pt x="5913864" y="1722864"/>
                  <a:pt x="5793059" y="2326888"/>
                  <a:pt x="5575610" y="2598234"/>
                </a:cubicBezTo>
                <a:cubicBezTo>
                  <a:pt x="5358161" y="2869580"/>
                  <a:pt x="5304263" y="2940205"/>
                  <a:pt x="4728117" y="2999678"/>
                </a:cubicBezTo>
                <a:cubicBezTo>
                  <a:pt x="4151971" y="3059151"/>
                  <a:pt x="2118732" y="2955073"/>
                  <a:pt x="2118732" y="2955073"/>
                </a:cubicBezTo>
                <a:cubicBezTo>
                  <a:pt x="1438508" y="2949497"/>
                  <a:pt x="983166" y="3098180"/>
                  <a:pt x="646771" y="2966224"/>
                </a:cubicBezTo>
                <a:cubicBezTo>
                  <a:pt x="310376" y="2834268"/>
                  <a:pt x="200722" y="2536902"/>
                  <a:pt x="100361" y="2163336"/>
                </a:cubicBezTo>
                <a:cubicBezTo>
                  <a:pt x="0" y="1789770"/>
                  <a:pt x="53898" y="1085385"/>
                  <a:pt x="44605" y="724829"/>
                </a:cubicBezTo>
                <a:cubicBezTo>
                  <a:pt x="35312" y="364273"/>
                  <a:pt x="39958" y="182136"/>
                  <a:pt x="44605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Полилиния 59"/>
          <p:cNvSpPr/>
          <p:nvPr/>
        </p:nvSpPr>
        <p:spPr>
          <a:xfrm>
            <a:off x="2843561" y="4995746"/>
            <a:ext cx="423746" cy="1059366"/>
          </a:xfrm>
          <a:custGeom>
            <a:avLst/>
            <a:gdLst>
              <a:gd name="connsiteX0" fmla="*/ 423746 w 423746"/>
              <a:gd name="connsiteY0" fmla="*/ 1059366 h 1059366"/>
              <a:gd name="connsiteX1" fmla="*/ 200722 w 423746"/>
              <a:gd name="connsiteY1" fmla="*/ 869795 h 1059366"/>
              <a:gd name="connsiteX2" fmla="*/ 44605 w 423746"/>
              <a:gd name="connsiteY2" fmla="*/ 501805 h 1059366"/>
              <a:gd name="connsiteX3" fmla="*/ 0 w 423746"/>
              <a:gd name="connsiteY3" fmla="*/ 0 h 105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3746" h="1059366">
                <a:moveTo>
                  <a:pt x="423746" y="1059366"/>
                </a:moveTo>
                <a:cubicBezTo>
                  <a:pt x="343829" y="1011044"/>
                  <a:pt x="263912" y="962722"/>
                  <a:pt x="200722" y="869795"/>
                </a:cubicBezTo>
                <a:cubicBezTo>
                  <a:pt x="137532" y="776868"/>
                  <a:pt x="78059" y="646771"/>
                  <a:pt x="44605" y="501805"/>
                </a:cubicBezTo>
                <a:cubicBezTo>
                  <a:pt x="11151" y="356839"/>
                  <a:pt x="0" y="0"/>
                  <a:pt x="0" y="0"/>
                </a:cubicBezTo>
              </a:path>
            </a:pathLst>
          </a:cu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1" name="Прямая со стрелкой 60"/>
          <p:cNvCxnSpPr>
            <a:stCxn id="58" idx="0"/>
            <a:endCxn id="12" idx="1"/>
          </p:cNvCxnSpPr>
          <p:nvPr/>
        </p:nvCxnSpPr>
        <p:spPr>
          <a:xfrm rot="5400000" flipH="1" flipV="1">
            <a:off x="2285984" y="2214554"/>
            <a:ext cx="2428892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 стрелкой 61"/>
          <p:cNvCxnSpPr>
            <a:stCxn id="58" idx="0"/>
            <a:endCxn id="7" idx="1"/>
          </p:cNvCxnSpPr>
          <p:nvPr/>
        </p:nvCxnSpPr>
        <p:spPr>
          <a:xfrm rot="5400000" flipH="1" flipV="1">
            <a:off x="3053943" y="2982513"/>
            <a:ext cx="892975" cy="714380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Прямая со стрелкой 67"/>
          <p:cNvCxnSpPr/>
          <p:nvPr/>
        </p:nvCxnSpPr>
        <p:spPr>
          <a:xfrm flipV="1">
            <a:off x="857224" y="2857496"/>
            <a:ext cx="428628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Прямая со стрелкой 68"/>
          <p:cNvCxnSpPr>
            <a:endCxn id="4" idx="2"/>
          </p:cNvCxnSpPr>
          <p:nvPr/>
        </p:nvCxnSpPr>
        <p:spPr>
          <a:xfrm>
            <a:off x="571472" y="2214554"/>
            <a:ext cx="428628" cy="35719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 стрелкой 69"/>
          <p:cNvCxnSpPr/>
          <p:nvPr/>
        </p:nvCxnSpPr>
        <p:spPr>
          <a:xfrm>
            <a:off x="714348" y="1500174"/>
            <a:ext cx="571504" cy="214314"/>
          </a:xfrm>
          <a:prstGeom prst="straightConnector1">
            <a:avLst/>
          </a:prstGeom>
          <a:ln w="762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0" y="357166"/>
            <a:ext cx="677108" cy="403835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3200" b="1" dirty="0" smtClean="0">
                <a:solidFill>
                  <a:srgbClr val="7030A0"/>
                </a:solidFill>
              </a:rPr>
              <a:t>Внешнее воздействие</a:t>
            </a:r>
            <a:endParaRPr lang="ru-RU" sz="3200" b="1" dirty="0">
              <a:solidFill>
                <a:srgbClr val="7030A0"/>
              </a:solidFill>
            </a:endParaRPr>
          </a:p>
        </p:txBody>
      </p:sp>
      <p:sp>
        <p:nvSpPr>
          <p:cNvPr id="77" name="Овал 76"/>
          <p:cNvSpPr/>
          <p:nvPr/>
        </p:nvSpPr>
        <p:spPr>
          <a:xfrm>
            <a:off x="1357290" y="5143512"/>
            <a:ext cx="2000264" cy="42862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8" name="TextBox 77"/>
          <p:cNvSpPr txBox="1"/>
          <p:nvPr/>
        </p:nvSpPr>
        <p:spPr>
          <a:xfrm>
            <a:off x="642910" y="4500570"/>
            <a:ext cx="800219" cy="174342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ru-RU" sz="2000" b="1" dirty="0" smtClean="0">
                <a:solidFill>
                  <a:schemeClr val="accent3">
                    <a:lumMod val="50000"/>
                  </a:schemeClr>
                </a:solidFill>
              </a:rPr>
              <a:t>Обратная </a:t>
            </a:r>
          </a:p>
          <a:p>
            <a:r>
              <a:rPr lang="ru-RU" sz="2000" b="1" dirty="0" err="1" smtClean="0">
                <a:solidFill>
                  <a:schemeClr val="accent3">
                    <a:lumMod val="50000"/>
                  </a:schemeClr>
                </a:solidFill>
              </a:rPr>
              <a:t>афферентация</a:t>
            </a:r>
            <a:endParaRPr lang="ru-RU" sz="2000" b="1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714744" y="5572140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Гуморальные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643306" y="6215082"/>
            <a:ext cx="2786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</a:rPr>
              <a:t>Нервные влияния</a:t>
            </a:r>
            <a:endParaRPr lang="ru-RU" b="1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" grpId="0" animBg="1"/>
      <p:bldP spid="7" grpId="0" animBg="1"/>
      <p:bldP spid="12" grpId="0" animBg="1"/>
      <p:bldP spid="22" grpId="0" animBg="1"/>
      <p:bldP spid="50" grpId="0" animBg="1"/>
      <p:bldP spid="57" grpId="0" animBg="1"/>
      <p:bldP spid="58" grpId="0" animBg="1"/>
      <p:bldP spid="59" grpId="0" animBg="1"/>
      <p:bldP spid="60" grpId="0" animBg="1"/>
      <p:bldP spid="76" grpId="0"/>
      <p:bldP spid="77" grpId="0" animBg="1"/>
      <p:bldP spid="78" grpId="0"/>
      <p:bldP spid="79" grpId="0"/>
      <p:bldP spid="80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35280" y="469710"/>
            <a:ext cx="8229600" cy="1143000"/>
          </a:xfrm>
        </p:spPr>
        <p:txBody>
          <a:bodyPr>
            <a:normAutofit/>
          </a:bodyPr>
          <a:lstStyle/>
          <a:p>
            <a:r>
              <a:rPr lang="ru-RU" dirty="0" smtClean="0"/>
              <a:t>Индивидуальные нейроны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978152"/>
            <a:ext cx="8229600" cy="4117848"/>
          </a:xfrm>
        </p:spPr>
        <p:txBody>
          <a:bodyPr>
            <a:normAutofit/>
          </a:bodyPr>
          <a:lstStyle/>
          <a:p>
            <a:r>
              <a:rPr lang="ru-RU" dirty="0" smtClean="0"/>
              <a:t>Работают неправильно</a:t>
            </a:r>
          </a:p>
          <a:p>
            <a:pPr lvl="1"/>
            <a:r>
              <a:rPr lang="ru-RU" dirty="0" smtClean="0"/>
              <a:t>В сети активируются асинхронно</a:t>
            </a:r>
          </a:p>
          <a:p>
            <a:pPr lvl="1"/>
            <a:r>
              <a:rPr lang="ru-RU" dirty="0" smtClean="0"/>
              <a:t>Меняется порог выходного и вес входных каналов</a:t>
            </a:r>
          </a:p>
          <a:p>
            <a:pPr lvl="1"/>
            <a:r>
              <a:rPr lang="ru-RU" dirty="0" smtClean="0"/>
              <a:t>Значительное влияние гуморальных факторов, электрического поля</a:t>
            </a:r>
          </a:p>
          <a:p>
            <a:pPr lvl="1"/>
            <a:r>
              <a:rPr lang="ru-RU" dirty="0" smtClean="0"/>
              <a:t>Влияние </a:t>
            </a:r>
            <a:r>
              <a:rPr lang="ru-RU" dirty="0" err="1" smtClean="0"/>
              <a:t>глиальных</a:t>
            </a:r>
            <a:r>
              <a:rPr lang="ru-RU" dirty="0" smtClean="0"/>
              <a:t> клеток </a:t>
            </a:r>
          </a:p>
          <a:p>
            <a:pPr marL="0" lvl="1" indent="0">
              <a:buFont typeface="Arial" pitchFamily="34" charset="0"/>
              <a:buChar char="•"/>
            </a:pPr>
            <a:r>
              <a:rPr lang="ru-RU" sz="3200" dirty="0" smtClean="0"/>
              <a:t> Гибнут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229600" cy="804672"/>
          </a:xfrm>
        </p:spPr>
        <p:txBody>
          <a:bodyPr/>
          <a:lstStyle/>
          <a:p>
            <a:r>
              <a:rPr lang="ru-RU" dirty="0" smtClean="0"/>
              <a:t>Избыточность сетей (фон Нейман)</a:t>
            </a:r>
            <a:endParaRPr lang="ru-RU" dirty="0"/>
          </a:p>
        </p:txBody>
      </p:sp>
      <p:grpSp>
        <p:nvGrpSpPr>
          <p:cNvPr id="24" name="Группа 23"/>
          <p:cNvGrpSpPr/>
          <p:nvPr/>
        </p:nvGrpSpPr>
        <p:grpSpPr>
          <a:xfrm>
            <a:off x="402336" y="2438400"/>
            <a:ext cx="2560320" cy="3377184"/>
            <a:chOff x="646176" y="2414016"/>
            <a:chExt cx="2560320" cy="337718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890016" y="2743200"/>
              <a:ext cx="2109216" cy="3048000"/>
              <a:chOff x="853440" y="2450592"/>
              <a:chExt cx="2407920" cy="2999232"/>
            </a:xfrm>
          </p:grpSpPr>
          <p:sp>
            <p:nvSpPr>
              <p:cNvPr id="4" name="Овал 3"/>
              <p:cNvSpPr/>
              <p:nvPr/>
            </p:nvSpPr>
            <p:spPr>
              <a:xfrm>
                <a:off x="853440" y="3108960"/>
                <a:ext cx="633984" cy="548640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" name="Овал 4"/>
              <p:cNvSpPr/>
              <p:nvPr/>
            </p:nvSpPr>
            <p:spPr>
              <a:xfrm>
                <a:off x="1853184" y="4376928"/>
                <a:ext cx="633984" cy="438912"/>
              </a:xfrm>
              <a:prstGeom prst="ellipse">
                <a:avLst/>
              </a:prstGeom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7" name="Прямая со стрелкой 6"/>
              <p:cNvCxnSpPr>
                <a:endCxn id="4" idx="1"/>
              </p:cNvCxnSpPr>
              <p:nvPr/>
            </p:nvCxnSpPr>
            <p:spPr>
              <a:xfrm rot="16200000" flipH="1">
                <a:off x="640235" y="2883255"/>
                <a:ext cx="580215" cy="3188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Прямая со стрелкой 9"/>
              <p:cNvCxnSpPr>
                <a:endCxn id="4" idx="7"/>
              </p:cNvCxnSpPr>
              <p:nvPr/>
            </p:nvCxnSpPr>
            <p:spPr>
              <a:xfrm rot="5400000">
                <a:off x="1156991" y="2871064"/>
                <a:ext cx="555831" cy="8065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Полилиния 12"/>
              <p:cNvSpPr/>
              <p:nvPr/>
            </p:nvSpPr>
            <p:spPr>
              <a:xfrm>
                <a:off x="1097280" y="3547872"/>
                <a:ext cx="755904" cy="1036320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" name="Полилиния 13"/>
              <p:cNvSpPr/>
              <p:nvPr/>
            </p:nvSpPr>
            <p:spPr>
              <a:xfrm flipH="1">
                <a:off x="2505456" y="2450592"/>
                <a:ext cx="755904" cy="2127504"/>
              </a:xfrm>
              <a:custGeom>
                <a:avLst/>
                <a:gdLst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371600"/>
                  <a:gd name="connsiteX1" fmla="*/ 121920 w 841248"/>
                  <a:gd name="connsiteY1" fmla="*/ 1158240 h 1371600"/>
                  <a:gd name="connsiteX2" fmla="*/ 841248 w 841248"/>
                  <a:gd name="connsiteY2" fmla="*/ 1280160 h 1371600"/>
                  <a:gd name="connsiteX3" fmla="*/ 841248 w 841248"/>
                  <a:gd name="connsiteY3" fmla="*/ 1280160 h 1371600"/>
                  <a:gd name="connsiteX0" fmla="*/ 109728 w 841248"/>
                  <a:gd name="connsiteY0" fmla="*/ 0 h 1280160"/>
                  <a:gd name="connsiteX1" fmla="*/ 121920 w 841248"/>
                  <a:gd name="connsiteY1" fmla="*/ 1158240 h 1280160"/>
                  <a:gd name="connsiteX2" fmla="*/ 841248 w 841248"/>
                  <a:gd name="connsiteY2" fmla="*/ 1280160 h 1280160"/>
                  <a:gd name="connsiteX3" fmla="*/ 841248 w 841248"/>
                  <a:gd name="connsiteY3" fmla="*/ 1280160 h 1280160"/>
                  <a:gd name="connsiteX0" fmla="*/ 54864 w 786384"/>
                  <a:gd name="connsiteY0" fmla="*/ 0 h 1280160"/>
                  <a:gd name="connsiteX1" fmla="*/ 67056 w 786384"/>
                  <a:gd name="connsiteY1" fmla="*/ 1158240 h 1280160"/>
                  <a:gd name="connsiteX2" fmla="*/ 786384 w 786384"/>
                  <a:gd name="connsiteY2" fmla="*/ 1280160 h 1280160"/>
                  <a:gd name="connsiteX3" fmla="*/ 786384 w 786384"/>
                  <a:gd name="connsiteY3" fmla="*/ 128016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384" h="1280160">
                    <a:moveTo>
                      <a:pt x="54864" y="0"/>
                    </a:moveTo>
                    <a:cubicBezTo>
                      <a:pt x="0" y="472440"/>
                      <a:pt x="67056" y="920496"/>
                      <a:pt x="67056" y="1158240"/>
                    </a:cubicBezTo>
                    <a:cubicBezTo>
                      <a:pt x="274320" y="1200912"/>
                      <a:pt x="786384" y="1280160"/>
                      <a:pt x="786384" y="1280160"/>
                    </a:cubicBezTo>
                    <a:lnTo>
                      <a:pt x="786384" y="1280160"/>
                    </a:lnTo>
                  </a:path>
                </a:pathLst>
              </a:cu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6" name="Прямая со стрелкой 15"/>
              <p:cNvCxnSpPr>
                <a:stCxn id="5" idx="4"/>
              </p:cNvCxnSpPr>
              <p:nvPr/>
            </p:nvCxnSpPr>
            <p:spPr>
              <a:xfrm rot="16200000" flipH="1">
                <a:off x="1859280" y="5126736"/>
                <a:ext cx="633984" cy="12192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/>
            <p:cNvSpPr txBox="1"/>
            <p:nvPr/>
          </p:nvSpPr>
          <p:spPr>
            <a:xfrm>
              <a:off x="646176" y="253593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286256" y="259080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731008" y="2414016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</p:grpSp>
      <p:grpSp>
        <p:nvGrpSpPr>
          <p:cNvPr id="131" name="Группа 130"/>
          <p:cNvGrpSpPr/>
          <p:nvPr/>
        </p:nvGrpSpPr>
        <p:grpSpPr>
          <a:xfrm>
            <a:off x="3740197" y="1792224"/>
            <a:ext cx="5153867" cy="4419600"/>
            <a:chOff x="3740197" y="1792224"/>
            <a:chExt cx="5153867" cy="4419600"/>
          </a:xfrm>
        </p:grpSpPr>
        <p:sp>
          <p:nvSpPr>
            <p:cNvPr id="30" name="Овал 29"/>
            <p:cNvSpPr/>
            <p:nvPr/>
          </p:nvSpPr>
          <p:spPr>
            <a:xfrm>
              <a:off x="4078224" y="3320833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5149021" y="5121483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 rot="16200000" flipH="1">
              <a:off x="4915228" y="4996871"/>
              <a:ext cx="537364" cy="462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Прямая со стрелкой 35"/>
            <p:cNvCxnSpPr>
              <a:stCxn id="31" idx="4"/>
            </p:cNvCxnSpPr>
            <p:nvPr/>
          </p:nvCxnSpPr>
          <p:spPr>
            <a:xfrm rot="16200000" flipH="1">
              <a:off x="5109884" y="5884338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3840480" y="1993392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1</a:t>
              </a:r>
              <a:endParaRPr lang="ru-RU" b="1" baseline="-250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760720" y="1950720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2</a:t>
              </a:r>
              <a:endParaRPr lang="ru-RU" b="1" baseline="-25000" dirty="0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5492496" y="3211105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6916861" y="508490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48" name="Прямая со стрелкой 47"/>
            <p:cNvCxnSpPr>
              <a:stCxn id="43" idx="4"/>
            </p:cNvCxnSpPr>
            <p:nvPr/>
          </p:nvCxnSpPr>
          <p:spPr>
            <a:xfrm rot="16200000" flipH="1">
              <a:off x="6877724" y="584776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Овал 53"/>
            <p:cNvSpPr/>
            <p:nvPr/>
          </p:nvSpPr>
          <p:spPr>
            <a:xfrm>
              <a:off x="4803648" y="3253777"/>
              <a:ext cx="555338" cy="557561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Овал 54"/>
            <p:cNvSpPr/>
            <p:nvPr/>
          </p:nvSpPr>
          <p:spPr>
            <a:xfrm>
              <a:off x="6045133" y="5115387"/>
              <a:ext cx="555338" cy="446049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 стрелкой 55"/>
            <p:cNvCxnSpPr/>
            <p:nvPr/>
          </p:nvCxnSpPr>
          <p:spPr>
            <a:xfrm rot="16200000" flipH="1">
              <a:off x="5889321" y="4985949"/>
              <a:ext cx="494690" cy="8174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Прямая со стрелкой 56"/>
            <p:cNvCxnSpPr/>
            <p:nvPr/>
          </p:nvCxnSpPr>
          <p:spPr>
            <a:xfrm rot="5400000">
              <a:off x="6695261" y="4983202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 стрелкой 59"/>
            <p:cNvCxnSpPr>
              <a:stCxn id="55" idx="4"/>
            </p:cNvCxnSpPr>
            <p:nvPr/>
          </p:nvCxnSpPr>
          <p:spPr>
            <a:xfrm rot="16200000" flipH="1">
              <a:off x="6005996" y="5878242"/>
              <a:ext cx="644293" cy="1068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7613904" y="1792224"/>
              <a:ext cx="4754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b="1" dirty="0" smtClean="0"/>
                <a:t>Х</a:t>
              </a:r>
              <a:r>
                <a:rPr lang="ru-RU" b="1" baseline="-25000" dirty="0" smtClean="0"/>
                <a:t>3</a:t>
              </a:r>
              <a:endParaRPr lang="ru-RU" b="1" baseline="-25000" dirty="0"/>
            </a:p>
          </p:txBody>
        </p:sp>
        <p:cxnSp>
          <p:nvCxnSpPr>
            <p:cNvPr id="65" name="Прямая соединительная линия 64"/>
            <p:cNvCxnSpPr>
              <a:endCxn id="30" idx="4"/>
            </p:cNvCxnSpPr>
            <p:nvPr/>
          </p:nvCxnSpPr>
          <p:spPr>
            <a:xfrm rot="16200000" flipV="1">
              <a:off x="3928168" y="43061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Прямая соединительная линия 68"/>
            <p:cNvCxnSpPr/>
            <p:nvPr/>
          </p:nvCxnSpPr>
          <p:spPr>
            <a:xfrm rot="10800000">
              <a:off x="4376930" y="4706112"/>
              <a:ext cx="2596895" cy="4876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Прямая со стрелкой 71"/>
            <p:cNvCxnSpPr/>
            <p:nvPr/>
          </p:nvCxnSpPr>
          <p:spPr>
            <a:xfrm rot="16200000" flipH="1">
              <a:off x="5126736" y="4834127"/>
              <a:ext cx="536450" cy="121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 стрелкой 72"/>
            <p:cNvCxnSpPr/>
            <p:nvPr/>
          </p:nvCxnSpPr>
          <p:spPr>
            <a:xfrm rot="16200000" flipH="1">
              <a:off x="6066102" y="4845737"/>
              <a:ext cx="598324" cy="2646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Прямая со стрелкой 73"/>
            <p:cNvCxnSpPr/>
            <p:nvPr/>
          </p:nvCxnSpPr>
          <p:spPr>
            <a:xfrm rot="5400000">
              <a:off x="6933005" y="4818609"/>
              <a:ext cx="482499" cy="14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V="1">
              <a:off x="4653592" y="4153719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Прямая соединительная линия 75"/>
            <p:cNvCxnSpPr/>
            <p:nvPr/>
          </p:nvCxnSpPr>
          <p:spPr>
            <a:xfrm rot="10800000">
              <a:off x="5102356" y="4553712"/>
              <a:ext cx="2090925" cy="30480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Прямая со стрелкой 83"/>
            <p:cNvCxnSpPr>
              <a:endCxn id="31" idx="7"/>
            </p:cNvCxnSpPr>
            <p:nvPr/>
          </p:nvCxnSpPr>
          <p:spPr>
            <a:xfrm rot="5400000">
              <a:off x="5277795" y="4703880"/>
              <a:ext cx="828162" cy="137688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Прямая со стрелкой 84"/>
            <p:cNvCxnSpPr/>
            <p:nvPr/>
          </p:nvCxnSpPr>
          <p:spPr>
            <a:xfrm rot="5400000">
              <a:off x="6163639" y="4799051"/>
              <a:ext cx="805589" cy="3449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Прямая со стрелкой 85"/>
            <p:cNvCxnSpPr/>
            <p:nvPr/>
          </p:nvCxnSpPr>
          <p:spPr>
            <a:xfrm rot="5400000">
              <a:off x="7042734" y="4788131"/>
              <a:ext cx="756818" cy="3195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Прямая соединительная линия 86"/>
            <p:cNvCxnSpPr>
              <a:endCxn id="42" idx="4"/>
            </p:cNvCxnSpPr>
            <p:nvPr/>
          </p:nvCxnSpPr>
          <p:spPr>
            <a:xfrm rot="16200000" flipV="1">
              <a:off x="5446072" y="4092759"/>
              <a:ext cx="650934" cy="27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Прямая соединительная линия 87"/>
            <p:cNvCxnSpPr/>
            <p:nvPr/>
          </p:nvCxnSpPr>
          <p:spPr>
            <a:xfrm rot="10800000">
              <a:off x="5772918" y="4370832"/>
              <a:ext cx="1652011" cy="79248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" name="Группа 112"/>
            <p:cNvGrpSpPr/>
            <p:nvPr/>
          </p:nvGrpSpPr>
          <p:grpSpPr>
            <a:xfrm>
              <a:off x="3740197" y="1994730"/>
              <a:ext cx="1904699" cy="1377276"/>
              <a:chOff x="3740197" y="1994730"/>
              <a:chExt cx="1904699" cy="1377276"/>
            </a:xfrm>
          </p:grpSpPr>
          <p:cxnSp>
            <p:nvCxnSpPr>
              <p:cNvPr id="100" name="Прямая со стрелкой 99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 стрелкой 100"/>
              <p:cNvCxnSpPr/>
              <p:nvPr/>
            </p:nvCxnSpPr>
            <p:spPr>
              <a:xfrm rot="5400000">
                <a:off x="4712791" y="3079979"/>
                <a:ext cx="415445" cy="10111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 стрелкой 101"/>
              <p:cNvCxnSpPr/>
              <p:nvPr/>
            </p:nvCxnSpPr>
            <p:spPr>
              <a:xfrm rot="16200000" flipH="1">
                <a:off x="5439485" y="3046146"/>
                <a:ext cx="378869" cy="16815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Группа 113"/>
            <p:cNvGrpSpPr/>
            <p:nvPr/>
          </p:nvGrpSpPr>
          <p:grpSpPr>
            <a:xfrm flipH="1">
              <a:off x="4294932" y="1999488"/>
              <a:ext cx="1971755" cy="1333538"/>
              <a:chOff x="3740197" y="1994730"/>
              <a:chExt cx="1904699" cy="1502888"/>
            </a:xfrm>
          </p:grpSpPr>
          <p:cxnSp>
            <p:nvCxnSpPr>
              <p:cNvPr id="115" name="Прямая со стрелкой 114"/>
              <p:cNvCxnSpPr/>
              <p:nvPr/>
            </p:nvCxnSpPr>
            <p:spPr>
              <a:xfrm rot="16200000" flipH="1">
                <a:off x="3927675" y="3107109"/>
                <a:ext cx="519079" cy="1071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Прямая со стрелкой 115"/>
              <p:cNvCxnSpPr>
                <a:endCxn id="54" idx="0"/>
              </p:cNvCxnSpPr>
              <p:nvPr/>
            </p:nvCxnSpPr>
            <p:spPr>
              <a:xfrm rot="5400000">
                <a:off x="4639800" y="3144791"/>
                <a:ext cx="553249" cy="18289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Прямая со стрелкой 116"/>
              <p:cNvCxnSpPr>
                <a:endCxn id="30" idx="0"/>
              </p:cNvCxnSpPr>
              <p:nvPr/>
            </p:nvCxnSpPr>
            <p:spPr>
              <a:xfrm rot="16200000" flipH="1">
                <a:off x="5310358" y="3175272"/>
                <a:ext cx="632498" cy="12193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 rot="16200000" flipV="1">
                <a:off x="3312472" y="2422455"/>
                <a:ext cx="876486" cy="21035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Прямая соединительная линия 118"/>
              <p:cNvCxnSpPr/>
              <p:nvPr/>
            </p:nvCxnSpPr>
            <p:spPr>
              <a:xfrm rot="10800000">
                <a:off x="3742944" y="2865120"/>
                <a:ext cx="1901952" cy="24384"/>
              </a:xfrm>
              <a:prstGeom prst="line">
                <a:avLst/>
              </a:prstGeom>
              <a:ln w="38100"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3" name="Прямая со стрелкой 122"/>
            <p:cNvCxnSpPr>
              <a:endCxn id="31" idx="6"/>
            </p:cNvCxnSpPr>
            <p:nvPr/>
          </p:nvCxnSpPr>
          <p:spPr>
            <a:xfrm rot="5400000">
              <a:off x="5081111" y="3396929"/>
              <a:ext cx="2570828" cy="132433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Прямая со стрелкой 123"/>
            <p:cNvCxnSpPr>
              <a:endCxn id="55" idx="6"/>
            </p:cNvCxnSpPr>
            <p:nvPr/>
          </p:nvCxnSpPr>
          <p:spPr>
            <a:xfrm rot="5400000">
              <a:off x="5977223" y="3433505"/>
              <a:ext cx="2528156" cy="1281659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Прямая со стрелкой 124"/>
            <p:cNvCxnSpPr>
              <a:endCxn id="43" idx="6"/>
            </p:cNvCxnSpPr>
            <p:nvPr/>
          </p:nvCxnSpPr>
          <p:spPr>
            <a:xfrm rot="5400000">
              <a:off x="6928198" y="3366449"/>
              <a:ext cx="2485485" cy="139748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Прямая соединительная линия 125"/>
            <p:cNvCxnSpPr/>
            <p:nvPr/>
          </p:nvCxnSpPr>
          <p:spPr>
            <a:xfrm rot="16200000" flipV="1">
              <a:off x="7537001" y="2343206"/>
              <a:ext cx="876486" cy="21035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Прямая соединительная линия 126"/>
            <p:cNvCxnSpPr/>
            <p:nvPr/>
          </p:nvCxnSpPr>
          <p:spPr>
            <a:xfrm rot="10800000">
              <a:off x="6992112" y="2785872"/>
              <a:ext cx="1901952" cy="24384"/>
            </a:xfrm>
            <a:prstGeom prst="line">
              <a:avLst/>
            </a:prstGeom>
            <a:ln w="38100"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767840" y="1828800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516880" y="1786128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218688" y="2109216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4059936" y="1194816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877824" y="43647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040880" y="4053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668768" y="199948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grpSp>
        <p:nvGrpSpPr>
          <p:cNvPr id="18" name="Группа 17"/>
          <p:cNvGrpSpPr/>
          <p:nvPr/>
        </p:nvGrpSpPr>
        <p:grpSpPr>
          <a:xfrm>
            <a:off x="1749552" y="4041648"/>
            <a:ext cx="5041392" cy="944880"/>
            <a:chOff x="1115568" y="3139440"/>
            <a:chExt cx="5571744" cy="1804416"/>
          </a:xfrm>
        </p:grpSpPr>
        <p:sp>
          <p:nvSpPr>
            <p:cNvPr id="14" name="Прямоугольник 13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16" name="Стрелка вправо 15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17" name="Стрелка вниз 16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19" name="Группа 18"/>
          <p:cNvGrpSpPr/>
          <p:nvPr/>
        </p:nvGrpSpPr>
        <p:grpSpPr>
          <a:xfrm>
            <a:off x="1901952" y="4194048"/>
            <a:ext cx="5041392" cy="944880"/>
            <a:chOff x="1115568" y="3139440"/>
            <a:chExt cx="5571744" cy="1804416"/>
          </a:xfrm>
        </p:grpSpPr>
        <p:sp>
          <p:nvSpPr>
            <p:cNvPr id="20" name="Прямоугольник 1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1" name="Прямоугольник 2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2" name="Стрелка вправо 2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3" name="Стрелка вниз 2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2054352" y="4346448"/>
            <a:ext cx="5041392" cy="944880"/>
            <a:chOff x="1115568" y="3139440"/>
            <a:chExt cx="5571744" cy="1804416"/>
          </a:xfrm>
        </p:grpSpPr>
        <p:sp>
          <p:nvSpPr>
            <p:cNvPr id="25" name="Прямоугольник 2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27" name="Стрелка вправо 2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28" name="Стрелка вниз 2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2206752" y="4498848"/>
            <a:ext cx="5041392" cy="944880"/>
            <a:chOff x="1115568" y="3139440"/>
            <a:chExt cx="5571744" cy="1804416"/>
          </a:xfrm>
        </p:grpSpPr>
        <p:sp>
          <p:nvSpPr>
            <p:cNvPr id="30" name="Прямоугольник 29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2" name="Стрелка вправо 31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3" name="Стрелка вниз 32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2359152" y="4651248"/>
            <a:ext cx="5041392" cy="944880"/>
            <a:chOff x="1115568" y="3139440"/>
            <a:chExt cx="5571744" cy="1804416"/>
          </a:xfrm>
        </p:grpSpPr>
        <p:sp>
          <p:nvSpPr>
            <p:cNvPr id="35" name="Прямоугольник 34"/>
            <p:cNvSpPr/>
            <p:nvPr/>
          </p:nvSpPr>
          <p:spPr>
            <a:xfrm>
              <a:off x="1115568" y="3773424"/>
              <a:ext cx="1511808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Кодирующее устройство</a:t>
              </a:r>
              <a:endParaRPr lang="ru-RU" sz="1200" b="1" dirty="0"/>
            </a:p>
          </p:txBody>
        </p:sp>
        <p:sp>
          <p:nvSpPr>
            <p:cNvPr id="36" name="Прямоугольник 35"/>
            <p:cNvSpPr/>
            <p:nvPr/>
          </p:nvSpPr>
          <p:spPr>
            <a:xfrm>
              <a:off x="4864608" y="3730752"/>
              <a:ext cx="1822704" cy="1170432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Принимающее  устройство</a:t>
              </a:r>
              <a:endParaRPr lang="ru-RU" sz="1200" b="1" dirty="0"/>
            </a:p>
          </p:txBody>
        </p:sp>
        <p:sp>
          <p:nvSpPr>
            <p:cNvPr id="37" name="Стрелка вправо 36"/>
            <p:cNvSpPr/>
            <p:nvPr/>
          </p:nvSpPr>
          <p:spPr>
            <a:xfrm>
              <a:off x="2566416" y="4053840"/>
              <a:ext cx="2487168" cy="57302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dirty="0" smtClean="0"/>
                <a:t>Канал связи</a:t>
              </a:r>
              <a:endParaRPr lang="ru-RU" sz="1200" b="1" dirty="0"/>
            </a:p>
          </p:txBody>
        </p:sp>
        <p:sp>
          <p:nvSpPr>
            <p:cNvPr id="38" name="Стрелка вниз 37"/>
            <p:cNvSpPr/>
            <p:nvPr/>
          </p:nvSpPr>
          <p:spPr>
            <a:xfrm>
              <a:off x="3407664" y="3139440"/>
              <a:ext cx="755904" cy="1097280"/>
            </a:xfrm>
            <a:prstGeom prst="downArrow">
              <a:avLst/>
            </a:pr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ru-RU" sz="1200" b="1" dirty="0" smtClean="0"/>
                <a:t>шум</a:t>
              </a:r>
              <a:endParaRPr lang="ru-RU" sz="1200" b="1" dirty="0"/>
            </a:p>
          </p:txBody>
        </p:sp>
      </p:grpSp>
      <p:sp>
        <p:nvSpPr>
          <p:cNvPr id="39" name="Овал 38"/>
          <p:cNvSpPr/>
          <p:nvPr/>
        </p:nvSpPr>
        <p:spPr>
          <a:xfrm>
            <a:off x="1030224" y="45171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0" name="Овал 39"/>
          <p:cNvSpPr/>
          <p:nvPr/>
        </p:nvSpPr>
        <p:spPr>
          <a:xfrm>
            <a:off x="1182624" y="46695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1" name="Овал 40"/>
          <p:cNvSpPr/>
          <p:nvPr/>
        </p:nvSpPr>
        <p:spPr>
          <a:xfrm>
            <a:off x="1335024" y="48219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2" name="Овал 41"/>
          <p:cNvSpPr/>
          <p:nvPr/>
        </p:nvSpPr>
        <p:spPr>
          <a:xfrm>
            <a:off x="1487424" y="4974336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3" name="Овал 42"/>
          <p:cNvSpPr/>
          <p:nvPr/>
        </p:nvSpPr>
        <p:spPr>
          <a:xfrm>
            <a:off x="719328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4" name="Овал 43"/>
          <p:cNvSpPr/>
          <p:nvPr/>
        </p:nvSpPr>
        <p:spPr>
          <a:xfrm>
            <a:off x="7345680" y="43586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5" name="Овал 44"/>
          <p:cNvSpPr/>
          <p:nvPr/>
        </p:nvSpPr>
        <p:spPr>
          <a:xfrm>
            <a:off x="7498080" y="45110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6" name="Овал 45"/>
          <p:cNvSpPr/>
          <p:nvPr/>
        </p:nvSpPr>
        <p:spPr>
          <a:xfrm>
            <a:off x="7650480" y="46634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47" name="Овал 46"/>
          <p:cNvSpPr/>
          <p:nvPr/>
        </p:nvSpPr>
        <p:spPr>
          <a:xfrm>
            <a:off x="627888" y="205435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70" grpId="0" animBg="1"/>
      <p:bldP spid="71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11936"/>
          </a:xfrm>
        </p:spPr>
        <p:txBody>
          <a:bodyPr>
            <a:noAutofit/>
          </a:bodyPr>
          <a:lstStyle/>
          <a:p>
            <a:r>
              <a:rPr lang="ru-RU" sz="3600" dirty="0" smtClean="0"/>
              <a:t>Как обеспечивается высокая устойчивость и надежность работы мозга?</a:t>
            </a:r>
            <a:endParaRPr lang="ru-RU" sz="36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432" y="1389889"/>
            <a:ext cx="8735568" cy="804672"/>
          </a:xfrm>
        </p:spPr>
        <p:txBody>
          <a:bodyPr>
            <a:normAutofit fontScale="92500"/>
          </a:bodyPr>
          <a:lstStyle/>
          <a:p>
            <a:r>
              <a:rPr lang="ru-RU" dirty="0" smtClean="0"/>
              <a:t>Избыточность кодирования (</a:t>
            </a:r>
            <a:r>
              <a:rPr lang="ru-RU" dirty="0" err="1" smtClean="0"/>
              <a:t>Винограда-Кована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61" name="Прямоугольник 60"/>
          <p:cNvSpPr/>
          <p:nvPr/>
        </p:nvSpPr>
        <p:spPr>
          <a:xfrm>
            <a:off x="1645920" y="3218688"/>
            <a:ext cx="1511808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Кодирующее устройство</a:t>
            </a:r>
            <a:endParaRPr lang="ru-RU" b="1" dirty="0"/>
          </a:p>
        </p:txBody>
      </p:sp>
      <p:sp>
        <p:nvSpPr>
          <p:cNvPr id="62" name="Прямоугольник 61"/>
          <p:cNvSpPr/>
          <p:nvPr/>
        </p:nvSpPr>
        <p:spPr>
          <a:xfrm>
            <a:off x="5394960" y="3176016"/>
            <a:ext cx="1822704" cy="1170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Принимающее  устройство</a:t>
            </a:r>
            <a:endParaRPr lang="ru-RU" b="1" dirty="0"/>
          </a:p>
        </p:txBody>
      </p:sp>
      <p:sp>
        <p:nvSpPr>
          <p:cNvPr id="63" name="Стрелка вправо 62"/>
          <p:cNvSpPr/>
          <p:nvPr/>
        </p:nvSpPr>
        <p:spPr>
          <a:xfrm>
            <a:off x="3096768" y="3499104"/>
            <a:ext cx="2487168" cy="573024"/>
          </a:xfrm>
          <a:prstGeom prst="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Канал связи</a:t>
            </a:r>
            <a:endParaRPr lang="ru-RU" b="1" dirty="0"/>
          </a:p>
        </p:txBody>
      </p:sp>
      <p:sp>
        <p:nvSpPr>
          <p:cNvPr id="64" name="Стрелка вниз 63"/>
          <p:cNvSpPr/>
          <p:nvPr/>
        </p:nvSpPr>
        <p:spPr>
          <a:xfrm>
            <a:off x="3938016" y="2584704"/>
            <a:ext cx="755904" cy="1097280"/>
          </a:xfrm>
          <a:prstGeom prst="downArrow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b="1" dirty="0" smtClean="0"/>
              <a:t>шум</a:t>
            </a:r>
            <a:endParaRPr lang="ru-RU" b="1" dirty="0"/>
          </a:p>
        </p:txBody>
      </p:sp>
      <p:sp>
        <p:nvSpPr>
          <p:cNvPr id="66" name="Овал 65"/>
          <p:cNvSpPr/>
          <p:nvPr/>
        </p:nvSpPr>
        <p:spPr>
          <a:xfrm>
            <a:off x="597408" y="32918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7" name="Овал 66"/>
          <p:cNvSpPr/>
          <p:nvPr/>
        </p:nvSpPr>
        <p:spPr>
          <a:xfrm>
            <a:off x="7991856" y="4980432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68" name="Овал 67"/>
          <p:cNvSpPr/>
          <p:nvPr/>
        </p:nvSpPr>
        <p:spPr>
          <a:xfrm>
            <a:off x="7924800" y="420624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0" name="Овал 69"/>
          <p:cNvSpPr/>
          <p:nvPr/>
        </p:nvSpPr>
        <p:spPr>
          <a:xfrm>
            <a:off x="7918704" y="3432048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  <p:sp>
        <p:nvSpPr>
          <p:cNvPr id="71" name="Овал 70"/>
          <p:cNvSpPr/>
          <p:nvPr/>
        </p:nvSpPr>
        <p:spPr>
          <a:xfrm>
            <a:off x="7924800" y="2743200"/>
            <a:ext cx="658368" cy="658368"/>
          </a:xfrm>
          <a:prstGeom prst="ellipse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/>
              <a:t>Сообщение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6" grpId="0" animBg="1"/>
      <p:bldP spid="67" grpId="0" animBg="1"/>
      <p:bldP spid="68" grpId="0" animBg="1"/>
      <p:bldP spid="70" grpId="0" animBg="1"/>
      <p:bldP spid="71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err="1" smtClean="0"/>
              <a:t>Самопрограммирование</a:t>
            </a:r>
            <a:r>
              <a:rPr lang="ru-RU" dirty="0" smtClean="0"/>
              <a:t> в нейронных сетях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5968" y="1405129"/>
            <a:ext cx="8229600" cy="594360"/>
          </a:xfrm>
        </p:spPr>
        <p:txBody>
          <a:bodyPr/>
          <a:lstStyle/>
          <a:p>
            <a:r>
              <a:rPr lang="ru-RU" dirty="0" err="1" smtClean="0"/>
              <a:t>Перцептрон</a:t>
            </a:r>
            <a:r>
              <a:rPr lang="ru-RU" dirty="0" smtClean="0"/>
              <a:t> (</a:t>
            </a:r>
            <a:r>
              <a:rPr lang="ru-RU" dirty="0" err="1" smtClean="0"/>
              <a:t>Розенблат</a:t>
            </a:r>
            <a:r>
              <a:rPr lang="ru-RU" dirty="0" smtClean="0"/>
              <a:t> 1957)</a:t>
            </a:r>
            <a:endParaRPr lang="ru-RU" dirty="0"/>
          </a:p>
        </p:txBody>
      </p:sp>
      <p:sp>
        <p:nvSpPr>
          <p:cNvPr id="4" name="Овал 3"/>
          <p:cNvSpPr/>
          <p:nvPr/>
        </p:nvSpPr>
        <p:spPr>
          <a:xfrm>
            <a:off x="353568" y="247497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Овал 4"/>
          <p:cNvSpPr/>
          <p:nvPr/>
        </p:nvSpPr>
        <p:spPr>
          <a:xfrm>
            <a:off x="981456" y="249326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Овал 5"/>
          <p:cNvSpPr/>
          <p:nvPr/>
        </p:nvSpPr>
        <p:spPr>
          <a:xfrm>
            <a:off x="1584960" y="25115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Овал 6"/>
          <p:cNvSpPr/>
          <p:nvPr/>
        </p:nvSpPr>
        <p:spPr>
          <a:xfrm>
            <a:off x="2200656" y="25176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2779776" y="25237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323088" y="307848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16"/>
          <p:cNvSpPr/>
          <p:nvPr/>
        </p:nvSpPr>
        <p:spPr>
          <a:xfrm>
            <a:off x="950976" y="309676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554480" y="311505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Овал 18"/>
          <p:cNvSpPr/>
          <p:nvPr/>
        </p:nvSpPr>
        <p:spPr>
          <a:xfrm>
            <a:off x="2170176" y="312115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Овал 19"/>
          <p:cNvSpPr/>
          <p:nvPr/>
        </p:nvSpPr>
        <p:spPr>
          <a:xfrm>
            <a:off x="2749296" y="312724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Овал 20"/>
          <p:cNvSpPr/>
          <p:nvPr/>
        </p:nvSpPr>
        <p:spPr>
          <a:xfrm>
            <a:off x="353568" y="374294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/>
          <p:cNvSpPr/>
          <p:nvPr/>
        </p:nvSpPr>
        <p:spPr>
          <a:xfrm>
            <a:off x="981456" y="376123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/>
          <p:cNvSpPr/>
          <p:nvPr/>
        </p:nvSpPr>
        <p:spPr>
          <a:xfrm>
            <a:off x="1584960" y="3779520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Овал 23"/>
          <p:cNvSpPr/>
          <p:nvPr/>
        </p:nvSpPr>
        <p:spPr>
          <a:xfrm>
            <a:off x="2200656" y="37856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Овал 24"/>
          <p:cNvSpPr/>
          <p:nvPr/>
        </p:nvSpPr>
        <p:spPr>
          <a:xfrm>
            <a:off x="2779776" y="37917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Овал 25"/>
          <p:cNvSpPr/>
          <p:nvPr/>
        </p:nvSpPr>
        <p:spPr>
          <a:xfrm>
            <a:off x="384048" y="439521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Овал 26"/>
          <p:cNvSpPr/>
          <p:nvPr/>
        </p:nvSpPr>
        <p:spPr>
          <a:xfrm>
            <a:off x="1011936" y="44135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/>
        </p:nvSpPr>
        <p:spPr>
          <a:xfrm>
            <a:off x="1615440" y="443179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/>
        </p:nvSpPr>
        <p:spPr>
          <a:xfrm>
            <a:off x="2231136" y="443788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/>
        </p:nvSpPr>
        <p:spPr>
          <a:xfrm>
            <a:off x="2810256" y="444398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/>
        </p:nvSpPr>
        <p:spPr>
          <a:xfrm>
            <a:off x="353568" y="4974336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/>
        </p:nvSpPr>
        <p:spPr>
          <a:xfrm>
            <a:off x="981456" y="499262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/>
        </p:nvSpPr>
        <p:spPr>
          <a:xfrm>
            <a:off x="1584960" y="5010912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Овал 33"/>
          <p:cNvSpPr/>
          <p:nvPr/>
        </p:nvSpPr>
        <p:spPr>
          <a:xfrm>
            <a:off x="2200656" y="5017008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Овал 34"/>
          <p:cNvSpPr/>
          <p:nvPr/>
        </p:nvSpPr>
        <p:spPr>
          <a:xfrm>
            <a:off x="2779776" y="5023104"/>
            <a:ext cx="451104" cy="4267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207264" y="805208"/>
            <a:ext cx="4035552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0" dirty="0"/>
              <a:t>А</a:t>
            </a:r>
          </a:p>
        </p:txBody>
      </p:sp>
      <p:sp>
        <p:nvSpPr>
          <p:cNvPr id="37" name="5-конечная звезда 36"/>
          <p:cNvSpPr/>
          <p:nvPr/>
        </p:nvSpPr>
        <p:spPr>
          <a:xfrm>
            <a:off x="1560576" y="25725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5-конечная звезда 37"/>
          <p:cNvSpPr/>
          <p:nvPr/>
        </p:nvSpPr>
        <p:spPr>
          <a:xfrm>
            <a:off x="1030224" y="37612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5-конечная звезда 38"/>
          <p:cNvSpPr/>
          <p:nvPr/>
        </p:nvSpPr>
        <p:spPr>
          <a:xfrm>
            <a:off x="2176272" y="38100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5-конечная звезда 39"/>
          <p:cNvSpPr/>
          <p:nvPr/>
        </p:nvSpPr>
        <p:spPr>
          <a:xfrm>
            <a:off x="1054608" y="4419600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5-конечная звезда 40"/>
          <p:cNvSpPr/>
          <p:nvPr/>
        </p:nvSpPr>
        <p:spPr>
          <a:xfrm>
            <a:off x="2791968" y="501091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5-конечная звезда 41"/>
          <p:cNvSpPr/>
          <p:nvPr/>
        </p:nvSpPr>
        <p:spPr>
          <a:xfrm>
            <a:off x="286512" y="4980432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5-конечная звезда 42"/>
          <p:cNvSpPr/>
          <p:nvPr/>
        </p:nvSpPr>
        <p:spPr>
          <a:xfrm>
            <a:off x="2176272" y="4456176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5-конечная звезда 43"/>
          <p:cNvSpPr/>
          <p:nvPr/>
        </p:nvSpPr>
        <p:spPr>
          <a:xfrm>
            <a:off x="1633728" y="4474464"/>
            <a:ext cx="463296" cy="377952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Овал 44"/>
          <p:cNvSpPr/>
          <p:nvPr/>
        </p:nvSpPr>
        <p:spPr>
          <a:xfrm>
            <a:off x="4303776" y="2304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6" name="Овал 45"/>
          <p:cNvSpPr/>
          <p:nvPr/>
        </p:nvSpPr>
        <p:spPr>
          <a:xfrm>
            <a:off x="4297680" y="3054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Овал 46"/>
          <p:cNvSpPr/>
          <p:nvPr/>
        </p:nvSpPr>
        <p:spPr>
          <a:xfrm>
            <a:off x="4315968" y="3852672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8" name="Овал 47"/>
          <p:cNvSpPr/>
          <p:nvPr/>
        </p:nvSpPr>
        <p:spPr>
          <a:xfrm>
            <a:off x="4322064" y="4578096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Овал 48"/>
          <p:cNvSpPr/>
          <p:nvPr/>
        </p:nvSpPr>
        <p:spPr>
          <a:xfrm>
            <a:off x="4315968" y="5352288"/>
            <a:ext cx="487680" cy="475488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1" name="Прямая со стрелкой 50"/>
          <p:cNvCxnSpPr>
            <a:stCxn id="37" idx="4"/>
            <a:endCxn id="45" idx="2"/>
          </p:cNvCxnSpPr>
          <p:nvPr/>
        </p:nvCxnSpPr>
        <p:spPr>
          <a:xfrm flipV="1">
            <a:off x="2023871" y="2542032"/>
            <a:ext cx="2279905" cy="1748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42" idx="4"/>
            <a:endCxn id="45" idx="2"/>
          </p:cNvCxnSpPr>
          <p:nvPr/>
        </p:nvCxnSpPr>
        <p:spPr>
          <a:xfrm flipV="1">
            <a:off x="749807" y="2542032"/>
            <a:ext cx="3553969" cy="25827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 стрелкой 52"/>
          <p:cNvCxnSpPr>
            <a:stCxn id="40" idx="0"/>
            <a:endCxn id="45" idx="2"/>
          </p:cNvCxnSpPr>
          <p:nvPr/>
        </p:nvCxnSpPr>
        <p:spPr>
          <a:xfrm rot="5400000" flipH="1" flipV="1">
            <a:off x="1856232" y="1972056"/>
            <a:ext cx="1877568" cy="301752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 стрелкой 53"/>
          <p:cNvCxnSpPr>
            <a:endCxn id="45" idx="2"/>
          </p:cNvCxnSpPr>
          <p:nvPr/>
        </p:nvCxnSpPr>
        <p:spPr>
          <a:xfrm flipV="1">
            <a:off x="2023872" y="2542032"/>
            <a:ext cx="2279904" cy="2042160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>
            <a:stCxn id="39" idx="4"/>
            <a:endCxn id="45" idx="2"/>
          </p:cNvCxnSpPr>
          <p:nvPr/>
        </p:nvCxnSpPr>
        <p:spPr>
          <a:xfrm flipV="1">
            <a:off x="2639567" y="2542032"/>
            <a:ext cx="1664209" cy="1412332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 стрелкой 55"/>
          <p:cNvCxnSpPr>
            <a:stCxn id="43" idx="4"/>
            <a:endCxn id="45" idx="2"/>
          </p:cNvCxnSpPr>
          <p:nvPr/>
        </p:nvCxnSpPr>
        <p:spPr>
          <a:xfrm flipV="1">
            <a:off x="2639567" y="2542032"/>
            <a:ext cx="1664209" cy="2058508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 стрелкой 56"/>
          <p:cNvCxnSpPr>
            <a:stCxn id="38" idx="4"/>
            <a:endCxn id="45" idx="2"/>
          </p:cNvCxnSpPr>
          <p:nvPr/>
        </p:nvCxnSpPr>
        <p:spPr>
          <a:xfrm flipV="1">
            <a:off x="1493519" y="2542032"/>
            <a:ext cx="2810257" cy="136356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 стрелкой 57"/>
          <p:cNvCxnSpPr>
            <a:stCxn id="41" idx="4"/>
            <a:endCxn id="45" idx="2"/>
          </p:cNvCxnSpPr>
          <p:nvPr/>
        </p:nvCxnSpPr>
        <p:spPr>
          <a:xfrm flipV="1">
            <a:off x="3255263" y="2542032"/>
            <a:ext cx="1048513" cy="2613244"/>
          </a:xfrm>
          <a:prstGeom prst="straightConnector1">
            <a:avLst/>
          </a:prstGeom>
          <a:ln w="381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Стрелка вправо 72"/>
          <p:cNvSpPr/>
          <p:nvPr/>
        </p:nvSpPr>
        <p:spPr>
          <a:xfrm>
            <a:off x="4913376" y="2389632"/>
            <a:ext cx="755904" cy="292608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Скругленный прямоугольник 73"/>
          <p:cNvSpPr/>
          <p:nvPr/>
        </p:nvSpPr>
        <p:spPr>
          <a:xfrm>
            <a:off x="5961888" y="2036064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/>
              <a:t>А</a:t>
            </a:r>
          </a:p>
        </p:txBody>
      </p:sp>
      <p:sp>
        <p:nvSpPr>
          <p:cNvPr id="75" name="Скругленный прямоугольник 74"/>
          <p:cNvSpPr/>
          <p:nvPr/>
        </p:nvSpPr>
        <p:spPr>
          <a:xfrm>
            <a:off x="5992368" y="2810256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Б</a:t>
            </a:r>
            <a:endParaRPr lang="ru-RU" sz="3600" dirty="0"/>
          </a:p>
        </p:txBody>
      </p:sp>
      <p:sp>
        <p:nvSpPr>
          <p:cNvPr id="76" name="Скругленный прямоугольник 75"/>
          <p:cNvSpPr/>
          <p:nvPr/>
        </p:nvSpPr>
        <p:spPr>
          <a:xfrm>
            <a:off x="6035040" y="3547872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В</a:t>
            </a:r>
            <a:endParaRPr lang="ru-RU" sz="3600" dirty="0"/>
          </a:p>
        </p:txBody>
      </p:sp>
      <p:sp>
        <p:nvSpPr>
          <p:cNvPr id="77" name="Скругленный прямоугольник 76"/>
          <p:cNvSpPr/>
          <p:nvPr/>
        </p:nvSpPr>
        <p:spPr>
          <a:xfrm>
            <a:off x="6089904" y="4407408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Г</a:t>
            </a:r>
            <a:endParaRPr lang="ru-RU" sz="3600" dirty="0"/>
          </a:p>
        </p:txBody>
      </p:sp>
      <p:sp>
        <p:nvSpPr>
          <p:cNvPr id="78" name="Скругленный прямоугольник 77"/>
          <p:cNvSpPr/>
          <p:nvPr/>
        </p:nvSpPr>
        <p:spPr>
          <a:xfrm>
            <a:off x="6022848" y="5242560"/>
            <a:ext cx="743712" cy="768096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dirty="0" smtClean="0"/>
              <a:t>Д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500"/>
                            </p:stCondLst>
                            <p:childTnLst>
                              <p:par>
                                <p:cTn id="1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2000"/>
                            </p:stCondLst>
                            <p:childTnLst>
                              <p:par>
                                <p:cTn id="16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000"/>
                            </p:stCondLst>
                            <p:childTnLst>
                              <p:par>
                                <p:cTn id="17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"/>
                            </p:stCondLst>
                            <p:childTnLst>
                              <p:par>
                                <p:cTn id="18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000"/>
                            </p:stCondLst>
                            <p:childTnLst>
                              <p:par>
                                <p:cTn id="20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500"/>
                            </p:stCondLst>
                            <p:childTnLst>
                              <p:par>
                                <p:cTn id="2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5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000"/>
                            </p:stCondLst>
                            <p:childTnLst>
                              <p:par>
                                <p:cTn id="2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6000"/>
                            </p:stCondLst>
                            <p:childTnLst>
                              <p:par>
                                <p:cTn id="2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8000"/>
                            </p:stCondLst>
                            <p:childTnLst>
                              <p:par>
                                <p:cTn id="2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10000"/>
                            </p:stCondLst>
                            <p:childTnLst>
                              <p:par>
                                <p:cTn id="2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5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4000"/>
                            </p:stCondLst>
                            <p:childTnLst>
                              <p:par>
                                <p:cTn id="2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500"/>
                            </p:stCondLst>
                            <p:childTnLst>
                              <p:par>
                                <p:cTn id="2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1500"/>
                            </p:stCondLst>
                            <p:childTnLst>
                              <p:par>
                                <p:cTn id="27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000"/>
                            </p:stCondLst>
                            <p:childTnLst>
                              <p:par>
                                <p:cTn id="28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/>
      <p:bldP spid="36" grpId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5008" y="591630"/>
            <a:ext cx="8229600" cy="154197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Для организации </a:t>
            </a:r>
            <a:r>
              <a:rPr lang="ru-RU" b="1" dirty="0" err="1" smtClean="0"/>
              <a:t>перцептрона</a:t>
            </a:r>
            <a:r>
              <a:rPr lang="ru-RU" b="1" dirty="0" smtClean="0"/>
              <a:t> как </a:t>
            </a:r>
            <a:r>
              <a:rPr lang="ru-RU" b="1" dirty="0" err="1" smtClean="0"/>
              <a:t>самопрограммирующейся</a:t>
            </a:r>
            <a:r>
              <a:rPr lang="ru-RU" b="1" dirty="0" smtClean="0"/>
              <a:t> системы требуется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2816" y="2487168"/>
            <a:ext cx="8229600" cy="3206495"/>
          </a:xfrm>
        </p:spPr>
        <p:txBody>
          <a:bodyPr>
            <a:noAutofit/>
          </a:bodyPr>
          <a:lstStyle/>
          <a:p>
            <a:r>
              <a:rPr lang="ru-RU" sz="3600" dirty="0" smtClean="0"/>
              <a:t>Максимально возможное количество ассоциативных элементов</a:t>
            </a:r>
          </a:p>
          <a:p>
            <a:r>
              <a:rPr lang="ru-RU" sz="3600" dirty="0" smtClean="0"/>
              <a:t>Максимальное количество связей между ними</a:t>
            </a:r>
          </a:p>
          <a:p>
            <a:r>
              <a:rPr lang="ru-RU" sz="3600" dirty="0" smtClean="0"/>
              <a:t>Механизм подкрепления</a:t>
            </a:r>
            <a:endParaRPr lang="ru-RU" sz="3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633728" y="2206752"/>
            <a:ext cx="1292352" cy="1292352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S</a:t>
            </a:r>
            <a:endParaRPr lang="ru-RU" sz="4800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4108704" y="2036064"/>
            <a:ext cx="1389888" cy="1889760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A</a:t>
            </a:r>
            <a:endParaRPr lang="ru-RU" sz="4800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6449568" y="2304288"/>
            <a:ext cx="1133856" cy="104851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/>
              <a:t>R</a:t>
            </a:r>
            <a:endParaRPr lang="ru-RU" sz="4800" dirty="0"/>
          </a:p>
        </p:txBody>
      </p:sp>
      <p:sp>
        <p:nvSpPr>
          <p:cNvPr id="7" name="Стрелка вправо 6"/>
          <p:cNvSpPr/>
          <p:nvPr/>
        </p:nvSpPr>
        <p:spPr>
          <a:xfrm>
            <a:off x="3121152" y="2682240"/>
            <a:ext cx="914400" cy="573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8" name="Стрелка вправо 7"/>
          <p:cNvSpPr/>
          <p:nvPr/>
        </p:nvSpPr>
        <p:spPr>
          <a:xfrm>
            <a:off x="5681472" y="2609088"/>
            <a:ext cx="682752" cy="5120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9" name="Молния 8"/>
          <p:cNvSpPr/>
          <p:nvPr/>
        </p:nvSpPr>
        <p:spPr>
          <a:xfrm>
            <a:off x="182880" y="2121408"/>
            <a:ext cx="1182624" cy="1133856"/>
          </a:xfrm>
          <a:prstGeom prst="lightningBol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Равнобедренный треугольник 9"/>
          <p:cNvSpPr/>
          <p:nvPr/>
        </p:nvSpPr>
        <p:spPr>
          <a:xfrm>
            <a:off x="8217408" y="1438656"/>
            <a:ext cx="755904" cy="2316480"/>
          </a:xfrm>
          <a:prstGeom prst="triangle">
            <a:avLst/>
          </a:prstGeom>
          <a:solidFill>
            <a:schemeClr val="tx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результат</a:t>
            </a:r>
            <a:endParaRPr lang="ru-RU" dirty="0"/>
          </a:p>
        </p:txBody>
      </p:sp>
      <p:sp>
        <p:nvSpPr>
          <p:cNvPr id="11" name="Стрелка вправо 10"/>
          <p:cNvSpPr/>
          <p:nvPr/>
        </p:nvSpPr>
        <p:spPr>
          <a:xfrm>
            <a:off x="7680960" y="2694432"/>
            <a:ext cx="573024" cy="3535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авильный пятиугольник 11"/>
          <p:cNvSpPr/>
          <p:nvPr/>
        </p:nvSpPr>
        <p:spPr>
          <a:xfrm>
            <a:off x="3206496" y="5181600"/>
            <a:ext cx="3121152" cy="1450848"/>
          </a:xfrm>
          <a:prstGeom prst="pentagon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Система управления подкреплением</a:t>
            </a:r>
            <a:endParaRPr lang="ru-RU" b="1" dirty="0"/>
          </a:p>
        </p:txBody>
      </p:sp>
      <p:cxnSp>
        <p:nvCxnSpPr>
          <p:cNvPr id="14" name="Прямая со стрелкой 13"/>
          <p:cNvCxnSpPr>
            <a:stCxn id="10" idx="2"/>
            <a:endCxn id="12" idx="5"/>
          </p:cNvCxnSpPr>
          <p:nvPr/>
        </p:nvCxnSpPr>
        <p:spPr>
          <a:xfrm rot="5400000">
            <a:off x="6282209" y="3800573"/>
            <a:ext cx="1980637" cy="1889763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/>
          <p:cNvCxnSpPr>
            <a:stCxn id="12" idx="0"/>
            <a:endCxn id="8" idx="2"/>
          </p:cNvCxnSpPr>
          <p:nvPr/>
        </p:nvCxnSpPr>
        <p:spPr>
          <a:xfrm rot="5400000" flipH="1" flipV="1">
            <a:off x="4407408" y="3480816"/>
            <a:ext cx="2060448" cy="134112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>
            <a:stCxn id="12" idx="0"/>
            <a:endCxn id="7" idx="2"/>
          </p:cNvCxnSpPr>
          <p:nvPr/>
        </p:nvCxnSpPr>
        <p:spPr>
          <a:xfrm rot="16200000" flipV="1">
            <a:off x="3294888" y="3709416"/>
            <a:ext cx="1926336" cy="1018032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/>
          <p:cNvSpPr/>
          <p:nvPr/>
        </p:nvSpPr>
        <p:spPr>
          <a:xfrm>
            <a:off x="3864864" y="4681728"/>
            <a:ext cx="390144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/>
              <a:t>-</a:t>
            </a:r>
          </a:p>
        </p:txBody>
      </p:sp>
      <p:sp>
        <p:nvSpPr>
          <p:cNvPr id="28" name="Овал 27"/>
          <p:cNvSpPr/>
          <p:nvPr/>
        </p:nvSpPr>
        <p:spPr>
          <a:xfrm>
            <a:off x="5212080" y="4687824"/>
            <a:ext cx="445008" cy="4511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+</a:t>
            </a:r>
            <a:endParaRPr lang="ru-RU" sz="4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7" grpId="0" animBg="1"/>
      <p:bldP spid="28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Координационная и интеграционная деятельность ЦНС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9392" y="2332037"/>
            <a:ext cx="8229600" cy="3715195"/>
          </a:xfrm>
        </p:spPr>
        <p:txBody>
          <a:bodyPr/>
          <a:lstStyle/>
          <a:p>
            <a:r>
              <a:rPr lang="ru-RU" dirty="0" smtClean="0"/>
              <a:t>Любая реакция организма на внешний или внутренний раздражитель является скоординированной.</a:t>
            </a:r>
          </a:p>
          <a:p>
            <a:pPr lvl="1"/>
            <a:r>
              <a:rPr lang="ru-RU" dirty="0" smtClean="0"/>
              <a:t>Двигательная реакция</a:t>
            </a:r>
          </a:p>
          <a:p>
            <a:pPr lvl="1"/>
            <a:r>
              <a:rPr lang="ru-RU" dirty="0" smtClean="0"/>
              <a:t>Вегетативная реакция</a:t>
            </a:r>
          </a:p>
          <a:p>
            <a:pPr lvl="1"/>
            <a:r>
              <a:rPr lang="ru-RU" dirty="0" err="1" smtClean="0"/>
              <a:t>Сомато-вегетативная</a:t>
            </a:r>
            <a:r>
              <a:rPr lang="ru-RU" dirty="0" smtClean="0"/>
              <a:t> реакция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Нервный центр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Функциональное объединение нейронов, обеспечивающее осуществление какого-либо рефлекса или регуляцию какой-либо определенной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1472" y="0"/>
            <a:ext cx="8229600" cy="642918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Свойства нервного центра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642918"/>
            <a:ext cx="8686800" cy="6215082"/>
          </a:xfrm>
        </p:spPr>
        <p:txBody>
          <a:bodyPr>
            <a:normAutofit fontScale="92500" lnSpcReduction="20000"/>
          </a:bodyPr>
          <a:lstStyle/>
          <a:p>
            <a:r>
              <a:rPr lang="ru-RU" dirty="0" smtClean="0"/>
              <a:t>Одностороннее проведение возбуждения</a:t>
            </a:r>
          </a:p>
          <a:p>
            <a:r>
              <a:rPr lang="ru-RU" dirty="0" smtClean="0"/>
              <a:t>Медленное проведение возбуждения</a:t>
            </a:r>
          </a:p>
          <a:p>
            <a:r>
              <a:rPr lang="ru-RU" dirty="0" smtClean="0"/>
              <a:t>Суммация возбуждения или торможения</a:t>
            </a:r>
          </a:p>
          <a:p>
            <a:r>
              <a:rPr lang="ru-RU" dirty="0" smtClean="0"/>
              <a:t>Конвергенция</a:t>
            </a:r>
          </a:p>
          <a:p>
            <a:r>
              <a:rPr lang="ru-RU" dirty="0" smtClean="0"/>
              <a:t>Дивергенция и иррадиация</a:t>
            </a:r>
          </a:p>
          <a:p>
            <a:r>
              <a:rPr lang="ru-RU" dirty="0" smtClean="0"/>
              <a:t>Облегчение и окклюзии </a:t>
            </a:r>
          </a:p>
          <a:p>
            <a:r>
              <a:rPr lang="ru-RU" dirty="0" smtClean="0"/>
              <a:t>Трансформация ритма раздражителя</a:t>
            </a:r>
          </a:p>
          <a:p>
            <a:r>
              <a:rPr lang="ru-RU" dirty="0" smtClean="0"/>
              <a:t>Рефлекторное последействие</a:t>
            </a:r>
          </a:p>
          <a:p>
            <a:r>
              <a:rPr lang="ru-RU" dirty="0" smtClean="0"/>
              <a:t>Высокая чувствительность к гипоксии и хим. </a:t>
            </a:r>
            <a:r>
              <a:rPr lang="ru-RU" dirty="0"/>
              <a:t>в</a:t>
            </a:r>
            <a:r>
              <a:rPr lang="ru-RU" dirty="0" smtClean="0"/>
              <a:t>ещ.</a:t>
            </a:r>
          </a:p>
          <a:p>
            <a:r>
              <a:rPr lang="ru-RU" dirty="0" smtClean="0"/>
              <a:t>Низкая функциональная подвижность</a:t>
            </a:r>
          </a:p>
          <a:p>
            <a:r>
              <a:rPr lang="ru-RU" dirty="0" smtClean="0"/>
              <a:t>Посттетаническая </a:t>
            </a:r>
            <a:r>
              <a:rPr lang="ru-RU" dirty="0" err="1" smtClean="0"/>
              <a:t>потенциация</a:t>
            </a:r>
            <a:endParaRPr lang="ru-RU" dirty="0" smtClean="0"/>
          </a:p>
          <a:p>
            <a:r>
              <a:rPr lang="ru-RU" dirty="0" smtClean="0"/>
              <a:t>Тонус нервного центра</a:t>
            </a:r>
          </a:p>
          <a:p>
            <a:r>
              <a:rPr lang="ru-RU" dirty="0" smtClean="0"/>
              <a:t>Пластичность.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9392" y="70135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Координационная деятельность</a:t>
            </a:r>
            <a:br>
              <a:rPr lang="ru-RU" b="1" dirty="0" smtClean="0"/>
            </a:br>
            <a:r>
              <a:rPr lang="ru-RU" b="1" dirty="0" smtClean="0"/>
              <a:t>нервной системы 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93776" y="2258569"/>
            <a:ext cx="8229600" cy="3557016"/>
          </a:xfrm>
        </p:spPr>
        <p:txBody>
          <a:bodyPr>
            <a:normAutofit/>
          </a:bodyPr>
          <a:lstStyle/>
          <a:p>
            <a:r>
              <a:rPr lang="ru-RU" sz="4400" dirty="0" smtClean="0"/>
              <a:t>Характеризуется согласованием деятельности нервных центров, регулирующих различные функции.</a:t>
            </a:r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Основой координационной деятельности нервной системы являются два процесса:</a:t>
            </a:r>
          </a:p>
          <a:p>
            <a:pPr lvl="1"/>
            <a:r>
              <a:rPr lang="ru-RU" sz="4000" dirty="0" smtClean="0"/>
              <a:t>Возбуждение</a:t>
            </a:r>
          </a:p>
          <a:p>
            <a:pPr lvl="1"/>
            <a:r>
              <a:rPr lang="ru-RU" sz="4000" dirty="0" smtClean="0"/>
              <a:t>Торможение </a:t>
            </a:r>
            <a:endParaRPr lang="ru-RU"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Принципы координационной деятельности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42544" y="1840992"/>
            <a:ext cx="8229600" cy="4779264"/>
          </a:xfrm>
        </p:spPr>
        <p:txBody>
          <a:bodyPr>
            <a:noAutofit/>
          </a:bodyPr>
          <a:lstStyle/>
          <a:p>
            <a:r>
              <a:rPr lang="ru-RU" sz="3600" dirty="0" smtClean="0"/>
              <a:t>Принцип иррадиации возбуждения (торможения)</a:t>
            </a:r>
          </a:p>
          <a:p>
            <a:pPr lvl="1"/>
            <a:r>
              <a:rPr lang="ru-RU" sz="3600" dirty="0" smtClean="0"/>
              <a:t>Индукция</a:t>
            </a:r>
          </a:p>
          <a:p>
            <a:pPr lvl="1"/>
            <a:r>
              <a:rPr lang="ru-RU" sz="3600" dirty="0" smtClean="0"/>
              <a:t>Окклюзия</a:t>
            </a:r>
          </a:p>
          <a:p>
            <a:r>
              <a:rPr lang="ru-RU" sz="3600" dirty="0" smtClean="0"/>
              <a:t>Принцип единого конечного пути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реципрокных отношений</a:t>
            </a:r>
          </a:p>
          <a:p>
            <a:pPr marL="342900" lvl="1" indent="-342900">
              <a:buFont typeface="Arial" pitchFamily="34" charset="0"/>
              <a:buChar char="•"/>
            </a:pPr>
            <a:r>
              <a:rPr lang="ru-RU" sz="3600" dirty="0" smtClean="0"/>
              <a:t>Принцип доминанты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57754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8095785" y="4672361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Микро-глия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Олигодендроциты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 (</a:t>
            </a:r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миелинизация</a:t>
            </a:r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)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 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трофичесая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15041" t="2575" r="16260" b="2019"/>
          <a:stretch>
            <a:fillRect/>
          </a:stretch>
        </p:blipFill>
        <p:spPr bwMode="auto">
          <a:xfrm>
            <a:off x="1081668" y="546409"/>
            <a:ext cx="6634975" cy="4939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8095785" y="1360448"/>
            <a:ext cx="1048215" cy="568712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нейрон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7839307" y="2594516"/>
            <a:ext cx="1304693" cy="538976"/>
          </a:xfrm>
          <a:prstGeom prst="borderCallout1">
            <a:avLst>
              <a:gd name="adj1" fmla="val 18750"/>
              <a:gd name="adj2" fmla="val -8333"/>
              <a:gd name="adj3" fmla="val 18381"/>
              <a:gd name="adj4" fmla="val -28132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Олиго-дендроцит</a:t>
            </a:r>
            <a:endParaRPr lang="ru-RU" dirty="0"/>
          </a:p>
        </p:txBody>
      </p:sp>
      <p:sp>
        <p:nvSpPr>
          <p:cNvPr id="9" name="Выноска 1 8"/>
          <p:cNvSpPr/>
          <p:nvPr/>
        </p:nvSpPr>
        <p:spPr>
          <a:xfrm>
            <a:off x="8095785" y="3178098"/>
            <a:ext cx="1048215" cy="446048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10" name="Выноска 1 9"/>
          <p:cNvSpPr/>
          <p:nvPr/>
        </p:nvSpPr>
        <p:spPr>
          <a:xfrm>
            <a:off x="7973123" y="3735659"/>
            <a:ext cx="1170878" cy="512956"/>
          </a:xfrm>
          <a:prstGeom prst="borderCallout1">
            <a:avLst>
              <a:gd name="adj1" fmla="val 18750"/>
              <a:gd name="adj2" fmla="val -8333"/>
              <a:gd name="adj3" fmla="val 20342"/>
              <a:gd name="adj4" fmla="val -36053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Миелиновая оболочка</a:t>
            </a:r>
            <a:endParaRPr lang="ru-RU" sz="1400" dirty="0"/>
          </a:p>
        </p:txBody>
      </p:sp>
      <p:sp>
        <p:nvSpPr>
          <p:cNvPr id="11" name="Выноска 1 10"/>
          <p:cNvSpPr/>
          <p:nvPr/>
        </p:nvSpPr>
        <p:spPr>
          <a:xfrm>
            <a:off x="7736305" y="4672361"/>
            <a:ext cx="1407695" cy="568712"/>
          </a:xfrm>
          <a:prstGeom prst="borderCallout1">
            <a:avLst>
              <a:gd name="adj1" fmla="val 18750"/>
              <a:gd name="adj2" fmla="val -8333"/>
              <a:gd name="adj3" fmla="val 18226"/>
              <a:gd name="adj4" fmla="val -80497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Микроглия</a:t>
            </a:r>
            <a:endParaRPr lang="ru-RU" dirty="0"/>
          </a:p>
        </p:txBody>
      </p:sp>
      <p:sp>
        <p:nvSpPr>
          <p:cNvPr id="8" name="Выноска 1 7"/>
          <p:cNvSpPr/>
          <p:nvPr/>
        </p:nvSpPr>
        <p:spPr>
          <a:xfrm>
            <a:off x="0" y="1011042"/>
            <a:ext cx="914399" cy="349407"/>
          </a:xfrm>
          <a:prstGeom prst="borderCallout1">
            <a:avLst>
              <a:gd name="adj1" fmla="val 30515"/>
              <a:gd name="adj2" fmla="val 105497"/>
              <a:gd name="adj3" fmla="val 27373"/>
              <a:gd name="adj4" fmla="val 15856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капилляр</a:t>
            </a:r>
            <a:endParaRPr lang="ru-RU" sz="1400" dirty="0"/>
          </a:p>
        </p:txBody>
      </p:sp>
      <p:sp>
        <p:nvSpPr>
          <p:cNvPr id="12" name="Выноска 1 11"/>
          <p:cNvSpPr/>
          <p:nvPr/>
        </p:nvSpPr>
        <p:spPr>
          <a:xfrm>
            <a:off x="22302" y="2364058"/>
            <a:ext cx="1103971" cy="353123"/>
          </a:xfrm>
          <a:prstGeom prst="borderCallout1">
            <a:avLst>
              <a:gd name="adj1" fmla="val 30515"/>
              <a:gd name="adj2" fmla="val 105497"/>
              <a:gd name="adj3" fmla="val 30598"/>
              <a:gd name="adj4" fmla="val 199059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астроцит</a:t>
            </a:r>
            <a:endParaRPr lang="ru-RU" dirty="0"/>
          </a:p>
        </p:txBody>
      </p:sp>
      <p:sp>
        <p:nvSpPr>
          <p:cNvPr id="13" name="Выноска 1 12"/>
          <p:cNvSpPr/>
          <p:nvPr/>
        </p:nvSpPr>
        <p:spPr>
          <a:xfrm>
            <a:off x="0" y="3148360"/>
            <a:ext cx="1037063" cy="464636"/>
          </a:xfrm>
          <a:prstGeom prst="borderCallout1">
            <a:avLst>
              <a:gd name="adj1" fmla="val 30515"/>
              <a:gd name="adj2" fmla="val 105497"/>
              <a:gd name="adj3" fmla="val 29773"/>
              <a:gd name="adj4" fmla="val 204806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/>
              <a:t>Ножки отростков</a:t>
            </a:r>
            <a:endParaRPr lang="ru-RU" sz="1400" dirty="0"/>
          </a:p>
        </p:txBody>
      </p:sp>
      <p:sp>
        <p:nvSpPr>
          <p:cNvPr id="14" name="Дата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15" name="Нижний колонтитул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46049" y="245327"/>
            <a:ext cx="8229600" cy="6378497"/>
          </a:xfrm>
        </p:spPr>
        <p:txBody>
          <a:bodyPr>
            <a:normAutofit/>
          </a:bodyPr>
          <a:lstStyle/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Астроциты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Опорная</a:t>
            </a:r>
          </a:p>
          <a:p>
            <a:pPr lvl="1"/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Репаративная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Транспортная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Олигодендроциты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Изолирующая (</a:t>
            </a:r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миелинизация</a:t>
            </a:r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)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Метаболическая </a:t>
            </a: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трофическая</a:t>
            </a:r>
          </a:p>
          <a:p>
            <a:r>
              <a:rPr lang="ru-RU" dirty="0" err="1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Микроглия</a:t>
            </a:r>
            <a:endParaRPr lang="ru-RU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/>
            <a:r>
              <a:rPr lang="ru-RU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фагоцитоз</a:t>
            </a:r>
          </a:p>
          <a:p>
            <a:pPr lvl="1">
              <a:buNone/>
            </a:pPr>
            <a:endParaRPr lang="ru-RU" sz="3200" dirty="0" smtClean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  <a:p>
            <a:pPr lvl="1">
              <a:buNone/>
            </a:pPr>
            <a:endParaRPr lang="ru-RU" sz="3200" dirty="0" err="1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40823"/>
            <a:ext cx="8229600" cy="1152717"/>
          </a:xfrm>
        </p:spPr>
        <p:txBody>
          <a:bodyPr>
            <a:normAutofit fontScale="90000"/>
          </a:bodyPr>
          <a:lstStyle/>
          <a:p>
            <a:pPr marL="742950" indent="-742950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морфологическая</a:t>
            </a:r>
            <a:endParaRPr lang="ru-RU" sz="36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pic>
        <p:nvPicPr>
          <p:cNvPr id="7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r="11321" b="19802"/>
          <a:stretch>
            <a:fillRect/>
          </a:stretch>
        </p:blipFill>
        <p:spPr bwMode="auto">
          <a:xfrm>
            <a:off x="257272" y="1293541"/>
            <a:ext cx="3030352" cy="2688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/>
          <a:srcRect l="19937" r="14927" b="17585"/>
          <a:stretch>
            <a:fillRect/>
          </a:stretch>
        </p:blipFill>
        <p:spPr bwMode="auto">
          <a:xfrm>
            <a:off x="6389649" y="908824"/>
            <a:ext cx="2754351" cy="3730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/>
          <a:srcRect l="885" t="2333" r="1822" b="38042"/>
          <a:stretch>
            <a:fillRect/>
          </a:stretch>
        </p:blipFill>
        <p:spPr bwMode="auto">
          <a:xfrm>
            <a:off x="1838245" y="3256156"/>
            <a:ext cx="6045667" cy="33251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9" name="Нижний колонтитул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385" y="140823"/>
            <a:ext cx="8229600" cy="1152717"/>
          </a:xfrm>
        </p:spPr>
        <p:txBody>
          <a:bodyPr>
            <a:normAutofit fontScale="90000"/>
          </a:bodyPr>
          <a:lstStyle/>
          <a:p>
            <a:pPr marL="742950" indent="-742950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морфологическая</a:t>
            </a:r>
            <a:endParaRPr lang="ru-RU" sz="36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55778" y="2212049"/>
            <a:ext cx="716638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err="1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Псевдоуниполярные</a:t>
            </a: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 нейроны</a:t>
            </a:r>
          </a:p>
        </p:txBody>
      </p:sp>
      <p:grpSp>
        <p:nvGrpSpPr>
          <p:cNvPr id="3" name="Группа 11"/>
          <p:cNvGrpSpPr/>
          <p:nvPr/>
        </p:nvGrpSpPr>
        <p:grpSpPr>
          <a:xfrm>
            <a:off x="1576136" y="1405689"/>
            <a:ext cx="5606716" cy="904374"/>
            <a:chOff x="1672389" y="1381626"/>
            <a:chExt cx="5606716" cy="904374"/>
          </a:xfrm>
        </p:grpSpPr>
        <p:sp>
          <p:nvSpPr>
            <p:cNvPr id="5" name="Полилиния 4"/>
            <p:cNvSpPr/>
            <p:nvPr/>
          </p:nvSpPr>
          <p:spPr>
            <a:xfrm>
              <a:off x="1672389" y="1381626"/>
              <a:ext cx="5534527" cy="709864"/>
            </a:xfrm>
            <a:custGeom>
              <a:avLst/>
              <a:gdLst>
                <a:gd name="connsiteX0" fmla="*/ 0 w 5534527"/>
                <a:gd name="connsiteY0" fmla="*/ 158416 h 709864"/>
                <a:gd name="connsiteX1" fmla="*/ 300790 w 5534527"/>
                <a:gd name="connsiteY1" fmla="*/ 230606 h 709864"/>
                <a:gd name="connsiteX2" fmla="*/ 529390 w 5534527"/>
                <a:gd name="connsiteY2" fmla="*/ 447174 h 709864"/>
                <a:gd name="connsiteX3" fmla="*/ 733927 w 5534527"/>
                <a:gd name="connsiteY3" fmla="*/ 627648 h 709864"/>
                <a:gd name="connsiteX4" fmla="*/ 2057400 w 5534527"/>
                <a:gd name="connsiteY4" fmla="*/ 651711 h 709864"/>
                <a:gd name="connsiteX5" fmla="*/ 2767264 w 5534527"/>
                <a:gd name="connsiteY5" fmla="*/ 687806 h 709864"/>
                <a:gd name="connsiteX6" fmla="*/ 2839453 w 5534527"/>
                <a:gd name="connsiteY6" fmla="*/ 519363 h 709864"/>
                <a:gd name="connsiteX7" fmla="*/ 2671011 w 5534527"/>
                <a:gd name="connsiteY7" fmla="*/ 350921 h 709864"/>
                <a:gd name="connsiteX8" fmla="*/ 2610853 w 5534527"/>
                <a:gd name="connsiteY8" fmla="*/ 170448 h 709864"/>
                <a:gd name="connsiteX9" fmla="*/ 2827422 w 5534527"/>
                <a:gd name="connsiteY9" fmla="*/ 14037 h 709864"/>
                <a:gd name="connsiteX10" fmla="*/ 3056022 w 5534527"/>
                <a:gd name="connsiteY10" fmla="*/ 86227 h 709864"/>
                <a:gd name="connsiteX11" fmla="*/ 3080085 w 5534527"/>
                <a:gd name="connsiteY11" fmla="*/ 374985 h 709864"/>
                <a:gd name="connsiteX12" fmla="*/ 2899611 w 5534527"/>
                <a:gd name="connsiteY12" fmla="*/ 519363 h 709864"/>
                <a:gd name="connsiteX13" fmla="*/ 2923674 w 5534527"/>
                <a:gd name="connsiteY13" fmla="*/ 615616 h 709864"/>
                <a:gd name="connsiteX14" fmla="*/ 3140243 w 5534527"/>
                <a:gd name="connsiteY14" fmla="*/ 675774 h 709864"/>
                <a:gd name="connsiteX15" fmla="*/ 3753853 w 5534527"/>
                <a:gd name="connsiteY15" fmla="*/ 639679 h 709864"/>
                <a:gd name="connsiteX16" fmla="*/ 4668253 w 5534527"/>
                <a:gd name="connsiteY16" fmla="*/ 663742 h 709864"/>
                <a:gd name="connsiteX17" fmla="*/ 5113422 w 5534527"/>
                <a:gd name="connsiteY17" fmla="*/ 603585 h 709864"/>
                <a:gd name="connsiteX18" fmla="*/ 5317958 w 5534527"/>
                <a:gd name="connsiteY18" fmla="*/ 326858 h 709864"/>
                <a:gd name="connsiteX19" fmla="*/ 5534527 w 5534527"/>
                <a:gd name="connsiteY19" fmla="*/ 254669 h 7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34527" h="709864">
                  <a:moveTo>
                    <a:pt x="0" y="158416"/>
                  </a:moveTo>
                  <a:cubicBezTo>
                    <a:pt x="106279" y="170448"/>
                    <a:pt x="212558" y="182480"/>
                    <a:pt x="300790" y="230606"/>
                  </a:cubicBezTo>
                  <a:cubicBezTo>
                    <a:pt x="389022" y="278732"/>
                    <a:pt x="457201" y="381000"/>
                    <a:pt x="529390" y="447174"/>
                  </a:cubicBezTo>
                  <a:cubicBezTo>
                    <a:pt x="601579" y="513348"/>
                    <a:pt x="479259" y="593559"/>
                    <a:pt x="733927" y="627648"/>
                  </a:cubicBezTo>
                  <a:cubicBezTo>
                    <a:pt x="988595" y="661737"/>
                    <a:pt x="1718511" y="641685"/>
                    <a:pt x="2057400" y="651711"/>
                  </a:cubicBezTo>
                  <a:cubicBezTo>
                    <a:pt x="2396289" y="661737"/>
                    <a:pt x="2636922" y="709864"/>
                    <a:pt x="2767264" y="687806"/>
                  </a:cubicBezTo>
                  <a:cubicBezTo>
                    <a:pt x="2897606" y="665748"/>
                    <a:pt x="2855495" y="575511"/>
                    <a:pt x="2839453" y="519363"/>
                  </a:cubicBezTo>
                  <a:cubicBezTo>
                    <a:pt x="2823411" y="463216"/>
                    <a:pt x="2709111" y="409074"/>
                    <a:pt x="2671011" y="350921"/>
                  </a:cubicBezTo>
                  <a:cubicBezTo>
                    <a:pt x="2632911" y="292768"/>
                    <a:pt x="2584785" y="226595"/>
                    <a:pt x="2610853" y="170448"/>
                  </a:cubicBezTo>
                  <a:cubicBezTo>
                    <a:pt x="2636922" y="114301"/>
                    <a:pt x="2753227" y="28074"/>
                    <a:pt x="2827422" y="14037"/>
                  </a:cubicBezTo>
                  <a:cubicBezTo>
                    <a:pt x="2901617" y="0"/>
                    <a:pt x="3013912" y="26069"/>
                    <a:pt x="3056022" y="86227"/>
                  </a:cubicBezTo>
                  <a:cubicBezTo>
                    <a:pt x="3098133" y="146385"/>
                    <a:pt x="3106153" y="302796"/>
                    <a:pt x="3080085" y="374985"/>
                  </a:cubicBezTo>
                  <a:cubicBezTo>
                    <a:pt x="3054017" y="447174"/>
                    <a:pt x="2925680" y="479258"/>
                    <a:pt x="2899611" y="519363"/>
                  </a:cubicBezTo>
                  <a:cubicBezTo>
                    <a:pt x="2873542" y="559468"/>
                    <a:pt x="2883569" y="589548"/>
                    <a:pt x="2923674" y="615616"/>
                  </a:cubicBezTo>
                  <a:cubicBezTo>
                    <a:pt x="2963779" y="641684"/>
                    <a:pt x="3001880" y="671764"/>
                    <a:pt x="3140243" y="675774"/>
                  </a:cubicBezTo>
                  <a:cubicBezTo>
                    <a:pt x="3278606" y="679784"/>
                    <a:pt x="3499185" y="641684"/>
                    <a:pt x="3753853" y="639679"/>
                  </a:cubicBezTo>
                  <a:cubicBezTo>
                    <a:pt x="4008521" y="637674"/>
                    <a:pt x="4441658" y="669758"/>
                    <a:pt x="4668253" y="663742"/>
                  </a:cubicBezTo>
                  <a:cubicBezTo>
                    <a:pt x="4894848" y="657726"/>
                    <a:pt x="5005138" y="659732"/>
                    <a:pt x="5113422" y="603585"/>
                  </a:cubicBezTo>
                  <a:cubicBezTo>
                    <a:pt x="5221706" y="547438"/>
                    <a:pt x="5247774" y="385011"/>
                    <a:pt x="5317958" y="326858"/>
                  </a:cubicBezTo>
                  <a:cubicBezTo>
                    <a:pt x="5388142" y="268705"/>
                    <a:pt x="5461334" y="261687"/>
                    <a:pt x="5534527" y="254669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Полилиния 5"/>
            <p:cNvSpPr/>
            <p:nvPr/>
          </p:nvSpPr>
          <p:spPr>
            <a:xfrm>
              <a:off x="1708484" y="1937084"/>
              <a:ext cx="541421" cy="156411"/>
            </a:xfrm>
            <a:custGeom>
              <a:avLst/>
              <a:gdLst>
                <a:gd name="connsiteX0" fmla="*/ 0 w 541421"/>
                <a:gd name="connsiteY0" fmla="*/ 156411 h 156411"/>
                <a:gd name="connsiteX1" fmla="*/ 312821 w 541421"/>
                <a:gd name="connsiteY1" fmla="*/ 72190 h 156411"/>
                <a:gd name="connsiteX2" fmla="*/ 541421 w 541421"/>
                <a:gd name="connsiteY2" fmla="*/ 0 h 15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1" h="156411">
                  <a:moveTo>
                    <a:pt x="0" y="156411"/>
                  </a:moveTo>
                  <a:lnTo>
                    <a:pt x="312821" y="72190"/>
                  </a:lnTo>
                  <a:cubicBezTo>
                    <a:pt x="403058" y="46121"/>
                    <a:pt x="472239" y="23060"/>
                    <a:pt x="541421" y="0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1708484" y="1997242"/>
              <a:ext cx="601579" cy="252663"/>
            </a:xfrm>
            <a:custGeom>
              <a:avLst/>
              <a:gdLst>
                <a:gd name="connsiteX0" fmla="*/ 601579 w 601579"/>
                <a:gd name="connsiteY0" fmla="*/ 0 h 252663"/>
                <a:gd name="connsiteX1" fmla="*/ 397042 w 601579"/>
                <a:gd name="connsiteY1" fmla="*/ 168442 h 252663"/>
                <a:gd name="connsiteX2" fmla="*/ 180474 w 601579"/>
                <a:gd name="connsiteY2" fmla="*/ 192505 h 252663"/>
                <a:gd name="connsiteX3" fmla="*/ 0 w 601579"/>
                <a:gd name="connsiteY3" fmla="*/ 252663 h 25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579" h="252663">
                  <a:moveTo>
                    <a:pt x="601579" y="0"/>
                  </a:moveTo>
                  <a:cubicBezTo>
                    <a:pt x="534402" y="68179"/>
                    <a:pt x="467226" y="136358"/>
                    <a:pt x="397042" y="168442"/>
                  </a:cubicBezTo>
                  <a:cubicBezTo>
                    <a:pt x="326858" y="200526"/>
                    <a:pt x="246648" y="178468"/>
                    <a:pt x="180474" y="192505"/>
                  </a:cubicBezTo>
                  <a:cubicBezTo>
                    <a:pt x="114300" y="206542"/>
                    <a:pt x="57150" y="229602"/>
                    <a:pt x="0" y="252663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6906126" y="1840832"/>
              <a:ext cx="324853" cy="36094"/>
            </a:xfrm>
            <a:custGeom>
              <a:avLst/>
              <a:gdLst>
                <a:gd name="connsiteX0" fmla="*/ 0 w 324853"/>
                <a:gd name="connsiteY0" fmla="*/ 0 h 36094"/>
                <a:gd name="connsiteX1" fmla="*/ 324853 w 324853"/>
                <a:gd name="connsiteY1" fmla="*/ 36094 h 3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853" h="36094">
                  <a:moveTo>
                    <a:pt x="0" y="0"/>
                  </a:moveTo>
                  <a:lnTo>
                    <a:pt x="324853" y="36094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6641432" y="2045368"/>
              <a:ext cx="637673" cy="240632"/>
            </a:xfrm>
            <a:custGeom>
              <a:avLst/>
              <a:gdLst>
                <a:gd name="connsiteX0" fmla="*/ 0 w 637673"/>
                <a:gd name="connsiteY0" fmla="*/ 0 h 240632"/>
                <a:gd name="connsiteX1" fmla="*/ 228600 w 637673"/>
                <a:gd name="connsiteY1" fmla="*/ 48127 h 240632"/>
                <a:gd name="connsiteX2" fmla="*/ 288757 w 637673"/>
                <a:gd name="connsiteY2" fmla="*/ 204537 h 240632"/>
                <a:gd name="connsiteX3" fmla="*/ 637673 w 637673"/>
                <a:gd name="connsiteY3" fmla="*/ 240632 h 24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673" h="240632">
                  <a:moveTo>
                    <a:pt x="0" y="0"/>
                  </a:moveTo>
                  <a:cubicBezTo>
                    <a:pt x="90237" y="7019"/>
                    <a:pt x="180474" y="14038"/>
                    <a:pt x="228600" y="48127"/>
                  </a:cubicBezTo>
                  <a:cubicBezTo>
                    <a:pt x="276726" y="82217"/>
                    <a:pt x="220578" y="172453"/>
                    <a:pt x="288757" y="204537"/>
                  </a:cubicBezTo>
                  <a:cubicBezTo>
                    <a:pt x="356936" y="236621"/>
                    <a:pt x="497304" y="238626"/>
                    <a:pt x="637673" y="240632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6894095" y="2021305"/>
              <a:ext cx="348916" cy="96253"/>
            </a:xfrm>
            <a:custGeom>
              <a:avLst/>
              <a:gdLst>
                <a:gd name="connsiteX0" fmla="*/ 0 w 348916"/>
                <a:gd name="connsiteY0" fmla="*/ 96253 h 96253"/>
                <a:gd name="connsiteX1" fmla="*/ 132347 w 348916"/>
                <a:gd name="connsiteY1" fmla="*/ 12032 h 96253"/>
                <a:gd name="connsiteX2" fmla="*/ 348916 w 348916"/>
                <a:gd name="connsiteY2" fmla="*/ 24063 h 9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916" h="96253">
                  <a:moveTo>
                    <a:pt x="0" y="96253"/>
                  </a:moveTo>
                  <a:cubicBezTo>
                    <a:pt x="37097" y="60158"/>
                    <a:pt x="74194" y="24064"/>
                    <a:pt x="132347" y="12032"/>
                  </a:cubicBezTo>
                  <a:cubicBezTo>
                    <a:pt x="190500" y="0"/>
                    <a:pt x="269708" y="12031"/>
                    <a:pt x="348916" y="24063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Овал 10"/>
            <p:cNvSpPr/>
            <p:nvPr/>
          </p:nvSpPr>
          <p:spPr>
            <a:xfrm>
              <a:off x="4415589" y="1491916"/>
              <a:ext cx="288758" cy="252663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" name="Группа 17"/>
          <p:cNvGrpSpPr/>
          <p:nvPr/>
        </p:nvGrpSpPr>
        <p:grpSpPr>
          <a:xfrm>
            <a:off x="1227221" y="2935705"/>
            <a:ext cx="6055894" cy="788069"/>
            <a:chOff x="1407695" y="2201779"/>
            <a:chExt cx="6055894" cy="788069"/>
          </a:xfrm>
        </p:grpSpPr>
        <p:sp>
          <p:nvSpPr>
            <p:cNvPr id="13" name="Полилиния 12"/>
            <p:cNvSpPr/>
            <p:nvPr/>
          </p:nvSpPr>
          <p:spPr>
            <a:xfrm>
              <a:off x="1407695" y="2201779"/>
              <a:ext cx="5955631" cy="431131"/>
            </a:xfrm>
            <a:custGeom>
              <a:avLst/>
              <a:gdLst>
                <a:gd name="connsiteX0" fmla="*/ 0 w 5955631"/>
                <a:gd name="connsiteY0" fmla="*/ 0 h 431131"/>
                <a:gd name="connsiteX1" fmla="*/ 385010 w 5955631"/>
                <a:gd name="connsiteY1" fmla="*/ 120316 h 431131"/>
                <a:gd name="connsiteX2" fmla="*/ 469231 w 5955631"/>
                <a:gd name="connsiteY2" fmla="*/ 336884 h 431131"/>
                <a:gd name="connsiteX3" fmla="*/ 673768 w 5955631"/>
                <a:gd name="connsiteY3" fmla="*/ 385010 h 431131"/>
                <a:gd name="connsiteX4" fmla="*/ 1949116 w 5955631"/>
                <a:gd name="connsiteY4" fmla="*/ 397042 h 431131"/>
                <a:gd name="connsiteX5" fmla="*/ 2346158 w 5955631"/>
                <a:gd name="connsiteY5" fmla="*/ 397042 h 431131"/>
                <a:gd name="connsiteX6" fmla="*/ 2719137 w 5955631"/>
                <a:gd name="connsiteY6" fmla="*/ 192505 h 431131"/>
                <a:gd name="connsiteX7" fmla="*/ 3140242 w 5955631"/>
                <a:gd name="connsiteY7" fmla="*/ 156410 h 431131"/>
                <a:gd name="connsiteX8" fmla="*/ 3537284 w 5955631"/>
                <a:gd name="connsiteY8" fmla="*/ 264695 h 431131"/>
                <a:gd name="connsiteX9" fmla="*/ 3874168 w 5955631"/>
                <a:gd name="connsiteY9" fmla="*/ 324853 h 431131"/>
                <a:gd name="connsiteX10" fmla="*/ 4559968 w 5955631"/>
                <a:gd name="connsiteY10" fmla="*/ 348916 h 431131"/>
                <a:gd name="connsiteX11" fmla="*/ 5185610 w 5955631"/>
                <a:gd name="connsiteY11" fmla="*/ 324853 h 431131"/>
                <a:gd name="connsiteX12" fmla="*/ 5462337 w 5955631"/>
                <a:gd name="connsiteY12" fmla="*/ 264695 h 431131"/>
                <a:gd name="connsiteX13" fmla="*/ 5666873 w 5955631"/>
                <a:gd name="connsiteY13" fmla="*/ 120316 h 431131"/>
                <a:gd name="connsiteX14" fmla="*/ 5955631 w 5955631"/>
                <a:gd name="connsiteY14" fmla="*/ 120316 h 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5631" h="431131">
                  <a:moveTo>
                    <a:pt x="0" y="0"/>
                  </a:moveTo>
                  <a:cubicBezTo>
                    <a:pt x="153402" y="32084"/>
                    <a:pt x="306805" y="64169"/>
                    <a:pt x="385010" y="120316"/>
                  </a:cubicBezTo>
                  <a:cubicBezTo>
                    <a:pt x="463215" y="176463"/>
                    <a:pt x="421105" y="292768"/>
                    <a:pt x="469231" y="336884"/>
                  </a:cubicBezTo>
                  <a:cubicBezTo>
                    <a:pt x="517357" y="381000"/>
                    <a:pt x="427121" y="374984"/>
                    <a:pt x="673768" y="385010"/>
                  </a:cubicBezTo>
                  <a:cubicBezTo>
                    <a:pt x="920415" y="395036"/>
                    <a:pt x="1949116" y="397042"/>
                    <a:pt x="1949116" y="397042"/>
                  </a:cubicBezTo>
                  <a:cubicBezTo>
                    <a:pt x="2227848" y="399047"/>
                    <a:pt x="2217821" y="431131"/>
                    <a:pt x="2346158" y="397042"/>
                  </a:cubicBezTo>
                  <a:cubicBezTo>
                    <a:pt x="2474495" y="362953"/>
                    <a:pt x="2586790" y="232610"/>
                    <a:pt x="2719137" y="192505"/>
                  </a:cubicBezTo>
                  <a:cubicBezTo>
                    <a:pt x="2851484" y="152400"/>
                    <a:pt x="3003884" y="144378"/>
                    <a:pt x="3140242" y="156410"/>
                  </a:cubicBezTo>
                  <a:cubicBezTo>
                    <a:pt x="3276600" y="168442"/>
                    <a:pt x="3414963" y="236621"/>
                    <a:pt x="3537284" y="264695"/>
                  </a:cubicBezTo>
                  <a:cubicBezTo>
                    <a:pt x="3659605" y="292769"/>
                    <a:pt x="3703721" y="310816"/>
                    <a:pt x="3874168" y="324853"/>
                  </a:cubicBezTo>
                  <a:cubicBezTo>
                    <a:pt x="4044615" y="338890"/>
                    <a:pt x="4341394" y="348916"/>
                    <a:pt x="4559968" y="348916"/>
                  </a:cubicBezTo>
                  <a:cubicBezTo>
                    <a:pt x="4778542" y="348916"/>
                    <a:pt x="5035215" y="338890"/>
                    <a:pt x="5185610" y="324853"/>
                  </a:cubicBezTo>
                  <a:cubicBezTo>
                    <a:pt x="5336005" y="310816"/>
                    <a:pt x="5382127" y="298785"/>
                    <a:pt x="5462337" y="264695"/>
                  </a:cubicBezTo>
                  <a:cubicBezTo>
                    <a:pt x="5542548" y="230606"/>
                    <a:pt x="5584657" y="144379"/>
                    <a:pt x="5666873" y="120316"/>
                  </a:cubicBezTo>
                  <a:cubicBezTo>
                    <a:pt x="5749089" y="96253"/>
                    <a:pt x="5852360" y="108284"/>
                    <a:pt x="5955631" y="120316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528011" y="2570747"/>
              <a:ext cx="5847347" cy="419101"/>
            </a:xfrm>
            <a:custGeom>
              <a:avLst/>
              <a:gdLst>
                <a:gd name="connsiteX0" fmla="*/ 0 w 5847347"/>
                <a:gd name="connsiteY0" fmla="*/ 268706 h 419101"/>
                <a:gd name="connsiteX1" fmla="*/ 276726 w 5847347"/>
                <a:gd name="connsiteY1" fmla="*/ 244642 h 419101"/>
                <a:gd name="connsiteX2" fmla="*/ 385010 w 5847347"/>
                <a:gd name="connsiteY2" fmla="*/ 52137 h 419101"/>
                <a:gd name="connsiteX3" fmla="*/ 577515 w 5847347"/>
                <a:gd name="connsiteY3" fmla="*/ 40106 h 419101"/>
                <a:gd name="connsiteX4" fmla="*/ 2057400 w 5847347"/>
                <a:gd name="connsiteY4" fmla="*/ 88232 h 419101"/>
                <a:gd name="connsiteX5" fmla="*/ 2430378 w 5847347"/>
                <a:gd name="connsiteY5" fmla="*/ 172453 h 419101"/>
                <a:gd name="connsiteX6" fmla="*/ 2935705 w 5847347"/>
                <a:gd name="connsiteY6" fmla="*/ 256674 h 419101"/>
                <a:gd name="connsiteX7" fmla="*/ 3416968 w 5847347"/>
                <a:gd name="connsiteY7" fmla="*/ 160421 h 419101"/>
                <a:gd name="connsiteX8" fmla="*/ 3717757 w 5847347"/>
                <a:gd name="connsiteY8" fmla="*/ 28074 h 419101"/>
                <a:gd name="connsiteX9" fmla="*/ 4391526 w 5847347"/>
                <a:gd name="connsiteY9" fmla="*/ 40106 h 419101"/>
                <a:gd name="connsiteX10" fmla="*/ 5053263 w 5847347"/>
                <a:gd name="connsiteY10" fmla="*/ 16042 h 419101"/>
                <a:gd name="connsiteX11" fmla="*/ 5390147 w 5847347"/>
                <a:gd name="connsiteY11" fmla="*/ 136358 h 419101"/>
                <a:gd name="connsiteX12" fmla="*/ 5654842 w 5847347"/>
                <a:gd name="connsiteY12" fmla="*/ 376990 h 419101"/>
                <a:gd name="connsiteX13" fmla="*/ 5847347 w 5847347"/>
                <a:gd name="connsiteY13" fmla="*/ 389021 h 41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7347" h="419101">
                  <a:moveTo>
                    <a:pt x="0" y="268706"/>
                  </a:moveTo>
                  <a:cubicBezTo>
                    <a:pt x="106279" y="274721"/>
                    <a:pt x="212558" y="280737"/>
                    <a:pt x="276726" y="244642"/>
                  </a:cubicBezTo>
                  <a:cubicBezTo>
                    <a:pt x="340894" y="208547"/>
                    <a:pt x="334879" y="86226"/>
                    <a:pt x="385010" y="52137"/>
                  </a:cubicBezTo>
                  <a:cubicBezTo>
                    <a:pt x="435141" y="18048"/>
                    <a:pt x="298783" y="34090"/>
                    <a:pt x="577515" y="40106"/>
                  </a:cubicBezTo>
                  <a:cubicBezTo>
                    <a:pt x="856247" y="46122"/>
                    <a:pt x="1748590" y="66174"/>
                    <a:pt x="2057400" y="88232"/>
                  </a:cubicBezTo>
                  <a:cubicBezTo>
                    <a:pt x="2366211" y="110290"/>
                    <a:pt x="2283994" y="144379"/>
                    <a:pt x="2430378" y="172453"/>
                  </a:cubicBezTo>
                  <a:cubicBezTo>
                    <a:pt x="2576762" y="200527"/>
                    <a:pt x="2771273" y="258679"/>
                    <a:pt x="2935705" y="256674"/>
                  </a:cubicBezTo>
                  <a:cubicBezTo>
                    <a:pt x="3100137" y="254669"/>
                    <a:pt x="3286626" y="198521"/>
                    <a:pt x="3416968" y="160421"/>
                  </a:cubicBezTo>
                  <a:cubicBezTo>
                    <a:pt x="3547310" y="122321"/>
                    <a:pt x="3555331" y="48126"/>
                    <a:pt x="3717757" y="28074"/>
                  </a:cubicBezTo>
                  <a:cubicBezTo>
                    <a:pt x="3880183" y="8022"/>
                    <a:pt x="4168942" y="42111"/>
                    <a:pt x="4391526" y="40106"/>
                  </a:cubicBezTo>
                  <a:cubicBezTo>
                    <a:pt x="4614110" y="38101"/>
                    <a:pt x="4886826" y="0"/>
                    <a:pt x="5053263" y="16042"/>
                  </a:cubicBezTo>
                  <a:cubicBezTo>
                    <a:pt x="5219700" y="32084"/>
                    <a:pt x="5289884" y="76200"/>
                    <a:pt x="5390147" y="136358"/>
                  </a:cubicBezTo>
                  <a:cubicBezTo>
                    <a:pt x="5490410" y="196516"/>
                    <a:pt x="5578642" y="334880"/>
                    <a:pt x="5654842" y="376990"/>
                  </a:cubicBezTo>
                  <a:cubicBezTo>
                    <a:pt x="5731042" y="419101"/>
                    <a:pt x="5789194" y="404061"/>
                    <a:pt x="5847347" y="389021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6912142" y="2322095"/>
              <a:ext cx="551447" cy="649705"/>
            </a:xfrm>
            <a:custGeom>
              <a:avLst/>
              <a:gdLst>
                <a:gd name="connsiteX0" fmla="*/ 427121 w 551447"/>
                <a:gd name="connsiteY0" fmla="*/ 0 h 649705"/>
                <a:gd name="connsiteX1" fmla="*/ 150395 w 551447"/>
                <a:gd name="connsiteY1" fmla="*/ 72189 h 649705"/>
                <a:gd name="connsiteX2" fmla="*/ 18047 w 551447"/>
                <a:gd name="connsiteY2" fmla="*/ 240631 h 649705"/>
                <a:gd name="connsiteX3" fmla="*/ 258679 w 551447"/>
                <a:gd name="connsiteY3" fmla="*/ 204537 h 649705"/>
                <a:gd name="connsiteX4" fmla="*/ 547437 w 551447"/>
                <a:gd name="connsiteY4" fmla="*/ 156410 h 649705"/>
                <a:gd name="connsiteX5" fmla="*/ 282742 w 551447"/>
                <a:gd name="connsiteY5" fmla="*/ 240631 h 649705"/>
                <a:gd name="connsiteX6" fmla="*/ 90237 w 551447"/>
                <a:gd name="connsiteY6" fmla="*/ 324852 h 649705"/>
                <a:gd name="connsiteX7" fmla="*/ 258679 w 551447"/>
                <a:gd name="connsiteY7" fmla="*/ 360947 h 649705"/>
                <a:gd name="connsiteX8" fmla="*/ 523374 w 551447"/>
                <a:gd name="connsiteY8" fmla="*/ 421105 h 649705"/>
                <a:gd name="connsiteX9" fmla="*/ 174458 w 551447"/>
                <a:gd name="connsiteY9" fmla="*/ 409073 h 649705"/>
                <a:gd name="connsiteX10" fmla="*/ 246647 w 551447"/>
                <a:gd name="connsiteY10" fmla="*/ 505326 h 649705"/>
                <a:gd name="connsiteX11" fmla="*/ 294774 w 551447"/>
                <a:gd name="connsiteY11" fmla="*/ 601579 h 649705"/>
                <a:gd name="connsiteX12" fmla="*/ 463216 w 551447"/>
                <a:gd name="connsiteY12" fmla="*/ 649705 h 6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1447" h="649705">
                  <a:moveTo>
                    <a:pt x="427121" y="0"/>
                  </a:moveTo>
                  <a:cubicBezTo>
                    <a:pt x="322847" y="16042"/>
                    <a:pt x="218574" y="32084"/>
                    <a:pt x="150395" y="72189"/>
                  </a:cubicBezTo>
                  <a:cubicBezTo>
                    <a:pt x="82216" y="112294"/>
                    <a:pt x="0" y="218573"/>
                    <a:pt x="18047" y="240631"/>
                  </a:cubicBezTo>
                  <a:cubicBezTo>
                    <a:pt x="36094" y="262689"/>
                    <a:pt x="258679" y="204537"/>
                    <a:pt x="258679" y="204537"/>
                  </a:cubicBezTo>
                  <a:cubicBezTo>
                    <a:pt x="346911" y="190500"/>
                    <a:pt x="543427" y="150395"/>
                    <a:pt x="547437" y="156410"/>
                  </a:cubicBezTo>
                  <a:cubicBezTo>
                    <a:pt x="551447" y="162425"/>
                    <a:pt x="358942" y="212557"/>
                    <a:pt x="282742" y="240631"/>
                  </a:cubicBezTo>
                  <a:cubicBezTo>
                    <a:pt x="206542" y="268705"/>
                    <a:pt x="94247" y="304799"/>
                    <a:pt x="90237" y="324852"/>
                  </a:cubicBezTo>
                  <a:cubicBezTo>
                    <a:pt x="86227" y="344905"/>
                    <a:pt x="258679" y="360947"/>
                    <a:pt x="258679" y="360947"/>
                  </a:cubicBezTo>
                  <a:cubicBezTo>
                    <a:pt x="330868" y="376989"/>
                    <a:pt x="537411" y="413084"/>
                    <a:pt x="523374" y="421105"/>
                  </a:cubicBezTo>
                  <a:cubicBezTo>
                    <a:pt x="509337" y="429126"/>
                    <a:pt x="220579" y="395036"/>
                    <a:pt x="174458" y="409073"/>
                  </a:cubicBezTo>
                  <a:cubicBezTo>
                    <a:pt x="128337" y="423110"/>
                    <a:pt x="226594" y="473242"/>
                    <a:pt x="246647" y="505326"/>
                  </a:cubicBezTo>
                  <a:cubicBezTo>
                    <a:pt x="266700" y="537410"/>
                    <a:pt x="258679" y="577516"/>
                    <a:pt x="294774" y="601579"/>
                  </a:cubicBezTo>
                  <a:cubicBezTo>
                    <a:pt x="330869" y="625642"/>
                    <a:pt x="397042" y="637673"/>
                    <a:pt x="463216" y="649705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1431758" y="2213811"/>
              <a:ext cx="415090" cy="649705"/>
            </a:xfrm>
            <a:custGeom>
              <a:avLst/>
              <a:gdLst>
                <a:gd name="connsiteX0" fmla="*/ 0 w 415090"/>
                <a:gd name="connsiteY0" fmla="*/ 0 h 649705"/>
                <a:gd name="connsiteX1" fmla="*/ 336884 w 415090"/>
                <a:gd name="connsiteY1" fmla="*/ 168442 h 649705"/>
                <a:gd name="connsiteX2" fmla="*/ 120316 w 415090"/>
                <a:gd name="connsiteY2" fmla="*/ 204536 h 649705"/>
                <a:gd name="connsiteX3" fmla="*/ 264695 w 415090"/>
                <a:gd name="connsiteY3" fmla="*/ 240631 h 649705"/>
                <a:gd name="connsiteX4" fmla="*/ 372979 w 415090"/>
                <a:gd name="connsiteY4" fmla="*/ 336884 h 649705"/>
                <a:gd name="connsiteX5" fmla="*/ 144379 w 415090"/>
                <a:gd name="connsiteY5" fmla="*/ 312821 h 649705"/>
                <a:gd name="connsiteX6" fmla="*/ 48126 w 415090"/>
                <a:gd name="connsiteY6" fmla="*/ 312821 h 649705"/>
                <a:gd name="connsiteX7" fmla="*/ 336884 w 415090"/>
                <a:gd name="connsiteY7" fmla="*/ 385010 h 649705"/>
                <a:gd name="connsiteX8" fmla="*/ 372979 w 415090"/>
                <a:gd name="connsiteY8" fmla="*/ 421105 h 649705"/>
                <a:gd name="connsiteX9" fmla="*/ 84221 w 415090"/>
                <a:gd name="connsiteY9" fmla="*/ 469231 h 649705"/>
                <a:gd name="connsiteX10" fmla="*/ 360947 w 415090"/>
                <a:gd name="connsiteY10" fmla="*/ 493294 h 649705"/>
                <a:gd name="connsiteX11" fmla="*/ 312821 w 415090"/>
                <a:gd name="connsiteY11" fmla="*/ 589547 h 649705"/>
                <a:gd name="connsiteX12" fmla="*/ 72189 w 415090"/>
                <a:gd name="connsiteY12" fmla="*/ 649705 h 64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090" h="649705">
                  <a:moveTo>
                    <a:pt x="0" y="0"/>
                  </a:moveTo>
                  <a:cubicBezTo>
                    <a:pt x="158415" y="67176"/>
                    <a:pt x="316831" y="134353"/>
                    <a:pt x="336884" y="168442"/>
                  </a:cubicBezTo>
                  <a:cubicBezTo>
                    <a:pt x="356937" y="202531"/>
                    <a:pt x="132347" y="192505"/>
                    <a:pt x="120316" y="204536"/>
                  </a:cubicBezTo>
                  <a:cubicBezTo>
                    <a:pt x="108285" y="216567"/>
                    <a:pt x="222585" y="218573"/>
                    <a:pt x="264695" y="240631"/>
                  </a:cubicBezTo>
                  <a:cubicBezTo>
                    <a:pt x="306805" y="262689"/>
                    <a:pt x="393032" y="324852"/>
                    <a:pt x="372979" y="336884"/>
                  </a:cubicBezTo>
                  <a:cubicBezTo>
                    <a:pt x="352926" y="348916"/>
                    <a:pt x="198521" y="316831"/>
                    <a:pt x="144379" y="312821"/>
                  </a:cubicBezTo>
                  <a:cubicBezTo>
                    <a:pt x="90237" y="308811"/>
                    <a:pt x="16042" y="300790"/>
                    <a:pt x="48126" y="312821"/>
                  </a:cubicBezTo>
                  <a:cubicBezTo>
                    <a:pt x="80210" y="324852"/>
                    <a:pt x="282742" y="366963"/>
                    <a:pt x="336884" y="385010"/>
                  </a:cubicBezTo>
                  <a:cubicBezTo>
                    <a:pt x="391026" y="403057"/>
                    <a:pt x="415090" y="407068"/>
                    <a:pt x="372979" y="421105"/>
                  </a:cubicBezTo>
                  <a:cubicBezTo>
                    <a:pt x="330869" y="435142"/>
                    <a:pt x="86226" y="457199"/>
                    <a:pt x="84221" y="469231"/>
                  </a:cubicBezTo>
                  <a:cubicBezTo>
                    <a:pt x="82216" y="481263"/>
                    <a:pt x="322847" y="473241"/>
                    <a:pt x="360947" y="493294"/>
                  </a:cubicBezTo>
                  <a:cubicBezTo>
                    <a:pt x="399047" y="513347"/>
                    <a:pt x="360947" y="563479"/>
                    <a:pt x="312821" y="589547"/>
                  </a:cubicBezTo>
                  <a:cubicBezTo>
                    <a:pt x="264695" y="615615"/>
                    <a:pt x="168442" y="632660"/>
                    <a:pt x="72189" y="649705"/>
                  </a:cubicBez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Овал 16"/>
            <p:cNvSpPr/>
            <p:nvPr/>
          </p:nvSpPr>
          <p:spPr>
            <a:xfrm>
              <a:off x="4114800" y="2514600"/>
              <a:ext cx="637674" cy="132347"/>
            </a:xfrm>
            <a:prstGeom prst="ellipse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" name="Группа 20"/>
          <p:cNvGrpSpPr/>
          <p:nvPr/>
        </p:nvGrpSpPr>
        <p:grpSpPr>
          <a:xfrm>
            <a:off x="1566111" y="4525880"/>
            <a:ext cx="5887453" cy="1471863"/>
            <a:chOff x="1566110" y="2877553"/>
            <a:chExt cx="5887453" cy="1471863"/>
          </a:xfrm>
          <a:noFill/>
        </p:grpSpPr>
        <p:sp>
          <p:nvSpPr>
            <p:cNvPr id="19" name="Полилиния 18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Овал 19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661630" y="3880428"/>
            <a:ext cx="53167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Биполярные нейроны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368862" y="5893566"/>
            <a:ext cx="64122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4000" b="1" dirty="0" err="1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Мультиполярные</a:t>
            </a:r>
            <a:r>
              <a:rPr lang="ru-RU" sz="40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 нейроны</a:t>
            </a:r>
            <a:endParaRPr lang="ru-RU" sz="4000" b="1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6" name="Нижний колонтитул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23" grpId="0" build="p"/>
      <p:bldP spid="24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Блок-схема: магнитный диск 25"/>
          <p:cNvSpPr/>
          <p:nvPr/>
        </p:nvSpPr>
        <p:spPr>
          <a:xfrm>
            <a:off x="5931567" y="5354054"/>
            <a:ext cx="1828799" cy="1263315"/>
          </a:xfrm>
          <a:prstGeom prst="flowChartMagneticDisk">
            <a:avLst/>
          </a:prstGeom>
          <a:ln>
            <a:noFill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ru-RU" sz="2800" dirty="0" smtClean="0"/>
              <a:t>Рабочий</a:t>
            </a:r>
          </a:p>
          <a:p>
            <a:pPr algn="ctr"/>
            <a:r>
              <a:rPr lang="ru-RU" sz="2800" dirty="0" smtClean="0"/>
              <a:t> орган</a:t>
            </a:r>
            <a:endParaRPr lang="ru-RU" sz="2800" dirty="0"/>
          </a:p>
        </p:txBody>
      </p:sp>
      <p:sp>
        <p:nvSpPr>
          <p:cNvPr id="25" name="Скругленный прямоугольник 24"/>
          <p:cNvSpPr/>
          <p:nvPr/>
        </p:nvSpPr>
        <p:spPr>
          <a:xfrm>
            <a:off x="6894094" y="2009273"/>
            <a:ext cx="637674" cy="1191127"/>
          </a:xfrm>
          <a:prstGeom prst="round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рецептор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0654" y="151975"/>
            <a:ext cx="8229600" cy="706669"/>
          </a:xfrm>
        </p:spPr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функциональная</a:t>
            </a:r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2820964" y="3391438"/>
            <a:ext cx="616662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Афферентные нейроны </a:t>
            </a: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Ассоциативные нейроны</a:t>
            </a: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Эфферентные нейроны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80474" y="1143009"/>
            <a:ext cx="2526601" cy="5642810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  <a:outerShdw blurRad="40000" dist="23000" dir="5400000" rotWithShape="0">
              <a:srgbClr val="000000">
                <a:alpha val="35000"/>
              </a:srgbClr>
            </a:outerShdw>
          </a:effectLst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ru-RU" sz="44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ЦНС</a:t>
            </a:r>
            <a:endParaRPr lang="ru-RU" sz="44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glow rad="139700">
                  <a:schemeClr val="accent2">
                    <a:satMod val="175000"/>
                    <a:alpha val="40000"/>
                  </a:schemeClr>
                </a:glow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grpSp>
        <p:nvGrpSpPr>
          <p:cNvPr id="3" name="Группа 5"/>
          <p:cNvGrpSpPr/>
          <p:nvPr/>
        </p:nvGrpSpPr>
        <p:grpSpPr>
          <a:xfrm>
            <a:off x="1491897" y="2153653"/>
            <a:ext cx="5606716" cy="733926"/>
            <a:chOff x="1672389" y="1381626"/>
            <a:chExt cx="5606716" cy="904374"/>
          </a:xfrm>
        </p:grpSpPr>
        <p:sp>
          <p:nvSpPr>
            <p:cNvPr id="7" name="Полилиния 6"/>
            <p:cNvSpPr/>
            <p:nvPr/>
          </p:nvSpPr>
          <p:spPr>
            <a:xfrm>
              <a:off x="1672389" y="1381626"/>
              <a:ext cx="5534527" cy="709864"/>
            </a:xfrm>
            <a:custGeom>
              <a:avLst/>
              <a:gdLst>
                <a:gd name="connsiteX0" fmla="*/ 0 w 5534527"/>
                <a:gd name="connsiteY0" fmla="*/ 158416 h 709864"/>
                <a:gd name="connsiteX1" fmla="*/ 300790 w 5534527"/>
                <a:gd name="connsiteY1" fmla="*/ 230606 h 709864"/>
                <a:gd name="connsiteX2" fmla="*/ 529390 w 5534527"/>
                <a:gd name="connsiteY2" fmla="*/ 447174 h 709864"/>
                <a:gd name="connsiteX3" fmla="*/ 733927 w 5534527"/>
                <a:gd name="connsiteY3" fmla="*/ 627648 h 709864"/>
                <a:gd name="connsiteX4" fmla="*/ 2057400 w 5534527"/>
                <a:gd name="connsiteY4" fmla="*/ 651711 h 709864"/>
                <a:gd name="connsiteX5" fmla="*/ 2767264 w 5534527"/>
                <a:gd name="connsiteY5" fmla="*/ 687806 h 709864"/>
                <a:gd name="connsiteX6" fmla="*/ 2839453 w 5534527"/>
                <a:gd name="connsiteY6" fmla="*/ 519363 h 709864"/>
                <a:gd name="connsiteX7" fmla="*/ 2671011 w 5534527"/>
                <a:gd name="connsiteY7" fmla="*/ 350921 h 709864"/>
                <a:gd name="connsiteX8" fmla="*/ 2610853 w 5534527"/>
                <a:gd name="connsiteY8" fmla="*/ 170448 h 709864"/>
                <a:gd name="connsiteX9" fmla="*/ 2827422 w 5534527"/>
                <a:gd name="connsiteY9" fmla="*/ 14037 h 709864"/>
                <a:gd name="connsiteX10" fmla="*/ 3056022 w 5534527"/>
                <a:gd name="connsiteY10" fmla="*/ 86227 h 709864"/>
                <a:gd name="connsiteX11" fmla="*/ 3080085 w 5534527"/>
                <a:gd name="connsiteY11" fmla="*/ 374985 h 709864"/>
                <a:gd name="connsiteX12" fmla="*/ 2899611 w 5534527"/>
                <a:gd name="connsiteY12" fmla="*/ 519363 h 709864"/>
                <a:gd name="connsiteX13" fmla="*/ 2923674 w 5534527"/>
                <a:gd name="connsiteY13" fmla="*/ 615616 h 709864"/>
                <a:gd name="connsiteX14" fmla="*/ 3140243 w 5534527"/>
                <a:gd name="connsiteY14" fmla="*/ 675774 h 709864"/>
                <a:gd name="connsiteX15" fmla="*/ 3753853 w 5534527"/>
                <a:gd name="connsiteY15" fmla="*/ 639679 h 709864"/>
                <a:gd name="connsiteX16" fmla="*/ 4668253 w 5534527"/>
                <a:gd name="connsiteY16" fmla="*/ 663742 h 709864"/>
                <a:gd name="connsiteX17" fmla="*/ 5113422 w 5534527"/>
                <a:gd name="connsiteY17" fmla="*/ 603585 h 709864"/>
                <a:gd name="connsiteX18" fmla="*/ 5317958 w 5534527"/>
                <a:gd name="connsiteY18" fmla="*/ 326858 h 709864"/>
                <a:gd name="connsiteX19" fmla="*/ 5534527 w 5534527"/>
                <a:gd name="connsiteY19" fmla="*/ 254669 h 7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34527" h="709864">
                  <a:moveTo>
                    <a:pt x="0" y="158416"/>
                  </a:moveTo>
                  <a:cubicBezTo>
                    <a:pt x="106279" y="170448"/>
                    <a:pt x="212558" y="182480"/>
                    <a:pt x="300790" y="230606"/>
                  </a:cubicBezTo>
                  <a:cubicBezTo>
                    <a:pt x="389022" y="278732"/>
                    <a:pt x="457201" y="381000"/>
                    <a:pt x="529390" y="447174"/>
                  </a:cubicBezTo>
                  <a:cubicBezTo>
                    <a:pt x="601579" y="513348"/>
                    <a:pt x="479259" y="593559"/>
                    <a:pt x="733927" y="627648"/>
                  </a:cubicBezTo>
                  <a:cubicBezTo>
                    <a:pt x="988595" y="661737"/>
                    <a:pt x="1718511" y="641685"/>
                    <a:pt x="2057400" y="651711"/>
                  </a:cubicBezTo>
                  <a:cubicBezTo>
                    <a:pt x="2396289" y="661737"/>
                    <a:pt x="2636922" y="709864"/>
                    <a:pt x="2767264" y="687806"/>
                  </a:cubicBezTo>
                  <a:cubicBezTo>
                    <a:pt x="2897606" y="665748"/>
                    <a:pt x="2855495" y="575511"/>
                    <a:pt x="2839453" y="519363"/>
                  </a:cubicBezTo>
                  <a:cubicBezTo>
                    <a:pt x="2823411" y="463216"/>
                    <a:pt x="2709111" y="409074"/>
                    <a:pt x="2671011" y="350921"/>
                  </a:cubicBezTo>
                  <a:cubicBezTo>
                    <a:pt x="2632911" y="292768"/>
                    <a:pt x="2584785" y="226595"/>
                    <a:pt x="2610853" y="170448"/>
                  </a:cubicBezTo>
                  <a:cubicBezTo>
                    <a:pt x="2636922" y="114301"/>
                    <a:pt x="2753227" y="28074"/>
                    <a:pt x="2827422" y="14037"/>
                  </a:cubicBezTo>
                  <a:cubicBezTo>
                    <a:pt x="2901617" y="0"/>
                    <a:pt x="3013912" y="26069"/>
                    <a:pt x="3056022" y="86227"/>
                  </a:cubicBezTo>
                  <a:cubicBezTo>
                    <a:pt x="3098133" y="146385"/>
                    <a:pt x="3106153" y="302796"/>
                    <a:pt x="3080085" y="374985"/>
                  </a:cubicBezTo>
                  <a:cubicBezTo>
                    <a:pt x="3054017" y="447174"/>
                    <a:pt x="2925680" y="479258"/>
                    <a:pt x="2899611" y="519363"/>
                  </a:cubicBezTo>
                  <a:cubicBezTo>
                    <a:pt x="2873542" y="559468"/>
                    <a:pt x="2883569" y="589548"/>
                    <a:pt x="2923674" y="615616"/>
                  </a:cubicBezTo>
                  <a:cubicBezTo>
                    <a:pt x="2963779" y="641684"/>
                    <a:pt x="3001880" y="671764"/>
                    <a:pt x="3140243" y="675774"/>
                  </a:cubicBezTo>
                  <a:cubicBezTo>
                    <a:pt x="3278606" y="679784"/>
                    <a:pt x="3499185" y="641684"/>
                    <a:pt x="3753853" y="639679"/>
                  </a:cubicBezTo>
                  <a:cubicBezTo>
                    <a:pt x="4008521" y="637674"/>
                    <a:pt x="4441658" y="669758"/>
                    <a:pt x="4668253" y="663742"/>
                  </a:cubicBezTo>
                  <a:cubicBezTo>
                    <a:pt x="4894848" y="657726"/>
                    <a:pt x="5005138" y="659732"/>
                    <a:pt x="5113422" y="603585"/>
                  </a:cubicBezTo>
                  <a:cubicBezTo>
                    <a:pt x="5221706" y="547438"/>
                    <a:pt x="5247774" y="385011"/>
                    <a:pt x="5317958" y="326858"/>
                  </a:cubicBezTo>
                  <a:cubicBezTo>
                    <a:pt x="5388142" y="268705"/>
                    <a:pt x="5461334" y="261687"/>
                    <a:pt x="5534527" y="254669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08484" y="1937084"/>
              <a:ext cx="541421" cy="156411"/>
            </a:xfrm>
            <a:custGeom>
              <a:avLst/>
              <a:gdLst>
                <a:gd name="connsiteX0" fmla="*/ 0 w 541421"/>
                <a:gd name="connsiteY0" fmla="*/ 156411 h 156411"/>
                <a:gd name="connsiteX1" fmla="*/ 312821 w 541421"/>
                <a:gd name="connsiteY1" fmla="*/ 72190 h 156411"/>
                <a:gd name="connsiteX2" fmla="*/ 541421 w 541421"/>
                <a:gd name="connsiteY2" fmla="*/ 0 h 15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1" h="156411">
                  <a:moveTo>
                    <a:pt x="0" y="156411"/>
                  </a:moveTo>
                  <a:lnTo>
                    <a:pt x="312821" y="72190"/>
                  </a:lnTo>
                  <a:cubicBezTo>
                    <a:pt x="403058" y="46121"/>
                    <a:pt x="472239" y="23060"/>
                    <a:pt x="541421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1708484" y="1997242"/>
              <a:ext cx="601579" cy="252663"/>
            </a:xfrm>
            <a:custGeom>
              <a:avLst/>
              <a:gdLst>
                <a:gd name="connsiteX0" fmla="*/ 601579 w 601579"/>
                <a:gd name="connsiteY0" fmla="*/ 0 h 252663"/>
                <a:gd name="connsiteX1" fmla="*/ 397042 w 601579"/>
                <a:gd name="connsiteY1" fmla="*/ 168442 h 252663"/>
                <a:gd name="connsiteX2" fmla="*/ 180474 w 601579"/>
                <a:gd name="connsiteY2" fmla="*/ 192505 h 252663"/>
                <a:gd name="connsiteX3" fmla="*/ 0 w 601579"/>
                <a:gd name="connsiteY3" fmla="*/ 252663 h 25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1579" h="252663">
                  <a:moveTo>
                    <a:pt x="601579" y="0"/>
                  </a:moveTo>
                  <a:cubicBezTo>
                    <a:pt x="534402" y="68179"/>
                    <a:pt x="467226" y="136358"/>
                    <a:pt x="397042" y="168442"/>
                  </a:cubicBezTo>
                  <a:cubicBezTo>
                    <a:pt x="326858" y="200526"/>
                    <a:pt x="246648" y="178468"/>
                    <a:pt x="180474" y="192505"/>
                  </a:cubicBezTo>
                  <a:cubicBezTo>
                    <a:pt x="114300" y="206542"/>
                    <a:pt x="57150" y="229602"/>
                    <a:pt x="0" y="252663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6906126" y="1840832"/>
              <a:ext cx="324853" cy="36094"/>
            </a:xfrm>
            <a:custGeom>
              <a:avLst/>
              <a:gdLst>
                <a:gd name="connsiteX0" fmla="*/ 0 w 324853"/>
                <a:gd name="connsiteY0" fmla="*/ 0 h 36094"/>
                <a:gd name="connsiteX1" fmla="*/ 324853 w 324853"/>
                <a:gd name="connsiteY1" fmla="*/ 36094 h 3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853" h="36094">
                  <a:moveTo>
                    <a:pt x="0" y="0"/>
                  </a:moveTo>
                  <a:lnTo>
                    <a:pt x="324853" y="36094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1" name="Полилиния 10"/>
            <p:cNvSpPr/>
            <p:nvPr/>
          </p:nvSpPr>
          <p:spPr>
            <a:xfrm>
              <a:off x="6641432" y="2045368"/>
              <a:ext cx="637673" cy="240632"/>
            </a:xfrm>
            <a:custGeom>
              <a:avLst/>
              <a:gdLst>
                <a:gd name="connsiteX0" fmla="*/ 0 w 637673"/>
                <a:gd name="connsiteY0" fmla="*/ 0 h 240632"/>
                <a:gd name="connsiteX1" fmla="*/ 228600 w 637673"/>
                <a:gd name="connsiteY1" fmla="*/ 48127 h 240632"/>
                <a:gd name="connsiteX2" fmla="*/ 288757 w 637673"/>
                <a:gd name="connsiteY2" fmla="*/ 204537 h 240632"/>
                <a:gd name="connsiteX3" fmla="*/ 637673 w 637673"/>
                <a:gd name="connsiteY3" fmla="*/ 240632 h 24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673" h="240632">
                  <a:moveTo>
                    <a:pt x="0" y="0"/>
                  </a:moveTo>
                  <a:cubicBezTo>
                    <a:pt x="90237" y="7019"/>
                    <a:pt x="180474" y="14038"/>
                    <a:pt x="228600" y="48127"/>
                  </a:cubicBezTo>
                  <a:cubicBezTo>
                    <a:pt x="276726" y="82217"/>
                    <a:pt x="220578" y="172453"/>
                    <a:pt x="288757" y="204537"/>
                  </a:cubicBezTo>
                  <a:cubicBezTo>
                    <a:pt x="356936" y="236621"/>
                    <a:pt x="497304" y="238626"/>
                    <a:pt x="637673" y="24063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2" name="Полилиния 11"/>
            <p:cNvSpPr/>
            <p:nvPr/>
          </p:nvSpPr>
          <p:spPr>
            <a:xfrm>
              <a:off x="6894095" y="2021305"/>
              <a:ext cx="348916" cy="96253"/>
            </a:xfrm>
            <a:custGeom>
              <a:avLst/>
              <a:gdLst>
                <a:gd name="connsiteX0" fmla="*/ 0 w 348916"/>
                <a:gd name="connsiteY0" fmla="*/ 96253 h 96253"/>
                <a:gd name="connsiteX1" fmla="*/ 132347 w 348916"/>
                <a:gd name="connsiteY1" fmla="*/ 12032 h 96253"/>
                <a:gd name="connsiteX2" fmla="*/ 348916 w 348916"/>
                <a:gd name="connsiteY2" fmla="*/ 24063 h 9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916" h="96253">
                  <a:moveTo>
                    <a:pt x="0" y="96253"/>
                  </a:moveTo>
                  <a:cubicBezTo>
                    <a:pt x="37097" y="60158"/>
                    <a:pt x="74194" y="24064"/>
                    <a:pt x="132347" y="12032"/>
                  </a:cubicBezTo>
                  <a:cubicBezTo>
                    <a:pt x="190500" y="0"/>
                    <a:pt x="269708" y="12031"/>
                    <a:pt x="348916" y="24063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13" name="Овал 12"/>
            <p:cNvSpPr/>
            <p:nvPr/>
          </p:nvSpPr>
          <p:spPr>
            <a:xfrm>
              <a:off x="4415589" y="1491916"/>
              <a:ext cx="288758" cy="252663"/>
            </a:xfrm>
            <a:prstGeom prst="ellipse">
              <a:avLst/>
            </a:prstGeom>
            <a:solidFill>
              <a:srgbClr val="FFC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noFill/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</p:grpSp>
      <p:grpSp>
        <p:nvGrpSpPr>
          <p:cNvPr id="6" name="Группа 13"/>
          <p:cNvGrpSpPr/>
          <p:nvPr/>
        </p:nvGrpSpPr>
        <p:grpSpPr>
          <a:xfrm rot="5400000">
            <a:off x="365440" y="2716662"/>
            <a:ext cx="1737559" cy="842211"/>
            <a:chOff x="1566110" y="2877553"/>
            <a:chExt cx="5887453" cy="1471863"/>
          </a:xfrm>
          <a:noFill/>
        </p:grpSpPr>
        <p:sp>
          <p:nvSpPr>
            <p:cNvPr id="15" name="Полилиния 14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Овал 15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" name="Группа 16"/>
          <p:cNvGrpSpPr/>
          <p:nvPr/>
        </p:nvGrpSpPr>
        <p:grpSpPr>
          <a:xfrm rot="5400000">
            <a:off x="301270" y="4373008"/>
            <a:ext cx="1737559" cy="842211"/>
            <a:chOff x="1566110" y="2877553"/>
            <a:chExt cx="5887453" cy="1471863"/>
          </a:xfrm>
          <a:noFill/>
        </p:grpSpPr>
        <p:sp>
          <p:nvSpPr>
            <p:cNvPr id="18" name="Полилиния 17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Овал 18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" name="Группа 19"/>
          <p:cNvGrpSpPr/>
          <p:nvPr/>
        </p:nvGrpSpPr>
        <p:grpSpPr>
          <a:xfrm>
            <a:off x="290764" y="5235761"/>
            <a:ext cx="5887453" cy="1471863"/>
            <a:chOff x="1566110" y="2877553"/>
            <a:chExt cx="5887453" cy="1471863"/>
          </a:xfrm>
          <a:noFill/>
        </p:grpSpPr>
        <p:sp>
          <p:nvSpPr>
            <p:cNvPr id="21" name="Полилиния 20"/>
            <p:cNvSpPr/>
            <p:nvPr/>
          </p:nvSpPr>
          <p:spPr>
            <a:xfrm>
              <a:off x="1566110" y="2877553"/>
              <a:ext cx="5887453" cy="1471863"/>
            </a:xfrm>
            <a:custGeom>
              <a:avLst/>
              <a:gdLst>
                <a:gd name="connsiteX0" fmla="*/ 4979069 w 5887453"/>
                <a:gd name="connsiteY0" fmla="*/ 804110 h 1471863"/>
                <a:gd name="connsiteX1" fmla="*/ 4666248 w 5887453"/>
                <a:gd name="connsiteY1" fmla="*/ 840205 h 1471863"/>
                <a:gd name="connsiteX2" fmla="*/ 4413585 w 5887453"/>
                <a:gd name="connsiteY2" fmla="*/ 888331 h 1471863"/>
                <a:gd name="connsiteX3" fmla="*/ 4016543 w 5887453"/>
                <a:gd name="connsiteY3" fmla="*/ 864268 h 1471863"/>
                <a:gd name="connsiteX4" fmla="*/ 3222458 w 5887453"/>
                <a:gd name="connsiteY4" fmla="*/ 755984 h 1471863"/>
                <a:gd name="connsiteX5" fmla="*/ 2753227 w 5887453"/>
                <a:gd name="connsiteY5" fmla="*/ 719889 h 1471863"/>
                <a:gd name="connsiteX6" fmla="*/ 1790701 w 5887453"/>
                <a:gd name="connsiteY6" fmla="*/ 707858 h 1471863"/>
                <a:gd name="connsiteX7" fmla="*/ 1477879 w 5887453"/>
                <a:gd name="connsiteY7" fmla="*/ 707858 h 1471863"/>
                <a:gd name="connsiteX8" fmla="*/ 1333501 w 5887453"/>
                <a:gd name="connsiteY8" fmla="*/ 599573 h 1471863"/>
                <a:gd name="connsiteX9" fmla="*/ 1429753 w 5887453"/>
                <a:gd name="connsiteY9" fmla="*/ 479258 h 1471863"/>
                <a:gd name="connsiteX10" fmla="*/ 1718511 w 5887453"/>
                <a:gd name="connsiteY10" fmla="*/ 407068 h 1471863"/>
                <a:gd name="connsiteX11" fmla="*/ 1814764 w 5887453"/>
                <a:gd name="connsiteY11" fmla="*/ 274721 h 1471863"/>
                <a:gd name="connsiteX12" fmla="*/ 1706479 w 5887453"/>
                <a:gd name="connsiteY12" fmla="*/ 358942 h 1471863"/>
                <a:gd name="connsiteX13" fmla="*/ 1526006 w 5887453"/>
                <a:gd name="connsiteY13" fmla="*/ 358942 h 1471863"/>
                <a:gd name="connsiteX14" fmla="*/ 1562101 w 5887453"/>
                <a:gd name="connsiteY14" fmla="*/ 202531 h 1471863"/>
                <a:gd name="connsiteX15" fmla="*/ 1501943 w 5887453"/>
                <a:gd name="connsiteY15" fmla="*/ 118310 h 1471863"/>
                <a:gd name="connsiteX16" fmla="*/ 1501943 w 5887453"/>
                <a:gd name="connsiteY16" fmla="*/ 214563 h 1471863"/>
                <a:gd name="connsiteX17" fmla="*/ 1465848 w 5887453"/>
                <a:gd name="connsiteY17" fmla="*/ 358942 h 1471863"/>
                <a:gd name="connsiteX18" fmla="*/ 1297406 w 5887453"/>
                <a:gd name="connsiteY18" fmla="*/ 551447 h 1471863"/>
                <a:gd name="connsiteX19" fmla="*/ 1153027 w 5887453"/>
                <a:gd name="connsiteY19" fmla="*/ 491289 h 1471863"/>
                <a:gd name="connsiteX20" fmla="*/ 1225216 w 5887453"/>
                <a:gd name="connsiteY20" fmla="*/ 298784 h 1471863"/>
                <a:gd name="connsiteX21" fmla="*/ 1381627 w 5887453"/>
                <a:gd name="connsiteY21" fmla="*/ 238626 h 1471863"/>
                <a:gd name="connsiteX22" fmla="*/ 1177090 w 5887453"/>
                <a:gd name="connsiteY22" fmla="*/ 250658 h 1471863"/>
                <a:gd name="connsiteX23" fmla="*/ 1140995 w 5887453"/>
                <a:gd name="connsiteY23" fmla="*/ 130342 h 1471863"/>
                <a:gd name="connsiteX24" fmla="*/ 1020679 w 5887453"/>
                <a:gd name="connsiteY24" fmla="*/ 22058 h 1471863"/>
                <a:gd name="connsiteX25" fmla="*/ 1104901 w 5887453"/>
                <a:gd name="connsiteY25" fmla="*/ 142373 h 1471863"/>
                <a:gd name="connsiteX26" fmla="*/ 1104901 w 5887453"/>
                <a:gd name="connsiteY26" fmla="*/ 238626 h 1471863"/>
                <a:gd name="connsiteX27" fmla="*/ 984585 w 5887453"/>
                <a:gd name="connsiteY27" fmla="*/ 202531 h 1471863"/>
                <a:gd name="connsiteX28" fmla="*/ 972553 w 5887453"/>
                <a:gd name="connsiteY28" fmla="*/ 82215 h 1471863"/>
                <a:gd name="connsiteX29" fmla="*/ 936458 w 5887453"/>
                <a:gd name="connsiteY29" fmla="*/ 202531 h 1471863"/>
                <a:gd name="connsiteX30" fmla="*/ 1092869 w 5887453"/>
                <a:gd name="connsiteY30" fmla="*/ 310815 h 1471863"/>
                <a:gd name="connsiteX31" fmla="*/ 1140995 w 5887453"/>
                <a:gd name="connsiteY31" fmla="*/ 310815 h 1471863"/>
                <a:gd name="connsiteX32" fmla="*/ 1068806 w 5887453"/>
                <a:gd name="connsiteY32" fmla="*/ 467226 h 1471863"/>
                <a:gd name="connsiteX33" fmla="*/ 876301 w 5887453"/>
                <a:gd name="connsiteY33" fmla="*/ 503321 h 1471863"/>
                <a:gd name="connsiteX34" fmla="*/ 743953 w 5887453"/>
                <a:gd name="connsiteY34" fmla="*/ 551447 h 1471863"/>
                <a:gd name="connsiteX35" fmla="*/ 635669 w 5887453"/>
                <a:gd name="connsiteY35" fmla="*/ 539415 h 1471863"/>
                <a:gd name="connsiteX36" fmla="*/ 563479 w 5887453"/>
                <a:gd name="connsiteY36" fmla="*/ 395036 h 1471863"/>
                <a:gd name="connsiteX37" fmla="*/ 611606 w 5887453"/>
                <a:gd name="connsiteY37" fmla="*/ 202531 h 1471863"/>
                <a:gd name="connsiteX38" fmla="*/ 792079 w 5887453"/>
                <a:gd name="connsiteY38" fmla="*/ 130342 h 1471863"/>
                <a:gd name="connsiteX39" fmla="*/ 611606 w 5887453"/>
                <a:gd name="connsiteY39" fmla="*/ 106279 h 1471863"/>
                <a:gd name="connsiteX40" fmla="*/ 551448 w 5887453"/>
                <a:gd name="connsiteY40" fmla="*/ 202531 h 1471863"/>
                <a:gd name="connsiteX41" fmla="*/ 431132 w 5887453"/>
                <a:gd name="connsiteY41" fmla="*/ 202531 h 1471863"/>
                <a:gd name="connsiteX42" fmla="*/ 346911 w 5887453"/>
                <a:gd name="connsiteY42" fmla="*/ 94247 h 1471863"/>
                <a:gd name="connsiteX43" fmla="*/ 286753 w 5887453"/>
                <a:gd name="connsiteY43" fmla="*/ 10026 h 1471863"/>
                <a:gd name="connsiteX44" fmla="*/ 322848 w 5887453"/>
                <a:gd name="connsiteY44" fmla="*/ 154405 h 1471863"/>
                <a:gd name="connsiteX45" fmla="*/ 358943 w 5887453"/>
                <a:gd name="connsiteY45" fmla="*/ 178468 h 1471863"/>
                <a:gd name="connsiteX46" fmla="*/ 214564 w 5887453"/>
                <a:gd name="connsiteY46" fmla="*/ 214563 h 1471863"/>
                <a:gd name="connsiteX47" fmla="*/ 346911 w 5887453"/>
                <a:gd name="connsiteY47" fmla="*/ 238626 h 1471863"/>
                <a:gd name="connsiteX48" fmla="*/ 190501 w 5887453"/>
                <a:gd name="connsiteY48" fmla="*/ 286752 h 1471863"/>
                <a:gd name="connsiteX49" fmla="*/ 322848 w 5887453"/>
                <a:gd name="connsiteY49" fmla="*/ 298784 h 1471863"/>
                <a:gd name="connsiteX50" fmla="*/ 443164 w 5887453"/>
                <a:gd name="connsiteY50" fmla="*/ 250658 h 1471863"/>
                <a:gd name="connsiteX51" fmla="*/ 515353 w 5887453"/>
                <a:gd name="connsiteY51" fmla="*/ 274721 h 1471863"/>
                <a:gd name="connsiteX52" fmla="*/ 527385 w 5887453"/>
                <a:gd name="connsiteY52" fmla="*/ 407068 h 1471863"/>
                <a:gd name="connsiteX53" fmla="*/ 539416 w 5887453"/>
                <a:gd name="connsiteY53" fmla="*/ 575510 h 1471863"/>
                <a:gd name="connsiteX54" fmla="*/ 370974 w 5887453"/>
                <a:gd name="connsiteY54" fmla="*/ 551447 h 1471863"/>
                <a:gd name="connsiteX55" fmla="*/ 274722 w 5887453"/>
                <a:gd name="connsiteY55" fmla="*/ 443163 h 1471863"/>
                <a:gd name="connsiteX56" fmla="*/ 310816 w 5887453"/>
                <a:gd name="connsiteY56" fmla="*/ 515352 h 1471863"/>
                <a:gd name="connsiteX57" fmla="*/ 491290 w 5887453"/>
                <a:gd name="connsiteY57" fmla="*/ 623636 h 1471863"/>
                <a:gd name="connsiteX58" fmla="*/ 575511 w 5887453"/>
                <a:gd name="connsiteY58" fmla="*/ 683794 h 1471863"/>
                <a:gd name="connsiteX59" fmla="*/ 575511 w 5887453"/>
                <a:gd name="connsiteY59" fmla="*/ 840205 h 1471863"/>
                <a:gd name="connsiteX60" fmla="*/ 407069 w 5887453"/>
                <a:gd name="connsiteY60" fmla="*/ 972552 h 1471863"/>
                <a:gd name="connsiteX61" fmla="*/ 142374 w 5887453"/>
                <a:gd name="connsiteY61" fmla="*/ 984584 h 1471863"/>
                <a:gd name="connsiteX62" fmla="*/ 22058 w 5887453"/>
                <a:gd name="connsiteY62" fmla="*/ 1068805 h 1471863"/>
                <a:gd name="connsiteX63" fmla="*/ 10027 w 5887453"/>
                <a:gd name="connsiteY63" fmla="*/ 1237247 h 1471863"/>
                <a:gd name="connsiteX64" fmla="*/ 46122 w 5887453"/>
                <a:gd name="connsiteY64" fmla="*/ 1092868 h 1471863"/>
                <a:gd name="connsiteX65" fmla="*/ 178469 w 5887453"/>
                <a:gd name="connsiteY65" fmla="*/ 1044742 h 1471863"/>
                <a:gd name="connsiteX66" fmla="*/ 310816 w 5887453"/>
                <a:gd name="connsiteY66" fmla="*/ 1032710 h 1471863"/>
                <a:gd name="connsiteX67" fmla="*/ 467227 w 5887453"/>
                <a:gd name="connsiteY67" fmla="*/ 984584 h 1471863"/>
                <a:gd name="connsiteX68" fmla="*/ 443164 w 5887453"/>
                <a:gd name="connsiteY68" fmla="*/ 1128963 h 1471863"/>
                <a:gd name="connsiteX69" fmla="*/ 262690 w 5887453"/>
                <a:gd name="connsiteY69" fmla="*/ 1213184 h 1471863"/>
                <a:gd name="connsiteX70" fmla="*/ 443164 w 5887453"/>
                <a:gd name="connsiteY70" fmla="*/ 1177089 h 1471863"/>
                <a:gd name="connsiteX71" fmla="*/ 515353 w 5887453"/>
                <a:gd name="connsiteY71" fmla="*/ 1092868 h 1471863"/>
                <a:gd name="connsiteX72" fmla="*/ 527385 w 5887453"/>
                <a:gd name="connsiteY72" fmla="*/ 1189121 h 1471863"/>
                <a:gd name="connsiteX73" fmla="*/ 563479 w 5887453"/>
                <a:gd name="connsiteY73" fmla="*/ 1333500 h 1471863"/>
                <a:gd name="connsiteX74" fmla="*/ 587543 w 5887453"/>
                <a:gd name="connsiteY74" fmla="*/ 1165058 h 1471863"/>
                <a:gd name="connsiteX75" fmla="*/ 563479 w 5887453"/>
                <a:gd name="connsiteY75" fmla="*/ 1008647 h 1471863"/>
                <a:gd name="connsiteX76" fmla="*/ 551448 w 5887453"/>
                <a:gd name="connsiteY76" fmla="*/ 924426 h 1471863"/>
                <a:gd name="connsiteX77" fmla="*/ 647701 w 5887453"/>
                <a:gd name="connsiteY77" fmla="*/ 876300 h 1471863"/>
                <a:gd name="connsiteX78" fmla="*/ 828174 w 5887453"/>
                <a:gd name="connsiteY78" fmla="*/ 972552 h 1471863"/>
                <a:gd name="connsiteX79" fmla="*/ 924427 w 5887453"/>
                <a:gd name="connsiteY79" fmla="*/ 996615 h 1471863"/>
                <a:gd name="connsiteX80" fmla="*/ 936458 w 5887453"/>
                <a:gd name="connsiteY80" fmla="*/ 1104900 h 1471863"/>
                <a:gd name="connsiteX81" fmla="*/ 804111 w 5887453"/>
                <a:gd name="connsiteY81" fmla="*/ 1177089 h 1471863"/>
                <a:gd name="connsiteX82" fmla="*/ 731922 w 5887453"/>
                <a:gd name="connsiteY82" fmla="*/ 1357563 h 1471863"/>
                <a:gd name="connsiteX83" fmla="*/ 828174 w 5887453"/>
                <a:gd name="connsiteY83" fmla="*/ 1189121 h 1471863"/>
                <a:gd name="connsiteX84" fmla="*/ 936458 w 5887453"/>
                <a:gd name="connsiteY84" fmla="*/ 1165058 h 1471863"/>
                <a:gd name="connsiteX85" fmla="*/ 1080837 w 5887453"/>
                <a:gd name="connsiteY85" fmla="*/ 1261310 h 1471863"/>
                <a:gd name="connsiteX86" fmla="*/ 1189122 w 5887453"/>
                <a:gd name="connsiteY86" fmla="*/ 1441784 h 1471863"/>
                <a:gd name="connsiteX87" fmla="*/ 1429753 w 5887453"/>
                <a:gd name="connsiteY87" fmla="*/ 1441784 h 1471863"/>
                <a:gd name="connsiteX88" fmla="*/ 1237248 w 5887453"/>
                <a:gd name="connsiteY88" fmla="*/ 1429752 h 1471863"/>
                <a:gd name="connsiteX89" fmla="*/ 1128964 w 5887453"/>
                <a:gd name="connsiteY89" fmla="*/ 1261310 h 1471863"/>
                <a:gd name="connsiteX90" fmla="*/ 1008648 w 5887453"/>
                <a:gd name="connsiteY90" fmla="*/ 1140994 h 1471863"/>
                <a:gd name="connsiteX91" fmla="*/ 1153027 w 5887453"/>
                <a:gd name="connsiteY91" fmla="*/ 1177089 h 1471863"/>
                <a:gd name="connsiteX92" fmla="*/ 1237248 w 5887453"/>
                <a:gd name="connsiteY92" fmla="*/ 1249279 h 1471863"/>
                <a:gd name="connsiteX93" fmla="*/ 1453816 w 5887453"/>
                <a:gd name="connsiteY93" fmla="*/ 1297405 h 1471863"/>
                <a:gd name="connsiteX94" fmla="*/ 1297406 w 5887453"/>
                <a:gd name="connsiteY94" fmla="*/ 1237247 h 1471863"/>
                <a:gd name="connsiteX95" fmla="*/ 1213185 w 5887453"/>
                <a:gd name="connsiteY95" fmla="*/ 1128963 h 1471863"/>
                <a:gd name="connsiteX96" fmla="*/ 1080837 w 5887453"/>
                <a:gd name="connsiteY96" fmla="*/ 1092868 h 1471863"/>
                <a:gd name="connsiteX97" fmla="*/ 1020679 w 5887453"/>
                <a:gd name="connsiteY97" fmla="*/ 1056773 h 1471863"/>
                <a:gd name="connsiteX98" fmla="*/ 1044743 w 5887453"/>
                <a:gd name="connsiteY98" fmla="*/ 984584 h 1471863"/>
                <a:gd name="connsiteX99" fmla="*/ 1249279 w 5887453"/>
                <a:gd name="connsiteY99" fmla="*/ 900363 h 1471863"/>
                <a:gd name="connsiteX100" fmla="*/ 1345532 w 5887453"/>
                <a:gd name="connsiteY100" fmla="*/ 912394 h 1471863"/>
                <a:gd name="connsiteX101" fmla="*/ 1429753 w 5887453"/>
                <a:gd name="connsiteY101" fmla="*/ 996615 h 1471863"/>
                <a:gd name="connsiteX102" fmla="*/ 1441785 w 5887453"/>
                <a:gd name="connsiteY102" fmla="*/ 1153026 h 1471863"/>
                <a:gd name="connsiteX103" fmla="*/ 1562101 w 5887453"/>
                <a:gd name="connsiteY103" fmla="*/ 1201152 h 1471863"/>
                <a:gd name="connsiteX104" fmla="*/ 1465848 w 5887453"/>
                <a:gd name="connsiteY104" fmla="*/ 1092868 h 1471863"/>
                <a:gd name="connsiteX105" fmla="*/ 1453816 w 5887453"/>
                <a:gd name="connsiteY105" fmla="*/ 972552 h 1471863"/>
                <a:gd name="connsiteX106" fmla="*/ 1513974 w 5887453"/>
                <a:gd name="connsiteY106" fmla="*/ 972552 h 1471863"/>
                <a:gd name="connsiteX107" fmla="*/ 1646322 w 5887453"/>
                <a:gd name="connsiteY107" fmla="*/ 1044742 h 1471863"/>
                <a:gd name="connsiteX108" fmla="*/ 1694448 w 5887453"/>
                <a:gd name="connsiteY108" fmla="*/ 1189121 h 1471863"/>
                <a:gd name="connsiteX109" fmla="*/ 1826795 w 5887453"/>
                <a:gd name="connsiteY109" fmla="*/ 1213184 h 1471863"/>
                <a:gd name="connsiteX110" fmla="*/ 1971174 w 5887453"/>
                <a:gd name="connsiteY110" fmla="*/ 1213184 h 1471863"/>
                <a:gd name="connsiteX111" fmla="*/ 1790701 w 5887453"/>
                <a:gd name="connsiteY111" fmla="*/ 1177089 h 1471863"/>
                <a:gd name="connsiteX112" fmla="*/ 1718511 w 5887453"/>
                <a:gd name="connsiteY112" fmla="*/ 1104900 h 1471863"/>
                <a:gd name="connsiteX113" fmla="*/ 1634290 w 5887453"/>
                <a:gd name="connsiteY113" fmla="*/ 972552 h 1471863"/>
                <a:gd name="connsiteX114" fmla="*/ 1538037 w 5887453"/>
                <a:gd name="connsiteY114" fmla="*/ 936458 h 1471863"/>
                <a:gd name="connsiteX115" fmla="*/ 1766637 w 5887453"/>
                <a:gd name="connsiteY115" fmla="*/ 852236 h 1471863"/>
                <a:gd name="connsiteX116" fmla="*/ 1886953 w 5887453"/>
                <a:gd name="connsiteY116" fmla="*/ 888331 h 1471863"/>
                <a:gd name="connsiteX117" fmla="*/ 1658353 w 5887453"/>
                <a:gd name="connsiteY117" fmla="*/ 840205 h 1471863"/>
                <a:gd name="connsiteX118" fmla="*/ 1489911 w 5887453"/>
                <a:gd name="connsiteY118" fmla="*/ 912394 h 1471863"/>
                <a:gd name="connsiteX119" fmla="*/ 1381627 w 5887453"/>
                <a:gd name="connsiteY119" fmla="*/ 864268 h 1471863"/>
                <a:gd name="connsiteX120" fmla="*/ 1574132 w 5887453"/>
                <a:gd name="connsiteY120" fmla="*/ 792079 h 1471863"/>
                <a:gd name="connsiteX121" fmla="*/ 2332122 w 5887453"/>
                <a:gd name="connsiteY121" fmla="*/ 743952 h 1471863"/>
                <a:gd name="connsiteX122" fmla="*/ 3258553 w 5887453"/>
                <a:gd name="connsiteY122" fmla="*/ 804110 h 1471863"/>
                <a:gd name="connsiteX123" fmla="*/ 3956385 w 5887453"/>
                <a:gd name="connsiteY123" fmla="*/ 924426 h 1471863"/>
                <a:gd name="connsiteX124" fmla="*/ 4533901 w 5887453"/>
                <a:gd name="connsiteY124" fmla="*/ 924426 h 1471863"/>
                <a:gd name="connsiteX125" fmla="*/ 4894848 w 5887453"/>
                <a:gd name="connsiteY125" fmla="*/ 852236 h 1471863"/>
                <a:gd name="connsiteX126" fmla="*/ 5195637 w 5887453"/>
                <a:gd name="connsiteY126" fmla="*/ 948489 h 1471863"/>
                <a:gd name="connsiteX127" fmla="*/ 5460332 w 5887453"/>
                <a:gd name="connsiteY127" fmla="*/ 1056773 h 1471863"/>
                <a:gd name="connsiteX128" fmla="*/ 5845343 w 5887453"/>
                <a:gd name="connsiteY128" fmla="*/ 1092868 h 1471863"/>
                <a:gd name="connsiteX129" fmla="*/ 5544553 w 5887453"/>
                <a:gd name="connsiteY129" fmla="*/ 1044742 h 1471863"/>
                <a:gd name="connsiteX130" fmla="*/ 5231732 w 5887453"/>
                <a:gd name="connsiteY130" fmla="*/ 912394 h 1471863"/>
                <a:gd name="connsiteX131" fmla="*/ 5111416 w 5887453"/>
                <a:gd name="connsiteY131" fmla="*/ 852236 h 1471863"/>
                <a:gd name="connsiteX132" fmla="*/ 5520490 w 5887453"/>
                <a:gd name="connsiteY132" fmla="*/ 960521 h 1471863"/>
                <a:gd name="connsiteX133" fmla="*/ 5857374 w 5887453"/>
                <a:gd name="connsiteY133" fmla="*/ 924426 h 1471863"/>
                <a:gd name="connsiteX134" fmla="*/ 5472364 w 5887453"/>
                <a:gd name="connsiteY134" fmla="*/ 912394 h 1471863"/>
                <a:gd name="connsiteX135" fmla="*/ 5219701 w 5887453"/>
                <a:gd name="connsiteY135" fmla="*/ 828173 h 1471863"/>
                <a:gd name="connsiteX136" fmla="*/ 5460332 w 5887453"/>
                <a:gd name="connsiteY136" fmla="*/ 768015 h 1471863"/>
                <a:gd name="connsiteX137" fmla="*/ 5604711 w 5887453"/>
                <a:gd name="connsiteY137" fmla="*/ 852236 h 1471863"/>
                <a:gd name="connsiteX138" fmla="*/ 5857374 w 5887453"/>
                <a:gd name="connsiteY138" fmla="*/ 852236 h 1471863"/>
                <a:gd name="connsiteX139" fmla="*/ 5640806 w 5887453"/>
                <a:gd name="connsiteY139" fmla="*/ 816142 h 1471863"/>
                <a:gd name="connsiteX140" fmla="*/ 5520490 w 5887453"/>
                <a:gd name="connsiteY140" fmla="*/ 743952 h 1471863"/>
                <a:gd name="connsiteX141" fmla="*/ 5688932 w 5887453"/>
                <a:gd name="connsiteY141" fmla="*/ 647700 h 1471863"/>
                <a:gd name="connsiteX142" fmla="*/ 5881437 w 5887453"/>
                <a:gd name="connsiteY142" fmla="*/ 659731 h 1471863"/>
                <a:gd name="connsiteX143" fmla="*/ 5725027 w 5887453"/>
                <a:gd name="connsiteY143" fmla="*/ 599573 h 1471863"/>
                <a:gd name="connsiteX144" fmla="*/ 5508458 w 5887453"/>
                <a:gd name="connsiteY144" fmla="*/ 683794 h 1471863"/>
                <a:gd name="connsiteX145" fmla="*/ 5460332 w 5887453"/>
                <a:gd name="connsiteY145" fmla="*/ 731921 h 1471863"/>
                <a:gd name="connsiteX146" fmla="*/ 5255795 w 5887453"/>
                <a:gd name="connsiteY146" fmla="*/ 743952 h 1471863"/>
                <a:gd name="connsiteX147" fmla="*/ 5171574 w 5887453"/>
                <a:gd name="connsiteY147" fmla="*/ 792079 h 1471863"/>
                <a:gd name="connsiteX148" fmla="*/ 5255795 w 5887453"/>
                <a:gd name="connsiteY148" fmla="*/ 635668 h 1471863"/>
                <a:gd name="connsiteX149" fmla="*/ 5580648 w 5887453"/>
                <a:gd name="connsiteY149" fmla="*/ 527384 h 1471863"/>
                <a:gd name="connsiteX150" fmla="*/ 5725027 w 5887453"/>
                <a:gd name="connsiteY150" fmla="*/ 431131 h 1471863"/>
                <a:gd name="connsiteX151" fmla="*/ 5556585 w 5887453"/>
                <a:gd name="connsiteY151" fmla="*/ 491289 h 1471863"/>
                <a:gd name="connsiteX152" fmla="*/ 5291890 w 5887453"/>
                <a:gd name="connsiteY152" fmla="*/ 551447 h 1471863"/>
                <a:gd name="connsiteX153" fmla="*/ 5135479 w 5887453"/>
                <a:gd name="connsiteY153" fmla="*/ 731921 h 1471863"/>
                <a:gd name="connsiteX154" fmla="*/ 4979069 w 5887453"/>
                <a:gd name="connsiteY154" fmla="*/ 804110 h 147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887453" h="1471863">
                  <a:moveTo>
                    <a:pt x="4979069" y="804110"/>
                  </a:moveTo>
                  <a:cubicBezTo>
                    <a:pt x="4900864" y="822157"/>
                    <a:pt x="4760495" y="826168"/>
                    <a:pt x="4666248" y="840205"/>
                  </a:cubicBezTo>
                  <a:cubicBezTo>
                    <a:pt x="4572001" y="854242"/>
                    <a:pt x="4521869" y="884321"/>
                    <a:pt x="4413585" y="888331"/>
                  </a:cubicBezTo>
                  <a:cubicBezTo>
                    <a:pt x="4305301" y="892341"/>
                    <a:pt x="4215064" y="886326"/>
                    <a:pt x="4016543" y="864268"/>
                  </a:cubicBezTo>
                  <a:cubicBezTo>
                    <a:pt x="3818022" y="842210"/>
                    <a:pt x="3433011" y="780047"/>
                    <a:pt x="3222458" y="755984"/>
                  </a:cubicBezTo>
                  <a:cubicBezTo>
                    <a:pt x="3011905" y="731921"/>
                    <a:pt x="2991853" y="727910"/>
                    <a:pt x="2753227" y="719889"/>
                  </a:cubicBezTo>
                  <a:cubicBezTo>
                    <a:pt x="2514601" y="711868"/>
                    <a:pt x="1790701" y="707858"/>
                    <a:pt x="1790701" y="707858"/>
                  </a:cubicBezTo>
                  <a:cubicBezTo>
                    <a:pt x="1578143" y="705853"/>
                    <a:pt x="1554079" y="725905"/>
                    <a:pt x="1477879" y="707858"/>
                  </a:cubicBezTo>
                  <a:cubicBezTo>
                    <a:pt x="1401679" y="689811"/>
                    <a:pt x="1341522" y="637673"/>
                    <a:pt x="1333501" y="599573"/>
                  </a:cubicBezTo>
                  <a:cubicBezTo>
                    <a:pt x="1325480" y="561473"/>
                    <a:pt x="1365585" y="511342"/>
                    <a:pt x="1429753" y="479258"/>
                  </a:cubicBezTo>
                  <a:cubicBezTo>
                    <a:pt x="1493921" y="447174"/>
                    <a:pt x="1654343" y="441157"/>
                    <a:pt x="1718511" y="407068"/>
                  </a:cubicBezTo>
                  <a:cubicBezTo>
                    <a:pt x="1782679" y="372979"/>
                    <a:pt x="1816769" y="282742"/>
                    <a:pt x="1814764" y="274721"/>
                  </a:cubicBezTo>
                  <a:cubicBezTo>
                    <a:pt x="1812759" y="266700"/>
                    <a:pt x="1754605" y="344905"/>
                    <a:pt x="1706479" y="358942"/>
                  </a:cubicBezTo>
                  <a:cubicBezTo>
                    <a:pt x="1658353" y="372979"/>
                    <a:pt x="1550069" y="385010"/>
                    <a:pt x="1526006" y="358942"/>
                  </a:cubicBezTo>
                  <a:cubicBezTo>
                    <a:pt x="1501943" y="332874"/>
                    <a:pt x="1566111" y="242636"/>
                    <a:pt x="1562101" y="202531"/>
                  </a:cubicBezTo>
                  <a:cubicBezTo>
                    <a:pt x="1558091" y="162426"/>
                    <a:pt x="1511969" y="116305"/>
                    <a:pt x="1501943" y="118310"/>
                  </a:cubicBezTo>
                  <a:cubicBezTo>
                    <a:pt x="1491917" y="120315"/>
                    <a:pt x="1507959" y="174458"/>
                    <a:pt x="1501943" y="214563"/>
                  </a:cubicBezTo>
                  <a:cubicBezTo>
                    <a:pt x="1495927" y="254668"/>
                    <a:pt x="1499937" y="302795"/>
                    <a:pt x="1465848" y="358942"/>
                  </a:cubicBezTo>
                  <a:cubicBezTo>
                    <a:pt x="1431759" y="415089"/>
                    <a:pt x="1349543" y="529389"/>
                    <a:pt x="1297406" y="551447"/>
                  </a:cubicBezTo>
                  <a:cubicBezTo>
                    <a:pt x="1245269" y="573505"/>
                    <a:pt x="1165059" y="533399"/>
                    <a:pt x="1153027" y="491289"/>
                  </a:cubicBezTo>
                  <a:cubicBezTo>
                    <a:pt x="1140995" y="449179"/>
                    <a:pt x="1187116" y="340895"/>
                    <a:pt x="1225216" y="298784"/>
                  </a:cubicBezTo>
                  <a:cubicBezTo>
                    <a:pt x="1263316" y="256674"/>
                    <a:pt x="1389648" y="246647"/>
                    <a:pt x="1381627" y="238626"/>
                  </a:cubicBezTo>
                  <a:cubicBezTo>
                    <a:pt x="1373606" y="230605"/>
                    <a:pt x="1217195" y="268705"/>
                    <a:pt x="1177090" y="250658"/>
                  </a:cubicBezTo>
                  <a:cubicBezTo>
                    <a:pt x="1136985" y="232611"/>
                    <a:pt x="1167064" y="168442"/>
                    <a:pt x="1140995" y="130342"/>
                  </a:cubicBezTo>
                  <a:cubicBezTo>
                    <a:pt x="1114927" y="92242"/>
                    <a:pt x="1026695" y="20053"/>
                    <a:pt x="1020679" y="22058"/>
                  </a:cubicBezTo>
                  <a:cubicBezTo>
                    <a:pt x="1014663" y="24063"/>
                    <a:pt x="1090864" y="106278"/>
                    <a:pt x="1104901" y="142373"/>
                  </a:cubicBezTo>
                  <a:cubicBezTo>
                    <a:pt x="1118938" y="178468"/>
                    <a:pt x="1124954" y="228600"/>
                    <a:pt x="1104901" y="238626"/>
                  </a:cubicBezTo>
                  <a:cubicBezTo>
                    <a:pt x="1084848" y="248652"/>
                    <a:pt x="1006643" y="228599"/>
                    <a:pt x="984585" y="202531"/>
                  </a:cubicBezTo>
                  <a:cubicBezTo>
                    <a:pt x="962527" y="176463"/>
                    <a:pt x="980574" y="82215"/>
                    <a:pt x="972553" y="82215"/>
                  </a:cubicBezTo>
                  <a:cubicBezTo>
                    <a:pt x="964532" y="82215"/>
                    <a:pt x="916405" y="164431"/>
                    <a:pt x="936458" y="202531"/>
                  </a:cubicBezTo>
                  <a:cubicBezTo>
                    <a:pt x="956511" y="240631"/>
                    <a:pt x="1058780" y="292768"/>
                    <a:pt x="1092869" y="310815"/>
                  </a:cubicBezTo>
                  <a:cubicBezTo>
                    <a:pt x="1126958" y="328862"/>
                    <a:pt x="1145005" y="284747"/>
                    <a:pt x="1140995" y="310815"/>
                  </a:cubicBezTo>
                  <a:cubicBezTo>
                    <a:pt x="1136985" y="336883"/>
                    <a:pt x="1112922" y="435142"/>
                    <a:pt x="1068806" y="467226"/>
                  </a:cubicBezTo>
                  <a:cubicBezTo>
                    <a:pt x="1024690" y="499310"/>
                    <a:pt x="930443" y="489284"/>
                    <a:pt x="876301" y="503321"/>
                  </a:cubicBezTo>
                  <a:cubicBezTo>
                    <a:pt x="822159" y="517358"/>
                    <a:pt x="784058" y="545431"/>
                    <a:pt x="743953" y="551447"/>
                  </a:cubicBezTo>
                  <a:cubicBezTo>
                    <a:pt x="703848" y="557463"/>
                    <a:pt x="665748" y="565483"/>
                    <a:pt x="635669" y="539415"/>
                  </a:cubicBezTo>
                  <a:cubicBezTo>
                    <a:pt x="605590" y="513347"/>
                    <a:pt x="567489" y="451183"/>
                    <a:pt x="563479" y="395036"/>
                  </a:cubicBezTo>
                  <a:cubicBezTo>
                    <a:pt x="559469" y="338889"/>
                    <a:pt x="573506" y="246647"/>
                    <a:pt x="611606" y="202531"/>
                  </a:cubicBezTo>
                  <a:cubicBezTo>
                    <a:pt x="649706" y="158415"/>
                    <a:pt x="792079" y="146384"/>
                    <a:pt x="792079" y="130342"/>
                  </a:cubicBezTo>
                  <a:cubicBezTo>
                    <a:pt x="792079" y="114300"/>
                    <a:pt x="651711" y="94248"/>
                    <a:pt x="611606" y="106279"/>
                  </a:cubicBezTo>
                  <a:cubicBezTo>
                    <a:pt x="571501" y="118311"/>
                    <a:pt x="581527" y="186489"/>
                    <a:pt x="551448" y="202531"/>
                  </a:cubicBezTo>
                  <a:cubicBezTo>
                    <a:pt x="521369" y="218573"/>
                    <a:pt x="465221" y="220578"/>
                    <a:pt x="431132" y="202531"/>
                  </a:cubicBezTo>
                  <a:cubicBezTo>
                    <a:pt x="397043" y="184484"/>
                    <a:pt x="370974" y="126331"/>
                    <a:pt x="346911" y="94247"/>
                  </a:cubicBezTo>
                  <a:cubicBezTo>
                    <a:pt x="322848" y="62163"/>
                    <a:pt x="290764" y="0"/>
                    <a:pt x="286753" y="10026"/>
                  </a:cubicBezTo>
                  <a:cubicBezTo>
                    <a:pt x="282743" y="20052"/>
                    <a:pt x="310816" y="126331"/>
                    <a:pt x="322848" y="154405"/>
                  </a:cubicBezTo>
                  <a:cubicBezTo>
                    <a:pt x="334880" y="182479"/>
                    <a:pt x="376990" y="168442"/>
                    <a:pt x="358943" y="178468"/>
                  </a:cubicBezTo>
                  <a:cubicBezTo>
                    <a:pt x="340896" y="188494"/>
                    <a:pt x="216569" y="204537"/>
                    <a:pt x="214564" y="214563"/>
                  </a:cubicBezTo>
                  <a:cubicBezTo>
                    <a:pt x="212559" y="224589"/>
                    <a:pt x="350921" y="226595"/>
                    <a:pt x="346911" y="238626"/>
                  </a:cubicBezTo>
                  <a:cubicBezTo>
                    <a:pt x="342901" y="250657"/>
                    <a:pt x="194512" y="276726"/>
                    <a:pt x="190501" y="286752"/>
                  </a:cubicBezTo>
                  <a:cubicBezTo>
                    <a:pt x="186491" y="296778"/>
                    <a:pt x="280738" y="304800"/>
                    <a:pt x="322848" y="298784"/>
                  </a:cubicBezTo>
                  <a:cubicBezTo>
                    <a:pt x="364959" y="292768"/>
                    <a:pt x="411080" y="254669"/>
                    <a:pt x="443164" y="250658"/>
                  </a:cubicBezTo>
                  <a:cubicBezTo>
                    <a:pt x="475248" y="246647"/>
                    <a:pt x="501316" y="248653"/>
                    <a:pt x="515353" y="274721"/>
                  </a:cubicBezTo>
                  <a:cubicBezTo>
                    <a:pt x="529390" y="300789"/>
                    <a:pt x="523375" y="356937"/>
                    <a:pt x="527385" y="407068"/>
                  </a:cubicBezTo>
                  <a:cubicBezTo>
                    <a:pt x="531395" y="457199"/>
                    <a:pt x="565484" y="551447"/>
                    <a:pt x="539416" y="575510"/>
                  </a:cubicBezTo>
                  <a:cubicBezTo>
                    <a:pt x="513348" y="599573"/>
                    <a:pt x="415089" y="573505"/>
                    <a:pt x="370974" y="551447"/>
                  </a:cubicBezTo>
                  <a:cubicBezTo>
                    <a:pt x="326859" y="529389"/>
                    <a:pt x="284748" y="449179"/>
                    <a:pt x="274722" y="443163"/>
                  </a:cubicBezTo>
                  <a:cubicBezTo>
                    <a:pt x="264696" y="437147"/>
                    <a:pt x="274721" y="485273"/>
                    <a:pt x="310816" y="515352"/>
                  </a:cubicBezTo>
                  <a:cubicBezTo>
                    <a:pt x="346911" y="545431"/>
                    <a:pt x="447174" y="595562"/>
                    <a:pt x="491290" y="623636"/>
                  </a:cubicBezTo>
                  <a:cubicBezTo>
                    <a:pt x="535406" y="651710"/>
                    <a:pt x="561474" y="647699"/>
                    <a:pt x="575511" y="683794"/>
                  </a:cubicBezTo>
                  <a:cubicBezTo>
                    <a:pt x="589548" y="719889"/>
                    <a:pt x="603585" y="792079"/>
                    <a:pt x="575511" y="840205"/>
                  </a:cubicBezTo>
                  <a:cubicBezTo>
                    <a:pt x="547437" y="888331"/>
                    <a:pt x="479258" y="948489"/>
                    <a:pt x="407069" y="972552"/>
                  </a:cubicBezTo>
                  <a:cubicBezTo>
                    <a:pt x="334880" y="996615"/>
                    <a:pt x="206542" y="968542"/>
                    <a:pt x="142374" y="984584"/>
                  </a:cubicBezTo>
                  <a:cubicBezTo>
                    <a:pt x="78206" y="1000626"/>
                    <a:pt x="44116" y="1026695"/>
                    <a:pt x="22058" y="1068805"/>
                  </a:cubicBezTo>
                  <a:cubicBezTo>
                    <a:pt x="0" y="1110916"/>
                    <a:pt x="6016" y="1233237"/>
                    <a:pt x="10027" y="1237247"/>
                  </a:cubicBezTo>
                  <a:cubicBezTo>
                    <a:pt x="14038" y="1241257"/>
                    <a:pt x="18048" y="1124952"/>
                    <a:pt x="46122" y="1092868"/>
                  </a:cubicBezTo>
                  <a:cubicBezTo>
                    <a:pt x="74196" y="1060784"/>
                    <a:pt x="134353" y="1054768"/>
                    <a:pt x="178469" y="1044742"/>
                  </a:cubicBezTo>
                  <a:cubicBezTo>
                    <a:pt x="222585" y="1034716"/>
                    <a:pt x="262690" y="1042736"/>
                    <a:pt x="310816" y="1032710"/>
                  </a:cubicBezTo>
                  <a:cubicBezTo>
                    <a:pt x="358942" y="1022684"/>
                    <a:pt x="445169" y="968542"/>
                    <a:pt x="467227" y="984584"/>
                  </a:cubicBezTo>
                  <a:cubicBezTo>
                    <a:pt x="489285" y="1000626"/>
                    <a:pt x="477254" y="1090863"/>
                    <a:pt x="443164" y="1128963"/>
                  </a:cubicBezTo>
                  <a:cubicBezTo>
                    <a:pt x="409074" y="1167063"/>
                    <a:pt x="262690" y="1205163"/>
                    <a:pt x="262690" y="1213184"/>
                  </a:cubicBezTo>
                  <a:cubicBezTo>
                    <a:pt x="262690" y="1221205"/>
                    <a:pt x="401054" y="1197142"/>
                    <a:pt x="443164" y="1177089"/>
                  </a:cubicBezTo>
                  <a:cubicBezTo>
                    <a:pt x="485274" y="1157036"/>
                    <a:pt x="501316" y="1090863"/>
                    <a:pt x="515353" y="1092868"/>
                  </a:cubicBezTo>
                  <a:cubicBezTo>
                    <a:pt x="529390" y="1094873"/>
                    <a:pt x="519364" y="1149016"/>
                    <a:pt x="527385" y="1189121"/>
                  </a:cubicBezTo>
                  <a:cubicBezTo>
                    <a:pt x="535406" y="1229226"/>
                    <a:pt x="553453" y="1337511"/>
                    <a:pt x="563479" y="1333500"/>
                  </a:cubicBezTo>
                  <a:cubicBezTo>
                    <a:pt x="573505" y="1329490"/>
                    <a:pt x="587543" y="1219200"/>
                    <a:pt x="587543" y="1165058"/>
                  </a:cubicBezTo>
                  <a:cubicBezTo>
                    <a:pt x="587543" y="1110916"/>
                    <a:pt x="569495" y="1048752"/>
                    <a:pt x="563479" y="1008647"/>
                  </a:cubicBezTo>
                  <a:cubicBezTo>
                    <a:pt x="557463" y="968542"/>
                    <a:pt x="537411" y="946484"/>
                    <a:pt x="551448" y="924426"/>
                  </a:cubicBezTo>
                  <a:cubicBezTo>
                    <a:pt x="565485" y="902368"/>
                    <a:pt x="601580" y="868279"/>
                    <a:pt x="647701" y="876300"/>
                  </a:cubicBezTo>
                  <a:cubicBezTo>
                    <a:pt x="693822" y="884321"/>
                    <a:pt x="782053" y="952500"/>
                    <a:pt x="828174" y="972552"/>
                  </a:cubicBezTo>
                  <a:cubicBezTo>
                    <a:pt x="874295" y="992604"/>
                    <a:pt x="906380" y="974557"/>
                    <a:pt x="924427" y="996615"/>
                  </a:cubicBezTo>
                  <a:cubicBezTo>
                    <a:pt x="942474" y="1018673"/>
                    <a:pt x="956511" y="1074821"/>
                    <a:pt x="936458" y="1104900"/>
                  </a:cubicBezTo>
                  <a:cubicBezTo>
                    <a:pt x="916405" y="1134979"/>
                    <a:pt x="838200" y="1134979"/>
                    <a:pt x="804111" y="1177089"/>
                  </a:cubicBezTo>
                  <a:cubicBezTo>
                    <a:pt x="770022" y="1219199"/>
                    <a:pt x="727912" y="1355558"/>
                    <a:pt x="731922" y="1357563"/>
                  </a:cubicBezTo>
                  <a:cubicBezTo>
                    <a:pt x="735933" y="1359568"/>
                    <a:pt x="794085" y="1221205"/>
                    <a:pt x="828174" y="1189121"/>
                  </a:cubicBezTo>
                  <a:cubicBezTo>
                    <a:pt x="862263" y="1157037"/>
                    <a:pt x="894348" y="1153027"/>
                    <a:pt x="936458" y="1165058"/>
                  </a:cubicBezTo>
                  <a:cubicBezTo>
                    <a:pt x="978569" y="1177090"/>
                    <a:pt x="1038726" y="1215189"/>
                    <a:pt x="1080837" y="1261310"/>
                  </a:cubicBezTo>
                  <a:cubicBezTo>
                    <a:pt x="1122948" y="1307431"/>
                    <a:pt x="1130969" y="1411705"/>
                    <a:pt x="1189122" y="1441784"/>
                  </a:cubicBezTo>
                  <a:cubicBezTo>
                    <a:pt x="1247275" y="1471863"/>
                    <a:pt x="1421732" y="1443789"/>
                    <a:pt x="1429753" y="1441784"/>
                  </a:cubicBezTo>
                  <a:cubicBezTo>
                    <a:pt x="1437774" y="1439779"/>
                    <a:pt x="1287380" y="1459831"/>
                    <a:pt x="1237248" y="1429752"/>
                  </a:cubicBezTo>
                  <a:cubicBezTo>
                    <a:pt x="1187117" y="1399673"/>
                    <a:pt x="1167064" y="1309436"/>
                    <a:pt x="1128964" y="1261310"/>
                  </a:cubicBezTo>
                  <a:cubicBezTo>
                    <a:pt x="1090864" y="1213184"/>
                    <a:pt x="1004637" y="1155031"/>
                    <a:pt x="1008648" y="1140994"/>
                  </a:cubicBezTo>
                  <a:cubicBezTo>
                    <a:pt x="1012659" y="1126957"/>
                    <a:pt x="1114927" y="1159042"/>
                    <a:pt x="1153027" y="1177089"/>
                  </a:cubicBezTo>
                  <a:cubicBezTo>
                    <a:pt x="1191127" y="1195136"/>
                    <a:pt x="1187117" y="1229226"/>
                    <a:pt x="1237248" y="1249279"/>
                  </a:cubicBezTo>
                  <a:cubicBezTo>
                    <a:pt x="1287379" y="1269332"/>
                    <a:pt x="1443790" y="1299410"/>
                    <a:pt x="1453816" y="1297405"/>
                  </a:cubicBezTo>
                  <a:cubicBezTo>
                    <a:pt x="1463842" y="1295400"/>
                    <a:pt x="1337511" y="1265321"/>
                    <a:pt x="1297406" y="1237247"/>
                  </a:cubicBezTo>
                  <a:cubicBezTo>
                    <a:pt x="1257301" y="1209173"/>
                    <a:pt x="1249280" y="1153026"/>
                    <a:pt x="1213185" y="1128963"/>
                  </a:cubicBezTo>
                  <a:cubicBezTo>
                    <a:pt x="1177090" y="1104900"/>
                    <a:pt x="1112921" y="1104900"/>
                    <a:pt x="1080837" y="1092868"/>
                  </a:cubicBezTo>
                  <a:cubicBezTo>
                    <a:pt x="1048753" y="1080836"/>
                    <a:pt x="1026695" y="1074820"/>
                    <a:pt x="1020679" y="1056773"/>
                  </a:cubicBezTo>
                  <a:cubicBezTo>
                    <a:pt x="1014663" y="1038726"/>
                    <a:pt x="1006643" y="1010652"/>
                    <a:pt x="1044743" y="984584"/>
                  </a:cubicBezTo>
                  <a:cubicBezTo>
                    <a:pt x="1082843" y="958516"/>
                    <a:pt x="1199148" y="912395"/>
                    <a:pt x="1249279" y="900363"/>
                  </a:cubicBezTo>
                  <a:cubicBezTo>
                    <a:pt x="1299410" y="888331"/>
                    <a:pt x="1315453" y="896352"/>
                    <a:pt x="1345532" y="912394"/>
                  </a:cubicBezTo>
                  <a:cubicBezTo>
                    <a:pt x="1375611" y="928436"/>
                    <a:pt x="1413711" y="956510"/>
                    <a:pt x="1429753" y="996615"/>
                  </a:cubicBezTo>
                  <a:cubicBezTo>
                    <a:pt x="1445795" y="1036720"/>
                    <a:pt x="1419727" y="1118937"/>
                    <a:pt x="1441785" y="1153026"/>
                  </a:cubicBezTo>
                  <a:cubicBezTo>
                    <a:pt x="1463843" y="1187116"/>
                    <a:pt x="1558091" y="1211178"/>
                    <a:pt x="1562101" y="1201152"/>
                  </a:cubicBezTo>
                  <a:cubicBezTo>
                    <a:pt x="1566112" y="1191126"/>
                    <a:pt x="1483895" y="1130968"/>
                    <a:pt x="1465848" y="1092868"/>
                  </a:cubicBezTo>
                  <a:cubicBezTo>
                    <a:pt x="1447801" y="1054768"/>
                    <a:pt x="1445795" y="992605"/>
                    <a:pt x="1453816" y="972552"/>
                  </a:cubicBezTo>
                  <a:cubicBezTo>
                    <a:pt x="1461837" y="952499"/>
                    <a:pt x="1481890" y="960520"/>
                    <a:pt x="1513974" y="972552"/>
                  </a:cubicBezTo>
                  <a:cubicBezTo>
                    <a:pt x="1546058" y="984584"/>
                    <a:pt x="1616243" y="1008647"/>
                    <a:pt x="1646322" y="1044742"/>
                  </a:cubicBezTo>
                  <a:cubicBezTo>
                    <a:pt x="1676401" y="1080837"/>
                    <a:pt x="1664369" y="1161047"/>
                    <a:pt x="1694448" y="1189121"/>
                  </a:cubicBezTo>
                  <a:cubicBezTo>
                    <a:pt x="1724527" y="1217195"/>
                    <a:pt x="1780674" y="1209174"/>
                    <a:pt x="1826795" y="1213184"/>
                  </a:cubicBezTo>
                  <a:cubicBezTo>
                    <a:pt x="1872916" y="1217195"/>
                    <a:pt x="1977190" y="1219200"/>
                    <a:pt x="1971174" y="1213184"/>
                  </a:cubicBezTo>
                  <a:cubicBezTo>
                    <a:pt x="1965158" y="1207168"/>
                    <a:pt x="1832811" y="1195136"/>
                    <a:pt x="1790701" y="1177089"/>
                  </a:cubicBezTo>
                  <a:cubicBezTo>
                    <a:pt x="1748591" y="1159042"/>
                    <a:pt x="1744580" y="1138990"/>
                    <a:pt x="1718511" y="1104900"/>
                  </a:cubicBezTo>
                  <a:cubicBezTo>
                    <a:pt x="1692443" y="1070811"/>
                    <a:pt x="1664369" y="1000626"/>
                    <a:pt x="1634290" y="972552"/>
                  </a:cubicBezTo>
                  <a:cubicBezTo>
                    <a:pt x="1604211" y="944478"/>
                    <a:pt x="1515979" y="956510"/>
                    <a:pt x="1538037" y="936458"/>
                  </a:cubicBezTo>
                  <a:cubicBezTo>
                    <a:pt x="1560095" y="916406"/>
                    <a:pt x="1708484" y="860257"/>
                    <a:pt x="1766637" y="852236"/>
                  </a:cubicBezTo>
                  <a:cubicBezTo>
                    <a:pt x="1824790" y="844215"/>
                    <a:pt x="1905000" y="890336"/>
                    <a:pt x="1886953" y="888331"/>
                  </a:cubicBezTo>
                  <a:cubicBezTo>
                    <a:pt x="1868906" y="886326"/>
                    <a:pt x="1724527" y="836195"/>
                    <a:pt x="1658353" y="840205"/>
                  </a:cubicBezTo>
                  <a:cubicBezTo>
                    <a:pt x="1592179" y="844216"/>
                    <a:pt x="1536032" y="908384"/>
                    <a:pt x="1489911" y="912394"/>
                  </a:cubicBezTo>
                  <a:cubicBezTo>
                    <a:pt x="1443790" y="916405"/>
                    <a:pt x="1367590" y="884320"/>
                    <a:pt x="1381627" y="864268"/>
                  </a:cubicBezTo>
                  <a:cubicBezTo>
                    <a:pt x="1395664" y="844216"/>
                    <a:pt x="1415716" y="812132"/>
                    <a:pt x="1574132" y="792079"/>
                  </a:cubicBezTo>
                  <a:cubicBezTo>
                    <a:pt x="1732548" y="772026"/>
                    <a:pt x="2051385" y="741947"/>
                    <a:pt x="2332122" y="743952"/>
                  </a:cubicBezTo>
                  <a:cubicBezTo>
                    <a:pt x="2612859" y="745957"/>
                    <a:pt x="2987843" y="774031"/>
                    <a:pt x="3258553" y="804110"/>
                  </a:cubicBezTo>
                  <a:cubicBezTo>
                    <a:pt x="3529264" y="834189"/>
                    <a:pt x="3743827" y="904373"/>
                    <a:pt x="3956385" y="924426"/>
                  </a:cubicBezTo>
                  <a:cubicBezTo>
                    <a:pt x="4168943" y="944479"/>
                    <a:pt x="4377490" y="936458"/>
                    <a:pt x="4533901" y="924426"/>
                  </a:cubicBezTo>
                  <a:cubicBezTo>
                    <a:pt x="4690312" y="912394"/>
                    <a:pt x="4784559" y="848226"/>
                    <a:pt x="4894848" y="852236"/>
                  </a:cubicBezTo>
                  <a:cubicBezTo>
                    <a:pt x="5005137" y="856246"/>
                    <a:pt x="5101390" y="914400"/>
                    <a:pt x="5195637" y="948489"/>
                  </a:cubicBezTo>
                  <a:cubicBezTo>
                    <a:pt x="5289884" y="982578"/>
                    <a:pt x="5352048" y="1032710"/>
                    <a:pt x="5460332" y="1056773"/>
                  </a:cubicBezTo>
                  <a:cubicBezTo>
                    <a:pt x="5568616" y="1080836"/>
                    <a:pt x="5831306" y="1094873"/>
                    <a:pt x="5845343" y="1092868"/>
                  </a:cubicBezTo>
                  <a:cubicBezTo>
                    <a:pt x="5859380" y="1090863"/>
                    <a:pt x="5646822" y="1074821"/>
                    <a:pt x="5544553" y="1044742"/>
                  </a:cubicBezTo>
                  <a:cubicBezTo>
                    <a:pt x="5442285" y="1014663"/>
                    <a:pt x="5303921" y="944478"/>
                    <a:pt x="5231732" y="912394"/>
                  </a:cubicBezTo>
                  <a:cubicBezTo>
                    <a:pt x="5159543" y="880310"/>
                    <a:pt x="5063290" y="844215"/>
                    <a:pt x="5111416" y="852236"/>
                  </a:cubicBezTo>
                  <a:cubicBezTo>
                    <a:pt x="5159542" y="860257"/>
                    <a:pt x="5396164" y="948489"/>
                    <a:pt x="5520490" y="960521"/>
                  </a:cubicBezTo>
                  <a:cubicBezTo>
                    <a:pt x="5644816" y="972553"/>
                    <a:pt x="5865395" y="932447"/>
                    <a:pt x="5857374" y="924426"/>
                  </a:cubicBezTo>
                  <a:cubicBezTo>
                    <a:pt x="5849353" y="916405"/>
                    <a:pt x="5578643" y="928436"/>
                    <a:pt x="5472364" y="912394"/>
                  </a:cubicBezTo>
                  <a:cubicBezTo>
                    <a:pt x="5366085" y="896352"/>
                    <a:pt x="5221706" y="852236"/>
                    <a:pt x="5219701" y="828173"/>
                  </a:cubicBezTo>
                  <a:cubicBezTo>
                    <a:pt x="5217696" y="804110"/>
                    <a:pt x="5396164" y="764005"/>
                    <a:pt x="5460332" y="768015"/>
                  </a:cubicBezTo>
                  <a:cubicBezTo>
                    <a:pt x="5524500" y="772025"/>
                    <a:pt x="5538537" y="838199"/>
                    <a:pt x="5604711" y="852236"/>
                  </a:cubicBezTo>
                  <a:cubicBezTo>
                    <a:pt x="5670885" y="866273"/>
                    <a:pt x="5851358" y="858252"/>
                    <a:pt x="5857374" y="852236"/>
                  </a:cubicBezTo>
                  <a:cubicBezTo>
                    <a:pt x="5863390" y="846220"/>
                    <a:pt x="5696953" y="834189"/>
                    <a:pt x="5640806" y="816142"/>
                  </a:cubicBezTo>
                  <a:cubicBezTo>
                    <a:pt x="5584659" y="798095"/>
                    <a:pt x="5512469" y="772026"/>
                    <a:pt x="5520490" y="743952"/>
                  </a:cubicBezTo>
                  <a:cubicBezTo>
                    <a:pt x="5528511" y="715878"/>
                    <a:pt x="5628774" y="661737"/>
                    <a:pt x="5688932" y="647700"/>
                  </a:cubicBezTo>
                  <a:cubicBezTo>
                    <a:pt x="5749090" y="633663"/>
                    <a:pt x="5875421" y="667752"/>
                    <a:pt x="5881437" y="659731"/>
                  </a:cubicBezTo>
                  <a:cubicBezTo>
                    <a:pt x="5887453" y="651710"/>
                    <a:pt x="5787190" y="595563"/>
                    <a:pt x="5725027" y="599573"/>
                  </a:cubicBezTo>
                  <a:cubicBezTo>
                    <a:pt x="5662864" y="603584"/>
                    <a:pt x="5552574" y="661736"/>
                    <a:pt x="5508458" y="683794"/>
                  </a:cubicBezTo>
                  <a:cubicBezTo>
                    <a:pt x="5464342" y="705852"/>
                    <a:pt x="5502442" y="721895"/>
                    <a:pt x="5460332" y="731921"/>
                  </a:cubicBezTo>
                  <a:cubicBezTo>
                    <a:pt x="5418222" y="741947"/>
                    <a:pt x="5303921" y="733926"/>
                    <a:pt x="5255795" y="743952"/>
                  </a:cubicBezTo>
                  <a:cubicBezTo>
                    <a:pt x="5207669" y="753978"/>
                    <a:pt x="5171574" y="810126"/>
                    <a:pt x="5171574" y="792079"/>
                  </a:cubicBezTo>
                  <a:cubicBezTo>
                    <a:pt x="5171574" y="774032"/>
                    <a:pt x="5187616" y="679784"/>
                    <a:pt x="5255795" y="635668"/>
                  </a:cubicBezTo>
                  <a:cubicBezTo>
                    <a:pt x="5323974" y="591552"/>
                    <a:pt x="5502443" y="561474"/>
                    <a:pt x="5580648" y="527384"/>
                  </a:cubicBezTo>
                  <a:cubicBezTo>
                    <a:pt x="5658853" y="493294"/>
                    <a:pt x="5729037" y="437147"/>
                    <a:pt x="5725027" y="431131"/>
                  </a:cubicBezTo>
                  <a:cubicBezTo>
                    <a:pt x="5721017" y="425115"/>
                    <a:pt x="5628775" y="471236"/>
                    <a:pt x="5556585" y="491289"/>
                  </a:cubicBezTo>
                  <a:cubicBezTo>
                    <a:pt x="5484395" y="511342"/>
                    <a:pt x="5362074" y="511342"/>
                    <a:pt x="5291890" y="551447"/>
                  </a:cubicBezTo>
                  <a:cubicBezTo>
                    <a:pt x="5221706" y="591552"/>
                    <a:pt x="5195637" y="687805"/>
                    <a:pt x="5135479" y="731921"/>
                  </a:cubicBezTo>
                  <a:cubicBezTo>
                    <a:pt x="5075321" y="776037"/>
                    <a:pt x="5057274" y="786063"/>
                    <a:pt x="4979069" y="804110"/>
                  </a:cubicBezTo>
                  <a:close/>
                </a:path>
              </a:pathLst>
            </a:custGeom>
            <a:grpFill/>
            <a:ln w="38100">
              <a:solidFill>
                <a:srgbClr val="66FF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Овал 21"/>
            <p:cNvSpPr/>
            <p:nvPr/>
          </p:nvSpPr>
          <p:spPr>
            <a:xfrm>
              <a:off x="2418347" y="3501189"/>
              <a:ext cx="385011" cy="192506"/>
            </a:xfrm>
            <a:prstGeom prst="ellipse">
              <a:avLst/>
            </a:prstGeom>
            <a:grpFill/>
            <a:ln w="38100">
              <a:solidFill>
                <a:srgbClr val="66FF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Стрелка вверх 26"/>
          <p:cNvSpPr/>
          <p:nvPr/>
        </p:nvSpPr>
        <p:spPr>
          <a:xfrm>
            <a:off x="4271210" y="2767263"/>
            <a:ext cx="312822" cy="794084"/>
          </a:xfrm>
          <a:prstGeom prst="upArrow">
            <a:avLst/>
          </a:prstGeom>
          <a:solidFill>
            <a:srgbClr val="7030A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Стрелка влево 27"/>
          <p:cNvSpPr/>
          <p:nvPr/>
        </p:nvSpPr>
        <p:spPr>
          <a:xfrm rot="2419950">
            <a:off x="1234493" y="3463540"/>
            <a:ext cx="1768804" cy="361558"/>
          </a:xfrm>
          <a:prstGeom prst="leftArrow">
            <a:avLst/>
          </a:pr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Стрелка влево 28"/>
          <p:cNvSpPr/>
          <p:nvPr/>
        </p:nvSpPr>
        <p:spPr>
          <a:xfrm>
            <a:off x="1636295" y="4073139"/>
            <a:ext cx="1239252" cy="361558"/>
          </a:xfrm>
          <a:prstGeom prst="leftArrow">
            <a:avLst/>
          </a:pr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Стрелка влево 29"/>
          <p:cNvSpPr/>
          <p:nvPr/>
        </p:nvSpPr>
        <p:spPr>
          <a:xfrm rot="19076126">
            <a:off x="2146530" y="5128205"/>
            <a:ext cx="952806" cy="361558"/>
          </a:xfrm>
          <a:prstGeom prst="leftArrow">
            <a:avLst/>
          </a:prstGeom>
          <a:solidFill>
            <a:srgbClr val="92D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Дата 3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32" name="Нижний колонтитул 3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 animBg="1"/>
      <p:bldP spid="4" grpId="0" build="p"/>
      <p:bldP spid="5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медиаторам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1884556" y="1667107"/>
            <a:ext cx="4839629" cy="5057078"/>
          </a:xfrm>
        </p:spPr>
        <p:txBody>
          <a:bodyPr>
            <a:normAutofit lnSpcReduction="10000"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Холинергические</a:t>
            </a:r>
          </a:p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Адренергические</a:t>
            </a: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Глютаматергические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Серотонинергичесгие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Глицинергические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ГАМК-ергические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Дофаминергические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Пептидергические</a:t>
            </a:r>
            <a:endParaRPr lang="ru-RU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pPr>
              <a:buNone/>
            </a:pPr>
            <a:r>
              <a:rPr lang="ru-RU" b="1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</a:t>
            </a:r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 др.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7" name="Rectangle 9"/>
          <p:cNvSpPr>
            <a:spLocks noGrp="1" noChangeArrowheads="1"/>
          </p:cNvSpPr>
          <p:nvPr>
            <p:ph type="title"/>
          </p:nvPr>
        </p:nvSpPr>
        <p:spPr>
          <a:xfrm>
            <a:off x="4560849" y="5207000"/>
            <a:ext cx="4583151" cy="1431925"/>
          </a:xfrm>
        </p:spPr>
        <p:txBody>
          <a:bodyPr>
            <a:normAutofit fontScale="90000"/>
          </a:bodyPr>
          <a:lstStyle/>
          <a:p>
            <a:r>
              <a:rPr lang="ru-RU" dirty="0"/>
              <a:t>Нейронная теория </a:t>
            </a:r>
          </a:p>
        </p:txBody>
      </p:sp>
      <p:pic>
        <p:nvPicPr>
          <p:cNvPr id="83981" name="Picture 13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 r="77778" b="56055"/>
          <a:stretch>
            <a:fillRect/>
          </a:stretch>
        </p:blipFill>
        <p:spPr>
          <a:xfrm>
            <a:off x="5486399" y="303434"/>
            <a:ext cx="3088889" cy="5172397"/>
          </a:xfrm>
          <a:ln/>
        </p:spPr>
      </p:pic>
      <p:pic>
        <p:nvPicPr>
          <p:cNvPr id="83976" name="Picture 8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/>
          <a:srcRect/>
          <a:stretch>
            <a:fillRect/>
          </a:stretch>
        </p:blipFill>
        <p:spPr>
          <a:xfrm>
            <a:off x="342900" y="552450"/>
            <a:ext cx="4027488" cy="5156200"/>
          </a:xfrm>
          <a:noFill/>
          <a:ln/>
        </p:spPr>
      </p:pic>
      <p:sp>
        <p:nvSpPr>
          <p:cNvPr id="83979" name="Rectangle 11"/>
          <p:cNvSpPr>
            <a:spLocks noChangeArrowheads="1"/>
          </p:cNvSpPr>
          <p:nvPr/>
        </p:nvSpPr>
        <p:spPr bwMode="auto">
          <a:xfrm>
            <a:off x="247650" y="5849938"/>
            <a:ext cx="43053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r>
              <a:rPr lang="en-US" dirty="0">
                <a:latin typeface="Tahoma" pitchFamily="34" charset="0"/>
              </a:rPr>
              <a:t>САНТЬЯГО ФЕЛИПЕ РАМОН-И-КАХАЛЬ</a:t>
            </a:r>
            <a:r>
              <a:rPr lang="ru-RU" dirty="0">
                <a:latin typeface="Tahoma" pitchFamily="34" charset="0"/>
              </a:rPr>
              <a:t> </a:t>
            </a:r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3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3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3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3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3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электрической активности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1717288" y="2135459"/>
            <a:ext cx="5832088" cy="3618571"/>
          </a:xfrm>
        </p:spPr>
        <p:txBody>
          <a:bodyPr>
            <a:normAutofit/>
          </a:bodyPr>
          <a:lstStyle/>
          <a:p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Фоновомолчащие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</a:p>
          <a:p>
            <a:pPr marL="971550" lvl="1" indent="-514350">
              <a:buNone/>
            </a:pPr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(с вызванной активностью)</a:t>
            </a:r>
          </a:p>
          <a:p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Фоновоактивные</a:t>
            </a:r>
            <a:endParaRPr lang="ru-RU" sz="3600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  <a:p>
            <a:pPr lvl="1"/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Тонически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активные</a:t>
            </a:r>
          </a:p>
          <a:p>
            <a:pPr lvl="1"/>
            <a:r>
              <a:rPr lang="ru-RU" sz="3600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Фазически</a:t>
            </a:r>
            <a:r>
              <a:rPr lang="ru-RU" sz="36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активные</a:t>
            </a:r>
            <a:endParaRPr lang="ru-RU" sz="3600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4" name="Line 13"/>
          <p:cNvSpPr>
            <a:spLocks noChangeShapeType="1"/>
          </p:cNvSpPr>
          <p:nvPr/>
        </p:nvSpPr>
        <p:spPr bwMode="auto">
          <a:xfrm flipV="1">
            <a:off x="451105" y="3121023"/>
            <a:ext cx="5254752" cy="457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05" name="Line 24"/>
          <p:cNvSpPr>
            <a:spLocks noChangeShapeType="1"/>
          </p:cNvSpPr>
          <p:nvPr/>
        </p:nvSpPr>
        <p:spPr bwMode="auto">
          <a:xfrm>
            <a:off x="802577" y="273227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488" name="Line 40"/>
          <p:cNvSpPr>
            <a:spLocks noChangeShapeType="1"/>
          </p:cNvSpPr>
          <p:nvPr/>
        </p:nvSpPr>
        <p:spPr bwMode="auto">
          <a:xfrm>
            <a:off x="785114" y="270687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1" name="Line 63"/>
          <p:cNvSpPr>
            <a:spLocks noChangeShapeType="1"/>
          </p:cNvSpPr>
          <p:nvPr/>
        </p:nvSpPr>
        <p:spPr bwMode="auto">
          <a:xfrm>
            <a:off x="786702" y="27084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2" name="Line 64"/>
          <p:cNvSpPr>
            <a:spLocks noChangeShapeType="1"/>
          </p:cNvSpPr>
          <p:nvPr/>
        </p:nvSpPr>
        <p:spPr bwMode="auto">
          <a:xfrm>
            <a:off x="797814" y="273227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3" name="Line 65"/>
          <p:cNvSpPr>
            <a:spLocks noChangeShapeType="1"/>
          </p:cNvSpPr>
          <p:nvPr/>
        </p:nvSpPr>
        <p:spPr bwMode="auto">
          <a:xfrm>
            <a:off x="794639" y="271640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4" name="Line 66"/>
          <p:cNvSpPr>
            <a:spLocks noChangeShapeType="1"/>
          </p:cNvSpPr>
          <p:nvPr/>
        </p:nvSpPr>
        <p:spPr bwMode="auto">
          <a:xfrm>
            <a:off x="793052" y="270052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5" name="Line 67"/>
          <p:cNvSpPr>
            <a:spLocks noChangeShapeType="1"/>
          </p:cNvSpPr>
          <p:nvPr/>
        </p:nvSpPr>
        <p:spPr bwMode="auto">
          <a:xfrm>
            <a:off x="791464" y="2713228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6" name="Line 68"/>
          <p:cNvSpPr>
            <a:spLocks noChangeShapeType="1"/>
          </p:cNvSpPr>
          <p:nvPr/>
        </p:nvSpPr>
        <p:spPr bwMode="auto">
          <a:xfrm>
            <a:off x="789877" y="2710053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7" name="Line 69"/>
          <p:cNvSpPr>
            <a:spLocks noChangeShapeType="1"/>
          </p:cNvSpPr>
          <p:nvPr/>
        </p:nvSpPr>
        <p:spPr bwMode="auto">
          <a:xfrm>
            <a:off x="788289" y="2724341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8" name="Line 70"/>
          <p:cNvSpPr>
            <a:spLocks noChangeShapeType="1"/>
          </p:cNvSpPr>
          <p:nvPr/>
        </p:nvSpPr>
        <p:spPr bwMode="auto">
          <a:xfrm>
            <a:off x="800989" y="270846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19" name="Line 71"/>
          <p:cNvSpPr>
            <a:spLocks noChangeShapeType="1"/>
          </p:cNvSpPr>
          <p:nvPr/>
        </p:nvSpPr>
        <p:spPr bwMode="auto">
          <a:xfrm>
            <a:off x="799402" y="27211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0" name="Line 72"/>
          <p:cNvSpPr>
            <a:spLocks noChangeShapeType="1"/>
          </p:cNvSpPr>
          <p:nvPr/>
        </p:nvSpPr>
        <p:spPr bwMode="auto">
          <a:xfrm>
            <a:off x="810514" y="27481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1" name="Line 73"/>
          <p:cNvSpPr>
            <a:spLocks noChangeShapeType="1"/>
          </p:cNvSpPr>
          <p:nvPr/>
        </p:nvSpPr>
        <p:spPr bwMode="auto">
          <a:xfrm>
            <a:off x="780352" y="273227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2" name="Line 74"/>
          <p:cNvSpPr>
            <a:spLocks noChangeShapeType="1"/>
          </p:cNvSpPr>
          <p:nvPr/>
        </p:nvSpPr>
        <p:spPr bwMode="auto">
          <a:xfrm>
            <a:off x="793052" y="2716403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3" name="Line 75"/>
          <p:cNvSpPr>
            <a:spLocks noChangeShapeType="1"/>
          </p:cNvSpPr>
          <p:nvPr/>
        </p:nvSpPr>
        <p:spPr bwMode="auto">
          <a:xfrm>
            <a:off x="791464" y="271481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4" name="Line 76"/>
          <p:cNvSpPr>
            <a:spLocks noChangeShapeType="1"/>
          </p:cNvSpPr>
          <p:nvPr/>
        </p:nvSpPr>
        <p:spPr bwMode="auto">
          <a:xfrm>
            <a:off x="789877" y="2713228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5" name="Line 77"/>
          <p:cNvSpPr>
            <a:spLocks noChangeShapeType="1"/>
          </p:cNvSpPr>
          <p:nvPr/>
        </p:nvSpPr>
        <p:spPr bwMode="auto">
          <a:xfrm>
            <a:off x="788289" y="27100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6" name="Line 78"/>
          <p:cNvSpPr>
            <a:spLocks noChangeShapeType="1"/>
          </p:cNvSpPr>
          <p:nvPr/>
        </p:nvSpPr>
        <p:spPr bwMode="auto">
          <a:xfrm>
            <a:off x="800989" y="2722753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7" name="Line 79"/>
          <p:cNvSpPr>
            <a:spLocks noChangeShapeType="1"/>
          </p:cNvSpPr>
          <p:nvPr/>
        </p:nvSpPr>
        <p:spPr bwMode="auto">
          <a:xfrm>
            <a:off x="797814" y="272116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8" name="Line 80"/>
          <p:cNvSpPr>
            <a:spLocks noChangeShapeType="1"/>
          </p:cNvSpPr>
          <p:nvPr/>
        </p:nvSpPr>
        <p:spPr bwMode="auto">
          <a:xfrm>
            <a:off x="796227" y="27338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29" name="Line 81"/>
          <p:cNvSpPr>
            <a:spLocks noChangeShapeType="1"/>
          </p:cNvSpPr>
          <p:nvPr/>
        </p:nvSpPr>
        <p:spPr bwMode="auto">
          <a:xfrm>
            <a:off x="808927" y="274656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26" name="Line 84"/>
          <p:cNvSpPr>
            <a:spLocks noChangeShapeType="1"/>
          </p:cNvSpPr>
          <p:nvPr/>
        </p:nvSpPr>
        <p:spPr bwMode="auto">
          <a:xfrm flipV="1">
            <a:off x="724281" y="5832921"/>
            <a:ext cx="4957191" cy="457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27" name="Line 85"/>
          <p:cNvSpPr>
            <a:spLocks noChangeShapeType="1"/>
          </p:cNvSpPr>
          <p:nvPr/>
        </p:nvSpPr>
        <p:spPr bwMode="auto">
          <a:xfrm>
            <a:off x="860235" y="546550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4" name="Line 86"/>
          <p:cNvSpPr>
            <a:spLocks noChangeShapeType="1"/>
          </p:cNvSpPr>
          <p:nvPr/>
        </p:nvSpPr>
        <p:spPr bwMode="auto">
          <a:xfrm>
            <a:off x="842772" y="544010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5" name="Line 87"/>
          <p:cNvSpPr>
            <a:spLocks noChangeShapeType="1"/>
          </p:cNvSpPr>
          <p:nvPr/>
        </p:nvSpPr>
        <p:spPr bwMode="auto">
          <a:xfrm>
            <a:off x="844360" y="54416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6" name="Line 88"/>
          <p:cNvSpPr>
            <a:spLocks noChangeShapeType="1"/>
          </p:cNvSpPr>
          <p:nvPr/>
        </p:nvSpPr>
        <p:spPr bwMode="auto">
          <a:xfrm>
            <a:off x="855472" y="546550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7" name="Line 89"/>
          <p:cNvSpPr>
            <a:spLocks noChangeShapeType="1"/>
          </p:cNvSpPr>
          <p:nvPr/>
        </p:nvSpPr>
        <p:spPr bwMode="auto">
          <a:xfrm>
            <a:off x="852297" y="544963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8" name="Line 90"/>
          <p:cNvSpPr>
            <a:spLocks noChangeShapeType="1"/>
          </p:cNvSpPr>
          <p:nvPr/>
        </p:nvSpPr>
        <p:spPr bwMode="auto">
          <a:xfrm>
            <a:off x="850710" y="543375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39" name="Line 91"/>
          <p:cNvSpPr>
            <a:spLocks noChangeShapeType="1"/>
          </p:cNvSpPr>
          <p:nvPr/>
        </p:nvSpPr>
        <p:spPr bwMode="auto">
          <a:xfrm>
            <a:off x="849122" y="5446459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4" name="Line 92"/>
          <p:cNvSpPr>
            <a:spLocks noChangeShapeType="1"/>
          </p:cNvSpPr>
          <p:nvPr/>
        </p:nvSpPr>
        <p:spPr bwMode="auto">
          <a:xfrm>
            <a:off x="847535" y="5443284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5" name="Line 93"/>
          <p:cNvSpPr>
            <a:spLocks noChangeShapeType="1"/>
          </p:cNvSpPr>
          <p:nvPr/>
        </p:nvSpPr>
        <p:spPr bwMode="auto">
          <a:xfrm>
            <a:off x="845947" y="5457571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6" name="Line 94"/>
          <p:cNvSpPr>
            <a:spLocks noChangeShapeType="1"/>
          </p:cNvSpPr>
          <p:nvPr/>
        </p:nvSpPr>
        <p:spPr bwMode="auto">
          <a:xfrm>
            <a:off x="858647" y="544169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7" name="Line 95"/>
          <p:cNvSpPr>
            <a:spLocks noChangeShapeType="1"/>
          </p:cNvSpPr>
          <p:nvPr/>
        </p:nvSpPr>
        <p:spPr bwMode="auto">
          <a:xfrm>
            <a:off x="857060" y="54543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8" name="Line 96"/>
          <p:cNvSpPr>
            <a:spLocks noChangeShapeType="1"/>
          </p:cNvSpPr>
          <p:nvPr/>
        </p:nvSpPr>
        <p:spPr bwMode="auto">
          <a:xfrm>
            <a:off x="868172" y="54813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39" name="Line 97"/>
          <p:cNvSpPr>
            <a:spLocks noChangeShapeType="1"/>
          </p:cNvSpPr>
          <p:nvPr/>
        </p:nvSpPr>
        <p:spPr bwMode="auto">
          <a:xfrm>
            <a:off x="838010" y="546550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0" name="Line 98"/>
          <p:cNvSpPr>
            <a:spLocks noChangeShapeType="1"/>
          </p:cNvSpPr>
          <p:nvPr/>
        </p:nvSpPr>
        <p:spPr bwMode="auto">
          <a:xfrm>
            <a:off x="850710" y="5449634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1" name="Line 99"/>
          <p:cNvSpPr>
            <a:spLocks noChangeShapeType="1"/>
          </p:cNvSpPr>
          <p:nvPr/>
        </p:nvSpPr>
        <p:spPr bwMode="auto">
          <a:xfrm>
            <a:off x="849122" y="544804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2" name="Line 100"/>
          <p:cNvSpPr>
            <a:spLocks noChangeShapeType="1"/>
          </p:cNvSpPr>
          <p:nvPr/>
        </p:nvSpPr>
        <p:spPr bwMode="auto">
          <a:xfrm>
            <a:off x="847535" y="5446459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3" name="Line 101"/>
          <p:cNvSpPr>
            <a:spLocks noChangeShapeType="1"/>
          </p:cNvSpPr>
          <p:nvPr/>
        </p:nvSpPr>
        <p:spPr bwMode="auto">
          <a:xfrm>
            <a:off x="845947" y="54432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4" name="Line 102"/>
          <p:cNvSpPr>
            <a:spLocks noChangeShapeType="1"/>
          </p:cNvSpPr>
          <p:nvPr/>
        </p:nvSpPr>
        <p:spPr bwMode="auto">
          <a:xfrm>
            <a:off x="858647" y="5455984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5" name="Line 103"/>
          <p:cNvSpPr>
            <a:spLocks noChangeShapeType="1"/>
          </p:cNvSpPr>
          <p:nvPr/>
        </p:nvSpPr>
        <p:spPr bwMode="auto">
          <a:xfrm>
            <a:off x="855472" y="5454396"/>
            <a:ext cx="14288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6" name="Line 104"/>
          <p:cNvSpPr>
            <a:spLocks noChangeShapeType="1"/>
          </p:cNvSpPr>
          <p:nvPr/>
        </p:nvSpPr>
        <p:spPr bwMode="auto">
          <a:xfrm>
            <a:off x="853885" y="54670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3847" name="Line 105"/>
          <p:cNvSpPr>
            <a:spLocks noChangeShapeType="1"/>
          </p:cNvSpPr>
          <p:nvPr/>
        </p:nvSpPr>
        <p:spPr bwMode="auto">
          <a:xfrm>
            <a:off x="866585" y="5479796"/>
            <a:ext cx="14287" cy="78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4554" name="Text Box 106"/>
          <p:cNvSpPr txBox="1">
            <a:spLocks noChangeArrowheads="1"/>
          </p:cNvSpPr>
          <p:nvPr/>
        </p:nvSpPr>
        <p:spPr bwMode="auto">
          <a:xfrm>
            <a:off x="1350772" y="1618552"/>
            <a:ext cx="4286366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3200" b="1" dirty="0"/>
              <a:t>Тоническая </a:t>
            </a:r>
            <a:r>
              <a:rPr lang="ru-RU" sz="3200" b="1" dirty="0" smtClean="0"/>
              <a:t>активность</a:t>
            </a:r>
            <a:endParaRPr lang="ru-RU" sz="3200" b="1" dirty="0"/>
          </a:p>
        </p:txBody>
      </p:sp>
      <p:sp>
        <p:nvSpPr>
          <p:cNvPr id="104555" name="Text Box 107"/>
          <p:cNvSpPr txBox="1">
            <a:spLocks noChangeArrowheads="1"/>
          </p:cNvSpPr>
          <p:nvPr/>
        </p:nvSpPr>
        <p:spPr bwMode="auto">
          <a:xfrm>
            <a:off x="1418781" y="4664329"/>
            <a:ext cx="4344074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3200" b="1" dirty="0" err="1"/>
              <a:t>Фазическая</a:t>
            </a:r>
            <a:r>
              <a:rPr lang="ru-RU" sz="3200" b="1" dirty="0"/>
              <a:t> </a:t>
            </a:r>
            <a:r>
              <a:rPr lang="ru-RU" sz="3200" b="1" dirty="0" smtClean="0"/>
              <a:t>активность</a:t>
            </a:r>
            <a:endParaRPr lang="ru-RU" sz="3200" b="1" dirty="0"/>
          </a:p>
        </p:txBody>
      </p:sp>
      <p:sp>
        <p:nvSpPr>
          <p:cNvPr id="58" name="Заголовок 5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044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04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045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3" presetClass="pat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045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3" presetClass="pat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045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04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repeatCount="indefinite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04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3" presetClass="pat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045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045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04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3" presetClass="path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045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63" presetClass="path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104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63" presetClass="path" presetSubtype="0" repeatCount="indefinite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045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104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63" presetClass="path" presetSubtype="0" repeatCount="indefinite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045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3" presetClass="pat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1045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04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63" presetClass="path" presetSubtype="0" repeatCount="indefinite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45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3" presetClass="path" presetSubtype="0" repeatCount="indefinite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045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4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104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04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63" presetClass="pat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45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63" presetClass="pat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11111E-6 -0.00417 L 0.49323 -0.00833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045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63" presetClass="pat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045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63" presetClass="pat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9.82659E-7 L 0.49323 -0.004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045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88" grpId="0" animBg="1"/>
      <p:bldP spid="104511" grpId="0" animBg="1"/>
      <p:bldP spid="104512" grpId="0" animBg="1"/>
      <p:bldP spid="104513" grpId="0" animBg="1"/>
      <p:bldP spid="104514" grpId="0" animBg="1"/>
      <p:bldP spid="104515" grpId="0" animBg="1"/>
      <p:bldP spid="104516" grpId="0" animBg="1"/>
      <p:bldP spid="104517" grpId="0" animBg="1"/>
      <p:bldP spid="104518" grpId="0" animBg="1"/>
      <p:bldP spid="104519" grpId="0" animBg="1"/>
      <p:bldP spid="104520" grpId="0" animBg="1"/>
      <p:bldP spid="104521" grpId="0" animBg="1"/>
      <p:bldP spid="104522" grpId="0" animBg="1"/>
      <p:bldP spid="104523" grpId="0" animBg="1"/>
      <p:bldP spid="104524" grpId="0" animBg="1"/>
      <p:bldP spid="104525" grpId="0" animBg="1"/>
      <p:bldP spid="104526" grpId="0" animBg="1"/>
      <p:bldP spid="104527" grpId="0" animBg="1"/>
      <p:bldP spid="104528" grpId="0" animBg="1"/>
      <p:bldP spid="104529" grpId="0" animBg="1"/>
      <p:bldP spid="104534" grpId="0" animBg="1"/>
      <p:bldP spid="104535" grpId="0" animBg="1"/>
      <p:bldP spid="104536" grpId="0" animBg="1"/>
      <p:bldP spid="104537" grpId="0" animBg="1"/>
      <p:bldP spid="104538" grpId="0" animBg="1"/>
      <p:bldP spid="104539" grpId="0" animBg="1"/>
      <p:bldP spid="104554" grpId="0"/>
      <p:bldP spid="10455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2955" y="218881"/>
            <a:ext cx="8229600" cy="1687977"/>
          </a:xfrm>
        </p:spPr>
        <p:txBody>
          <a:bodyPr>
            <a:normAutofit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ru-RU" sz="36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по чувствительности к раздражителям</a:t>
            </a:r>
            <a:endParaRPr lang="ru-RU" dirty="0"/>
          </a:p>
        </p:txBody>
      </p:sp>
      <p:sp>
        <p:nvSpPr>
          <p:cNvPr id="5" name="Содержимое 4"/>
          <p:cNvSpPr>
            <a:spLocks noGrp="1"/>
          </p:cNvSpPr>
          <p:nvPr>
            <p:ph idx="1"/>
          </p:nvPr>
        </p:nvSpPr>
        <p:spPr>
          <a:xfrm>
            <a:off x="2018370" y="1756317"/>
            <a:ext cx="5006898" cy="4755995"/>
          </a:xfrm>
        </p:spPr>
        <p:txBody>
          <a:bodyPr>
            <a:no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Моносенсорные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мономодальные</a:t>
            </a: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бимодальные</a:t>
            </a:r>
          </a:p>
          <a:p>
            <a:pPr lvl="1"/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полимодальные</a:t>
            </a:r>
          </a:p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Бисенсорные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r>
              <a:rPr lang="ru-RU" sz="4400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Полисенсорные</a:t>
            </a:r>
            <a:endParaRPr lang="ru-RU" sz="4400" b="1" spc="50" dirty="0" smtClean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  <a:p>
            <a:endParaRPr lang="ru-RU" sz="4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Классификации нейронов</a:t>
            </a:r>
            <a:b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ru-RU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по участию в формировании синапса </a:t>
            </a:r>
            <a:endParaRPr lang="ru-RU" sz="4000" dirty="0"/>
          </a:p>
        </p:txBody>
      </p:sp>
      <p:pic>
        <p:nvPicPr>
          <p:cNvPr id="5122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 bwMode="auto">
          <a:xfrm>
            <a:off x="167268" y="1508414"/>
            <a:ext cx="4181708" cy="5244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TextBox 3"/>
          <p:cNvSpPr txBox="1"/>
          <p:nvPr/>
        </p:nvSpPr>
        <p:spPr>
          <a:xfrm>
            <a:off x="4594301" y="2598234"/>
            <a:ext cx="43935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ru-RU" sz="3600" b="1" dirty="0" err="1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Пресинаптические</a:t>
            </a:r>
            <a:endParaRPr lang="ru-RU" sz="3600" b="1" dirty="0" smtClean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  <a:p>
            <a:pPr>
              <a:buFont typeface="Arial" pitchFamily="34" charset="0"/>
              <a:buChar char="•"/>
            </a:pPr>
            <a:r>
              <a:rPr lang="ru-RU" sz="36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Постсинаптические </a:t>
            </a:r>
            <a:endParaRPr lang="ru-RU" sz="36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allAtOnce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b="4985"/>
          <a:stretch>
            <a:fillRect/>
          </a:stretch>
        </p:blipFill>
        <p:spPr bwMode="auto">
          <a:xfrm>
            <a:off x="602166" y="1527717"/>
            <a:ext cx="2262311" cy="504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Полилиния 3"/>
          <p:cNvSpPr/>
          <p:nvPr/>
        </p:nvSpPr>
        <p:spPr>
          <a:xfrm>
            <a:off x="4231888" y="245327"/>
            <a:ext cx="2592659" cy="1126397"/>
          </a:xfrm>
          <a:custGeom>
            <a:avLst/>
            <a:gdLst>
              <a:gd name="connsiteX0" fmla="*/ 1165303 w 3810000"/>
              <a:gd name="connsiteY0" fmla="*/ 2085278 h 2085278"/>
              <a:gd name="connsiteX1" fmla="*/ 964581 w 3810000"/>
              <a:gd name="connsiteY1" fmla="*/ 1583473 h 2085278"/>
              <a:gd name="connsiteX2" fmla="*/ 395869 w 3810000"/>
              <a:gd name="connsiteY2" fmla="*/ 1137424 h 2085278"/>
              <a:gd name="connsiteX3" fmla="*/ 27878 w 3810000"/>
              <a:gd name="connsiteY3" fmla="*/ 602166 h 2085278"/>
              <a:gd name="connsiteX4" fmla="*/ 228600 w 3810000"/>
              <a:gd name="connsiteY4" fmla="*/ 691376 h 2085278"/>
              <a:gd name="connsiteX5" fmla="*/ 1254513 w 3810000"/>
              <a:gd name="connsiteY5" fmla="*/ 1282390 h 2085278"/>
              <a:gd name="connsiteX6" fmla="*/ 1421781 w 3810000"/>
              <a:gd name="connsiteY6" fmla="*/ 669073 h 2085278"/>
              <a:gd name="connsiteX7" fmla="*/ 1589049 w 3810000"/>
              <a:gd name="connsiteY7" fmla="*/ 267629 h 2085278"/>
              <a:gd name="connsiteX8" fmla="*/ 1711713 w 3810000"/>
              <a:gd name="connsiteY8" fmla="*/ 11151 h 2085278"/>
              <a:gd name="connsiteX9" fmla="*/ 1667108 w 3810000"/>
              <a:gd name="connsiteY9" fmla="*/ 334537 h 2085278"/>
              <a:gd name="connsiteX10" fmla="*/ 1734015 w 3810000"/>
              <a:gd name="connsiteY10" fmla="*/ 1170878 h 2085278"/>
              <a:gd name="connsiteX11" fmla="*/ 1923586 w 3810000"/>
              <a:gd name="connsiteY11" fmla="*/ 1226634 h 2085278"/>
              <a:gd name="connsiteX12" fmla="*/ 2191215 w 3810000"/>
              <a:gd name="connsiteY12" fmla="*/ 947854 h 2085278"/>
              <a:gd name="connsiteX13" fmla="*/ 2258122 w 3810000"/>
              <a:gd name="connsiteY13" fmla="*/ 457200 h 2085278"/>
              <a:gd name="connsiteX14" fmla="*/ 2313878 w 3810000"/>
              <a:gd name="connsiteY14" fmla="*/ 66907 h 2085278"/>
              <a:gd name="connsiteX15" fmla="*/ 2369635 w 3810000"/>
              <a:gd name="connsiteY15" fmla="*/ 156117 h 2085278"/>
              <a:gd name="connsiteX16" fmla="*/ 2481147 w 3810000"/>
              <a:gd name="connsiteY16" fmla="*/ 635620 h 2085278"/>
              <a:gd name="connsiteX17" fmla="*/ 2581508 w 3810000"/>
              <a:gd name="connsiteY17" fmla="*/ 1059366 h 2085278"/>
              <a:gd name="connsiteX18" fmla="*/ 2759927 w 3810000"/>
              <a:gd name="connsiteY18" fmla="*/ 1293542 h 2085278"/>
              <a:gd name="connsiteX19" fmla="*/ 3027557 w 3810000"/>
              <a:gd name="connsiteY19" fmla="*/ 959005 h 2085278"/>
              <a:gd name="connsiteX20" fmla="*/ 3339791 w 3810000"/>
              <a:gd name="connsiteY20" fmla="*/ 602166 h 2085278"/>
              <a:gd name="connsiteX21" fmla="*/ 3774688 w 3810000"/>
              <a:gd name="connsiteY21" fmla="*/ 367990 h 2085278"/>
              <a:gd name="connsiteX22" fmla="*/ 3551664 w 3810000"/>
              <a:gd name="connsiteY22" fmla="*/ 691376 h 2085278"/>
              <a:gd name="connsiteX23" fmla="*/ 3139069 w 3810000"/>
              <a:gd name="connsiteY23" fmla="*/ 1516566 h 2085278"/>
              <a:gd name="connsiteX24" fmla="*/ 2904893 w 3810000"/>
              <a:gd name="connsiteY24" fmla="*/ 2029522 h 208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10000" h="2085278">
                <a:moveTo>
                  <a:pt x="1165303" y="2085278"/>
                </a:moveTo>
                <a:cubicBezTo>
                  <a:pt x="1129061" y="1913363"/>
                  <a:pt x="1092820" y="1741449"/>
                  <a:pt x="964581" y="1583473"/>
                </a:cubicBezTo>
                <a:cubicBezTo>
                  <a:pt x="836342" y="1425497"/>
                  <a:pt x="551986" y="1300975"/>
                  <a:pt x="395869" y="1137424"/>
                </a:cubicBezTo>
                <a:cubicBezTo>
                  <a:pt x="239752" y="973873"/>
                  <a:pt x="55756" y="676507"/>
                  <a:pt x="27878" y="602166"/>
                </a:cubicBezTo>
                <a:cubicBezTo>
                  <a:pt x="0" y="527825"/>
                  <a:pt x="24161" y="578005"/>
                  <a:pt x="228600" y="691376"/>
                </a:cubicBezTo>
                <a:cubicBezTo>
                  <a:pt x="433039" y="804747"/>
                  <a:pt x="1055650" y="1286107"/>
                  <a:pt x="1254513" y="1282390"/>
                </a:cubicBezTo>
                <a:cubicBezTo>
                  <a:pt x="1453376" y="1278673"/>
                  <a:pt x="1366025" y="838200"/>
                  <a:pt x="1421781" y="669073"/>
                </a:cubicBezTo>
                <a:cubicBezTo>
                  <a:pt x="1477537" y="499946"/>
                  <a:pt x="1540727" y="377283"/>
                  <a:pt x="1589049" y="267629"/>
                </a:cubicBezTo>
                <a:cubicBezTo>
                  <a:pt x="1637371" y="157975"/>
                  <a:pt x="1698703" y="0"/>
                  <a:pt x="1711713" y="11151"/>
                </a:cubicBezTo>
                <a:cubicBezTo>
                  <a:pt x="1724723" y="22302"/>
                  <a:pt x="1663391" y="141249"/>
                  <a:pt x="1667108" y="334537"/>
                </a:cubicBezTo>
                <a:cubicBezTo>
                  <a:pt x="1670825" y="527825"/>
                  <a:pt x="1691269" y="1022195"/>
                  <a:pt x="1734015" y="1170878"/>
                </a:cubicBezTo>
                <a:cubicBezTo>
                  <a:pt x="1776761" y="1319561"/>
                  <a:pt x="1847386" y="1263805"/>
                  <a:pt x="1923586" y="1226634"/>
                </a:cubicBezTo>
                <a:cubicBezTo>
                  <a:pt x="1999786" y="1189463"/>
                  <a:pt x="2135459" y="1076093"/>
                  <a:pt x="2191215" y="947854"/>
                </a:cubicBezTo>
                <a:cubicBezTo>
                  <a:pt x="2246971" y="819615"/>
                  <a:pt x="2237678" y="604025"/>
                  <a:pt x="2258122" y="457200"/>
                </a:cubicBezTo>
                <a:cubicBezTo>
                  <a:pt x="2278566" y="310375"/>
                  <a:pt x="2295293" y="117087"/>
                  <a:pt x="2313878" y="66907"/>
                </a:cubicBezTo>
                <a:cubicBezTo>
                  <a:pt x="2332463" y="16727"/>
                  <a:pt x="2341757" y="61332"/>
                  <a:pt x="2369635" y="156117"/>
                </a:cubicBezTo>
                <a:cubicBezTo>
                  <a:pt x="2397513" y="250903"/>
                  <a:pt x="2445835" y="485079"/>
                  <a:pt x="2481147" y="635620"/>
                </a:cubicBezTo>
                <a:cubicBezTo>
                  <a:pt x="2516459" y="786161"/>
                  <a:pt x="2535045" y="949712"/>
                  <a:pt x="2581508" y="1059366"/>
                </a:cubicBezTo>
                <a:cubicBezTo>
                  <a:pt x="2627971" y="1169020"/>
                  <a:pt x="2685585" y="1310269"/>
                  <a:pt x="2759927" y="1293542"/>
                </a:cubicBezTo>
                <a:cubicBezTo>
                  <a:pt x="2834269" y="1276815"/>
                  <a:pt x="2930913" y="1074234"/>
                  <a:pt x="3027557" y="959005"/>
                </a:cubicBezTo>
                <a:cubicBezTo>
                  <a:pt x="3124201" y="843776"/>
                  <a:pt x="3215269" y="700669"/>
                  <a:pt x="3339791" y="602166"/>
                </a:cubicBezTo>
                <a:cubicBezTo>
                  <a:pt x="3464313" y="503663"/>
                  <a:pt x="3739376" y="353122"/>
                  <a:pt x="3774688" y="367990"/>
                </a:cubicBezTo>
                <a:cubicBezTo>
                  <a:pt x="3810000" y="382858"/>
                  <a:pt x="3657601" y="499947"/>
                  <a:pt x="3551664" y="691376"/>
                </a:cubicBezTo>
                <a:cubicBezTo>
                  <a:pt x="3445728" y="882805"/>
                  <a:pt x="3246864" y="1293542"/>
                  <a:pt x="3139069" y="1516566"/>
                </a:cubicBezTo>
                <a:cubicBezTo>
                  <a:pt x="3031274" y="1739590"/>
                  <a:pt x="2968083" y="1884556"/>
                  <a:pt x="2904893" y="2029522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5886131" y="1353653"/>
            <a:ext cx="322502" cy="779041"/>
          </a:xfrm>
          <a:custGeom>
            <a:avLst/>
            <a:gdLst>
              <a:gd name="connsiteX0" fmla="*/ 473927 w 473927"/>
              <a:gd name="connsiteY0" fmla="*/ 0 h 1442225"/>
              <a:gd name="connsiteX1" fmla="*/ 429322 w 473927"/>
              <a:gd name="connsiteY1" fmla="*/ 524108 h 1442225"/>
              <a:gd name="connsiteX2" fmla="*/ 407020 w 473927"/>
              <a:gd name="connsiteY2" fmla="*/ 1025913 h 1442225"/>
              <a:gd name="connsiteX3" fmla="*/ 61332 w 473927"/>
              <a:gd name="connsiteY3" fmla="*/ 1382752 h 1442225"/>
              <a:gd name="connsiteX4" fmla="*/ 39030 w 473927"/>
              <a:gd name="connsiteY4" fmla="*/ 1382752 h 1442225"/>
              <a:gd name="connsiteX5" fmla="*/ 50181 w 473927"/>
              <a:gd name="connsiteY5" fmla="*/ 1371600 h 144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927" h="1442225">
                <a:moveTo>
                  <a:pt x="473927" y="0"/>
                </a:moveTo>
                <a:cubicBezTo>
                  <a:pt x="457200" y="176561"/>
                  <a:pt x="440473" y="353123"/>
                  <a:pt x="429322" y="524108"/>
                </a:cubicBezTo>
                <a:cubicBezTo>
                  <a:pt x="418171" y="695094"/>
                  <a:pt x="468352" y="882806"/>
                  <a:pt x="407020" y="1025913"/>
                </a:cubicBezTo>
                <a:cubicBezTo>
                  <a:pt x="345688" y="1169020"/>
                  <a:pt x="122664" y="1323279"/>
                  <a:pt x="61332" y="1382752"/>
                </a:cubicBezTo>
                <a:cubicBezTo>
                  <a:pt x="0" y="1442225"/>
                  <a:pt x="40888" y="1384611"/>
                  <a:pt x="39030" y="1382752"/>
                </a:cubicBezTo>
                <a:cubicBezTo>
                  <a:pt x="37172" y="1380893"/>
                  <a:pt x="50181" y="1373459"/>
                  <a:pt x="50181" y="1371600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5016009" y="1365700"/>
            <a:ext cx="335148" cy="783056"/>
          </a:xfrm>
          <a:custGeom>
            <a:avLst/>
            <a:gdLst>
              <a:gd name="connsiteX0" fmla="*/ 1859 w 492512"/>
              <a:gd name="connsiteY0" fmla="*/ 0 h 1449658"/>
              <a:gd name="connsiteX1" fmla="*/ 24161 w 492512"/>
              <a:gd name="connsiteY1" fmla="*/ 602166 h 1449658"/>
              <a:gd name="connsiteX2" fmla="*/ 146825 w 492512"/>
              <a:gd name="connsiteY2" fmla="*/ 1159727 h 1449658"/>
              <a:gd name="connsiteX3" fmla="*/ 492512 w 492512"/>
              <a:gd name="connsiteY3" fmla="*/ 1449658 h 144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512" h="1449658">
                <a:moveTo>
                  <a:pt x="1859" y="0"/>
                </a:moveTo>
                <a:cubicBezTo>
                  <a:pt x="929" y="204439"/>
                  <a:pt x="0" y="408878"/>
                  <a:pt x="24161" y="602166"/>
                </a:cubicBezTo>
                <a:cubicBezTo>
                  <a:pt x="48322" y="795454"/>
                  <a:pt x="68767" y="1018478"/>
                  <a:pt x="146825" y="1159727"/>
                </a:cubicBezTo>
                <a:cubicBezTo>
                  <a:pt x="224883" y="1300976"/>
                  <a:pt x="492512" y="1449658"/>
                  <a:pt x="492512" y="1449658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5738160" y="2118639"/>
            <a:ext cx="159353" cy="301176"/>
          </a:xfrm>
          <a:custGeom>
            <a:avLst/>
            <a:gdLst>
              <a:gd name="connsiteX0" fmla="*/ 234175 w 234175"/>
              <a:gd name="connsiteY0" fmla="*/ 0 h 557562"/>
              <a:gd name="connsiteX1" fmla="*/ 200721 w 234175"/>
              <a:gd name="connsiteY1" fmla="*/ 334537 h 557562"/>
              <a:gd name="connsiteX2" fmla="*/ 78058 w 234175"/>
              <a:gd name="connsiteY2" fmla="*/ 524108 h 557562"/>
              <a:gd name="connsiteX3" fmla="*/ 0 w 234175"/>
              <a:gd name="connsiteY3" fmla="*/ 535259 h 5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75" h="557562">
                <a:moveTo>
                  <a:pt x="234175" y="0"/>
                </a:moveTo>
                <a:cubicBezTo>
                  <a:pt x="230457" y="123593"/>
                  <a:pt x="226740" y="247186"/>
                  <a:pt x="200721" y="334537"/>
                </a:cubicBezTo>
                <a:cubicBezTo>
                  <a:pt x="174702" y="421888"/>
                  <a:pt x="111511" y="490654"/>
                  <a:pt x="78058" y="524108"/>
                </a:cubicBezTo>
                <a:cubicBezTo>
                  <a:pt x="44605" y="557562"/>
                  <a:pt x="22302" y="546410"/>
                  <a:pt x="0" y="535259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олилиния 8"/>
          <p:cNvSpPr/>
          <p:nvPr/>
        </p:nvSpPr>
        <p:spPr>
          <a:xfrm flipH="1">
            <a:off x="5351157" y="2140726"/>
            <a:ext cx="209942" cy="273065"/>
          </a:xfrm>
          <a:custGeom>
            <a:avLst/>
            <a:gdLst>
              <a:gd name="connsiteX0" fmla="*/ 234175 w 234175"/>
              <a:gd name="connsiteY0" fmla="*/ 0 h 557562"/>
              <a:gd name="connsiteX1" fmla="*/ 200721 w 234175"/>
              <a:gd name="connsiteY1" fmla="*/ 334537 h 557562"/>
              <a:gd name="connsiteX2" fmla="*/ 78058 w 234175"/>
              <a:gd name="connsiteY2" fmla="*/ 524108 h 557562"/>
              <a:gd name="connsiteX3" fmla="*/ 0 w 234175"/>
              <a:gd name="connsiteY3" fmla="*/ 535259 h 5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75" h="557562">
                <a:moveTo>
                  <a:pt x="234175" y="0"/>
                </a:moveTo>
                <a:cubicBezTo>
                  <a:pt x="230457" y="123593"/>
                  <a:pt x="226740" y="247186"/>
                  <a:pt x="200721" y="334537"/>
                </a:cubicBezTo>
                <a:cubicBezTo>
                  <a:pt x="174702" y="421888"/>
                  <a:pt x="111511" y="490654"/>
                  <a:pt x="78058" y="524108"/>
                </a:cubicBezTo>
                <a:cubicBezTo>
                  <a:pt x="44605" y="557562"/>
                  <a:pt x="22302" y="546410"/>
                  <a:pt x="0" y="535259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 rot="16200000" flipH="1">
            <a:off x="4471639" y="3668750"/>
            <a:ext cx="2620537" cy="100361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 rot="16200000" flipH="1">
            <a:off x="4311805" y="3653882"/>
            <a:ext cx="2620537" cy="100361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Полилиния 14"/>
          <p:cNvSpPr/>
          <p:nvPr/>
        </p:nvSpPr>
        <p:spPr>
          <a:xfrm>
            <a:off x="4811752" y="4995746"/>
            <a:ext cx="1674540" cy="1453376"/>
          </a:xfrm>
          <a:custGeom>
            <a:avLst/>
            <a:gdLst>
              <a:gd name="connsiteX0" fmla="*/ 1009184 w 1674540"/>
              <a:gd name="connsiteY0" fmla="*/ 22303 h 1453376"/>
              <a:gd name="connsiteX1" fmla="*/ 1165301 w 1674540"/>
              <a:gd name="connsiteY1" fmla="*/ 434898 h 1453376"/>
              <a:gd name="connsiteX2" fmla="*/ 1600199 w 1674540"/>
              <a:gd name="connsiteY2" fmla="*/ 880947 h 1453376"/>
              <a:gd name="connsiteX3" fmla="*/ 1611350 w 1674540"/>
              <a:gd name="connsiteY3" fmla="*/ 1137425 h 1453376"/>
              <a:gd name="connsiteX4" fmla="*/ 1299116 w 1674540"/>
              <a:gd name="connsiteY4" fmla="*/ 702527 h 1453376"/>
              <a:gd name="connsiteX5" fmla="*/ 1053789 w 1674540"/>
              <a:gd name="connsiteY5" fmla="*/ 568713 h 1453376"/>
              <a:gd name="connsiteX6" fmla="*/ 1053789 w 1674540"/>
              <a:gd name="connsiteY6" fmla="*/ 1014761 h 1453376"/>
              <a:gd name="connsiteX7" fmla="*/ 942277 w 1674540"/>
              <a:gd name="connsiteY7" fmla="*/ 1393903 h 1453376"/>
              <a:gd name="connsiteX8" fmla="*/ 919975 w 1674540"/>
              <a:gd name="connsiteY8" fmla="*/ 657922 h 1453376"/>
              <a:gd name="connsiteX9" fmla="*/ 752706 w 1674540"/>
              <a:gd name="connsiteY9" fmla="*/ 613317 h 1453376"/>
              <a:gd name="connsiteX10" fmla="*/ 719253 w 1674540"/>
              <a:gd name="connsiteY10" fmla="*/ 1037064 h 1453376"/>
              <a:gd name="connsiteX11" fmla="*/ 362414 w 1674540"/>
              <a:gd name="connsiteY11" fmla="*/ 1215483 h 1453376"/>
              <a:gd name="connsiteX12" fmla="*/ 551984 w 1674540"/>
              <a:gd name="connsiteY12" fmla="*/ 1037064 h 1453376"/>
              <a:gd name="connsiteX13" fmla="*/ 618892 w 1674540"/>
              <a:gd name="connsiteY13" fmla="*/ 613317 h 1453376"/>
              <a:gd name="connsiteX14" fmla="*/ 652345 w 1674540"/>
              <a:gd name="connsiteY14" fmla="*/ 501805 h 1453376"/>
              <a:gd name="connsiteX15" fmla="*/ 362414 w 1674540"/>
              <a:gd name="connsiteY15" fmla="*/ 836342 h 1453376"/>
              <a:gd name="connsiteX16" fmla="*/ 5575 w 1674540"/>
              <a:gd name="connsiteY16" fmla="*/ 936703 h 1453376"/>
              <a:gd name="connsiteX17" fmla="*/ 395867 w 1674540"/>
              <a:gd name="connsiteY17" fmla="*/ 646771 h 1453376"/>
              <a:gd name="connsiteX18" fmla="*/ 685799 w 1674540"/>
              <a:gd name="connsiteY18" fmla="*/ 334537 h 1453376"/>
              <a:gd name="connsiteX19" fmla="*/ 841916 w 1674540"/>
              <a:gd name="connsiteY19" fmla="*/ 0 h 145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4540" h="1453376">
                <a:moveTo>
                  <a:pt x="1009184" y="22303"/>
                </a:moveTo>
                <a:cubicBezTo>
                  <a:pt x="1037991" y="157047"/>
                  <a:pt x="1066799" y="291791"/>
                  <a:pt x="1165301" y="434898"/>
                </a:cubicBezTo>
                <a:cubicBezTo>
                  <a:pt x="1263803" y="578005"/>
                  <a:pt x="1525858" y="763859"/>
                  <a:pt x="1600199" y="880947"/>
                </a:cubicBezTo>
                <a:cubicBezTo>
                  <a:pt x="1674540" y="998035"/>
                  <a:pt x="1661530" y="1167162"/>
                  <a:pt x="1611350" y="1137425"/>
                </a:cubicBezTo>
                <a:cubicBezTo>
                  <a:pt x="1561170" y="1107688"/>
                  <a:pt x="1392043" y="797312"/>
                  <a:pt x="1299116" y="702527"/>
                </a:cubicBezTo>
                <a:cubicBezTo>
                  <a:pt x="1206189" y="607742"/>
                  <a:pt x="1094677" y="516674"/>
                  <a:pt x="1053789" y="568713"/>
                </a:cubicBezTo>
                <a:cubicBezTo>
                  <a:pt x="1012901" y="620752"/>
                  <a:pt x="1072374" y="877229"/>
                  <a:pt x="1053789" y="1014761"/>
                </a:cubicBezTo>
                <a:cubicBezTo>
                  <a:pt x="1035204" y="1152293"/>
                  <a:pt x="964579" y="1453376"/>
                  <a:pt x="942277" y="1393903"/>
                </a:cubicBezTo>
                <a:cubicBezTo>
                  <a:pt x="919975" y="1334430"/>
                  <a:pt x="951570" y="788020"/>
                  <a:pt x="919975" y="657922"/>
                </a:cubicBezTo>
                <a:cubicBezTo>
                  <a:pt x="888380" y="527824"/>
                  <a:pt x="786160" y="550127"/>
                  <a:pt x="752706" y="613317"/>
                </a:cubicBezTo>
                <a:cubicBezTo>
                  <a:pt x="719252" y="676507"/>
                  <a:pt x="784302" y="936703"/>
                  <a:pt x="719253" y="1037064"/>
                </a:cubicBezTo>
                <a:cubicBezTo>
                  <a:pt x="654204" y="1137425"/>
                  <a:pt x="390292" y="1215483"/>
                  <a:pt x="362414" y="1215483"/>
                </a:cubicBezTo>
                <a:cubicBezTo>
                  <a:pt x="334536" y="1215483"/>
                  <a:pt x="509238" y="1137425"/>
                  <a:pt x="551984" y="1037064"/>
                </a:cubicBezTo>
                <a:cubicBezTo>
                  <a:pt x="594730" y="936703"/>
                  <a:pt x="602165" y="702527"/>
                  <a:pt x="618892" y="613317"/>
                </a:cubicBezTo>
                <a:cubicBezTo>
                  <a:pt x="635619" y="524107"/>
                  <a:pt x="695091" y="464634"/>
                  <a:pt x="652345" y="501805"/>
                </a:cubicBezTo>
                <a:cubicBezTo>
                  <a:pt x="609599" y="538976"/>
                  <a:pt x="470209" y="763859"/>
                  <a:pt x="362414" y="836342"/>
                </a:cubicBezTo>
                <a:cubicBezTo>
                  <a:pt x="254619" y="908825"/>
                  <a:pt x="0" y="968298"/>
                  <a:pt x="5575" y="936703"/>
                </a:cubicBezTo>
                <a:cubicBezTo>
                  <a:pt x="11150" y="905108"/>
                  <a:pt x="282496" y="747132"/>
                  <a:pt x="395867" y="646771"/>
                </a:cubicBezTo>
                <a:cubicBezTo>
                  <a:pt x="509238" y="546410"/>
                  <a:pt x="611458" y="442332"/>
                  <a:pt x="685799" y="334537"/>
                </a:cubicBezTo>
                <a:cubicBezTo>
                  <a:pt x="760140" y="226742"/>
                  <a:pt x="801028" y="113371"/>
                  <a:pt x="841916" y="0"/>
                </a:cubicBezTo>
              </a:path>
            </a:pathLst>
          </a:cu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/>
          <p:cNvSpPr/>
          <p:nvPr/>
        </p:nvSpPr>
        <p:spPr>
          <a:xfrm>
            <a:off x="5519854" y="1215483"/>
            <a:ext cx="289931" cy="512956"/>
          </a:xfrm>
          <a:prstGeom prst="ellips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Выноска 1 16"/>
          <p:cNvSpPr/>
          <p:nvPr/>
        </p:nvSpPr>
        <p:spPr>
          <a:xfrm>
            <a:off x="6991815" y="1550019"/>
            <a:ext cx="1338146" cy="401444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Тело </a:t>
            </a:r>
            <a:endParaRPr lang="ru-RU" dirty="0"/>
          </a:p>
        </p:txBody>
      </p:sp>
      <p:sp>
        <p:nvSpPr>
          <p:cNvPr id="18" name="Выноска 1 17"/>
          <p:cNvSpPr/>
          <p:nvPr/>
        </p:nvSpPr>
        <p:spPr>
          <a:xfrm>
            <a:off x="7188820" y="743414"/>
            <a:ext cx="1338146" cy="401444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Дендриты </a:t>
            </a:r>
            <a:endParaRPr lang="ru-RU" dirty="0"/>
          </a:p>
        </p:txBody>
      </p:sp>
      <p:sp>
        <p:nvSpPr>
          <p:cNvPr id="19" name="Выноска 1 18"/>
          <p:cNvSpPr/>
          <p:nvPr/>
        </p:nvSpPr>
        <p:spPr>
          <a:xfrm>
            <a:off x="6675863" y="2237676"/>
            <a:ext cx="1654097" cy="628187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Аксональный холмик</a:t>
            </a:r>
            <a:endParaRPr lang="ru-RU" dirty="0"/>
          </a:p>
        </p:txBody>
      </p:sp>
      <p:sp>
        <p:nvSpPr>
          <p:cNvPr id="20" name="Выноска 1 19"/>
          <p:cNvSpPr/>
          <p:nvPr/>
        </p:nvSpPr>
        <p:spPr>
          <a:xfrm>
            <a:off x="6716751" y="3371384"/>
            <a:ext cx="1654097" cy="420031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Аксон</a:t>
            </a:r>
            <a:endParaRPr lang="ru-RU" dirty="0"/>
          </a:p>
        </p:txBody>
      </p:sp>
      <p:sp>
        <p:nvSpPr>
          <p:cNvPr id="21" name="Выноска 1 20"/>
          <p:cNvSpPr/>
          <p:nvPr/>
        </p:nvSpPr>
        <p:spPr>
          <a:xfrm>
            <a:off x="7281746" y="5698272"/>
            <a:ext cx="1654097" cy="568713"/>
          </a:xfrm>
          <a:prstGeom prst="borderCallout1">
            <a:avLst>
              <a:gd name="adj1" fmla="val 18750"/>
              <a:gd name="adj2" fmla="val -8333"/>
              <a:gd name="adj3" fmla="val 23611"/>
              <a:gd name="adj4" fmla="val -60833"/>
            </a:avLst>
          </a:prstGeom>
          <a:ln>
            <a:solidFill>
              <a:schemeClr val="tx1"/>
            </a:solidFill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Терминали</a:t>
            </a:r>
            <a:r>
              <a:rPr lang="ru-RU" dirty="0" smtClean="0"/>
              <a:t> аксона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345686" y="211873"/>
            <a:ext cx="34568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Общий план строения нейрона</a:t>
            </a:r>
            <a:endParaRPr lang="ru-RU" sz="3200" dirty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23" name="Дата 2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4" name="Нижний колонтитул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09424" y="0"/>
            <a:ext cx="3434576" cy="1143000"/>
          </a:xfrm>
        </p:spPr>
        <p:txBody>
          <a:bodyPr>
            <a:noAutofit/>
          </a:bodyPr>
          <a:lstStyle/>
          <a:p>
            <a:r>
              <a:rPr lang="ru-RU" sz="28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</a:rPr>
              <a:t>Функциональная организация нейрона</a:t>
            </a:r>
            <a:endParaRPr lang="ru-RU" sz="2800" b="1" spc="50" dirty="0">
              <a:ln w="12700" cmpd="sng">
                <a:solidFill>
                  <a:schemeClr val="accent6">
                    <a:satMod val="120000"/>
                    <a:shade val="80000"/>
                  </a:schemeClr>
                </a:solidFill>
                <a:prstDash val="solid"/>
              </a:ln>
              <a:solidFill>
                <a:schemeClr val="accent6">
                  <a:tint val="1000"/>
                </a:schemeClr>
              </a:solidFill>
              <a:effectLst>
                <a:glow rad="53100">
                  <a:schemeClr val="accent6">
                    <a:satMod val="180000"/>
                    <a:alpha val="30000"/>
                  </a:schemeClr>
                </a:glow>
              </a:effectLst>
            </a:endParaRPr>
          </a:p>
        </p:txBody>
      </p:sp>
      <p:grpSp>
        <p:nvGrpSpPr>
          <p:cNvPr id="3" name="Группа 12"/>
          <p:cNvGrpSpPr/>
          <p:nvPr/>
        </p:nvGrpSpPr>
        <p:grpSpPr>
          <a:xfrm>
            <a:off x="942277" y="412596"/>
            <a:ext cx="2592659" cy="6203795"/>
            <a:chOff x="4231888" y="245327"/>
            <a:chExt cx="2592659" cy="6203795"/>
          </a:xfrm>
        </p:grpSpPr>
        <p:sp>
          <p:nvSpPr>
            <p:cNvPr id="4" name="Полилиния 3"/>
            <p:cNvSpPr/>
            <p:nvPr/>
          </p:nvSpPr>
          <p:spPr>
            <a:xfrm>
              <a:off x="4231888" y="245327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олилиния 4"/>
            <p:cNvSpPr/>
            <p:nvPr/>
          </p:nvSpPr>
          <p:spPr>
            <a:xfrm>
              <a:off x="5886131" y="1353653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Полилиния 5"/>
            <p:cNvSpPr/>
            <p:nvPr/>
          </p:nvSpPr>
          <p:spPr>
            <a:xfrm>
              <a:off x="5016009" y="1365700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5738160" y="2118639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 flipH="1">
              <a:off x="5351157" y="2140726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9" name="Прямая соединительная линия 8"/>
            <p:cNvCxnSpPr/>
            <p:nvPr/>
          </p:nvCxnSpPr>
          <p:spPr>
            <a:xfrm rot="16200000" flipH="1">
              <a:off x="4471639" y="3668750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/>
            <p:nvPr/>
          </p:nvCxnSpPr>
          <p:spPr>
            <a:xfrm rot="16200000" flipH="1">
              <a:off x="4311805" y="3653882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Полилиния 10"/>
            <p:cNvSpPr/>
            <p:nvPr/>
          </p:nvSpPr>
          <p:spPr>
            <a:xfrm>
              <a:off x="4811752" y="4995746"/>
              <a:ext cx="1674540" cy="1453376"/>
            </a:xfrm>
            <a:custGeom>
              <a:avLst/>
              <a:gdLst>
                <a:gd name="connsiteX0" fmla="*/ 1009184 w 1674540"/>
                <a:gd name="connsiteY0" fmla="*/ 22303 h 1453376"/>
                <a:gd name="connsiteX1" fmla="*/ 1165301 w 1674540"/>
                <a:gd name="connsiteY1" fmla="*/ 434898 h 1453376"/>
                <a:gd name="connsiteX2" fmla="*/ 1600199 w 1674540"/>
                <a:gd name="connsiteY2" fmla="*/ 880947 h 1453376"/>
                <a:gd name="connsiteX3" fmla="*/ 1611350 w 1674540"/>
                <a:gd name="connsiteY3" fmla="*/ 1137425 h 1453376"/>
                <a:gd name="connsiteX4" fmla="*/ 1299116 w 1674540"/>
                <a:gd name="connsiteY4" fmla="*/ 702527 h 1453376"/>
                <a:gd name="connsiteX5" fmla="*/ 1053789 w 1674540"/>
                <a:gd name="connsiteY5" fmla="*/ 568713 h 1453376"/>
                <a:gd name="connsiteX6" fmla="*/ 1053789 w 1674540"/>
                <a:gd name="connsiteY6" fmla="*/ 1014761 h 1453376"/>
                <a:gd name="connsiteX7" fmla="*/ 942277 w 1674540"/>
                <a:gd name="connsiteY7" fmla="*/ 1393903 h 1453376"/>
                <a:gd name="connsiteX8" fmla="*/ 919975 w 1674540"/>
                <a:gd name="connsiteY8" fmla="*/ 657922 h 1453376"/>
                <a:gd name="connsiteX9" fmla="*/ 752706 w 1674540"/>
                <a:gd name="connsiteY9" fmla="*/ 613317 h 1453376"/>
                <a:gd name="connsiteX10" fmla="*/ 719253 w 1674540"/>
                <a:gd name="connsiteY10" fmla="*/ 1037064 h 1453376"/>
                <a:gd name="connsiteX11" fmla="*/ 362414 w 1674540"/>
                <a:gd name="connsiteY11" fmla="*/ 1215483 h 1453376"/>
                <a:gd name="connsiteX12" fmla="*/ 551984 w 1674540"/>
                <a:gd name="connsiteY12" fmla="*/ 1037064 h 1453376"/>
                <a:gd name="connsiteX13" fmla="*/ 618892 w 1674540"/>
                <a:gd name="connsiteY13" fmla="*/ 613317 h 1453376"/>
                <a:gd name="connsiteX14" fmla="*/ 652345 w 1674540"/>
                <a:gd name="connsiteY14" fmla="*/ 501805 h 1453376"/>
                <a:gd name="connsiteX15" fmla="*/ 362414 w 1674540"/>
                <a:gd name="connsiteY15" fmla="*/ 836342 h 1453376"/>
                <a:gd name="connsiteX16" fmla="*/ 5575 w 1674540"/>
                <a:gd name="connsiteY16" fmla="*/ 936703 h 1453376"/>
                <a:gd name="connsiteX17" fmla="*/ 395867 w 1674540"/>
                <a:gd name="connsiteY17" fmla="*/ 646771 h 1453376"/>
                <a:gd name="connsiteX18" fmla="*/ 685799 w 1674540"/>
                <a:gd name="connsiteY18" fmla="*/ 334537 h 1453376"/>
                <a:gd name="connsiteX19" fmla="*/ 841916 w 1674540"/>
                <a:gd name="connsiteY19" fmla="*/ 0 h 14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4540" h="1453376">
                  <a:moveTo>
                    <a:pt x="1009184" y="22303"/>
                  </a:moveTo>
                  <a:cubicBezTo>
                    <a:pt x="1037991" y="157047"/>
                    <a:pt x="1066799" y="291791"/>
                    <a:pt x="1165301" y="434898"/>
                  </a:cubicBezTo>
                  <a:cubicBezTo>
                    <a:pt x="1263803" y="578005"/>
                    <a:pt x="1525858" y="763859"/>
                    <a:pt x="1600199" y="880947"/>
                  </a:cubicBezTo>
                  <a:cubicBezTo>
                    <a:pt x="1674540" y="998035"/>
                    <a:pt x="1661530" y="1167162"/>
                    <a:pt x="1611350" y="1137425"/>
                  </a:cubicBezTo>
                  <a:cubicBezTo>
                    <a:pt x="1561170" y="1107688"/>
                    <a:pt x="1392043" y="797312"/>
                    <a:pt x="1299116" y="702527"/>
                  </a:cubicBezTo>
                  <a:cubicBezTo>
                    <a:pt x="1206189" y="607742"/>
                    <a:pt x="1094677" y="516674"/>
                    <a:pt x="1053789" y="568713"/>
                  </a:cubicBezTo>
                  <a:cubicBezTo>
                    <a:pt x="1012901" y="620752"/>
                    <a:pt x="1072374" y="877229"/>
                    <a:pt x="1053789" y="1014761"/>
                  </a:cubicBezTo>
                  <a:cubicBezTo>
                    <a:pt x="1035204" y="1152293"/>
                    <a:pt x="964579" y="1453376"/>
                    <a:pt x="942277" y="1393903"/>
                  </a:cubicBezTo>
                  <a:cubicBezTo>
                    <a:pt x="919975" y="1334430"/>
                    <a:pt x="951570" y="788020"/>
                    <a:pt x="919975" y="657922"/>
                  </a:cubicBezTo>
                  <a:cubicBezTo>
                    <a:pt x="888380" y="527824"/>
                    <a:pt x="786160" y="550127"/>
                    <a:pt x="752706" y="613317"/>
                  </a:cubicBezTo>
                  <a:cubicBezTo>
                    <a:pt x="719252" y="676507"/>
                    <a:pt x="784302" y="936703"/>
                    <a:pt x="719253" y="1037064"/>
                  </a:cubicBezTo>
                  <a:cubicBezTo>
                    <a:pt x="654204" y="1137425"/>
                    <a:pt x="390292" y="1215483"/>
                    <a:pt x="362414" y="1215483"/>
                  </a:cubicBezTo>
                  <a:cubicBezTo>
                    <a:pt x="334536" y="1215483"/>
                    <a:pt x="509238" y="1137425"/>
                    <a:pt x="551984" y="1037064"/>
                  </a:cubicBezTo>
                  <a:cubicBezTo>
                    <a:pt x="594730" y="936703"/>
                    <a:pt x="602165" y="702527"/>
                    <a:pt x="618892" y="613317"/>
                  </a:cubicBezTo>
                  <a:cubicBezTo>
                    <a:pt x="635619" y="524107"/>
                    <a:pt x="695091" y="464634"/>
                    <a:pt x="652345" y="501805"/>
                  </a:cubicBezTo>
                  <a:cubicBezTo>
                    <a:pt x="609599" y="538976"/>
                    <a:pt x="470209" y="763859"/>
                    <a:pt x="362414" y="836342"/>
                  </a:cubicBezTo>
                  <a:cubicBezTo>
                    <a:pt x="254619" y="908825"/>
                    <a:pt x="0" y="968298"/>
                    <a:pt x="5575" y="936703"/>
                  </a:cubicBezTo>
                  <a:cubicBezTo>
                    <a:pt x="11150" y="905108"/>
                    <a:pt x="282496" y="747132"/>
                    <a:pt x="395867" y="646771"/>
                  </a:cubicBezTo>
                  <a:cubicBezTo>
                    <a:pt x="509238" y="546410"/>
                    <a:pt x="611458" y="442332"/>
                    <a:pt x="685799" y="334537"/>
                  </a:cubicBezTo>
                  <a:cubicBezTo>
                    <a:pt x="760140" y="226742"/>
                    <a:pt x="801028" y="113371"/>
                    <a:pt x="841916" y="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Овал 11"/>
            <p:cNvSpPr/>
            <p:nvPr/>
          </p:nvSpPr>
          <p:spPr>
            <a:xfrm>
              <a:off x="5519854" y="1215483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" name="Правая фигурная скобка 13"/>
          <p:cNvSpPr/>
          <p:nvPr/>
        </p:nvSpPr>
        <p:spPr>
          <a:xfrm>
            <a:off x="3679903" y="234176"/>
            <a:ext cx="245327" cy="1182029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равая фигурная скобка 14"/>
          <p:cNvSpPr/>
          <p:nvPr/>
        </p:nvSpPr>
        <p:spPr>
          <a:xfrm>
            <a:off x="3735658" y="1527717"/>
            <a:ext cx="345688" cy="880946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равая фигурная скобка 15"/>
          <p:cNvSpPr/>
          <p:nvPr/>
        </p:nvSpPr>
        <p:spPr>
          <a:xfrm>
            <a:off x="3579541" y="2609385"/>
            <a:ext cx="468351" cy="3813717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TextBox 17"/>
          <p:cNvSpPr txBox="1"/>
          <p:nvPr/>
        </p:nvSpPr>
        <p:spPr>
          <a:xfrm>
            <a:off x="4159405" y="412595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Восприятие информации 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166839" y="4033025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ru-RU" sz="2400" b="1" cap="all" dirty="0" smtClean="0">
                <a:ln/>
                <a:solidFill>
                  <a:schemeClr val="accent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</a:rPr>
              <a:t>передача информации </a:t>
            </a:r>
            <a:endParaRPr lang="ru-RU" sz="2400" b="1" cap="all" dirty="0">
              <a:ln/>
              <a:solidFill>
                <a:schemeClr val="accent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252332" y="1654097"/>
            <a:ext cx="2341756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21" name="Стрелка вниз 20"/>
          <p:cNvSpPr/>
          <p:nvPr/>
        </p:nvSpPr>
        <p:spPr>
          <a:xfrm>
            <a:off x="0" y="802888"/>
            <a:ext cx="1070517" cy="5229922"/>
          </a:xfrm>
          <a:prstGeom prst="downArrow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vert="vert270"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sz="24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Поток информации</a:t>
            </a:r>
            <a:endParaRPr lang="ru-RU" sz="24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22" name="Дата 2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23" name="Нижний колонтитул 2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8" grpId="0"/>
      <p:bldP spid="19" grpId="0"/>
      <p:bldP spid="20" grpId="0"/>
      <p:bldP spid="2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 bwMode="auto">
          <a:xfrm>
            <a:off x="930037" y="390294"/>
            <a:ext cx="7317102" cy="59254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2297150" y="206626"/>
            <a:ext cx="4906538" cy="620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 noGrp="1"/>
          </p:cNvSpPr>
          <p:nvPr>
            <p:ph type="title"/>
          </p:nvPr>
        </p:nvSpPr>
        <p:spPr>
          <a:xfrm>
            <a:off x="457199" y="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2" name="Группа 16"/>
          <p:cNvGrpSpPr/>
          <p:nvPr/>
        </p:nvGrpSpPr>
        <p:grpSpPr>
          <a:xfrm>
            <a:off x="223024" y="1839952"/>
            <a:ext cx="2592659" cy="3144643"/>
            <a:chOff x="942277" y="412596"/>
            <a:chExt cx="2592659" cy="3144643"/>
          </a:xfrm>
        </p:grpSpPr>
        <p:sp>
          <p:nvSpPr>
            <p:cNvPr id="6" name="Полилиния 5"/>
            <p:cNvSpPr/>
            <p:nvPr/>
          </p:nvSpPr>
          <p:spPr>
            <a:xfrm>
              <a:off x="942277" y="412596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2596520" y="1520922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26398" y="1532969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2448549" y="2285908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2061546" y="2307995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1968189" y="3049857"/>
              <a:ext cx="981308" cy="3345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1802780" y="3040565"/>
              <a:ext cx="996176" cy="3717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Овал 13"/>
            <p:cNvSpPr/>
            <p:nvPr/>
          </p:nvSpPr>
          <p:spPr>
            <a:xfrm>
              <a:off x="2230243" y="1382752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" name="Полилиния 19"/>
          <p:cNvSpPr/>
          <p:nvPr/>
        </p:nvSpPr>
        <p:spPr>
          <a:xfrm rot="717392">
            <a:off x="434898" y="1405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9526759">
            <a:off x="2048107" y="139018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5400000">
            <a:off x="2434684" y="2758068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5534697">
            <a:off x="364272" y="2929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457200" y="84749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25" name="TextBox 24"/>
          <p:cNvSpPr txBox="1"/>
          <p:nvPr/>
        </p:nvSpPr>
        <p:spPr>
          <a:xfrm>
            <a:off x="174703" y="356467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26" name="TextBox 25"/>
          <p:cNvSpPr txBox="1"/>
          <p:nvPr/>
        </p:nvSpPr>
        <p:spPr>
          <a:xfrm>
            <a:off x="1642946" y="8958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sp>
        <p:nvSpPr>
          <p:cNvPr id="27" name="TextBox 26"/>
          <p:cNvSpPr txBox="1"/>
          <p:nvPr/>
        </p:nvSpPr>
        <p:spPr>
          <a:xfrm>
            <a:off x="2709746" y="322270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grpSp>
        <p:nvGrpSpPr>
          <p:cNvPr id="3" name="Группа 60"/>
          <p:cNvGrpSpPr/>
          <p:nvPr/>
        </p:nvGrpSpPr>
        <p:grpSpPr>
          <a:xfrm>
            <a:off x="1680117" y="3746810"/>
            <a:ext cx="940420" cy="780586"/>
            <a:chOff x="1680117" y="3746810"/>
            <a:chExt cx="940420" cy="780586"/>
          </a:xfrm>
        </p:grpSpPr>
        <p:cxnSp>
          <p:nvCxnSpPr>
            <p:cNvPr id="29" name="Прямая соединительная линия 28"/>
            <p:cNvCxnSpPr/>
            <p:nvPr/>
          </p:nvCxnSpPr>
          <p:spPr>
            <a:xfrm rot="10800000">
              <a:off x="1728439" y="3746810"/>
              <a:ext cx="892098" cy="6802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29"/>
            <p:cNvCxnSpPr/>
            <p:nvPr/>
          </p:nvCxnSpPr>
          <p:spPr>
            <a:xfrm rot="10800000">
              <a:off x="1680117" y="3765397"/>
              <a:ext cx="817756" cy="761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Прямая со стрелкой 33"/>
          <p:cNvCxnSpPr/>
          <p:nvPr/>
        </p:nvCxnSpPr>
        <p:spPr>
          <a:xfrm rot="16200000" flipV="1">
            <a:off x="3507064" y="1600202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/>
          <p:nvPr/>
        </p:nvCxnSpPr>
        <p:spPr>
          <a:xfrm>
            <a:off x="4211447" y="999894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>
            <a:off x="4371278" y="1728441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Полилиния 43"/>
          <p:cNvSpPr/>
          <p:nvPr/>
        </p:nvSpPr>
        <p:spPr>
          <a:xfrm>
            <a:off x="4371278" y="2012796"/>
            <a:ext cx="4094356" cy="336395"/>
          </a:xfrm>
          <a:custGeom>
            <a:avLst/>
            <a:gdLst>
              <a:gd name="connsiteX0" fmla="*/ 0 w 4094356"/>
              <a:gd name="connsiteY0" fmla="*/ 284356 h 336395"/>
              <a:gd name="connsiteX1" fmla="*/ 947854 w 4094356"/>
              <a:gd name="connsiteY1" fmla="*/ 295507 h 336395"/>
              <a:gd name="connsiteX2" fmla="*/ 1260088 w 4094356"/>
              <a:gd name="connsiteY2" fmla="*/ 39029 h 336395"/>
              <a:gd name="connsiteX3" fmla="*/ 1438507 w 4094356"/>
              <a:gd name="connsiteY3" fmla="*/ 61332 h 336395"/>
              <a:gd name="connsiteX4" fmla="*/ 1683834 w 4094356"/>
              <a:gd name="connsiteY4" fmla="*/ 262053 h 336395"/>
              <a:gd name="connsiteX5" fmla="*/ 2564780 w 4094356"/>
              <a:gd name="connsiteY5" fmla="*/ 295507 h 336395"/>
              <a:gd name="connsiteX6" fmla="*/ 2888166 w 4094356"/>
              <a:gd name="connsiteY6" fmla="*/ 105936 h 336395"/>
              <a:gd name="connsiteX7" fmla="*/ 2988527 w 4094356"/>
              <a:gd name="connsiteY7" fmla="*/ 39029 h 336395"/>
              <a:gd name="connsiteX8" fmla="*/ 3144644 w 4094356"/>
              <a:gd name="connsiteY8" fmla="*/ 94785 h 336395"/>
              <a:gd name="connsiteX9" fmla="*/ 3289610 w 4094356"/>
              <a:gd name="connsiteY9" fmla="*/ 228600 h 336395"/>
              <a:gd name="connsiteX10" fmla="*/ 3568390 w 4094356"/>
              <a:gd name="connsiteY10" fmla="*/ 284356 h 336395"/>
              <a:gd name="connsiteX11" fmla="*/ 4014439 w 4094356"/>
              <a:gd name="connsiteY11" fmla="*/ 250902 h 336395"/>
              <a:gd name="connsiteX12" fmla="*/ 4047893 w 4094356"/>
              <a:gd name="connsiteY12" fmla="*/ 239751 h 33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94356" h="336395">
                <a:moveTo>
                  <a:pt x="0" y="284356"/>
                </a:moveTo>
                <a:cubicBezTo>
                  <a:pt x="368919" y="310375"/>
                  <a:pt x="737839" y="336395"/>
                  <a:pt x="947854" y="295507"/>
                </a:cubicBezTo>
                <a:cubicBezTo>
                  <a:pt x="1157869" y="254619"/>
                  <a:pt x="1178312" y="78058"/>
                  <a:pt x="1260088" y="39029"/>
                </a:cubicBezTo>
                <a:cubicBezTo>
                  <a:pt x="1341864" y="0"/>
                  <a:pt x="1367883" y="24161"/>
                  <a:pt x="1438507" y="61332"/>
                </a:cubicBezTo>
                <a:cubicBezTo>
                  <a:pt x="1509131" y="98503"/>
                  <a:pt x="1496122" y="223024"/>
                  <a:pt x="1683834" y="262053"/>
                </a:cubicBezTo>
                <a:cubicBezTo>
                  <a:pt x="1871546" y="301082"/>
                  <a:pt x="2364058" y="321526"/>
                  <a:pt x="2564780" y="295507"/>
                </a:cubicBezTo>
                <a:cubicBezTo>
                  <a:pt x="2765502" y="269488"/>
                  <a:pt x="2817541" y="148682"/>
                  <a:pt x="2888166" y="105936"/>
                </a:cubicBezTo>
                <a:cubicBezTo>
                  <a:pt x="2958791" y="63190"/>
                  <a:pt x="2945781" y="40888"/>
                  <a:pt x="2988527" y="39029"/>
                </a:cubicBezTo>
                <a:cubicBezTo>
                  <a:pt x="3031273" y="37170"/>
                  <a:pt x="3094464" y="63190"/>
                  <a:pt x="3144644" y="94785"/>
                </a:cubicBezTo>
                <a:cubicBezTo>
                  <a:pt x="3194825" y="126380"/>
                  <a:pt x="3218986" y="197005"/>
                  <a:pt x="3289610" y="228600"/>
                </a:cubicBezTo>
                <a:cubicBezTo>
                  <a:pt x="3360234" y="260195"/>
                  <a:pt x="3447585" y="280639"/>
                  <a:pt x="3568390" y="284356"/>
                </a:cubicBezTo>
                <a:cubicBezTo>
                  <a:pt x="3689195" y="288073"/>
                  <a:pt x="3934522" y="258336"/>
                  <a:pt x="4014439" y="250902"/>
                </a:cubicBezTo>
                <a:cubicBezTo>
                  <a:pt x="4094356" y="243468"/>
                  <a:pt x="4071124" y="241609"/>
                  <a:pt x="4047893" y="239751"/>
                </a:cubicBez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TextBox 44"/>
          <p:cNvSpPr txBox="1"/>
          <p:nvPr/>
        </p:nvSpPr>
        <p:spPr>
          <a:xfrm>
            <a:off x="5504986" y="110025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46" name="TextBox 45"/>
          <p:cNvSpPr txBox="1"/>
          <p:nvPr/>
        </p:nvSpPr>
        <p:spPr>
          <a:xfrm>
            <a:off x="7203688" y="112627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cxnSp>
        <p:nvCxnSpPr>
          <p:cNvPr id="47" name="Прямая со стрелкой 46"/>
          <p:cNvCxnSpPr/>
          <p:nvPr/>
        </p:nvCxnSpPr>
        <p:spPr>
          <a:xfrm rot="16200000" flipV="1">
            <a:off x="3547952" y="3503343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>
            <a:off x="4252335" y="2903035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/>
          <p:cNvCxnSpPr/>
          <p:nvPr/>
        </p:nvCxnSpPr>
        <p:spPr>
          <a:xfrm>
            <a:off x="4412166" y="3676186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5545874" y="300339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2" name="TextBox 51"/>
          <p:cNvSpPr txBox="1"/>
          <p:nvPr/>
        </p:nvSpPr>
        <p:spPr>
          <a:xfrm>
            <a:off x="7244576" y="30294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sp>
        <p:nvSpPr>
          <p:cNvPr id="53" name="Полилиния 52"/>
          <p:cNvSpPr/>
          <p:nvPr/>
        </p:nvSpPr>
        <p:spPr>
          <a:xfrm>
            <a:off x="4427034" y="3813717"/>
            <a:ext cx="4187282" cy="477644"/>
          </a:xfrm>
          <a:custGeom>
            <a:avLst/>
            <a:gdLst>
              <a:gd name="connsiteX0" fmla="*/ 0 w 4187282"/>
              <a:gd name="connsiteY0" fmla="*/ 446049 h 477644"/>
              <a:gd name="connsiteX1" fmla="*/ 903249 w 4187282"/>
              <a:gd name="connsiteY1" fmla="*/ 457200 h 477644"/>
              <a:gd name="connsiteX2" fmla="*/ 1092820 w 4187282"/>
              <a:gd name="connsiteY2" fmla="*/ 323386 h 477644"/>
              <a:gd name="connsiteX3" fmla="*/ 1193181 w 4187282"/>
              <a:gd name="connsiteY3" fmla="*/ 200722 h 477644"/>
              <a:gd name="connsiteX4" fmla="*/ 1326995 w 4187282"/>
              <a:gd name="connsiteY4" fmla="*/ 200722 h 477644"/>
              <a:gd name="connsiteX5" fmla="*/ 1572322 w 4187282"/>
              <a:gd name="connsiteY5" fmla="*/ 367991 h 477644"/>
              <a:gd name="connsiteX6" fmla="*/ 1806498 w 4187282"/>
              <a:gd name="connsiteY6" fmla="*/ 401444 h 477644"/>
              <a:gd name="connsiteX7" fmla="*/ 2497873 w 4187282"/>
              <a:gd name="connsiteY7" fmla="*/ 412595 h 477644"/>
              <a:gd name="connsiteX8" fmla="*/ 2888166 w 4187282"/>
              <a:gd name="connsiteY8" fmla="*/ 390293 h 477644"/>
              <a:gd name="connsiteX9" fmla="*/ 3044283 w 4187282"/>
              <a:gd name="connsiteY9" fmla="*/ 245327 h 477644"/>
              <a:gd name="connsiteX10" fmla="*/ 3144644 w 4187282"/>
              <a:gd name="connsiteY10" fmla="*/ 55756 h 477644"/>
              <a:gd name="connsiteX11" fmla="*/ 3323063 w 4187282"/>
              <a:gd name="connsiteY11" fmla="*/ 33454 h 477644"/>
              <a:gd name="connsiteX12" fmla="*/ 3657600 w 4187282"/>
              <a:gd name="connsiteY12" fmla="*/ 256478 h 477644"/>
              <a:gd name="connsiteX13" fmla="*/ 3813717 w 4187282"/>
              <a:gd name="connsiteY13" fmla="*/ 356839 h 477644"/>
              <a:gd name="connsiteX14" fmla="*/ 4137102 w 4187282"/>
              <a:gd name="connsiteY14" fmla="*/ 345688 h 477644"/>
              <a:gd name="connsiteX15" fmla="*/ 4114800 w 4187282"/>
              <a:gd name="connsiteY15" fmla="*/ 356839 h 477644"/>
              <a:gd name="connsiteX16" fmla="*/ 4148254 w 4187282"/>
              <a:gd name="connsiteY16" fmla="*/ 334537 h 477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187282" h="477644">
                <a:moveTo>
                  <a:pt x="0" y="446049"/>
                </a:moveTo>
                <a:cubicBezTo>
                  <a:pt x="360556" y="461846"/>
                  <a:pt x="721112" y="477644"/>
                  <a:pt x="903249" y="457200"/>
                </a:cubicBezTo>
                <a:cubicBezTo>
                  <a:pt x="1085386" y="436756"/>
                  <a:pt x="1044498" y="366132"/>
                  <a:pt x="1092820" y="323386"/>
                </a:cubicBezTo>
                <a:cubicBezTo>
                  <a:pt x="1141142" y="280640"/>
                  <a:pt x="1154152" y="221166"/>
                  <a:pt x="1193181" y="200722"/>
                </a:cubicBezTo>
                <a:cubicBezTo>
                  <a:pt x="1232210" y="180278"/>
                  <a:pt x="1263805" y="172844"/>
                  <a:pt x="1326995" y="200722"/>
                </a:cubicBezTo>
                <a:cubicBezTo>
                  <a:pt x="1390185" y="228600"/>
                  <a:pt x="1492405" y="334537"/>
                  <a:pt x="1572322" y="367991"/>
                </a:cubicBezTo>
                <a:cubicBezTo>
                  <a:pt x="1652239" y="401445"/>
                  <a:pt x="1652240" y="394010"/>
                  <a:pt x="1806498" y="401444"/>
                </a:cubicBezTo>
                <a:cubicBezTo>
                  <a:pt x="1960756" y="408878"/>
                  <a:pt x="2317595" y="414453"/>
                  <a:pt x="2497873" y="412595"/>
                </a:cubicBezTo>
                <a:cubicBezTo>
                  <a:pt x="2678151" y="410737"/>
                  <a:pt x="2797098" y="418171"/>
                  <a:pt x="2888166" y="390293"/>
                </a:cubicBezTo>
                <a:cubicBezTo>
                  <a:pt x="2979234" y="362415"/>
                  <a:pt x="3001537" y="301083"/>
                  <a:pt x="3044283" y="245327"/>
                </a:cubicBezTo>
                <a:cubicBezTo>
                  <a:pt x="3087029" y="189571"/>
                  <a:pt x="3098181" y="91068"/>
                  <a:pt x="3144644" y="55756"/>
                </a:cubicBezTo>
                <a:cubicBezTo>
                  <a:pt x="3191107" y="20444"/>
                  <a:pt x="3237570" y="0"/>
                  <a:pt x="3323063" y="33454"/>
                </a:cubicBezTo>
                <a:cubicBezTo>
                  <a:pt x="3408556" y="66908"/>
                  <a:pt x="3575824" y="202581"/>
                  <a:pt x="3657600" y="256478"/>
                </a:cubicBezTo>
                <a:cubicBezTo>
                  <a:pt x="3739376" y="310376"/>
                  <a:pt x="3733800" y="341971"/>
                  <a:pt x="3813717" y="356839"/>
                </a:cubicBezTo>
                <a:cubicBezTo>
                  <a:pt x="3893634" y="371707"/>
                  <a:pt x="4086922" y="345688"/>
                  <a:pt x="4137102" y="345688"/>
                </a:cubicBezTo>
                <a:cubicBezTo>
                  <a:pt x="4187282" y="345688"/>
                  <a:pt x="4112941" y="358697"/>
                  <a:pt x="4114800" y="356839"/>
                </a:cubicBezTo>
                <a:cubicBezTo>
                  <a:pt x="4116659" y="354981"/>
                  <a:pt x="4132456" y="344759"/>
                  <a:pt x="4148254" y="334537"/>
                </a:cubicBezTo>
              </a:path>
            </a:pathLst>
          </a:cu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4" name="Прямая со стрелкой 53"/>
          <p:cNvCxnSpPr/>
          <p:nvPr/>
        </p:nvCxnSpPr>
        <p:spPr>
          <a:xfrm rot="16200000" flipV="1">
            <a:off x="3599992" y="5517997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>
            <a:off x="4304375" y="4917689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/>
          <p:cNvCxnSpPr/>
          <p:nvPr/>
        </p:nvCxnSpPr>
        <p:spPr>
          <a:xfrm>
            <a:off x="4464206" y="5690840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7449017" y="5040352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58" name="TextBox 57"/>
          <p:cNvSpPr txBox="1"/>
          <p:nvPr/>
        </p:nvSpPr>
        <p:spPr>
          <a:xfrm>
            <a:off x="5568177" y="5044071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sp>
        <p:nvSpPr>
          <p:cNvPr id="60" name="Полилиния 59"/>
          <p:cNvSpPr/>
          <p:nvPr/>
        </p:nvSpPr>
        <p:spPr>
          <a:xfrm>
            <a:off x="4482790" y="5949176"/>
            <a:ext cx="3902927" cy="659780"/>
          </a:xfrm>
          <a:custGeom>
            <a:avLst/>
            <a:gdLst>
              <a:gd name="connsiteX0" fmla="*/ 0 w 3902927"/>
              <a:gd name="connsiteY0" fmla="*/ 317809 h 659780"/>
              <a:gd name="connsiteX1" fmla="*/ 791737 w 3902927"/>
              <a:gd name="connsiteY1" fmla="*/ 328961 h 659780"/>
              <a:gd name="connsiteX2" fmla="*/ 1003610 w 3902927"/>
              <a:gd name="connsiteY2" fmla="*/ 183995 h 659780"/>
              <a:gd name="connsiteX3" fmla="*/ 1092820 w 3902927"/>
              <a:gd name="connsiteY3" fmla="*/ 27878 h 659780"/>
              <a:gd name="connsiteX4" fmla="*/ 1260088 w 3902927"/>
              <a:gd name="connsiteY4" fmla="*/ 16726 h 659780"/>
              <a:gd name="connsiteX5" fmla="*/ 1527717 w 3902927"/>
              <a:gd name="connsiteY5" fmla="*/ 94785 h 659780"/>
              <a:gd name="connsiteX6" fmla="*/ 1773044 w 3902927"/>
              <a:gd name="connsiteY6" fmla="*/ 284356 h 659780"/>
              <a:gd name="connsiteX7" fmla="*/ 2141034 w 3902927"/>
              <a:gd name="connsiteY7" fmla="*/ 306658 h 659780"/>
              <a:gd name="connsiteX8" fmla="*/ 2653990 w 3902927"/>
              <a:gd name="connsiteY8" fmla="*/ 306658 h 659780"/>
              <a:gd name="connsiteX9" fmla="*/ 2888166 w 3902927"/>
              <a:gd name="connsiteY9" fmla="*/ 518531 h 659780"/>
              <a:gd name="connsiteX10" fmla="*/ 3133493 w 3902927"/>
              <a:gd name="connsiteY10" fmla="*/ 652346 h 659780"/>
              <a:gd name="connsiteX11" fmla="*/ 3501483 w 3902927"/>
              <a:gd name="connsiteY11" fmla="*/ 473926 h 659780"/>
              <a:gd name="connsiteX12" fmla="*/ 3679903 w 3902927"/>
              <a:gd name="connsiteY12" fmla="*/ 306658 h 659780"/>
              <a:gd name="connsiteX13" fmla="*/ 3902927 w 3902927"/>
              <a:gd name="connsiteY13" fmla="*/ 306658 h 659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02927" h="659780">
                <a:moveTo>
                  <a:pt x="0" y="317809"/>
                </a:moveTo>
                <a:cubicBezTo>
                  <a:pt x="312234" y="334536"/>
                  <a:pt x="624469" y="351263"/>
                  <a:pt x="791737" y="328961"/>
                </a:cubicBezTo>
                <a:cubicBezTo>
                  <a:pt x="959005" y="306659"/>
                  <a:pt x="953430" y="234175"/>
                  <a:pt x="1003610" y="183995"/>
                </a:cubicBezTo>
                <a:cubicBezTo>
                  <a:pt x="1053790" y="133815"/>
                  <a:pt x="1050074" y="55756"/>
                  <a:pt x="1092820" y="27878"/>
                </a:cubicBezTo>
                <a:cubicBezTo>
                  <a:pt x="1135566" y="0"/>
                  <a:pt x="1187605" y="5575"/>
                  <a:pt x="1260088" y="16726"/>
                </a:cubicBezTo>
                <a:cubicBezTo>
                  <a:pt x="1332571" y="27877"/>
                  <a:pt x="1442224" y="50180"/>
                  <a:pt x="1527717" y="94785"/>
                </a:cubicBezTo>
                <a:cubicBezTo>
                  <a:pt x="1613210" y="139390"/>
                  <a:pt x="1670825" y="249044"/>
                  <a:pt x="1773044" y="284356"/>
                </a:cubicBezTo>
                <a:cubicBezTo>
                  <a:pt x="1875263" y="319668"/>
                  <a:pt x="1994210" y="302941"/>
                  <a:pt x="2141034" y="306658"/>
                </a:cubicBezTo>
                <a:cubicBezTo>
                  <a:pt x="2287858" y="310375"/>
                  <a:pt x="2529468" y="271346"/>
                  <a:pt x="2653990" y="306658"/>
                </a:cubicBezTo>
                <a:cubicBezTo>
                  <a:pt x="2778512" y="341970"/>
                  <a:pt x="2808249" y="460916"/>
                  <a:pt x="2888166" y="518531"/>
                </a:cubicBezTo>
                <a:cubicBezTo>
                  <a:pt x="2968083" y="576146"/>
                  <a:pt x="3031274" y="659780"/>
                  <a:pt x="3133493" y="652346"/>
                </a:cubicBezTo>
                <a:cubicBezTo>
                  <a:pt x="3235712" y="644912"/>
                  <a:pt x="3410415" y="531541"/>
                  <a:pt x="3501483" y="473926"/>
                </a:cubicBezTo>
                <a:cubicBezTo>
                  <a:pt x="3592551" y="416311"/>
                  <a:pt x="3612996" y="334536"/>
                  <a:pt x="3679903" y="306658"/>
                </a:cubicBezTo>
                <a:cubicBezTo>
                  <a:pt x="3746810" y="278780"/>
                  <a:pt x="3824868" y="292719"/>
                  <a:pt x="3902927" y="306658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" name="TextBox 61"/>
          <p:cNvSpPr txBox="1"/>
          <p:nvPr/>
        </p:nvSpPr>
        <p:spPr>
          <a:xfrm>
            <a:off x="3495908" y="1059366"/>
            <a:ext cx="615553" cy="491768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800" dirty="0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Мембранный потенциал, мВ</a:t>
            </a:r>
            <a:endParaRPr lang="ru-RU" sz="2800" dirty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891453" y="546410"/>
            <a:ext cx="1908215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ru-RU" sz="2800" dirty="0" err="1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Время,мс</a:t>
            </a:r>
            <a:endParaRPr lang="ru-RU" sz="2800" dirty="0" smtClean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43" name="Дата 4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0" name="Нижний колонтитул 4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3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  <p:bldP spid="44" grpId="0" animBg="1"/>
      <p:bldP spid="45" grpId="0"/>
      <p:bldP spid="46" grpId="0"/>
      <p:bldP spid="51" grpId="0"/>
      <p:bldP spid="52" grpId="0"/>
      <p:bldP spid="53" grpId="0" animBg="1"/>
      <p:bldP spid="57" grpId="0"/>
      <p:bldP spid="58" grpId="0"/>
      <p:bldP spid="60" grpId="0" animBg="1"/>
      <p:bldP spid="62" grpId="0"/>
      <p:bldP spid="7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 noGrp="1"/>
          </p:cNvSpPr>
          <p:nvPr>
            <p:ph type="title"/>
          </p:nvPr>
        </p:nvSpPr>
        <p:spPr>
          <a:xfrm>
            <a:off x="457199" y="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sz="4000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интеграция информации </a:t>
            </a:r>
            <a:endParaRPr lang="ru-RU" sz="4000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2" name="Группа 16"/>
          <p:cNvGrpSpPr/>
          <p:nvPr/>
        </p:nvGrpSpPr>
        <p:grpSpPr>
          <a:xfrm>
            <a:off x="223024" y="1839952"/>
            <a:ext cx="2592659" cy="3144643"/>
            <a:chOff x="942277" y="412596"/>
            <a:chExt cx="2592659" cy="3144643"/>
          </a:xfrm>
        </p:grpSpPr>
        <p:sp>
          <p:nvSpPr>
            <p:cNvPr id="6" name="Полилиния 5"/>
            <p:cNvSpPr/>
            <p:nvPr/>
          </p:nvSpPr>
          <p:spPr>
            <a:xfrm>
              <a:off x="942277" y="412596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2596520" y="1520922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1726398" y="1532969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2448549" y="2285908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2061546" y="2307995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1968189" y="3049857"/>
              <a:ext cx="981308" cy="3345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1802780" y="3040565"/>
              <a:ext cx="996176" cy="3717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Овал 13"/>
            <p:cNvSpPr/>
            <p:nvPr/>
          </p:nvSpPr>
          <p:spPr>
            <a:xfrm>
              <a:off x="2230243" y="1382752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" name="Полилиния 19"/>
          <p:cNvSpPr/>
          <p:nvPr/>
        </p:nvSpPr>
        <p:spPr>
          <a:xfrm rot="717392">
            <a:off x="434898" y="1405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9526759">
            <a:off x="2048107" y="139018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5400000">
            <a:off x="2434684" y="2758068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5534697">
            <a:off x="364272" y="2929053"/>
            <a:ext cx="429322" cy="791737"/>
          </a:xfrm>
          <a:custGeom>
            <a:avLst/>
            <a:gdLst>
              <a:gd name="connsiteX0" fmla="*/ 105937 w 379142"/>
              <a:gd name="connsiteY0" fmla="*/ 66907 h 630044"/>
              <a:gd name="connsiteX1" fmla="*/ 117088 w 379142"/>
              <a:gd name="connsiteY1" fmla="*/ 401444 h 630044"/>
              <a:gd name="connsiteX2" fmla="*/ 39030 w 379142"/>
              <a:gd name="connsiteY2" fmla="*/ 490654 h 630044"/>
              <a:gd name="connsiteX3" fmla="*/ 27878 w 379142"/>
              <a:gd name="connsiteY3" fmla="*/ 579863 h 630044"/>
              <a:gd name="connsiteX4" fmla="*/ 206298 w 379142"/>
              <a:gd name="connsiteY4" fmla="*/ 602166 h 630044"/>
              <a:gd name="connsiteX5" fmla="*/ 362415 w 379142"/>
              <a:gd name="connsiteY5" fmla="*/ 602166 h 630044"/>
              <a:gd name="connsiteX6" fmla="*/ 306659 w 379142"/>
              <a:gd name="connsiteY6" fmla="*/ 434897 h 630044"/>
              <a:gd name="connsiteX7" fmla="*/ 195147 w 379142"/>
              <a:gd name="connsiteY7" fmla="*/ 379141 h 630044"/>
              <a:gd name="connsiteX8" fmla="*/ 195147 w 379142"/>
              <a:gd name="connsiteY8" fmla="*/ 0 h 630044"/>
              <a:gd name="connsiteX9" fmla="*/ 195147 w 379142"/>
              <a:gd name="connsiteY9" fmla="*/ 22302 h 630044"/>
              <a:gd name="connsiteX10" fmla="*/ 195147 w 379142"/>
              <a:gd name="connsiteY10" fmla="*/ 22302 h 630044"/>
              <a:gd name="connsiteX11" fmla="*/ 195147 w 379142"/>
              <a:gd name="connsiteY11" fmla="*/ 33454 h 63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42" h="630044">
                <a:moveTo>
                  <a:pt x="105937" y="66907"/>
                </a:moveTo>
                <a:cubicBezTo>
                  <a:pt x="117088" y="198863"/>
                  <a:pt x="128239" y="330820"/>
                  <a:pt x="117088" y="401444"/>
                </a:cubicBezTo>
                <a:cubicBezTo>
                  <a:pt x="105937" y="472068"/>
                  <a:pt x="53898" y="460918"/>
                  <a:pt x="39030" y="490654"/>
                </a:cubicBezTo>
                <a:cubicBezTo>
                  <a:pt x="24162" y="520391"/>
                  <a:pt x="0" y="561278"/>
                  <a:pt x="27878" y="579863"/>
                </a:cubicBezTo>
                <a:cubicBezTo>
                  <a:pt x="55756" y="598448"/>
                  <a:pt x="150542" y="598449"/>
                  <a:pt x="206298" y="602166"/>
                </a:cubicBezTo>
                <a:cubicBezTo>
                  <a:pt x="262054" y="605883"/>
                  <a:pt x="345688" y="630044"/>
                  <a:pt x="362415" y="602166"/>
                </a:cubicBezTo>
                <a:cubicBezTo>
                  <a:pt x="379142" y="574288"/>
                  <a:pt x="334537" y="472068"/>
                  <a:pt x="306659" y="434897"/>
                </a:cubicBezTo>
                <a:cubicBezTo>
                  <a:pt x="278781" y="397726"/>
                  <a:pt x="213732" y="451624"/>
                  <a:pt x="195147" y="379141"/>
                </a:cubicBezTo>
                <a:cubicBezTo>
                  <a:pt x="176562" y="306658"/>
                  <a:pt x="195147" y="0"/>
                  <a:pt x="195147" y="0"/>
                </a:cubicBezTo>
                <a:lnTo>
                  <a:pt x="195147" y="22302"/>
                </a:lnTo>
                <a:lnTo>
                  <a:pt x="195147" y="22302"/>
                </a:lnTo>
                <a:lnTo>
                  <a:pt x="195147" y="33454"/>
                </a:lnTo>
              </a:path>
            </a:pathLst>
          </a:cu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457200" y="84749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25" name="TextBox 24"/>
          <p:cNvSpPr txBox="1"/>
          <p:nvPr/>
        </p:nvSpPr>
        <p:spPr>
          <a:xfrm>
            <a:off x="174703" y="356467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D</a:t>
            </a:r>
            <a:endParaRPr lang="ru-RU" sz="3200" dirty="0"/>
          </a:p>
        </p:txBody>
      </p:sp>
      <p:sp>
        <p:nvSpPr>
          <p:cNvPr id="26" name="TextBox 25"/>
          <p:cNvSpPr txBox="1"/>
          <p:nvPr/>
        </p:nvSpPr>
        <p:spPr>
          <a:xfrm>
            <a:off x="1642946" y="89581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B</a:t>
            </a:r>
            <a:endParaRPr lang="ru-RU" sz="3200" dirty="0"/>
          </a:p>
        </p:txBody>
      </p:sp>
      <p:sp>
        <p:nvSpPr>
          <p:cNvPr id="27" name="TextBox 26"/>
          <p:cNvSpPr txBox="1"/>
          <p:nvPr/>
        </p:nvSpPr>
        <p:spPr>
          <a:xfrm>
            <a:off x="2709746" y="3222703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ru-RU" sz="3200" dirty="0"/>
          </a:p>
        </p:txBody>
      </p:sp>
      <p:grpSp>
        <p:nvGrpSpPr>
          <p:cNvPr id="3" name="Группа 60"/>
          <p:cNvGrpSpPr/>
          <p:nvPr/>
        </p:nvGrpSpPr>
        <p:grpSpPr>
          <a:xfrm>
            <a:off x="1680117" y="3746810"/>
            <a:ext cx="940420" cy="780586"/>
            <a:chOff x="1680117" y="3746810"/>
            <a:chExt cx="940420" cy="780586"/>
          </a:xfrm>
        </p:grpSpPr>
        <p:cxnSp>
          <p:nvCxnSpPr>
            <p:cNvPr id="29" name="Прямая соединительная линия 28"/>
            <p:cNvCxnSpPr/>
            <p:nvPr/>
          </p:nvCxnSpPr>
          <p:spPr>
            <a:xfrm rot="10800000">
              <a:off x="1728439" y="3746810"/>
              <a:ext cx="892098" cy="6802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29"/>
            <p:cNvCxnSpPr/>
            <p:nvPr/>
          </p:nvCxnSpPr>
          <p:spPr>
            <a:xfrm rot="10800000">
              <a:off x="1680117" y="3765397"/>
              <a:ext cx="817756" cy="761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Прямая со стрелкой 33"/>
          <p:cNvCxnSpPr/>
          <p:nvPr/>
        </p:nvCxnSpPr>
        <p:spPr>
          <a:xfrm rot="16200000" flipV="1">
            <a:off x="3507064" y="1600202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/>
          <p:nvPr/>
        </p:nvCxnSpPr>
        <p:spPr>
          <a:xfrm>
            <a:off x="4211447" y="999894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>
            <a:off x="4371278" y="1728441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5504986" y="1100255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cxnSp>
        <p:nvCxnSpPr>
          <p:cNvPr id="47" name="Прямая со стрелкой 46"/>
          <p:cNvCxnSpPr/>
          <p:nvPr/>
        </p:nvCxnSpPr>
        <p:spPr>
          <a:xfrm rot="16200000" flipV="1">
            <a:off x="3547952" y="3503343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>
            <a:off x="4252335" y="2903035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/>
          <p:cNvCxnSpPr/>
          <p:nvPr/>
        </p:nvCxnSpPr>
        <p:spPr>
          <a:xfrm>
            <a:off x="4412166" y="3676186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5545874" y="3003396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2" name="TextBox 51"/>
          <p:cNvSpPr txBox="1"/>
          <p:nvPr/>
        </p:nvSpPr>
        <p:spPr>
          <a:xfrm>
            <a:off x="6779941" y="3018266"/>
            <a:ext cx="13121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A</a:t>
            </a:r>
            <a:r>
              <a:rPr lang="ru-RU" sz="3200" dirty="0" smtClean="0"/>
              <a:t>+В</a:t>
            </a:r>
            <a:endParaRPr lang="ru-RU" sz="3200" dirty="0"/>
          </a:p>
        </p:txBody>
      </p:sp>
      <p:sp>
        <p:nvSpPr>
          <p:cNvPr id="53" name="Полилиния 52"/>
          <p:cNvSpPr/>
          <p:nvPr/>
        </p:nvSpPr>
        <p:spPr>
          <a:xfrm>
            <a:off x="4427034" y="2535044"/>
            <a:ext cx="4337824" cy="1667107"/>
          </a:xfrm>
          <a:custGeom>
            <a:avLst/>
            <a:gdLst>
              <a:gd name="connsiteX0" fmla="*/ 0 w 4187282"/>
              <a:gd name="connsiteY0" fmla="*/ 446049 h 477644"/>
              <a:gd name="connsiteX1" fmla="*/ 903249 w 4187282"/>
              <a:gd name="connsiteY1" fmla="*/ 457200 h 477644"/>
              <a:gd name="connsiteX2" fmla="*/ 1092820 w 4187282"/>
              <a:gd name="connsiteY2" fmla="*/ 323386 h 477644"/>
              <a:gd name="connsiteX3" fmla="*/ 1193181 w 4187282"/>
              <a:gd name="connsiteY3" fmla="*/ 200722 h 477644"/>
              <a:gd name="connsiteX4" fmla="*/ 1326995 w 4187282"/>
              <a:gd name="connsiteY4" fmla="*/ 200722 h 477644"/>
              <a:gd name="connsiteX5" fmla="*/ 1572322 w 4187282"/>
              <a:gd name="connsiteY5" fmla="*/ 367991 h 477644"/>
              <a:gd name="connsiteX6" fmla="*/ 1806498 w 4187282"/>
              <a:gd name="connsiteY6" fmla="*/ 401444 h 477644"/>
              <a:gd name="connsiteX7" fmla="*/ 2497873 w 4187282"/>
              <a:gd name="connsiteY7" fmla="*/ 412595 h 477644"/>
              <a:gd name="connsiteX8" fmla="*/ 2888166 w 4187282"/>
              <a:gd name="connsiteY8" fmla="*/ 390293 h 477644"/>
              <a:gd name="connsiteX9" fmla="*/ 3044283 w 4187282"/>
              <a:gd name="connsiteY9" fmla="*/ 245327 h 477644"/>
              <a:gd name="connsiteX10" fmla="*/ 3144644 w 4187282"/>
              <a:gd name="connsiteY10" fmla="*/ 55756 h 477644"/>
              <a:gd name="connsiteX11" fmla="*/ 3323063 w 4187282"/>
              <a:gd name="connsiteY11" fmla="*/ 33454 h 477644"/>
              <a:gd name="connsiteX12" fmla="*/ 3657600 w 4187282"/>
              <a:gd name="connsiteY12" fmla="*/ 256478 h 477644"/>
              <a:gd name="connsiteX13" fmla="*/ 3813717 w 4187282"/>
              <a:gd name="connsiteY13" fmla="*/ 356839 h 477644"/>
              <a:gd name="connsiteX14" fmla="*/ 4137102 w 4187282"/>
              <a:gd name="connsiteY14" fmla="*/ 345688 h 477644"/>
              <a:gd name="connsiteX15" fmla="*/ 4114800 w 4187282"/>
              <a:gd name="connsiteY15" fmla="*/ 356839 h 477644"/>
              <a:gd name="connsiteX16" fmla="*/ 4148254 w 4187282"/>
              <a:gd name="connsiteY16" fmla="*/ 334537 h 477644"/>
              <a:gd name="connsiteX0" fmla="*/ 0 w 4187282"/>
              <a:gd name="connsiteY0" fmla="*/ 624469 h 656064"/>
              <a:gd name="connsiteX1" fmla="*/ 903249 w 4187282"/>
              <a:gd name="connsiteY1" fmla="*/ 635620 h 656064"/>
              <a:gd name="connsiteX2" fmla="*/ 1092820 w 4187282"/>
              <a:gd name="connsiteY2" fmla="*/ 501806 h 656064"/>
              <a:gd name="connsiteX3" fmla="*/ 1193181 w 4187282"/>
              <a:gd name="connsiteY3" fmla="*/ 379142 h 656064"/>
              <a:gd name="connsiteX4" fmla="*/ 1326995 w 4187282"/>
              <a:gd name="connsiteY4" fmla="*/ 379142 h 656064"/>
              <a:gd name="connsiteX5" fmla="*/ 1572322 w 4187282"/>
              <a:gd name="connsiteY5" fmla="*/ 546411 h 656064"/>
              <a:gd name="connsiteX6" fmla="*/ 1806498 w 4187282"/>
              <a:gd name="connsiteY6" fmla="*/ 579864 h 656064"/>
              <a:gd name="connsiteX7" fmla="*/ 2497873 w 4187282"/>
              <a:gd name="connsiteY7" fmla="*/ 591015 h 656064"/>
              <a:gd name="connsiteX8" fmla="*/ 2888166 w 4187282"/>
              <a:gd name="connsiteY8" fmla="*/ 568713 h 656064"/>
              <a:gd name="connsiteX9" fmla="*/ 3044283 w 4187282"/>
              <a:gd name="connsiteY9" fmla="*/ 423747 h 656064"/>
              <a:gd name="connsiteX10" fmla="*/ 3144644 w 4187282"/>
              <a:gd name="connsiteY10" fmla="*/ 234176 h 656064"/>
              <a:gd name="connsiteX11" fmla="*/ 3323063 w 4187282"/>
              <a:gd name="connsiteY11" fmla="*/ 33454 h 656064"/>
              <a:gd name="connsiteX12" fmla="*/ 3657600 w 4187282"/>
              <a:gd name="connsiteY12" fmla="*/ 434898 h 656064"/>
              <a:gd name="connsiteX13" fmla="*/ 3813717 w 4187282"/>
              <a:gd name="connsiteY13" fmla="*/ 535259 h 656064"/>
              <a:gd name="connsiteX14" fmla="*/ 4137102 w 4187282"/>
              <a:gd name="connsiteY14" fmla="*/ 524108 h 656064"/>
              <a:gd name="connsiteX15" fmla="*/ 4114800 w 4187282"/>
              <a:gd name="connsiteY15" fmla="*/ 535259 h 656064"/>
              <a:gd name="connsiteX16" fmla="*/ 4148254 w 4187282"/>
              <a:gd name="connsiteY16" fmla="*/ 512957 h 656064"/>
              <a:gd name="connsiteX0" fmla="*/ 0 w 4187282"/>
              <a:gd name="connsiteY0" fmla="*/ 618892 h 650487"/>
              <a:gd name="connsiteX1" fmla="*/ 903249 w 4187282"/>
              <a:gd name="connsiteY1" fmla="*/ 630043 h 650487"/>
              <a:gd name="connsiteX2" fmla="*/ 1092820 w 4187282"/>
              <a:gd name="connsiteY2" fmla="*/ 496229 h 650487"/>
              <a:gd name="connsiteX3" fmla="*/ 1193181 w 4187282"/>
              <a:gd name="connsiteY3" fmla="*/ 373565 h 650487"/>
              <a:gd name="connsiteX4" fmla="*/ 1326995 w 4187282"/>
              <a:gd name="connsiteY4" fmla="*/ 373565 h 650487"/>
              <a:gd name="connsiteX5" fmla="*/ 1572322 w 4187282"/>
              <a:gd name="connsiteY5" fmla="*/ 540834 h 650487"/>
              <a:gd name="connsiteX6" fmla="*/ 1806498 w 4187282"/>
              <a:gd name="connsiteY6" fmla="*/ 574287 h 650487"/>
              <a:gd name="connsiteX7" fmla="*/ 2497873 w 4187282"/>
              <a:gd name="connsiteY7" fmla="*/ 585438 h 650487"/>
              <a:gd name="connsiteX8" fmla="*/ 2888166 w 4187282"/>
              <a:gd name="connsiteY8" fmla="*/ 563136 h 650487"/>
              <a:gd name="connsiteX9" fmla="*/ 3044283 w 4187282"/>
              <a:gd name="connsiteY9" fmla="*/ 418170 h 650487"/>
              <a:gd name="connsiteX10" fmla="*/ 3144644 w 4187282"/>
              <a:gd name="connsiteY10" fmla="*/ 228599 h 650487"/>
              <a:gd name="connsiteX11" fmla="*/ 3323063 w 4187282"/>
              <a:gd name="connsiteY11" fmla="*/ 27877 h 650487"/>
              <a:gd name="connsiteX12" fmla="*/ 3512634 w 4187282"/>
              <a:gd name="connsiteY12" fmla="*/ 83634 h 650487"/>
              <a:gd name="connsiteX13" fmla="*/ 3813717 w 4187282"/>
              <a:gd name="connsiteY13" fmla="*/ 529682 h 650487"/>
              <a:gd name="connsiteX14" fmla="*/ 4137102 w 4187282"/>
              <a:gd name="connsiteY14" fmla="*/ 518531 h 650487"/>
              <a:gd name="connsiteX15" fmla="*/ 4114800 w 4187282"/>
              <a:gd name="connsiteY15" fmla="*/ 529682 h 650487"/>
              <a:gd name="connsiteX16" fmla="*/ 4148254 w 4187282"/>
              <a:gd name="connsiteY16" fmla="*/ 507380 h 650487"/>
              <a:gd name="connsiteX0" fmla="*/ 0 w 4224453"/>
              <a:gd name="connsiteY0" fmla="*/ 1667107 h 1817648"/>
              <a:gd name="connsiteX1" fmla="*/ 903249 w 4224453"/>
              <a:gd name="connsiteY1" fmla="*/ 1678258 h 1817648"/>
              <a:gd name="connsiteX2" fmla="*/ 1092820 w 4224453"/>
              <a:gd name="connsiteY2" fmla="*/ 1544444 h 1817648"/>
              <a:gd name="connsiteX3" fmla="*/ 1193181 w 4224453"/>
              <a:gd name="connsiteY3" fmla="*/ 1421780 h 1817648"/>
              <a:gd name="connsiteX4" fmla="*/ 1326995 w 4224453"/>
              <a:gd name="connsiteY4" fmla="*/ 1421780 h 1817648"/>
              <a:gd name="connsiteX5" fmla="*/ 1572322 w 4224453"/>
              <a:gd name="connsiteY5" fmla="*/ 1589049 h 1817648"/>
              <a:gd name="connsiteX6" fmla="*/ 1806498 w 4224453"/>
              <a:gd name="connsiteY6" fmla="*/ 1622502 h 1817648"/>
              <a:gd name="connsiteX7" fmla="*/ 2497873 w 4224453"/>
              <a:gd name="connsiteY7" fmla="*/ 1633653 h 1817648"/>
              <a:gd name="connsiteX8" fmla="*/ 2888166 w 4224453"/>
              <a:gd name="connsiteY8" fmla="*/ 1611351 h 1817648"/>
              <a:gd name="connsiteX9" fmla="*/ 3044283 w 4224453"/>
              <a:gd name="connsiteY9" fmla="*/ 1466385 h 1817648"/>
              <a:gd name="connsiteX10" fmla="*/ 3144644 w 4224453"/>
              <a:gd name="connsiteY10" fmla="*/ 1276814 h 1817648"/>
              <a:gd name="connsiteX11" fmla="*/ 3323063 w 4224453"/>
              <a:gd name="connsiteY11" fmla="*/ 1076092 h 1817648"/>
              <a:gd name="connsiteX12" fmla="*/ 3512634 w 4224453"/>
              <a:gd name="connsiteY12" fmla="*/ 1131849 h 1817648"/>
              <a:gd name="connsiteX13" fmla="*/ 3590693 w 4224453"/>
              <a:gd name="connsiteY13" fmla="*/ 72483 h 1817648"/>
              <a:gd name="connsiteX14" fmla="*/ 4137102 w 4224453"/>
              <a:gd name="connsiteY14" fmla="*/ 1566746 h 1817648"/>
              <a:gd name="connsiteX15" fmla="*/ 4114800 w 4224453"/>
              <a:gd name="connsiteY15" fmla="*/ 1577897 h 1817648"/>
              <a:gd name="connsiteX16" fmla="*/ 4148254 w 4224453"/>
              <a:gd name="connsiteY16" fmla="*/ 1555595 h 1817648"/>
              <a:gd name="connsiteX0" fmla="*/ 0 w 4224453"/>
              <a:gd name="connsiteY0" fmla="*/ 1668966 h 1819507"/>
              <a:gd name="connsiteX1" fmla="*/ 903249 w 4224453"/>
              <a:gd name="connsiteY1" fmla="*/ 1680117 h 1819507"/>
              <a:gd name="connsiteX2" fmla="*/ 1092820 w 4224453"/>
              <a:gd name="connsiteY2" fmla="*/ 1546303 h 1819507"/>
              <a:gd name="connsiteX3" fmla="*/ 1193181 w 4224453"/>
              <a:gd name="connsiteY3" fmla="*/ 1423639 h 1819507"/>
              <a:gd name="connsiteX4" fmla="*/ 1326995 w 4224453"/>
              <a:gd name="connsiteY4" fmla="*/ 1423639 h 1819507"/>
              <a:gd name="connsiteX5" fmla="*/ 1572322 w 4224453"/>
              <a:gd name="connsiteY5" fmla="*/ 1590908 h 1819507"/>
              <a:gd name="connsiteX6" fmla="*/ 1806498 w 4224453"/>
              <a:gd name="connsiteY6" fmla="*/ 1624361 h 1819507"/>
              <a:gd name="connsiteX7" fmla="*/ 2497873 w 4224453"/>
              <a:gd name="connsiteY7" fmla="*/ 1635512 h 1819507"/>
              <a:gd name="connsiteX8" fmla="*/ 2888166 w 4224453"/>
              <a:gd name="connsiteY8" fmla="*/ 1613210 h 1819507"/>
              <a:gd name="connsiteX9" fmla="*/ 3044283 w 4224453"/>
              <a:gd name="connsiteY9" fmla="*/ 1468244 h 1819507"/>
              <a:gd name="connsiteX10" fmla="*/ 3144644 w 4224453"/>
              <a:gd name="connsiteY10" fmla="*/ 1278673 h 1819507"/>
              <a:gd name="connsiteX11" fmla="*/ 3323063 w 4224453"/>
              <a:gd name="connsiteY11" fmla="*/ 1077951 h 1819507"/>
              <a:gd name="connsiteX12" fmla="*/ 3512634 w 4224453"/>
              <a:gd name="connsiteY12" fmla="*/ 1133708 h 1819507"/>
              <a:gd name="connsiteX13" fmla="*/ 3534937 w 4224453"/>
              <a:gd name="connsiteY13" fmla="*/ 1122556 h 1819507"/>
              <a:gd name="connsiteX14" fmla="*/ 3590693 w 4224453"/>
              <a:gd name="connsiteY14" fmla="*/ 74342 h 1819507"/>
              <a:gd name="connsiteX15" fmla="*/ 4137102 w 4224453"/>
              <a:gd name="connsiteY15" fmla="*/ 1568605 h 1819507"/>
              <a:gd name="connsiteX16" fmla="*/ 4114800 w 4224453"/>
              <a:gd name="connsiteY16" fmla="*/ 1579756 h 1819507"/>
              <a:gd name="connsiteX17" fmla="*/ 4148254 w 4224453"/>
              <a:gd name="connsiteY17" fmla="*/ 1557454 h 1819507"/>
              <a:gd name="connsiteX0" fmla="*/ 0 w 4224453"/>
              <a:gd name="connsiteY0" fmla="*/ 1668965 h 1819506"/>
              <a:gd name="connsiteX1" fmla="*/ 903249 w 4224453"/>
              <a:gd name="connsiteY1" fmla="*/ 1680116 h 1819506"/>
              <a:gd name="connsiteX2" fmla="*/ 1092820 w 4224453"/>
              <a:gd name="connsiteY2" fmla="*/ 1546302 h 1819506"/>
              <a:gd name="connsiteX3" fmla="*/ 1193181 w 4224453"/>
              <a:gd name="connsiteY3" fmla="*/ 1423638 h 1819506"/>
              <a:gd name="connsiteX4" fmla="*/ 1326995 w 4224453"/>
              <a:gd name="connsiteY4" fmla="*/ 1423638 h 1819506"/>
              <a:gd name="connsiteX5" fmla="*/ 1572322 w 4224453"/>
              <a:gd name="connsiteY5" fmla="*/ 1590907 h 1819506"/>
              <a:gd name="connsiteX6" fmla="*/ 1806498 w 4224453"/>
              <a:gd name="connsiteY6" fmla="*/ 1624360 h 1819506"/>
              <a:gd name="connsiteX7" fmla="*/ 2497873 w 4224453"/>
              <a:gd name="connsiteY7" fmla="*/ 1635511 h 1819506"/>
              <a:gd name="connsiteX8" fmla="*/ 2888166 w 4224453"/>
              <a:gd name="connsiteY8" fmla="*/ 1613209 h 1819506"/>
              <a:gd name="connsiteX9" fmla="*/ 3044283 w 4224453"/>
              <a:gd name="connsiteY9" fmla="*/ 1468243 h 1819506"/>
              <a:gd name="connsiteX10" fmla="*/ 3144644 w 4224453"/>
              <a:gd name="connsiteY10" fmla="*/ 1278672 h 1819506"/>
              <a:gd name="connsiteX11" fmla="*/ 3323063 w 4224453"/>
              <a:gd name="connsiteY11" fmla="*/ 1077950 h 1819506"/>
              <a:gd name="connsiteX12" fmla="*/ 3512634 w 4224453"/>
              <a:gd name="connsiteY12" fmla="*/ 1133707 h 1819506"/>
              <a:gd name="connsiteX13" fmla="*/ 3534937 w 4224453"/>
              <a:gd name="connsiteY13" fmla="*/ 1122555 h 1819506"/>
              <a:gd name="connsiteX14" fmla="*/ 3590693 w 4224453"/>
              <a:gd name="connsiteY14" fmla="*/ 74341 h 1819506"/>
              <a:gd name="connsiteX15" fmla="*/ 4137102 w 4224453"/>
              <a:gd name="connsiteY15" fmla="*/ 1568604 h 1819506"/>
              <a:gd name="connsiteX16" fmla="*/ 4114800 w 4224453"/>
              <a:gd name="connsiteY16" fmla="*/ 1579755 h 1819506"/>
              <a:gd name="connsiteX17" fmla="*/ 4148254 w 4224453"/>
              <a:gd name="connsiteY17" fmla="*/ 1557453 h 1819506"/>
              <a:gd name="connsiteX0" fmla="*/ 0 w 4224453"/>
              <a:gd name="connsiteY0" fmla="*/ 1667107 h 1817648"/>
              <a:gd name="connsiteX1" fmla="*/ 903249 w 4224453"/>
              <a:gd name="connsiteY1" fmla="*/ 1678258 h 1817648"/>
              <a:gd name="connsiteX2" fmla="*/ 1092820 w 4224453"/>
              <a:gd name="connsiteY2" fmla="*/ 1544444 h 1817648"/>
              <a:gd name="connsiteX3" fmla="*/ 1193181 w 4224453"/>
              <a:gd name="connsiteY3" fmla="*/ 1421780 h 1817648"/>
              <a:gd name="connsiteX4" fmla="*/ 1326995 w 4224453"/>
              <a:gd name="connsiteY4" fmla="*/ 1421780 h 1817648"/>
              <a:gd name="connsiteX5" fmla="*/ 1572322 w 4224453"/>
              <a:gd name="connsiteY5" fmla="*/ 1589049 h 1817648"/>
              <a:gd name="connsiteX6" fmla="*/ 1806498 w 4224453"/>
              <a:gd name="connsiteY6" fmla="*/ 1622502 h 1817648"/>
              <a:gd name="connsiteX7" fmla="*/ 2497873 w 4224453"/>
              <a:gd name="connsiteY7" fmla="*/ 1633653 h 1817648"/>
              <a:gd name="connsiteX8" fmla="*/ 2888166 w 4224453"/>
              <a:gd name="connsiteY8" fmla="*/ 1611351 h 1817648"/>
              <a:gd name="connsiteX9" fmla="*/ 3044283 w 4224453"/>
              <a:gd name="connsiteY9" fmla="*/ 1466385 h 1817648"/>
              <a:gd name="connsiteX10" fmla="*/ 3144644 w 4224453"/>
              <a:gd name="connsiteY10" fmla="*/ 1276814 h 1817648"/>
              <a:gd name="connsiteX11" fmla="*/ 3323063 w 4224453"/>
              <a:gd name="connsiteY11" fmla="*/ 1076092 h 1817648"/>
              <a:gd name="connsiteX12" fmla="*/ 3512634 w 4224453"/>
              <a:gd name="connsiteY12" fmla="*/ 1131849 h 1817648"/>
              <a:gd name="connsiteX13" fmla="*/ 3590693 w 4224453"/>
              <a:gd name="connsiteY13" fmla="*/ 72483 h 1817648"/>
              <a:gd name="connsiteX14" fmla="*/ 4137102 w 4224453"/>
              <a:gd name="connsiteY14" fmla="*/ 1566746 h 1817648"/>
              <a:gd name="connsiteX15" fmla="*/ 4114800 w 4224453"/>
              <a:gd name="connsiteY15" fmla="*/ 1577897 h 1817648"/>
              <a:gd name="connsiteX16" fmla="*/ 4148254 w 4224453"/>
              <a:gd name="connsiteY16" fmla="*/ 1555595 h 1817648"/>
              <a:gd name="connsiteX0" fmla="*/ 0 w 4224453"/>
              <a:gd name="connsiteY0" fmla="*/ 1676400 h 1826941"/>
              <a:gd name="connsiteX1" fmla="*/ 903249 w 4224453"/>
              <a:gd name="connsiteY1" fmla="*/ 1687551 h 1826941"/>
              <a:gd name="connsiteX2" fmla="*/ 1092820 w 4224453"/>
              <a:gd name="connsiteY2" fmla="*/ 1553737 h 1826941"/>
              <a:gd name="connsiteX3" fmla="*/ 1193181 w 4224453"/>
              <a:gd name="connsiteY3" fmla="*/ 1431073 h 1826941"/>
              <a:gd name="connsiteX4" fmla="*/ 1326995 w 4224453"/>
              <a:gd name="connsiteY4" fmla="*/ 1431073 h 1826941"/>
              <a:gd name="connsiteX5" fmla="*/ 1572322 w 4224453"/>
              <a:gd name="connsiteY5" fmla="*/ 1598342 h 1826941"/>
              <a:gd name="connsiteX6" fmla="*/ 1806498 w 4224453"/>
              <a:gd name="connsiteY6" fmla="*/ 1631795 h 1826941"/>
              <a:gd name="connsiteX7" fmla="*/ 2497873 w 4224453"/>
              <a:gd name="connsiteY7" fmla="*/ 1642946 h 1826941"/>
              <a:gd name="connsiteX8" fmla="*/ 2888166 w 4224453"/>
              <a:gd name="connsiteY8" fmla="*/ 1620644 h 1826941"/>
              <a:gd name="connsiteX9" fmla="*/ 3044283 w 4224453"/>
              <a:gd name="connsiteY9" fmla="*/ 1475678 h 1826941"/>
              <a:gd name="connsiteX10" fmla="*/ 3144644 w 4224453"/>
              <a:gd name="connsiteY10" fmla="*/ 1286107 h 1826941"/>
              <a:gd name="connsiteX11" fmla="*/ 3323063 w 4224453"/>
              <a:gd name="connsiteY11" fmla="*/ 1085385 h 1826941"/>
              <a:gd name="connsiteX12" fmla="*/ 3590693 w 4224453"/>
              <a:gd name="connsiteY12" fmla="*/ 81776 h 1826941"/>
              <a:gd name="connsiteX13" fmla="*/ 4137102 w 4224453"/>
              <a:gd name="connsiteY13" fmla="*/ 1576039 h 1826941"/>
              <a:gd name="connsiteX14" fmla="*/ 4114800 w 4224453"/>
              <a:gd name="connsiteY14" fmla="*/ 1587190 h 1826941"/>
              <a:gd name="connsiteX15" fmla="*/ 4148254 w 4224453"/>
              <a:gd name="connsiteY15" fmla="*/ 1564888 h 1826941"/>
              <a:gd name="connsiteX0" fmla="*/ 0 w 4224453"/>
              <a:gd name="connsiteY0" fmla="*/ 1676400 h 1826941"/>
              <a:gd name="connsiteX1" fmla="*/ 903249 w 4224453"/>
              <a:gd name="connsiteY1" fmla="*/ 1687551 h 1826941"/>
              <a:gd name="connsiteX2" fmla="*/ 1092820 w 4224453"/>
              <a:gd name="connsiteY2" fmla="*/ 1553737 h 1826941"/>
              <a:gd name="connsiteX3" fmla="*/ 1193181 w 4224453"/>
              <a:gd name="connsiteY3" fmla="*/ 1431073 h 1826941"/>
              <a:gd name="connsiteX4" fmla="*/ 1326995 w 4224453"/>
              <a:gd name="connsiteY4" fmla="*/ 1431073 h 1826941"/>
              <a:gd name="connsiteX5" fmla="*/ 1572322 w 4224453"/>
              <a:gd name="connsiteY5" fmla="*/ 1598342 h 1826941"/>
              <a:gd name="connsiteX6" fmla="*/ 1806498 w 4224453"/>
              <a:gd name="connsiteY6" fmla="*/ 1631795 h 1826941"/>
              <a:gd name="connsiteX7" fmla="*/ 2497873 w 4224453"/>
              <a:gd name="connsiteY7" fmla="*/ 1642946 h 1826941"/>
              <a:gd name="connsiteX8" fmla="*/ 2888166 w 4224453"/>
              <a:gd name="connsiteY8" fmla="*/ 1620644 h 1826941"/>
              <a:gd name="connsiteX9" fmla="*/ 3044283 w 4224453"/>
              <a:gd name="connsiteY9" fmla="*/ 1475678 h 1826941"/>
              <a:gd name="connsiteX10" fmla="*/ 3144644 w 4224453"/>
              <a:gd name="connsiteY10" fmla="*/ 1286107 h 1826941"/>
              <a:gd name="connsiteX11" fmla="*/ 3323063 w 4224453"/>
              <a:gd name="connsiteY11" fmla="*/ 1085385 h 1826941"/>
              <a:gd name="connsiteX12" fmla="*/ 3590693 w 4224453"/>
              <a:gd name="connsiteY12" fmla="*/ 81776 h 1826941"/>
              <a:gd name="connsiteX13" fmla="*/ 4137102 w 4224453"/>
              <a:gd name="connsiteY13" fmla="*/ 1576039 h 1826941"/>
              <a:gd name="connsiteX14" fmla="*/ 4114800 w 4224453"/>
              <a:gd name="connsiteY14" fmla="*/ 1587190 h 1826941"/>
              <a:gd name="connsiteX15" fmla="*/ 3679902 w 4224453"/>
              <a:gd name="connsiteY15" fmla="*/ 1564888 h 1826941"/>
              <a:gd name="connsiteX0" fmla="*/ 0 w 4224453"/>
              <a:gd name="connsiteY0" fmla="*/ 1676400 h 2235820"/>
              <a:gd name="connsiteX1" fmla="*/ 903249 w 4224453"/>
              <a:gd name="connsiteY1" fmla="*/ 1687551 h 2235820"/>
              <a:gd name="connsiteX2" fmla="*/ 1092820 w 4224453"/>
              <a:gd name="connsiteY2" fmla="*/ 1553737 h 2235820"/>
              <a:gd name="connsiteX3" fmla="*/ 1193181 w 4224453"/>
              <a:gd name="connsiteY3" fmla="*/ 1431073 h 2235820"/>
              <a:gd name="connsiteX4" fmla="*/ 1326995 w 4224453"/>
              <a:gd name="connsiteY4" fmla="*/ 1431073 h 2235820"/>
              <a:gd name="connsiteX5" fmla="*/ 1572322 w 4224453"/>
              <a:gd name="connsiteY5" fmla="*/ 1598342 h 2235820"/>
              <a:gd name="connsiteX6" fmla="*/ 1806498 w 4224453"/>
              <a:gd name="connsiteY6" fmla="*/ 1631795 h 2235820"/>
              <a:gd name="connsiteX7" fmla="*/ 2497873 w 4224453"/>
              <a:gd name="connsiteY7" fmla="*/ 1642946 h 2235820"/>
              <a:gd name="connsiteX8" fmla="*/ 2888166 w 4224453"/>
              <a:gd name="connsiteY8" fmla="*/ 1620644 h 2235820"/>
              <a:gd name="connsiteX9" fmla="*/ 3044283 w 4224453"/>
              <a:gd name="connsiteY9" fmla="*/ 1475678 h 2235820"/>
              <a:gd name="connsiteX10" fmla="*/ 3144644 w 4224453"/>
              <a:gd name="connsiteY10" fmla="*/ 1286107 h 2235820"/>
              <a:gd name="connsiteX11" fmla="*/ 3323063 w 4224453"/>
              <a:gd name="connsiteY11" fmla="*/ 1085385 h 2235820"/>
              <a:gd name="connsiteX12" fmla="*/ 3590693 w 4224453"/>
              <a:gd name="connsiteY12" fmla="*/ 81776 h 2235820"/>
              <a:gd name="connsiteX13" fmla="*/ 4137102 w 4224453"/>
              <a:gd name="connsiteY13" fmla="*/ 1576039 h 2235820"/>
              <a:gd name="connsiteX14" fmla="*/ 4114800 w 4224453"/>
              <a:gd name="connsiteY14" fmla="*/ 2233961 h 2235820"/>
              <a:gd name="connsiteX15" fmla="*/ 3679902 w 4224453"/>
              <a:gd name="connsiteY15" fmla="*/ 1564888 h 2235820"/>
              <a:gd name="connsiteX0" fmla="*/ 0 w 4122234"/>
              <a:gd name="connsiteY0" fmla="*/ 1635512 h 2313878"/>
              <a:gd name="connsiteX1" fmla="*/ 903249 w 4122234"/>
              <a:gd name="connsiteY1" fmla="*/ 1646663 h 2313878"/>
              <a:gd name="connsiteX2" fmla="*/ 1092820 w 4122234"/>
              <a:gd name="connsiteY2" fmla="*/ 1512849 h 2313878"/>
              <a:gd name="connsiteX3" fmla="*/ 1193181 w 4122234"/>
              <a:gd name="connsiteY3" fmla="*/ 1390185 h 2313878"/>
              <a:gd name="connsiteX4" fmla="*/ 1326995 w 4122234"/>
              <a:gd name="connsiteY4" fmla="*/ 1390185 h 2313878"/>
              <a:gd name="connsiteX5" fmla="*/ 1572322 w 4122234"/>
              <a:gd name="connsiteY5" fmla="*/ 1557454 h 2313878"/>
              <a:gd name="connsiteX6" fmla="*/ 1806498 w 4122234"/>
              <a:gd name="connsiteY6" fmla="*/ 1590907 h 2313878"/>
              <a:gd name="connsiteX7" fmla="*/ 2497873 w 4122234"/>
              <a:gd name="connsiteY7" fmla="*/ 1602058 h 2313878"/>
              <a:gd name="connsiteX8" fmla="*/ 2888166 w 4122234"/>
              <a:gd name="connsiteY8" fmla="*/ 1579756 h 2313878"/>
              <a:gd name="connsiteX9" fmla="*/ 3044283 w 4122234"/>
              <a:gd name="connsiteY9" fmla="*/ 1434790 h 2313878"/>
              <a:gd name="connsiteX10" fmla="*/ 3144644 w 4122234"/>
              <a:gd name="connsiteY10" fmla="*/ 1245219 h 2313878"/>
              <a:gd name="connsiteX11" fmla="*/ 3323063 w 4122234"/>
              <a:gd name="connsiteY11" fmla="*/ 1044497 h 2313878"/>
              <a:gd name="connsiteX12" fmla="*/ 3590693 w 4122234"/>
              <a:gd name="connsiteY12" fmla="*/ 40888 h 2313878"/>
              <a:gd name="connsiteX13" fmla="*/ 3724507 w 4122234"/>
              <a:gd name="connsiteY13" fmla="*/ 799171 h 2313878"/>
              <a:gd name="connsiteX14" fmla="*/ 4114800 w 4122234"/>
              <a:gd name="connsiteY14" fmla="*/ 2193073 h 2313878"/>
              <a:gd name="connsiteX15" fmla="*/ 3679902 w 4122234"/>
              <a:gd name="connsiteY15" fmla="*/ 1524000 h 2313878"/>
              <a:gd name="connsiteX0" fmla="*/ 0 w 3888058"/>
              <a:gd name="connsiteY0" fmla="*/ 1635512 h 1667107"/>
              <a:gd name="connsiteX1" fmla="*/ 903249 w 3888058"/>
              <a:gd name="connsiteY1" fmla="*/ 1646663 h 1667107"/>
              <a:gd name="connsiteX2" fmla="*/ 1092820 w 3888058"/>
              <a:gd name="connsiteY2" fmla="*/ 1512849 h 1667107"/>
              <a:gd name="connsiteX3" fmla="*/ 1193181 w 3888058"/>
              <a:gd name="connsiteY3" fmla="*/ 1390185 h 1667107"/>
              <a:gd name="connsiteX4" fmla="*/ 1326995 w 3888058"/>
              <a:gd name="connsiteY4" fmla="*/ 1390185 h 1667107"/>
              <a:gd name="connsiteX5" fmla="*/ 1572322 w 3888058"/>
              <a:gd name="connsiteY5" fmla="*/ 1557454 h 1667107"/>
              <a:gd name="connsiteX6" fmla="*/ 1806498 w 3888058"/>
              <a:gd name="connsiteY6" fmla="*/ 1590907 h 1667107"/>
              <a:gd name="connsiteX7" fmla="*/ 2497873 w 3888058"/>
              <a:gd name="connsiteY7" fmla="*/ 1602058 h 1667107"/>
              <a:gd name="connsiteX8" fmla="*/ 2888166 w 3888058"/>
              <a:gd name="connsiteY8" fmla="*/ 1579756 h 1667107"/>
              <a:gd name="connsiteX9" fmla="*/ 3044283 w 3888058"/>
              <a:gd name="connsiteY9" fmla="*/ 1434790 h 1667107"/>
              <a:gd name="connsiteX10" fmla="*/ 3144644 w 3888058"/>
              <a:gd name="connsiteY10" fmla="*/ 1245219 h 1667107"/>
              <a:gd name="connsiteX11" fmla="*/ 3323063 w 3888058"/>
              <a:gd name="connsiteY11" fmla="*/ 1044497 h 1667107"/>
              <a:gd name="connsiteX12" fmla="*/ 3590693 w 3888058"/>
              <a:gd name="connsiteY12" fmla="*/ 40888 h 1667107"/>
              <a:gd name="connsiteX13" fmla="*/ 3724507 w 3888058"/>
              <a:gd name="connsiteY13" fmla="*/ 799171 h 1667107"/>
              <a:gd name="connsiteX14" fmla="*/ 3880624 w 3888058"/>
              <a:gd name="connsiteY14" fmla="*/ 1479395 h 1667107"/>
              <a:gd name="connsiteX15" fmla="*/ 3679902 w 3888058"/>
              <a:gd name="connsiteY15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323063 w 4337824"/>
              <a:gd name="connsiteY11" fmla="*/ 1044497 h 1667107"/>
              <a:gd name="connsiteX12" fmla="*/ 3590693 w 4337824"/>
              <a:gd name="connsiteY12" fmla="*/ 40888 h 1667107"/>
              <a:gd name="connsiteX13" fmla="*/ 3724507 w 4337824"/>
              <a:gd name="connsiteY13" fmla="*/ 799171 h 1667107"/>
              <a:gd name="connsiteX14" fmla="*/ 3880624 w 4337824"/>
              <a:gd name="connsiteY14" fmla="*/ 1479395 h 1667107"/>
              <a:gd name="connsiteX15" fmla="*/ 4337824 w 4337824"/>
              <a:gd name="connsiteY15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278459 w 4337824"/>
              <a:gd name="connsiteY11" fmla="*/ 1167162 h 1667107"/>
              <a:gd name="connsiteX12" fmla="*/ 3323063 w 4337824"/>
              <a:gd name="connsiteY12" fmla="*/ 1044497 h 1667107"/>
              <a:gd name="connsiteX13" fmla="*/ 3590693 w 4337824"/>
              <a:gd name="connsiteY13" fmla="*/ 40888 h 1667107"/>
              <a:gd name="connsiteX14" fmla="*/ 3724507 w 4337824"/>
              <a:gd name="connsiteY14" fmla="*/ 799171 h 1667107"/>
              <a:gd name="connsiteX15" fmla="*/ 3880624 w 4337824"/>
              <a:gd name="connsiteY15" fmla="*/ 1479395 h 1667107"/>
              <a:gd name="connsiteX16" fmla="*/ 4337824 w 4337824"/>
              <a:gd name="connsiteY16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278459 w 4337824"/>
              <a:gd name="connsiteY11" fmla="*/ 1167162 h 1667107"/>
              <a:gd name="connsiteX12" fmla="*/ 3289610 w 4337824"/>
              <a:gd name="connsiteY12" fmla="*/ 1156010 h 1667107"/>
              <a:gd name="connsiteX13" fmla="*/ 3323063 w 4337824"/>
              <a:gd name="connsiteY13" fmla="*/ 1044497 h 1667107"/>
              <a:gd name="connsiteX14" fmla="*/ 3590693 w 4337824"/>
              <a:gd name="connsiteY14" fmla="*/ 40888 h 1667107"/>
              <a:gd name="connsiteX15" fmla="*/ 3724507 w 4337824"/>
              <a:gd name="connsiteY15" fmla="*/ 799171 h 1667107"/>
              <a:gd name="connsiteX16" fmla="*/ 3880624 w 4337824"/>
              <a:gd name="connsiteY16" fmla="*/ 1479395 h 1667107"/>
              <a:gd name="connsiteX17" fmla="*/ 4337824 w 4337824"/>
              <a:gd name="connsiteY17" fmla="*/ 1524000 h 1667107"/>
              <a:gd name="connsiteX0" fmla="*/ 0 w 4337824"/>
              <a:gd name="connsiteY0" fmla="*/ 1635512 h 1667107"/>
              <a:gd name="connsiteX1" fmla="*/ 903249 w 4337824"/>
              <a:gd name="connsiteY1" fmla="*/ 1646663 h 1667107"/>
              <a:gd name="connsiteX2" fmla="*/ 1092820 w 4337824"/>
              <a:gd name="connsiteY2" fmla="*/ 1512849 h 1667107"/>
              <a:gd name="connsiteX3" fmla="*/ 1193181 w 4337824"/>
              <a:gd name="connsiteY3" fmla="*/ 1390185 h 1667107"/>
              <a:gd name="connsiteX4" fmla="*/ 1326995 w 4337824"/>
              <a:gd name="connsiteY4" fmla="*/ 1390185 h 1667107"/>
              <a:gd name="connsiteX5" fmla="*/ 1572322 w 4337824"/>
              <a:gd name="connsiteY5" fmla="*/ 1557454 h 1667107"/>
              <a:gd name="connsiteX6" fmla="*/ 1806498 w 4337824"/>
              <a:gd name="connsiteY6" fmla="*/ 1590907 h 1667107"/>
              <a:gd name="connsiteX7" fmla="*/ 2497873 w 4337824"/>
              <a:gd name="connsiteY7" fmla="*/ 1602058 h 1667107"/>
              <a:gd name="connsiteX8" fmla="*/ 2888166 w 4337824"/>
              <a:gd name="connsiteY8" fmla="*/ 1579756 h 1667107"/>
              <a:gd name="connsiteX9" fmla="*/ 3044283 w 4337824"/>
              <a:gd name="connsiteY9" fmla="*/ 1434790 h 1667107"/>
              <a:gd name="connsiteX10" fmla="*/ 3144644 w 4337824"/>
              <a:gd name="connsiteY10" fmla="*/ 1245219 h 1667107"/>
              <a:gd name="connsiteX11" fmla="*/ 3166946 w 4337824"/>
              <a:gd name="connsiteY11" fmla="*/ 1222918 h 1667107"/>
              <a:gd name="connsiteX12" fmla="*/ 3278459 w 4337824"/>
              <a:gd name="connsiteY12" fmla="*/ 1167162 h 1667107"/>
              <a:gd name="connsiteX13" fmla="*/ 3289610 w 4337824"/>
              <a:gd name="connsiteY13" fmla="*/ 1156010 h 1667107"/>
              <a:gd name="connsiteX14" fmla="*/ 3323063 w 4337824"/>
              <a:gd name="connsiteY14" fmla="*/ 1044497 h 1667107"/>
              <a:gd name="connsiteX15" fmla="*/ 3590693 w 4337824"/>
              <a:gd name="connsiteY15" fmla="*/ 40888 h 1667107"/>
              <a:gd name="connsiteX16" fmla="*/ 3724507 w 4337824"/>
              <a:gd name="connsiteY16" fmla="*/ 799171 h 1667107"/>
              <a:gd name="connsiteX17" fmla="*/ 3880624 w 4337824"/>
              <a:gd name="connsiteY17" fmla="*/ 1479395 h 1667107"/>
              <a:gd name="connsiteX18" fmla="*/ 4337824 w 4337824"/>
              <a:gd name="connsiteY18" fmla="*/ 1524000 h 1667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337824" h="1667107">
                <a:moveTo>
                  <a:pt x="0" y="1635512"/>
                </a:moveTo>
                <a:cubicBezTo>
                  <a:pt x="360556" y="1651309"/>
                  <a:pt x="721112" y="1667107"/>
                  <a:pt x="903249" y="1646663"/>
                </a:cubicBezTo>
                <a:cubicBezTo>
                  <a:pt x="1085386" y="1626219"/>
                  <a:pt x="1044498" y="1555595"/>
                  <a:pt x="1092820" y="1512849"/>
                </a:cubicBezTo>
                <a:cubicBezTo>
                  <a:pt x="1141142" y="1470103"/>
                  <a:pt x="1154152" y="1410629"/>
                  <a:pt x="1193181" y="1390185"/>
                </a:cubicBezTo>
                <a:cubicBezTo>
                  <a:pt x="1232210" y="1369741"/>
                  <a:pt x="1263805" y="1362307"/>
                  <a:pt x="1326995" y="1390185"/>
                </a:cubicBezTo>
                <a:cubicBezTo>
                  <a:pt x="1390185" y="1418063"/>
                  <a:pt x="1492405" y="1524000"/>
                  <a:pt x="1572322" y="1557454"/>
                </a:cubicBezTo>
                <a:cubicBezTo>
                  <a:pt x="1652239" y="1590908"/>
                  <a:pt x="1652240" y="1583473"/>
                  <a:pt x="1806498" y="1590907"/>
                </a:cubicBezTo>
                <a:cubicBezTo>
                  <a:pt x="1960756" y="1598341"/>
                  <a:pt x="2317595" y="1603916"/>
                  <a:pt x="2497873" y="1602058"/>
                </a:cubicBezTo>
                <a:cubicBezTo>
                  <a:pt x="2678151" y="1600200"/>
                  <a:pt x="2797098" y="1607634"/>
                  <a:pt x="2888166" y="1579756"/>
                </a:cubicBezTo>
                <a:cubicBezTo>
                  <a:pt x="2979234" y="1551878"/>
                  <a:pt x="3001537" y="1490546"/>
                  <a:pt x="3044283" y="1434790"/>
                </a:cubicBezTo>
                <a:cubicBezTo>
                  <a:pt x="3087029" y="1379034"/>
                  <a:pt x="3124200" y="1280531"/>
                  <a:pt x="3144644" y="1245219"/>
                </a:cubicBezTo>
                <a:cubicBezTo>
                  <a:pt x="3165088" y="1209907"/>
                  <a:pt x="3144644" y="1235928"/>
                  <a:pt x="3166946" y="1222918"/>
                </a:cubicBezTo>
                <a:cubicBezTo>
                  <a:pt x="3189249" y="1209909"/>
                  <a:pt x="3258015" y="1178313"/>
                  <a:pt x="3278459" y="1167162"/>
                </a:cubicBezTo>
                <a:cubicBezTo>
                  <a:pt x="3298903" y="1156011"/>
                  <a:pt x="3282176" y="1176454"/>
                  <a:pt x="3289610" y="1156010"/>
                </a:cubicBezTo>
                <a:cubicBezTo>
                  <a:pt x="3297044" y="1135566"/>
                  <a:pt x="3272883" y="1230351"/>
                  <a:pt x="3323063" y="1044497"/>
                </a:cubicBezTo>
                <a:cubicBezTo>
                  <a:pt x="3373244" y="858643"/>
                  <a:pt x="3523786" y="81776"/>
                  <a:pt x="3590693" y="40888"/>
                </a:cubicBezTo>
                <a:cubicBezTo>
                  <a:pt x="3657600" y="0"/>
                  <a:pt x="3676185" y="559420"/>
                  <a:pt x="3724507" y="799171"/>
                </a:cubicBezTo>
                <a:cubicBezTo>
                  <a:pt x="3772829" y="1038922"/>
                  <a:pt x="3778405" y="1358590"/>
                  <a:pt x="3880624" y="1479395"/>
                </a:cubicBezTo>
                <a:cubicBezTo>
                  <a:pt x="3982843" y="1600200"/>
                  <a:pt x="4322026" y="1534222"/>
                  <a:pt x="4337824" y="1524000"/>
                </a:cubicBezTo>
              </a:path>
            </a:pathLst>
          </a:cu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4" name="Прямая со стрелкой 53"/>
          <p:cNvCxnSpPr/>
          <p:nvPr/>
        </p:nvCxnSpPr>
        <p:spPr>
          <a:xfrm rot="16200000" flipV="1">
            <a:off x="3599992" y="5517997"/>
            <a:ext cx="1694983" cy="33453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>
            <a:off x="4304375" y="4917689"/>
            <a:ext cx="4062758" cy="371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/>
          <p:cNvCxnSpPr/>
          <p:nvPr/>
        </p:nvCxnSpPr>
        <p:spPr>
          <a:xfrm>
            <a:off x="4464206" y="5690840"/>
            <a:ext cx="3958683" cy="11151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036528" y="5066374"/>
            <a:ext cx="9218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r>
              <a:rPr lang="ru-RU" sz="3200" dirty="0" smtClean="0"/>
              <a:t>+</a:t>
            </a:r>
            <a:r>
              <a:rPr lang="en-US" sz="3200" dirty="0" smtClean="0"/>
              <a:t>D</a:t>
            </a:r>
            <a:endParaRPr lang="ru-RU" sz="3200" dirty="0" smtClean="0"/>
          </a:p>
        </p:txBody>
      </p:sp>
      <p:sp>
        <p:nvSpPr>
          <p:cNvPr id="60" name="Полилиния 59"/>
          <p:cNvSpPr/>
          <p:nvPr/>
        </p:nvSpPr>
        <p:spPr>
          <a:xfrm>
            <a:off x="4449336" y="6227956"/>
            <a:ext cx="3902927" cy="55756"/>
          </a:xfrm>
          <a:custGeom>
            <a:avLst/>
            <a:gdLst>
              <a:gd name="connsiteX0" fmla="*/ 0 w 3902927"/>
              <a:gd name="connsiteY0" fmla="*/ 317809 h 659780"/>
              <a:gd name="connsiteX1" fmla="*/ 791737 w 3902927"/>
              <a:gd name="connsiteY1" fmla="*/ 328961 h 659780"/>
              <a:gd name="connsiteX2" fmla="*/ 1003610 w 3902927"/>
              <a:gd name="connsiteY2" fmla="*/ 183995 h 659780"/>
              <a:gd name="connsiteX3" fmla="*/ 1092820 w 3902927"/>
              <a:gd name="connsiteY3" fmla="*/ 27878 h 659780"/>
              <a:gd name="connsiteX4" fmla="*/ 1260088 w 3902927"/>
              <a:gd name="connsiteY4" fmla="*/ 16726 h 659780"/>
              <a:gd name="connsiteX5" fmla="*/ 1527717 w 3902927"/>
              <a:gd name="connsiteY5" fmla="*/ 94785 h 659780"/>
              <a:gd name="connsiteX6" fmla="*/ 1773044 w 3902927"/>
              <a:gd name="connsiteY6" fmla="*/ 284356 h 659780"/>
              <a:gd name="connsiteX7" fmla="*/ 2141034 w 3902927"/>
              <a:gd name="connsiteY7" fmla="*/ 306658 h 659780"/>
              <a:gd name="connsiteX8" fmla="*/ 2653990 w 3902927"/>
              <a:gd name="connsiteY8" fmla="*/ 306658 h 659780"/>
              <a:gd name="connsiteX9" fmla="*/ 2888166 w 3902927"/>
              <a:gd name="connsiteY9" fmla="*/ 518531 h 659780"/>
              <a:gd name="connsiteX10" fmla="*/ 3133493 w 3902927"/>
              <a:gd name="connsiteY10" fmla="*/ 652346 h 659780"/>
              <a:gd name="connsiteX11" fmla="*/ 3501483 w 3902927"/>
              <a:gd name="connsiteY11" fmla="*/ 473926 h 659780"/>
              <a:gd name="connsiteX12" fmla="*/ 3679903 w 3902927"/>
              <a:gd name="connsiteY12" fmla="*/ 306658 h 659780"/>
              <a:gd name="connsiteX13" fmla="*/ 3902927 w 3902927"/>
              <a:gd name="connsiteY13" fmla="*/ 306658 h 659780"/>
              <a:gd name="connsiteX0" fmla="*/ 0 w 3902927"/>
              <a:gd name="connsiteY0" fmla="*/ 315951 h 657922"/>
              <a:gd name="connsiteX1" fmla="*/ 791737 w 3902927"/>
              <a:gd name="connsiteY1" fmla="*/ 327103 h 657922"/>
              <a:gd name="connsiteX2" fmla="*/ 1003610 w 3902927"/>
              <a:gd name="connsiteY2" fmla="*/ 182137 h 657922"/>
              <a:gd name="connsiteX3" fmla="*/ 1260088 w 3902927"/>
              <a:gd name="connsiteY3" fmla="*/ 14868 h 657922"/>
              <a:gd name="connsiteX4" fmla="*/ 1527717 w 3902927"/>
              <a:gd name="connsiteY4" fmla="*/ 92927 h 657922"/>
              <a:gd name="connsiteX5" fmla="*/ 1773044 w 3902927"/>
              <a:gd name="connsiteY5" fmla="*/ 282498 h 657922"/>
              <a:gd name="connsiteX6" fmla="*/ 2141034 w 3902927"/>
              <a:gd name="connsiteY6" fmla="*/ 304800 h 657922"/>
              <a:gd name="connsiteX7" fmla="*/ 2653990 w 3902927"/>
              <a:gd name="connsiteY7" fmla="*/ 304800 h 657922"/>
              <a:gd name="connsiteX8" fmla="*/ 2888166 w 3902927"/>
              <a:gd name="connsiteY8" fmla="*/ 516673 h 657922"/>
              <a:gd name="connsiteX9" fmla="*/ 3133493 w 3902927"/>
              <a:gd name="connsiteY9" fmla="*/ 650488 h 657922"/>
              <a:gd name="connsiteX10" fmla="*/ 3501483 w 3902927"/>
              <a:gd name="connsiteY10" fmla="*/ 472068 h 657922"/>
              <a:gd name="connsiteX11" fmla="*/ 3679903 w 3902927"/>
              <a:gd name="connsiteY11" fmla="*/ 304800 h 657922"/>
              <a:gd name="connsiteX12" fmla="*/ 3902927 w 3902927"/>
              <a:gd name="connsiteY12" fmla="*/ 304800 h 657922"/>
              <a:gd name="connsiteX0" fmla="*/ 0 w 3902927"/>
              <a:gd name="connsiteY0" fmla="*/ 340112 h 682083"/>
              <a:gd name="connsiteX1" fmla="*/ 791737 w 3902927"/>
              <a:gd name="connsiteY1" fmla="*/ 351264 h 682083"/>
              <a:gd name="connsiteX2" fmla="*/ 1260088 w 3902927"/>
              <a:gd name="connsiteY2" fmla="*/ 39029 h 682083"/>
              <a:gd name="connsiteX3" fmla="*/ 1527717 w 3902927"/>
              <a:gd name="connsiteY3" fmla="*/ 117088 h 682083"/>
              <a:gd name="connsiteX4" fmla="*/ 1773044 w 3902927"/>
              <a:gd name="connsiteY4" fmla="*/ 306659 h 682083"/>
              <a:gd name="connsiteX5" fmla="*/ 2141034 w 3902927"/>
              <a:gd name="connsiteY5" fmla="*/ 328961 h 682083"/>
              <a:gd name="connsiteX6" fmla="*/ 2653990 w 3902927"/>
              <a:gd name="connsiteY6" fmla="*/ 328961 h 682083"/>
              <a:gd name="connsiteX7" fmla="*/ 2888166 w 3902927"/>
              <a:gd name="connsiteY7" fmla="*/ 540834 h 682083"/>
              <a:gd name="connsiteX8" fmla="*/ 3133493 w 3902927"/>
              <a:gd name="connsiteY8" fmla="*/ 674649 h 682083"/>
              <a:gd name="connsiteX9" fmla="*/ 3501483 w 3902927"/>
              <a:gd name="connsiteY9" fmla="*/ 496229 h 682083"/>
              <a:gd name="connsiteX10" fmla="*/ 3679903 w 3902927"/>
              <a:gd name="connsiteY10" fmla="*/ 328961 h 682083"/>
              <a:gd name="connsiteX11" fmla="*/ 3902927 w 3902927"/>
              <a:gd name="connsiteY11" fmla="*/ 328961 h 682083"/>
              <a:gd name="connsiteX0" fmla="*/ 0 w 3902927"/>
              <a:gd name="connsiteY0" fmla="*/ 230458 h 572429"/>
              <a:gd name="connsiteX1" fmla="*/ 791737 w 3902927"/>
              <a:gd name="connsiteY1" fmla="*/ 241610 h 572429"/>
              <a:gd name="connsiteX2" fmla="*/ 1527717 w 3902927"/>
              <a:gd name="connsiteY2" fmla="*/ 7434 h 572429"/>
              <a:gd name="connsiteX3" fmla="*/ 1773044 w 3902927"/>
              <a:gd name="connsiteY3" fmla="*/ 197005 h 572429"/>
              <a:gd name="connsiteX4" fmla="*/ 2141034 w 3902927"/>
              <a:gd name="connsiteY4" fmla="*/ 219307 h 572429"/>
              <a:gd name="connsiteX5" fmla="*/ 2653990 w 3902927"/>
              <a:gd name="connsiteY5" fmla="*/ 219307 h 572429"/>
              <a:gd name="connsiteX6" fmla="*/ 2888166 w 3902927"/>
              <a:gd name="connsiteY6" fmla="*/ 431180 h 572429"/>
              <a:gd name="connsiteX7" fmla="*/ 3133493 w 3902927"/>
              <a:gd name="connsiteY7" fmla="*/ 564995 h 572429"/>
              <a:gd name="connsiteX8" fmla="*/ 3501483 w 3902927"/>
              <a:gd name="connsiteY8" fmla="*/ 386575 h 572429"/>
              <a:gd name="connsiteX9" fmla="*/ 3679903 w 3902927"/>
              <a:gd name="connsiteY9" fmla="*/ 219307 h 572429"/>
              <a:gd name="connsiteX10" fmla="*/ 3902927 w 3902927"/>
              <a:gd name="connsiteY10" fmla="*/ 219307 h 572429"/>
              <a:gd name="connsiteX0" fmla="*/ 0 w 3902927"/>
              <a:gd name="connsiteY0" fmla="*/ 46463 h 388434"/>
              <a:gd name="connsiteX1" fmla="*/ 791737 w 3902927"/>
              <a:gd name="connsiteY1" fmla="*/ 57615 h 388434"/>
              <a:gd name="connsiteX2" fmla="*/ 1773044 w 3902927"/>
              <a:gd name="connsiteY2" fmla="*/ 13010 h 388434"/>
              <a:gd name="connsiteX3" fmla="*/ 2141034 w 3902927"/>
              <a:gd name="connsiteY3" fmla="*/ 35312 h 388434"/>
              <a:gd name="connsiteX4" fmla="*/ 2653990 w 3902927"/>
              <a:gd name="connsiteY4" fmla="*/ 35312 h 388434"/>
              <a:gd name="connsiteX5" fmla="*/ 2888166 w 3902927"/>
              <a:gd name="connsiteY5" fmla="*/ 247185 h 388434"/>
              <a:gd name="connsiteX6" fmla="*/ 3133493 w 3902927"/>
              <a:gd name="connsiteY6" fmla="*/ 381000 h 388434"/>
              <a:gd name="connsiteX7" fmla="*/ 3501483 w 3902927"/>
              <a:gd name="connsiteY7" fmla="*/ 202580 h 388434"/>
              <a:gd name="connsiteX8" fmla="*/ 3679903 w 3902927"/>
              <a:gd name="connsiteY8" fmla="*/ 35312 h 388434"/>
              <a:gd name="connsiteX9" fmla="*/ 3902927 w 3902927"/>
              <a:gd name="connsiteY9" fmla="*/ 35312 h 388434"/>
              <a:gd name="connsiteX0" fmla="*/ 0 w 3902927"/>
              <a:gd name="connsiteY0" fmla="*/ 46463 h 388434"/>
              <a:gd name="connsiteX1" fmla="*/ 791737 w 3902927"/>
              <a:gd name="connsiteY1" fmla="*/ 57615 h 388434"/>
              <a:gd name="connsiteX2" fmla="*/ 1773044 w 3902927"/>
              <a:gd name="connsiteY2" fmla="*/ 13010 h 388434"/>
              <a:gd name="connsiteX3" fmla="*/ 2141034 w 3902927"/>
              <a:gd name="connsiteY3" fmla="*/ 35312 h 388434"/>
              <a:gd name="connsiteX4" fmla="*/ 2653990 w 3902927"/>
              <a:gd name="connsiteY4" fmla="*/ 35312 h 388434"/>
              <a:gd name="connsiteX5" fmla="*/ 2888166 w 3902927"/>
              <a:gd name="connsiteY5" fmla="*/ 247185 h 388434"/>
              <a:gd name="connsiteX6" fmla="*/ 3133493 w 3902927"/>
              <a:gd name="connsiteY6" fmla="*/ 381000 h 388434"/>
              <a:gd name="connsiteX7" fmla="*/ 3501483 w 3902927"/>
              <a:gd name="connsiteY7" fmla="*/ 202580 h 388434"/>
              <a:gd name="connsiteX8" fmla="*/ 3679903 w 3902927"/>
              <a:gd name="connsiteY8" fmla="*/ 35312 h 388434"/>
              <a:gd name="connsiteX9" fmla="*/ 3902927 w 3902927"/>
              <a:gd name="connsiteY9" fmla="*/ 35312 h 388434"/>
              <a:gd name="connsiteX0" fmla="*/ 0 w 3902927"/>
              <a:gd name="connsiteY0" fmla="*/ 68766 h 431181"/>
              <a:gd name="connsiteX1" fmla="*/ 791737 w 3902927"/>
              <a:gd name="connsiteY1" fmla="*/ 79918 h 431181"/>
              <a:gd name="connsiteX2" fmla="*/ 1773044 w 3902927"/>
              <a:gd name="connsiteY2" fmla="*/ 35313 h 431181"/>
              <a:gd name="connsiteX3" fmla="*/ 2141034 w 3902927"/>
              <a:gd name="connsiteY3" fmla="*/ 57615 h 431181"/>
              <a:gd name="connsiteX4" fmla="*/ 2653990 w 3902927"/>
              <a:gd name="connsiteY4" fmla="*/ 57615 h 431181"/>
              <a:gd name="connsiteX5" fmla="*/ 3133493 w 3902927"/>
              <a:gd name="connsiteY5" fmla="*/ 403303 h 431181"/>
              <a:gd name="connsiteX6" fmla="*/ 3501483 w 3902927"/>
              <a:gd name="connsiteY6" fmla="*/ 224883 h 431181"/>
              <a:gd name="connsiteX7" fmla="*/ 3679903 w 3902927"/>
              <a:gd name="connsiteY7" fmla="*/ 57615 h 431181"/>
              <a:gd name="connsiteX8" fmla="*/ 3902927 w 3902927"/>
              <a:gd name="connsiteY8" fmla="*/ 57615 h 431181"/>
              <a:gd name="connsiteX0" fmla="*/ 0 w 3902927"/>
              <a:gd name="connsiteY0" fmla="*/ 39029 h 195146"/>
              <a:gd name="connsiteX1" fmla="*/ 791737 w 3902927"/>
              <a:gd name="connsiteY1" fmla="*/ 50181 h 195146"/>
              <a:gd name="connsiteX2" fmla="*/ 1773044 w 3902927"/>
              <a:gd name="connsiteY2" fmla="*/ 5576 h 195146"/>
              <a:gd name="connsiteX3" fmla="*/ 2141034 w 3902927"/>
              <a:gd name="connsiteY3" fmla="*/ 27878 h 195146"/>
              <a:gd name="connsiteX4" fmla="*/ 2653990 w 3902927"/>
              <a:gd name="connsiteY4" fmla="*/ 27878 h 195146"/>
              <a:gd name="connsiteX5" fmla="*/ 3501483 w 3902927"/>
              <a:gd name="connsiteY5" fmla="*/ 195146 h 195146"/>
              <a:gd name="connsiteX6" fmla="*/ 3679903 w 3902927"/>
              <a:gd name="connsiteY6" fmla="*/ 27878 h 195146"/>
              <a:gd name="connsiteX7" fmla="*/ 3902927 w 3902927"/>
              <a:gd name="connsiteY7" fmla="*/ 27878 h 195146"/>
              <a:gd name="connsiteX0" fmla="*/ 0 w 3902927"/>
              <a:gd name="connsiteY0" fmla="*/ 39029 h 55756"/>
              <a:gd name="connsiteX1" fmla="*/ 791737 w 3902927"/>
              <a:gd name="connsiteY1" fmla="*/ 50181 h 55756"/>
              <a:gd name="connsiteX2" fmla="*/ 1773044 w 3902927"/>
              <a:gd name="connsiteY2" fmla="*/ 5576 h 55756"/>
              <a:gd name="connsiteX3" fmla="*/ 2141034 w 3902927"/>
              <a:gd name="connsiteY3" fmla="*/ 27878 h 55756"/>
              <a:gd name="connsiteX4" fmla="*/ 2653990 w 3902927"/>
              <a:gd name="connsiteY4" fmla="*/ 27878 h 55756"/>
              <a:gd name="connsiteX5" fmla="*/ 3679903 w 3902927"/>
              <a:gd name="connsiteY5" fmla="*/ 27878 h 55756"/>
              <a:gd name="connsiteX6" fmla="*/ 3902927 w 3902927"/>
              <a:gd name="connsiteY6" fmla="*/ 27878 h 5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2927" h="55756">
                <a:moveTo>
                  <a:pt x="0" y="39029"/>
                </a:moveTo>
                <a:cubicBezTo>
                  <a:pt x="312234" y="55756"/>
                  <a:pt x="496230" y="55756"/>
                  <a:pt x="791737" y="50181"/>
                </a:cubicBezTo>
                <a:cubicBezTo>
                  <a:pt x="1087244" y="44606"/>
                  <a:pt x="1548161" y="9293"/>
                  <a:pt x="1773044" y="5576"/>
                </a:cubicBezTo>
                <a:cubicBezTo>
                  <a:pt x="1997927" y="1859"/>
                  <a:pt x="1994210" y="24161"/>
                  <a:pt x="2141034" y="27878"/>
                </a:cubicBezTo>
                <a:cubicBezTo>
                  <a:pt x="2287858" y="31595"/>
                  <a:pt x="2397512" y="27878"/>
                  <a:pt x="2653990" y="27878"/>
                </a:cubicBezTo>
                <a:lnTo>
                  <a:pt x="3679903" y="27878"/>
                </a:lnTo>
                <a:cubicBezTo>
                  <a:pt x="3746810" y="0"/>
                  <a:pt x="3824868" y="13939"/>
                  <a:pt x="3902927" y="27878"/>
                </a:cubicBezTo>
              </a:path>
            </a:pathLst>
          </a:cu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" name="TextBox 61"/>
          <p:cNvSpPr txBox="1"/>
          <p:nvPr/>
        </p:nvSpPr>
        <p:spPr>
          <a:xfrm>
            <a:off x="3495908" y="1059366"/>
            <a:ext cx="615553" cy="491768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800" dirty="0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Мембранный потенциал, мВ</a:t>
            </a:r>
            <a:endParaRPr lang="ru-RU" sz="2800" dirty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891453" y="546410"/>
            <a:ext cx="1908215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ru-RU" sz="2800" dirty="0" err="1" smtClean="0">
                <a:ln w="10160">
                  <a:solidFill>
                    <a:schemeClr val="accent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</a:rPr>
              <a:t>Время,мс</a:t>
            </a:r>
            <a:endParaRPr lang="ru-RU" sz="2800" dirty="0" smtClean="0">
              <a:ln w="10160">
                <a:solidFill>
                  <a:schemeClr val="accent1"/>
                </a:solidFill>
                <a:prstDash val="solid"/>
              </a:ln>
              <a:solidFill>
                <a:srgbClr val="FFFFFF"/>
              </a:solidFill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43" name="Полилиния 42"/>
          <p:cNvSpPr/>
          <p:nvPr/>
        </p:nvSpPr>
        <p:spPr>
          <a:xfrm>
            <a:off x="4382429" y="518532"/>
            <a:ext cx="4047893" cy="1748882"/>
          </a:xfrm>
          <a:custGeom>
            <a:avLst/>
            <a:gdLst>
              <a:gd name="connsiteX0" fmla="*/ 0 w 4047893"/>
              <a:gd name="connsiteY0" fmla="*/ 1722863 h 1748882"/>
              <a:gd name="connsiteX1" fmla="*/ 836342 w 4047893"/>
              <a:gd name="connsiteY1" fmla="*/ 1722863 h 1748882"/>
              <a:gd name="connsiteX2" fmla="*/ 1048215 w 4047893"/>
              <a:gd name="connsiteY2" fmla="*/ 1566746 h 1748882"/>
              <a:gd name="connsiteX3" fmla="*/ 1170878 w 4047893"/>
              <a:gd name="connsiteY3" fmla="*/ 1477536 h 1748882"/>
              <a:gd name="connsiteX4" fmla="*/ 1360449 w 4047893"/>
              <a:gd name="connsiteY4" fmla="*/ 1499839 h 1748882"/>
              <a:gd name="connsiteX5" fmla="*/ 1550020 w 4047893"/>
              <a:gd name="connsiteY5" fmla="*/ 1678258 h 1748882"/>
              <a:gd name="connsiteX6" fmla="*/ 1906859 w 4047893"/>
              <a:gd name="connsiteY6" fmla="*/ 1711712 h 1748882"/>
              <a:gd name="connsiteX7" fmla="*/ 2230244 w 4047893"/>
              <a:gd name="connsiteY7" fmla="*/ 1711712 h 1748882"/>
              <a:gd name="connsiteX8" fmla="*/ 2397512 w 4047893"/>
              <a:gd name="connsiteY8" fmla="*/ 1533292 h 1748882"/>
              <a:gd name="connsiteX9" fmla="*/ 2531327 w 4047893"/>
              <a:gd name="connsiteY9" fmla="*/ 1477536 h 1748882"/>
              <a:gd name="connsiteX10" fmla="*/ 2653991 w 4047893"/>
              <a:gd name="connsiteY10" fmla="*/ 1477536 h 1748882"/>
              <a:gd name="connsiteX11" fmla="*/ 2765503 w 4047893"/>
              <a:gd name="connsiteY11" fmla="*/ 1343722 h 1748882"/>
              <a:gd name="connsiteX12" fmla="*/ 2854712 w 4047893"/>
              <a:gd name="connsiteY12" fmla="*/ 1254512 h 1748882"/>
              <a:gd name="connsiteX13" fmla="*/ 2966225 w 4047893"/>
              <a:gd name="connsiteY13" fmla="*/ 1243361 h 1748882"/>
              <a:gd name="connsiteX14" fmla="*/ 3055434 w 4047893"/>
              <a:gd name="connsiteY14" fmla="*/ 1187605 h 1748882"/>
              <a:gd name="connsiteX15" fmla="*/ 3222703 w 4047893"/>
              <a:gd name="connsiteY15" fmla="*/ 418170 h 1748882"/>
              <a:gd name="connsiteX16" fmla="*/ 3256156 w 4047893"/>
              <a:gd name="connsiteY16" fmla="*/ 117088 h 1748882"/>
              <a:gd name="connsiteX17" fmla="*/ 3334215 w 4047893"/>
              <a:gd name="connsiteY17" fmla="*/ 1120697 h 1748882"/>
              <a:gd name="connsiteX18" fmla="*/ 3546088 w 4047893"/>
              <a:gd name="connsiteY18" fmla="*/ 1600200 h 1748882"/>
              <a:gd name="connsiteX19" fmla="*/ 4047893 w 4047893"/>
              <a:gd name="connsiteY19" fmla="*/ 1622502 h 174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047893" h="1748882">
                <a:moveTo>
                  <a:pt x="0" y="1722863"/>
                </a:moveTo>
                <a:cubicBezTo>
                  <a:pt x="330820" y="1735872"/>
                  <a:pt x="661640" y="1748882"/>
                  <a:pt x="836342" y="1722863"/>
                </a:cubicBezTo>
                <a:cubicBezTo>
                  <a:pt x="1011044" y="1696844"/>
                  <a:pt x="1048215" y="1566746"/>
                  <a:pt x="1048215" y="1566746"/>
                </a:cubicBezTo>
                <a:cubicBezTo>
                  <a:pt x="1103971" y="1525858"/>
                  <a:pt x="1118839" y="1488687"/>
                  <a:pt x="1170878" y="1477536"/>
                </a:cubicBezTo>
                <a:cubicBezTo>
                  <a:pt x="1222917" y="1466385"/>
                  <a:pt x="1297259" y="1466385"/>
                  <a:pt x="1360449" y="1499839"/>
                </a:cubicBezTo>
                <a:cubicBezTo>
                  <a:pt x="1423639" y="1533293"/>
                  <a:pt x="1458952" y="1642946"/>
                  <a:pt x="1550020" y="1678258"/>
                </a:cubicBezTo>
                <a:cubicBezTo>
                  <a:pt x="1641088" y="1713570"/>
                  <a:pt x="1793488" y="1706136"/>
                  <a:pt x="1906859" y="1711712"/>
                </a:cubicBezTo>
                <a:cubicBezTo>
                  <a:pt x="2020230" y="1717288"/>
                  <a:pt x="2148469" y="1741449"/>
                  <a:pt x="2230244" y="1711712"/>
                </a:cubicBezTo>
                <a:cubicBezTo>
                  <a:pt x="2312020" y="1681975"/>
                  <a:pt x="2347332" y="1572321"/>
                  <a:pt x="2397512" y="1533292"/>
                </a:cubicBezTo>
                <a:cubicBezTo>
                  <a:pt x="2447693" y="1494263"/>
                  <a:pt x="2488581" y="1486829"/>
                  <a:pt x="2531327" y="1477536"/>
                </a:cubicBezTo>
                <a:cubicBezTo>
                  <a:pt x="2574074" y="1468243"/>
                  <a:pt x="2614962" y="1499838"/>
                  <a:pt x="2653991" y="1477536"/>
                </a:cubicBezTo>
                <a:cubicBezTo>
                  <a:pt x="2693020" y="1455234"/>
                  <a:pt x="2732049" y="1380893"/>
                  <a:pt x="2765503" y="1343722"/>
                </a:cubicBezTo>
                <a:cubicBezTo>
                  <a:pt x="2798957" y="1306551"/>
                  <a:pt x="2821258" y="1271239"/>
                  <a:pt x="2854712" y="1254512"/>
                </a:cubicBezTo>
                <a:cubicBezTo>
                  <a:pt x="2888166" y="1237785"/>
                  <a:pt x="2932771" y="1254512"/>
                  <a:pt x="2966225" y="1243361"/>
                </a:cubicBezTo>
                <a:cubicBezTo>
                  <a:pt x="2999679" y="1232210"/>
                  <a:pt x="3012688" y="1325137"/>
                  <a:pt x="3055434" y="1187605"/>
                </a:cubicBezTo>
                <a:cubicBezTo>
                  <a:pt x="3098180" y="1050073"/>
                  <a:pt x="3189249" y="596589"/>
                  <a:pt x="3222703" y="418170"/>
                </a:cubicBezTo>
                <a:cubicBezTo>
                  <a:pt x="3256157" y="239751"/>
                  <a:pt x="3237571" y="0"/>
                  <a:pt x="3256156" y="117088"/>
                </a:cubicBezTo>
                <a:cubicBezTo>
                  <a:pt x="3274741" y="234176"/>
                  <a:pt x="3285893" y="873512"/>
                  <a:pt x="3334215" y="1120697"/>
                </a:cubicBezTo>
                <a:cubicBezTo>
                  <a:pt x="3382537" y="1367882"/>
                  <a:pt x="3427142" y="1516566"/>
                  <a:pt x="3546088" y="1600200"/>
                </a:cubicBezTo>
                <a:cubicBezTo>
                  <a:pt x="3665034" y="1683834"/>
                  <a:pt x="3856463" y="1653168"/>
                  <a:pt x="4047893" y="1622502"/>
                </a:cubicBez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0" name="TextBox 49"/>
          <p:cNvSpPr txBox="1"/>
          <p:nvPr/>
        </p:nvSpPr>
        <p:spPr>
          <a:xfrm>
            <a:off x="6984382" y="1107689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59" name="TextBox 58"/>
          <p:cNvSpPr txBox="1"/>
          <p:nvPr/>
        </p:nvSpPr>
        <p:spPr>
          <a:xfrm>
            <a:off x="6545766" y="1115124"/>
            <a:ext cx="41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smtClean="0"/>
              <a:t>А</a:t>
            </a:r>
            <a:endParaRPr lang="ru-RU" sz="3200" dirty="0"/>
          </a:p>
        </p:txBody>
      </p:sp>
      <p:sp>
        <p:nvSpPr>
          <p:cNvPr id="44" name="Дата 4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6" name="Нижний колонтитул 4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3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3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  <p:bldP spid="45" grpId="0"/>
      <p:bldP spid="51" grpId="0"/>
      <p:bldP spid="52" grpId="0"/>
      <p:bldP spid="53" grpId="0" animBg="1"/>
      <p:bldP spid="58" grpId="0"/>
      <p:bldP spid="60" grpId="0" animBg="1"/>
      <p:bldP spid="62" grpId="0"/>
      <p:bldP spid="70" grpId="0"/>
      <p:bldP spid="43" grpId="0" animBg="1"/>
      <p:bldP spid="50" grpId="0"/>
      <p:bldP spid="5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296656" cy="4525963"/>
          </a:xfrm>
        </p:spPr>
        <p:txBody>
          <a:bodyPr>
            <a:normAutofit fontScale="55000" lnSpcReduction="20000"/>
          </a:bodyPr>
          <a:lstStyle/>
          <a:p>
            <a:r>
              <a:rPr lang="ru-RU" b="1" dirty="0"/>
              <a:t>РАМОН-И-КАХАЛЬ, САНТЬЯГО ФЕЛИПЕ </a:t>
            </a:r>
            <a:r>
              <a:rPr lang="ru-RU" dirty="0"/>
              <a:t>(</a:t>
            </a:r>
            <a:r>
              <a:rPr lang="ru-RU" dirty="0" err="1"/>
              <a:t>Ramón</a:t>
            </a:r>
            <a:r>
              <a:rPr lang="ru-RU" dirty="0"/>
              <a:t> y </a:t>
            </a:r>
            <a:r>
              <a:rPr lang="ru-RU" dirty="0" err="1"/>
              <a:t>Cajal</a:t>
            </a:r>
            <a:r>
              <a:rPr lang="ru-RU" dirty="0"/>
              <a:t>, </a:t>
            </a:r>
            <a:r>
              <a:rPr lang="ru-RU" dirty="0" err="1"/>
              <a:t>Santiago</a:t>
            </a:r>
            <a:r>
              <a:rPr lang="ru-RU" dirty="0"/>
              <a:t> </a:t>
            </a:r>
            <a:r>
              <a:rPr lang="ru-RU" dirty="0" err="1"/>
              <a:t>Felipe</a:t>
            </a:r>
            <a:r>
              <a:rPr lang="ru-RU" dirty="0"/>
              <a:t>) (1852–1934), испанский </a:t>
            </a:r>
            <a:r>
              <a:rPr lang="ru-RU" dirty="0" err="1"/>
              <a:t>нейрогистолог</a:t>
            </a:r>
            <a:r>
              <a:rPr lang="ru-RU" dirty="0"/>
              <a:t>, удостоенный в 1906 Нобелевской премии по физиологии и медицине (совместно с </a:t>
            </a:r>
            <a:r>
              <a:rPr lang="ru-RU" dirty="0" err="1">
                <a:hlinkClick r:id="rId2" action="ppaction://hlinkfile"/>
              </a:rPr>
              <a:t>К.Гольджи</a:t>
            </a:r>
            <a:r>
              <a:rPr lang="ru-RU" dirty="0"/>
              <a:t>) за изучение строения нервной системы. Родился 1 мая 1852 в </a:t>
            </a:r>
            <a:r>
              <a:rPr lang="ru-RU" dirty="0" err="1"/>
              <a:t>Петилье</a:t>
            </a:r>
            <a:r>
              <a:rPr lang="ru-RU" dirty="0"/>
              <a:t> на севере Испании в семье деревенского доктора-самоучки. Отец и сын вместе изучали анатомию, используя в качестве пособий кости с местного кладбища. После переезда семьи в Сарагосу </a:t>
            </a:r>
            <a:r>
              <a:rPr lang="ru-RU" dirty="0" err="1"/>
              <a:t>Кахаль</a:t>
            </a:r>
            <a:r>
              <a:rPr lang="ru-RU" dirty="0"/>
              <a:t> поступил на медицинский факультет </a:t>
            </a:r>
            <a:r>
              <a:rPr lang="ru-RU" dirty="0" err="1"/>
              <a:t>Сарагосского</a:t>
            </a:r>
            <a:r>
              <a:rPr lang="ru-RU" dirty="0"/>
              <a:t> университета; во время обучения вместе с отцом издал учебник анатомии. По окончании университета в 1873 работал военным врачом на Кубе, однако после двух лет службы заболел малярией и вынужден был вернуться домой. В 1879–1883 был директором анатомического музея при </a:t>
            </a:r>
            <a:r>
              <a:rPr lang="ru-RU" dirty="0" err="1"/>
              <a:t>Сарагосском</a:t>
            </a:r>
            <a:r>
              <a:rPr lang="ru-RU" dirty="0"/>
              <a:t> университете. В 1883–1886 – профессор </a:t>
            </a:r>
            <a:r>
              <a:rPr lang="ru-RU" dirty="0" err="1"/>
              <a:t>Валенсийского</a:t>
            </a:r>
            <a:r>
              <a:rPr lang="ru-RU" dirty="0"/>
              <a:t>, в 1886–1892 – </a:t>
            </a:r>
            <a:r>
              <a:rPr lang="ru-RU" dirty="0" err="1"/>
              <a:t>Барселонского</a:t>
            </a:r>
            <a:r>
              <a:rPr lang="ru-RU" dirty="0"/>
              <a:t>, в 1892–1922 – Мадридского университетов.</a:t>
            </a:r>
          </a:p>
          <a:p>
            <a:r>
              <a:rPr lang="ru-RU" dirty="0"/>
              <a:t>Основное направление научных исследований </a:t>
            </a:r>
            <a:r>
              <a:rPr lang="ru-RU" dirty="0" err="1"/>
              <a:t>Рамон</a:t>
            </a:r>
            <a:r>
              <a:rPr lang="ru-RU" dirty="0"/>
              <a:t>-и-</a:t>
            </a:r>
            <a:r>
              <a:rPr lang="ru-RU" dirty="0" err="1"/>
              <a:t>Кахаля</a:t>
            </a:r>
            <a:r>
              <a:rPr lang="ru-RU" dirty="0"/>
              <a:t> – анатомия и гистология нервной системы. Ученый открыл отростки нервных клеток – дендриты (1890). Создал учение о нейроне как структурной единице нервной системы (1894). Подробное описание им структуры в месте контакта нейронов сыграло важную роль в развитии современных представлений о синапсах. </a:t>
            </a:r>
            <a:r>
              <a:rPr lang="ru-RU" dirty="0" err="1"/>
              <a:t>Рамон</a:t>
            </a:r>
            <a:r>
              <a:rPr lang="ru-RU" dirty="0"/>
              <a:t>-и-</a:t>
            </a:r>
            <a:r>
              <a:rPr lang="ru-RU" dirty="0" err="1"/>
              <a:t>Кахалю</a:t>
            </a:r>
            <a:r>
              <a:rPr lang="ru-RU" dirty="0"/>
              <a:t> принадлежат классические исследования по регенерации поврежденных нервов, строению сетчатки глаза, спинного мозга, мозжечка.</a:t>
            </a:r>
          </a:p>
          <a:p>
            <a:endParaRPr lang="ru-RU" dirty="0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/>
        <p:txBody>
          <a:bodyPr>
            <a:normAutofit fontScale="55000" lnSpcReduction="20000"/>
          </a:bodyPr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982184927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92608" y="274638"/>
            <a:ext cx="8461248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Модель нейрона </a:t>
            </a:r>
            <a:r>
              <a:rPr lang="ru-RU" dirty="0" err="1" smtClean="0"/>
              <a:t>МакКаллока-Питтца</a:t>
            </a:r>
            <a:endParaRPr lang="ru-RU" dirty="0"/>
          </a:p>
        </p:txBody>
      </p:sp>
      <p:grpSp>
        <p:nvGrpSpPr>
          <p:cNvPr id="3" name="Группа 4"/>
          <p:cNvGrpSpPr/>
          <p:nvPr/>
        </p:nvGrpSpPr>
        <p:grpSpPr>
          <a:xfrm rot="16200000">
            <a:off x="3239428" y="-880945"/>
            <a:ext cx="2592659" cy="6203795"/>
            <a:chOff x="4231888" y="245327"/>
            <a:chExt cx="2592659" cy="6203795"/>
          </a:xfrm>
        </p:grpSpPr>
        <p:sp>
          <p:nvSpPr>
            <p:cNvPr id="6" name="Полилиния 5"/>
            <p:cNvSpPr/>
            <p:nvPr/>
          </p:nvSpPr>
          <p:spPr>
            <a:xfrm>
              <a:off x="4231888" y="245327"/>
              <a:ext cx="2592659" cy="1126397"/>
            </a:xfrm>
            <a:custGeom>
              <a:avLst/>
              <a:gdLst>
                <a:gd name="connsiteX0" fmla="*/ 1165303 w 3810000"/>
                <a:gd name="connsiteY0" fmla="*/ 2085278 h 2085278"/>
                <a:gd name="connsiteX1" fmla="*/ 964581 w 3810000"/>
                <a:gd name="connsiteY1" fmla="*/ 1583473 h 2085278"/>
                <a:gd name="connsiteX2" fmla="*/ 395869 w 3810000"/>
                <a:gd name="connsiteY2" fmla="*/ 1137424 h 2085278"/>
                <a:gd name="connsiteX3" fmla="*/ 27878 w 3810000"/>
                <a:gd name="connsiteY3" fmla="*/ 602166 h 2085278"/>
                <a:gd name="connsiteX4" fmla="*/ 228600 w 3810000"/>
                <a:gd name="connsiteY4" fmla="*/ 691376 h 2085278"/>
                <a:gd name="connsiteX5" fmla="*/ 1254513 w 3810000"/>
                <a:gd name="connsiteY5" fmla="*/ 1282390 h 2085278"/>
                <a:gd name="connsiteX6" fmla="*/ 1421781 w 3810000"/>
                <a:gd name="connsiteY6" fmla="*/ 669073 h 2085278"/>
                <a:gd name="connsiteX7" fmla="*/ 1589049 w 3810000"/>
                <a:gd name="connsiteY7" fmla="*/ 267629 h 2085278"/>
                <a:gd name="connsiteX8" fmla="*/ 1711713 w 3810000"/>
                <a:gd name="connsiteY8" fmla="*/ 11151 h 2085278"/>
                <a:gd name="connsiteX9" fmla="*/ 1667108 w 3810000"/>
                <a:gd name="connsiteY9" fmla="*/ 334537 h 2085278"/>
                <a:gd name="connsiteX10" fmla="*/ 1734015 w 3810000"/>
                <a:gd name="connsiteY10" fmla="*/ 1170878 h 2085278"/>
                <a:gd name="connsiteX11" fmla="*/ 1923586 w 3810000"/>
                <a:gd name="connsiteY11" fmla="*/ 1226634 h 2085278"/>
                <a:gd name="connsiteX12" fmla="*/ 2191215 w 3810000"/>
                <a:gd name="connsiteY12" fmla="*/ 947854 h 2085278"/>
                <a:gd name="connsiteX13" fmla="*/ 2258122 w 3810000"/>
                <a:gd name="connsiteY13" fmla="*/ 457200 h 2085278"/>
                <a:gd name="connsiteX14" fmla="*/ 2313878 w 3810000"/>
                <a:gd name="connsiteY14" fmla="*/ 66907 h 2085278"/>
                <a:gd name="connsiteX15" fmla="*/ 2369635 w 3810000"/>
                <a:gd name="connsiteY15" fmla="*/ 156117 h 2085278"/>
                <a:gd name="connsiteX16" fmla="*/ 2481147 w 3810000"/>
                <a:gd name="connsiteY16" fmla="*/ 635620 h 2085278"/>
                <a:gd name="connsiteX17" fmla="*/ 2581508 w 3810000"/>
                <a:gd name="connsiteY17" fmla="*/ 1059366 h 2085278"/>
                <a:gd name="connsiteX18" fmla="*/ 2759927 w 3810000"/>
                <a:gd name="connsiteY18" fmla="*/ 1293542 h 2085278"/>
                <a:gd name="connsiteX19" fmla="*/ 3027557 w 3810000"/>
                <a:gd name="connsiteY19" fmla="*/ 959005 h 2085278"/>
                <a:gd name="connsiteX20" fmla="*/ 3339791 w 3810000"/>
                <a:gd name="connsiteY20" fmla="*/ 602166 h 2085278"/>
                <a:gd name="connsiteX21" fmla="*/ 3774688 w 3810000"/>
                <a:gd name="connsiteY21" fmla="*/ 367990 h 2085278"/>
                <a:gd name="connsiteX22" fmla="*/ 3551664 w 3810000"/>
                <a:gd name="connsiteY22" fmla="*/ 691376 h 2085278"/>
                <a:gd name="connsiteX23" fmla="*/ 3139069 w 3810000"/>
                <a:gd name="connsiteY23" fmla="*/ 1516566 h 2085278"/>
                <a:gd name="connsiteX24" fmla="*/ 2904893 w 3810000"/>
                <a:gd name="connsiteY24" fmla="*/ 2029522 h 20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10000" h="2085278">
                  <a:moveTo>
                    <a:pt x="1165303" y="2085278"/>
                  </a:moveTo>
                  <a:cubicBezTo>
                    <a:pt x="1129061" y="1913363"/>
                    <a:pt x="1092820" y="1741449"/>
                    <a:pt x="964581" y="1583473"/>
                  </a:cubicBezTo>
                  <a:cubicBezTo>
                    <a:pt x="836342" y="1425497"/>
                    <a:pt x="551986" y="1300975"/>
                    <a:pt x="395869" y="1137424"/>
                  </a:cubicBezTo>
                  <a:cubicBezTo>
                    <a:pt x="239752" y="973873"/>
                    <a:pt x="55756" y="676507"/>
                    <a:pt x="27878" y="602166"/>
                  </a:cubicBezTo>
                  <a:cubicBezTo>
                    <a:pt x="0" y="527825"/>
                    <a:pt x="24161" y="578005"/>
                    <a:pt x="228600" y="691376"/>
                  </a:cubicBezTo>
                  <a:cubicBezTo>
                    <a:pt x="433039" y="804747"/>
                    <a:pt x="1055650" y="1286107"/>
                    <a:pt x="1254513" y="1282390"/>
                  </a:cubicBezTo>
                  <a:cubicBezTo>
                    <a:pt x="1453376" y="1278673"/>
                    <a:pt x="1366025" y="838200"/>
                    <a:pt x="1421781" y="669073"/>
                  </a:cubicBezTo>
                  <a:cubicBezTo>
                    <a:pt x="1477537" y="499946"/>
                    <a:pt x="1540727" y="377283"/>
                    <a:pt x="1589049" y="267629"/>
                  </a:cubicBezTo>
                  <a:cubicBezTo>
                    <a:pt x="1637371" y="157975"/>
                    <a:pt x="1698703" y="0"/>
                    <a:pt x="1711713" y="11151"/>
                  </a:cubicBezTo>
                  <a:cubicBezTo>
                    <a:pt x="1724723" y="22302"/>
                    <a:pt x="1663391" y="141249"/>
                    <a:pt x="1667108" y="334537"/>
                  </a:cubicBezTo>
                  <a:cubicBezTo>
                    <a:pt x="1670825" y="527825"/>
                    <a:pt x="1691269" y="1022195"/>
                    <a:pt x="1734015" y="1170878"/>
                  </a:cubicBezTo>
                  <a:cubicBezTo>
                    <a:pt x="1776761" y="1319561"/>
                    <a:pt x="1847386" y="1263805"/>
                    <a:pt x="1923586" y="1226634"/>
                  </a:cubicBezTo>
                  <a:cubicBezTo>
                    <a:pt x="1999786" y="1189463"/>
                    <a:pt x="2135459" y="1076093"/>
                    <a:pt x="2191215" y="947854"/>
                  </a:cubicBezTo>
                  <a:cubicBezTo>
                    <a:pt x="2246971" y="819615"/>
                    <a:pt x="2237678" y="604025"/>
                    <a:pt x="2258122" y="457200"/>
                  </a:cubicBezTo>
                  <a:cubicBezTo>
                    <a:pt x="2278566" y="310375"/>
                    <a:pt x="2295293" y="117087"/>
                    <a:pt x="2313878" y="66907"/>
                  </a:cubicBezTo>
                  <a:cubicBezTo>
                    <a:pt x="2332463" y="16727"/>
                    <a:pt x="2341757" y="61332"/>
                    <a:pt x="2369635" y="156117"/>
                  </a:cubicBezTo>
                  <a:cubicBezTo>
                    <a:pt x="2397513" y="250903"/>
                    <a:pt x="2445835" y="485079"/>
                    <a:pt x="2481147" y="635620"/>
                  </a:cubicBezTo>
                  <a:cubicBezTo>
                    <a:pt x="2516459" y="786161"/>
                    <a:pt x="2535045" y="949712"/>
                    <a:pt x="2581508" y="1059366"/>
                  </a:cubicBezTo>
                  <a:cubicBezTo>
                    <a:pt x="2627971" y="1169020"/>
                    <a:pt x="2685585" y="1310269"/>
                    <a:pt x="2759927" y="1293542"/>
                  </a:cubicBezTo>
                  <a:cubicBezTo>
                    <a:pt x="2834269" y="1276815"/>
                    <a:pt x="2930913" y="1074234"/>
                    <a:pt x="3027557" y="959005"/>
                  </a:cubicBezTo>
                  <a:cubicBezTo>
                    <a:pt x="3124201" y="843776"/>
                    <a:pt x="3215269" y="700669"/>
                    <a:pt x="3339791" y="602166"/>
                  </a:cubicBezTo>
                  <a:cubicBezTo>
                    <a:pt x="3464313" y="503663"/>
                    <a:pt x="3739376" y="353122"/>
                    <a:pt x="3774688" y="367990"/>
                  </a:cubicBezTo>
                  <a:cubicBezTo>
                    <a:pt x="3810000" y="382858"/>
                    <a:pt x="3657601" y="499947"/>
                    <a:pt x="3551664" y="691376"/>
                  </a:cubicBezTo>
                  <a:cubicBezTo>
                    <a:pt x="3445728" y="882805"/>
                    <a:pt x="3246864" y="1293542"/>
                    <a:pt x="3139069" y="1516566"/>
                  </a:cubicBezTo>
                  <a:cubicBezTo>
                    <a:pt x="3031274" y="1739590"/>
                    <a:pt x="2968083" y="1884556"/>
                    <a:pt x="2904893" y="2029522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олилиния 6"/>
            <p:cNvSpPr/>
            <p:nvPr/>
          </p:nvSpPr>
          <p:spPr>
            <a:xfrm>
              <a:off x="5886131" y="1353653"/>
              <a:ext cx="322502" cy="779041"/>
            </a:xfrm>
            <a:custGeom>
              <a:avLst/>
              <a:gdLst>
                <a:gd name="connsiteX0" fmla="*/ 473927 w 473927"/>
                <a:gd name="connsiteY0" fmla="*/ 0 h 1442225"/>
                <a:gd name="connsiteX1" fmla="*/ 429322 w 473927"/>
                <a:gd name="connsiteY1" fmla="*/ 524108 h 1442225"/>
                <a:gd name="connsiteX2" fmla="*/ 407020 w 473927"/>
                <a:gd name="connsiteY2" fmla="*/ 1025913 h 1442225"/>
                <a:gd name="connsiteX3" fmla="*/ 61332 w 473927"/>
                <a:gd name="connsiteY3" fmla="*/ 1382752 h 1442225"/>
                <a:gd name="connsiteX4" fmla="*/ 39030 w 473927"/>
                <a:gd name="connsiteY4" fmla="*/ 1382752 h 1442225"/>
                <a:gd name="connsiteX5" fmla="*/ 50181 w 473927"/>
                <a:gd name="connsiteY5" fmla="*/ 1371600 h 14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7" h="1442225">
                  <a:moveTo>
                    <a:pt x="473927" y="0"/>
                  </a:moveTo>
                  <a:cubicBezTo>
                    <a:pt x="457200" y="176561"/>
                    <a:pt x="440473" y="353123"/>
                    <a:pt x="429322" y="524108"/>
                  </a:cubicBezTo>
                  <a:cubicBezTo>
                    <a:pt x="418171" y="695094"/>
                    <a:pt x="468352" y="882806"/>
                    <a:pt x="407020" y="1025913"/>
                  </a:cubicBezTo>
                  <a:cubicBezTo>
                    <a:pt x="345688" y="1169020"/>
                    <a:pt x="122664" y="1323279"/>
                    <a:pt x="61332" y="1382752"/>
                  </a:cubicBezTo>
                  <a:cubicBezTo>
                    <a:pt x="0" y="1442225"/>
                    <a:pt x="40888" y="1384611"/>
                    <a:pt x="39030" y="1382752"/>
                  </a:cubicBezTo>
                  <a:cubicBezTo>
                    <a:pt x="37172" y="1380893"/>
                    <a:pt x="50181" y="1373459"/>
                    <a:pt x="50181" y="137160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олилиния 7"/>
            <p:cNvSpPr/>
            <p:nvPr/>
          </p:nvSpPr>
          <p:spPr>
            <a:xfrm>
              <a:off x="5016009" y="1365700"/>
              <a:ext cx="335148" cy="783056"/>
            </a:xfrm>
            <a:custGeom>
              <a:avLst/>
              <a:gdLst>
                <a:gd name="connsiteX0" fmla="*/ 1859 w 492512"/>
                <a:gd name="connsiteY0" fmla="*/ 0 h 1449658"/>
                <a:gd name="connsiteX1" fmla="*/ 24161 w 492512"/>
                <a:gd name="connsiteY1" fmla="*/ 602166 h 1449658"/>
                <a:gd name="connsiteX2" fmla="*/ 146825 w 492512"/>
                <a:gd name="connsiteY2" fmla="*/ 1159727 h 1449658"/>
                <a:gd name="connsiteX3" fmla="*/ 492512 w 492512"/>
                <a:gd name="connsiteY3" fmla="*/ 1449658 h 14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512" h="1449658">
                  <a:moveTo>
                    <a:pt x="1859" y="0"/>
                  </a:moveTo>
                  <a:cubicBezTo>
                    <a:pt x="929" y="204439"/>
                    <a:pt x="0" y="408878"/>
                    <a:pt x="24161" y="602166"/>
                  </a:cubicBezTo>
                  <a:cubicBezTo>
                    <a:pt x="48322" y="795454"/>
                    <a:pt x="68767" y="1018478"/>
                    <a:pt x="146825" y="1159727"/>
                  </a:cubicBezTo>
                  <a:cubicBezTo>
                    <a:pt x="224883" y="1300976"/>
                    <a:pt x="492512" y="1449658"/>
                    <a:pt x="492512" y="1449658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5738160" y="2118639"/>
              <a:ext cx="159353" cy="301176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 flipH="1">
              <a:off x="5351157" y="2140726"/>
              <a:ext cx="209942" cy="273065"/>
            </a:xfrm>
            <a:custGeom>
              <a:avLst/>
              <a:gdLst>
                <a:gd name="connsiteX0" fmla="*/ 234175 w 234175"/>
                <a:gd name="connsiteY0" fmla="*/ 0 h 557562"/>
                <a:gd name="connsiteX1" fmla="*/ 200721 w 234175"/>
                <a:gd name="connsiteY1" fmla="*/ 334537 h 557562"/>
                <a:gd name="connsiteX2" fmla="*/ 78058 w 234175"/>
                <a:gd name="connsiteY2" fmla="*/ 524108 h 557562"/>
                <a:gd name="connsiteX3" fmla="*/ 0 w 234175"/>
                <a:gd name="connsiteY3" fmla="*/ 535259 h 5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5" h="557562">
                  <a:moveTo>
                    <a:pt x="234175" y="0"/>
                  </a:moveTo>
                  <a:cubicBezTo>
                    <a:pt x="230457" y="123593"/>
                    <a:pt x="226740" y="247186"/>
                    <a:pt x="200721" y="334537"/>
                  </a:cubicBezTo>
                  <a:cubicBezTo>
                    <a:pt x="174702" y="421888"/>
                    <a:pt x="111511" y="490654"/>
                    <a:pt x="78058" y="524108"/>
                  </a:cubicBezTo>
                  <a:cubicBezTo>
                    <a:pt x="44605" y="557562"/>
                    <a:pt x="22302" y="546410"/>
                    <a:pt x="0" y="535259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единительная линия 10"/>
            <p:cNvCxnSpPr/>
            <p:nvPr/>
          </p:nvCxnSpPr>
          <p:spPr>
            <a:xfrm rot="16200000" flipH="1">
              <a:off x="4471639" y="3668750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4311805" y="3653882"/>
              <a:ext cx="2620537" cy="10036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Полилиния 12"/>
            <p:cNvSpPr/>
            <p:nvPr/>
          </p:nvSpPr>
          <p:spPr>
            <a:xfrm>
              <a:off x="4811752" y="4995746"/>
              <a:ext cx="1674540" cy="1453376"/>
            </a:xfrm>
            <a:custGeom>
              <a:avLst/>
              <a:gdLst>
                <a:gd name="connsiteX0" fmla="*/ 1009184 w 1674540"/>
                <a:gd name="connsiteY0" fmla="*/ 22303 h 1453376"/>
                <a:gd name="connsiteX1" fmla="*/ 1165301 w 1674540"/>
                <a:gd name="connsiteY1" fmla="*/ 434898 h 1453376"/>
                <a:gd name="connsiteX2" fmla="*/ 1600199 w 1674540"/>
                <a:gd name="connsiteY2" fmla="*/ 880947 h 1453376"/>
                <a:gd name="connsiteX3" fmla="*/ 1611350 w 1674540"/>
                <a:gd name="connsiteY3" fmla="*/ 1137425 h 1453376"/>
                <a:gd name="connsiteX4" fmla="*/ 1299116 w 1674540"/>
                <a:gd name="connsiteY4" fmla="*/ 702527 h 1453376"/>
                <a:gd name="connsiteX5" fmla="*/ 1053789 w 1674540"/>
                <a:gd name="connsiteY5" fmla="*/ 568713 h 1453376"/>
                <a:gd name="connsiteX6" fmla="*/ 1053789 w 1674540"/>
                <a:gd name="connsiteY6" fmla="*/ 1014761 h 1453376"/>
                <a:gd name="connsiteX7" fmla="*/ 942277 w 1674540"/>
                <a:gd name="connsiteY7" fmla="*/ 1393903 h 1453376"/>
                <a:gd name="connsiteX8" fmla="*/ 919975 w 1674540"/>
                <a:gd name="connsiteY8" fmla="*/ 657922 h 1453376"/>
                <a:gd name="connsiteX9" fmla="*/ 752706 w 1674540"/>
                <a:gd name="connsiteY9" fmla="*/ 613317 h 1453376"/>
                <a:gd name="connsiteX10" fmla="*/ 719253 w 1674540"/>
                <a:gd name="connsiteY10" fmla="*/ 1037064 h 1453376"/>
                <a:gd name="connsiteX11" fmla="*/ 362414 w 1674540"/>
                <a:gd name="connsiteY11" fmla="*/ 1215483 h 1453376"/>
                <a:gd name="connsiteX12" fmla="*/ 551984 w 1674540"/>
                <a:gd name="connsiteY12" fmla="*/ 1037064 h 1453376"/>
                <a:gd name="connsiteX13" fmla="*/ 618892 w 1674540"/>
                <a:gd name="connsiteY13" fmla="*/ 613317 h 1453376"/>
                <a:gd name="connsiteX14" fmla="*/ 652345 w 1674540"/>
                <a:gd name="connsiteY14" fmla="*/ 501805 h 1453376"/>
                <a:gd name="connsiteX15" fmla="*/ 362414 w 1674540"/>
                <a:gd name="connsiteY15" fmla="*/ 836342 h 1453376"/>
                <a:gd name="connsiteX16" fmla="*/ 5575 w 1674540"/>
                <a:gd name="connsiteY16" fmla="*/ 936703 h 1453376"/>
                <a:gd name="connsiteX17" fmla="*/ 395867 w 1674540"/>
                <a:gd name="connsiteY17" fmla="*/ 646771 h 1453376"/>
                <a:gd name="connsiteX18" fmla="*/ 685799 w 1674540"/>
                <a:gd name="connsiteY18" fmla="*/ 334537 h 1453376"/>
                <a:gd name="connsiteX19" fmla="*/ 841916 w 1674540"/>
                <a:gd name="connsiteY19" fmla="*/ 0 h 14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4540" h="1453376">
                  <a:moveTo>
                    <a:pt x="1009184" y="22303"/>
                  </a:moveTo>
                  <a:cubicBezTo>
                    <a:pt x="1037991" y="157047"/>
                    <a:pt x="1066799" y="291791"/>
                    <a:pt x="1165301" y="434898"/>
                  </a:cubicBezTo>
                  <a:cubicBezTo>
                    <a:pt x="1263803" y="578005"/>
                    <a:pt x="1525858" y="763859"/>
                    <a:pt x="1600199" y="880947"/>
                  </a:cubicBezTo>
                  <a:cubicBezTo>
                    <a:pt x="1674540" y="998035"/>
                    <a:pt x="1661530" y="1167162"/>
                    <a:pt x="1611350" y="1137425"/>
                  </a:cubicBezTo>
                  <a:cubicBezTo>
                    <a:pt x="1561170" y="1107688"/>
                    <a:pt x="1392043" y="797312"/>
                    <a:pt x="1299116" y="702527"/>
                  </a:cubicBezTo>
                  <a:cubicBezTo>
                    <a:pt x="1206189" y="607742"/>
                    <a:pt x="1094677" y="516674"/>
                    <a:pt x="1053789" y="568713"/>
                  </a:cubicBezTo>
                  <a:cubicBezTo>
                    <a:pt x="1012901" y="620752"/>
                    <a:pt x="1072374" y="877229"/>
                    <a:pt x="1053789" y="1014761"/>
                  </a:cubicBezTo>
                  <a:cubicBezTo>
                    <a:pt x="1035204" y="1152293"/>
                    <a:pt x="964579" y="1453376"/>
                    <a:pt x="942277" y="1393903"/>
                  </a:cubicBezTo>
                  <a:cubicBezTo>
                    <a:pt x="919975" y="1334430"/>
                    <a:pt x="951570" y="788020"/>
                    <a:pt x="919975" y="657922"/>
                  </a:cubicBezTo>
                  <a:cubicBezTo>
                    <a:pt x="888380" y="527824"/>
                    <a:pt x="786160" y="550127"/>
                    <a:pt x="752706" y="613317"/>
                  </a:cubicBezTo>
                  <a:cubicBezTo>
                    <a:pt x="719252" y="676507"/>
                    <a:pt x="784302" y="936703"/>
                    <a:pt x="719253" y="1037064"/>
                  </a:cubicBezTo>
                  <a:cubicBezTo>
                    <a:pt x="654204" y="1137425"/>
                    <a:pt x="390292" y="1215483"/>
                    <a:pt x="362414" y="1215483"/>
                  </a:cubicBezTo>
                  <a:cubicBezTo>
                    <a:pt x="334536" y="1215483"/>
                    <a:pt x="509238" y="1137425"/>
                    <a:pt x="551984" y="1037064"/>
                  </a:cubicBezTo>
                  <a:cubicBezTo>
                    <a:pt x="594730" y="936703"/>
                    <a:pt x="602165" y="702527"/>
                    <a:pt x="618892" y="613317"/>
                  </a:cubicBezTo>
                  <a:cubicBezTo>
                    <a:pt x="635619" y="524107"/>
                    <a:pt x="695091" y="464634"/>
                    <a:pt x="652345" y="501805"/>
                  </a:cubicBezTo>
                  <a:cubicBezTo>
                    <a:pt x="609599" y="538976"/>
                    <a:pt x="470209" y="763859"/>
                    <a:pt x="362414" y="836342"/>
                  </a:cubicBezTo>
                  <a:cubicBezTo>
                    <a:pt x="254619" y="908825"/>
                    <a:pt x="0" y="968298"/>
                    <a:pt x="5575" y="936703"/>
                  </a:cubicBezTo>
                  <a:cubicBezTo>
                    <a:pt x="11150" y="905108"/>
                    <a:pt x="282496" y="747132"/>
                    <a:pt x="395867" y="646771"/>
                  </a:cubicBezTo>
                  <a:cubicBezTo>
                    <a:pt x="509238" y="546410"/>
                    <a:pt x="611458" y="442332"/>
                    <a:pt x="685799" y="334537"/>
                  </a:cubicBezTo>
                  <a:cubicBezTo>
                    <a:pt x="760140" y="226742"/>
                    <a:pt x="801028" y="113371"/>
                    <a:pt x="841916" y="0"/>
                  </a:cubicBezTo>
                </a:path>
              </a:pathLst>
            </a:cu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Овал 13"/>
            <p:cNvSpPr/>
            <p:nvPr/>
          </p:nvSpPr>
          <p:spPr>
            <a:xfrm>
              <a:off x="5519854" y="1215483"/>
              <a:ext cx="289931" cy="512956"/>
            </a:xfrm>
            <a:prstGeom prst="ellipse">
              <a:avLst/>
            </a:prstGeom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" name="Равнобедренный треугольник 14"/>
          <p:cNvSpPr/>
          <p:nvPr/>
        </p:nvSpPr>
        <p:spPr>
          <a:xfrm rot="5400000">
            <a:off x="3757961" y="3836023"/>
            <a:ext cx="2174487" cy="2040674"/>
          </a:xfrm>
          <a:prstGeom prst="triangl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7" name="Прямая со стрелкой 16"/>
          <p:cNvCxnSpPr/>
          <p:nvPr/>
        </p:nvCxnSpPr>
        <p:spPr>
          <a:xfrm>
            <a:off x="2720898" y="3947533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/>
          <p:nvPr/>
        </p:nvCxnSpPr>
        <p:spPr>
          <a:xfrm>
            <a:off x="2717180" y="4289503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>
            <a:off x="5791200" y="4854498"/>
            <a:ext cx="1115122" cy="11151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 стрелкой 19"/>
          <p:cNvCxnSpPr/>
          <p:nvPr/>
        </p:nvCxnSpPr>
        <p:spPr>
          <a:xfrm>
            <a:off x="2720899" y="4638908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>
            <a:off x="2739483" y="5003181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>
            <a:off x="2713463" y="5378606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2720898" y="5765182"/>
            <a:ext cx="1115122" cy="11151"/>
          </a:xfrm>
          <a:prstGeom prst="straightConnector1">
            <a:avLst/>
          </a:prstGeom>
          <a:ln w="57150">
            <a:solidFill>
              <a:srgbClr val="92D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873405" y="361299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1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91990" y="3954967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2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21366" y="4274635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3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73405" y="466121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4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891990" y="504778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</a:rPr>
              <a:t>5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44029" y="544551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err="1" smtClean="0">
                <a:ln/>
                <a:solidFill>
                  <a:schemeClr val="accent3"/>
                </a:solidFill>
              </a:rPr>
              <a:t>X</a:t>
            </a:r>
            <a:r>
              <a:rPr lang="en-US" sz="3200" b="1" baseline="-25000" dirty="0" err="1" smtClean="0">
                <a:ln/>
                <a:solidFill>
                  <a:schemeClr val="accent3"/>
                </a:solidFill>
              </a:rPr>
              <a:t>n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913755" y="4538547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</a:endParaRPr>
          </a:p>
        </p:txBody>
      </p:sp>
      <p:sp>
        <p:nvSpPr>
          <p:cNvPr id="31" name="Равнобедренный треугольник 30"/>
          <p:cNvSpPr/>
          <p:nvPr/>
        </p:nvSpPr>
        <p:spPr>
          <a:xfrm rot="5400000">
            <a:off x="5307980" y="4583151"/>
            <a:ext cx="512956" cy="512956"/>
          </a:xfrm>
          <a:prstGeom prst="triangl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TextBox 31"/>
          <p:cNvSpPr txBox="1"/>
          <p:nvPr/>
        </p:nvSpPr>
        <p:spPr>
          <a:xfrm>
            <a:off x="3832303" y="374309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1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8586" y="4096216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2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47170" y="4438186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3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21152" y="479130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4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06282" y="516673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</a:rPr>
              <a:t>5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780264" y="5486401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err="1" smtClean="0">
                <a:ln/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sz="2400" b="1" baseline="-25000" dirty="0" err="1" smtClean="0">
                <a:ln/>
                <a:solidFill>
                  <a:schemeClr val="accent6">
                    <a:lumMod val="75000"/>
                  </a:schemeClr>
                </a:solidFill>
              </a:rPr>
              <a:t>n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936272" y="453483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rgbClr val="FF0000"/>
                </a:solidFill>
              </a:rPr>
              <a:t>P</a:t>
            </a:r>
            <a:endParaRPr lang="ru-RU" sz="3200" b="1" baseline="-25000" dirty="0">
              <a:ln/>
              <a:solidFill>
                <a:srgbClr val="FF0000"/>
              </a:solidFill>
            </a:endParaRPr>
          </a:p>
        </p:txBody>
      </p:sp>
      <p:sp>
        <p:nvSpPr>
          <p:cNvPr id="39" name="Дата 3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40" name="Нижний колонтитул 3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 animBg="1"/>
      <p:bldP spid="32" grpId="0"/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15" name="Равнобедренный треугольник 14"/>
          <p:cNvSpPr/>
          <p:nvPr/>
        </p:nvSpPr>
        <p:spPr>
          <a:xfrm rot="5400000">
            <a:off x="3958683" y="1204336"/>
            <a:ext cx="2174487" cy="2040674"/>
          </a:xfrm>
          <a:prstGeom prst="triangle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cxnSp>
        <p:nvCxnSpPr>
          <p:cNvPr id="17" name="Прямая со стрелкой 16"/>
          <p:cNvCxnSpPr/>
          <p:nvPr/>
        </p:nvCxnSpPr>
        <p:spPr>
          <a:xfrm>
            <a:off x="2921620" y="1315846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7"/>
          <p:cNvCxnSpPr/>
          <p:nvPr/>
        </p:nvCxnSpPr>
        <p:spPr>
          <a:xfrm>
            <a:off x="2917902" y="1657816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>
            <a:off x="5991922" y="2222811"/>
            <a:ext cx="1115122" cy="11151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 стрелкой 19"/>
          <p:cNvCxnSpPr/>
          <p:nvPr/>
        </p:nvCxnSpPr>
        <p:spPr>
          <a:xfrm>
            <a:off x="2921621" y="2007221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>
            <a:off x="2940205" y="2371494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>
            <a:off x="2914185" y="2746919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2921620" y="3133495"/>
            <a:ext cx="1115122" cy="11151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2074127" y="981309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1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92712" y="132328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2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022088" y="1642948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3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74127" y="202952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4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092712" y="2416099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5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144751" y="2813826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err="1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X</a:t>
            </a:r>
            <a:r>
              <a:rPr lang="en-US" sz="3200" b="1" baseline="-25000" dirty="0" err="1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n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14477" y="1906860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1" name="Равнобедренный треугольник 30"/>
          <p:cNvSpPr/>
          <p:nvPr/>
        </p:nvSpPr>
        <p:spPr>
          <a:xfrm rot="5400000">
            <a:off x="5508702" y="1951464"/>
            <a:ext cx="512956" cy="512956"/>
          </a:xfrm>
          <a:prstGeom prst="triangl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033025" y="1111407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1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029308" y="146452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2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047892" y="1806499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3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1874" y="2159622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4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007004" y="2535047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5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980986" y="2854714"/>
            <a:ext cx="713678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2400" b="1" dirty="0" err="1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W</a:t>
            </a:r>
            <a:r>
              <a:rPr lang="en-US" sz="2400" b="1" baseline="-25000" dirty="0" err="1" smtClean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n</a:t>
            </a:r>
            <a:endParaRPr lang="ru-RU" sz="2400" b="1" baseline="-25000" dirty="0">
              <a:ln/>
              <a:solidFill>
                <a:schemeClr val="accent6">
                  <a:lumMod val="75000"/>
                </a:schemeClr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136994" y="1903143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P</a:t>
            </a:r>
            <a:endParaRPr lang="ru-RU" sz="3200" b="1" baseline="-25000" dirty="0">
              <a:ln/>
              <a:solidFill>
                <a:srgbClr val="FF0000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11873" y="3691054"/>
            <a:ext cx="89321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2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3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+…+</a:t>
            </a:r>
            <a:r>
              <a:rPr lang="en-US" sz="4000" b="1" spc="3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n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&gt;P     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событие «1»</a:t>
            </a:r>
            <a:endParaRPr lang="ru-RU" sz="4000" b="1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11873" y="4423317"/>
            <a:ext cx="89321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2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+w</a:t>
            </a:r>
            <a:r>
              <a:rPr lang="en-US" sz="4000" b="1" spc="300" baseline="-250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3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+…+</a:t>
            </a:r>
            <a:r>
              <a:rPr lang="en-US" sz="4000" b="1" spc="3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w</a:t>
            </a:r>
            <a:r>
              <a:rPr lang="en-US" sz="4000" b="1" spc="300" baseline="-25000" dirty="0" err="1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n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&lt;P     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событие «</a:t>
            </a:r>
            <a:r>
              <a:rPr lang="en-US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r>
              <a:rPr lang="ru-RU" sz="40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»</a:t>
            </a:r>
            <a:endParaRPr lang="ru-RU" sz="4000" b="1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301083" y="6233532"/>
            <a:ext cx="8709102" cy="55756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Прямая соединительная линия 44"/>
          <p:cNvCxnSpPr/>
          <p:nvPr/>
        </p:nvCxnSpPr>
        <p:spPr>
          <a:xfrm rot="5400000">
            <a:off x="875371" y="6250258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/>
          <p:cNvCxnSpPr/>
          <p:nvPr/>
        </p:nvCxnSpPr>
        <p:spPr>
          <a:xfrm rot="5400000">
            <a:off x="1496123" y="6235391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единительная линия 50"/>
          <p:cNvCxnSpPr/>
          <p:nvPr/>
        </p:nvCxnSpPr>
        <p:spPr>
          <a:xfrm rot="5400000">
            <a:off x="2116874" y="6253977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единительная линия 51"/>
          <p:cNvCxnSpPr/>
          <p:nvPr/>
        </p:nvCxnSpPr>
        <p:spPr>
          <a:xfrm rot="5400000">
            <a:off x="2704171" y="6261410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единительная линия 52"/>
          <p:cNvCxnSpPr/>
          <p:nvPr/>
        </p:nvCxnSpPr>
        <p:spPr>
          <a:xfrm rot="5400000">
            <a:off x="3246863" y="6268844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единительная линия 53"/>
          <p:cNvCxnSpPr/>
          <p:nvPr/>
        </p:nvCxnSpPr>
        <p:spPr>
          <a:xfrm rot="5400000">
            <a:off x="3800707" y="6253976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единительная линия 54"/>
          <p:cNvCxnSpPr/>
          <p:nvPr/>
        </p:nvCxnSpPr>
        <p:spPr>
          <a:xfrm rot="5400000">
            <a:off x="4354551" y="626141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единительная линия 56"/>
          <p:cNvCxnSpPr/>
          <p:nvPr/>
        </p:nvCxnSpPr>
        <p:spPr>
          <a:xfrm rot="5400000">
            <a:off x="4930698" y="6235395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единительная линия 57"/>
          <p:cNvCxnSpPr/>
          <p:nvPr/>
        </p:nvCxnSpPr>
        <p:spPr>
          <a:xfrm rot="5400000">
            <a:off x="5573751" y="625397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Прямая соединительная линия 58"/>
          <p:cNvCxnSpPr/>
          <p:nvPr/>
        </p:nvCxnSpPr>
        <p:spPr>
          <a:xfrm rot="5400000">
            <a:off x="6161048" y="625026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единительная линия 59"/>
          <p:cNvCxnSpPr/>
          <p:nvPr/>
        </p:nvCxnSpPr>
        <p:spPr>
          <a:xfrm rot="5400000">
            <a:off x="6703741" y="626884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Прямая соединительная линия 60"/>
          <p:cNvCxnSpPr/>
          <p:nvPr/>
        </p:nvCxnSpPr>
        <p:spPr>
          <a:xfrm rot="5400000">
            <a:off x="7257585" y="6265133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единительная линия 61"/>
          <p:cNvCxnSpPr/>
          <p:nvPr/>
        </p:nvCxnSpPr>
        <p:spPr>
          <a:xfrm rot="5400000">
            <a:off x="7833732" y="6294868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Прямая соединительная линия 62"/>
          <p:cNvCxnSpPr/>
          <p:nvPr/>
        </p:nvCxnSpPr>
        <p:spPr>
          <a:xfrm rot="5400000">
            <a:off x="8342971" y="627999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Прямая соединительная линия 63"/>
          <p:cNvCxnSpPr/>
          <p:nvPr/>
        </p:nvCxnSpPr>
        <p:spPr>
          <a:xfrm rot="5400000">
            <a:off x="8863361" y="6298589"/>
            <a:ext cx="167270" cy="1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Прямоугольник 64"/>
          <p:cNvSpPr/>
          <p:nvPr/>
        </p:nvSpPr>
        <p:spPr>
          <a:xfrm>
            <a:off x="588204" y="561954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6" name="Прямоугольник 65"/>
          <p:cNvSpPr/>
          <p:nvPr/>
        </p:nvSpPr>
        <p:spPr>
          <a:xfrm>
            <a:off x="2324077" y="563813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7" name="Прямоугольник 66"/>
          <p:cNvSpPr/>
          <p:nvPr/>
        </p:nvSpPr>
        <p:spPr>
          <a:xfrm>
            <a:off x="5743784" y="564556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8" name="Прямоугольник 67"/>
          <p:cNvSpPr/>
          <p:nvPr/>
        </p:nvSpPr>
        <p:spPr>
          <a:xfrm>
            <a:off x="7401599" y="570875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8434945" y="569388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0" name="Прямоугольник 69"/>
          <p:cNvSpPr/>
          <p:nvPr/>
        </p:nvSpPr>
        <p:spPr>
          <a:xfrm>
            <a:off x="3985609" y="563813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2944828" y="563441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2" name="Прямоугольник 71"/>
          <p:cNvSpPr/>
          <p:nvPr/>
        </p:nvSpPr>
        <p:spPr>
          <a:xfrm>
            <a:off x="1153199" y="56158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5119316" y="565671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4" name="Прямоугольник 73"/>
          <p:cNvSpPr/>
          <p:nvPr/>
        </p:nvSpPr>
        <p:spPr>
          <a:xfrm>
            <a:off x="6308779" y="567530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6862623" y="56827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7962876" y="57459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7" name="Прямоугольник 76"/>
          <p:cNvSpPr/>
          <p:nvPr/>
        </p:nvSpPr>
        <p:spPr>
          <a:xfrm>
            <a:off x="1785101" y="567901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8" name="Прямоугольник 77"/>
          <p:cNvSpPr/>
          <p:nvPr/>
        </p:nvSpPr>
        <p:spPr>
          <a:xfrm>
            <a:off x="3398311" y="571990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9" name="Прямоугольник 78"/>
          <p:cNvSpPr/>
          <p:nvPr/>
        </p:nvSpPr>
        <p:spPr>
          <a:xfrm>
            <a:off x="4520867" y="572733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0" name="Дата 7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81" name="Нижний колонтитул 8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8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9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95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10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5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0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00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500"/>
                            </p:stCondLst>
                            <p:childTnLst>
                              <p:par>
                                <p:cTn id="10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0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500"/>
                            </p:stCondLst>
                            <p:childTnLst>
                              <p:par>
                                <p:cTn id="1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6000"/>
                            </p:stCondLst>
                            <p:childTnLst>
                              <p:par>
                                <p:cTn id="1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6500"/>
                            </p:stCondLst>
                            <p:childTnLst>
                              <p:par>
                                <p:cTn id="1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Логическая функция «ИЛИ»</a:t>
            </a:r>
            <a:endParaRPr lang="ru-RU" dirty="0"/>
          </a:p>
        </p:txBody>
      </p:sp>
      <p:sp>
        <p:nvSpPr>
          <p:cNvPr id="19" name="TextBox 18"/>
          <p:cNvSpPr txBox="1"/>
          <p:nvPr/>
        </p:nvSpPr>
        <p:spPr>
          <a:xfrm>
            <a:off x="3593501" y="2074132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grpSp>
        <p:nvGrpSpPr>
          <p:cNvPr id="3" name="Группа 89"/>
          <p:cNvGrpSpPr/>
          <p:nvPr/>
        </p:nvGrpSpPr>
        <p:grpSpPr>
          <a:xfrm>
            <a:off x="500897" y="1605784"/>
            <a:ext cx="3625054" cy="2174487"/>
            <a:chOff x="500897" y="1605784"/>
            <a:chExt cx="3625054" cy="2174487"/>
          </a:xfrm>
        </p:grpSpPr>
        <p:sp>
          <p:nvSpPr>
            <p:cNvPr id="5" name="Равнобедренный треугольник 4"/>
            <p:cNvSpPr/>
            <p:nvPr/>
          </p:nvSpPr>
          <p:spPr>
            <a:xfrm rot="5400000">
              <a:off x="1497073" y="1672691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" name="Прямая со стрелкой 5"/>
            <p:cNvCxnSpPr/>
            <p:nvPr/>
          </p:nvCxnSpPr>
          <p:spPr>
            <a:xfrm>
              <a:off x="504615" y="2207948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500897" y="30963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3530312" y="2691166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627279" y="166153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90107" y="2516464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0" name="Равнобедренный треугольник 19"/>
            <p:cNvSpPr/>
            <p:nvPr/>
          </p:nvSpPr>
          <p:spPr>
            <a:xfrm rot="5400000">
              <a:off x="3047092" y="2419819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38323" y="1992357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12303" y="2903040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675384" y="237149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28" name="Прямоугольник 27"/>
          <p:cNvSpPr/>
          <p:nvPr/>
        </p:nvSpPr>
        <p:spPr>
          <a:xfrm>
            <a:off x="0" y="27871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29" name="Прямоугольник 28"/>
          <p:cNvSpPr/>
          <p:nvPr/>
        </p:nvSpPr>
        <p:spPr>
          <a:xfrm>
            <a:off x="4612887" y="273881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30" name="Прямоугольник 29"/>
          <p:cNvSpPr/>
          <p:nvPr/>
        </p:nvSpPr>
        <p:spPr>
          <a:xfrm>
            <a:off x="4542262" y="187645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grpSp>
        <p:nvGrpSpPr>
          <p:cNvPr id="4" name="Группа 90"/>
          <p:cNvGrpSpPr/>
          <p:nvPr/>
        </p:nvGrpSpPr>
        <p:grpSpPr>
          <a:xfrm>
            <a:off x="5013427" y="1557463"/>
            <a:ext cx="3625054" cy="2174487"/>
            <a:chOff x="5013427" y="1557463"/>
            <a:chExt cx="3625054" cy="2174487"/>
          </a:xfrm>
        </p:grpSpPr>
        <p:sp>
          <p:nvSpPr>
            <p:cNvPr id="32" name="Равнобедренный треугольник 31"/>
            <p:cNvSpPr/>
            <p:nvPr/>
          </p:nvSpPr>
          <p:spPr>
            <a:xfrm rot="5400000">
              <a:off x="6009603" y="1624370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>
              <a:off x="5017145" y="21596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Прямая со стрелкой 33"/>
            <p:cNvCxnSpPr/>
            <p:nvPr/>
          </p:nvCxnSpPr>
          <p:spPr>
            <a:xfrm>
              <a:off x="5013427" y="30480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Прямая со стрелкой 34"/>
            <p:cNvCxnSpPr/>
            <p:nvPr/>
          </p:nvCxnSpPr>
          <p:spPr>
            <a:xfrm>
              <a:off x="8042842" y="2642845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5139809" y="161321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102637" y="24681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8" name="Равнобедренный треугольник 37"/>
            <p:cNvSpPr/>
            <p:nvPr/>
          </p:nvSpPr>
          <p:spPr>
            <a:xfrm rot="5400000">
              <a:off x="7559622" y="2371498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150853" y="1944036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124833" y="2854719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87914" y="232317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9" name="Группа 92"/>
          <p:cNvGrpSpPr/>
          <p:nvPr/>
        </p:nvGrpSpPr>
        <p:grpSpPr>
          <a:xfrm>
            <a:off x="519482" y="4099942"/>
            <a:ext cx="3625054" cy="2174487"/>
            <a:chOff x="519482" y="4099942"/>
            <a:chExt cx="3625054" cy="2174487"/>
          </a:xfrm>
        </p:grpSpPr>
        <p:sp>
          <p:nvSpPr>
            <p:cNvPr id="52" name="Равнобедренный треугольник 51"/>
            <p:cNvSpPr/>
            <p:nvPr/>
          </p:nvSpPr>
          <p:spPr>
            <a:xfrm rot="5400000">
              <a:off x="1515658" y="4166849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53" name="Прямая со стрелкой 52"/>
            <p:cNvCxnSpPr/>
            <p:nvPr/>
          </p:nvCxnSpPr>
          <p:spPr>
            <a:xfrm>
              <a:off x="523200" y="47021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 стрелкой 53"/>
            <p:cNvCxnSpPr/>
            <p:nvPr/>
          </p:nvCxnSpPr>
          <p:spPr>
            <a:xfrm>
              <a:off x="519482" y="5590485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Прямая со стрелкой 54"/>
            <p:cNvCxnSpPr/>
            <p:nvPr/>
          </p:nvCxnSpPr>
          <p:spPr>
            <a:xfrm>
              <a:off x="3548897" y="5185324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645864" y="415569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08692" y="5010622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8" name="Равнобедренный треугольник 57"/>
            <p:cNvSpPr/>
            <p:nvPr/>
          </p:nvSpPr>
          <p:spPr>
            <a:xfrm rot="5400000">
              <a:off x="3065677" y="4913977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56908" y="448651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30888" y="5397198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693969" y="486565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10" name="Группа 91"/>
          <p:cNvGrpSpPr/>
          <p:nvPr/>
        </p:nvGrpSpPr>
        <p:grpSpPr>
          <a:xfrm>
            <a:off x="5024577" y="4088789"/>
            <a:ext cx="3625054" cy="2174487"/>
            <a:chOff x="5024577" y="4088789"/>
            <a:chExt cx="3625054" cy="2174487"/>
          </a:xfrm>
        </p:grpSpPr>
        <p:sp>
          <p:nvSpPr>
            <p:cNvPr id="62" name="Равнобедренный треугольник 61"/>
            <p:cNvSpPr/>
            <p:nvPr/>
          </p:nvSpPr>
          <p:spPr>
            <a:xfrm rot="5400000">
              <a:off x="6020753" y="4155696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3" name="Прямая со стрелкой 62"/>
            <p:cNvCxnSpPr/>
            <p:nvPr/>
          </p:nvCxnSpPr>
          <p:spPr>
            <a:xfrm>
              <a:off x="5028295" y="4690953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 стрелкой 63"/>
            <p:cNvCxnSpPr/>
            <p:nvPr/>
          </p:nvCxnSpPr>
          <p:spPr>
            <a:xfrm>
              <a:off x="5024577" y="5579332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 стрелкой 64"/>
            <p:cNvCxnSpPr/>
            <p:nvPr/>
          </p:nvCxnSpPr>
          <p:spPr>
            <a:xfrm>
              <a:off x="8053992" y="5174171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5150959" y="41445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113787" y="4999469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8" name="Равнобедренный треугольник 67"/>
            <p:cNvSpPr/>
            <p:nvPr/>
          </p:nvSpPr>
          <p:spPr>
            <a:xfrm rot="5400000">
              <a:off x="7570772" y="4902824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62003" y="4475362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135983" y="538604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99064" y="485450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82" name="Прямоугольник 81"/>
          <p:cNvSpPr/>
          <p:nvPr/>
        </p:nvSpPr>
        <p:spPr>
          <a:xfrm>
            <a:off x="0" y="191362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3" name="Прямоугольник 82"/>
          <p:cNvSpPr/>
          <p:nvPr/>
        </p:nvSpPr>
        <p:spPr>
          <a:xfrm>
            <a:off x="4077630" y="240427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4" name="Прямоугольник 83"/>
          <p:cNvSpPr/>
          <p:nvPr/>
        </p:nvSpPr>
        <p:spPr>
          <a:xfrm>
            <a:off x="163552" y="530359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5" name="Прямоугольник 84"/>
          <p:cNvSpPr/>
          <p:nvPr/>
        </p:nvSpPr>
        <p:spPr>
          <a:xfrm>
            <a:off x="4676078" y="438547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6" name="Прямоугольник 85"/>
          <p:cNvSpPr/>
          <p:nvPr/>
        </p:nvSpPr>
        <p:spPr>
          <a:xfrm>
            <a:off x="137530" y="43966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7" name="Прямоугольник 86"/>
          <p:cNvSpPr/>
          <p:nvPr/>
        </p:nvSpPr>
        <p:spPr>
          <a:xfrm>
            <a:off x="4616604" y="528500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8538116" y="485754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9" name="Прямоугольник 88"/>
          <p:cNvSpPr/>
          <p:nvPr/>
        </p:nvSpPr>
        <p:spPr>
          <a:xfrm>
            <a:off x="8545550" y="2322501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94" name="Прямоугольник 93"/>
          <p:cNvSpPr/>
          <p:nvPr/>
        </p:nvSpPr>
        <p:spPr>
          <a:xfrm>
            <a:off x="4129667" y="486497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72" name="Дата 7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3" name="Нижний колонтитул 7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Логическая функция «И»</a:t>
            </a:r>
            <a:endParaRPr lang="ru-RU" dirty="0"/>
          </a:p>
        </p:txBody>
      </p:sp>
      <p:sp>
        <p:nvSpPr>
          <p:cNvPr id="19" name="TextBox 18"/>
          <p:cNvSpPr txBox="1"/>
          <p:nvPr/>
        </p:nvSpPr>
        <p:spPr>
          <a:xfrm>
            <a:off x="3593501" y="2074132"/>
            <a:ext cx="713678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en-US" sz="3200" b="1" dirty="0" smtClean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rPr>
              <a:t>Y</a:t>
            </a:r>
            <a:endParaRPr lang="ru-RU" sz="3200" b="1" baseline="-25000" dirty="0">
              <a:ln/>
              <a:solidFill>
                <a:schemeClr val="accent3"/>
              </a:solidFill>
              <a:effectLst>
                <a:glow rad="101600">
                  <a:srgbClr val="002060">
                    <a:alpha val="60000"/>
                  </a:srgbClr>
                </a:glow>
              </a:effectLst>
            </a:endParaRPr>
          </a:p>
        </p:txBody>
      </p:sp>
      <p:grpSp>
        <p:nvGrpSpPr>
          <p:cNvPr id="3" name="Группа 89"/>
          <p:cNvGrpSpPr/>
          <p:nvPr/>
        </p:nvGrpSpPr>
        <p:grpSpPr>
          <a:xfrm>
            <a:off x="500897" y="1605784"/>
            <a:ext cx="3625054" cy="2174487"/>
            <a:chOff x="500897" y="1605784"/>
            <a:chExt cx="3625054" cy="2174487"/>
          </a:xfrm>
        </p:grpSpPr>
        <p:sp>
          <p:nvSpPr>
            <p:cNvPr id="5" name="Равнобедренный треугольник 4"/>
            <p:cNvSpPr/>
            <p:nvPr/>
          </p:nvSpPr>
          <p:spPr>
            <a:xfrm rot="5400000">
              <a:off x="1497073" y="1672691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" name="Прямая со стрелкой 5"/>
            <p:cNvCxnSpPr/>
            <p:nvPr/>
          </p:nvCxnSpPr>
          <p:spPr>
            <a:xfrm>
              <a:off x="504615" y="2207948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500897" y="30963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3530312" y="2691166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627279" y="166153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90107" y="2516464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0" name="Равнобедренный треугольник 19"/>
            <p:cNvSpPr/>
            <p:nvPr/>
          </p:nvSpPr>
          <p:spPr>
            <a:xfrm rot="5400000">
              <a:off x="3047092" y="2419819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38323" y="1992357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12303" y="2903040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675384" y="2371498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28" name="Прямоугольник 27"/>
          <p:cNvSpPr/>
          <p:nvPr/>
        </p:nvSpPr>
        <p:spPr>
          <a:xfrm>
            <a:off x="0" y="278713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29" name="Прямоугольник 28"/>
          <p:cNvSpPr/>
          <p:nvPr/>
        </p:nvSpPr>
        <p:spPr>
          <a:xfrm>
            <a:off x="4612887" y="273881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30" name="Прямоугольник 29"/>
          <p:cNvSpPr/>
          <p:nvPr/>
        </p:nvSpPr>
        <p:spPr>
          <a:xfrm>
            <a:off x="4542262" y="187645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grpSp>
        <p:nvGrpSpPr>
          <p:cNvPr id="4" name="Группа 90"/>
          <p:cNvGrpSpPr/>
          <p:nvPr/>
        </p:nvGrpSpPr>
        <p:grpSpPr>
          <a:xfrm>
            <a:off x="5013427" y="1557463"/>
            <a:ext cx="3625054" cy="2174487"/>
            <a:chOff x="5013427" y="1557463"/>
            <a:chExt cx="3625054" cy="2174487"/>
          </a:xfrm>
        </p:grpSpPr>
        <p:sp>
          <p:nvSpPr>
            <p:cNvPr id="32" name="Равнобедренный треугольник 31"/>
            <p:cNvSpPr/>
            <p:nvPr/>
          </p:nvSpPr>
          <p:spPr>
            <a:xfrm rot="5400000">
              <a:off x="6009603" y="1624370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33" name="Прямая со стрелкой 32"/>
            <p:cNvCxnSpPr/>
            <p:nvPr/>
          </p:nvCxnSpPr>
          <p:spPr>
            <a:xfrm>
              <a:off x="5017145" y="2159627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Прямая со стрелкой 33"/>
            <p:cNvCxnSpPr/>
            <p:nvPr/>
          </p:nvCxnSpPr>
          <p:spPr>
            <a:xfrm>
              <a:off x="5013427" y="30480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Прямая со стрелкой 34"/>
            <p:cNvCxnSpPr/>
            <p:nvPr/>
          </p:nvCxnSpPr>
          <p:spPr>
            <a:xfrm>
              <a:off x="8042842" y="2642845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5139809" y="161321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102637" y="24681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8" name="Равнобедренный треугольник 37"/>
            <p:cNvSpPr/>
            <p:nvPr/>
          </p:nvSpPr>
          <p:spPr>
            <a:xfrm rot="5400000">
              <a:off x="7559622" y="2371498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150853" y="1944036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124833" y="2854719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87914" y="2323177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9" name="Группа 92"/>
          <p:cNvGrpSpPr/>
          <p:nvPr/>
        </p:nvGrpSpPr>
        <p:grpSpPr>
          <a:xfrm>
            <a:off x="519482" y="4099942"/>
            <a:ext cx="3625054" cy="2174487"/>
            <a:chOff x="519482" y="4099942"/>
            <a:chExt cx="3625054" cy="2174487"/>
          </a:xfrm>
        </p:grpSpPr>
        <p:sp>
          <p:nvSpPr>
            <p:cNvPr id="52" name="Равнобедренный треугольник 51"/>
            <p:cNvSpPr/>
            <p:nvPr/>
          </p:nvSpPr>
          <p:spPr>
            <a:xfrm rot="5400000">
              <a:off x="1515658" y="4166849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53" name="Прямая со стрелкой 52"/>
            <p:cNvCxnSpPr/>
            <p:nvPr/>
          </p:nvCxnSpPr>
          <p:spPr>
            <a:xfrm>
              <a:off x="523200" y="4702106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 стрелкой 53"/>
            <p:cNvCxnSpPr/>
            <p:nvPr/>
          </p:nvCxnSpPr>
          <p:spPr>
            <a:xfrm>
              <a:off x="519482" y="5590485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Прямая со стрелкой 54"/>
            <p:cNvCxnSpPr/>
            <p:nvPr/>
          </p:nvCxnSpPr>
          <p:spPr>
            <a:xfrm>
              <a:off x="3548897" y="5185324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645864" y="415569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08692" y="5010622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8" name="Равнобедренный треугольник 57"/>
            <p:cNvSpPr/>
            <p:nvPr/>
          </p:nvSpPr>
          <p:spPr>
            <a:xfrm rot="5400000">
              <a:off x="3065677" y="4913977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56908" y="448651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30888" y="5397198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693969" y="4865656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grpSp>
        <p:nvGrpSpPr>
          <p:cNvPr id="10" name="Группа 91"/>
          <p:cNvGrpSpPr/>
          <p:nvPr/>
        </p:nvGrpSpPr>
        <p:grpSpPr>
          <a:xfrm>
            <a:off x="5024577" y="4088789"/>
            <a:ext cx="3625054" cy="2174487"/>
            <a:chOff x="5024577" y="4088789"/>
            <a:chExt cx="3625054" cy="2174487"/>
          </a:xfrm>
        </p:grpSpPr>
        <p:sp>
          <p:nvSpPr>
            <p:cNvPr id="62" name="Равнобедренный треугольник 61"/>
            <p:cNvSpPr/>
            <p:nvPr/>
          </p:nvSpPr>
          <p:spPr>
            <a:xfrm rot="5400000">
              <a:off x="6020753" y="4155696"/>
              <a:ext cx="2174487" cy="2040674"/>
            </a:xfrm>
            <a:prstGeom prst="triangle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cxnSp>
          <p:nvCxnSpPr>
            <p:cNvPr id="63" name="Прямая со стрелкой 62"/>
            <p:cNvCxnSpPr/>
            <p:nvPr/>
          </p:nvCxnSpPr>
          <p:spPr>
            <a:xfrm>
              <a:off x="5028295" y="4690953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 стрелкой 63"/>
            <p:cNvCxnSpPr/>
            <p:nvPr/>
          </p:nvCxnSpPr>
          <p:spPr>
            <a:xfrm>
              <a:off x="5024577" y="5579332"/>
              <a:ext cx="1115122" cy="1115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 стрелкой 64"/>
            <p:cNvCxnSpPr/>
            <p:nvPr/>
          </p:nvCxnSpPr>
          <p:spPr>
            <a:xfrm>
              <a:off x="8053992" y="5174171"/>
              <a:ext cx="595639" cy="7429"/>
            </a:xfrm>
            <a:prstGeom prst="straightConnector1">
              <a:avLst/>
            </a:prstGeom>
            <a:ln w="571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5150959" y="414454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113787" y="4999469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X</a:t>
              </a:r>
              <a:r>
                <a:rPr lang="en-US" sz="3200" b="1" baseline="-25000" dirty="0" smtClean="0">
                  <a:ln/>
                  <a:solidFill>
                    <a:schemeClr val="accent3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3200" b="1" baseline="-25000" dirty="0">
                <a:ln/>
                <a:solidFill>
                  <a:schemeClr val="accent3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8" name="Равнобедренный треугольник 67"/>
            <p:cNvSpPr/>
            <p:nvPr/>
          </p:nvSpPr>
          <p:spPr>
            <a:xfrm rot="5400000">
              <a:off x="7570772" y="4902824"/>
              <a:ext cx="512956" cy="512956"/>
            </a:xfrm>
            <a:prstGeom prst="triangle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62003" y="4475362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1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135983" y="5386045"/>
              <a:ext cx="713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2400" b="1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W</a:t>
              </a:r>
              <a:r>
                <a:rPr lang="en-US" sz="2400" b="1" baseline="-25000" dirty="0" smtClean="0">
                  <a:ln/>
                  <a:solidFill>
                    <a:schemeClr val="accent6">
                      <a:lumMod val="75000"/>
                    </a:schemeClr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2</a:t>
              </a:r>
              <a:endParaRPr lang="ru-RU" sz="2400" b="1" baseline="-25000" dirty="0">
                <a:ln/>
                <a:solidFill>
                  <a:schemeClr val="accent6">
                    <a:lumMod val="75000"/>
                  </a:schemeClr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99064" y="4854503"/>
              <a:ext cx="7136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">
                  <a:rot lat="0" lon="0" rev="18900000"/>
                </a:lightRig>
              </a:scene3d>
              <a:sp3d extrusionH="31750" contourW="6350" prstMaterial="powder">
                <a:bevelT w="19050" h="19050" prst="angle"/>
                <a:contourClr>
                  <a:schemeClr val="accent3">
                    <a:tint val="100000"/>
                    <a:shade val="100000"/>
                    <a:satMod val="100000"/>
                    <a:hueMod val="100000"/>
                  </a:schemeClr>
                </a:contourClr>
              </a:sp3d>
            </a:bodyPr>
            <a:lstStyle/>
            <a:p>
              <a:r>
                <a:rPr lang="en-US" sz="3200" b="1" dirty="0" smtClean="0">
                  <a:ln/>
                  <a:solidFill>
                    <a:srgbClr val="FF0000"/>
                  </a:solidFill>
                  <a:effectLst>
                    <a:glow rad="101600">
                      <a:srgbClr val="002060">
                        <a:alpha val="60000"/>
                      </a:srgbClr>
                    </a:glow>
                  </a:effectLst>
                </a:rPr>
                <a:t>P</a:t>
              </a:r>
              <a:endParaRPr lang="ru-RU" sz="3200" b="1" baseline="-25000" dirty="0">
                <a:ln/>
                <a:solidFill>
                  <a:srgbClr val="FF0000"/>
                </a:solidFill>
                <a:effectLst>
                  <a:glow rad="101600">
                    <a:srgbClr val="002060">
                      <a:alpha val="60000"/>
                    </a:srgbClr>
                  </a:glow>
                </a:effectLst>
              </a:endParaRPr>
            </a:p>
          </p:txBody>
        </p:sp>
      </p:grpSp>
      <p:sp>
        <p:nvSpPr>
          <p:cNvPr id="82" name="Прямоугольник 81"/>
          <p:cNvSpPr/>
          <p:nvPr/>
        </p:nvSpPr>
        <p:spPr>
          <a:xfrm>
            <a:off x="0" y="1913622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3" name="Прямоугольник 82"/>
          <p:cNvSpPr/>
          <p:nvPr/>
        </p:nvSpPr>
        <p:spPr>
          <a:xfrm>
            <a:off x="4077630" y="240427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4" name="Прямоугольник 83"/>
          <p:cNvSpPr/>
          <p:nvPr/>
        </p:nvSpPr>
        <p:spPr>
          <a:xfrm>
            <a:off x="163552" y="5303594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5" name="Прямоугольник 84"/>
          <p:cNvSpPr/>
          <p:nvPr/>
        </p:nvSpPr>
        <p:spPr>
          <a:xfrm>
            <a:off x="4676078" y="4385476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6" name="Прямоугольник 85"/>
          <p:cNvSpPr/>
          <p:nvPr/>
        </p:nvSpPr>
        <p:spPr>
          <a:xfrm>
            <a:off x="137530" y="439662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7" name="Прямоугольник 86"/>
          <p:cNvSpPr/>
          <p:nvPr/>
        </p:nvSpPr>
        <p:spPr>
          <a:xfrm>
            <a:off x="4616604" y="528500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8712472" y="4890997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89" name="Прямоугольник 88"/>
          <p:cNvSpPr/>
          <p:nvPr/>
        </p:nvSpPr>
        <p:spPr>
          <a:xfrm>
            <a:off x="8545550" y="2322501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</a:t>
            </a:r>
            <a:endParaRPr lang="ru-RU" sz="3200" dirty="0"/>
          </a:p>
        </p:txBody>
      </p:sp>
      <p:sp>
        <p:nvSpPr>
          <p:cNvPr id="94" name="Прямоугольник 93"/>
          <p:cNvSpPr/>
          <p:nvPr/>
        </p:nvSpPr>
        <p:spPr>
          <a:xfrm>
            <a:off x="4129667" y="486497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0</a:t>
            </a:r>
            <a:endParaRPr lang="ru-RU" sz="3200" dirty="0"/>
          </a:p>
        </p:txBody>
      </p:sp>
      <p:sp>
        <p:nvSpPr>
          <p:cNvPr id="72" name="Дата 7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73" name="Нижний колонтитул 7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Нейронная сеть – техническое средство, обеспечивающее любую форму поведения.</a:t>
            </a:r>
          </a:p>
          <a:p>
            <a:pPr>
              <a:buNone/>
            </a:pPr>
            <a:endParaRPr lang="ru-RU" dirty="0" smtClean="0"/>
          </a:p>
          <a:p>
            <a:r>
              <a:rPr lang="ru-RU" dirty="0" smtClean="0"/>
              <a:t>Модульная сеть – состоит из формализованных нейронов, которые можно рассматривать как некие логические функции.</a:t>
            </a:r>
            <a:endParaRPr lang="ru-RU" dirty="0"/>
          </a:p>
        </p:txBody>
      </p:sp>
    </p:spTree>
    <p:extLst>
      <p:ext uri="{BB962C8B-B14F-4D97-AF65-F5344CB8AC3E}">
        <p14:creationId xmlns="" xmlns:p14="http://schemas.microsoft.com/office/powerpoint/2010/main" val="245493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0624" y="56724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Функциональная ограниченность модульной сети </a:t>
            </a:r>
            <a:r>
              <a:rPr lang="ru-RU" dirty="0" err="1" smtClean="0"/>
              <a:t>МакКаллока-Питтца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2316480"/>
            <a:ext cx="8229600" cy="4108704"/>
          </a:xfrm>
        </p:spPr>
        <p:txBody>
          <a:bodyPr>
            <a:normAutofit/>
          </a:bodyPr>
          <a:lstStyle/>
          <a:p>
            <a:r>
              <a:rPr lang="ru-RU" sz="3600" dirty="0" smtClean="0"/>
              <a:t>Для решения каждой отдельной задачи нужна отдельна нейронная сеть.</a:t>
            </a:r>
          </a:p>
          <a:p>
            <a:r>
              <a:rPr lang="ru-RU" sz="3600" dirty="0" smtClean="0"/>
              <a:t>Необходимо иметь огромное количество (программ) для решения каждой практической задачи</a:t>
            </a:r>
            <a:endParaRPr lang="ru-RU" sz="3600" dirty="0"/>
          </a:p>
        </p:txBody>
      </p:sp>
    </p:spTree>
    <p:extLst>
      <p:ext uri="{BB962C8B-B14F-4D97-AF65-F5344CB8AC3E}">
        <p14:creationId xmlns="" xmlns:p14="http://schemas.microsoft.com/office/powerpoint/2010/main" val="300695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9073" y="1082842"/>
            <a:ext cx="8542421" cy="4525963"/>
          </a:xfrm>
        </p:spPr>
        <p:txBody>
          <a:bodyPr>
            <a:noAutofit/>
          </a:bodyPr>
          <a:lstStyle/>
          <a:p>
            <a:r>
              <a:rPr lang="ru-RU" sz="6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Модульная сеть нейронов – может выполнять любую эффективную процедуру.</a:t>
            </a:r>
            <a:endParaRPr lang="ru-RU" sz="60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олилиния 22"/>
          <p:cNvSpPr/>
          <p:nvPr/>
        </p:nvSpPr>
        <p:spPr>
          <a:xfrm>
            <a:off x="7766386" y="1586163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МО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grpSp>
        <p:nvGrpSpPr>
          <p:cNvPr id="3" name="Группа 54"/>
          <p:cNvGrpSpPr/>
          <p:nvPr/>
        </p:nvGrpSpPr>
        <p:grpSpPr>
          <a:xfrm>
            <a:off x="505326" y="2045369"/>
            <a:ext cx="3176338" cy="794082"/>
            <a:chOff x="505326" y="2070184"/>
            <a:chExt cx="3176338" cy="769267"/>
          </a:xfrm>
          <a:solidFill>
            <a:srgbClr val="FFC000"/>
          </a:solidFill>
        </p:grpSpPr>
        <p:sp>
          <p:nvSpPr>
            <p:cNvPr id="4" name="Овал 3"/>
            <p:cNvSpPr/>
            <p:nvPr/>
          </p:nvSpPr>
          <p:spPr>
            <a:xfrm>
              <a:off x="1636295" y="2070184"/>
              <a:ext cx="878306" cy="360947"/>
            </a:xfrm>
            <a:prstGeom prst="ellipse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/>
                  </a:solidFill>
                </a:rPr>
                <a:t>ФР</a:t>
              </a:r>
              <a:endParaRPr lang="ru-RU" b="1" dirty="0">
                <a:solidFill>
                  <a:schemeClr val="tx1"/>
                </a:solidFill>
              </a:endParaRPr>
            </a:p>
          </p:txBody>
        </p:sp>
        <p:cxnSp>
          <p:nvCxnSpPr>
            <p:cNvPr id="6" name="Прямая соединительная линия 5"/>
            <p:cNvCxnSpPr/>
            <p:nvPr/>
          </p:nvCxnSpPr>
          <p:spPr>
            <a:xfrm>
              <a:off x="529389" y="2695074"/>
              <a:ext cx="3128211" cy="36094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/>
            <p:cNvCxnSpPr/>
            <p:nvPr/>
          </p:nvCxnSpPr>
          <p:spPr>
            <a:xfrm rot="16200000" flipH="1">
              <a:off x="3549317" y="2707104"/>
              <a:ext cx="240631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>
              <a:endCxn id="4" idx="4"/>
            </p:cNvCxnSpPr>
            <p:nvPr/>
          </p:nvCxnSpPr>
          <p:spPr>
            <a:xfrm rot="5400000" flipH="1" flipV="1">
              <a:off x="1920542" y="2567992"/>
              <a:ext cx="291766" cy="18045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единительная линия 11"/>
            <p:cNvCxnSpPr/>
            <p:nvPr/>
          </p:nvCxnSpPr>
          <p:spPr>
            <a:xfrm rot="16200000" flipH="1">
              <a:off x="403058" y="2677025"/>
              <a:ext cx="228600" cy="24063"/>
            </a:xfrm>
            <a:prstGeom prst="line">
              <a:avLst/>
            </a:prstGeom>
            <a:grpFill/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Группа 53"/>
          <p:cNvGrpSpPr/>
          <p:nvPr/>
        </p:nvGrpSpPr>
        <p:grpSpPr>
          <a:xfrm>
            <a:off x="3737812" y="2486526"/>
            <a:ext cx="1973179" cy="360947"/>
            <a:chOff x="3737812" y="2486526"/>
            <a:chExt cx="1973179" cy="360947"/>
          </a:xfrm>
        </p:grpSpPr>
        <p:sp>
          <p:nvSpPr>
            <p:cNvPr id="13" name="Овал 12"/>
            <p:cNvSpPr/>
            <p:nvPr/>
          </p:nvSpPr>
          <p:spPr>
            <a:xfrm>
              <a:off x="3737812" y="2486526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14" name="Прямая соединительная линия 13"/>
            <p:cNvCxnSpPr>
              <a:stCxn id="13" idx="6"/>
            </p:cNvCxnSpPr>
            <p:nvPr/>
          </p:nvCxnSpPr>
          <p:spPr>
            <a:xfrm flipV="1">
              <a:off x="4158917" y="2666999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единительная линия 14"/>
            <p:cNvCxnSpPr/>
            <p:nvPr/>
          </p:nvCxnSpPr>
          <p:spPr>
            <a:xfrm rot="16200000" flipH="1">
              <a:off x="5578644" y="2654967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Группа 18"/>
          <p:cNvGrpSpPr/>
          <p:nvPr/>
        </p:nvGrpSpPr>
        <p:grpSpPr>
          <a:xfrm>
            <a:off x="5863392" y="2434389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" name="Овал 19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21" name="Прямая соединительная линия 20"/>
            <p:cNvCxnSpPr>
              <a:stCxn id="20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Прямая соединительная линия 21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Полилиния 23"/>
          <p:cNvSpPr/>
          <p:nvPr/>
        </p:nvSpPr>
        <p:spPr>
          <a:xfrm>
            <a:off x="7978944" y="4241131"/>
            <a:ext cx="832183" cy="1722521"/>
          </a:xfrm>
          <a:custGeom>
            <a:avLst/>
            <a:gdLst>
              <a:gd name="connsiteX0" fmla="*/ 294773 w 832183"/>
              <a:gd name="connsiteY0" fmla="*/ 2005 h 1722521"/>
              <a:gd name="connsiteX1" fmla="*/ 42110 w 832183"/>
              <a:gd name="connsiteY1" fmla="*/ 350921 h 1722521"/>
              <a:gd name="connsiteX2" fmla="*/ 42110 w 832183"/>
              <a:gd name="connsiteY2" fmla="*/ 784058 h 1722521"/>
              <a:gd name="connsiteX3" fmla="*/ 258678 w 832183"/>
              <a:gd name="connsiteY3" fmla="*/ 1084847 h 1722521"/>
              <a:gd name="connsiteX4" fmla="*/ 270710 w 832183"/>
              <a:gd name="connsiteY4" fmla="*/ 1481889 h 1722521"/>
              <a:gd name="connsiteX5" fmla="*/ 66173 w 832183"/>
              <a:gd name="connsiteY5" fmla="*/ 1722521 h 1722521"/>
              <a:gd name="connsiteX6" fmla="*/ 631657 w 832183"/>
              <a:gd name="connsiteY6" fmla="*/ 1481889 h 1722521"/>
              <a:gd name="connsiteX7" fmla="*/ 824162 w 832183"/>
              <a:gd name="connsiteY7" fmla="*/ 1072815 h 1722521"/>
              <a:gd name="connsiteX8" fmla="*/ 679783 w 832183"/>
              <a:gd name="connsiteY8" fmla="*/ 591552 h 1722521"/>
              <a:gd name="connsiteX9" fmla="*/ 463215 w 832183"/>
              <a:gd name="connsiteY9" fmla="*/ 338889 h 1722521"/>
              <a:gd name="connsiteX10" fmla="*/ 294773 w 832183"/>
              <a:gd name="connsiteY10" fmla="*/ 2005 h 17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32183" h="1722521">
                <a:moveTo>
                  <a:pt x="294773" y="2005"/>
                </a:moveTo>
                <a:cubicBezTo>
                  <a:pt x="224589" y="4010"/>
                  <a:pt x="84221" y="220579"/>
                  <a:pt x="42110" y="350921"/>
                </a:cubicBezTo>
                <a:cubicBezTo>
                  <a:pt x="0" y="481263"/>
                  <a:pt x="6015" y="661737"/>
                  <a:pt x="42110" y="784058"/>
                </a:cubicBezTo>
                <a:cubicBezTo>
                  <a:pt x="78205" y="906379"/>
                  <a:pt x="220578" y="968542"/>
                  <a:pt x="258678" y="1084847"/>
                </a:cubicBezTo>
                <a:cubicBezTo>
                  <a:pt x="296778" y="1201152"/>
                  <a:pt x="302794" y="1375610"/>
                  <a:pt x="270710" y="1481889"/>
                </a:cubicBezTo>
                <a:cubicBezTo>
                  <a:pt x="238626" y="1588168"/>
                  <a:pt x="6015" y="1722521"/>
                  <a:pt x="66173" y="1722521"/>
                </a:cubicBezTo>
                <a:cubicBezTo>
                  <a:pt x="126331" y="1722521"/>
                  <a:pt x="505326" y="1590173"/>
                  <a:pt x="631657" y="1481889"/>
                </a:cubicBezTo>
                <a:cubicBezTo>
                  <a:pt x="757989" y="1373605"/>
                  <a:pt x="816141" y="1221205"/>
                  <a:pt x="824162" y="1072815"/>
                </a:cubicBezTo>
                <a:cubicBezTo>
                  <a:pt x="832183" y="924426"/>
                  <a:pt x="739941" y="713873"/>
                  <a:pt x="679783" y="591552"/>
                </a:cubicBezTo>
                <a:cubicBezTo>
                  <a:pt x="619625" y="469231"/>
                  <a:pt x="525378" y="435142"/>
                  <a:pt x="463215" y="338889"/>
                </a:cubicBezTo>
                <a:cubicBezTo>
                  <a:pt x="401052" y="242637"/>
                  <a:pt x="364957" y="0"/>
                  <a:pt x="294773" y="2005"/>
                </a:cubicBezTo>
                <a:close/>
              </a:path>
            </a:pathLst>
          </a:cu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dirty="0" smtClean="0"/>
              <a:t>МЗ</a:t>
            </a:r>
            <a:endParaRPr lang="ru-RU" dirty="0"/>
          </a:p>
        </p:txBody>
      </p:sp>
      <p:grpSp>
        <p:nvGrpSpPr>
          <p:cNvPr id="9" name="Группа 29"/>
          <p:cNvGrpSpPr/>
          <p:nvPr/>
        </p:nvGrpSpPr>
        <p:grpSpPr>
          <a:xfrm>
            <a:off x="3926307" y="5069305"/>
            <a:ext cx="1973179" cy="360947"/>
            <a:chOff x="2498558" y="2703095"/>
            <a:chExt cx="1973179" cy="360947"/>
          </a:xfrm>
        </p:grpSpPr>
        <p:sp>
          <p:nvSpPr>
            <p:cNvPr id="31" name="Овал 30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И</a:t>
              </a:r>
              <a:endParaRPr lang="ru-RU" dirty="0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Прямая соединительная линия 32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Группа 33"/>
          <p:cNvGrpSpPr/>
          <p:nvPr/>
        </p:nvGrpSpPr>
        <p:grpSpPr>
          <a:xfrm>
            <a:off x="6063918" y="5029200"/>
            <a:ext cx="1973179" cy="360947"/>
            <a:chOff x="2498558" y="2703095"/>
            <a:chExt cx="1973179" cy="36094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5" name="Овал 34"/>
            <p:cNvSpPr/>
            <p:nvPr/>
          </p:nvSpPr>
          <p:spPr>
            <a:xfrm>
              <a:off x="2498558" y="2703095"/>
              <a:ext cx="421105" cy="360947"/>
            </a:xfrm>
            <a:prstGeom prst="ellipse">
              <a:avLst/>
            </a:prstGeom>
            <a:grpFill/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cxnSp>
          <p:nvCxnSpPr>
            <p:cNvPr id="36" name="Прямая соединительная линия 35"/>
            <p:cNvCxnSpPr>
              <a:stCxn id="35" idx="6"/>
            </p:cNvCxnSpPr>
            <p:nvPr/>
          </p:nvCxnSpPr>
          <p:spPr>
            <a:xfrm flipV="1">
              <a:off x="2919663" y="2883568"/>
              <a:ext cx="1515979" cy="1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единительная линия 36"/>
            <p:cNvCxnSpPr/>
            <p:nvPr/>
          </p:nvCxnSpPr>
          <p:spPr>
            <a:xfrm rot="16200000" flipH="1">
              <a:off x="4339390" y="2871536"/>
              <a:ext cx="240631" cy="24063"/>
            </a:xfrm>
            <a:prstGeom prst="line">
              <a:avLst/>
            </a:prstGeom>
            <a:grpFill/>
            <a:ln w="571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Группа 55"/>
          <p:cNvGrpSpPr/>
          <p:nvPr/>
        </p:nvGrpSpPr>
        <p:grpSpPr>
          <a:xfrm>
            <a:off x="537410" y="4616116"/>
            <a:ext cx="3176338" cy="745956"/>
            <a:chOff x="537410" y="4616116"/>
            <a:chExt cx="3176338" cy="745956"/>
          </a:xfrm>
          <a:solidFill>
            <a:srgbClr val="006600"/>
          </a:solidFill>
        </p:grpSpPr>
        <p:sp>
          <p:nvSpPr>
            <p:cNvPr id="47" name="Овал 46"/>
            <p:cNvSpPr/>
            <p:nvPr/>
          </p:nvSpPr>
          <p:spPr>
            <a:xfrm>
              <a:off x="1696452" y="4616116"/>
              <a:ext cx="782053" cy="360947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МР</a:t>
              </a:r>
              <a:endParaRPr lang="ru-RU" dirty="0"/>
            </a:p>
          </p:txBody>
        </p:sp>
        <p:cxnSp>
          <p:nvCxnSpPr>
            <p:cNvPr id="48" name="Прямая соединительная линия 47"/>
            <p:cNvCxnSpPr/>
            <p:nvPr/>
          </p:nvCxnSpPr>
          <p:spPr>
            <a:xfrm>
              <a:off x="561473" y="5217695"/>
              <a:ext cx="3128211" cy="36094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Прямая соединительная линия 48"/>
            <p:cNvCxnSpPr/>
            <p:nvPr/>
          </p:nvCxnSpPr>
          <p:spPr>
            <a:xfrm rot="16200000" flipH="1">
              <a:off x="3581401" y="5229725"/>
              <a:ext cx="240631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Прямая соединительная линия 49"/>
            <p:cNvCxnSpPr>
              <a:endCxn id="47" idx="4"/>
            </p:cNvCxnSpPr>
            <p:nvPr/>
          </p:nvCxnSpPr>
          <p:spPr>
            <a:xfrm rot="16200000" flipV="1">
              <a:off x="1956133" y="5108409"/>
              <a:ext cx="264700" cy="2008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Прямая соединительная линия 50"/>
            <p:cNvCxnSpPr/>
            <p:nvPr/>
          </p:nvCxnSpPr>
          <p:spPr>
            <a:xfrm rot="16200000" flipH="1">
              <a:off x="435142" y="5199646"/>
              <a:ext cx="228600" cy="24063"/>
            </a:xfrm>
            <a:prstGeom prst="line">
              <a:avLst/>
            </a:prstGeom>
            <a:grpFill/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Группа 60"/>
          <p:cNvGrpSpPr/>
          <p:nvPr/>
        </p:nvGrpSpPr>
        <p:grpSpPr>
          <a:xfrm>
            <a:off x="4680284" y="2683041"/>
            <a:ext cx="553454" cy="786061"/>
            <a:chOff x="4680284" y="2695073"/>
            <a:chExt cx="553454" cy="786061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единительная линия 52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Группа 86"/>
          <p:cNvGrpSpPr/>
          <p:nvPr/>
        </p:nvGrpSpPr>
        <p:grpSpPr>
          <a:xfrm>
            <a:off x="5137485" y="3453063"/>
            <a:ext cx="1042737" cy="1564103"/>
            <a:chOff x="5137485" y="3453063"/>
            <a:chExt cx="1042737" cy="1564103"/>
          </a:xfrm>
        </p:grpSpPr>
        <p:sp>
          <p:nvSpPr>
            <p:cNvPr id="60" name="Овал 59"/>
            <p:cNvSpPr/>
            <p:nvPr/>
          </p:nvSpPr>
          <p:spPr>
            <a:xfrm>
              <a:off x="5137485" y="3453063"/>
              <a:ext cx="372978" cy="372979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63" name="Прямая соединительная линия 62"/>
            <p:cNvCxnSpPr/>
            <p:nvPr/>
          </p:nvCxnSpPr>
          <p:spPr>
            <a:xfrm rot="16200000" flipH="1">
              <a:off x="5139490" y="4008522"/>
              <a:ext cx="1183108" cy="71387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единительная линия 63"/>
            <p:cNvCxnSpPr/>
            <p:nvPr/>
          </p:nvCxnSpPr>
          <p:spPr>
            <a:xfrm rot="10800000" flipV="1">
              <a:off x="6003761" y="4856747"/>
              <a:ext cx="176461" cy="160419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Группа 65"/>
          <p:cNvGrpSpPr/>
          <p:nvPr/>
        </p:nvGrpSpPr>
        <p:grpSpPr>
          <a:xfrm rot="12156015">
            <a:off x="4495799" y="4375482"/>
            <a:ext cx="553454" cy="786061"/>
            <a:chOff x="4680284" y="2695073"/>
            <a:chExt cx="553454" cy="786061"/>
          </a:xfrm>
        </p:grpSpPr>
        <p:cxnSp>
          <p:nvCxnSpPr>
            <p:cNvPr id="67" name="Прямая соединительная линия 66"/>
            <p:cNvCxnSpPr/>
            <p:nvPr/>
          </p:nvCxnSpPr>
          <p:spPr>
            <a:xfrm rot="16200000" flipH="1">
              <a:off x="4535905" y="2839452"/>
              <a:ext cx="733930" cy="445171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/>
            <p:cNvCxnSpPr/>
            <p:nvPr/>
          </p:nvCxnSpPr>
          <p:spPr>
            <a:xfrm rot="10800000" flipV="1">
              <a:off x="5057277" y="3320715"/>
              <a:ext cx="176461" cy="160419"/>
            </a:xfrm>
            <a:prstGeom prst="line">
              <a:avLst/>
            </a:prstGeom>
            <a:ln w="571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Группа 85"/>
          <p:cNvGrpSpPr/>
          <p:nvPr/>
        </p:nvGrpSpPr>
        <p:grpSpPr>
          <a:xfrm>
            <a:off x="4030579" y="2791325"/>
            <a:ext cx="1876927" cy="1491917"/>
            <a:chOff x="4030579" y="2791325"/>
            <a:chExt cx="1876927" cy="1491917"/>
          </a:xfrm>
        </p:grpSpPr>
        <p:sp>
          <p:nvSpPr>
            <p:cNvPr id="69" name="Овал 68"/>
            <p:cNvSpPr/>
            <p:nvPr/>
          </p:nvSpPr>
          <p:spPr>
            <a:xfrm>
              <a:off x="4451684" y="3934326"/>
              <a:ext cx="348916" cy="348916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Т</a:t>
              </a:r>
              <a:endParaRPr lang="ru-RU" dirty="0"/>
            </a:p>
          </p:txBody>
        </p:sp>
        <p:cxnSp>
          <p:nvCxnSpPr>
            <p:cNvPr id="71" name="Прямая соединительная линия 70"/>
            <p:cNvCxnSpPr>
              <a:stCxn id="69" idx="0"/>
            </p:cNvCxnSpPr>
            <p:nvPr/>
          </p:nvCxnSpPr>
          <p:spPr>
            <a:xfrm rot="16200000" flipV="1">
              <a:off x="3865145" y="3173329"/>
              <a:ext cx="1022684" cy="4993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Прямая соединительная линия 72"/>
            <p:cNvCxnSpPr/>
            <p:nvPr/>
          </p:nvCxnSpPr>
          <p:spPr>
            <a:xfrm flipV="1">
              <a:off x="4439653" y="2899611"/>
              <a:ext cx="1407694" cy="613610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Прямая соединительная линия 74"/>
            <p:cNvCxnSpPr/>
            <p:nvPr/>
          </p:nvCxnSpPr>
          <p:spPr>
            <a:xfrm rot="16200000" flipH="1">
              <a:off x="5745079" y="2833436"/>
              <a:ext cx="204537" cy="120316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Прямая соединительная линия 76"/>
            <p:cNvCxnSpPr/>
            <p:nvPr/>
          </p:nvCxnSpPr>
          <p:spPr>
            <a:xfrm flipV="1">
              <a:off x="4030579" y="2863516"/>
              <a:ext cx="192505" cy="108284"/>
            </a:xfrm>
            <a:prstGeom prst="line">
              <a:avLst/>
            </a:pr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Дата 5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8" name="Нижний колонтитул 5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r>
              <a:rPr lang="ru-RU" dirty="0" smtClean="0"/>
              <a:t>Нейронные сети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357298"/>
            <a:ext cx="8229600" cy="5143536"/>
          </a:xfrm>
        </p:spPr>
        <p:txBody>
          <a:bodyPr/>
          <a:lstStyle/>
          <a:p>
            <a:r>
              <a:rPr lang="ru-RU" dirty="0" smtClean="0"/>
              <a:t>«ЦНС – обширная сеть нейронов, имеющих сложную структуру  и систему связи»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r>
              <a:rPr lang="ru-RU" dirty="0" smtClean="0"/>
              <a:t> </a:t>
            </a:r>
          </a:p>
          <a:p>
            <a:r>
              <a:rPr lang="ru-RU" dirty="0" smtClean="0"/>
              <a:t> «Простой рефлекс – выгодная, хотя невероятная фикция»</a:t>
            </a:r>
          </a:p>
          <a:p>
            <a:pPr algn="r">
              <a:buNone/>
            </a:pPr>
            <a:r>
              <a:rPr lang="ru-RU" dirty="0" smtClean="0"/>
              <a:t>ЧАРЛЗ СКОТТ ШЕРРИНГТОН </a:t>
            </a:r>
          </a:p>
          <a:p>
            <a:pPr algn="r">
              <a:buNone/>
            </a:pPr>
            <a:endParaRPr lang="ru-RU" dirty="0"/>
          </a:p>
        </p:txBody>
      </p:sp>
    </p:spTree>
    <p:extLst>
      <p:ext uri="{BB962C8B-B14F-4D97-AF65-F5344CB8AC3E}">
        <p14:creationId xmlns="" xmlns:p14="http://schemas.microsoft.com/office/powerpoint/2010/main" val="262000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500042"/>
            <a:ext cx="8229600" cy="1143000"/>
          </a:xfrm>
        </p:spPr>
        <p:txBody>
          <a:bodyPr>
            <a:normAutofit/>
          </a:bodyPr>
          <a:lstStyle/>
          <a:p>
            <a:r>
              <a:rPr lang="ru-RU" sz="6000" dirty="0" smtClean="0"/>
              <a:t>Торможение</a:t>
            </a:r>
            <a:endParaRPr lang="ru-RU" sz="6000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143116"/>
            <a:ext cx="8229600" cy="4525963"/>
          </a:xfrm>
        </p:spPr>
        <p:txBody>
          <a:bodyPr>
            <a:normAutofit/>
          </a:bodyPr>
          <a:lstStyle/>
          <a:p>
            <a:r>
              <a:rPr lang="ru-RU" sz="4800" dirty="0" smtClean="0"/>
              <a:t>Активный нервный процесс, результатом которого является прекращение или предупреждение возбуждения</a:t>
            </a:r>
            <a:endParaRPr lang="ru-RU" sz="4800" dirty="0"/>
          </a:p>
        </p:txBody>
      </p:sp>
    </p:spTree>
    <p:extLst>
      <p:ext uri="{BB962C8B-B14F-4D97-AF65-F5344CB8AC3E}">
        <p14:creationId xmlns="" xmlns:p14="http://schemas.microsoft.com/office/powerpoint/2010/main" val="83385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23746" y="223024"/>
            <a:ext cx="8229600" cy="6166625"/>
          </a:xfrm>
        </p:spPr>
        <p:txBody>
          <a:bodyPr>
            <a:noAutofit/>
          </a:bodyPr>
          <a:lstStyle/>
          <a:p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Нервная клетка осуществляет переработку информации: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Получение 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Обработка 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Хранение</a:t>
            </a:r>
          </a:p>
          <a:p>
            <a:pPr lvl="1">
              <a:buFont typeface="Wingdings" pitchFamily="2" charset="2"/>
              <a:buChar char="v"/>
            </a:pPr>
            <a:r>
              <a:rPr lang="ru-RU" sz="4800" dirty="0" smtClean="0">
                <a:effectLst>
                  <a:glow rad="101600">
                    <a:srgbClr val="FFFF00">
                      <a:alpha val="60000"/>
                    </a:srgbClr>
                  </a:glow>
                </a:effectLst>
              </a:rPr>
              <a:t>Передача </a:t>
            </a:r>
            <a:endParaRPr lang="ru-RU" sz="4800" dirty="0">
              <a:effectLst>
                <a:glow rad="101600">
                  <a:srgbClr val="FFFF00">
                    <a:alpha val="60000"/>
                  </a:srgbClr>
                </a:glow>
              </a:effectLst>
            </a:endParaRP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939916"/>
          </a:xfrm>
        </p:spPr>
        <p:txBody>
          <a:bodyPr>
            <a:normAutofit/>
          </a:bodyPr>
          <a:lstStyle/>
          <a:p>
            <a:r>
              <a:rPr lang="ru-RU" dirty="0" smtClean="0"/>
              <a:t>Электрофизиологическое проявление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2000240"/>
            <a:ext cx="8229600" cy="1285884"/>
          </a:xfrm>
        </p:spPr>
        <p:txBody>
          <a:bodyPr/>
          <a:lstStyle/>
          <a:p>
            <a:r>
              <a:rPr lang="ru-RU" dirty="0" err="1" smtClean="0"/>
              <a:t>Гиперполяризация</a:t>
            </a:r>
            <a:endParaRPr lang="ru-RU" dirty="0" smtClean="0"/>
          </a:p>
          <a:p>
            <a:r>
              <a:rPr lang="ru-RU" dirty="0" smtClean="0"/>
              <a:t>Длительная деполяризация</a:t>
            </a:r>
            <a:endParaRPr lang="ru-RU" dirty="0"/>
          </a:p>
        </p:txBody>
      </p:sp>
      <p:cxnSp>
        <p:nvCxnSpPr>
          <p:cNvPr id="5" name="Прямая со стрелкой 4"/>
          <p:cNvCxnSpPr/>
          <p:nvPr/>
        </p:nvCxnSpPr>
        <p:spPr>
          <a:xfrm>
            <a:off x="571472" y="3857628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 стрелкой 7"/>
          <p:cNvCxnSpPr/>
          <p:nvPr/>
        </p:nvCxnSpPr>
        <p:spPr>
          <a:xfrm rot="5400000" flipH="1" flipV="1">
            <a:off x="-357222" y="4714884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>
            <a:off x="928662" y="5000636"/>
            <a:ext cx="3071834" cy="158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Полилиния 15"/>
          <p:cNvSpPr/>
          <p:nvPr/>
        </p:nvSpPr>
        <p:spPr>
          <a:xfrm>
            <a:off x="938784" y="5614416"/>
            <a:ext cx="2913888" cy="426720"/>
          </a:xfrm>
          <a:custGeom>
            <a:avLst/>
            <a:gdLst>
              <a:gd name="connsiteX0" fmla="*/ 0 w 2913888"/>
              <a:gd name="connsiteY0" fmla="*/ 42672 h 426720"/>
              <a:gd name="connsiteX1" fmla="*/ 719328 w 2913888"/>
              <a:gd name="connsiteY1" fmla="*/ 30480 h 426720"/>
              <a:gd name="connsiteX2" fmla="*/ 938784 w 2913888"/>
              <a:gd name="connsiteY2" fmla="*/ 115824 h 426720"/>
              <a:gd name="connsiteX3" fmla="*/ 1121664 w 2913888"/>
              <a:gd name="connsiteY3" fmla="*/ 310896 h 426720"/>
              <a:gd name="connsiteX4" fmla="*/ 1426464 w 2913888"/>
              <a:gd name="connsiteY4" fmla="*/ 396240 h 426720"/>
              <a:gd name="connsiteX5" fmla="*/ 1780032 w 2913888"/>
              <a:gd name="connsiteY5" fmla="*/ 384048 h 426720"/>
              <a:gd name="connsiteX6" fmla="*/ 2109216 w 2913888"/>
              <a:gd name="connsiteY6" fmla="*/ 140208 h 426720"/>
              <a:gd name="connsiteX7" fmla="*/ 2353056 w 2913888"/>
              <a:gd name="connsiteY7" fmla="*/ 18288 h 426720"/>
              <a:gd name="connsiteX8" fmla="*/ 2913888 w 2913888"/>
              <a:gd name="connsiteY8" fmla="*/ 3048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888" h="426720">
                <a:moveTo>
                  <a:pt x="0" y="42672"/>
                </a:moveTo>
                <a:cubicBezTo>
                  <a:pt x="281432" y="30480"/>
                  <a:pt x="562864" y="18288"/>
                  <a:pt x="719328" y="30480"/>
                </a:cubicBezTo>
                <a:cubicBezTo>
                  <a:pt x="875792" y="42672"/>
                  <a:pt x="871728" y="69088"/>
                  <a:pt x="938784" y="115824"/>
                </a:cubicBezTo>
                <a:cubicBezTo>
                  <a:pt x="1005840" y="162560"/>
                  <a:pt x="1040384" y="264160"/>
                  <a:pt x="1121664" y="310896"/>
                </a:cubicBezTo>
                <a:cubicBezTo>
                  <a:pt x="1202944" y="357632"/>
                  <a:pt x="1316736" y="384048"/>
                  <a:pt x="1426464" y="396240"/>
                </a:cubicBezTo>
                <a:cubicBezTo>
                  <a:pt x="1536192" y="408432"/>
                  <a:pt x="1666240" y="426720"/>
                  <a:pt x="1780032" y="384048"/>
                </a:cubicBezTo>
                <a:cubicBezTo>
                  <a:pt x="1893824" y="341376"/>
                  <a:pt x="2013712" y="201168"/>
                  <a:pt x="2109216" y="140208"/>
                </a:cubicBezTo>
                <a:cubicBezTo>
                  <a:pt x="2204720" y="79248"/>
                  <a:pt x="2218944" y="36576"/>
                  <a:pt x="2353056" y="18288"/>
                </a:cubicBezTo>
                <a:cubicBezTo>
                  <a:pt x="2487168" y="0"/>
                  <a:pt x="2700528" y="15240"/>
                  <a:pt x="2913888" y="30480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8" name="Прямая со стрелкой 17"/>
          <p:cNvCxnSpPr/>
          <p:nvPr/>
        </p:nvCxnSpPr>
        <p:spPr>
          <a:xfrm rot="5400000">
            <a:off x="1035819" y="5322107"/>
            <a:ext cx="642942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 стрелкой 18"/>
          <p:cNvCxnSpPr/>
          <p:nvPr/>
        </p:nvCxnSpPr>
        <p:spPr>
          <a:xfrm rot="5400000">
            <a:off x="1964513" y="5536421"/>
            <a:ext cx="1071570" cy="1588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571604" y="514351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2500298" y="521495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ПП</a:t>
            </a:r>
            <a:endParaRPr lang="ru-RU" b="1" dirty="0"/>
          </a:p>
        </p:txBody>
      </p:sp>
      <p:sp>
        <p:nvSpPr>
          <p:cNvPr id="23" name="TextBox 22"/>
          <p:cNvSpPr txBox="1"/>
          <p:nvPr/>
        </p:nvSpPr>
        <p:spPr>
          <a:xfrm>
            <a:off x="285720" y="3357562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3786182" y="3429000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  <p:cxnSp>
        <p:nvCxnSpPr>
          <p:cNvPr id="25" name="Прямая со стрелкой 24"/>
          <p:cNvCxnSpPr/>
          <p:nvPr/>
        </p:nvCxnSpPr>
        <p:spPr>
          <a:xfrm>
            <a:off x="4857752" y="4000504"/>
            <a:ext cx="3429024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 rot="5400000" flipH="1" flipV="1">
            <a:off x="3929058" y="4857760"/>
            <a:ext cx="2571768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>
            <a:off x="5214942" y="5143512"/>
            <a:ext cx="2928958" cy="7143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572000" y="350043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мВ</a:t>
            </a:r>
            <a:endParaRPr lang="ru-RU" b="1" dirty="0"/>
          </a:p>
        </p:txBody>
      </p:sp>
      <p:sp>
        <p:nvSpPr>
          <p:cNvPr id="34" name="Полилиния 33"/>
          <p:cNvSpPr/>
          <p:nvPr/>
        </p:nvSpPr>
        <p:spPr>
          <a:xfrm>
            <a:off x="5230368" y="3133344"/>
            <a:ext cx="3199252" cy="2696464"/>
          </a:xfrm>
          <a:custGeom>
            <a:avLst/>
            <a:gdLst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523488 w 3706368"/>
              <a:gd name="connsiteY23" fmla="*/ 2023872 h 2696464"/>
              <a:gd name="connsiteX24" fmla="*/ 3645408 w 3706368"/>
              <a:gd name="connsiteY24" fmla="*/ 2060448 h 2696464"/>
              <a:gd name="connsiteX25" fmla="*/ 3706368 w 3706368"/>
              <a:gd name="connsiteY25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645408 w 3706368"/>
              <a:gd name="connsiteY23" fmla="*/ 2060448 h 2696464"/>
              <a:gd name="connsiteX24" fmla="*/ 3706368 w 3706368"/>
              <a:gd name="connsiteY24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2097024 h 2696464"/>
              <a:gd name="connsiteX0" fmla="*/ 0 w 3706368"/>
              <a:gd name="connsiteY0" fmla="*/ 2645664 h 2696464"/>
              <a:gd name="connsiteX1" fmla="*/ 890016 w 3706368"/>
              <a:gd name="connsiteY1" fmla="*/ 2670048 h 2696464"/>
              <a:gd name="connsiteX2" fmla="*/ 1072896 w 3706368"/>
              <a:gd name="connsiteY2" fmla="*/ 2487168 h 2696464"/>
              <a:gd name="connsiteX3" fmla="*/ 1133856 w 3706368"/>
              <a:gd name="connsiteY3" fmla="*/ 2121408 h 2696464"/>
              <a:gd name="connsiteX4" fmla="*/ 1316736 w 3706368"/>
              <a:gd name="connsiteY4" fmla="*/ 146304 h 2696464"/>
              <a:gd name="connsiteX5" fmla="*/ 1365504 w 3706368"/>
              <a:gd name="connsiteY5" fmla="*/ 1243584 h 2696464"/>
              <a:gd name="connsiteX6" fmla="*/ 1438656 w 3706368"/>
              <a:gd name="connsiteY6" fmla="*/ 2011680 h 2696464"/>
              <a:gd name="connsiteX7" fmla="*/ 1511808 w 3706368"/>
              <a:gd name="connsiteY7" fmla="*/ 1597152 h 2696464"/>
              <a:gd name="connsiteX8" fmla="*/ 1609344 w 3706368"/>
              <a:gd name="connsiteY8" fmla="*/ 134112 h 2696464"/>
              <a:gd name="connsiteX9" fmla="*/ 1670304 w 3706368"/>
              <a:gd name="connsiteY9" fmla="*/ 987552 h 2696464"/>
              <a:gd name="connsiteX10" fmla="*/ 1719072 w 3706368"/>
              <a:gd name="connsiteY10" fmla="*/ 1987296 h 2696464"/>
              <a:gd name="connsiteX11" fmla="*/ 1816608 w 3706368"/>
              <a:gd name="connsiteY11" fmla="*/ 1548384 h 2696464"/>
              <a:gd name="connsiteX12" fmla="*/ 1877568 w 3706368"/>
              <a:gd name="connsiteY12" fmla="*/ 694944 h 2696464"/>
              <a:gd name="connsiteX13" fmla="*/ 1926336 w 3706368"/>
              <a:gd name="connsiteY13" fmla="*/ 146304 h 2696464"/>
              <a:gd name="connsiteX14" fmla="*/ 1962912 w 3706368"/>
              <a:gd name="connsiteY14" fmla="*/ 670560 h 2696464"/>
              <a:gd name="connsiteX15" fmla="*/ 2023872 w 3706368"/>
              <a:gd name="connsiteY15" fmla="*/ 1804416 h 2696464"/>
              <a:gd name="connsiteX16" fmla="*/ 2036064 w 3706368"/>
              <a:gd name="connsiteY16" fmla="*/ 1975104 h 2696464"/>
              <a:gd name="connsiteX17" fmla="*/ 2072640 w 3706368"/>
              <a:gd name="connsiteY17" fmla="*/ 1926336 h 2696464"/>
              <a:gd name="connsiteX18" fmla="*/ 2194560 w 3706368"/>
              <a:gd name="connsiteY18" fmla="*/ 146304 h 2696464"/>
              <a:gd name="connsiteX19" fmla="*/ 2292096 w 3706368"/>
              <a:gd name="connsiteY19" fmla="*/ 1609344 h 2696464"/>
              <a:gd name="connsiteX20" fmla="*/ 2499360 w 3706368"/>
              <a:gd name="connsiteY20" fmla="*/ 1828800 h 2696464"/>
              <a:gd name="connsiteX21" fmla="*/ 3121152 w 3706368"/>
              <a:gd name="connsiteY21" fmla="*/ 1853184 h 2696464"/>
              <a:gd name="connsiteX22" fmla="*/ 3401568 w 3706368"/>
              <a:gd name="connsiteY22" fmla="*/ 1938528 h 2696464"/>
              <a:gd name="connsiteX23" fmla="*/ 3706368 w 3706368"/>
              <a:gd name="connsiteY23" fmla="*/ 1954124 h 2696464"/>
              <a:gd name="connsiteX0" fmla="*/ 0 w 4279710"/>
              <a:gd name="connsiteY0" fmla="*/ 2645664 h 2696464"/>
              <a:gd name="connsiteX1" fmla="*/ 890016 w 4279710"/>
              <a:gd name="connsiteY1" fmla="*/ 2670048 h 2696464"/>
              <a:gd name="connsiteX2" fmla="*/ 1072896 w 4279710"/>
              <a:gd name="connsiteY2" fmla="*/ 2487168 h 2696464"/>
              <a:gd name="connsiteX3" fmla="*/ 1133856 w 4279710"/>
              <a:gd name="connsiteY3" fmla="*/ 2121408 h 2696464"/>
              <a:gd name="connsiteX4" fmla="*/ 1316736 w 4279710"/>
              <a:gd name="connsiteY4" fmla="*/ 146304 h 2696464"/>
              <a:gd name="connsiteX5" fmla="*/ 1365504 w 4279710"/>
              <a:gd name="connsiteY5" fmla="*/ 1243584 h 2696464"/>
              <a:gd name="connsiteX6" fmla="*/ 1438656 w 4279710"/>
              <a:gd name="connsiteY6" fmla="*/ 2011680 h 2696464"/>
              <a:gd name="connsiteX7" fmla="*/ 1511808 w 4279710"/>
              <a:gd name="connsiteY7" fmla="*/ 1597152 h 2696464"/>
              <a:gd name="connsiteX8" fmla="*/ 1609344 w 4279710"/>
              <a:gd name="connsiteY8" fmla="*/ 134112 h 2696464"/>
              <a:gd name="connsiteX9" fmla="*/ 1670304 w 4279710"/>
              <a:gd name="connsiteY9" fmla="*/ 987552 h 2696464"/>
              <a:gd name="connsiteX10" fmla="*/ 1719072 w 4279710"/>
              <a:gd name="connsiteY10" fmla="*/ 1987296 h 2696464"/>
              <a:gd name="connsiteX11" fmla="*/ 1816608 w 4279710"/>
              <a:gd name="connsiteY11" fmla="*/ 1548384 h 2696464"/>
              <a:gd name="connsiteX12" fmla="*/ 1877568 w 4279710"/>
              <a:gd name="connsiteY12" fmla="*/ 694944 h 2696464"/>
              <a:gd name="connsiteX13" fmla="*/ 1926336 w 4279710"/>
              <a:gd name="connsiteY13" fmla="*/ 146304 h 2696464"/>
              <a:gd name="connsiteX14" fmla="*/ 1962912 w 4279710"/>
              <a:gd name="connsiteY14" fmla="*/ 670560 h 2696464"/>
              <a:gd name="connsiteX15" fmla="*/ 2023872 w 4279710"/>
              <a:gd name="connsiteY15" fmla="*/ 1804416 h 2696464"/>
              <a:gd name="connsiteX16" fmla="*/ 2036064 w 4279710"/>
              <a:gd name="connsiteY16" fmla="*/ 1975104 h 2696464"/>
              <a:gd name="connsiteX17" fmla="*/ 2072640 w 4279710"/>
              <a:gd name="connsiteY17" fmla="*/ 1926336 h 2696464"/>
              <a:gd name="connsiteX18" fmla="*/ 2194560 w 4279710"/>
              <a:gd name="connsiteY18" fmla="*/ 146304 h 2696464"/>
              <a:gd name="connsiteX19" fmla="*/ 2292096 w 4279710"/>
              <a:gd name="connsiteY19" fmla="*/ 1609344 h 2696464"/>
              <a:gd name="connsiteX20" fmla="*/ 2499360 w 4279710"/>
              <a:gd name="connsiteY20" fmla="*/ 1828800 h 2696464"/>
              <a:gd name="connsiteX21" fmla="*/ 3121152 w 4279710"/>
              <a:gd name="connsiteY21" fmla="*/ 1853184 h 2696464"/>
              <a:gd name="connsiteX22" fmla="*/ 3401568 w 4279710"/>
              <a:gd name="connsiteY22" fmla="*/ 1938528 h 2696464"/>
              <a:gd name="connsiteX23" fmla="*/ 4279710 w 4279710"/>
              <a:gd name="connsiteY23" fmla="*/ 1954124 h 269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79710" h="2696464">
                <a:moveTo>
                  <a:pt x="0" y="2645664"/>
                </a:moveTo>
                <a:cubicBezTo>
                  <a:pt x="355600" y="2671064"/>
                  <a:pt x="711200" y="2696464"/>
                  <a:pt x="890016" y="2670048"/>
                </a:cubicBezTo>
                <a:cubicBezTo>
                  <a:pt x="1068832" y="2643632"/>
                  <a:pt x="1032256" y="2578608"/>
                  <a:pt x="1072896" y="2487168"/>
                </a:cubicBezTo>
                <a:cubicBezTo>
                  <a:pt x="1113536" y="2395728"/>
                  <a:pt x="1093216" y="2511552"/>
                  <a:pt x="1133856" y="2121408"/>
                </a:cubicBezTo>
                <a:cubicBezTo>
                  <a:pt x="1174496" y="1731264"/>
                  <a:pt x="1278128" y="292608"/>
                  <a:pt x="1316736" y="146304"/>
                </a:cubicBezTo>
                <a:cubicBezTo>
                  <a:pt x="1355344" y="0"/>
                  <a:pt x="1345184" y="932688"/>
                  <a:pt x="1365504" y="1243584"/>
                </a:cubicBezTo>
                <a:cubicBezTo>
                  <a:pt x="1385824" y="1554480"/>
                  <a:pt x="1414272" y="1952752"/>
                  <a:pt x="1438656" y="2011680"/>
                </a:cubicBezTo>
                <a:cubicBezTo>
                  <a:pt x="1463040" y="2070608"/>
                  <a:pt x="1483360" y="1910080"/>
                  <a:pt x="1511808" y="1597152"/>
                </a:cubicBezTo>
                <a:cubicBezTo>
                  <a:pt x="1540256" y="1284224"/>
                  <a:pt x="1582928" y="235712"/>
                  <a:pt x="1609344" y="134112"/>
                </a:cubicBezTo>
                <a:cubicBezTo>
                  <a:pt x="1635760" y="32512"/>
                  <a:pt x="1652016" y="678688"/>
                  <a:pt x="1670304" y="987552"/>
                </a:cubicBezTo>
                <a:cubicBezTo>
                  <a:pt x="1688592" y="1296416"/>
                  <a:pt x="1694688" y="1893824"/>
                  <a:pt x="1719072" y="1987296"/>
                </a:cubicBezTo>
                <a:cubicBezTo>
                  <a:pt x="1743456" y="2080768"/>
                  <a:pt x="1790192" y="1763776"/>
                  <a:pt x="1816608" y="1548384"/>
                </a:cubicBezTo>
                <a:cubicBezTo>
                  <a:pt x="1843024" y="1332992"/>
                  <a:pt x="1859280" y="928624"/>
                  <a:pt x="1877568" y="694944"/>
                </a:cubicBezTo>
                <a:cubicBezTo>
                  <a:pt x="1895856" y="461264"/>
                  <a:pt x="1912112" y="150368"/>
                  <a:pt x="1926336" y="146304"/>
                </a:cubicBezTo>
                <a:cubicBezTo>
                  <a:pt x="1940560" y="142240"/>
                  <a:pt x="1946656" y="394208"/>
                  <a:pt x="1962912" y="670560"/>
                </a:cubicBezTo>
                <a:cubicBezTo>
                  <a:pt x="1979168" y="946912"/>
                  <a:pt x="2011680" y="1586992"/>
                  <a:pt x="2023872" y="1804416"/>
                </a:cubicBezTo>
                <a:cubicBezTo>
                  <a:pt x="2036064" y="2021840"/>
                  <a:pt x="2027936" y="1954784"/>
                  <a:pt x="2036064" y="1975104"/>
                </a:cubicBezTo>
                <a:cubicBezTo>
                  <a:pt x="2044192" y="1995424"/>
                  <a:pt x="2046224" y="2231136"/>
                  <a:pt x="2072640" y="1926336"/>
                </a:cubicBezTo>
                <a:cubicBezTo>
                  <a:pt x="2099056" y="1621536"/>
                  <a:pt x="2157984" y="199136"/>
                  <a:pt x="2194560" y="146304"/>
                </a:cubicBezTo>
                <a:cubicBezTo>
                  <a:pt x="2231136" y="93472"/>
                  <a:pt x="2241296" y="1328928"/>
                  <a:pt x="2292096" y="1609344"/>
                </a:cubicBezTo>
                <a:cubicBezTo>
                  <a:pt x="2342896" y="1889760"/>
                  <a:pt x="2361184" y="1788160"/>
                  <a:pt x="2499360" y="1828800"/>
                </a:cubicBezTo>
                <a:cubicBezTo>
                  <a:pt x="2637536" y="1869440"/>
                  <a:pt x="2970784" y="1834896"/>
                  <a:pt x="3121152" y="1853184"/>
                </a:cubicBezTo>
                <a:cubicBezTo>
                  <a:pt x="3271520" y="1871472"/>
                  <a:pt x="3208475" y="1921705"/>
                  <a:pt x="3401568" y="1938528"/>
                </a:cubicBezTo>
                <a:cubicBezTo>
                  <a:pt x="3594661" y="1955351"/>
                  <a:pt x="4216210" y="1921104"/>
                  <a:pt x="4279710" y="1954124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TextBox 19"/>
          <p:cNvSpPr txBox="1"/>
          <p:nvPr/>
        </p:nvSpPr>
        <p:spPr>
          <a:xfrm>
            <a:off x="7864406" y="3508248"/>
            <a:ext cx="642942" cy="369332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ru-RU" b="1" dirty="0" smtClean="0"/>
              <a:t>мс</a:t>
            </a:r>
            <a:endParaRPr lang="ru-RU" b="1" dirty="0"/>
          </a:p>
        </p:txBody>
      </p:sp>
    </p:spTree>
    <p:extLst>
      <p:ext uri="{BB962C8B-B14F-4D97-AF65-F5344CB8AC3E}">
        <p14:creationId xmlns="" xmlns:p14="http://schemas.microsoft.com/office/powerpoint/2010/main" val="2434957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16" grpId="0" animBg="1"/>
      <p:bldP spid="21" grpId="0"/>
      <p:bldP spid="22" grpId="0"/>
      <p:bldP spid="23" grpId="0"/>
      <p:bldP spid="24" grpId="0"/>
      <p:bldP spid="33" grpId="0"/>
      <p:bldP spid="34" grpId="0" animBg="1"/>
      <p:bldP spid="2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Механизм торможения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1400172"/>
          </a:xfrm>
        </p:spPr>
        <p:txBody>
          <a:bodyPr/>
          <a:lstStyle/>
          <a:p>
            <a:r>
              <a:rPr lang="ru-RU" dirty="0" smtClean="0"/>
              <a:t>Первичное</a:t>
            </a:r>
          </a:p>
          <a:p>
            <a:r>
              <a:rPr lang="ru-RU" dirty="0" smtClean="0"/>
              <a:t>Вторичное </a:t>
            </a:r>
            <a:endParaRPr lang="ru-RU" dirty="0"/>
          </a:p>
        </p:txBody>
      </p:sp>
      <p:sp>
        <p:nvSpPr>
          <p:cNvPr id="4" name="Заголовок 1"/>
          <p:cNvSpPr txBox="1">
            <a:spLocks/>
          </p:cNvSpPr>
          <p:nvPr/>
        </p:nvSpPr>
        <p:spPr>
          <a:xfrm>
            <a:off x="500034" y="314324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Торможение</a:t>
            </a:r>
            <a:r>
              <a:rPr kumimoji="0" lang="ru-RU" sz="44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в синапсе</a:t>
            </a:r>
            <a:endParaRPr kumimoji="0" lang="ru-RU" sz="4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" name="Содержимое 2"/>
          <p:cNvSpPr txBox="1">
            <a:spLocks/>
          </p:cNvSpPr>
          <p:nvPr/>
        </p:nvSpPr>
        <p:spPr>
          <a:xfrm>
            <a:off x="642910" y="4500570"/>
            <a:ext cx="8229600" cy="1400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Пресинаптическое</a:t>
            </a:r>
            <a:endParaRPr kumimoji="0" lang="ru-RU" sz="3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Постсинаптическое </a:t>
            </a:r>
          </a:p>
        </p:txBody>
      </p:sp>
    </p:spTree>
    <p:extLst>
      <p:ext uri="{BB962C8B-B14F-4D97-AF65-F5344CB8AC3E}">
        <p14:creationId xmlns="" xmlns:p14="http://schemas.microsoft.com/office/powerpoint/2010/main" val="207692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4" grpId="0"/>
      <p:bldP spid="5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560832"/>
            <a:ext cx="8229600" cy="5730240"/>
          </a:xfrm>
        </p:spPr>
        <p:txBody>
          <a:bodyPr>
            <a:noAutofit/>
          </a:bodyPr>
          <a:lstStyle/>
          <a:p>
            <a:r>
              <a:rPr lang="ru-RU" sz="1200" b="1" dirty="0" smtClean="0"/>
              <a:t>Первичное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Первичное торможение возникает в специальных тормозных клетках, примыкающих к тормозному нейрону. При этом тормозные нейроны выделяют соответствующие </a:t>
            </a:r>
            <a:r>
              <a:rPr lang="ru-RU" sz="1200" dirty="0" err="1" smtClean="0"/>
              <a:t>нейромедиаторы</a:t>
            </a:r>
            <a:r>
              <a:rPr lang="ru-RU" sz="1200" dirty="0" smtClean="0"/>
              <a:t>.</a:t>
            </a:r>
          </a:p>
          <a:p>
            <a:endParaRPr lang="ru-RU" sz="1200" dirty="0" smtClean="0"/>
          </a:p>
          <a:p>
            <a:r>
              <a:rPr lang="ru-RU" sz="1200" b="1" dirty="0" smtClean="0"/>
              <a:t>Виды первичного торможения</a:t>
            </a:r>
          </a:p>
          <a:p>
            <a:r>
              <a:rPr lang="ru-RU" sz="1200" b="1" dirty="0" smtClean="0"/>
              <a:t>Постсинаптическое</a:t>
            </a:r>
            <a:r>
              <a:rPr lang="ru-RU" sz="1200" dirty="0" smtClean="0"/>
              <a:t> — основной вид первичного торможения, вызывается возбуждением клеток </a:t>
            </a:r>
            <a:r>
              <a:rPr lang="ru-RU" sz="1200" dirty="0" err="1" smtClean="0"/>
              <a:t>Рейншоу</a:t>
            </a:r>
            <a:r>
              <a:rPr lang="ru-RU" sz="1200" dirty="0" smtClean="0"/>
              <a:t> и вставочных нейронов. При этом типе торможения происходит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 постсинаптической мембраны, что и обуславливает торможение. Примеры первичного торможения: </a:t>
            </a:r>
          </a:p>
          <a:p>
            <a:r>
              <a:rPr lang="ru-RU" sz="1200" dirty="0" smtClean="0"/>
              <a:t>Возвратное — нейрон воздействует на клетку, которая в ответ тормозит этот же нейрон.</a:t>
            </a:r>
          </a:p>
          <a:p>
            <a:r>
              <a:rPr lang="ru-RU" sz="1200" dirty="0" smtClean="0"/>
              <a:t>Реципрокное — это взаимное торможение, при котором возбуждение одной группы нервных клеток обеспечивает торможение других клеток через вставочный нейрон.</a:t>
            </a:r>
          </a:p>
          <a:p>
            <a:r>
              <a:rPr lang="ru-RU" sz="1200" dirty="0" smtClean="0"/>
              <a:t>Латеральное — тормозная клетка тормозит расположенные рядом нейроны. Подобные явления развиваются между биполярными и </a:t>
            </a:r>
            <a:r>
              <a:rPr lang="ru-RU" sz="1200" dirty="0" err="1" smtClean="0"/>
              <a:t>ганглиозными</a:t>
            </a:r>
            <a:r>
              <a:rPr lang="ru-RU" sz="1200" dirty="0" smtClean="0"/>
              <a:t> клетками сетчатки, что создает условия для более четкого видения предмета.</a:t>
            </a:r>
          </a:p>
          <a:p>
            <a:r>
              <a:rPr lang="ru-RU" sz="1200" dirty="0" smtClean="0"/>
              <a:t>Возвратное облегчение — нейтрализация торможения нейрона при торможении тормозных клеток другими тормозными клетками.</a:t>
            </a:r>
          </a:p>
          <a:p>
            <a:r>
              <a:rPr lang="ru-RU" sz="1200" b="1" dirty="0" err="1" smtClean="0"/>
              <a:t>Пресинаптическое</a:t>
            </a:r>
            <a:r>
              <a:rPr lang="ru-RU" sz="1200" dirty="0" smtClean="0"/>
              <a:t> — возникает в обычных нейронах, связано с процессом возбуждения.</a:t>
            </a:r>
          </a:p>
          <a:p>
            <a:r>
              <a:rPr lang="ru-RU" sz="1200" dirty="0" smtClean="0"/>
              <a:t>[править]</a:t>
            </a:r>
          </a:p>
          <a:p>
            <a:r>
              <a:rPr lang="ru-RU" sz="1200" b="1" dirty="0" smtClean="0"/>
              <a:t>Вторичное торможение</a:t>
            </a:r>
          </a:p>
          <a:p>
            <a:endParaRPr lang="ru-RU" sz="1200" dirty="0" smtClean="0"/>
          </a:p>
          <a:p>
            <a:r>
              <a:rPr lang="ru-RU" sz="1200" dirty="0" smtClean="0"/>
              <a:t>Вторичное торможение возникает в тех же нейронах, которые генерируют возбуждение.</a:t>
            </a:r>
          </a:p>
          <a:p>
            <a:endParaRPr lang="ru-RU" sz="1200" dirty="0" smtClean="0"/>
          </a:p>
          <a:p>
            <a:r>
              <a:rPr lang="ru-RU" sz="1200" dirty="0" smtClean="0"/>
              <a:t>Виды вторичного торможения</a:t>
            </a:r>
          </a:p>
          <a:p>
            <a:r>
              <a:rPr lang="ru-RU" sz="1200" b="1" dirty="0" err="1" smtClean="0"/>
              <a:t>Пессимальное</a:t>
            </a:r>
            <a:r>
              <a:rPr lang="ru-RU" sz="1200" dirty="0" smtClean="0"/>
              <a:t> торможение — это вторичное торможение, которое развивается в возбуждающих синапсах в результате сильной деполяризации постсинаптической мембраны под действием множественной </a:t>
            </a:r>
            <a:r>
              <a:rPr lang="ru-RU" sz="1200" dirty="0" err="1" smtClean="0"/>
              <a:t>импульсации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Торможение вслед за возбуждением возникает в обычных нейронах и также связано с процессом возбуждения. В конце акта возбуждения нейрона в нем может развиваться сильная следовая </a:t>
            </a:r>
            <a:r>
              <a:rPr lang="ru-RU" sz="1200" dirty="0" err="1" smtClean="0"/>
              <a:t>гиперполяризация</a:t>
            </a:r>
            <a:r>
              <a:rPr lang="ru-RU" sz="1200" dirty="0" smtClean="0"/>
              <a:t>. В то же время возбуждающий постсинаптический потенциал не может довести деполяризацию мембраны до критического уровня деполяризации, </a:t>
            </a:r>
            <a:r>
              <a:rPr lang="ru-RU" sz="1200" dirty="0" err="1" smtClean="0"/>
              <a:t>потенциалзависимые</a:t>
            </a:r>
            <a:r>
              <a:rPr lang="ru-RU" sz="1200" dirty="0" smtClean="0"/>
              <a:t> натриевые каналы не открываются и потенциал действия не возникает.</a:t>
            </a:r>
            <a:endParaRPr lang="ru-RU" sz="1200" dirty="0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3504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Разновидности тормозных нейронных цепей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9074" y="1282432"/>
            <a:ext cx="3643338" cy="5429264"/>
          </a:xfrm>
        </p:spPr>
        <p:txBody>
          <a:bodyPr>
            <a:normAutofit lnSpcReduction="10000"/>
          </a:bodyPr>
          <a:lstStyle/>
          <a:p>
            <a:r>
              <a:rPr lang="ru-RU" dirty="0" smtClean="0"/>
              <a:t>Прямое (поступательное)</a:t>
            </a:r>
          </a:p>
          <a:p>
            <a:endParaRPr lang="ru-RU" dirty="0" smtClean="0"/>
          </a:p>
          <a:p>
            <a:r>
              <a:rPr lang="ru-RU" dirty="0" smtClean="0"/>
              <a:t>Параллельное</a:t>
            </a:r>
          </a:p>
          <a:p>
            <a:endParaRPr lang="ru-RU" dirty="0" smtClean="0"/>
          </a:p>
          <a:p>
            <a:r>
              <a:rPr lang="ru-RU" dirty="0" smtClean="0"/>
              <a:t>Возвратное</a:t>
            </a:r>
          </a:p>
          <a:p>
            <a:endParaRPr lang="ru-RU" dirty="0" smtClean="0"/>
          </a:p>
          <a:p>
            <a:r>
              <a:rPr lang="ru-RU" dirty="0" smtClean="0"/>
              <a:t>Латеральное</a:t>
            </a:r>
          </a:p>
          <a:p>
            <a:endParaRPr lang="ru-RU" dirty="0" smtClean="0"/>
          </a:p>
          <a:p>
            <a:r>
              <a:rPr lang="ru-RU" dirty="0" smtClean="0"/>
              <a:t>Реципрокное </a:t>
            </a:r>
            <a:endParaRPr lang="ru-RU" dirty="0"/>
          </a:p>
        </p:txBody>
      </p:sp>
      <p:grpSp>
        <p:nvGrpSpPr>
          <p:cNvPr id="81" name="Группа 80"/>
          <p:cNvGrpSpPr/>
          <p:nvPr/>
        </p:nvGrpSpPr>
        <p:grpSpPr>
          <a:xfrm>
            <a:off x="4404740" y="1267669"/>
            <a:ext cx="2928958" cy="1009462"/>
            <a:chOff x="4404740" y="1267669"/>
            <a:chExt cx="2928958" cy="1009462"/>
          </a:xfrm>
        </p:grpSpPr>
        <p:sp>
          <p:nvSpPr>
            <p:cNvPr id="4" name="Овал 3"/>
            <p:cNvSpPr/>
            <p:nvPr/>
          </p:nvSpPr>
          <p:spPr>
            <a:xfrm>
              <a:off x="4404740" y="162485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" name="Прямая соединительная линия 5"/>
            <p:cNvCxnSpPr>
              <a:stCxn id="4" idx="6"/>
            </p:cNvCxnSpPr>
            <p:nvPr/>
          </p:nvCxnSpPr>
          <p:spPr>
            <a:xfrm>
              <a:off x="4690492" y="180345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Овал 6"/>
            <p:cNvSpPr/>
            <p:nvPr/>
          </p:nvSpPr>
          <p:spPr>
            <a:xfrm>
              <a:off x="5904938" y="1374826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5" name="Прямая соединительная линия 14"/>
            <p:cNvCxnSpPr>
              <a:stCxn id="7" idx="2"/>
            </p:cNvCxnSpPr>
            <p:nvPr/>
          </p:nvCxnSpPr>
          <p:spPr>
            <a:xfrm rot="10800000" flipV="1">
              <a:off x="5547748" y="1481982"/>
              <a:ext cx="357190" cy="32147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единительная линия 16"/>
            <p:cNvCxnSpPr/>
            <p:nvPr/>
          </p:nvCxnSpPr>
          <p:spPr>
            <a:xfrm rot="16200000" flipH="1">
              <a:off x="5547748" y="1803454"/>
              <a:ext cx="285752" cy="28575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Овал 17"/>
            <p:cNvSpPr/>
            <p:nvPr/>
          </p:nvSpPr>
          <p:spPr>
            <a:xfrm>
              <a:off x="5833500" y="201776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Овал 18"/>
            <p:cNvSpPr/>
            <p:nvPr/>
          </p:nvSpPr>
          <p:spPr>
            <a:xfrm>
              <a:off x="6119252" y="12676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0" name="Прямая соединительная линия 19"/>
            <p:cNvCxnSpPr>
              <a:stCxn id="19" idx="6"/>
            </p:cNvCxnSpPr>
            <p:nvPr/>
          </p:nvCxnSpPr>
          <p:spPr>
            <a:xfrm>
              <a:off x="6405004" y="1446264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Овал 20"/>
            <p:cNvSpPr/>
            <p:nvPr/>
          </p:nvSpPr>
          <p:spPr>
            <a:xfrm>
              <a:off x="7262260" y="13504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2" name="Прямая соединительная линия 21"/>
            <p:cNvCxnSpPr/>
            <p:nvPr/>
          </p:nvCxnSpPr>
          <p:spPr>
            <a:xfrm>
              <a:off x="6374524" y="2110728"/>
              <a:ext cx="857256" cy="158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Овал 22"/>
            <p:cNvSpPr/>
            <p:nvPr/>
          </p:nvSpPr>
          <p:spPr>
            <a:xfrm>
              <a:off x="7256164" y="2014906"/>
              <a:ext cx="71438" cy="214314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Овал 23"/>
            <p:cNvSpPr/>
            <p:nvPr/>
          </p:nvSpPr>
          <p:spPr>
            <a:xfrm>
              <a:off x="6076580" y="1919941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0" name="Группа 79"/>
          <p:cNvGrpSpPr/>
          <p:nvPr/>
        </p:nvGrpSpPr>
        <p:grpSpPr>
          <a:xfrm>
            <a:off x="3813428" y="2547829"/>
            <a:ext cx="2904574" cy="927740"/>
            <a:chOff x="4459604" y="2535637"/>
            <a:chExt cx="2904574" cy="927740"/>
          </a:xfrm>
        </p:grpSpPr>
        <p:sp>
          <p:nvSpPr>
            <p:cNvPr id="25" name="Овал 24"/>
            <p:cNvSpPr/>
            <p:nvPr/>
          </p:nvSpPr>
          <p:spPr>
            <a:xfrm>
              <a:off x="4459604" y="31061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6" name="Прямая соединительная линия 25"/>
            <p:cNvCxnSpPr>
              <a:stCxn id="25" idx="6"/>
              <a:endCxn id="30" idx="2"/>
            </p:cNvCxnSpPr>
            <p:nvPr/>
          </p:nvCxnSpPr>
          <p:spPr>
            <a:xfrm flipV="1">
              <a:off x="4745356" y="3252685"/>
              <a:ext cx="1252736" cy="3209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Овал 26"/>
            <p:cNvSpPr/>
            <p:nvPr/>
          </p:nvSpPr>
          <p:spPr>
            <a:xfrm>
              <a:off x="5252666" y="267327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8" name="Прямая соединительная линия 27"/>
            <p:cNvCxnSpPr/>
            <p:nvPr/>
          </p:nvCxnSpPr>
          <p:spPr>
            <a:xfrm rot="5400000">
              <a:off x="4907956" y="2901408"/>
              <a:ext cx="480621" cy="237356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Овал 29"/>
            <p:cNvSpPr/>
            <p:nvPr/>
          </p:nvSpPr>
          <p:spPr>
            <a:xfrm>
              <a:off x="5998092" y="314552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Овал 30"/>
            <p:cNvSpPr/>
            <p:nvPr/>
          </p:nvSpPr>
          <p:spPr>
            <a:xfrm>
              <a:off x="6149732" y="3078181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2" name="Прямая соединительная линия 31"/>
            <p:cNvCxnSpPr>
              <a:stCxn id="31" idx="6"/>
            </p:cNvCxnSpPr>
            <p:nvPr/>
          </p:nvCxnSpPr>
          <p:spPr>
            <a:xfrm>
              <a:off x="6435484" y="3256776"/>
              <a:ext cx="857256" cy="158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Овал 32"/>
            <p:cNvSpPr/>
            <p:nvPr/>
          </p:nvSpPr>
          <p:spPr>
            <a:xfrm>
              <a:off x="7292740" y="31609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Овал 34"/>
            <p:cNvSpPr/>
            <p:nvPr/>
          </p:nvSpPr>
          <p:spPr>
            <a:xfrm>
              <a:off x="6169152" y="2926080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Овал 35"/>
            <p:cNvSpPr/>
            <p:nvPr/>
          </p:nvSpPr>
          <p:spPr>
            <a:xfrm>
              <a:off x="5375540" y="253563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81472" y="2684272"/>
              <a:ext cx="619760" cy="254000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9" name="Группа 78"/>
          <p:cNvGrpSpPr/>
          <p:nvPr/>
        </p:nvGrpSpPr>
        <p:grpSpPr>
          <a:xfrm>
            <a:off x="5992368" y="3492709"/>
            <a:ext cx="2655770" cy="952124"/>
            <a:chOff x="4468368" y="3699973"/>
            <a:chExt cx="2655770" cy="952124"/>
          </a:xfrm>
        </p:grpSpPr>
        <p:sp>
          <p:nvSpPr>
            <p:cNvPr id="53" name="Овал 52"/>
            <p:cNvSpPr/>
            <p:nvPr/>
          </p:nvSpPr>
          <p:spPr>
            <a:xfrm>
              <a:off x="4490084" y="429490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4" name="Прямая соединительная линия 53"/>
            <p:cNvCxnSpPr>
              <a:stCxn id="53" idx="6"/>
              <a:endCxn id="57" idx="2"/>
            </p:cNvCxnSpPr>
            <p:nvPr/>
          </p:nvCxnSpPr>
          <p:spPr>
            <a:xfrm>
              <a:off x="4775836" y="447350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Овал 54"/>
            <p:cNvSpPr/>
            <p:nvPr/>
          </p:nvSpPr>
          <p:spPr>
            <a:xfrm flipH="1">
              <a:off x="6209738" y="380103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6" name="Прямая соединительная линия 55"/>
            <p:cNvCxnSpPr>
              <a:stCxn id="55" idx="2"/>
            </p:cNvCxnSpPr>
            <p:nvPr/>
          </p:nvCxnSpPr>
          <p:spPr>
            <a:xfrm>
              <a:off x="6281176" y="3908191"/>
              <a:ext cx="438912" cy="57750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Овал 56"/>
            <p:cNvSpPr/>
            <p:nvPr/>
          </p:nvSpPr>
          <p:spPr>
            <a:xfrm>
              <a:off x="7052700" y="439520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Овал 61"/>
            <p:cNvSpPr/>
            <p:nvPr/>
          </p:nvSpPr>
          <p:spPr>
            <a:xfrm flipH="1">
              <a:off x="4468368" y="406603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Овал 62"/>
            <p:cNvSpPr/>
            <p:nvPr/>
          </p:nvSpPr>
          <p:spPr>
            <a:xfrm flipH="1">
              <a:off x="5832740" y="3699973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flipH="1">
              <a:off x="4626864" y="3828288"/>
              <a:ext cx="1200912" cy="23774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8" name="Группа 77"/>
          <p:cNvGrpSpPr/>
          <p:nvPr/>
        </p:nvGrpSpPr>
        <p:grpSpPr>
          <a:xfrm>
            <a:off x="3447668" y="4510741"/>
            <a:ext cx="1904620" cy="1195115"/>
            <a:chOff x="4813172" y="4925269"/>
            <a:chExt cx="2642446" cy="1281308"/>
          </a:xfrm>
        </p:grpSpPr>
        <p:sp>
          <p:nvSpPr>
            <p:cNvPr id="58" name="Овал 57"/>
            <p:cNvSpPr/>
            <p:nvPr/>
          </p:nvSpPr>
          <p:spPr>
            <a:xfrm>
              <a:off x="4887860" y="4925269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9" name="Прямая соединительная линия 58"/>
            <p:cNvCxnSpPr>
              <a:stCxn id="58" idx="6"/>
              <a:endCxn id="60" idx="2"/>
            </p:cNvCxnSpPr>
            <p:nvPr/>
          </p:nvCxnSpPr>
          <p:spPr>
            <a:xfrm>
              <a:off x="5173612" y="5103864"/>
              <a:ext cx="2210568" cy="11335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Овал 59"/>
            <p:cNvSpPr/>
            <p:nvPr/>
          </p:nvSpPr>
          <p:spPr>
            <a:xfrm>
              <a:off x="7384180" y="5008042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4813172" y="5849387"/>
              <a:ext cx="285752" cy="357190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9" name="Прямая соединительная линия 68"/>
            <p:cNvCxnSpPr>
              <a:stCxn id="68" idx="6"/>
              <a:endCxn id="72" idx="2"/>
            </p:cNvCxnSpPr>
            <p:nvPr/>
          </p:nvCxnSpPr>
          <p:spPr>
            <a:xfrm>
              <a:off x="5098924" y="6027982"/>
              <a:ext cx="2276864" cy="28863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Овал 69"/>
            <p:cNvSpPr/>
            <p:nvPr/>
          </p:nvSpPr>
          <p:spPr>
            <a:xfrm flipH="1">
              <a:off x="6410906" y="5599354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71" name="Прямая соединительная линия 70"/>
            <p:cNvCxnSpPr>
              <a:stCxn id="70" idx="2"/>
            </p:cNvCxnSpPr>
            <p:nvPr/>
          </p:nvCxnSpPr>
          <p:spPr>
            <a:xfrm>
              <a:off x="6482344" y="5706511"/>
              <a:ext cx="235448" cy="31633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Овал 71"/>
            <p:cNvSpPr/>
            <p:nvPr/>
          </p:nvSpPr>
          <p:spPr>
            <a:xfrm>
              <a:off x="7375788" y="5949688"/>
              <a:ext cx="71438" cy="214314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 flipH="1">
              <a:off x="4962144" y="5376672"/>
              <a:ext cx="280416" cy="6096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Овал 73"/>
            <p:cNvSpPr/>
            <p:nvPr/>
          </p:nvSpPr>
          <p:spPr>
            <a:xfrm flipH="1">
              <a:off x="6082676" y="5461717"/>
              <a:ext cx="285752" cy="357190"/>
            </a:xfrm>
            <a:prstGeom prst="ellipse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 flipH="1" flipV="1">
              <a:off x="5096256" y="5376672"/>
              <a:ext cx="1054608" cy="329184"/>
            </a:xfrm>
            <a:custGeom>
              <a:avLst/>
              <a:gdLst>
                <a:gd name="connsiteX0" fmla="*/ 0 w 619760"/>
                <a:gd name="connsiteY0" fmla="*/ 22352 h 254000"/>
                <a:gd name="connsiteX1" fmla="*/ 329184 w 619760"/>
                <a:gd name="connsiteY1" fmla="*/ 22352 h 254000"/>
                <a:gd name="connsiteX2" fmla="*/ 573024 w 619760"/>
                <a:gd name="connsiteY2" fmla="*/ 156464 h 254000"/>
                <a:gd name="connsiteX3" fmla="*/ 609600 w 619760"/>
                <a:gd name="connsiteY3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60" h="254000">
                  <a:moveTo>
                    <a:pt x="0" y="22352"/>
                  </a:moveTo>
                  <a:cubicBezTo>
                    <a:pt x="116840" y="11176"/>
                    <a:pt x="233680" y="0"/>
                    <a:pt x="329184" y="22352"/>
                  </a:cubicBezTo>
                  <a:cubicBezTo>
                    <a:pt x="424688" y="44704"/>
                    <a:pt x="526288" y="117856"/>
                    <a:pt x="573024" y="156464"/>
                  </a:cubicBezTo>
                  <a:cubicBezTo>
                    <a:pt x="619760" y="195072"/>
                    <a:pt x="614680" y="224536"/>
                    <a:pt x="609600" y="2540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4" name="Группа 103"/>
          <p:cNvGrpSpPr/>
          <p:nvPr/>
        </p:nvGrpSpPr>
        <p:grpSpPr>
          <a:xfrm>
            <a:off x="6478564" y="4698534"/>
            <a:ext cx="2219243" cy="1904619"/>
            <a:chOff x="6478564" y="4698534"/>
            <a:chExt cx="2219243" cy="1904619"/>
          </a:xfrm>
        </p:grpSpPr>
        <p:sp>
          <p:nvSpPr>
            <p:cNvPr id="83" name="Овал 82"/>
            <p:cNvSpPr/>
            <p:nvPr/>
          </p:nvSpPr>
          <p:spPr>
            <a:xfrm rot="5400000">
              <a:off x="8428244" y="4688768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4" name="Прямая соединительная линия 83"/>
            <p:cNvCxnSpPr>
              <a:stCxn id="83" idx="6"/>
              <a:endCxn id="85" idx="2"/>
            </p:cNvCxnSpPr>
            <p:nvPr/>
          </p:nvCxnSpPr>
          <p:spPr>
            <a:xfrm rot="5400000">
              <a:off x="7729275" y="5749711"/>
              <a:ext cx="1593331" cy="1057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Овал 84"/>
            <p:cNvSpPr/>
            <p:nvPr/>
          </p:nvSpPr>
          <p:spPr>
            <a:xfrm rot="5400000">
              <a:off x="8494908" y="6477459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Овал 85"/>
            <p:cNvSpPr/>
            <p:nvPr/>
          </p:nvSpPr>
          <p:spPr>
            <a:xfrm rot="5400000">
              <a:off x="6542163" y="4634935"/>
              <a:ext cx="205964" cy="333162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87" name="Прямая соединительная линия 86"/>
            <p:cNvCxnSpPr>
              <a:stCxn id="86" idx="6"/>
              <a:endCxn id="90" idx="2"/>
            </p:cNvCxnSpPr>
            <p:nvPr/>
          </p:nvCxnSpPr>
          <p:spPr>
            <a:xfrm rot="5400000">
              <a:off x="5811127" y="5711595"/>
              <a:ext cx="1641116" cy="2692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Овал 89"/>
            <p:cNvSpPr/>
            <p:nvPr/>
          </p:nvSpPr>
          <p:spPr>
            <a:xfrm rot="5400000">
              <a:off x="6592479" y="6471411"/>
              <a:ext cx="51491" cy="199897"/>
            </a:xfrm>
            <a:prstGeom prst="ellipse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7" name="Группа 96"/>
            <p:cNvGrpSpPr/>
            <p:nvPr/>
          </p:nvGrpSpPr>
          <p:grpSpPr>
            <a:xfrm flipH="1">
              <a:off x="6930350" y="4757144"/>
              <a:ext cx="1578068" cy="1265432"/>
              <a:chOff x="6649934" y="4805912"/>
              <a:chExt cx="1578068" cy="1265432"/>
            </a:xfrm>
          </p:grpSpPr>
          <p:sp>
            <p:nvSpPr>
              <p:cNvPr id="88" name="Овал 87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89" name="Прямая соединительная линия 88"/>
              <p:cNvCxnSpPr>
                <a:stCxn id="88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Овал 9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92" name="Овал 9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95" name="Прямая соединительная линия 94"/>
              <p:cNvCxnSpPr>
                <a:stCxn id="92" idx="7"/>
                <a:endCxn id="9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Группа 97"/>
            <p:cNvGrpSpPr/>
            <p:nvPr/>
          </p:nvGrpSpPr>
          <p:grpSpPr>
            <a:xfrm>
              <a:off x="6631646" y="4824200"/>
              <a:ext cx="1578068" cy="1265432"/>
              <a:chOff x="6649934" y="4805912"/>
              <a:chExt cx="1578068" cy="1265432"/>
            </a:xfrm>
          </p:grpSpPr>
          <p:sp>
            <p:nvSpPr>
              <p:cNvPr id="99" name="Овал 98"/>
              <p:cNvSpPr/>
              <p:nvPr/>
            </p:nvSpPr>
            <p:spPr>
              <a:xfrm rot="5400000" flipH="1">
                <a:off x="6919246" y="5775944"/>
                <a:ext cx="51491" cy="199897"/>
              </a:xfrm>
              <a:prstGeom prst="ellipse">
                <a:avLst/>
              </a:prstGeom>
              <a:noFill/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0" name="Прямая соединительная линия 99"/>
              <p:cNvCxnSpPr>
                <a:stCxn id="99" idx="2"/>
              </p:cNvCxnSpPr>
              <p:nvPr/>
            </p:nvCxnSpPr>
            <p:spPr>
              <a:xfrm rot="5400000">
                <a:off x="6712610" y="5838962"/>
                <a:ext cx="169706" cy="295057"/>
              </a:xfrm>
              <a:prstGeom prst="line">
                <a:avLst/>
              </a:prstGeom>
              <a:ln w="381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Овал 100"/>
              <p:cNvSpPr/>
              <p:nvPr/>
            </p:nvSpPr>
            <p:spPr>
              <a:xfrm rot="5400000" flipH="1">
                <a:off x="8098514" y="4878541"/>
                <a:ext cx="202118" cy="56859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2" name="Овал 101"/>
              <p:cNvSpPr/>
              <p:nvPr/>
            </p:nvSpPr>
            <p:spPr>
              <a:xfrm rot="5400000" flipH="1">
                <a:off x="7050059" y="5537775"/>
                <a:ext cx="205964" cy="333162"/>
              </a:xfrm>
              <a:prstGeom prst="ellipse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03" name="Прямая соединительная линия 102"/>
              <p:cNvCxnSpPr>
                <a:stCxn id="102" idx="7"/>
                <a:endCxn id="101" idx="4"/>
              </p:cNvCxnSpPr>
              <p:nvPr/>
            </p:nvCxnSpPr>
            <p:spPr>
              <a:xfrm flipV="1">
                <a:off x="7270832" y="4906971"/>
                <a:ext cx="900312" cy="72456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15989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Freeform 2"/>
          <p:cNvSpPr>
            <a:spLocks/>
          </p:cNvSpPr>
          <p:nvPr/>
        </p:nvSpPr>
        <p:spPr bwMode="auto">
          <a:xfrm>
            <a:off x="5249863" y="4703763"/>
            <a:ext cx="1057275" cy="773112"/>
          </a:xfrm>
          <a:custGeom>
            <a:avLst/>
            <a:gdLst>
              <a:gd name="T0" fmla="*/ 5487 w 5559"/>
              <a:gd name="T1" fmla="*/ 1890 h 4044"/>
              <a:gd name="T2" fmla="*/ 5382 w 5559"/>
              <a:gd name="T3" fmla="*/ 1737 h 4044"/>
              <a:gd name="T4" fmla="*/ 5276 w 5559"/>
              <a:gd name="T5" fmla="*/ 1631 h 4044"/>
              <a:gd name="T6" fmla="*/ 5075 w 5559"/>
              <a:gd name="T7" fmla="*/ 1487 h 4044"/>
              <a:gd name="T8" fmla="*/ 4984 w 5559"/>
              <a:gd name="T9" fmla="*/ 1410 h 4044"/>
              <a:gd name="T10" fmla="*/ 4940 w 5559"/>
              <a:gd name="T11" fmla="*/ 1358 h 4044"/>
              <a:gd name="T12" fmla="*/ 4897 w 5559"/>
              <a:gd name="T13" fmla="*/ 1310 h 4044"/>
              <a:gd name="T14" fmla="*/ 4725 w 5559"/>
              <a:gd name="T15" fmla="*/ 1151 h 4044"/>
              <a:gd name="T16" fmla="*/ 4528 w 5559"/>
              <a:gd name="T17" fmla="*/ 1012 h 4044"/>
              <a:gd name="T18" fmla="*/ 4221 w 5559"/>
              <a:gd name="T19" fmla="*/ 806 h 4044"/>
              <a:gd name="T20" fmla="*/ 3698 w 5559"/>
              <a:gd name="T21" fmla="*/ 441 h 4044"/>
              <a:gd name="T22" fmla="*/ 3429 w 5559"/>
              <a:gd name="T23" fmla="*/ 283 h 4044"/>
              <a:gd name="T24" fmla="*/ 3142 w 5559"/>
              <a:gd name="T25" fmla="*/ 149 h 4044"/>
              <a:gd name="T26" fmla="*/ 2883 w 5559"/>
              <a:gd name="T27" fmla="*/ 62 h 4044"/>
              <a:gd name="T28" fmla="*/ 2710 w 5559"/>
              <a:gd name="T29" fmla="*/ 29 h 4044"/>
              <a:gd name="T30" fmla="*/ 2537 w 5559"/>
              <a:gd name="T31" fmla="*/ 5 h 4044"/>
              <a:gd name="T32" fmla="*/ 2168 w 5559"/>
              <a:gd name="T33" fmla="*/ 9 h 4044"/>
              <a:gd name="T34" fmla="*/ 1866 w 5559"/>
              <a:gd name="T35" fmla="*/ 48 h 4044"/>
              <a:gd name="T36" fmla="*/ 1578 w 5559"/>
              <a:gd name="T37" fmla="*/ 115 h 4044"/>
              <a:gd name="T38" fmla="*/ 1304 w 5559"/>
              <a:gd name="T39" fmla="*/ 216 h 4044"/>
              <a:gd name="T40" fmla="*/ 1041 w 5559"/>
              <a:gd name="T41" fmla="*/ 345 h 4044"/>
              <a:gd name="T42" fmla="*/ 782 w 5559"/>
              <a:gd name="T43" fmla="*/ 508 h 4044"/>
              <a:gd name="T44" fmla="*/ 494 w 5559"/>
              <a:gd name="T45" fmla="*/ 772 h 4044"/>
              <a:gd name="T46" fmla="*/ 340 w 5559"/>
              <a:gd name="T47" fmla="*/ 969 h 4044"/>
              <a:gd name="T48" fmla="*/ 211 w 5559"/>
              <a:gd name="T49" fmla="*/ 1175 h 4044"/>
              <a:gd name="T50" fmla="*/ 115 w 5559"/>
              <a:gd name="T51" fmla="*/ 1396 h 4044"/>
              <a:gd name="T52" fmla="*/ 43 w 5559"/>
              <a:gd name="T53" fmla="*/ 1636 h 4044"/>
              <a:gd name="T54" fmla="*/ 0 w 5559"/>
              <a:gd name="T55" fmla="*/ 2024 h 4044"/>
              <a:gd name="T56" fmla="*/ 19 w 5559"/>
              <a:gd name="T57" fmla="*/ 2264 h 4044"/>
              <a:gd name="T58" fmla="*/ 62 w 5559"/>
              <a:gd name="T59" fmla="*/ 2490 h 4044"/>
              <a:gd name="T60" fmla="*/ 134 w 5559"/>
              <a:gd name="T61" fmla="*/ 2701 h 4044"/>
              <a:gd name="T62" fmla="*/ 230 w 5559"/>
              <a:gd name="T63" fmla="*/ 2907 h 4044"/>
              <a:gd name="T64" fmla="*/ 355 w 5559"/>
              <a:gd name="T65" fmla="*/ 3109 h 4044"/>
              <a:gd name="T66" fmla="*/ 619 w 5559"/>
              <a:gd name="T67" fmla="*/ 3397 h 4044"/>
              <a:gd name="T68" fmla="*/ 849 w 5559"/>
              <a:gd name="T69" fmla="*/ 3579 h 4044"/>
              <a:gd name="T70" fmla="*/ 1089 w 5559"/>
              <a:gd name="T71" fmla="*/ 3732 h 4044"/>
              <a:gd name="T72" fmla="*/ 1348 w 5559"/>
              <a:gd name="T73" fmla="*/ 3848 h 4044"/>
              <a:gd name="T74" fmla="*/ 1621 w 5559"/>
              <a:gd name="T75" fmla="*/ 3943 h 4044"/>
              <a:gd name="T76" fmla="*/ 1909 w 5559"/>
              <a:gd name="T77" fmla="*/ 4011 h 4044"/>
              <a:gd name="T78" fmla="*/ 2211 w 5559"/>
              <a:gd name="T79" fmla="*/ 4039 h 4044"/>
              <a:gd name="T80" fmla="*/ 2508 w 5559"/>
              <a:gd name="T81" fmla="*/ 4039 h 4044"/>
              <a:gd name="T82" fmla="*/ 2801 w 5559"/>
              <a:gd name="T83" fmla="*/ 4001 h 4044"/>
              <a:gd name="T84" fmla="*/ 3041 w 5559"/>
              <a:gd name="T85" fmla="*/ 3934 h 4044"/>
              <a:gd name="T86" fmla="*/ 3276 w 5559"/>
              <a:gd name="T87" fmla="*/ 3843 h 4044"/>
              <a:gd name="T88" fmla="*/ 3626 w 5559"/>
              <a:gd name="T89" fmla="*/ 3651 h 4044"/>
              <a:gd name="T90" fmla="*/ 4015 w 5559"/>
              <a:gd name="T91" fmla="*/ 3392 h 4044"/>
              <a:gd name="T92" fmla="*/ 4398 w 5559"/>
              <a:gd name="T93" fmla="*/ 3118 h 4044"/>
              <a:gd name="T94" fmla="*/ 4595 w 5559"/>
              <a:gd name="T95" fmla="*/ 2989 h 4044"/>
              <a:gd name="T96" fmla="*/ 4787 w 5559"/>
              <a:gd name="T97" fmla="*/ 2850 h 4044"/>
              <a:gd name="T98" fmla="*/ 4907 w 5559"/>
              <a:gd name="T99" fmla="*/ 2725 h 4044"/>
              <a:gd name="T100" fmla="*/ 4940 w 5559"/>
              <a:gd name="T101" fmla="*/ 2691 h 4044"/>
              <a:gd name="T102" fmla="*/ 4969 w 5559"/>
              <a:gd name="T103" fmla="*/ 2653 h 4044"/>
              <a:gd name="T104" fmla="*/ 5108 w 5559"/>
              <a:gd name="T105" fmla="*/ 2538 h 4044"/>
              <a:gd name="T106" fmla="*/ 5291 w 5559"/>
              <a:gd name="T107" fmla="*/ 2394 h 4044"/>
              <a:gd name="T108" fmla="*/ 5411 w 5559"/>
              <a:gd name="T109" fmla="*/ 2269 h 4044"/>
              <a:gd name="T110" fmla="*/ 5521 w 5559"/>
              <a:gd name="T111" fmla="*/ 2096 h 4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59" h="4044">
                <a:moveTo>
                  <a:pt x="5559" y="2024"/>
                </a:moveTo>
                <a:lnTo>
                  <a:pt x="5526" y="1952"/>
                </a:lnTo>
                <a:lnTo>
                  <a:pt x="5487" y="1890"/>
                </a:lnTo>
                <a:lnTo>
                  <a:pt x="5454" y="1832"/>
                </a:lnTo>
                <a:lnTo>
                  <a:pt x="5420" y="1780"/>
                </a:lnTo>
                <a:lnTo>
                  <a:pt x="5382" y="1737"/>
                </a:lnTo>
                <a:lnTo>
                  <a:pt x="5348" y="1698"/>
                </a:lnTo>
                <a:lnTo>
                  <a:pt x="5310" y="1660"/>
                </a:lnTo>
                <a:lnTo>
                  <a:pt x="5276" y="1631"/>
                </a:lnTo>
                <a:lnTo>
                  <a:pt x="5204" y="1573"/>
                </a:lnTo>
                <a:lnTo>
                  <a:pt x="5137" y="1530"/>
                </a:lnTo>
                <a:lnTo>
                  <a:pt x="5075" y="1487"/>
                </a:lnTo>
                <a:lnTo>
                  <a:pt x="5017" y="1439"/>
                </a:lnTo>
                <a:lnTo>
                  <a:pt x="4998" y="1425"/>
                </a:lnTo>
                <a:lnTo>
                  <a:pt x="4984" y="1410"/>
                </a:lnTo>
                <a:lnTo>
                  <a:pt x="4969" y="1391"/>
                </a:lnTo>
                <a:lnTo>
                  <a:pt x="4955" y="1377"/>
                </a:lnTo>
                <a:lnTo>
                  <a:pt x="4940" y="1358"/>
                </a:lnTo>
                <a:lnTo>
                  <a:pt x="4926" y="1343"/>
                </a:lnTo>
                <a:lnTo>
                  <a:pt x="4912" y="1324"/>
                </a:lnTo>
                <a:lnTo>
                  <a:pt x="4897" y="1310"/>
                </a:lnTo>
                <a:lnTo>
                  <a:pt x="4845" y="1252"/>
                </a:lnTo>
                <a:lnTo>
                  <a:pt x="4787" y="1199"/>
                </a:lnTo>
                <a:lnTo>
                  <a:pt x="4725" y="1151"/>
                </a:lnTo>
                <a:lnTo>
                  <a:pt x="4662" y="1103"/>
                </a:lnTo>
                <a:lnTo>
                  <a:pt x="4595" y="1060"/>
                </a:lnTo>
                <a:lnTo>
                  <a:pt x="4528" y="1012"/>
                </a:lnTo>
                <a:lnTo>
                  <a:pt x="4466" y="969"/>
                </a:lnTo>
                <a:lnTo>
                  <a:pt x="4398" y="926"/>
                </a:lnTo>
                <a:lnTo>
                  <a:pt x="4221" y="806"/>
                </a:lnTo>
                <a:lnTo>
                  <a:pt x="4048" y="681"/>
                </a:lnTo>
                <a:lnTo>
                  <a:pt x="3876" y="561"/>
                </a:lnTo>
                <a:lnTo>
                  <a:pt x="3698" y="441"/>
                </a:lnTo>
                <a:lnTo>
                  <a:pt x="3612" y="388"/>
                </a:lnTo>
                <a:lnTo>
                  <a:pt x="3521" y="336"/>
                </a:lnTo>
                <a:lnTo>
                  <a:pt x="3429" y="283"/>
                </a:lnTo>
                <a:lnTo>
                  <a:pt x="3334" y="235"/>
                </a:lnTo>
                <a:lnTo>
                  <a:pt x="3242" y="187"/>
                </a:lnTo>
                <a:lnTo>
                  <a:pt x="3142" y="149"/>
                </a:lnTo>
                <a:lnTo>
                  <a:pt x="3041" y="110"/>
                </a:lnTo>
                <a:lnTo>
                  <a:pt x="2940" y="77"/>
                </a:lnTo>
                <a:lnTo>
                  <a:pt x="2883" y="62"/>
                </a:lnTo>
                <a:lnTo>
                  <a:pt x="2825" y="48"/>
                </a:lnTo>
                <a:lnTo>
                  <a:pt x="2768" y="38"/>
                </a:lnTo>
                <a:lnTo>
                  <a:pt x="2710" y="29"/>
                </a:lnTo>
                <a:lnTo>
                  <a:pt x="2652" y="19"/>
                </a:lnTo>
                <a:lnTo>
                  <a:pt x="2595" y="14"/>
                </a:lnTo>
                <a:lnTo>
                  <a:pt x="2537" y="5"/>
                </a:lnTo>
                <a:lnTo>
                  <a:pt x="2480" y="0"/>
                </a:lnTo>
                <a:lnTo>
                  <a:pt x="2273" y="0"/>
                </a:lnTo>
                <a:lnTo>
                  <a:pt x="2168" y="9"/>
                </a:lnTo>
                <a:lnTo>
                  <a:pt x="2067" y="19"/>
                </a:lnTo>
                <a:lnTo>
                  <a:pt x="1966" y="33"/>
                </a:lnTo>
                <a:lnTo>
                  <a:pt x="1866" y="48"/>
                </a:lnTo>
                <a:lnTo>
                  <a:pt x="1770" y="67"/>
                </a:lnTo>
                <a:lnTo>
                  <a:pt x="1674" y="91"/>
                </a:lnTo>
                <a:lnTo>
                  <a:pt x="1578" y="115"/>
                </a:lnTo>
                <a:lnTo>
                  <a:pt x="1487" y="144"/>
                </a:lnTo>
                <a:lnTo>
                  <a:pt x="1396" y="177"/>
                </a:lnTo>
                <a:lnTo>
                  <a:pt x="1304" y="216"/>
                </a:lnTo>
                <a:lnTo>
                  <a:pt x="1213" y="254"/>
                </a:lnTo>
                <a:lnTo>
                  <a:pt x="1127" y="297"/>
                </a:lnTo>
                <a:lnTo>
                  <a:pt x="1041" y="345"/>
                </a:lnTo>
                <a:lnTo>
                  <a:pt x="954" y="398"/>
                </a:lnTo>
                <a:lnTo>
                  <a:pt x="868" y="451"/>
                </a:lnTo>
                <a:lnTo>
                  <a:pt x="782" y="508"/>
                </a:lnTo>
                <a:lnTo>
                  <a:pt x="619" y="647"/>
                </a:lnTo>
                <a:lnTo>
                  <a:pt x="556" y="710"/>
                </a:lnTo>
                <a:lnTo>
                  <a:pt x="494" y="772"/>
                </a:lnTo>
                <a:lnTo>
                  <a:pt x="441" y="835"/>
                </a:lnTo>
                <a:lnTo>
                  <a:pt x="388" y="902"/>
                </a:lnTo>
                <a:lnTo>
                  <a:pt x="340" y="969"/>
                </a:lnTo>
                <a:lnTo>
                  <a:pt x="292" y="1036"/>
                </a:lnTo>
                <a:lnTo>
                  <a:pt x="249" y="1103"/>
                </a:lnTo>
                <a:lnTo>
                  <a:pt x="211" y="1175"/>
                </a:lnTo>
                <a:lnTo>
                  <a:pt x="177" y="1247"/>
                </a:lnTo>
                <a:lnTo>
                  <a:pt x="144" y="1319"/>
                </a:lnTo>
                <a:lnTo>
                  <a:pt x="115" y="1396"/>
                </a:lnTo>
                <a:lnTo>
                  <a:pt x="86" y="1473"/>
                </a:lnTo>
                <a:lnTo>
                  <a:pt x="62" y="1554"/>
                </a:lnTo>
                <a:lnTo>
                  <a:pt x="43" y="1636"/>
                </a:lnTo>
                <a:lnTo>
                  <a:pt x="29" y="1722"/>
                </a:lnTo>
                <a:lnTo>
                  <a:pt x="14" y="1809"/>
                </a:lnTo>
                <a:lnTo>
                  <a:pt x="0" y="2024"/>
                </a:lnTo>
                <a:lnTo>
                  <a:pt x="5" y="2106"/>
                </a:lnTo>
                <a:lnTo>
                  <a:pt x="9" y="2188"/>
                </a:lnTo>
                <a:lnTo>
                  <a:pt x="19" y="2264"/>
                </a:lnTo>
                <a:lnTo>
                  <a:pt x="29" y="2341"/>
                </a:lnTo>
                <a:lnTo>
                  <a:pt x="48" y="2418"/>
                </a:lnTo>
                <a:lnTo>
                  <a:pt x="62" y="2490"/>
                </a:lnTo>
                <a:lnTo>
                  <a:pt x="81" y="2562"/>
                </a:lnTo>
                <a:lnTo>
                  <a:pt x="105" y="2634"/>
                </a:lnTo>
                <a:lnTo>
                  <a:pt x="134" y="2701"/>
                </a:lnTo>
                <a:lnTo>
                  <a:pt x="163" y="2773"/>
                </a:lnTo>
                <a:lnTo>
                  <a:pt x="196" y="2840"/>
                </a:lnTo>
                <a:lnTo>
                  <a:pt x="230" y="2907"/>
                </a:lnTo>
                <a:lnTo>
                  <a:pt x="268" y="2974"/>
                </a:lnTo>
                <a:lnTo>
                  <a:pt x="312" y="3042"/>
                </a:lnTo>
                <a:lnTo>
                  <a:pt x="355" y="3109"/>
                </a:lnTo>
                <a:lnTo>
                  <a:pt x="408" y="3176"/>
                </a:lnTo>
                <a:lnTo>
                  <a:pt x="542" y="3329"/>
                </a:lnTo>
                <a:lnTo>
                  <a:pt x="619" y="3397"/>
                </a:lnTo>
                <a:lnTo>
                  <a:pt x="691" y="3464"/>
                </a:lnTo>
                <a:lnTo>
                  <a:pt x="767" y="3521"/>
                </a:lnTo>
                <a:lnTo>
                  <a:pt x="849" y="3579"/>
                </a:lnTo>
                <a:lnTo>
                  <a:pt x="926" y="3636"/>
                </a:lnTo>
                <a:lnTo>
                  <a:pt x="1007" y="3684"/>
                </a:lnTo>
                <a:lnTo>
                  <a:pt x="1089" y="3732"/>
                </a:lnTo>
                <a:lnTo>
                  <a:pt x="1175" y="3776"/>
                </a:lnTo>
                <a:lnTo>
                  <a:pt x="1261" y="3814"/>
                </a:lnTo>
                <a:lnTo>
                  <a:pt x="1348" y="3848"/>
                </a:lnTo>
                <a:lnTo>
                  <a:pt x="1434" y="3881"/>
                </a:lnTo>
                <a:lnTo>
                  <a:pt x="1525" y="3915"/>
                </a:lnTo>
                <a:lnTo>
                  <a:pt x="1621" y="3943"/>
                </a:lnTo>
                <a:lnTo>
                  <a:pt x="1712" y="3967"/>
                </a:lnTo>
                <a:lnTo>
                  <a:pt x="1813" y="3987"/>
                </a:lnTo>
                <a:lnTo>
                  <a:pt x="1909" y="4011"/>
                </a:lnTo>
                <a:lnTo>
                  <a:pt x="2014" y="4020"/>
                </a:lnTo>
                <a:lnTo>
                  <a:pt x="2115" y="4035"/>
                </a:lnTo>
                <a:lnTo>
                  <a:pt x="2211" y="4039"/>
                </a:lnTo>
                <a:lnTo>
                  <a:pt x="2312" y="4044"/>
                </a:lnTo>
                <a:lnTo>
                  <a:pt x="2413" y="4044"/>
                </a:lnTo>
                <a:lnTo>
                  <a:pt x="2508" y="4039"/>
                </a:lnTo>
                <a:lnTo>
                  <a:pt x="2614" y="4035"/>
                </a:lnTo>
                <a:lnTo>
                  <a:pt x="2715" y="4020"/>
                </a:lnTo>
                <a:lnTo>
                  <a:pt x="2801" y="4001"/>
                </a:lnTo>
                <a:lnTo>
                  <a:pt x="2883" y="3982"/>
                </a:lnTo>
                <a:lnTo>
                  <a:pt x="2964" y="3958"/>
                </a:lnTo>
                <a:lnTo>
                  <a:pt x="3041" y="3934"/>
                </a:lnTo>
                <a:lnTo>
                  <a:pt x="3122" y="3910"/>
                </a:lnTo>
                <a:lnTo>
                  <a:pt x="3199" y="3876"/>
                </a:lnTo>
                <a:lnTo>
                  <a:pt x="3276" y="3843"/>
                </a:lnTo>
                <a:lnTo>
                  <a:pt x="3358" y="3804"/>
                </a:lnTo>
                <a:lnTo>
                  <a:pt x="3492" y="3732"/>
                </a:lnTo>
                <a:lnTo>
                  <a:pt x="3626" y="3651"/>
                </a:lnTo>
                <a:lnTo>
                  <a:pt x="3756" y="3564"/>
                </a:lnTo>
                <a:lnTo>
                  <a:pt x="3885" y="3478"/>
                </a:lnTo>
                <a:lnTo>
                  <a:pt x="4015" y="3392"/>
                </a:lnTo>
                <a:lnTo>
                  <a:pt x="4144" y="3301"/>
                </a:lnTo>
                <a:lnTo>
                  <a:pt x="4269" y="3209"/>
                </a:lnTo>
                <a:lnTo>
                  <a:pt x="4398" y="3118"/>
                </a:lnTo>
                <a:lnTo>
                  <a:pt x="4466" y="3075"/>
                </a:lnTo>
                <a:lnTo>
                  <a:pt x="4528" y="3032"/>
                </a:lnTo>
                <a:lnTo>
                  <a:pt x="4595" y="2989"/>
                </a:lnTo>
                <a:lnTo>
                  <a:pt x="4662" y="2946"/>
                </a:lnTo>
                <a:lnTo>
                  <a:pt x="4725" y="2898"/>
                </a:lnTo>
                <a:lnTo>
                  <a:pt x="4787" y="2850"/>
                </a:lnTo>
                <a:lnTo>
                  <a:pt x="4845" y="2797"/>
                </a:lnTo>
                <a:lnTo>
                  <a:pt x="4897" y="2739"/>
                </a:lnTo>
                <a:lnTo>
                  <a:pt x="4907" y="2725"/>
                </a:lnTo>
                <a:lnTo>
                  <a:pt x="4921" y="2715"/>
                </a:lnTo>
                <a:lnTo>
                  <a:pt x="4931" y="2701"/>
                </a:lnTo>
                <a:lnTo>
                  <a:pt x="4940" y="2691"/>
                </a:lnTo>
                <a:lnTo>
                  <a:pt x="4950" y="2677"/>
                </a:lnTo>
                <a:lnTo>
                  <a:pt x="4960" y="2662"/>
                </a:lnTo>
                <a:lnTo>
                  <a:pt x="4969" y="2653"/>
                </a:lnTo>
                <a:lnTo>
                  <a:pt x="4984" y="2638"/>
                </a:lnTo>
                <a:lnTo>
                  <a:pt x="5041" y="2586"/>
                </a:lnTo>
                <a:lnTo>
                  <a:pt x="5108" y="2538"/>
                </a:lnTo>
                <a:lnTo>
                  <a:pt x="5180" y="2485"/>
                </a:lnTo>
                <a:lnTo>
                  <a:pt x="5252" y="2427"/>
                </a:lnTo>
                <a:lnTo>
                  <a:pt x="5291" y="2394"/>
                </a:lnTo>
                <a:lnTo>
                  <a:pt x="5329" y="2355"/>
                </a:lnTo>
                <a:lnTo>
                  <a:pt x="5372" y="2312"/>
                </a:lnTo>
                <a:lnTo>
                  <a:pt x="5411" y="2269"/>
                </a:lnTo>
                <a:lnTo>
                  <a:pt x="5449" y="2216"/>
                </a:lnTo>
                <a:lnTo>
                  <a:pt x="5487" y="2159"/>
                </a:lnTo>
                <a:lnTo>
                  <a:pt x="5521" y="2096"/>
                </a:lnTo>
                <a:lnTo>
                  <a:pt x="5559" y="2024"/>
                </a:lnTo>
              </a:path>
            </a:pathLst>
          </a:custGeom>
          <a:solidFill>
            <a:srgbClr val="FFC0B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7" name="Freeform 3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9188" name="Freeform 4"/>
          <p:cNvSpPr>
            <a:spLocks/>
          </p:cNvSpPr>
          <p:nvPr/>
        </p:nvSpPr>
        <p:spPr bwMode="auto">
          <a:xfrm>
            <a:off x="5199063" y="4675188"/>
            <a:ext cx="1735137" cy="839787"/>
          </a:xfrm>
          <a:custGeom>
            <a:avLst/>
            <a:gdLst>
              <a:gd name="T0" fmla="*/ 5393 w 9111"/>
              <a:gd name="T1" fmla="*/ 1737 h 4399"/>
              <a:gd name="T2" fmla="*/ 5225 w 9111"/>
              <a:gd name="T3" fmla="*/ 1641 h 4399"/>
              <a:gd name="T4" fmla="*/ 5143 w 9111"/>
              <a:gd name="T5" fmla="*/ 1569 h 4399"/>
              <a:gd name="T6" fmla="*/ 5009 w 9111"/>
              <a:gd name="T7" fmla="*/ 1420 h 4399"/>
              <a:gd name="T8" fmla="*/ 4774 w 9111"/>
              <a:gd name="T9" fmla="*/ 1238 h 4399"/>
              <a:gd name="T10" fmla="*/ 4573 w 9111"/>
              <a:gd name="T11" fmla="*/ 1103 h 4399"/>
              <a:gd name="T12" fmla="*/ 3997 w 9111"/>
              <a:gd name="T13" fmla="*/ 696 h 4399"/>
              <a:gd name="T14" fmla="*/ 3723 w 9111"/>
              <a:gd name="T15" fmla="*/ 523 h 4399"/>
              <a:gd name="T16" fmla="*/ 3536 w 9111"/>
              <a:gd name="T17" fmla="*/ 422 h 4399"/>
              <a:gd name="T18" fmla="*/ 3248 w 9111"/>
              <a:gd name="T19" fmla="*/ 297 h 4399"/>
              <a:gd name="T20" fmla="*/ 2812 w 9111"/>
              <a:gd name="T21" fmla="*/ 187 h 4399"/>
              <a:gd name="T22" fmla="*/ 1967 w 9111"/>
              <a:gd name="T23" fmla="*/ 235 h 4399"/>
              <a:gd name="T24" fmla="*/ 1224 w 9111"/>
              <a:gd name="T25" fmla="*/ 508 h 4399"/>
              <a:gd name="T26" fmla="*/ 643 w 9111"/>
              <a:gd name="T27" fmla="*/ 969 h 4399"/>
              <a:gd name="T28" fmla="*/ 279 w 9111"/>
              <a:gd name="T29" fmla="*/ 1578 h 4399"/>
              <a:gd name="T30" fmla="*/ 178 w 9111"/>
              <a:gd name="T31" fmla="*/ 2308 h 4399"/>
              <a:gd name="T32" fmla="*/ 360 w 9111"/>
              <a:gd name="T33" fmla="*/ 3008 h 4399"/>
              <a:gd name="T34" fmla="*/ 792 w 9111"/>
              <a:gd name="T35" fmla="*/ 3579 h 4399"/>
              <a:gd name="T36" fmla="*/ 1420 w 9111"/>
              <a:gd name="T37" fmla="*/ 3987 h 4399"/>
              <a:gd name="T38" fmla="*/ 2202 w 9111"/>
              <a:gd name="T39" fmla="*/ 4203 h 4399"/>
              <a:gd name="T40" fmla="*/ 3186 w 9111"/>
              <a:gd name="T41" fmla="*/ 4126 h 4399"/>
              <a:gd name="T42" fmla="*/ 3479 w 9111"/>
              <a:gd name="T43" fmla="*/ 4006 h 4399"/>
              <a:gd name="T44" fmla="*/ 3651 w 9111"/>
              <a:gd name="T45" fmla="*/ 3915 h 4399"/>
              <a:gd name="T46" fmla="*/ 3848 w 9111"/>
              <a:gd name="T47" fmla="*/ 3800 h 4399"/>
              <a:gd name="T48" fmla="*/ 4198 w 9111"/>
              <a:gd name="T49" fmla="*/ 3560 h 4399"/>
              <a:gd name="T50" fmla="*/ 4702 w 9111"/>
              <a:gd name="T51" fmla="*/ 3209 h 4399"/>
              <a:gd name="T52" fmla="*/ 5081 w 9111"/>
              <a:gd name="T53" fmla="*/ 2902 h 4399"/>
              <a:gd name="T54" fmla="*/ 5153 w 9111"/>
              <a:gd name="T55" fmla="*/ 2816 h 4399"/>
              <a:gd name="T56" fmla="*/ 5244 w 9111"/>
              <a:gd name="T57" fmla="*/ 2744 h 4399"/>
              <a:gd name="T58" fmla="*/ 5570 w 9111"/>
              <a:gd name="T59" fmla="*/ 2591 h 4399"/>
              <a:gd name="T60" fmla="*/ 9015 w 9111"/>
              <a:gd name="T61" fmla="*/ 2710 h 4399"/>
              <a:gd name="T62" fmla="*/ 5594 w 9111"/>
              <a:gd name="T63" fmla="*/ 2773 h 4399"/>
              <a:gd name="T64" fmla="*/ 5388 w 9111"/>
              <a:gd name="T65" fmla="*/ 2859 h 4399"/>
              <a:gd name="T66" fmla="*/ 5254 w 9111"/>
              <a:gd name="T67" fmla="*/ 2970 h 4399"/>
              <a:gd name="T68" fmla="*/ 5100 w 9111"/>
              <a:gd name="T69" fmla="*/ 3133 h 4399"/>
              <a:gd name="T70" fmla="*/ 4875 w 9111"/>
              <a:gd name="T71" fmla="*/ 3305 h 4399"/>
              <a:gd name="T72" fmla="*/ 4668 w 9111"/>
              <a:gd name="T73" fmla="*/ 3440 h 4399"/>
              <a:gd name="T74" fmla="*/ 4093 w 9111"/>
              <a:gd name="T75" fmla="*/ 3848 h 4399"/>
              <a:gd name="T76" fmla="*/ 3810 w 9111"/>
              <a:gd name="T77" fmla="*/ 4025 h 4399"/>
              <a:gd name="T78" fmla="*/ 3613 w 9111"/>
              <a:gd name="T79" fmla="*/ 4135 h 4399"/>
              <a:gd name="T80" fmla="*/ 2917 w 9111"/>
              <a:gd name="T81" fmla="*/ 4370 h 4399"/>
              <a:gd name="T82" fmla="*/ 2178 w 9111"/>
              <a:gd name="T83" fmla="*/ 4375 h 4399"/>
              <a:gd name="T84" fmla="*/ 1353 w 9111"/>
              <a:gd name="T85" fmla="*/ 4150 h 4399"/>
              <a:gd name="T86" fmla="*/ 672 w 9111"/>
              <a:gd name="T87" fmla="*/ 3704 h 4399"/>
              <a:gd name="T88" fmla="*/ 202 w 9111"/>
              <a:gd name="T89" fmla="*/ 3085 h 4399"/>
              <a:gd name="T90" fmla="*/ 0 w 9111"/>
              <a:gd name="T91" fmla="*/ 2317 h 4399"/>
              <a:gd name="T92" fmla="*/ 115 w 9111"/>
              <a:gd name="T93" fmla="*/ 1521 h 4399"/>
              <a:gd name="T94" fmla="*/ 514 w 9111"/>
              <a:gd name="T95" fmla="*/ 854 h 4399"/>
              <a:gd name="T96" fmla="*/ 1137 w 9111"/>
              <a:gd name="T97" fmla="*/ 355 h 4399"/>
              <a:gd name="T98" fmla="*/ 1929 w 9111"/>
              <a:gd name="T99" fmla="*/ 62 h 4399"/>
              <a:gd name="T100" fmla="*/ 2745 w 9111"/>
              <a:gd name="T101" fmla="*/ 5 h 4399"/>
              <a:gd name="T102" fmla="*/ 3517 w 9111"/>
              <a:gd name="T103" fmla="*/ 216 h 4399"/>
              <a:gd name="T104" fmla="*/ 3709 w 9111"/>
              <a:gd name="T105" fmla="*/ 317 h 4399"/>
              <a:gd name="T106" fmla="*/ 3944 w 9111"/>
              <a:gd name="T107" fmla="*/ 456 h 4399"/>
              <a:gd name="T108" fmla="*/ 4606 w 9111"/>
              <a:gd name="T109" fmla="*/ 916 h 4399"/>
              <a:gd name="T110" fmla="*/ 5038 w 9111"/>
              <a:gd name="T111" fmla="*/ 1214 h 4399"/>
              <a:gd name="T112" fmla="*/ 5187 w 9111"/>
              <a:gd name="T113" fmla="*/ 1348 h 4399"/>
              <a:gd name="T114" fmla="*/ 5244 w 9111"/>
              <a:gd name="T115" fmla="*/ 1415 h 4399"/>
              <a:gd name="T116" fmla="*/ 5345 w 9111"/>
              <a:gd name="T117" fmla="*/ 1516 h 4399"/>
              <a:gd name="T118" fmla="*/ 5537 w 9111"/>
              <a:gd name="T119" fmla="*/ 1607 h 4399"/>
              <a:gd name="T120" fmla="*/ 5734 w 9111"/>
              <a:gd name="T121" fmla="*/ 1679 h 4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11" h="4399">
                <a:moveTo>
                  <a:pt x="5734" y="1861"/>
                </a:moveTo>
                <a:lnTo>
                  <a:pt x="5676" y="1842"/>
                </a:lnTo>
                <a:lnTo>
                  <a:pt x="5618" y="1823"/>
                </a:lnTo>
                <a:lnTo>
                  <a:pt x="5561" y="1804"/>
                </a:lnTo>
                <a:lnTo>
                  <a:pt x="5503" y="1780"/>
                </a:lnTo>
                <a:lnTo>
                  <a:pt x="5446" y="1761"/>
                </a:lnTo>
                <a:lnTo>
                  <a:pt x="5393" y="1737"/>
                </a:lnTo>
                <a:lnTo>
                  <a:pt x="5335" y="1708"/>
                </a:lnTo>
                <a:lnTo>
                  <a:pt x="5283" y="1684"/>
                </a:lnTo>
                <a:lnTo>
                  <a:pt x="5268" y="1674"/>
                </a:lnTo>
                <a:lnTo>
                  <a:pt x="5259" y="1665"/>
                </a:lnTo>
                <a:lnTo>
                  <a:pt x="5244" y="1660"/>
                </a:lnTo>
                <a:lnTo>
                  <a:pt x="5235" y="1650"/>
                </a:lnTo>
                <a:lnTo>
                  <a:pt x="5225" y="1641"/>
                </a:lnTo>
                <a:lnTo>
                  <a:pt x="5211" y="1636"/>
                </a:lnTo>
                <a:lnTo>
                  <a:pt x="5201" y="1626"/>
                </a:lnTo>
                <a:lnTo>
                  <a:pt x="5191" y="1617"/>
                </a:lnTo>
                <a:lnTo>
                  <a:pt x="5177" y="1602"/>
                </a:lnTo>
                <a:lnTo>
                  <a:pt x="5167" y="1593"/>
                </a:lnTo>
                <a:lnTo>
                  <a:pt x="5153" y="1578"/>
                </a:lnTo>
                <a:lnTo>
                  <a:pt x="5143" y="1569"/>
                </a:lnTo>
                <a:lnTo>
                  <a:pt x="5134" y="1554"/>
                </a:lnTo>
                <a:lnTo>
                  <a:pt x="5119" y="1545"/>
                </a:lnTo>
                <a:lnTo>
                  <a:pt x="5110" y="1530"/>
                </a:lnTo>
                <a:lnTo>
                  <a:pt x="5100" y="1516"/>
                </a:lnTo>
                <a:lnTo>
                  <a:pt x="5071" y="1482"/>
                </a:lnTo>
                <a:lnTo>
                  <a:pt x="5043" y="1454"/>
                </a:lnTo>
                <a:lnTo>
                  <a:pt x="5009" y="1420"/>
                </a:lnTo>
                <a:lnTo>
                  <a:pt x="4980" y="1391"/>
                </a:lnTo>
                <a:lnTo>
                  <a:pt x="4947" y="1362"/>
                </a:lnTo>
                <a:lnTo>
                  <a:pt x="4913" y="1338"/>
                </a:lnTo>
                <a:lnTo>
                  <a:pt x="4875" y="1310"/>
                </a:lnTo>
                <a:lnTo>
                  <a:pt x="4841" y="1286"/>
                </a:lnTo>
                <a:lnTo>
                  <a:pt x="4803" y="1257"/>
                </a:lnTo>
                <a:lnTo>
                  <a:pt x="4774" y="1238"/>
                </a:lnTo>
                <a:lnTo>
                  <a:pt x="4745" y="1218"/>
                </a:lnTo>
                <a:lnTo>
                  <a:pt x="4716" y="1199"/>
                </a:lnTo>
                <a:lnTo>
                  <a:pt x="4688" y="1180"/>
                </a:lnTo>
                <a:lnTo>
                  <a:pt x="4659" y="1161"/>
                </a:lnTo>
                <a:lnTo>
                  <a:pt x="4630" y="1142"/>
                </a:lnTo>
                <a:lnTo>
                  <a:pt x="4601" y="1123"/>
                </a:lnTo>
                <a:lnTo>
                  <a:pt x="4573" y="1103"/>
                </a:lnTo>
                <a:lnTo>
                  <a:pt x="4491" y="1046"/>
                </a:lnTo>
                <a:lnTo>
                  <a:pt x="4405" y="988"/>
                </a:lnTo>
                <a:lnTo>
                  <a:pt x="4323" y="931"/>
                </a:lnTo>
                <a:lnTo>
                  <a:pt x="4241" y="873"/>
                </a:lnTo>
                <a:lnTo>
                  <a:pt x="4160" y="811"/>
                </a:lnTo>
                <a:lnTo>
                  <a:pt x="4078" y="753"/>
                </a:lnTo>
                <a:lnTo>
                  <a:pt x="3997" y="696"/>
                </a:lnTo>
                <a:lnTo>
                  <a:pt x="3910" y="643"/>
                </a:lnTo>
                <a:lnTo>
                  <a:pt x="3882" y="619"/>
                </a:lnTo>
                <a:lnTo>
                  <a:pt x="3848" y="600"/>
                </a:lnTo>
                <a:lnTo>
                  <a:pt x="3819" y="580"/>
                </a:lnTo>
                <a:lnTo>
                  <a:pt x="3786" y="561"/>
                </a:lnTo>
                <a:lnTo>
                  <a:pt x="3757" y="542"/>
                </a:lnTo>
                <a:lnTo>
                  <a:pt x="3723" y="523"/>
                </a:lnTo>
                <a:lnTo>
                  <a:pt x="3690" y="504"/>
                </a:lnTo>
                <a:lnTo>
                  <a:pt x="3661" y="484"/>
                </a:lnTo>
                <a:lnTo>
                  <a:pt x="3637" y="475"/>
                </a:lnTo>
                <a:lnTo>
                  <a:pt x="3608" y="460"/>
                </a:lnTo>
                <a:lnTo>
                  <a:pt x="3584" y="446"/>
                </a:lnTo>
                <a:lnTo>
                  <a:pt x="3560" y="432"/>
                </a:lnTo>
                <a:lnTo>
                  <a:pt x="3536" y="422"/>
                </a:lnTo>
                <a:lnTo>
                  <a:pt x="3512" y="408"/>
                </a:lnTo>
                <a:lnTo>
                  <a:pt x="3488" y="398"/>
                </a:lnTo>
                <a:lnTo>
                  <a:pt x="3464" y="384"/>
                </a:lnTo>
                <a:lnTo>
                  <a:pt x="3325" y="326"/>
                </a:lnTo>
                <a:lnTo>
                  <a:pt x="3301" y="317"/>
                </a:lnTo>
                <a:lnTo>
                  <a:pt x="3272" y="302"/>
                </a:lnTo>
                <a:lnTo>
                  <a:pt x="3248" y="297"/>
                </a:lnTo>
                <a:lnTo>
                  <a:pt x="3220" y="288"/>
                </a:lnTo>
                <a:lnTo>
                  <a:pt x="3196" y="278"/>
                </a:lnTo>
                <a:lnTo>
                  <a:pt x="3167" y="269"/>
                </a:lnTo>
                <a:lnTo>
                  <a:pt x="3138" y="259"/>
                </a:lnTo>
                <a:lnTo>
                  <a:pt x="3114" y="249"/>
                </a:lnTo>
                <a:lnTo>
                  <a:pt x="2965" y="216"/>
                </a:lnTo>
                <a:lnTo>
                  <a:pt x="2812" y="187"/>
                </a:lnTo>
                <a:lnTo>
                  <a:pt x="2653" y="177"/>
                </a:lnTo>
                <a:lnTo>
                  <a:pt x="2567" y="173"/>
                </a:lnTo>
                <a:lnTo>
                  <a:pt x="2442" y="177"/>
                </a:lnTo>
                <a:lnTo>
                  <a:pt x="2322" y="182"/>
                </a:lnTo>
                <a:lnTo>
                  <a:pt x="2202" y="197"/>
                </a:lnTo>
                <a:lnTo>
                  <a:pt x="2082" y="216"/>
                </a:lnTo>
                <a:lnTo>
                  <a:pt x="1967" y="235"/>
                </a:lnTo>
                <a:lnTo>
                  <a:pt x="1852" y="264"/>
                </a:lnTo>
                <a:lnTo>
                  <a:pt x="1742" y="293"/>
                </a:lnTo>
                <a:lnTo>
                  <a:pt x="1631" y="326"/>
                </a:lnTo>
                <a:lnTo>
                  <a:pt x="1526" y="369"/>
                </a:lnTo>
                <a:lnTo>
                  <a:pt x="1420" y="412"/>
                </a:lnTo>
                <a:lnTo>
                  <a:pt x="1320" y="460"/>
                </a:lnTo>
                <a:lnTo>
                  <a:pt x="1224" y="508"/>
                </a:lnTo>
                <a:lnTo>
                  <a:pt x="1133" y="566"/>
                </a:lnTo>
                <a:lnTo>
                  <a:pt x="1041" y="624"/>
                </a:lnTo>
                <a:lnTo>
                  <a:pt x="955" y="686"/>
                </a:lnTo>
                <a:lnTo>
                  <a:pt x="869" y="753"/>
                </a:lnTo>
                <a:lnTo>
                  <a:pt x="792" y="820"/>
                </a:lnTo>
                <a:lnTo>
                  <a:pt x="715" y="892"/>
                </a:lnTo>
                <a:lnTo>
                  <a:pt x="643" y="969"/>
                </a:lnTo>
                <a:lnTo>
                  <a:pt x="581" y="1051"/>
                </a:lnTo>
                <a:lnTo>
                  <a:pt x="518" y="1132"/>
                </a:lnTo>
                <a:lnTo>
                  <a:pt x="461" y="1214"/>
                </a:lnTo>
                <a:lnTo>
                  <a:pt x="408" y="1305"/>
                </a:lnTo>
                <a:lnTo>
                  <a:pt x="360" y="1391"/>
                </a:lnTo>
                <a:lnTo>
                  <a:pt x="317" y="1487"/>
                </a:lnTo>
                <a:lnTo>
                  <a:pt x="279" y="1578"/>
                </a:lnTo>
                <a:lnTo>
                  <a:pt x="250" y="1679"/>
                </a:lnTo>
                <a:lnTo>
                  <a:pt x="221" y="1780"/>
                </a:lnTo>
                <a:lnTo>
                  <a:pt x="202" y="1881"/>
                </a:lnTo>
                <a:lnTo>
                  <a:pt x="187" y="1986"/>
                </a:lnTo>
                <a:lnTo>
                  <a:pt x="178" y="2092"/>
                </a:lnTo>
                <a:lnTo>
                  <a:pt x="173" y="2197"/>
                </a:lnTo>
                <a:lnTo>
                  <a:pt x="178" y="2308"/>
                </a:lnTo>
                <a:lnTo>
                  <a:pt x="187" y="2413"/>
                </a:lnTo>
                <a:lnTo>
                  <a:pt x="202" y="2519"/>
                </a:lnTo>
                <a:lnTo>
                  <a:pt x="221" y="2619"/>
                </a:lnTo>
                <a:lnTo>
                  <a:pt x="250" y="2720"/>
                </a:lnTo>
                <a:lnTo>
                  <a:pt x="279" y="2816"/>
                </a:lnTo>
                <a:lnTo>
                  <a:pt x="317" y="2912"/>
                </a:lnTo>
                <a:lnTo>
                  <a:pt x="360" y="3008"/>
                </a:lnTo>
                <a:lnTo>
                  <a:pt x="408" y="3094"/>
                </a:lnTo>
                <a:lnTo>
                  <a:pt x="461" y="3185"/>
                </a:lnTo>
                <a:lnTo>
                  <a:pt x="518" y="3267"/>
                </a:lnTo>
                <a:lnTo>
                  <a:pt x="581" y="3349"/>
                </a:lnTo>
                <a:lnTo>
                  <a:pt x="643" y="3430"/>
                </a:lnTo>
                <a:lnTo>
                  <a:pt x="715" y="3502"/>
                </a:lnTo>
                <a:lnTo>
                  <a:pt x="792" y="3579"/>
                </a:lnTo>
                <a:lnTo>
                  <a:pt x="869" y="3646"/>
                </a:lnTo>
                <a:lnTo>
                  <a:pt x="955" y="3713"/>
                </a:lnTo>
                <a:lnTo>
                  <a:pt x="1041" y="3776"/>
                </a:lnTo>
                <a:lnTo>
                  <a:pt x="1133" y="3833"/>
                </a:lnTo>
                <a:lnTo>
                  <a:pt x="1224" y="3891"/>
                </a:lnTo>
                <a:lnTo>
                  <a:pt x="1320" y="3939"/>
                </a:lnTo>
                <a:lnTo>
                  <a:pt x="1420" y="3987"/>
                </a:lnTo>
                <a:lnTo>
                  <a:pt x="1526" y="4030"/>
                </a:lnTo>
                <a:lnTo>
                  <a:pt x="1631" y="4073"/>
                </a:lnTo>
                <a:lnTo>
                  <a:pt x="1742" y="4107"/>
                </a:lnTo>
                <a:lnTo>
                  <a:pt x="1852" y="4135"/>
                </a:lnTo>
                <a:lnTo>
                  <a:pt x="1967" y="4164"/>
                </a:lnTo>
                <a:lnTo>
                  <a:pt x="2082" y="4183"/>
                </a:lnTo>
                <a:lnTo>
                  <a:pt x="2202" y="4203"/>
                </a:lnTo>
                <a:lnTo>
                  <a:pt x="2322" y="4217"/>
                </a:lnTo>
                <a:lnTo>
                  <a:pt x="2442" y="4222"/>
                </a:lnTo>
                <a:lnTo>
                  <a:pt x="2567" y="4227"/>
                </a:lnTo>
                <a:lnTo>
                  <a:pt x="2730" y="4217"/>
                </a:lnTo>
                <a:lnTo>
                  <a:pt x="2889" y="4198"/>
                </a:lnTo>
                <a:lnTo>
                  <a:pt x="3042" y="4169"/>
                </a:lnTo>
                <a:lnTo>
                  <a:pt x="3186" y="4126"/>
                </a:lnTo>
                <a:lnTo>
                  <a:pt x="3325" y="4073"/>
                </a:lnTo>
                <a:lnTo>
                  <a:pt x="3349" y="4063"/>
                </a:lnTo>
                <a:lnTo>
                  <a:pt x="3378" y="4054"/>
                </a:lnTo>
                <a:lnTo>
                  <a:pt x="3402" y="4039"/>
                </a:lnTo>
                <a:lnTo>
                  <a:pt x="3426" y="4030"/>
                </a:lnTo>
                <a:lnTo>
                  <a:pt x="3455" y="4020"/>
                </a:lnTo>
                <a:lnTo>
                  <a:pt x="3479" y="4006"/>
                </a:lnTo>
                <a:lnTo>
                  <a:pt x="3503" y="3996"/>
                </a:lnTo>
                <a:lnTo>
                  <a:pt x="3527" y="3982"/>
                </a:lnTo>
                <a:lnTo>
                  <a:pt x="3555" y="3967"/>
                </a:lnTo>
                <a:lnTo>
                  <a:pt x="3579" y="3958"/>
                </a:lnTo>
                <a:lnTo>
                  <a:pt x="3603" y="3943"/>
                </a:lnTo>
                <a:lnTo>
                  <a:pt x="3627" y="3929"/>
                </a:lnTo>
                <a:lnTo>
                  <a:pt x="3651" y="3915"/>
                </a:lnTo>
                <a:lnTo>
                  <a:pt x="3675" y="3905"/>
                </a:lnTo>
                <a:lnTo>
                  <a:pt x="3699" y="3891"/>
                </a:lnTo>
                <a:lnTo>
                  <a:pt x="3723" y="3876"/>
                </a:lnTo>
                <a:lnTo>
                  <a:pt x="3757" y="3857"/>
                </a:lnTo>
                <a:lnTo>
                  <a:pt x="3786" y="3838"/>
                </a:lnTo>
                <a:lnTo>
                  <a:pt x="3819" y="3819"/>
                </a:lnTo>
                <a:lnTo>
                  <a:pt x="3848" y="3800"/>
                </a:lnTo>
                <a:lnTo>
                  <a:pt x="3882" y="3776"/>
                </a:lnTo>
                <a:lnTo>
                  <a:pt x="3910" y="3756"/>
                </a:lnTo>
                <a:lnTo>
                  <a:pt x="3944" y="3737"/>
                </a:lnTo>
                <a:lnTo>
                  <a:pt x="3973" y="3718"/>
                </a:lnTo>
                <a:lnTo>
                  <a:pt x="4050" y="3665"/>
                </a:lnTo>
                <a:lnTo>
                  <a:pt x="4122" y="3612"/>
                </a:lnTo>
                <a:lnTo>
                  <a:pt x="4198" y="3560"/>
                </a:lnTo>
                <a:lnTo>
                  <a:pt x="4270" y="3507"/>
                </a:lnTo>
                <a:lnTo>
                  <a:pt x="4347" y="3454"/>
                </a:lnTo>
                <a:lnTo>
                  <a:pt x="4424" y="3401"/>
                </a:lnTo>
                <a:lnTo>
                  <a:pt x="4496" y="3349"/>
                </a:lnTo>
                <a:lnTo>
                  <a:pt x="4573" y="3296"/>
                </a:lnTo>
                <a:lnTo>
                  <a:pt x="4640" y="3253"/>
                </a:lnTo>
                <a:lnTo>
                  <a:pt x="4702" y="3209"/>
                </a:lnTo>
                <a:lnTo>
                  <a:pt x="4769" y="3166"/>
                </a:lnTo>
                <a:lnTo>
                  <a:pt x="4836" y="3118"/>
                </a:lnTo>
                <a:lnTo>
                  <a:pt x="4899" y="3075"/>
                </a:lnTo>
                <a:lnTo>
                  <a:pt x="4961" y="3022"/>
                </a:lnTo>
                <a:lnTo>
                  <a:pt x="5019" y="2970"/>
                </a:lnTo>
                <a:lnTo>
                  <a:pt x="5071" y="2917"/>
                </a:lnTo>
                <a:lnTo>
                  <a:pt x="5081" y="2902"/>
                </a:lnTo>
                <a:lnTo>
                  <a:pt x="5091" y="2888"/>
                </a:lnTo>
                <a:lnTo>
                  <a:pt x="5105" y="2878"/>
                </a:lnTo>
                <a:lnTo>
                  <a:pt x="5115" y="2864"/>
                </a:lnTo>
                <a:lnTo>
                  <a:pt x="5124" y="2854"/>
                </a:lnTo>
                <a:lnTo>
                  <a:pt x="5134" y="2840"/>
                </a:lnTo>
                <a:lnTo>
                  <a:pt x="5143" y="2830"/>
                </a:lnTo>
                <a:lnTo>
                  <a:pt x="5153" y="2816"/>
                </a:lnTo>
                <a:lnTo>
                  <a:pt x="5167" y="2806"/>
                </a:lnTo>
                <a:lnTo>
                  <a:pt x="5177" y="2792"/>
                </a:lnTo>
                <a:lnTo>
                  <a:pt x="5191" y="2782"/>
                </a:lnTo>
                <a:lnTo>
                  <a:pt x="5201" y="2773"/>
                </a:lnTo>
                <a:lnTo>
                  <a:pt x="5215" y="2763"/>
                </a:lnTo>
                <a:lnTo>
                  <a:pt x="5230" y="2754"/>
                </a:lnTo>
                <a:lnTo>
                  <a:pt x="5244" y="2744"/>
                </a:lnTo>
                <a:lnTo>
                  <a:pt x="5254" y="2734"/>
                </a:lnTo>
                <a:lnTo>
                  <a:pt x="5311" y="2701"/>
                </a:lnTo>
                <a:lnTo>
                  <a:pt x="5364" y="2677"/>
                </a:lnTo>
                <a:lnTo>
                  <a:pt x="5417" y="2653"/>
                </a:lnTo>
                <a:lnTo>
                  <a:pt x="5470" y="2634"/>
                </a:lnTo>
                <a:lnTo>
                  <a:pt x="5518" y="2610"/>
                </a:lnTo>
                <a:lnTo>
                  <a:pt x="5570" y="2591"/>
                </a:lnTo>
                <a:lnTo>
                  <a:pt x="5623" y="2571"/>
                </a:lnTo>
                <a:lnTo>
                  <a:pt x="5681" y="2552"/>
                </a:lnTo>
                <a:lnTo>
                  <a:pt x="5734" y="2538"/>
                </a:lnTo>
                <a:lnTo>
                  <a:pt x="9015" y="2538"/>
                </a:lnTo>
                <a:lnTo>
                  <a:pt x="9111" y="2514"/>
                </a:lnTo>
                <a:lnTo>
                  <a:pt x="9111" y="2734"/>
                </a:lnTo>
                <a:lnTo>
                  <a:pt x="9015" y="2710"/>
                </a:lnTo>
                <a:lnTo>
                  <a:pt x="5762" y="2710"/>
                </a:lnTo>
                <a:lnTo>
                  <a:pt x="5734" y="2720"/>
                </a:lnTo>
                <a:lnTo>
                  <a:pt x="5705" y="2730"/>
                </a:lnTo>
                <a:lnTo>
                  <a:pt x="5676" y="2739"/>
                </a:lnTo>
                <a:lnTo>
                  <a:pt x="5647" y="2749"/>
                </a:lnTo>
                <a:lnTo>
                  <a:pt x="5618" y="2758"/>
                </a:lnTo>
                <a:lnTo>
                  <a:pt x="5594" y="2773"/>
                </a:lnTo>
                <a:lnTo>
                  <a:pt x="5566" y="2782"/>
                </a:lnTo>
                <a:lnTo>
                  <a:pt x="5537" y="2792"/>
                </a:lnTo>
                <a:lnTo>
                  <a:pt x="5508" y="2802"/>
                </a:lnTo>
                <a:lnTo>
                  <a:pt x="5475" y="2816"/>
                </a:lnTo>
                <a:lnTo>
                  <a:pt x="5446" y="2830"/>
                </a:lnTo>
                <a:lnTo>
                  <a:pt x="5417" y="2845"/>
                </a:lnTo>
                <a:lnTo>
                  <a:pt x="5388" y="2859"/>
                </a:lnTo>
                <a:lnTo>
                  <a:pt x="5359" y="2874"/>
                </a:lnTo>
                <a:lnTo>
                  <a:pt x="5331" y="2893"/>
                </a:lnTo>
                <a:lnTo>
                  <a:pt x="5307" y="2912"/>
                </a:lnTo>
                <a:lnTo>
                  <a:pt x="5292" y="2926"/>
                </a:lnTo>
                <a:lnTo>
                  <a:pt x="5278" y="2941"/>
                </a:lnTo>
                <a:lnTo>
                  <a:pt x="5263" y="2955"/>
                </a:lnTo>
                <a:lnTo>
                  <a:pt x="5254" y="2970"/>
                </a:lnTo>
                <a:lnTo>
                  <a:pt x="5239" y="2984"/>
                </a:lnTo>
                <a:lnTo>
                  <a:pt x="5230" y="2998"/>
                </a:lnTo>
                <a:lnTo>
                  <a:pt x="5215" y="3018"/>
                </a:lnTo>
                <a:lnTo>
                  <a:pt x="5201" y="3032"/>
                </a:lnTo>
                <a:lnTo>
                  <a:pt x="5163" y="3075"/>
                </a:lnTo>
                <a:lnTo>
                  <a:pt x="5134" y="3104"/>
                </a:lnTo>
                <a:lnTo>
                  <a:pt x="5100" y="3133"/>
                </a:lnTo>
                <a:lnTo>
                  <a:pt x="5071" y="3157"/>
                </a:lnTo>
                <a:lnTo>
                  <a:pt x="5038" y="3185"/>
                </a:lnTo>
                <a:lnTo>
                  <a:pt x="5004" y="3209"/>
                </a:lnTo>
                <a:lnTo>
                  <a:pt x="4971" y="3233"/>
                </a:lnTo>
                <a:lnTo>
                  <a:pt x="4937" y="3257"/>
                </a:lnTo>
                <a:lnTo>
                  <a:pt x="4904" y="3286"/>
                </a:lnTo>
                <a:lnTo>
                  <a:pt x="4875" y="3305"/>
                </a:lnTo>
                <a:lnTo>
                  <a:pt x="4846" y="3325"/>
                </a:lnTo>
                <a:lnTo>
                  <a:pt x="4817" y="3344"/>
                </a:lnTo>
                <a:lnTo>
                  <a:pt x="4788" y="3363"/>
                </a:lnTo>
                <a:lnTo>
                  <a:pt x="4760" y="3382"/>
                </a:lnTo>
                <a:lnTo>
                  <a:pt x="4731" y="3401"/>
                </a:lnTo>
                <a:lnTo>
                  <a:pt x="4697" y="3421"/>
                </a:lnTo>
                <a:lnTo>
                  <a:pt x="4668" y="3440"/>
                </a:lnTo>
                <a:lnTo>
                  <a:pt x="4587" y="3497"/>
                </a:lnTo>
                <a:lnTo>
                  <a:pt x="4505" y="3555"/>
                </a:lnTo>
                <a:lnTo>
                  <a:pt x="4424" y="3612"/>
                </a:lnTo>
                <a:lnTo>
                  <a:pt x="4337" y="3675"/>
                </a:lnTo>
                <a:lnTo>
                  <a:pt x="4256" y="3732"/>
                </a:lnTo>
                <a:lnTo>
                  <a:pt x="4174" y="3790"/>
                </a:lnTo>
                <a:lnTo>
                  <a:pt x="4093" y="3848"/>
                </a:lnTo>
                <a:lnTo>
                  <a:pt x="4006" y="3905"/>
                </a:lnTo>
                <a:lnTo>
                  <a:pt x="3973" y="3924"/>
                </a:lnTo>
                <a:lnTo>
                  <a:pt x="3944" y="3943"/>
                </a:lnTo>
                <a:lnTo>
                  <a:pt x="3910" y="3967"/>
                </a:lnTo>
                <a:lnTo>
                  <a:pt x="3877" y="3987"/>
                </a:lnTo>
                <a:lnTo>
                  <a:pt x="3843" y="4006"/>
                </a:lnTo>
                <a:lnTo>
                  <a:pt x="3810" y="4025"/>
                </a:lnTo>
                <a:lnTo>
                  <a:pt x="3776" y="4044"/>
                </a:lnTo>
                <a:lnTo>
                  <a:pt x="3743" y="4063"/>
                </a:lnTo>
                <a:lnTo>
                  <a:pt x="3719" y="4078"/>
                </a:lnTo>
                <a:lnTo>
                  <a:pt x="3695" y="4092"/>
                </a:lnTo>
                <a:lnTo>
                  <a:pt x="3666" y="4107"/>
                </a:lnTo>
                <a:lnTo>
                  <a:pt x="3642" y="4121"/>
                </a:lnTo>
                <a:lnTo>
                  <a:pt x="3613" y="4135"/>
                </a:lnTo>
                <a:lnTo>
                  <a:pt x="3589" y="4145"/>
                </a:lnTo>
                <a:lnTo>
                  <a:pt x="3565" y="4159"/>
                </a:lnTo>
                <a:lnTo>
                  <a:pt x="3536" y="4174"/>
                </a:lnTo>
                <a:lnTo>
                  <a:pt x="3392" y="4236"/>
                </a:lnTo>
                <a:lnTo>
                  <a:pt x="3239" y="4294"/>
                </a:lnTo>
                <a:lnTo>
                  <a:pt x="3080" y="4337"/>
                </a:lnTo>
                <a:lnTo>
                  <a:pt x="2917" y="4370"/>
                </a:lnTo>
                <a:lnTo>
                  <a:pt x="2831" y="4385"/>
                </a:lnTo>
                <a:lnTo>
                  <a:pt x="2745" y="4390"/>
                </a:lnTo>
                <a:lnTo>
                  <a:pt x="2658" y="4399"/>
                </a:lnTo>
                <a:lnTo>
                  <a:pt x="2567" y="4399"/>
                </a:lnTo>
                <a:lnTo>
                  <a:pt x="2438" y="4394"/>
                </a:lnTo>
                <a:lnTo>
                  <a:pt x="2308" y="4390"/>
                </a:lnTo>
                <a:lnTo>
                  <a:pt x="2178" y="4375"/>
                </a:lnTo>
                <a:lnTo>
                  <a:pt x="2054" y="4356"/>
                </a:lnTo>
                <a:lnTo>
                  <a:pt x="1929" y="4332"/>
                </a:lnTo>
                <a:lnTo>
                  <a:pt x="1809" y="4308"/>
                </a:lnTo>
                <a:lnTo>
                  <a:pt x="1689" y="4274"/>
                </a:lnTo>
                <a:lnTo>
                  <a:pt x="1574" y="4236"/>
                </a:lnTo>
                <a:lnTo>
                  <a:pt x="1464" y="4193"/>
                </a:lnTo>
                <a:lnTo>
                  <a:pt x="1353" y="4150"/>
                </a:lnTo>
                <a:lnTo>
                  <a:pt x="1243" y="4097"/>
                </a:lnTo>
                <a:lnTo>
                  <a:pt x="1137" y="4039"/>
                </a:lnTo>
                <a:lnTo>
                  <a:pt x="1037" y="3982"/>
                </a:lnTo>
                <a:lnTo>
                  <a:pt x="941" y="3919"/>
                </a:lnTo>
                <a:lnTo>
                  <a:pt x="849" y="3852"/>
                </a:lnTo>
                <a:lnTo>
                  <a:pt x="758" y="3780"/>
                </a:lnTo>
                <a:lnTo>
                  <a:pt x="672" y="3704"/>
                </a:lnTo>
                <a:lnTo>
                  <a:pt x="590" y="3627"/>
                </a:lnTo>
                <a:lnTo>
                  <a:pt x="514" y="3545"/>
                </a:lnTo>
                <a:lnTo>
                  <a:pt x="442" y="3459"/>
                </a:lnTo>
                <a:lnTo>
                  <a:pt x="374" y="3368"/>
                </a:lnTo>
                <a:lnTo>
                  <a:pt x="312" y="3277"/>
                </a:lnTo>
                <a:lnTo>
                  <a:pt x="255" y="3181"/>
                </a:lnTo>
                <a:lnTo>
                  <a:pt x="202" y="3085"/>
                </a:lnTo>
                <a:lnTo>
                  <a:pt x="159" y="2979"/>
                </a:lnTo>
                <a:lnTo>
                  <a:pt x="115" y="2878"/>
                </a:lnTo>
                <a:lnTo>
                  <a:pt x="82" y="2768"/>
                </a:lnTo>
                <a:lnTo>
                  <a:pt x="53" y="2663"/>
                </a:lnTo>
                <a:lnTo>
                  <a:pt x="29" y="2547"/>
                </a:lnTo>
                <a:lnTo>
                  <a:pt x="10" y="2432"/>
                </a:lnTo>
                <a:lnTo>
                  <a:pt x="0" y="2317"/>
                </a:lnTo>
                <a:lnTo>
                  <a:pt x="0" y="2197"/>
                </a:lnTo>
                <a:lnTo>
                  <a:pt x="0" y="2082"/>
                </a:lnTo>
                <a:lnTo>
                  <a:pt x="10" y="1962"/>
                </a:lnTo>
                <a:lnTo>
                  <a:pt x="29" y="1852"/>
                </a:lnTo>
                <a:lnTo>
                  <a:pt x="53" y="1737"/>
                </a:lnTo>
                <a:lnTo>
                  <a:pt x="82" y="1626"/>
                </a:lnTo>
                <a:lnTo>
                  <a:pt x="115" y="1521"/>
                </a:lnTo>
                <a:lnTo>
                  <a:pt x="159" y="1415"/>
                </a:lnTo>
                <a:lnTo>
                  <a:pt x="202" y="1314"/>
                </a:lnTo>
                <a:lnTo>
                  <a:pt x="255" y="1218"/>
                </a:lnTo>
                <a:lnTo>
                  <a:pt x="312" y="1123"/>
                </a:lnTo>
                <a:lnTo>
                  <a:pt x="374" y="1031"/>
                </a:lnTo>
                <a:lnTo>
                  <a:pt x="442" y="940"/>
                </a:lnTo>
                <a:lnTo>
                  <a:pt x="514" y="854"/>
                </a:lnTo>
                <a:lnTo>
                  <a:pt x="590" y="772"/>
                </a:lnTo>
                <a:lnTo>
                  <a:pt x="672" y="696"/>
                </a:lnTo>
                <a:lnTo>
                  <a:pt x="758" y="619"/>
                </a:lnTo>
                <a:lnTo>
                  <a:pt x="849" y="547"/>
                </a:lnTo>
                <a:lnTo>
                  <a:pt x="941" y="480"/>
                </a:lnTo>
                <a:lnTo>
                  <a:pt x="1037" y="417"/>
                </a:lnTo>
                <a:lnTo>
                  <a:pt x="1137" y="355"/>
                </a:lnTo>
                <a:lnTo>
                  <a:pt x="1243" y="302"/>
                </a:lnTo>
                <a:lnTo>
                  <a:pt x="1353" y="249"/>
                </a:lnTo>
                <a:lnTo>
                  <a:pt x="1464" y="206"/>
                </a:lnTo>
                <a:lnTo>
                  <a:pt x="1574" y="163"/>
                </a:lnTo>
                <a:lnTo>
                  <a:pt x="1689" y="125"/>
                </a:lnTo>
                <a:lnTo>
                  <a:pt x="1809" y="91"/>
                </a:lnTo>
                <a:lnTo>
                  <a:pt x="1929" y="62"/>
                </a:lnTo>
                <a:lnTo>
                  <a:pt x="2054" y="43"/>
                </a:lnTo>
                <a:lnTo>
                  <a:pt x="2178" y="24"/>
                </a:lnTo>
                <a:lnTo>
                  <a:pt x="2308" y="10"/>
                </a:lnTo>
                <a:lnTo>
                  <a:pt x="2438" y="0"/>
                </a:lnTo>
                <a:lnTo>
                  <a:pt x="2567" y="0"/>
                </a:lnTo>
                <a:lnTo>
                  <a:pt x="2658" y="0"/>
                </a:lnTo>
                <a:lnTo>
                  <a:pt x="2745" y="5"/>
                </a:lnTo>
                <a:lnTo>
                  <a:pt x="2831" y="14"/>
                </a:lnTo>
                <a:lnTo>
                  <a:pt x="2999" y="43"/>
                </a:lnTo>
                <a:lnTo>
                  <a:pt x="3162" y="81"/>
                </a:lnTo>
                <a:lnTo>
                  <a:pt x="3316" y="134"/>
                </a:lnTo>
                <a:lnTo>
                  <a:pt x="3464" y="192"/>
                </a:lnTo>
                <a:lnTo>
                  <a:pt x="3493" y="206"/>
                </a:lnTo>
                <a:lnTo>
                  <a:pt x="3517" y="216"/>
                </a:lnTo>
                <a:lnTo>
                  <a:pt x="3546" y="230"/>
                </a:lnTo>
                <a:lnTo>
                  <a:pt x="3570" y="245"/>
                </a:lnTo>
                <a:lnTo>
                  <a:pt x="3599" y="254"/>
                </a:lnTo>
                <a:lnTo>
                  <a:pt x="3623" y="269"/>
                </a:lnTo>
                <a:lnTo>
                  <a:pt x="3651" y="283"/>
                </a:lnTo>
                <a:lnTo>
                  <a:pt x="3675" y="297"/>
                </a:lnTo>
                <a:lnTo>
                  <a:pt x="3709" y="317"/>
                </a:lnTo>
                <a:lnTo>
                  <a:pt x="3743" y="336"/>
                </a:lnTo>
                <a:lnTo>
                  <a:pt x="3776" y="355"/>
                </a:lnTo>
                <a:lnTo>
                  <a:pt x="3810" y="374"/>
                </a:lnTo>
                <a:lnTo>
                  <a:pt x="3843" y="393"/>
                </a:lnTo>
                <a:lnTo>
                  <a:pt x="3877" y="412"/>
                </a:lnTo>
                <a:lnTo>
                  <a:pt x="3910" y="432"/>
                </a:lnTo>
                <a:lnTo>
                  <a:pt x="3944" y="456"/>
                </a:lnTo>
                <a:lnTo>
                  <a:pt x="4069" y="537"/>
                </a:lnTo>
                <a:lnTo>
                  <a:pt x="4160" y="600"/>
                </a:lnTo>
                <a:lnTo>
                  <a:pt x="4251" y="662"/>
                </a:lnTo>
                <a:lnTo>
                  <a:pt x="4337" y="724"/>
                </a:lnTo>
                <a:lnTo>
                  <a:pt x="4429" y="787"/>
                </a:lnTo>
                <a:lnTo>
                  <a:pt x="4515" y="854"/>
                </a:lnTo>
                <a:lnTo>
                  <a:pt x="4606" y="916"/>
                </a:lnTo>
                <a:lnTo>
                  <a:pt x="4697" y="974"/>
                </a:lnTo>
                <a:lnTo>
                  <a:pt x="4784" y="1036"/>
                </a:lnTo>
                <a:lnTo>
                  <a:pt x="4904" y="1113"/>
                </a:lnTo>
                <a:lnTo>
                  <a:pt x="4937" y="1137"/>
                </a:lnTo>
                <a:lnTo>
                  <a:pt x="4971" y="1166"/>
                </a:lnTo>
                <a:lnTo>
                  <a:pt x="5004" y="1190"/>
                </a:lnTo>
                <a:lnTo>
                  <a:pt x="5038" y="1214"/>
                </a:lnTo>
                <a:lnTo>
                  <a:pt x="5071" y="1242"/>
                </a:lnTo>
                <a:lnTo>
                  <a:pt x="5100" y="1266"/>
                </a:lnTo>
                <a:lnTo>
                  <a:pt x="5134" y="1295"/>
                </a:lnTo>
                <a:lnTo>
                  <a:pt x="5163" y="1324"/>
                </a:lnTo>
                <a:lnTo>
                  <a:pt x="5167" y="1334"/>
                </a:lnTo>
                <a:lnTo>
                  <a:pt x="5177" y="1338"/>
                </a:lnTo>
                <a:lnTo>
                  <a:pt x="5187" y="1348"/>
                </a:lnTo>
                <a:lnTo>
                  <a:pt x="5191" y="1358"/>
                </a:lnTo>
                <a:lnTo>
                  <a:pt x="5201" y="1362"/>
                </a:lnTo>
                <a:lnTo>
                  <a:pt x="5206" y="1372"/>
                </a:lnTo>
                <a:lnTo>
                  <a:pt x="5215" y="1382"/>
                </a:lnTo>
                <a:lnTo>
                  <a:pt x="5220" y="1386"/>
                </a:lnTo>
                <a:lnTo>
                  <a:pt x="5230" y="1401"/>
                </a:lnTo>
                <a:lnTo>
                  <a:pt x="5244" y="1415"/>
                </a:lnTo>
                <a:lnTo>
                  <a:pt x="5254" y="1430"/>
                </a:lnTo>
                <a:lnTo>
                  <a:pt x="5268" y="1444"/>
                </a:lnTo>
                <a:lnTo>
                  <a:pt x="5278" y="1458"/>
                </a:lnTo>
                <a:lnTo>
                  <a:pt x="5292" y="1473"/>
                </a:lnTo>
                <a:lnTo>
                  <a:pt x="5302" y="1482"/>
                </a:lnTo>
                <a:lnTo>
                  <a:pt x="5316" y="1497"/>
                </a:lnTo>
                <a:lnTo>
                  <a:pt x="5345" y="1516"/>
                </a:lnTo>
                <a:lnTo>
                  <a:pt x="5369" y="1530"/>
                </a:lnTo>
                <a:lnTo>
                  <a:pt x="5398" y="1545"/>
                </a:lnTo>
                <a:lnTo>
                  <a:pt x="5422" y="1559"/>
                </a:lnTo>
                <a:lnTo>
                  <a:pt x="5451" y="1573"/>
                </a:lnTo>
                <a:lnTo>
                  <a:pt x="5479" y="1583"/>
                </a:lnTo>
                <a:lnTo>
                  <a:pt x="5508" y="1597"/>
                </a:lnTo>
                <a:lnTo>
                  <a:pt x="5537" y="1607"/>
                </a:lnTo>
                <a:lnTo>
                  <a:pt x="5566" y="1617"/>
                </a:lnTo>
                <a:lnTo>
                  <a:pt x="5594" y="1626"/>
                </a:lnTo>
                <a:lnTo>
                  <a:pt x="5618" y="1641"/>
                </a:lnTo>
                <a:lnTo>
                  <a:pt x="5647" y="1650"/>
                </a:lnTo>
                <a:lnTo>
                  <a:pt x="5676" y="1660"/>
                </a:lnTo>
                <a:lnTo>
                  <a:pt x="5705" y="1669"/>
                </a:lnTo>
                <a:lnTo>
                  <a:pt x="5734" y="1679"/>
                </a:lnTo>
                <a:lnTo>
                  <a:pt x="5762" y="1689"/>
                </a:lnTo>
                <a:lnTo>
                  <a:pt x="9015" y="1689"/>
                </a:lnTo>
                <a:lnTo>
                  <a:pt x="9111" y="1665"/>
                </a:lnTo>
                <a:lnTo>
                  <a:pt x="9111" y="1885"/>
                </a:lnTo>
                <a:lnTo>
                  <a:pt x="9015" y="1861"/>
                </a:lnTo>
                <a:lnTo>
                  <a:pt x="5734" y="186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 rot="-2995212">
            <a:off x="4592638" y="4006850"/>
            <a:ext cx="230188" cy="1150937"/>
            <a:chOff x="3984" y="2347"/>
            <a:chExt cx="97" cy="483"/>
          </a:xfrm>
        </p:grpSpPr>
        <p:sp>
          <p:nvSpPr>
            <p:cNvPr id="349190" name="Freeform 6"/>
            <p:cNvSpPr>
              <a:spLocks/>
            </p:cNvSpPr>
            <p:nvPr/>
          </p:nvSpPr>
          <p:spPr bwMode="auto">
            <a:xfrm>
              <a:off x="4013" y="2785"/>
              <a:ext cx="68" cy="45"/>
            </a:xfrm>
            <a:custGeom>
              <a:avLst/>
              <a:gdLst>
                <a:gd name="T0" fmla="*/ 19 w 854"/>
                <a:gd name="T1" fmla="*/ 466 h 566"/>
                <a:gd name="T2" fmla="*/ 53 w 854"/>
                <a:gd name="T3" fmla="*/ 504 h 566"/>
                <a:gd name="T4" fmla="*/ 101 w 854"/>
                <a:gd name="T5" fmla="*/ 533 h 566"/>
                <a:gd name="T6" fmla="*/ 163 w 854"/>
                <a:gd name="T7" fmla="*/ 552 h 566"/>
                <a:gd name="T8" fmla="*/ 230 w 854"/>
                <a:gd name="T9" fmla="*/ 566 h 566"/>
                <a:gd name="T10" fmla="*/ 307 w 854"/>
                <a:gd name="T11" fmla="*/ 562 h 566"/>
                <a:gd name="T12" fmla="*/ 389 w 854"/>
                <a:gd name="T13" fmla="*/ 552 h 566"/>
                <a:gd name="T14" fmla="*/ 475 w 854"/>
                <a:gd name="T15" fmla="*/ 533 h 566"/>
                <a:gd name="T16" fmla="*/ 562 w 854"/>
                <a:gd name="T17" fmla="*/ 499 h 566"/>
                <a:gd name="T18" fmla="*/ 638 w 854"/>
                <a:gd name="T19" fmla="*/ 461 h 566"/>
                <a:gd name="T20" fmla="*/ 705 w 854"/>
                <a:gd name="T21" fmla="*/ 413 h 566"/>
                <a:gd name="T22" fmla="*/ 763 w 854"/>
                <a:gd name="T23" fmla="*/ 360 h 566"/>
                <a:gd name="T24" fmla="*/ 806 w 854"/>
                <a:gd name="T25" fmla="*/ 307 h 566"/>
                <a:gd name="T26" fmla="*/ 835 w 854"/>
                <a:gd name="T27" fmla="*/ 255 h 566"/>
                <a:gd name="T28" fmla="*/ 854 w 854"/>
                <a:gd name="T29" fmla="*/ 202 h 566"/>
                <a:gd name="T30" fmla="*/ 849 w 854"/>
                <a:gd name="T31" fmla="*/ 149 h 566"/>
                <a:gd name="T32" fmla="*/ 835 w 854"/>
                <a:gd name="T33" fmla="*/ 101 h 566"/>
                <a:gd name="T34" fmla="*/ 797 w 854"/>
                <a:gd name="T35" fmla="*/ 63 h 566"/>
                <a:gd name="T36" fmla="*/ 749 w 854"/>
                <a:gd name="T37" fmla="*/ 34 h 566"/>
                <a:gd name="T38" fmla="*/ 691 w 854"/>
                <a:gd name="T39" fmla="*/ 15 h 566"/>
                <a:gd name="T40" fmla="*/ 624 w 854"/>
                <a:gd name="T41" fmla="*/ 5 h 566"/>
                <a:gd name="T42" fmla="*/ 547 w 854"/>
                <a:gd name="T43" fmla="*/ 5 h 566"/>
                <a:gd name="T44" fmla="*/ 466 w 854"/>
                <a:gd name="T45" fmla="*/ 15 h 566"/>
                <a:gd name="T46" fmla="*/ 379 w 854"/>
                <a:gd name="T47" fmla="*/ 39 h 566"/>
                <a:gd name="T48" fmla="*/ 293 w 854"/>
                <a:gd name="T49" fmla="*/ 67 h 566"/>
                <a:gd name="T50" fmla="*/ 216 w 854"/>
                <a:gd name="T51" fmla="*/ 111 h 566"/>
                <a:gd name="T52" fmla="*/ 149 w 854"/>
                <a:gd name="T53" fmla="*/ 154 h 566"/>
                <a:gd name="T54" fmla="*/ 91 w 854"/>
                <a:gd name="T55" fmla="*/ 207 h 566"/>
                <a:gd name="T56" fmla="*/ 48 w 854"/>
                <a:gd name="T57" fmla="*/ 259 h 566"/>
                <a:gd name="T58" fmla="*/ 15 w 854"/>
                <a:gd name="T59" fmla="*/ 312 h 566"/>
                <a:gd name="T60" fmla="*/ 0 w 854"/>
                <a:gd name="T61" fmla="*/ 365 h 566"/>
                <a:gd name="T62" fmla="*/ 0 w 854"/>
                <a:gd name="T63" fmla="*/ 41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4" h="566">
                  <a:moveTo>
                    <a:pt x="10" y="442"/>
                  </a:moveTo>
                  <a:lnTo>
                    <a:pt x="19" y="466"/>
                  </a:lnTo>
                  <a:lnTo>
                    <a:pt x="34" y="485"/>
                  </a:lnTo>
                  <a:lnTo>
                    <a:pt x="53" y="504"/>
                  </a:lnTo>
                  <a:lnTo>
                    <a:pt x="77" y="518"/>
                  </a:lnTo>
                  <a:lnTo>
                    <a:pt x="101" y="533"/>
                  </a:lnTo>
                  <a:lnTo>
                    <a:pt x="130" y="547"/>
                  </a:lnTo>
                  <a:lnTo>
                    <a:pt x="163" y="552"/>
                  </a:lnTo>
                  <a:lnTo>
                    <a:pt x="197" y="562"/>
                  </a:lnTo>
                  <a:lnTo>
                    <a:pt x="230" y="566"/>
                  </a:lnTo>
                  <a:lnTo>
                    <a:pt x="269" y="566"/>
                  </a:lnTo>
                  <a:lnTo>
                    <a:pt x="307" y="562"/>
                  </a:lnTo>
                  <a:lnTo>
                    <a:pt x="346" y="562"/>
                  </a:lnTo>
                  <a:lnTo>
                    <a:pt x="389" y="552"/>
                  </a:lnTo>
                  <a:lnTo>
                    <a:pt x="432" y="542"/>
                  </a:lnTo>
                  <a:lnTo>
                    <a:pt x="475" y="533"/>
                  </a:lnTo>
                  <a:lnTo>
                    <a:pt x="518" y="518"/>
                  </a:lnTo>
                  <a:lnTo>
                    <a:pt x="562" y="499"/>
                  </a:lnTo>
                  <a:lnTo>
                    <a:pt x="600" y="480"/>
                  </a:lnTo>
                  <a:lnTo>
                    <a:pt x="638" y="461"/>
                  </a:lnTo>
                  <a:lnTo>
                    <a:pt x="672" y="437"/>
                  </a:lnTo>
                  <a:lnTo>
                    <a:pt x="705" y="413"/>
                  </a:lnTo>
                  <a:lnTo>
                    <a:pt x="734" y="389"/>
                  </a:lnTo>
                  <a:lnTo>
                    <a:pt x="763" y="360"/>
                  </a:lnTo>
                  <a:lnTo>
                    <a:pt x="787" y="336"/>
                  </a:lnTo>
                  <a:lnTo>
                    <a:pt x="806" y="307"/>
                  </a:lnTo>
                  <a:lnTo>
                    <a:pt x="825" y="283"/>
                  </a:lnTo>
                  <a:lnTo>
                    <a:pt x="835" y="255"/>
                  </a:lnTo>
                  <a:lnTo>
                    <a:pt x="845" y="226"/>
                  </a:lnTo>
                  <a:lnTo>
                    <a:pt x="854" y="202"/>
                  </a:lnTo>
                  <a:lnTo>
                    <a:pt x="854" y="173"/>
                  </a:lnTo>
                  <a:lnTo>
                    <a:pt x="849" y="149"/>
                  </a:lnTo>
                  <a:lnTo>
                    <a:pt x="845" y="125"/>
                  </a:lnTo>
                  <a:lnTo>
                    <a:pt x="835" y="101"/>
                  </a:lnTo>
                  <a:lnTo>
                    <a:pt x="816" y="82"/>
                  </a:lnTo>
                  <a:lnTo>
                    <a:pt x="797" y="63"/>
                  </a:lnTo>
                  <a:lnTo>
                    <a:pt x="777" y="48"/>
                  </a:lnTo>
                  <a:lnTo>
                    <a:pt x="749" y="34"/>
                  </a:lnTo>
                  <a:lnTo>
                    <a:pt x="720" y="24"/>
                  </a:lnTo>
                  <a:lnTo>
                    <a:pt x="691" y="15"/>
                  </a:lnTo>
                  <a:lnTo>
                    <a:pt x="657" y="5"/>
                  </a:lnTo>
                  <a:lnTo>
                    <a:pt x="624" y="5"/>
                  </a:lnTo>
                  <a:lnTo>
                    <a:pt x="586" y="0"/>
                  </a:lnTo>
                  <a:lnTo>
                    <a:pt x="547" y="5"/>
                  </a:lnTo>
                  <a:lnTo>
                    <a:pt x="504" y="10"/>
                  </a:lnTo>
                  <a:lnTo>
                    <a:pt x="466" y="15"/>
                  </a:lnTo>
                  <a:lnTo>
                    <a:pt x="422" y="24"/>
                  </a:lnTo>
                  <a:lnTo>
                    <a:pt x="379" y="39"/>
                  </a:lnTo>
                  <a:lnTo>
                    <a:pt x="336" y="53"/>
                  </a:lnTo>
                  <a:lnTo>
                    <a:pt x="293" y="67"/>
                  </a:lnTo>
                  <a:lnTo>
                    <a:pt x="254" y="87"/>
                  </a:lnTo>
                  <a:lnTo>
                    <a:pt x="216" y="111"/>
                  </a:lnTo>
                  <a:lnTo>
                    <a:pt x="183" y="130"/>
                  </a:lnTo>
                  <a:lnTo>
                    <a:pt x="149" y="154"/>
                  </a:lnTo>
                  <a:lnTo>
                    <a:pt x="120" y="178"/>
                  </a:lnTo>
                  <a:lnTo>
                    <a:pt x="91" y="207"/>
                  </a:lnTo>
                  <a:lnTo>
                    <a:pt x="67" y="231"/>
                  </a:lnTo>
                  <a:lnTo>
                    <a:pt x="48" y="259"/>
                  </a:lnTo>
                  <a:lnTo>
                    <a:pt x="29" y="288"/>
                  </a:lnTo>
                  <a:lnTo>
                    <a:pt x="15" y="312"/>
                  </a:lnTo>
                  <a:lnTo>
                    <a:pt x="5" y="341"/>
                  </a:lnTo>
                  <a:lnTo>
                    <a:pt x="0" y="365"/>
                  </a:lnTo>
                  <a:lnTo>
                    <a:pt x="0" y="394"/>
                  </a:lnTo>
                  <a:lnTo>
                    <a:pt x="0" y="418"/>
                  </a:lnTo>
                  <a:lnTo>
                    <a:pt x="10" y="4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1" name="Freeform 7"/>
            <p:cNvSpPr>
              <a:spLocks/>
            </p:cNvSpPr>
            <p:nvPr/>
          </p:nvSpPr>
          <p:spPr bwMode="auto">
            <a:xfrm>
              <a:off x="3984" y="2347"/>
              <a:ext cx="97" cy="482"/>
            </a:xfrm>
            <a:custGeom>
              <a:avLst/>
              <a:gdLst>
                <a:gd name="T0" fmla="*/ 312 w 1214"/>
                <a:gd name="T1" fmla="*/ 321 h 6016"/>
                <a:gd name="T2" fmla="*/ 423 w 1214"/>
                <a:gd name="T3" fmla="*/ 835 h 6016"/>
                <a:gd name="T4" fmla="*/ 495 w 1214"/>
                <a:gd name="T5" fmla="*/ 1526 h 6016"/>
                <a:gd name="T6" fmla="*/ 504 w 1214"/>
                <a:gd name="T7" fmla="*/ 1722 h 6016"/>
                <a:gd name="T8" fmla="*/ 509 w 1214"/>
                <a:gd name="T9" fmla="*/ 1919 h 6016"/>
                <a:gd name="T10" fmla="*/ 509 w 1214"/>
                <a:gd name="T11" fmla="*/ 2226 h 6016"/>
                <a:gd name="T12" fmla="*/ 504 w 1214"/>
                <a:gd name="T13" fmla="*/ 2754 h 6016"/>
                <a:gd name="T14" fmla="*/ 499 w 1214"/>
                <a:gd name="T15" fmla="*/ 3281 h 6016"/>
                <a:gd name="T16" fmla="*/ 514 w 1214"/>
                <a:gd name="T17" fmla="*/ 3872 h 6016"/>
                <a:gd name="T18" fmla="*/ 523 w 1214"/>
                <a:gd name="T19" fmla="*/ 4063 h 6016"/>
                <a:gd name="T20" fmla="*/ 538 w 1214"/>
                <a:gd name="T21" fmla="*/ 4260 h 6016"/>
                <a:gd name="T22" fmla="*/ 590 w 1214"/>
                <a:gd name="T23" fmla="*/ 4663 h 6016"/>
                <a:gd name="T24" fmla="*/ 706 w 1214"/>
                <a:gd name="T25" fmla="*/ 5162 h 6016"/>
                <a:gd name="T26" fmla="*/ 874 w 1214"/>
                <a:gd name="T27" fmla="*/ 5460 h 6016"/>
                <a:gd name="T28" fmla="*/ 1061 w 1214"/>
                <a:gd name="T29" fmla="*/ 5469 h 6016"/>
                <a:gd name="T30" fmla="*/ 1133 w 1214"/>
                <a:gd name="T31" fmla="*/ 5498 h 6016"/>
                <a:gd name="T32" fmla="*/ 1185 w 1214"/>
                <a:gd name="T33" fmla="*/ 5541 h 6016"/>
                <a:gd name="T34" fmla="*/ 1214 w 1214"/>
                <a:gd name="T35" fmla="*/ 5603 h 6016"/>
                <a:gd name="T36" fmla="*/ 1205 w 1214"/>
                <a:gd name="T37" fmla="*/ 5680 h 6016"/>
                <a:gd name="T38" fmla="*/ 1166 w 1214"/>
                <a:gd name="T39" fmla="*/ 5762 h 6016"/>
                <a:gd name="T40" fmla="*/ 1094 w 1214"/>
                <a:gd name="T41" fmla="*/ 5839 h 6016"/>
                <a:gd name="T42" fmla="*/ 998 w 1214"/>
                <a:gd name="T43" fmla="*/ 5910 h 6016"/>
                <a:gd name="T44" fmla="*/ 878 w 1214"/>
                <a:gd name="T45" fmla="*/ 5968 h 6016"/>
                <a:gd name="T46" fmla="*/ 749 w 1214"/>
                <a:gd name="T47" fmla="*/ 6006 h 6016"/>
                <a:gd name="T48" fmla="*/ 629 w 1214"/>
                <a:gd name="T49" fmla="*/ 6016 h 6016"/>
                <a:gd name="T50" fmla="*/ 523 w 1214"/>
                <a:gd name="T51" fmla="*/ 6006 h 6016"/>
                <a:gd name="T52" fmla="*/ 437 w 1214"/>
                <a:gd name="T53" fmla="*/ 5973 h 6016"/>
                <a:gd name="T54" fmla="*/ 379 w 1214"/>
                <a:gd name="T55" fmla="*/ 5920 h 6016"/>
                <a:gd name="T56" fmla="*/ 360 w 1214"/>
                <a:gd name="T57" fmla="*/ 5853 h 6016"/>
                <a:gd name="T58" fmla="*/ 370 w 1214"/>
                <a:gd name="T59" fmla="*/ 5786 h 6016"/>
                <a:gd name="T60" fmla="*/ 403 w 1214"/>
                <a:gd name="T61" fmla="*/ 5719 h 6016"/>
                <a:gd name="T62" fmla="*/ 538 w 1214"/>
                <a:gd name="T63" fmla="*/ 5589 h 6016"/>
                <a:gd name="T64" fmla="*/ 490 w 1214"/>
                <a:gd name="T65" fmla="*/ 5224 h 6016"/>
                <a:gd name="T66" fmla="*/ 375 w 1214"/>
                <a:gd name="T67" fmla="*/ 4697 h 6016"/>
                <a:gd name="T68" fmla="*/ 298 w 1214"/>
                <a:gd name="T69" fmla="*/ 3992 h 6016"/>
                <a:gd name="T70" fmla="*/ 288 w 1214"/>
                <a:gd name="T71" fmla="*/ 3790 h 6016"/>
                <a:gd name="T72" fmla="*/ 283 w 1214"/>
                <a:gd name="T73" fmla="*/ 3593 h 6016"/>
                <a:gd name="T74" fmla="*/ 279 w 1214"/>
                <a:gd name="T75" fmla="*/ 3286 h 6016"/>
                <a:gd name="T76" fmla="*/ 283 w 1214"/>
                <a:gd name="T77" fmla="*/ 2759 h 6016"/>
                <a:gd name="T78" fmla="*/ 293 w 1214"/>
                <a:gd name="T79" fmla="*/ 2231 h 6016"/>
                <a:gd name="T80" fmla="*/ 288 w 1214"/>
                <a:gd name="T81" fmla="*/ 1924 h 6016"/>
                <a:gd name="T82" fmla="*/ 283 w 1214"/>
                <a:gd name="T83" fmla="*/ 1732 h 6016"/>
                <a:gd name="T84" fmla="*/ 279 w 1214"/>
                <a:gd name="T85" fmla="*/ 1540 h 6016"/>
                <a:gd name="T86" fmla="*/ 207 w 1214"/>
                <a:gd name="T87" fmla="*/ 868 h 6016"/>
                <a:gd name="T88" fmla="*/ 101 w 1214"/>
                <a:gd name="T89" fmla="*/ 379 h 6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4" h="6016">
                  <a:moveTo>
                    <a:pt x="207" y="0"/>
                  </a:moveTo>
                  <a:lnTo>
                    <a:pt x="259" y="154"/>
                  </a:lnTo>
                  <a:lnTo>
                    <a:pt x="312" y="321"/>
                  </a:lnTo>
                  <a:lnTo>
                    <a:pt x="355" y="489"/>
                  </a:lnTo>
                  <a:lnTo>
                    <a:pt x="394" y="662"/>
                  </a:lnTo>
                  <a:lnTo>
                    <a:pt x="423" y="835"/>
                  </a:lnTo>
                  <a:lnTo>
                    <a:pt x="451" y="1007"/>
                  </a:lnTo>
                  <a:lnTo>
                    <a:pt x="471" y="1180"/>
                  </a:lnTo>
                  <a:lnTo>
                    <a:pt x="495" y="1526"/>
                  </a:lnTo>
                  <a:lnTo>
                    <a:pt x="499" y="1593"/>
                  </a:lnTo>
                  <a:lnTo>
                    <a:pt x="504" y="1660"/>
                  </a:lnTo>
                  <a:lnTo>
                    <a:pt x="504" y="1722"/>
                  </a:lnTo>
                  <a:lnTo>
                    <a:pt x="504" y="1789"/>
                  </a:lnTo>
                  <a:lnTo>
                    <a:pt x="509" y="1857"/>
                  </a:lnTo>
                  <a:lnTo>
                    <a:pt x="509" y="1919"/>
                  </a:lnTo>
                  <a:lnTo>
                    <a:pt x="509" y="1986"/>
                  </a:lnTo>
                  <a:lnTo>
                    <a:pt x="509" y="2053"/>
                  </a:lnTo>
                  <a:lnTo>
                    <a:pt x="509" y="2226"/>
                  </a:lnTo>
                  <a:lnTo>
                    <a:pt x="509" y="2404"/>
                  </a:lnTo>
                  <a:lnTo>
                    <a:pt x="509" y="2581"/>
                  </a:lnTo>
                  <a:lnTo>
                    <a:pt x="504" y="2754"/>
                  </a:lnTo>
                  <a:lnTo>
                    <a:pt x="504" y="2931"/>
                  </a:lnTo>
                  <a:lnTo>
                    <a:pt x="499" y="3104"/>
                  </a:lnTo>
                  <a:lnTo>
                    <a:pt x="499" y="3281"/>
                  </a:lnTo>
                  <a:lnTo>
                    <a:pt x="499" y="3459"/>
                  </a:lnTo>
                  <a:lnTo>
                    <a:pt x="509" y="3804"/>
                  </a:lnTo>
                  <a:lnTo>
                    <a:pt x="514" y="3872"/>
                  </a:lnTo>
                  <a:lnTo>
                    <a:pt x="514" y="3934"/>
                  </a:lnTo>
                  <a:lnTo>
                    <a:pt x="519" y="4001"/>
                  </a:lnTo>
                  <a:lnTo>
                    <a:pt x="523" y="4063"/>
                  </a:lnTo>
                  <a:lnTo>
                    <a:pt x="528" y="4131"/>
                  </a:lnTo>
                  <a:lnTo>
                    <a:pt x="533" y="4193"/>
                  </a:lnTo>
                  <a:lnTo>
                    <a:pt x="538" y="4260"/>
                  </a:lnTo>
                  <a:lnTo>
                    <a:pt x="547" y="4323"/>
                  </a:lnTo>
                  <a:lnTo>
                    <a:pt x="566" y="4495"/>
                  </a:lnTo>
                  <a:lnTo>
                    <a:pt x="590" y="4663"/>
                  </a:lnTo>
                  <a:lnTo>
                    <a:pt x="624" y="4831"/>
                  </a:lnTo>
                  <a:lnTo>
                    <a:pt x="658" y="4999"/>
                  </a:lnTo>
                  <a:lnTo>
                    <a:pt x="706" y="5162"/>
                  </a:lnTo>
                  <a:lnTo>
                    <a:pt x="754" y="5330"/>
                  </a:lnTo>
                  <a:lnTo>
                    <a:pt x="806" y="5474"/>
                  </a:lnTo>
                  <a:lnTo>
                    <a:pt x="874" y="5460"/>
                  </a:lnTo>
                  <a:lnTo>
                    <a:pt x="941" y="5455"/>
                  </a:lnTo>
                  <a:lnTo>
                    <a:pt x="1003" y="5460"/>
                  </a:lnTo>
                  <a:lnTo>
                    <a:pt x="1061" y="5469"/>
                  </a:lnTo>
                  <a:lnTo>
                    <a:pt x="1089" y="5479"/>
                  </a:lnTo>
                  <a:lnTo>
                    <a:pt x="1109" y="5488"/>
                  </a:lnTo>
                  <a:lnTo>
                    <a:pt x="1133" y="5498"/>
                  </a:lnTo>
                  <a:lnTo>
                    <a:pt x="1152" y="5512"/>
                  </a:lnTo>
                  <a:lnTo>
                    <a:pt x="1171" y="5527"/>
                  </a:lnTo>
                  <a:lnTo>
                    <a:pt x="1185" y="5541"/>
                  </a:lnTo>
                  <a:lnTo>
                    <a:pt x="1195" y="5560"/>
                  </a:lnTo>
                  <a:lnTo>
                    <a:pt x="1205" y="5579"/>
                  </a:lnTo>
                  <a:lnTo>
                    <a:pt x="1214" y="5603"/>
                  </a:lnTo>
                  <a:lnTo>
                    <a:pt x="1214" y="5627"/>
                  </a:lnTo>
                  <a:lnTo>
                    <a:pt x="1214" y="5656"/>
                  </a:lnTo>
                  <a:lnTo>
                    <a:pt x="1205" y="5680"/>
                  </a:lnTo>
                  <a:lnTo>
                    <a:pt x="1195" y="5709"/>
                  </a:lnTo>
                  <a:lnTo>
                    <a:pt x="1185" y="5733"/>
                  </a:lnTo>
                  <a:lnTo>
                    <a:pt x="1166" y="5762"/>
                  </a:lnTo>
                  <a:lnTo>
                    <a:pt x="1147" y="5791"/>
                  </a:lnTo>
                  <a:lnTo>
                    <a:pt x="1123" y="5815"/>
                  </a:lnTo>
                  <a:lnTo>
                    <a:pt x="1094" y="5839"/>
                  </a:lnTo>
                  <a:lnTo>
                    <a:pt x="1065" y="5867"/>
                  </a:lnTo>
                  <a:lnTo>
                    <a:pt x="1032" y="5891"/>
                  </a:lnTo>
                  <a:lnTo>
                    <a:pt x="998" y="5910"/>
                  </a:lnTo>
                  <a:lnTo>
                    <a:pt x="960" y="5934"/>
                  </a:lnTo>
                  <a:lnTo>
                    <a:pt x="917" y="5954"/>
                  </a:lnTo>
                  <a:lnTo>
                    <a:pt x="878" y="5968"/>
                  </a:lnTo>
                  <a:lnTo>
                    <a:pt x="835" y="5982"/>
                  </a:lnTo>
                  <a:lnTo>
                    <a:pt x="792" y="5997"/>
                  </a:lnTo>
                  <a:lnTo>
                    <a:pt x="749" y="6006"/>
                  </a:lnTo>
                  <a:lnTo>
                    <a:pt x="706" y="6011"/>
                  </a:lnTo>
                  <a:lnTo>
                    <a:pt x="667" y="6016"/>
                  </a:lnTo>
                  <a:lnTo>
                    <a:pt x="629" y="6016"/>
                  </a:lnTo>
                  <a:lnTo>
                    <a:pt x="590" y="6016"/>
                  </a:lnTo>
                  <a:lnTo>
                    <a:pt x="557" y="6011"/>
                  </a:lnTo>
                  <a:lnTo>
                    <a:pt x="523" y="6006"/>
                  </a:lnTo>
                  <a:lnTo>
                    <a:pt x="490" y="5997"/>
                  </a:lnTo>
                  <a:lnTo>
                    <a:pt x="461" y="5987"/>
                  </a:lnTo>
                  <a:lnTo>
                    <a:pt x="437" y="5973"/>
                  </a:lnTo>
                  <a:lnTo>
                    <a:pt x="413" y="5958"/>
                  </a:lnTo>
                  <a:lnTo>
                    <a:pt x="399" y="5939"/>
                  </a:lnTo>
                  <a:lnTo>
                    <a:pt x="379" y="5920"/>
                  </a:lnTo>
                  <a:lnTo>
                    <a:pt x="370" y="5896"/>
                  </a:lnTo>
                  <a:lnTo>
                    <a:pt x="365" y="5877"/>
                  </a:lnTo>
                  <a:lnTo>
                    <a:pt x="360" y="5853"/>
                  </a:lnTo>
                  <a:lnTo>
                    <a:pt x="360" y="5834"/>
                  </a:lnTo>
                  <a:lnTo>
                    <a:pt x="365" y="5810"/>
                  </a:lnTo>
                  <a:lnTo>
                    <a:pt x="370" y="5786"/>
                  </a:lnTo>
                  <a:lnTo>
                    <a:pt x="379" y="5767"/>
                  </a:lnTo>
                  <a:lnTo>
                    <a:pt x="389" y="5743"/>
                  </a:lnTo>
                  <a:lnTo>
                    <a:pt x="403" y="5719"/>
                  </a:lnTo>
                  <a:lnTo>
                    <a:pt x="442" y="5675"/>
                  </a:lnTo>
                  <a:lnTo>
                    <a:pt x="485" y="5627"/>
                  </a:lnTo>
                  <a:lnTo>
                    <a:pt x="538" y="5589"/>
                  </a:lnTo>
                  <a:lnTo>
                    <a:pt x="600" y="5551"/>
                  </a:lnTo>
                  <a:lnTo>
                    <a:pt x="547" y="5397"/>
                  </a:lnTo>
                  <a:lnTo>
                    <a:pt x="490" y="5224"/>
                  </a:lnTo>
                  <a:lnTo>
                    <a:pt x="447" y="5052"/>
                  </a:lnTo>
                  <a:lnTo>
                    <a:pt x="408" y="4874"/>
                  </a:lnTo>
                  <a:lnTo>
                    <a:pt x="375" y="4697"/>
                  </a:lnTo>
                  <a:lnTo>
                    <a:pt x="346" y="4524"/>
                  </a:lnTo>
                  <a:lnTo>
                    <a:pt x="327" y="4347"/>
                  </a:lnTo>
                  <a:lnTo>
                    <a:pt x="298" y="3992"/>
                  </a:lnTo>
                  <a:lnTo>
                    <a:pt x="293" y="3924"/>
                  </a:lnTo>
                  <a:lnTo>
                    <a:pt x="293" y="3857"/>
                  </a:lnTo>
                  <a:lnTo>
                    <a:pt x="288" y="3790"/>
                  </a:lnTo>
                  <a:lnTo>
                    <a:pt x="288" y="3728"/>
                  </a:lnTo>
                  <a:lnTo>
                    <a:pt x="283" y="3660"/>
                  </a:lnTo>
                  <a:lnTo>
                    <a:pt x="283" y="3593"/>
                  </a:lnTo>
                  <a:lnTo>
                    <a:pt x="283" y="3526"/>
                  </a:lnTo>
                  <a:lnTo>
                    <a:pt x="279" y="3459"/>
                  </a:lnTo>
                  <a:lnTo>
                    <a:pt x="279" y="3286"/>
                  </a:lnTo>
                  <a:lnTo>
                    <a:pt x="283" y="3109"/>
                  </a:lnTo>
                  <a:lnTo>
                    <a:pt x="283" y="2931"/>
                  </a:lnTo>
                  <a:lnTo>
                    <a:pt x="283" y="2759"/>
                  </a:lnTo>
                  <a:lnTo>
                    <a:pt x="288" y="2581"/>
                  </a:lnTo>
                  <a:lnTo>
                    <a:pt x="288" y="2404"/>
                  </a:lnTo>
                  <a:lnTo>
                    <a:pt x="293" y="2231"/>
                  </a:lnTo>
                  <a:lnTo>
                    <a:pt x="293" y="2053"/>
                  </a:lnTo>
                  <a:lnTo>
                    <a:pt x="288" y="1991"/>
                  </a:lnTo>
                  <a:lnTo>
                    <a:pt x="288" y="1924"/>
                  </a:lnTo>
                  <a:lnTo>
                    <a:pt x="288" y="1861"/>
                  </a:lnTo>
                  <a:lnTo>
                    <a:pt x="288" y="1794"/>
                  </a:lnTo>
                  <a:lnTo>
                    <a:pt x="283" y="1732"/>
                  </a:lnTo>
                  <a:lnTo>
                    <a:pt x="283" y="1670"/>
                  </a:lnTo>
                  <a:lnTo>
                    <a:pt x="279" y="1602"/>
                  </a:lnTo>
                  <a:lnTo>
                    <a:pt x="279" y="1540"/>
                  </a:lnTo>
                  <a:lnTo>
                    <a:pt x="250" y="1199"/>
                  </a:lnTo>
                  <a:lnTo>
                    <a:pt x="231" y="1036"/>
                  </a:lnTo>
                  <a:lnTo>
                    <a:pt x="207" y="868"/>
                  </a:lnTo>
                  <a:lnTo>
                    <a:pt x="178" y="705"/>
                  </a:lnTo>
                  <a:lnTo>
                    <a:pt x="144" y="542"/>
                  </a:lnTo>
                  <a:lnTo>
                    <a:pt x="101" y="379"/>
                  </a:lnTo>
                  <a:lnTo>
                    <a:pt x="53" y="221"/>
                  </a:lnTo>
                  <a:lnTo>
                    <a:pt x="0" y="7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4894263" y="3705225"/>
            <a:ext cx="546100" cy="1055688"/>
            <a:chOff x="4169" y="2389"/>
            <a:chExt cx="229" cy="443"/>
          </a:xfrm>
        </p:grpSpPr>
        <p:sp>
          <p:nvSpPr>
            <p:cNvPr id="349193" name="Freeform 9"/>
            <p:cNvSpPr>
              <a:spLocks/>
            </p:cNvSpPr>
            <p:nvPr/>
          </p:nvSpPr>
          <p:spPr bwMode="auto">
            <a:xfrm>
              <a:off x="4169" y="2791"/>
              <a:ext cx="70" cy="41"/>
            </a:xfrm>
            <a:custGeom>
              <a:avLst/>
              <a:gdLst>
                <a:gd name="T0" fmla="*/ 0 w 883"/>
                <a:gd name="T1" fmla="*/ 206 h 513"/>
                <a:gd name="T2" fmla="*/ 10 w 883"/>
                <a:gd name="T3" fmla="*/ 259 h 513"/>
                <a:gd name="T4" fmla="*/ 38 w 883"/>
                <a:gd name="T5" fmla="*/ 307 h 513"/>
                <a:gd name="T6" fmla="*/ 77 w 883"/>
                <a:gd name="T7" fmla="*/ 355 h 513"/>
                <a:gd name="T8" fmla="*/ 130 w 883"/>
                <a:gd name="T9" fmla="*/ 398 h 513"/>
                <a:gd name="T10" fmla="*/ 197 w 883"/>
                <a:gd name="T11" fmla="*/ 436 h 513"/>
                <a:gd name="T12" fmla="*/ 274 w 883"/>
                <a:gd name="T13" fmla="*/ 470 h 513"/>
                <a:gd name="T14" fmla="*/ 355 w 883"/>
                <a:gd name="T15" fmla="*/ 494 h 513"/>
                <a:gd name="T16" fmla="*/ 446 w 883"/>
                <a:gd name="T17" fmla="*/ 508 h 513"/>
                <a:gd name="T18" fmla="*/ 533 w 883"/>
                <a:gd name="T19" fmla="*/ 513 h 513"/>
                <a:gd name="T20" fmla="*/ 614 w 883"/>
                <a:gd name="T21" fmla="*/ 508 h 513"/>
                <a:gd name="T22" fmla="*/ 691 w 883"/>
                <a:gd name="T23" fmla="*/ 494 h 513"/>
                <a:gd name="T24" fmla="*/ 758 w 883"/>
                <a:gd name="T25" fmla="*/ 475 h 513"/>
                <a:gd name="T26" fmla="*/ 811 w 883"/>
                <a:gd name="T27" fmla="*/ 441 h 513"/>
                <a:gd name="T28" fmla="*/ 849 w 883"/>
                <a:gd name="T29" fmla="*/ 403 h 513"/>
                <a:gd name="T30" fmla="*/ 878 w 883"/>
                <a:gd name="T31" fmla="*/ 360 h 513"/>
                <a:gd name="T32" fmla="*/ 883 w 883"/>
                <a:gd name="T33" fmla="*/ 307 h 513"/>
                <a:gd name="T34" fmla="*/ 873 w 883"/>
                <a:gd name="T35" fmla="*/ 259 h 513"/>
                <a:gd name="T36" fmla="*/ 849 w 883"/>
                <a:gd name="T37" fmla="*/ 206 h 513"/>
                <a:gd name="T38" fmla="*/ 806 w 883"/>
                <a:gd name="T39" fmla="*/ 158 h 513"/>
                <a:gd name="T40" fmla="*/ 753 w 883"/>
                <a:gd name="T41" fmla="*/ 115 h 513"/>
                <a:gd name="T42" fmla="*/ 686 w 883"/>
                <a:gd name="T43" fmla="*/ 77 h 513"/>
                <a:gd name="T44" fmla="*/ 614 w 883"/>
                <a:gd name="T45" fmla="*/ 43 h 513"/>
                <a:gd name="T46" fmla="*/ 528 w 883"/>
                <a:gd name="T47" fmla="*/ 19 h 513"/>
                <a:gd name="T48" fmla="*/ 437 w 883"/>
                <a:gd name="T49" fmla="*/ 5 h 513"/>
                <a:gd name="T50" fmla="*/ 350 w 883"/>
                <a:gd name="T51" fmla="*/ 0 h 513"/>
                <a:gd name="T52" fmla="*/ 269 w 883"/>
                <a:gd name="T53" fmla="*/ 5 h 513"/>
                <a:gd name="T54" fmla="*/ 192 w 883"/>
                <a:gd name="T55" fmla="*/ 19 h 513"/>
                <a:gd name="T56" fmla="*/ 130 w 883"/>
                <a:gd name="T57" fmla="*/ 43 h 513"/>
                <a:gd name="T58" fmla="*/ 77 w 883"/>
                <a:gd name="T59" fmla="*/ 72 h 513"/>
                <a:gd name="T60" fmla="*/ 34 w 883"/>
                <a:gd name="T61" fmla="*/ 110 h 513"/>
                <a:gd name="T62" fmla="*/ 10 w 883"/>
                <a:gd name="T63" fmla="*/ 15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3" h="513">
                  <a:moveTo>
                    <a:pt x="0" y="182"/>
                  </a:moveTo>
                  <a:lnTo>
                    <a:pt x="0" y="206"/>
                  </a:lnTo>
                  <a:lnTo>
                    <a:pt x="5" y="230"/>
                  </a:lnTo>
                  <a:lnTo>
                    <a:pt x="10" y="259"/>
                  </a:lnTo>
                  <a:lnTo>
                    <a:pt x="19" y="283"/>
                  </a:lnTo>
                  <a:lnTo>
                    <a:pt x="38" y="307"/>
                  </a:lnTo>
                  <a:lnTo>
                    <a:pt x="53" y="331"/>
                  </a:lnTo>
                  <a:lnTo>
                    <a:pt x="77" y="355"/>
                  </a:lnTo>
                  <a:lnTo>
                    <a:pt x="101" y="379"/>
                  </a:lnTo>
                  <a:lnTo>
                    <a:pt x="130" y="398"/>
                  </a:lnTo>
                  <a:lnTo>
                    <a:pt x="163" y="417"/>
                  </a:lnTo>
                  <a:lnTo>
                    <a:pt x="197" y="436"/>
                  </a:lnTo>
                  <a:lnTo>
                    <a:pt x="235" y="456"/>
                  </a:lnTo>
                  <a:lnTo>
                    <a:pt x="274" y="470"/>
                  </a:lnTo>
                  <a:lnTo>
                    <a:pt x="312" y="484"/>
                  </a:lnTo>
                  <a:lnTo>
                    <a:pt x="355" y="494"/>
                  </a:lnTo>
                  <a:lnTo>
                    <a:pt x="403" y="504"/>
                  </a:lnTo>
                  <a:lnTo>
                    <a:pt x="446" y="508"/>
                  </a:lnTo>
                  <a:lnTo>
                    <a:pt x="489" y="513"/>
                  </a:lnTo>
                  <a:lnTo>
                    <a:pt x="533" y="513"/>
                  </a:lnTo>
                  <a:lnTo>
                    <a:pt x="576" y="513"/>
                  </a:lnTo>
                  <a:lnTo>
                    <a:pt x="614" y="508"/>
                  </a:lnTo>
                  <a:lnTo>
                    <a:pt x="653" y="504"/>
                  </a:lnTo>
                  <a:lnTo>
                    <a:pt x="691" y="494"/>
                  </a:lnTo>
                  <a:lnTo>
                    <a:pt x="725" y="484"/>
                  </a:lnTo>
                  <a:lnTo>
                    <a:pt x="758" y="475"/>
                  </a:lnTo>
                  <a:lnTo>
                    <a:pt x="787" y="460"/>
                  </a:lnTo>
                  <a:lnTo>
                    <a:pt x="811" y="441"/>
                  </a:lnTo>
                  <a:lnTo>
                    <a:pt x="835" y="422"/>
                  </a:lnTo>
                  <a:lnTo>
                    <a:pt x="849" y="403"/>
                  </a:lnTo>
                  <a:lnTo>
                    <a:pt x="864" y="384"/>
                  </a:lnTo>
                  <a:lnTo>
                    <a:pt x="878" y="360"/>
                  </a:lnTo>
                  <a:lnTo>
                    <a:pt x="883" y="336"/>
                  </a:lnTo>
                  <a:lnTo>
                    <a:pt x="883" y="307"/>
                  </a:lnTo>
                  <a:lnTo>
                    <a:pt x="883" y="283"/>
                  </a:lnTo>
                  <a:lnTo>
                    <a:pt x="873" y="259"/>
                  </a:lnTo>
                  <a:lnTo>
                    <a:pt x="864" y="230"/>
                  </a:lnTo>
                  <a:lnTo>
                    <a:pt x="849" y="206"/>
                  </a:lnTo>
                  <a:lnTo>
                    <a:pt x="830" y="182"/>
                  </a:lnTo>
                  <a:lnTo>
                    <a:pt x="806" y="158"/>
                  </a:lnTo>
                  <a:lnTo>
                    <a:pt x="782" y="139"/>
                  </a:lnTo>
                  <a:lnTo>
                    <a:pt x="753" y="115"/>
                  </a:lnTo>
                  <a:lnTo>
                    <a:pt x="725" y="96"/>
                  </a:lnTo>
                  <a:lnTo>
                    <a:pt x="686" y="77"/>
                  </a:lnTo>
                  <a:lnTo>
                    <a:pt x="653" y="62"/>
                  </a:lnTo>
                  <a:lnTo>
                    <a:pt x="614" y="43"/>
                  </a:lnTo>
                  <a:lnTo>
                    <a:pt x="571" y="33"/>
                  </a:lnTo>
                  <a:lnTo>
                    <a:pt x="528" y="19"/>
                  </a:lnTo>
                  <a:lnTo>
                    <a:pt x="485" y="9"/>
                  </a:lnTo>
                  <a:lnTo>
                    <a:pt x="437" y="5"/>
                  </a:lnTo>
                  <a:lnTo>
                    <a:pt x="394" y="0"/>
                  </a:lnTo>
                  <a:lnTo>
                    <a:pt x="350" y="0"/>
                  </a:lnTo>
                  <a:lnTo>
                    <a:pt x="307" y="0"/>
                  </a:lnTo>
                  <a:lnTo>
                    <a:pt x="269" y="5"/>
                  </a:lnTo>
                  <a:lnTo>
                    <a:pt x="230" y="9"/>
                  </a:lnTo>
                  <a:lnTo>
                    <a:pt x="192" y="19"/>
                  </a:lnTo>
                  <a:lnTo>
                    <a:pt x="158" y="29"/>
                  </a:lnTo>
                  <a:lnTo>
                    <a:pt x="130" y="43"/>
                  </a:lnTo>
                  <a:lnTo>
                    <a:pt x="101" y="57"/>
                  </a:lnTo>
                  <a:lnTo>
                    <a:pt x="77" y="72"/>
                  </a:lnTo>
                  <a:lnTo>
                    <a:pt x="53" y="91"/>
                  </a:lnTo>
                  <a:lnTo>
                    <a:pt x="34" y="110"/>
                  </a:lnTo>
                  <a:lnTo>
                    <a:pt x="19" y="134"/>
                  </a:lnTo>
                  <a:lnTo>
                    <a:pt x="10" y="158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194" name="Freeform 10"/>
            <p:cNvSpPr>
              <a:spLocks/>
            </p:cNvSpPr>
            <p:nvPr/>
          </p:nvSpPr>
          <p:spPr bwMode="auto">
            <a:xfrm>
              <a:off x="4169" y="2389"/>
              <a:ext cx="229" cy="443"/>
            </a:xfrm>
            <a:custGeom>
              <a:avLst/>
              <a:gdLst>
                <a:gd name="T0" fmla="*/ 2802 w 2874"/>
                <a:gd name="T1" fmla="*/ 374 h 5527"/>
                <a:gd name="T2" fmla="*/ 2634 w 2874"/>
                <a:gd name="T3" fmla="*/ 868 h 5527"/>
                <a:gd name="T4" fmla="*/ 2341 w 2874"/>
                <a:gd name="T5" fmla="*/ 1502 h 5527"/>
                <a:gd name="T6" fmla="*/ 2250 w 2874"/>
                <a:gd name="T7" fmla="*/ 1674 h 5527"/>
                <a:gd name="T8" fmla="*/ 2154 w 2874"/>
                <a:gd name="T9" fmla="*/ 1847 h 5527"/>
                <a:gd name="T10" fmla="*/ 1996 w 2874"/>
                <a:gd name="T11" fmla="*/ 2111 h 5527"/>
                <a:gd name="T12" fmla="*/ 1722 w 2874"/>
                <a:gd name="T13" fmla="*/ 2562 h 5527"/>
                <a:gd name="T14" fmla="*/ 1449 w 2874"/>
                <a:gd name="T15" fmla="*/ 3013 h 5527"/>
                <a:gd name="T16" fmla="*/ 1161 w 2874"/>
                <a:gd name="T17" fmla="*/ 3526 h 5527"/>
                <a:gd name="T18" fmla="*/ 1070 w 2874"/>
                <a:gd name="T19" fmla="*/ 3699 h 5527"/>
                <a:gd name="T20" fmla="*/ 983 w 2874"/>
                <a:gd name="T21" fmla="*/ 3871 h 5527"/>
                <a:gd name="T22" fmla="*/ 825 w 2874"/>
                <a:gd name="T23" fmla="*/ 4246 h 5527"/>
                <a:gd name="T24" fmla="*/ 662 w 2874"/>
                <a:gd name="T25" fmla="*/ 4735 h 5527"/>
                <a:gd name="T26" fmla="*/ 662 w 2874"/>
                <a:gd name="T27" fmla="*/ 5080 h 5527"/>
                <a:gd name="T28" fmla="*/ 816 w 2874"/>
                <a:gd name="T29" fmla="*/ 5181 h 5527"/>
                <a:gd name="T30" fmla="*/ 863 w 2874"/>
                <a:gd name="T31" fmla="*/ 5244 h 5527"/>
                <a:gd name="T32" fmla="*/ 887 w 2874"/>
                <a:gd name="T33" fmla="*/ 5306 h 5527"/>
                <a:gd name="T34" fmla="*/ 878 w 2874"/>
                <a:gd name="T35" fmla="*/ 5373 h 5527"/>
                <a:gd name="T36" fmla="*/ 835 w 2874"/>
                <a:gd name="T37" fmla="*/ 5435 h 5527"/>
                <a:gd name="T38" fmla="*/ 758 w 2874"/>
                <a:gd name="T39" fmla="*/ 5488 h 5527"/>
                <a:gd name="T40" fmla="*/ 657 w 2874"/>
                <a:gd name="T41" fmla="*/ 5517 h 5527"/>
                <a:gd name="T42" fmla="*/ 532 w 2874"/>
                <a:gd name="T43" fmla="*/ 5527 h 5527"/>
                <a:gd name="T44" fmla="*/ 403 w 2874"/>
                <a:gd name="T45" fmla="*/ 5517 h 5527"/>
                <a:gd name="T46" fmla="*/ 273 w 2874"/>
                <a:gd name="T47" fmla="*/ 5483 h 5527"/>
                <a:gd name="T48" fmla="*/ 163 w 2874"/>
                <a:gd name="T49" fmla="*/ 5431 h 5527"/>
                <a:gd name="T50" fmla="*/ 77 w 2874"/>
                <a:gd name="T51" fmla="*/ 5368 h 5527"/>
                <a:gd name="T52" fmla="*/ 24 w 2874"/>
                <a:gd name="T53" fmla="*/ 5296 h 5527"/>
                <a:gd name="T54" fmla="*/ 0 w 2874"/>
                <a:gd name="T55" fmla="*/ 5220 h 5527"/>
                <a:gd name="T56" fmla="*/ 19 w 2874"/>
                <a:gd name="T57" fmla="*/ 5157 h 5527"/>
                <a:gd name="T58" fmla="*/ 57 w 2874"/>
                <a:gd name="T59" fmla="*/ 5104 h 5527"/>
                <a:gd name="T60" fmla="*/ 125 w 2874"/>
                <a:gd name="T61" fmla="*/ 5061 h 5527"/>
                <a:gd name="T62" fmla="*/ 307 w 2874"/>
                <a:gd name="T63" fmla="*/ 5018 h 5527"/>
                <a:gd name="T64" fmla="*/ 451 w 2874"/>
                <a:gd name="T65" fmla="*/ 4682 h 5527"/>
                <a:gd name="T66" fmla="*/ 619 w 2874"/>
                <a:gd name="T67" fmla="*/ 4169 h 5527"/>
                <a:gd name="T68" fmla="*/ 911 w 2874"/>
                <a:gd name="T69" fmla="*/ 3521 h 5527"/>
                <a:gd name="T70" fmla="*/ 1007 w 2874"/>
                <a:gd name="T71" fmla="*/ 3344 h 5527"/>
                <a:gd name="T72" fmla="*/ 1103 w 2874"/>
                <a:gd name="T73" fmla="*/ 3171 h 5527"/>
                <a:gd name="T74" fmla="*/ 1262 w 2874"/>
                <a:gd name="T75" fmla="*/ 2902 h 5527"/>
                <a:gd name="T76" fmla="*/ 1535 w 2874"/>
                <a:gd name="T77" fmla="*/ 2451 h 5527"/>
                <a:gd name="T78" fmla="*/ 1809 w 2874"/>
                <a:gd name="T79" fmla="*/ 2000 h 5527"/>
                <a:gd name="T80" fmla="*/ 1962 w 2874"/>
                <a:gd name="T81" fmla="*/ 1741 h 5527"/>
                <a:gd name="T82" fmla="*/ 2058 w 2874"/>
                <a:gd name="T83" fmla="*/ 1569 h 5527"/>
                <a:gd name="T84" fmla="*/ 2149 w 2874"/>
                <a:gd name="T85" fmla="*/ 1401 h 5527"/>
                <a:gd name="T86" fmla="*/ 2432 w 2874"/>
                <a:gd name="T87" fmla="*/ 792 h 5527"/>
                <a:gd name="T88" fmla="*/ 2586 w 2874"/>
                <a:gd name="T89" fmla="*/ 317 h 5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74" h="5527">
                  <a:moveTo>
                    <a:pt x="2874" y="43"/>
                  </a:moveTo>
                  <a:lnTo>
                    <a:pt x="2840" y="201"/>
                  </a:lnTo>
                  <a:lnTo>
                    <a:pt x="2802" y="374"/>
                  </a:lnTo>
                  <a:lnTo>
                    <a:pt x="2754" y="542"/>
                  </a:lnTo>
                  <a:lnTo>
                    <a:pt x="2696" y="705"/>
                  </a:lnTo>
                  <a:lnTo>
                    <a:pt x="2634" y="868"/>
                  </a:lnTo>
                  <a:lnTo>
                    <a:pt x="2567" y="1031"/>
                  </a:lnTo>
                  <a:lnTo>
                    <a:pt x="2500" y="1190"/>
                  </a:lnTo>
                  <a:lnTo>
                    <a:pt x="2341" y="1502"/>
                  </a:lnTo>
                  <a:lnTo>
                    <a:pt x="2312" y="1559"/>
                  </a:lnTo>
                  <a:lnTo>
                    <a:pt x="2279" y="1617"/>
                  </a:lnTo>
                  <a:lnTo>
                    <a:pt x="2250" y="1674"/>
                  </a:lnTo>
                  <a:lnTo>
                    <a:pt x="2216" y="1732"/>
                  </a:lnTo>
                  <a:lnTo>
                    <a:pt x="2183" y="1789"/>
                  </a:lnTo>
                  <a:lnTo>
                    <a:pt x="2154" y="1847"/>
                  </a:lnTo>
                  <a:lnTo>
                    <a:pt x="2120" y="1905"/>
                  </a:lnTo>
                  <a:lnTo>
                    <a:pt x="2087" y="1962"/>
                  </a:lnTo>
                  <a:lnTo>
                    <a:pt x="1996" y="2111"/>
                  </a:lnTo>
                  <a:lnTo>
                    <a:pt x="1905" y="2264"/>
                  </a:lnTo>
                  <a:lnTo>
                    <a:pt x="1813" y="2413"/>
                  </a:lnTo>
                  <a:lnTo>
                    <a:pt x="1722" y="2562"/>
                  </a:lnTo>
                  <a:lnTo>
                    <a:pt x="1631" y="2715"/>
                  </a:lnTo>
                  <a:lnTo>
                    <a:pt x="1540" y="2864"/>
                  </a:lnTo>
                  <a:lnTo>
                    <a:pt x="1449" y="3013"/>
                  </a:lnTo>
                  <a:lnTo>
                    <a:pt x="1362" y="3166"/>
                  </a:lnTo>
                  <a:lnTo>
                    <a:pt x="1190" y="3469"/>
                  </a:lnTo>
                  <a:lnTo>
                    <a:pt x="1161" y="3526"/>
                  </a:lnTo>
                  <a:lnTo>
                    <a:pt x="1132" y="3584"/>
                  </a:lnTo>
                  <a:lnTo>
                    <a:pt x="1099" y="3641"/>
                  </a:lnTo>
                  <a:lnTo>
                    <a:pt x="1070" y="3699"/>
                  </a:lnTo>
                  <a:lnTo>
                    <a:pt x="1041" y="3756"/>
                  </a:lnTo>
                  <a:lnTo>
                    <a:pt x="1012" y="3814"/>
                  </a:lnTo>
                  <a:lnTo>
                    <a:pt x="983" y="3871"/>
                  </a:lnTo>
                  <a:lnTo>
                    <a:pt x="959" y="3934"/>
                  </a:lnTo>
                  <a:lnTo>
                    <a:pt x="887" y="4087"/>
                  </a:lnTo>
                  <a:lnTo>
                    <a:pt x="825" y="4246"/>
                  </a:lnTo>
                  <a:lnTo>
                    <a:pt x="763" y="4409"/>
                  </a:lnTo>
                  <a:lnTo>
                    <a:pt x="710" y="4572"/>
                  </a:lnTo>
                  <a:lnTo>
                    <a:pt x="662" y="4735"/>
                  </a:lnTo>
                  <a:lnTo>
                    <a:pt x="624" y="4903"/>
                  </a:lnTo>
                  <a:lnTo>
                    <a:pt x="595" y="5052"/>
                  </a:lnTo>
                  <a:lnTo>
                    <a:pt x="662" y="5080"/>
                  </a:lnTo>
                  <a:lnTo>
                    <a:pt x="720" y="5109"/>
                  </a:lnTo>
                  <a:lnTo>
                    <a:pt x="772" y="5143"/>
                  </a:lnTo>
                  <a:lnTo>
                    <a:pt x="816" y="5181"/>
                  </a:lnTo>
                  <a:lnTo>
                    <a:pt x="835" y="5200"/>
                  </a:lnTo>
                  <a:lnTo>
                    <a:pt x="849" y="5220"/>
                  </a:lnTo>
                  <a:lnTo>
                    <a:pt x="863" y="5244"/>
                  </a:lnTo>
                  <a:lnTo>
                    <a:pt x="873" y="5263"/>
                  </a:lnTo>
                  <a:lnTo>
                    <a:pt x="883" y="5282"/>
                  </a:lnTo>
                  <a:lnTo>
                    <a:pt x="887" y="5306"/>
                  </a:lnTo>
                  <a:lnTo>
                    <a:pt x="887" y="5325"/>
                  </a:lnTo>
                  <a:lnTo>
                    <a:pt x="883" y="5349"/>
                  </a:lnTo>
                  <a:lnTo>
                    <a:pt x="878" y="5373"/>
                  </a:lnTo>
                  <a:lnTo>
                    <a:pt x="868" y="5397"/>
                  </a:lnTo>
                  <a:lnTo>
                    <a:pt x="854" y="5416"/>
                  </a:lnTo>
                  <a:lnTo>
                    <a:pt x="835" y="5435"/>
                  </a:lnTo>
                  <a:lnTo>
                    <a:pt x="811" y="5455"/>
                  </a:lnTo>
                  <a:lnTo>
                    <a:pt x="787" y="5474"/>
                  </a:lnTo>
                  <a:lnTo>
                    <a:pt x="758" y="5488"/>
                  </a:lnTo>
                  <a:lnTo>
                    <a:pt x="724" y="5498"/>
                  </a:lnTo>
                  <a:lnTo>
                    <a:pt x="691" y="5507"/>
                  </a:lnTo>
                  <a:lnTo>
                    <a:pt x="657" y="5517"/>
                  </a:lnTo>
                  <a:lnTo>
                    <a:pt x="619" y="5522"/>
                  </a:lnTo>
                  <a:lnTo>
                    <a:pt x="576" y="5527"/>
                  </a:lnTo>
                  <a:lnTo>
                    <a:pt x="532" y="5527"/>
                  </a:lnTo>
                  <a:lnTo>
                    <a:pt x="489" y="5527"/>
                  </a:lnTo>
                  <a:lnTo>
                    <a:pt x="446" y="5522"/>
                  </a:lnTo>
                  <a:lnTo>
                    <a:pt x="403" y="5517"/>
                  </a:lnTo>
                  <a:lnTo>
                    <a:pt x="355" y="5507"/>
                  </a:lnTo>
                  <a:lnTo>
                    <a:pt x="312" y="5498"/>
                  </a:lnTo>
                  <a:lnTo>
                    <a:pt x="273" y="5483"/>
                  </a:lnTo>
                  <a:lnTo>
                    <a:pt x="235" y="5469"/>
                  </a:lnTo>
                  <a:lnTo>
                    <a:pt x="197" y="5450"/>
                  </a:lnTo>
                  <a:lnTo>
                    <a:pt x="163" y="5431"/>
                  </a:lnTo>
                  <a:lnTo>
                    <a:pt x="129" y="5411"/>
                  </a:lnTo>
                  <a:lnTo>
                    <a:pt x="105" y="5392"/>
                  </a:lnTo>
                  <a:lnTo>
                    <a:pt x="77" y="5368"/>
                  </a:lnTo>
                  <a:lnTo>
                    <a:pt x="57" y="5344"/>
                  </a:lnTo>
                  <a:lnTo>
                    <a:pt x="38" y="5320"/>
                  </a:lnTo>
                  <a:lnTo>
                    <a:pt x="24" y="5296"/>
                  </a:lnTo>
                  <a:lnTo>
                    <a:pt x="9" y="5272"/>
                  </a:lnTo>
                  <a:lnTo>
                    <a:pt x="5" y="5248"/>
                  </a:lnTo>
                  <a:lnTo>
                    <a:pt x="0" y="5220"/>
                  </a:lnTo>
                  <a:lnTo>
                    <a:pt x="5" y="5196"/>
                  </a:lnTo>
                  <a:lnTo>
                    <a:pt x="9" y="5176"/>
                  </a:lnTo>
                  <a:lnTo>
                    <a:pt x="19" y="5157"/>
                  </a:lnTo>
                  <a:lnTo>
                    <a:pt x="29" y="5138"/>
                  </a:lnTo>
                  <a:lnTo>
                    <a:pt x="43" y="5119"/>
                  </a:lnTo>
                  <a:lnTo>
                    <a:pt x="57" y="5104"/>
                  </a:lnTo>
                  <a:lnTo>
                    <a:pt x="81" y="5085"/>
                  </a:lnTo>
                  <a:lnTo>
                    <a:pt x="101" y="5071"/>
                  </a:lnTo>
                  <a:lnTo>
                    <a:pt x="125" y="5061"/>
                  </a:lnTo>
                  <a:lnTo>
                    <a:pt x="177" y="5042"/>
                  </a:lnTo>
                  <a:lnTo>
                    <a:pt x="240" y="5028"/>
                  </a:lnTo>
                  <a:lnTo>
                    <a:pt x="307" y="5018"/>
                  </a:lnTo>
                  <a:lnTo>
                    <a:pt x="379" y="5018"/>
                  </a:lnTo>
                  <a:lnTo>
                    <a:pt x="408" y="4855"/>
                  </a:lnTo>
                  <a:lnTo>
                    <a:pt x="451" y="4682"/>
                  </a:lnTo>
                  <a:lnTo>
                    <a:pt x="499" y="4505"/>
                  </a:lnTo>
                  <a:lnTo>
                    <a:pt x="556" y="4337"/>
                  </a:lnTo>
                  <a:lnTo>
                    <a:pt x="619" y="4169"/>
                  </a:lnTo>
                  <a:lnTo>
                    <a:pt x="686" y="4001"/>
                  </a:lnTo>
                  <a:lnTo>
                    <a:pt x="758" y="3838"/>
                  </a:lnTo>
                  <a:lnTo>
                    <a:pt x="911" y="3521"/>
                  </a:lnTo>
                  <a:lnTo>
                    <a:pt x="945" y="3464"/>
                  </a:lnTo>
                  <a:lnTo>
                    <a:pt x="979" y="3401"/>
                  </a:lnTo>
                  <a:lnTo>
                    <a:pt x="1007" y="3344"/>
                  </a:lnTo>
                  <a:lnTo>
                    <a:pt x="1041" y="3286"/>
                  </a:lnTo>
                  <a:lnTo>
                    <a:pt x="1075" y="3229"/>
                  </a:lnTo>
                  <a:lnTo>
                    <a:pt x="1103" y="3171"/>
                  </a:lnTo>
                  <a:lnTo>
                    <a:pt x="1137" y="3113"/>
                  </a:lnTo>
                  <a:lnTo>
                    <a:pt x="1171" y="3056"/>
                  </a:lnTo>
                  <a:lnTo>
                    <a:pt x="1262" y="2902"/>
                  </a:lnTo>
                  <a:lnTo>
                    <a:pt x="1353" y="2754"/>
                  </a:lnTo>
                  <a:lnTo>
                    <a:pt x="1444" y="2605"/>
                  </a:lnTo>
                  <a:lnTo>
                    <a:pt x="1535" y="2451"/>
                  </a:lnTo>
                  <a:lnTo>
                    <a:pt x="1626" y="2303"/>
                  </a:lnTo>
                  <a:lnTo>
                    <a:pt x="1717" y="2154"/>
                  </a:lnTo>
                  <a:lnTo>
                    <a:pt x="1809" y="2000"/>
                  </a:lnTo>
                  <a:lnTo>
                    <a:pt x="1895" y="1852"/>
                  </a:lnTo>
                  <a:lnTo>
                    <a:pt x="1929" y="1794"/>
                  </a:lnTo>
                  <a:lnTo>
                    <a:pt x="1962" y="1741"/>
                  </a:lnTo>
                  <a:lnTo>
                    <a:pt x="1991" y="1684"/>
                  </a:lnTo>
                  <a:lnTo>
                    <a:pt x="2025" y="1626"/>
                  </a:lnTo>
                  <a:lnTo>
                    <a:pt x="2058" y="1569"/>
                  </a:lnTo>
                  <a:lnTo>
                    <a:pt x="2087" y="1516"/>
                  </a:lnTo>
                  <a:lnTo>
                    <a:pt x="2116" y="1458"/>
                  </a:lnTo>
                  <a:lnTo>
                    <a:pt x="2149" y="1401"/>
                  </a:lnTo>
                  <a:lnTo>
                    <a:pt x="2298" y="1099"/>
                  </a:lnTo>
                  <a:lnTo>
                    <a:pt x="2365" y="945"/>
                  </a:lnTo>
                  <a:lnTo>
                    <a:pt x="2432" y="792"/>
                  </a:lnTo>
                  <a:lnTo>
                    <a:pt x="2490" y="633"/>
                  </a:lnTo>
                  <a:lnTo>
                    <a:pt x="2543" y="475"/>
                  </a:lnTo>
                  <a:lnTo>
                    <a:pt x="2586" y="317"/>
                  </a:lnTo>
                  <a:lnTo>
                    <a:pt x="2629" y="153"/>
                  </a:lnTo>
                  <a:lnTo>
                    <a:pt x="265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49195" name="Oval 11"/>
          <p:cNvSpPr>
            <a:spLocks noChangeArrowheads="1"/>
          </p:cNvSpPr>
          <p:nvPr/>
        </p:nvSpPr>
        <p:spPr bwMode="auto">
          <a:xfrm>
            <a:off x="5487988" y="5019675"/>
            <a:ext cx="400050" cy="223838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49196" name="Text Box 12"/>
          <p:cNvSpPr txBox="1">
            <a:spLocks noChangeArrowheads="1"/>
          </p:cNvSpPr>
          <p:nvPr/>
        </p:nvSpPr>
        <p:spPr bwMode="auto">
          <a:xfrm>
            <a:off x="4800600" y="1066800"/>
            <a:ext cx="3962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</a:t>
            </a:r>
            <a:r>
              <a:rPr lang="ru-RU" b="1" dirty="0" err="1" smtClean="0"/>
              <a:t>гиперполяризует</a:t>
            </a:r>
            <a:r>
              <a:rPr lang="ru-RU" b="1" dirty="0" smtClean="0"/>
              <a:t> мембрану нейрона </a:t>
            </a:r>
            <a:r>
              <a:rPr lang="pl-PL" b="1" dirty="0" smtClean="0"/>
              <a:t>(</a:t>
            </a:r>
            <a:r>
              <a:rPr lang="ru-RU" b="1" dirty="0" smtClean="0"/>
              <a:t>тормозит его</a:t>
            </a:r>
            <a:r>
              <a:rPr lang="pl-PL" b="1" dirty="0" smtClean="0"/>
              <a:t>)</a:t>
            </a:r>
            <a:endParaRPr lang="pl-PL" b="1" dirty="0"/>
          </a:p>
        </p:txBody>
      </p:sp>
      <p:sp>
        <p:nvSpPr>
          <p:cNvPr id="349197" name="Text Box 13"/>
          <p:cNvSpPr txBox="1">
            <a:spLocks noChangeArrowheads="1"/>
          </p:cNvSpPr>
          <p:nvPr/>
        </p:nvSpPr>
        <p:spPr bwMode="auto">
          <a:xfrm>
            <a:off x="152400" y="862013"/>
            <a:ext cx="39624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что…</a:t>
            </a:r>
            <a:endParaRPr lang="pl-PL" b="1" dirty="0"/>
          </a:p>
        </p:txBody>
      </p:sp>
      <p:sp>
        <p:nvSpPr>
          <p:cNvPr id="349198" name="WordArt 14"/>
          <p:cNvSpPr>
            <a:spLocks noChangeArrowheads="1" noChangeShapeType="1" noTextEdit="1"/>
          </p:cNvSpPr>
          <p:nvPr/>
        </p:nvSpPr>
        <p:spPr bwMode="auto">
          <a:xfrm>
            <a:off x="1828800" y="176213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Постсинаптическое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B2B2B2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199" name="WordArt 15"/>
          <p:cNvSpPr>
            <a:spLocks noChangeArrowheads="1" noChangeShapeType="1" noTextEdit="1"/>
          </p:cNvSpPr>
          <p:nvPr/>
        </p:nvSpPr>
        <p:spPr bwMode="auto">
          <a:xfrm>
            <a:off x="1676400" y="2867025"/>
            <a:ext cx="572452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ru-RU" sz="3600" kern="10" dirty="0" err="1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Пресинаптическое</a:t>
            </a:r>
            <a:r>
              <a:rPr lang="ru-RU" sz="3600" kern="10" dirty="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FF330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Arial Black"/>
              </a:rPr>
              <a:t> торможение</a:t>
            </a:r>
            <a:endParaRPr lang="ru-RU" sz="3600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FF330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Arial Black"/>
            </a:endParaRPr>
          </a:p>
        </p:txBody>
      </p:sp>
      <p:sp>
        <p:nvSpPr>
          <p:cNvPr id="349200" name="Text Box 16"/>
          <p:cNvSpPr txBox="1">
            <a:spLocks noChangeArrowheads="1"/>
          </p:cNvSpPr>
          <p:nvPr/>
        </p:nvSpPr>
        <p:spPr bwMode="auto">
          <a:xfrm>
            <a:off x="304800" y="4467225"/>
            <a:ext cx="48768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«хочет» возбудить нейрон, но не может этого сделать, потому что </a:t>
            </a:r>
            <a:r>
              <a:rPr lang="ru-RU" b="1" dirty="0" err="1" smtClean="0"/>
              <a:t>синаптическое</a:t>
            </a:r>
            <a:r>
              <a:rPr lang="ru-RU" b="1" dirty="0" smtClean="0"/>
              <a:t> окончание не высвобождает </a:t>
            </a:r>
            <a:r>
              <a:rPr lang="ru-RU" b="1" dirty="0" err="1" smtClean="0"/>
              <a:t>нейромедиатор</a:t>
            </a:r>
            <a:r>
              <a:rPr lang="ru-RU" b="1" dirty="0" smtClean="0"/>
              <a:t>  </a:t>
            </a:r>
            <a:endParaRPr lang="pl-PL" b="1" dirty="0" smtClean="0"/>
          </a:p>
        </p:txBody>
      </p:sp>
      <p:sp>
        <p:nvSpPr>
          <p:cNvPr id="349201" name="Text Box 17"/>
          <p:cNvSpPr txBox="1">
            <a:spLocks noChangeArrowheads="1"/>
          </p:cNvSpPr>
          <p:nvPr/>
        </p:nvSpPr>
        <p:spPr bwMode="auto">
          <a:xfrm>
            <a:off x="5410200" y="3857625"/>
            <a:ext cx="3581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/>
              <a:t>Этот синапс предотвращает высвобождение </a:t>
            </a:r>
            <a:r>
              <a:rPr lang="ru-RU" b="1" dirty="0" err="1" smtClean="0"/>
              <a:t>нейромедиатора</a:t>
            </a:r>
            <a:endParaRPr lang="pl-PL" b="1" dirty="0"/>
          </a:p>
        </p:txBody>
      </p:sp>
      <p:sp>
        <p:nvSpPr>
          <p:cNvPr id="349202" name="Text Box 18"/>
          <p:cNvSpPr txBox="1">
            <a:spLocks noChangeArrowheads="1"/>
          </p:cNvSpPr>
          <p:nvPr/>
        </p:nvSpPr>
        <p:spPr bwMode="auto">
          <a:xfrm>
            <a:off x="4876800" y="5715000"/>
            <a:ext cx="3810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rgbClr val="FF0000"/>
                </a:solidFill>
              </a:rPr>
              <a:t>Клетка чувствительна</a:t>
            </a:r>
            <a:r>
              <a:rPr lang="pl-PL" b="1" dirty="0" smtClean="0">
                <a:solidFill>
                  <a:srgbClr val="FF0000"/>
                </a:solidFill>
              </a:rPr>
              <a:t>, </a:t>
            </a:r>
            <a:r>
              <a:rPr lang="ru-RU" b="1" dirty="0" smtClean="0">
                <a:solidFill>
                  <a:srgbClr val="FF0000"/>
                </a:solidFill>
              </a:rPr>
              <a:t>но не возбуждается</a:t>
            </a:r>
            <a:endParaRPr lang="pl-PL" b="1" dirty="0">
              <a:solidFill>
                <a:srgbClr val="FF0000"/>
              </a:solidFill>
            </a:endParaRPr>
          </a:p>
        </p:txBody>
      </p: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3810000" y="762000"/>
            <a:ext cx="1735138" cy="1962150"/>
            <a:chOff x="3935" y="2347"/>
            <a:chExt cx="728" cy="823"/>
          </a:xfrm>
        </p:grpSpPr>
        <p:sp>
          <p:nvSpPr>
            <p:cNvPr id="349204" name="Freeform 20"/>
            <p:cNvSpPr>
              <a:spLocks/>
            </p:cNvSpPr>
            <p:nvPr/>
          </p:nvSpPr>
          <p:spPr bwMode="auto">
            <a:xfrm>
              <a:off x="3956" y="2830"/>
              <a:ext cx="444" cy="324"/>
            </a:xfrm>
            <a:custGeom>
              <a:avLst/>
              <a:gdLst>
                <a:gd name="T0" fmla="*/ 5487 w 5559"/>
                <a:gd name="T1" fmla="*/ 1890 h 4044"/>
                <a:gd name="T2" fmla="*/ 5382 w 5559"/>
                <a:gd name="T3" fmla="*/ 1737 h 4044"/>
                <a:gd name="T4" fmla="*/ 5276 w 5559"/>
                <a:gd name="T5" fmla="*/ 1631 h 4044"/>
                <a:gd name="T6" fmla="*/ 5075 w 5559"/>
                <a:gd name="T7" fmla="*/ 1487 h 4044"/>
                <a:gd name="T8" fmla="*/ 4984 w 5559"/>
                <a:gd name="T9" fmla="*/ 1410 h 4044"/>
                <a:gd name="T10" fmla="*/ 4940 w 5559"/>
                <a:gd name="T11" fmla="*/ 1358 h 4044"/>
                <a:gd name="T12" fmla="*/ 4897 w 5559"/>
                <a:gd name="T13" fmla="*/ 1310 h 4044"/>
                <a:gd name="T14" fmla="*/ 4725 w 5559"/>
                <a:gd name="T15" fmla="*/ 1151 h 4044"/>
                <a:gd name="T16" fmla="*/ 4528 w 5559"/>
                <a:gd name="T17" fmla="*/ 1012 h 4044"/>
                <a:gd name="T18" fmla="*/ 4221 w 5559"/>
                <a:gd name="T19" fmla="*/ 806 h 4044"/>
                <a:gd name="T20" fmla="*/ 3698 w 5559"/>
                <a:gd name="T21" fmla="*/ 441 h 4044"/>
                <a:gd name="T22" fmla="*/ 3429 w 5559"/>
                <a:gd name="T23" fmla="*/ 283 h 4044"/>
                <a:gd name="T24" fmla="*/ 3142 w 5559"/>
                <a:gd name="T25" fmla="*/ 149 h 4044"/>
                <a:gd name="T26" fmla="*/ 2883 w 5559"/>
                <a:gd name="T27" fmla="*/ 62 h 4044"/>
                <a:gd name="T28" fmla="*/ 2710 w 5559"/>
                <a:gd name="T29" fmla="*/ 29 h 4044"/>
                <a:gd name="T30" fmla="*/ 2537 w 5559"/>
                <a:gd name="T31" fmla="*/ 5 h 4044"/>
                <a:gd name="T32" fmla="*/ 2168 w 5559"/>
                <a:gd name="T33" fmla="*/ 9 h 4044"/>
                <a:gd name="T34" fmla="*/ 1866 w 5559"/>
                <a:gd name="T35" fmla="*/ 48 h 4044"/>
                <a:gd name="T36" fmla="*/ 1578 w 5559"/>
                <a:gd name="T37" fmla="*/ 115 h 4044"/>
                <a:gd name="T38" fmla="*/ 1304 w 5559"/>
                <a:gd name="T39" fmla="*/ 216 h 4044"/>
                <a:gd name="T40" fmla="*/ 1041 w 5559"/>
                <a:gd name="T41" fmla="*/ 345 h 4044"/>
                <a:gd name="T42" fmla="*/ 782 w 5559"/>
                <a:gd name="T43" fmla="*/ 508 h 4044"/>
                <a:gd name="T44" fmla="*/ 494 w 5559"/>
                <a:gd name="T45" fmla="*/ 772 h 4044"/>
                <a:gd name="T46" fmla="*/ 340 w 5559"/>
                <a:gd name="T47" fmla="*/ 969 h 4044"/>
                <a:gd name="T48" fmla="*/ 211 w 5559"/>
                <a:gd name="T49" fmla="*/ 1175 h 4044"/>
                <a:gd name="T50" fmla="*/ 115 w 5559"/>
                <a:gd name="T51" fmla="*/ 1396 h 4044"/>
                <a:gd name="T52" fmla="*/ 43 w 5559"/>
                <a:gd name="T53" fmla="*/ 1636 h 4044"/>
                <a:gd name="T54" fmla="*/ 0 w 5559"/>
                <a:gd name="T55" fmla="*/ 2024 h 4044"/>
                <a:gd name="T56" fmla="*/ 19 w 5559"/>
                <a:gd name="T57" fmla="*/ 2264 h 4044"/>
                <a:gd name="T58" fmla="*/ 62 w 5559"/>
                <a:gd name="T59" fmla="*/ 2490 h 4044"/>
                <a:gd name="T60" fmla="*/ 134 w 5559"/>
                <a:gd name="T61" fmla="*/ 2701 h 4044"/>
                <a:gd name="T62" fmla="*/ 230 w 5559"/>
                <a:gd name="T63" fmla="*/ 2907 h 4044"/>
                <a:gd name="T64" fmla="*/ 355 w 5559"/>
                <a:gd name="T65" fmla="*/ 3109 h 4044"/>
                <a:gd name="T66" fmla="*/ 619 w 5559"/>
                <a:gd name="T67" fmla="*/ 3397 h 4044"/>
                <a:gd name="T68" fmla="*/ 849 w 5559"/>
                <a:gd name="T69" fmla="*/ 3579 h 4044"/>
                <a:gd name="T70" fmla="*/ 1089 w 5559"/>
                <a:gd name="T71" fmla="*/ 3732 h 4044"/>
                <a:gd name="T72" fmla="*/ 1348 w 5559"/>
                <a:gd name="T73" fmla="*/ 3848 h 4044"/>
                <a:gd name="T74" fmla="*/ 1621 w 5559"/>
                <a:gd name="T75" fmla="*/ 3943 h 4044"/>
                <a:gd name="T76" fmla="*/ 1909 w 5559"/>
                <a:gd name="T77" fmla="*/ 4011 h 4044"/>
                <a:gd name="T78" fmla="*/ 2211 w 5559"/>
                <a:gd name="T79" fmla="*/ 4039 h 4044"/>
                <a:gd name="T80" fmla="*/ 2508 w 5559"/>
                <a:gd name="T81" fmla="*/ 4039 h 4044"/>
                <a:gd name="T82" fmla="*/ 2801 w 5559"/>
                <a:gd name="T83" fmla="*/ 4001 h 4044"/>
                <a:gd name="T84" fmla="*/ 3041 w 5559"/>
                <a:gd name="T85" fmla="*/ 3934 h 4044"/>
                <a:gd name="T86" fmla="*/ 3276 w 5559"/>
                <a:gd name="T87" fmla="*/ 3843 h 4044"/>
                <a:gd name="T88" fmla="*/ 3626 w 5559"/>
                <a:gd name="T89" fmla="*/ 3651 h 4044"/>
                <a:gd name="T90" fmla="*/ 4015 w 5559"/>
                <a:gd name="T91" fmla="*/ 3392 h 4044"/>
                <a:gd name="T92" fmla="*/ 4398 w 5559"/>
                <a:gd name="T93" fmla="*/ 3118 h 4044"/>
                <a:gd name="T94" fmla="*/ 4595 w 5559"/>
                <a:gd name="T95" fmla="*/ 2989 h 4044"/>
                <a:gd name="T96" fmla="*/ 4787 w 5559"/>
                <a:gd name="T97" fmla="*/ 2850 h 4044"/>
                <a:gd name="T98" fmla="*/ 4907 w 5559"/>
                <a:gd name="T99" fmla="*/ 2725 h 4044"/>
                <a:gd name="T100" fmla="*/ 4940 w 5559"/>
                <a:gd name="T101" fmla="*/ 2691 h 4044"/>
                <a:gd name="T102" fmla="*/ 4969 w 5559"/>
                <a:gd name="T103" fmla="*/ 2653 h 4044"/>
                <a:gd name="T104" fmla="*/ 5108 w 5559"/>
                <a:gd name="T105" fmla="*/ 2538 h 4044"/>
                <a:gd name="T106" fmla="*/ 5291 w 5559"/>
                <a:gd name="T107" fmla="*/ 2394 h 4044"/>
                <a:gd name="T108" fmla="*/ 5411 w 5559"/>
                <a:gd name="T109" fmla="*/ 2269 h 4044"/>
                <a:gd name="T110" fmla="*/ 5521 w 5559"/>
                <a:gd name="T111" fmla="*/ 2096 h 4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59" h="4044">
                  <a:moveTo>
                    <a:pt x="5559" y="2024"/>
                  </a:moveTo>
                  <a:lnTo>
                    <a:pt x="5526" y="1952"/>
                  </a:lnTo>
                  <a:lnTo>
                    <a:pt x="5487" y="1890"/>
                  </a:lnTo>
                  <a:lnTo>
                    <a:pt x="5454" y="1832"/>
                  </a:lnTo>
                  <a:lnTo>
                    <a:pt x="5420" y="1780"/>
                  </a:lnTo>
                  <a:lnTo>
                    <a:pt x="5382" y="1737"/>
                  </a:lnTo>
                  <a:lnTo>
                    <a:pt x="5348" y="1698"/>
                  </a:lnTo>
                  <a:lnTo>
                    <a:pt x="5310" y="1660"/>
                  </a:lnTo>
                  <a:lnTo>
                    <a:pt x="5276" y="1631"/>
                  </a:lnTo>
                  <a:lnTo>
                    <a:pt x="5204" y="1573"/>
                  </a:lnTo>
                  <a:lnTo>
                    <a:pt x="5137" y="1530"/>
                  </a:lnTo>
                  <a:lnTo>
                    <a:pt x="5075" y="1487"/>
                  </a:lnTo>
                  <a:lnTo>
                    <a:pt x="5017" y="1439"/>
                  </a:lnTo>
                  <a:lnTo>
                    <a:pt x="4998" y="1425"/>
                  </a:lnTo>
                  <a:lnTo>
                    <a:pt x="4984" y="1410"/>
                  </a:lnTo>
                  <a:lnTo>
                    <a:pt x="4969" y="1391"/>
                  </a:lnTo>
                  <a:lnTo>
                    <a:pt x="4955" y="1377"/>
                  </a:lnTo>
                  <a:lnTo>
                    <a:pt x="4940" y="1358"/>
                  </a:lnTo>
                  <a:lnTo>
                    <a:pt x="4926" y="1343"/>
                  </a:lnTo>
                  <a:lnTo>
                    <a:pt x="4912" y="1324"/>
                  </a:lnTo>
                  <a:lnTo>
                    <a:pt x="4897" y="1310"/>
                  </a:lnTo>
                  <a:lnTo>
                    <a:pt x="4845" y="1252"/>
                  </a:lnTo>
                  <a:lnTo>
                    <a:pt x="4787" y="1199"/>
                  </a:lnTo>
                  <a:lnTo>
                    <a:pt x="4725" y="1151"/>
                  </a:lnTo>
                  <a:lnTo>
                    <a:pt x="4662" y="1103"/>
                  </a:lnTo>
                  <a:lnTo>
                    <a:pt x="4595" y="1060"/>
                  </a:lnTo>
                  <a:lnTo>
                    <a:pt x="4528" y="1012"/>
                  </a:lnTo>
                  <a:lnTo>
                    <a:pt x="4466" y="969"/>
                  </a:lnTo>
                  <a:lnTo>
                    <a:pt x="4398" y="926"/>
                  </a:lnTo>
                  <a:lnTo>
                    <a:pt x="4221" y="806"/>
                  </a:lnTo>
                  <a:lnTo>
                    <a:pt x="4048" y="681"/>
                  </a:lnTo>
                  <a:lnTo>
                    <a:pt x="3876" y="561"/>
                  </a:lnTo>
                  <a:lnTo>
                    <a:pt x="3698" y="441"/>
                  </a:lnTo>
                  <a:lnTo>
                    <a:pt x="3612" y="388"/>
                  </a:lnTo>
                  <a:lnTo>
                    <a:pt x="3521" y="336"/>
                  </a:lnTo>
                  <a:lnTo>
                    <a:pt x="3429" y="283"/>
                  </a:lnTo>
                  <a:lnTo>
                    <a:pt x="3334" y="235"/>
                  </a:lnTo>
                  <a:lnTo>
                    <a:pt x="3242" y="187"/>
                  </a:lnTo>
                  <a:lnTo>
                    <a:pt x="3142" y="149"/>
                  </a:lnTo>
                  <a:lnTo>
                    <a:pt x="3041" y="110"/>
                  </a:lnTo>
                  <a:lnTo>
                    <a:pt x="2940" y="77"/>
                  </a:lnTo>
                  <a:lnTo>
                    <a:pt x="2883" y="62"/>
                  </a:lnTo>
                  <a:lnTo>
                    <a:pt x="2825" y="48"/>
                  </a:lnTo>
                  <a:lnTo>
                    <a:pt x="2768" y="38"/>
                  </a:lnTo>
                  <a:lnTo>
                    <a:pt x="2710" y="29"/>
                  </a:lnTo>
                  <a:lnTo>
                    <a:pt x="2652" y="19"/>
                  </a:lnTo>
                  <a:lnTo>
                    <a:pt x="2595" y="14"/>
                  </a:lnTo>
                  <a:lnTo>
                    <a:pt x="2537" y="5"/>
                  </a:lnTo>
                  <a:lnTo>
                    <a:pt x="2480" y="0"/>
                  </a:lnTo>
                  <a:lnTo>
                    <a:pt x="2273" y="0"/>
                  </a:lnTo>
                  <a:lnTo>
                    <a:pt x="2168" y="9"/>
                  </a:lnTo>
                  <a:lnTo>
                    <a:pt x="2067" y="19"/>
                  </a:lnTo>
                  <a:lnTo>
                    <a:pt x="1966" y="33"/>
                  </a:lnTo>
                  <a:lnTo>
                    <a:pt x="1866" y="48"/>
                  </a:lnTo>
                  <a:lnTo>
                    <a:pt x="1770" y="67"/>
                  </a:lnTo>
                  <a:lnTo>
                    <a:pt x="1674" y="91"/>
                  </a:lnTo>
                  <a:lnTo>
                    <a:pt x="1578" y="115"/>
                  </a:lnTo>
                  <a:lnTo>
                    <a:pt x="1487" y="144"/>
                  </a:lnTo>
                  <a:lnTo>
                    <a:pt x="1396" y="177"/>
                  </a:lnTo>
                  <a:lnTo>
                    <a:pt x="1304" y="216"/>
                  </a:lnTo>
                  <a:lnTo>
                    <a:pt x="1213" y="254"/>
                  </a:lnTo>
                  <a:lnTo>
                    <a:pt x="1127" y="297"/>
                  </a:lnTo>
                  <a:lnTo>
                    <a:pt x="1041" y="345"/>
                  </a:lnTo>
                  <a:lnTo>
                    <a:pt x="954" y="398"/>
                  </a:lnTo>
                  <a:lnTo>
                    <a:pt x="868" y="451"/>
                  </a:lnTo>
                  <a:lnTo>
                    <a:pt x="782" y="508"/>
                  </a:lnTo>
                  <a:lnTo>
                    <a:pt x="619" y="647"/>
                  </a:lnTo>
                  <a:lnTo>
                    <a:pt x="556" y="710"/>
                  </a:lnTo>
                  <a:lnTo>
                    <a:pt x="494" y="772"/>
                  </a:lnTo>
                  <a:lnTo>
                    <a:pt x="441" y="835"/>
                  </a:lnTo>
                  <a:lnTo>
                    <a:pt x="388" y="902"/>
                  </a:lnTo>
                  <a:lnTo>
                    <a:pt x="340" y="969"/>
                  </a:lnTo>
                  <a:lnTo>
                    <a:pt x="292" y="1036"/>
                  </a:lnTo>
                  <a:lnTo>
                    <a:pt x="249" y="1103"/>
                  </a:lnTo>
                  <a:lnTo>
                    <a:pt x="211" y="1175"/>
                  </a:lnTo>
                  <a:lnTo>
                    <a:pt x="177" y="1247"/>
                  </a:lnTo>
                  <a:lnTo>
                    <a:pt x="144" y="1319"/>
                  </a:lnTo>
                  <a:lnTo>
                    <a:pt x="115" y="1396"/>
                  </a:lnTo>
                  <a:lnTo>
                    <a:pt x="86" y="1473"/>
                  </a:lnTo>
                  <a:lnTo>
                    <a:pt x="62" y="1554"/>
                  </a:lnTo>
                  <a:lnTo>
                    <a:pt x="43" y="1636"/>
                  </a:lnTo>
                  <a:lnTo>
                    <a:pt x="29" y="1722"/>
                  </a:lnTo>
                  <a:lnTo>
                    <a:pt x="14" y="1809"/>
                  </a:lnTo>
                  <a:lnTo>
                    <a:pt x="0" y="2024"/>
                  </a:lnTo>
                  <a:lnTo>
                    <a:pt x="5" y="2106"/>
                  </a:lnTo>
                  <a:lnTo>
                    <a:pt x="9" y="2188"/>
                  </a:lnTo>
                  <a:lnTo>
                    <a:pt x="19" y="2264"/>
                  </a:lnTo>
                  <a:lnTo>
                    <a:pt x="29" y="2341"/>
                  </a:lnTo>
                  <a:lnTo>
                    <a:pt x="48" y="2418"/>
                  </a:lnTo>
                  <a:lnTo>
                    <a:pt x="62" y="2490"/>
                  </a:lnTo>
                  <a:lnTo>
                    <a:pt x="81" y="2562"/>
                  </a:lnTo>
                  <a:lnTo>
                    <a:pt x="105" y="2634"/>
                  </a:lnTo>
                  <a:lnTo>
                    <a:pt x="134" y="2701"/>
                  </a:lnTo>
                  <a:lnTo>
                    <a:pt x="163" y="2773"/>
                  </a:lnTo>
                  <a:lnTo>
                    <a:pt x="196" y="2840"/>
                  </a:lnTo>
                  <a:lnTo>
                    <a:pt x="230" y="2907"/>
                  </a:lnTo>
                  <a:lnTo>
                    <a:pt x="268" y="2974"/>
                  </a:lnTo>
                  <a:lnTo>
                    <a:pt x="312" y="3042"/>
                  </a:lnTo>
                  <a:lnTo>
                    <a:pt x="355" y="3109"/>
                  </a:lnTo>
                  <a:lnTo>
                    <a:pt x="408" y="3176"/>
                  </a:lnTo>
                  <a:lnTo>
                    <a:pt x="542" y="3329"/>
                  </a:lnTo>
                  <a:lnTo>
                    <a:pt x="619" y="3397"/>
                  </a:lnTo>
                  <a:lnTo>
                    <a:pt x="691" y="3464"/>
                  </a:lnTo>
                  <a:lnTo>
                    <a:pt x="767" y="3521"/>
                  </a:lnTo>
                  <a:lnTo>
                    <a:pt x="849" y="3579"/>
                  </a:lnTo>
                  <a:lnTo>
                    <a:pt x="926" y="3636"/>
                  </a:lnTo>
                  <a:lnTo>
                    <a:pt x="1007" y="3684"/>
                  </a:lnTo>
                  <a:lnTo>
                    <a:pt x="1089" y="3732"/>
                  </a:lnTo>
                  <a:lnTo>
                    <a:pt x="1175" y="3776"/>
                  </a:lnTo>
                  <a:lnTo>
                    <a:pt x="1261" y="3814"/>
                  </a:lnTo>
                  <a:lnTo>
                    <a:pt x="1348" y="3848"/>
                  </a:lnTo>
                  <a:lnTo>
                    <a:pt x="1434" y="3881"/>
                  </a:lnTo>
                  <a:lnTo>
                    <a:pt x="1525" y="3915"/>
                  </a:lnTo>
                  <a:lnTo>
                    <a:pt x="1621" y="3943"/>
                  </a:lnTo>
                  <a:lnTo>
                    <a:pt x="1712" y="3967"/>
                  </a:lnTo>
                  <a:lnTo>
                    <a:pt x="1813" y="3987"/>
                  </a:lnTo>
                  <a:lnTo>
                    <a:pt x="1909" y="4011"/>
                  </a:lnTo>
                  <a:lnTo>
                    <a:pt x="2014" y="4020"/>
                  </a:lnTo>
                  <a:lnTo>
                    <a:pt x="2115" y="4035"/>
                  </a:lnTo>
                  <a:lnTo>
                    <a:pt x="2211" y="4039"/>
                  </a:lnTo>
                  <a:lnTo>
                    <a:pt x="2312" y="4044"/>
                  </a:lnTo>
                  <a:lnTo>
                    <a:pt x="2413" y="4044"/>
                  </a:lnTo>
                  <a:lnTo>
                    <a:pt x="2508" y="4039"/>
                  </a:lnTo>
                  <a:lnTo>
                    <a:pt x="2614" y="4035"/>
                  </a:lnTo>
                  <a:lnTo>
                    <a:pt x="2715" y="4020"/>
                  </a:lnTo>
                  <a:lnTo>
                    <a:pt x="2801" y="4001"/>
                  </a:lnTo>
                  <a:lnTo>
                    <a:pt x="2883" y="3982"/>
                  </a:lnTo>
                  <a:lnTo>
                    <a:pt x="2964" y="3958"/>
                  </a:lnTo>
                  <a:lnTo>
                    <a:pt x="3041" y="3934"/>
                  </a:lnTo>
                  <a:lnTo>
                    <a:pt x="3122" y="3910"/>
                  </a:lnTo>
                  <a:lnTo>
                    <a:pt x="3199" y="3876"/>
                  </a:lnTo>
                  <a:lnTo>
                    <a:pt x="3276" y="3843"/>
                  </a:lnTo>
                  <a:lnTo>
                    <a:pt x="3358" y="3804"/>
                  </a:lnTo>
                  <a:lnTo>
                    <a:pt x="3492" y="3732"/>
                  </a:lnTo>
                  <a:lnTo>
                    <a:pt x="3626" y="3651"/>
                  </a:lnTo>
                  <a:lnTo>
                    <a:pt x="3756" y="3564"/>
                  </a:lnTo>
                  <a:lnTo>
                    <a:pt x="3885" y="3478"/>
                  </a:lnTo>
                  <a:lnTo>
                    <a:pt x="4015" y="3392"/>
                  </a:lnTo>
                  <a:lnTo>
                    <a:pt x="4144" y="3301"/>
                  </a:lnTo>
                  <a:lnTo>
                    <a:pt x="4269" y="3209"/>
                  </a:lnTo>
                  <a:lnTo>
                    <a:pt x="4398" y="3118"/>
                  </a:lnTo>
                  <a:lnTo>
                    <a:pt x="4466" y="3075"/>
                  </a:lnTo>
                  <a:lnTo>
                    <a:pt x="4528" y="3032"/>
                  </a:lnTo>
                  <a:lnTo>
                    <a:pt x="4595" y="2989"/>
                  </a:lnTo>
                  <a:lnTo>
                    <a:pt x="4662" y="2946"/>
                  </a:lnTo>
                  <a:lnTo>
                    <a:pt x="4725" y="2898"/>
                  </a:lnTo>
                  <a:lnTo>
                    <a:pt x="4787" y="2850"/>
                  </a:lnTo>
                  <a:lnTo>
                    <a:pt x="4845" y="2797"/>
                  </a:lnTo>
                  <a:lnTo>
                    <a:pt x="4897" y="2739"/>
                  </a:lnTo>
                  <a:lnTo>
                    <a:pt x="4907" y="2725"/>
                  </a:lnTo>
                  <a:lnTo>
                    <a:pt x="4921" y="2715"/>
                  </a:lnTo>
                  <a:lnTo>
                    <a:pt x="4931" y="2701"/>
                  </a:lnTo>
                  <a:lnTo>
                    <a:pt x="4940" y="2691"/>
                  </a:lnTo>
                  <a:lnTo>
                    <a:pt x="4950" y="2677"/>
                  </a:lnTo>
                  <a:lnTo>
                    <a:pt x="4960" y="2662"/>
                  </a:lnTo>
                  <a:lnTo>
                    <a:pt x="4969" y="2653"/>
                  </a:lnTo>
                  <a:lnTo>
                    <a:pt x="4984" y="2638"/>
                  </a:lnTo>
                  <a:lnTo>
                    <a:pt x="5041" y="2586"/>
                  </a:lnTo>
                  <a:lnTo>
                    <a:pt x="5108" y="2538"/>
                  </a:lnTo>
                  <a:lnTo>
                    <a:pt x="5180" y="2485"/>
                  </a:lnTo>
                  <a:lnTo>
                    <a:pt x="5252" y="2427"/>
                  </a:lnTo>
                  <a:lnTo>
                    <a:pt x="5291" y="2394"/>
                  </a:lnTo>
                  <a:lnTo>
                    <a:pt x="5329" y="2355"/>
                  </a:lnTo>
                  <a:lnTo>
                    <a:pt x="5372" y="2312"/>
                  </a:lnTo>
                  <a:lnTo>
                    <a:pt x="5411" y="2269"/>
                  </a:lnTo>
                  <a:lnTo>
                    <a:pt x="5449" y="2216"/>
                  </a:lnTo>
                  <a:lnTo>
                    <a:pt x="5487" y="2159"/>
                  </a:lnTo>
                  <a:lnTo>
                    <a:pt x="5521" y="2096"/>
                  </a:lnTo>
                  <a:lnTo>
                    <a:pt x="5559" y="202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5" name="Freeform 21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206" name="Freeform 22"/>
            <p:cNvSpPr>
              <a:spLocks/>
            </p:cNvSpPr>
            <p:nvPr/>
          </p:nvSpPr>
          <p:spPr bwMode="auto">
            <a:xfrm>
              <a:off x="3935" y="2818"/>
              <a:ext cx="728" cy="352"/>
            </a:xfrm>
            <a:custGeom>
              <a:avLst/>
              <a:gdLst>
                <a:gd name="T0" fmla="*/ 5393 w 9111"/>
                <a:gd name="T1" fmla="*/ 1737 h 4399"/>
                <a:gd name="T2" fmla="*/ 5225 w 9111"/>
                <a:gd name="T3" fmla="*/ 1641 h 4399"/>
                <a:gd name="T4" fmla="*/ 5143 w 9111"/>
                <a:gd name="T5" fmla="*/ 1569 h 4399"/>
                <a:gd name="T6" fmla="*/ 5009 w 9111"/>
                <a:gd name="T7" fmla="*/ 1420 h 4399"/>
                <a:gd name="T8" fmla="*/ 4774 w 9111"/>
                <a:gd name="T9" fmla="*/ 1238 h 4399"/>
                <a:gd name="T10" fmla="*/ 4573 w 9111"/>
                <a:gd name="T11" fmla="*/ 1103 h 4399"/>
                <a:gd name="T12" fmla="*/ 3997 w 9111"/>
                <a:gd name="T13" fmla="*/ 696 h 4399"/>
                <a:gd name="T14" fmla="*/ 3723 w 9111"/>
                <a:gd name="T15" fmla="*/ 523 h 4399"/>
                <a:gd name="T16" fmla="*/ 3536 w 9111"/>
                <a:gd name="T17" fmla="*/ 422 h 4399"/>
                <a:gd name="T18" fmla="*/ 3248 w 9111"/>
                <a:gd name="T19" fmla="*/ 297 h 4399"/>
                <a:gd name="T20" fmla="*/ 2812 w 9111"/>
                <a:gd name="T21" fmla="*/ 187 h 4399"/>
                <a:gd name="T22" fmla="*/ 1967 w 9111"/>
                <a:gd name="T23" fmla="*/ 235 h 4399"/>
                <a:gd name="T24" fmla="*/ 1224 w 9111"/>
                <a:gd name="T25" fmla="*/ 508 h 4399"/>
                <a:gd name="T26" fmla="*/ 643 w 9111"/>
                <a:gd name="T27" fmla="*/ 969 h 4399"/>
                <a:gd name="T28" fmla="*/ 279 w 9111"/>
                <a:gd name="T29" fmla="*/ 1578 h 4399"/>
                <a:gd name="T30" fmla="*/ 178 w 9111"/>
                <a:gd name="T31" fmla="*/ 2308 h 4399"/>
                <a:gd name="T32" fmla="*/ 360 w 9111"/>
                <a:gd name="T33" fmla="*/ 3008 h 4399"/>
                <a:gd name="T34" fmla="*/ 792 w 9111"/>
                <a:gd name="T35" fmla="*/ 3579 h 4399"/>
                <a:gd name="T36" fmla="*/ 1420 w 9111"/>
                <a:gd name="T37" fmla="*/ 3987 h 4399"/>
                <a:gd name="T38" fmla="*/ 2202 w 9111"/>
                <a:gd name="T39" fmla="*/ 4203 h 4399"/>
                <a:gd name="T40" fmla="*/ 3186 w 9111"/>
                <a:gd name="T41" fmla="*/ 4126 h 4399"/>
                <a:gd name="T42" fmla="*/ 3479 w 9111"/>
                <a:gd name="T43" fmla="*/ 4006 h 4399"/>
                <a:gd name="T44" fmla="*/ 3651 w 9111"/>
                <a:gd name="T45" fmla="*/ 3915 h 4399"/>
                <a:gd name="T46" fmla="*/ 3848 w 9111"/>
                <a:gd name="T47" fmla="*/ 3800 h 4399"/>
                <a:gd name="T48" fmla="*/ 4198 w 9111"/>
                <a:gd name="T49" fmla="*/ 3560 h 4399"/>
                <a:gd name="T50" fmla="*/ 4702 w 9111"/>
                <a:gd name="T51" fmla="*/ 3209 h 4399"/>
                <a:gd name="T52" fmla="*/ 5081 w 9111"/>
                <a:gd name="T53" fmla="*/ 2902 h 4399"/>
                <a:gd name="T54" fmla="*/ 5153 w 9111"/>
                <a:gd name="T55" fmla="*/ 2816 h 4399"/>
                <a:gd name="T56" fmla="*/ 5244 w 9111"/>
                <a:gd name="T57" fmla="*/ 2744 h 4399"/>
                <a:gd name="T58" fmla="*/ 5570 w 9111"/>
                <a:gd name="T59" fmla="*/ 2591 h 4399"/>
                <a:gd name="T60" fmla="*/ 9015 w 9111"/>
                <a:gd name="T61" fmla="*/ 2710 h 4399"/>
                <a:gd name="T62" fmla="*/ 5594 w 9111"/>
                <a:gd name="T63" fmla="*/ 2773 h 4399"/>
                <a:gd name="T64" fmla="*/ 5388 w 9111"/>
                <a:gd name="T65" fmla="*/ 2859 h 4399"/>
                <a:gd name="T66" fmla="*/ 5254 w 9111"/>
                <a:gd name="T67" fmla="*/ 2970 h 4399"/>
                <a:gd name="T68" fmla="*/ 5100 w 9111"/>
                <a:gd name="T69" fmla="*/ 3133 h 4399"/>
                <a:gd name="T70" fmla="*/ 4875 w 9111"/>
                <a:gd name="T71" fmla="*/ 3305 h 4399"/>
                <a:gd name="T72" fmla="*/ 4668 w 9111"/>
                <a:gd name="T73" fmla="*/ 3440 h 4399"/>
                <a:gd name="T74" fmla="*/ 4093 w 9111"/>
                <a:gd name="T75" fmla="*/ 3848 h 4399"/>
                <a:gd name="T76" fmla="*/ 3810 w 9111"/>
                <a:gd name="T77" fmla="*/ 4025 h 4399"/>
                <a:gd name="T78" fmla="*/ 3613 w 9111"/>
                <a:gd name="T79" fmla="*/ 4135 h 4399"/>
                <a:gd name="T80" fmla="*/ 2917 w 9111"/>
                <a:gd name="T81" fmla="*/ 4370 h 4399"/>
                <a:gd name="T82" fmla="*/ 2178 w 9111"/>
                <a:gd name="T83" fmla="*/ 4375 h 4399"/>
                <a:gd name="T84" fmla="*/ 1353 w 9111"/>
                <a:gd name="T85" fmla="*/ 4150 h 4399"/>
                <a:gd name="T86" fmla="*/ 672 w 9111"/>
                <a:gd name="T87" fmla="*/ 3704 h 4399"/>
                <a:gd name="T88" fmla="*/ 202 w 9111"/>
                <a:gd name="T89" fmla="*/ 3085 h 4399"/>
                <a:gd name="T90" fmla="*/ 0 w 9111"/>
                <a:gd name="T91" fmla="*/ 2317 h 4399"/>
                <a:gd name="T92" fmla="*/ 115 w 9111"/>
                <a:gd name="T93" fmla="*/ 1521 h 4399"/>
                <a:gd name="T94" fmla="*/ 514 w 9111"/>
                <a:gd name="T95" fmla="*/ 854 h 4399"/>
                <a:gd name="T96" fmla="*/ 1137 w 9111"/>
                <a:gd name="T97" fmla="*/ 355 h 4399"/>
                <a:gd name="T98" fmla="*/ 1929 w 9111"/>
                <a:gd name="T99" fmla="*/ 62 h 4399"/>
                <a:gd name="T100" fmla="*/ 2745 w 9111"/>
                <a:gd name="T101" fmla="*/ 5 h 4399"/>
                <a:gd name="T102" fmla="*/ 3517 w 9111"/>
                <a:gd name="T103" fmla="*/ 216 h 4399"/>
                <a:gd name="T104" fmla="*/ 3709 w 9111"/>
                <a:gd name="T105" fmla="*/ 317 h 4399"/>
                <a:gd name="T106" fmla="*/ 3944 w 9111"/>
                <a:gd name="T107" fmla="*/ 456 h 4399"/>
                <a:gd name="T108" fmla="*/ 4606 w 9111"/>
                <a:gd name="T109" fmla="*/ 916 h 4399"/>
                <a:gd name="T110" fmla="*/ 5038 w 9111"/>
                <a:gd name="T111" fmla="*/ 1214 h 4399"/>
                <a:gd name="T112" fmla="*/ 5187 w 9111"/>
                <a:gd name="T113" fmla="*/ 1348 h 4399"/>
                <a:gd name="T114" fmla="*/ 5244 w 9111"/>
                <a:gd name="T115" fmla="*/ 1415 h 4399"/>
                <a:gd name="T116" fmla="*/ 5345 w 9111"/>
                <a:gd name="T117" fmla="*/ 1516 h 4399"/>
                <a:gd name="T118" fmla="*/ 5537 w 9111"/>
                <a:gd name="T119" fmla="*/ 1607 h 4399"/>
                <a:gd name="T120" fmla="*/ 5734 w 9111"/>
                <a:gd name="T121" fmla="*/ 1679 h 4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11" h="4399">
                  <a:moveTo>
                    <a:pt x="5734" y="1861"/>
                  </a:moveTo>
                  <a:lnTo>
                    <a:pt x="5676" y="1842"/>
                  </a:lnTo>
                  <a:lnTo>
                    <a:pt x="5618" y="1823"/>
                  </a:lnTo>
                  <a:lnTo>
                    <a:pt x="5561" y="1804"/>
                  </a:lnTo>
                  <a:lnTo>
                    <a:pt x="5503" y="1780"/>
                  </a:lnTo>
                  <a:lnTo>
                    <a:pt x="5446" y="1761"/>
                  </a:lnTo>
                  <a:lnTo>
                    <a:pt x="5393" y="1737"/>
                  </a:lnTo>
                  <a:lnTo>
                    <a:pt x="5335" y="1708"/>
                  </a:lnTo>
                  <a:lnTo>
                    <a:pt x="5283" y="1684"/>
                  </a:lnTo>
                  <a:lnTo>
                    <a:pt x="5268" y="1674"/>
                  </a:lnTo>
                  <a:lnTo>
                    <a:pt x="5259" y="1665"/>
                  </a:lnTo>
                  <a:lnTo>
                    <a:pt x="5244" y="1660"/>
                  </a:lnTo>
                  <a:lnTo>
                    <a:pt x="5235" y="1650"/>
                  </a:lnTo>
                  <a:lnTo>
                    <a:pt x="5225" y="1641"/>
                  </a:lnTo>
                  <a:lnTo>
                    <a:pt x="5211" y="1636"/>
                  </a:lnTo>
                  <a:lnTo>
                    <a:pt x="5201" y="1626"/>
                  </a:lnTo>
                  <a:lnTo>
                    <a:pt x="5191" y="1617"/>
                  </a:lnTo>
                  <a:lnTo>
                    <a:pt x="5177" y="1602"/>
                  </a:lnTo>
                  <a:lnTo>
                    <a:pt x="5167" y="1593"/>
                  </a:lnTo>
                  <a:lnTo>
                    <a:pt x="5153" y="1578"/>
                  </a:lnTo>
                  <a:lnTo>
                    <a:pt x="5143" y="1569"/>
                  </a:lnTo>
                  <a:lnTo>
                    <a:pt x="5134" y="1554"/>
                  </a:lnTo>
                  <a:lnTo>
                    <a:pt x="5119" y="1545"/>
                  </a:lnTo>
                  <a:lnTo>
                    <a:pt x="5110" y="1530"/>
                  </a:lnTo>
                  <a:lnTo>
                    <a:pt x="5100" y="1516"/>
                  </a:lnTo>
                  <a:lnTo>
                    <a:pt x="5071" y="1482"/>
                  </a:lnTo>
                  <a:lnTo>
                    <a:pt x="5043" y="1454"/>
                  </a:lnTo>
                  <a:lnTo>
                    <a:pt x="5009" y="1420"/>
                  </a:lnTo>
                  <a:lnTo>
                    <a:pt x="4980" y="1391"/>
                  </a:lnTo>
                  <a:lnTo>
                    <a:pt x="4947" y="1362"/>
                  </a:lnTo>
                  <a:lnTo>
                    <a:pt x="4913" y="1338"/>
                  </a:lnTo>
                  <a:lnTo>
                    <a:pt x="4875" y="1310"/>
                  </a:lnTo>
                  <a:lnTo>
                    <a:pt x="4841" y="1286"/>
                  </a:lnTo>
                  <a:lnTo>
                    <a:pt x="4803" y="1257"/>
                  </a:lnTo>
                  <a:lnTo>
                    <a:pt x="4774" y="1238"/>
                  </a:lnTo>
                  <a:lnTo>
                    <a:pt x="4745" y="1218"/>
                  </a:lnTo>
                  <a:lnTo>
                    <a:pt x="4716" y="1199"/>
                  </a:lnTo>
                  <a:lnTo>
                    <a:pt x="4688" y="1180"/>
                  </a:lnTo>
                  <a:lnTo>
                    <a:pt x="4659" y="1161"/>
                  </a:lnTo>
                  <a:lnTo>
                    <a:pt x="4630" y="1142"/>
                  </a:lnTo>
                  <a:lnTo>
                    <a:pt x="4601" y="1123"/>
                  </a:lnTo>
                  <a:lnTo>
                    <a:pt x="4573" y="1103"/>
                  </a:lnTo>
                  <a:lnTo>
                    <a:pt x="4491" y="1046"/>
                  </a:lnTo>
                  <a:lnTo>
                    <a:pt x="4405" y="988"/>
                  </a:lnTo>
                  <a:lnTo>
                    <a:pt x="4323" y="931"/>
                  </a:lnTo>
                  <a:lnTo>
                    <a:pt x="4241" y="873"/>
                  </a:lnTo>
                  <a:lnTo>
                    <a:pt x="4160" y="811"/>
                  </a:lnTo>
                  <a:lnTo>
                    <a:pt x="4078" y="753"/>
                  </a:lnTo>
                  <a:lnTo>
                    <a:pt x="3997" y="696"/>
                  </a:lnTo>
                  <a:lnTo>
                    <a:pt x="3910" y="643"/>
                  </a:lnTo>
                  <a:lnTo>
                    <a:pt x="3882" y="619"/>
                  </a:lnTo>
                  <a:lnTo>
                    <a:pt x="3848" y="600"/>
                  </a:lnTo>
                  <a:lnTo>
                    <a:pt x="3819" y="580"/>
                  </a:lnTo>
                  <a:lnTo>
                    <a:pt x="3786" y="561"/>
                  </a:lnTo>
                  <a:lnTo>
                    <a:pt x="3757" y="542"/>
                  </a:lnTo>
                  <a:lnTo>
                    <a:pt x="3723" y="523"/>
                  </a:lnTo>
                  <a:lnTo>
                    <a:pt x="3690" y="504"/>
                  </a:lnTo>
                  <a:lnTo>
                    <a:pt x="3661" y="484"/>
                  </a:lnTo>
                  <a:lnTo>
                    <a:pt x="3637" y="475"/>
                  </a:lnTo>
                  <a:lnTo>
                    <a:pt x="3608" y="460"/>
                  </a:lnTo>
                  <a:lnTo>
                    <a:pt x="3584" y="446"/>
                  </a:lnTo>
                  <a:lnTo>
                    <a:pt x="3560" y="432"/>
                  </a:lnTo>
                  <a:lnTo>
                    <a:pt x="3536" y="422"/>
                  </a:lnTo>
                  <a:lnTo>
                    <a:pt x="3512" y="408"/>
                  </a:lnTo>
                  <a:lnTo>
                    <a:pt x="3488" y="398"/>
                  </a:lnTo>
                  <a:lnTo>
                    <a:pt x="3464" y="384"/>
                  </a:lnTo>
                  <a:lnTo>
                    <a:pt x="3325" y="326"/>
                  </a:lnTo>
                  <a:lnTo>
                    <a:pt x="3301" y="317"/>
                  </a:lnTo>
                  <a:lnTo>
                    <a:pt x="3272" y="302"/>
                  </a:lnTo>
                  <a:lnTo>
                    <a:pt x="3248" y="297"/>
                  </a:lnTo>
                  <a:lnTo>
                    <a:pt x="3220" y="288"/>
                  </a:lnTo>
                  <a:lnTo>
                    <a:pt x="3196" y="278"/>
                  </a:lnTo>
                  <a:lnTo>
                    <a:pt x="3167" y="269"/>
                  </a:lnTo>
                  <a:lnTo>
                    <a:pt x="3138" y="259"/>
                  </a:lnTo>
                  <a:lnTo>
                    <a:pt x="3114" y="249"/>
                  </a:lnTo>
                  <a:lnTo>
                    <a:pt x="2965" y="216"/>
                  </a:lnTo>
                  <a:lnTo>
                    <a:pt x="2812" y="187"/>
                  </a:lnTo>
                  <a:lnTo>
                    <a:pt x="2653" y="177"/>
                  </a:lnTo>
                  <a:lnTo>
                    <a:pt x="2567" y="173"/>
                  </a:lnTo>
                  <a:lnTo>
                    <a:pt x="2442" y="177"/>
                  </a:lnTo>
                  <a:lnTo>
                    <a:pt x="2322" y="182"/>
                  </a:lnTo>
                  <a:lnTo>
                    <a:pt x="2202" y="197"/>
                  </a:lnTo>
                  <a:lnTo>
                    <a:pt x="2082" y="216"/>
                  </a:lnTo>
                  <a:lnTo>
                    <a:pt x="1967" y="235"/>
                  </a:lnTo>
                  <a:lnTo>
                    <a:pt x="1852" y="264"/>
                  </a:lnTo>
                  <a:lnTo>
                    <a:pt x="1742" y="293"/>
                  </a:lnTo>
                  <a:lnTo>
                    <a:pt x="1631" y="326"/>
                  </a:lnTo>
                  <a:lnTo>
                    <a:pt x="1526" y="369"/>
                  </a:lnTo>
                  <a:lnTo>
                    <a:pt x="1420" y="412"/>
                  </a:lnTo>
                  <a:lnTo>
                    <a:pt x="1320" y="460"/>
                  </a:lnTo>
                  <a:lnTo>
                    <a:pt x="1224" y="508"/>
                  </a:lnTo>
                  <a:lnTo>
                    <a:pt x="1133" y="566"/>
                  </a:lnTo>
                  <a:lnTo>
                    <a:pt x="1041" y="624"/>
                  </a:lnTo>
                  <a:lnTo>
                    <a:pt x="955" y="686"/>
                  </a:lnTo>
                  <a:lnTo>
                    <a:pt x="869" y="753"/>
                  </a:lnTo>
                  <a:lnTo>
                    <a:pt x="792" y="820"/>
                  </a:lnTo>
                  <a:lnTo>
                    <a:pt x="715" y="892"/>
                  </a:lnTo>
                  <a:lnTo>
                    <a:pt x="643" y="969"/>
                  </a:lnTo>
                  <a:lnTo>
                    <a:pt x="581" y="1051"/>
                  </a:lnTo>
                  <a:lnTo>
                    <a:pt x="518" y="1132"/>
                  </a:lnTo>
                  <a:lnTo>
                    <a:pt x="461" y="1214"/>
                  </a:lnTo>
                  <a:lnTo>
                    <a:pt x="408" y="1305"/>
                  </a:lnTo>
                  <a:lnTo>
                    <a:pt x="360" y="1391"/>
                  </a:lnTo>
                  <a:lnTo>
                    <a:pt x="317" y="1487"/>
                  </a:lnTo>
                  <a:lnTo>
                    <a:pt x="279" y="1578"/>
                  </a:lnTo>
                  <a:lnTo>
                    <a:pt x="250" y="1679"/>
                  </a:lnTo>
                  <a:lnTo>
                    <a:pt x="221" y="1780"/>
                  </a:lnTo>
                  <a:lnTo>
                    <a:pt x="202" y="1881"/>
                  </a:lnTo>
                  <a:lnTo>
                    <a:pt x="187" y="1986"/>
                  </a:lnTo>
                  <a:lnTo>
                    <a:pt x="178" y="2092"/>
                  </a:lnTo>
                  <a:lnTo>
                    <a:pt x="173" y="2197"/>
                  </a:lnTo>
                  <a:lnTo>
                    <a:pt x="178" y="2308"/>
                  </a:lnTo>
                  <a:lnTo>
                    <a:pt x="187" y="2413"/>
                  </a:lnTo>
                  <a:lnTo>
                    <a:pt x="202" y="2519"/>
                  </a:lnTo>
                  <a:lnTo>
                    <a:pt x="221" y="2619"/>
                  </a:lnTo>
                  <a:lnTo>
                    <a:pt x="250" y="2720"/>
                  </a:lnTo>
                  <a:lnTo>
                    <a:pt x="279" y="2816"/>
                  </a:lnTo>
                  <a:lnTo>
                    <a:pt x="317" y="2912"/>
                  </a:lnTo>
                  <a:lnTo>
                    <a:pt x="360" y="3008"/>
                  </a:lnTo>
                  <a:lnTo>
                    <a:pt x="408" y="3094"/>
                  </a:lnTo>
                  <a:lnTo>
                    <a:pt x="461" y="3185"/>
                  </a:lnTo>
                  <a:lnTo>
                    <a:pt x="518" y="3267"/>
                  </a:lnTo>
                  <a:lnTo>
                    <a:pt x="581" y="3349"/>
                  </a:lnTo>
                  <a:lnTo>
                    <a:pt x="643" y="3430"/>
                  </a:lnTo>
                  <a:lnTo>
                    <a:pt x="715" y="3502"/>
                  </a:lnTo>
                  <a:lnTo>
                    <a:pt x="792" y="3579"/>
                  </a:lnTo>
                  <a:lnTo>
                    <a:pt x="869" y="3646"/>
                  </a:lnTo>
                  <a:lnTo>
                    <a:pt x="955" y="3713"/>
                  </a:lnTo>
                  <a:lnTo>
                    <a:pt x="1041" y="3776"/>
                  </a:lnTo>
                  <a:lnTo>
                    <a:pt x="1133" y="3833"/>
                  </a:lnTo>
                  <a:lnTo>
                    <a:pt x="1224" y="3891"/>
                  </a:lnTo>
                  <a:lnTo>
                    <a:pt x="1320" y="3939"/>
                  </a:lnTo>
                  <a:lnTo>
                    <a:pt x="1420" y="3987"/>
                  </a:lnTo>
                  <a:lnTo>
                    <a:pt x="1526" y="4030"/>
                  </a:lnTo>
                  <a:lnTo>
                    <a:pt x="1631" y="4073"/>
                  </a:lnTo>
                  <a:lnTo>
                    <a:pt x="1742" y="4107"/>
                  </a:lnTo>
                  <a:lnTo>
                    <a:pt x="1852" y="4135"/>
                  </a:lnTo>
                  <a:lnTo>
                    <a:pt x="1967" y="4164"/>
                  </a:lnTo>
                  <a:lnTo>
                    <a:pt x="2082" y="4183"/>
                  </a:lnTo>
                  <a:lnTo>
                    <a:pt x="2202" y="4203"/>
                  </a:lnTo>
                  <a:lnTo>
                    <a:pt x="2322" y="4217"/>
                  </a:lnTo>
                  <a:lnTo>
                    <a:pt x="2442" y="4222"/>
                  </a:lnTo>
                  <a:lnTo>
                    <a:pt x="2567" y="4227"/>
                  </a:lnTo>
                  <a:lnTo>
                    <a:pt x="2730" y="4217"/>
                  </a:lnTo>
                  <a:lnTo>
                    <a:pt x="2889" y="4198"/>
                  </a:lnTo>
                  <a:lnTo>
                    <a:pt x="3042" y="4169"/>
                  </a:lnTo>
                  <a:lnTo>
                    <a:pt x="3186" y="4126"/>
                  </a:lnTo>
                  <a:lnTo>
                    <a:pt x="3325" y="4073"/>
                  </a:lnTo>
                  <a:lnTo>
                    <a:pt x="3349" y="4063"/>
                  </a:lnTo>
                  <a:lnTo>
                    <a:pt x="3378" y="4054"/>
                  </a:lnTo>
                  <a:lnTo>
                    <a:pt x="3402" y="4039"/>
                  </a:lnTo>
                  <a:lnTo>
                    <a:pt x="3426" y="4030"/>
                  </a:lnTo>
                  <a:lnTo>
                    <a:pt x="3455" y="4020"/>
                  </a:lnTo>
                  <a:lnTo>
                    <a:pt x="3479" y="4006"/>
                  </a:lnTo>
                  <a:lnTo>
                    <a:pt x="3503" y="3996"/>
                  </a:lnTo>
                  <a:lnTo>
                    <a:pt x="3527" y="3982"/>
                  </a:lnTo>
                  <a:lnTo>
                    <a:pt x="3555" y="3967"/>
                  </a:lnTo>
                  <a:lnTo>
                    <a:pt x="3579" y="3958"/>
                  </a:lnTo>
                  <a:lnTo>
                    <a:pt x="3603" y="3943"/>
                  </a:lnTo>
                  <a:lnTo>
                    <a:pt x="3627" y="3929"/>
                  </a:lnTo>
                  <a:lnTo>
                    <a:pt x="3651" y="3915"/>
                  </a:lnTo>
                  <a:lnTo>
                    <a:pt x="3675" y="3905"/>
                  </a:lnTo>
                  <a:lnTo>
                    <a:pt x="3699" y="3891"/>
                  </a:lnTo>
                  <a:lnTo>
                    <a:pt x="3723" y="3876"/>
                  </a:lnTo>
                  <a:lnTo>
                    <a:pt x="3757" y="3857"/>
                  </a:lnTo>
                  <a:lnTo>
                    <a:pt x="3786" y="3838"/>
                  </a:lnTo>
                  <a:lnTo>
                    <a:pt x="3819" y="3819"/>
                  </a:lnTo>
                  <a:lnTo>
                    <a:pt x="3848" y="3800"/>
                  </a:lnTo>
                  <a:lnTo>
                    <a:pt x="3882" y="3776"/>
                  </a:lnTo>
                  <a:lnTo>
                    <a:pt x="3910" y="3756"/>
                  </a:lnTo>
                  <a:lnTo>
                    <a:pt x="3944" y="3737"/>
                  </a:lnTo>
                  <a:lnTo>
                    <a:pt x="3973" y="3718"/>
                  </a:lnTo>
                  <a:lnTo>
                    <a:pt x="4050" y="3665"/>
                  </a:lnTo>
                  <a:lnTo>
                    <a:pt x="4122" y="3612"/>
                  </a:lnTo>
                  <a:lnTo>
                    <a:pt x="4198" y="3560"/>
                  </a:lnTo>
                  <a:lnTo>
                    <a:pt x="4270" y="3507"/>
                  </a:lnTo>
                  <a:lnTo>
                    <a:pt x="4347" y="3454"/>
                  </a:lnTo>
                  <a:lnTo>
                    <a:pt x="4424" y="3401"/>
                  </a:lnTo>
                  <a:lnTo>
                    <a:pt x="4496" y="3349"/>
                  </a:lnTo>
                  <a:lnTo>
                    <a:pt x="4573" y="3296"/>
                  </a:lnTo>
                  <a:lnTo>
                    <a:pt x="4640" y="3253"/>
                  </a:lnTo>
                  <a:lnTo>
                    <a:pt x="4702" y="3209"/>
                  </a:lnTo>
                  <a:lnTo>
                    <a:pt x="4769" y="3166"/>
                  </a:lnTo>
                  <a:lnTo>
                    <a:pt x="4836" y="3118"/>
                  </a:lnTo>
                  <a:lnTo>
                    <a:pt x="4899" y="3075"/>
                  </a:lnTo>
                  <a:lnTo>
                    <a:pt x="4961" y="3022"/>
                  </a:lnTo>
                  <a:lnTo>
                    <a:pt x="5019" y="2970"/>
                  </a:lnTo>
                  <a:lnTo>
                    <a:pt x="5071" y="2917"/>
                  </a:lnTo>
                  <a:lnTo>
                    <a:pt x="5081" y="2902"/>
                  </a:lnTo>
                  <a:lnTo>
                    <a:pt x="5091" y="2888"/>
                  </a:lnTo>
                  <a:lnTo>
                    <a:pt x="5105" y="2878"/>
                  </a:lnTo>
                  <a:lnTo>
                    <a:pt x="5115" y="2864"/>
                  </a:lnTo>
                  <a:lnTo>
                    <a:pt x="5124" y="2854"/>
                  </a:lnTo>
                  <a:lnTo>
                    <a:pt x="5134" y="2840"/>
                  </a:lnTo>
                  <a:lnTo>
                    <a:pt x="5143" y="2830"/>
                  </a:lnTo>
                  <a:lnTo>
                    <a:pt x="5153" y="2816"/>
                  </a:lnTo>
                  <a:lnTo>
                    <a:pt x="5167" y="2806"/>
                  </a:lnTo>
                  <a:lnTo>
                    <a:pt x="5177" y="2792"/>
                  </a:lnTo>
                  <a:lnTo>
                    <a:pt x="5191" y="2782"/>
                  </a:lnTo>
                  <a:lnTo>
                    <a:pt x="5201" y="2773"/>
                  </a:lnTo>
                  <a:lnTo>
                    <a:pt x="5215" y="2763"/>
                  </a:lnTo>
                  <a:lnTo>
                    <a:pt x="5230" y="2754"/>
                  </a:lnTo>
                  <a:lnTo>
                    <a:pt x="5244" y="2744"/>
                  </a:lnTo>
                  <a:lnTo>
                    <a:pt x="5254" y="2734"/>
                  </a:lnTo>
                  <a:lnTo>
                    <a:pt x="5311" y="2701"/>
                  </a:lnTo>
                  <a:lnTo>
                    <a:pt x="5364" y="2677"/>
                  </a:lnTo>
                  <a:lnTo>
                    <a:pt x="5417" y="2653"/>
                  </a:lnTo>
                  <a:lnTo>
                    <a:pt x="5470" y="2634"/>
                  </a:lnTo>
                  <a:lnTo>
                    <a:pt x="5518" y="2610"/>
                  </a:lnTo>
                  <a:lnTo>
                    <a:pt x="5570" y="2591"/>
                  </a:lnTo>
                  <a:lnTo>
                    <a:pt x="5623" y="2571"/>
                  </a:lnTo>
                  <a:lnTo>
                    <a:pt x="5681" y="2552"/>
                  </a:lnTo>
                  <a:lnTo>
                    <a:pt x="5734" y="2538"/>
                  </a:lnTo>
                  <a:lnTo>
                    <a:pt x="9015" y="2538"/>
                  </a:lnTo>
                  <a:lnTo>
                    <a:pt x="9111" y="2514"/>
                  </a:lnTo>
                  <a:lnTo>
                    <a:pt x="9111" y="2734"/>
                  </a:lnTo>
                  <a:lnTo>
                    <a:pt x="9015" y="2710"/>
                  </a:lnTo>
                  <a:lnTo>
                    <a:pt x="5762" y="2710"/>
                  </a:lnTo>
                  <a:lnTo>
                    <a:pt x="5734" y="2720"/>
                  </a:lnTo>
                  <a:lnTo>
                    <a:pt x="5705" y="2730"/>
                  </a:lnTo>
                  <a:lnTo>
                    <a:pt x="5676" y="2739"/>
                  </a:lnTo>
                  <a:lnTo>
                    <a:pt x="5647" y="2749"/>
                  </a:lnTo>
                  <a:lnTo>
                    <a:pt x="5618" y="2758"/>
                  </a:lnTo>
                  <a:lnTo>
                    <a:pt x="5594" y="2773"/>
                  </a:lnTo>
                  <a:lnTo>
                    <a:pt x="5566" y="2782"/>
                  </a:lnTo>
                  <a:lnTo>
                    <a:pt x="5537" y="2792"/>
                  </a:lnTo>
                  <a:lnTo>
                    <a:pt x="5508" y="2802"/>
                  </a:lnTo>
                  <a:lnTo>
                    <a:pt x="5475" y="2816"/>
                  </a:lnTo>
                  <a:lnTo>
                    <a:pt x="5446" y="2830"/>
                  </a:lnTo>
                  <a:lnTo>
                    <a:pt x="5417" y="2845"/>
                  </a:lnTo>
                  <a:lnTo>
                    <a:pt x="5388" y="2859"/>
                  </a:lnTo>
                  <a:lnTo>
                    <a:pt x="5359" y="2874"/>
                  </a:lnTo>
                  <a:lnTo>
                    <a:pt x="5331" y="2893"/>
                  </a:lnTo>
                  <a:lnTo>
                    <a:pt x="5307" y="2912"/>
                  </a:lnTo>
                  <a:lnTo>
                    <a:pt x="5292" y="2926"/>
                  </a:lnTo>
                  <a:lnTo>
                    <a:pt x="5278" y="2941"/>
                  </a:lnTo>
                  <a:lnTo>
                    <a:pt x="5263" y="2955"/>
                  </a:lnTo>
                  <a:lnTo>
                    <a:pt x="5254" y="2970"/>
                  </a:lnTo>
                  <a:lnTo>
                    <a:pt x="5239" y="2984"/>
                  </a:lnTo>
                  <a:lnTo>
                    <a:pt x="5230" y="2998"/>
                  </a:lnTo>
                  <a:lnTo>
                    <a:pt x="5215" y="3018"/>
                  </a:lnTo>
                  <a:lnTo>
                    <a:pt x="5201" y="3032"/>
                  </a:lnTo>
                  <a:lnTo>
                    <a:pt x="5163" y="3075"/>
                  </a:lnTo>
                  <a:lnTo>
                    <a:pt x="5134" y="3104"/>
                  </a:lnTo>
                  <a:lnTo>
                    <a:pt x="5100" y="3133"/>
                  </a:lnTo>
                  <a:lnTo>
                    <a:pt x="5071" y="3157"/>
                  </a:lnTo>
                  <a:lnTo>
                    <a:pt x="5038" y="3185"/>
                  </a:lnTo>
                  <a:lnTo>
                    <a:pt x="5004" y="3209"/>
                  </a:lnTo>
                  <a:lnTo>
                    <a:pt x="4971" y="3233"/>
                  </a:lnTo>
                  <a:lnTo>
                    <a:pt x="4937" y="3257"/>
                  </a:lnTo>
                  <a:lnTo>
                    <a:pt x="4904" y="3286"/>
                  </a:lnTo>
                  <a:lnTo>
                    <a:pt x="4875" y="3305"/>
                  </a:lnTo>
                  <a:lnTo>
                    <a:pt x="4846" y="3325"/>
                  </a:lnTo>
                  <a:lnTo>
                    <a:pt x="4817" y="3344"/>
                  </a:lnTo>
                  <a:lnTo>
                    <a:pt x="4788" y="3363"/>
                  </a:lnTo>
                  <a:lnTo>
                    <a:pt x="4760" y="3382"/>
                  </a:lnTo>
                  <a:lnTo>
                    <a:pt x="4731" y="3401"/>
                  </a:lnTo>
                  <a:lnTo>
                    <a:pt x="4697" y="3421"/>
                  </a:lnTo>
                  <a:lnTo>
                    <a:pt x="4668" y="3440"/>
                  </a:lnTo>
                  <a:lnTo>
                    <a:pt x="4587" y="3497"/>
                  </a:lnTo>
                  <a:lnTo>
                    <a:pt x="4505" y="3555"/>
                  </a:lnTo>
                  <a:lnTo>
                    <a:pt x="4424" y="3612"/>
                  </a:lnTo>
                  <a:lnTo>
                    <a:pt x="4337" y="3675"/>
                  </a:lnTo>
                  <a:lnTo>
                    <a:pt x="4256" y="3732"/>
                  </a:lnTo>
                  <a:lnTo>
                    <a:pt x="4174" y="3790"/>
                  </a:lnTo>
                  <a:lnTo>
                    <a:pt x="4093" y="3848"/>
                  </a:lnTo>
                  <a:lnTo>
                    <a:pt x="4006" y="3905"/>
                  </a:lnTo>
                  <a:lnTo>
                    <a:pt x="3973" y="3924"/>
                  </a:lnTo>
                  <a:lnTo>
                    <a:pt x="3944" y="3943"/>
                  </a:lnTo>
                  <a:lnTo>
                    <a:pt x="3910" y="3967"/>
                  </a:lnTo>
                  <a:lnTo>
                    <a:pt x="3877" y="3987"/>
                  </a:lnTo>
                  <a:lnTo>
                    <a:pt x="3843" y="4006"/>
                  </a:lnTo>
                  <a:lnTo>
                    <a:pt x="3810" y="4025"/>
                  </a:lnTo>
                  <a:lnTo>
                    <a:pt x="3776" y="4044"/>
                  </a:lnTo>
                  <a:lnTo>
                    <a:pt x="3743" y="4063"/>
                  </a:lnTo>
                  <a:lnTo>
                    <a:pt x="3719" y="4078"/>
                  </a:lnTo>
                  <a:lnTo>
                    <a:pt x="3695" y="4092"/>
                  </a:lnTo>
                  <a:lnTo>
                    <a:pt x="3666" y="4107"/>
                  </a:lnTo>
                  <a:lnTo>
                    <a:pt x="3642" y="4121"/>
                  </a:lnTo>
                  <a:lnTo>
                    <a:pt x="3613" y="4135"/>
                  </a:lnTo>
                  <a:lnTo>
                    <a:pt x="3589" y="4145"/>
                  </a:lnTo>
                  <a:lnTo>
                    <a:pt x="3565" y="4159"/>
                  </a:lnTo>
                  <a:lnTo>
                    <a:pt x="3536" y="4174"/>
                  </a:lnTo>
                  <a:lnTo>
                    <a:pt x="3392" y="4236"/>
                  </a:lnTo>
                  <a:lnTo>
                    <a:pt x="3239" y="4294"/>
                  </a:lnTo>
                  <a:lnTo>
                    <a:pt x="3080" y="4337"/>
                  </a:lnTo>
                  <a:lnTo>
                    <a:pt x="2917" y="4370"/>
                  </a:lnTo>
                  <a:lnTo>
                    <a:pt x="2831" y="4385"/>
                  </a:lnTo>
                  <a:lnTo>
                    <a:pt x="2745" y="4390"/>
                  </a:lnTo>
                  <a:lnTo>
                    <a:pt x="2658" y="4399"/>
                  </a:lnTo>
                  <a:lnTo>
                    <a:pt x="2567" y="4399"/>
                  </a:lnTo>
                  <a:lnTo>
                    <a:pt x="2438" y="4394"/>
                  </a:lnTo>
                  <a:lnTo>
                    <a:pt x="2308" y="4390"/>
                  </a:lnTo>
                  <a:lnTo>
                    <a:pt x="2178" y="4375"/>
                  </a:lnTo>
                  <a:lnTo>
                    <a:pt x="2054" y="4356"/>
                  </a:lnTo>
                  <a:lnTo>
                    <a:pt x="1929" y="4332"/>
                  </a:lnTo>
                  <a:lnTo>
                    <a:pt x="1809" y="4308"/>
                  </a:lnTo>
                  <a:lnTo>
                    <a:pt x="1689" y="4274"/>
                  </a:lnTo>
                  <a:lnTo>
                    <a:pt x="1574" y="4236"/>
                  </a:lnTo>
                  <a:lnTo>
                    <a:pt x="1464" y="4193"/>
                  </a:lnTo>
                  <a:lnTo>
                    <a:pt x="1353" y="4150"/>
                  </a:lnTo>
                  <a:lnTo>
                    <a:pt x="1243" y="4097"/>
                  </a:lnTo>
                  <a:lnTo>
                    <a:pt x="1137" y="4039"/>
                  </a:lnTo>
                  <a:lnTo>
                    <a:pt x="1037" y="3982"/>
                  </a:lnTo>
                  <a:lnTo>
                    <a:pt x="941" y="3919"/>
                  </a:lnTo>
                  <a:lnTo>
                    <a:pt x="849" y="3852"/>
                  </a:lnTo>
                  <a:lnTo>
                    <a:pt x="758" y="3780"/>
                  </a:lnTo>
                  <a:lnTo>
                    <a:pt x="672" y="3704"/>
                  </a:lnTo>
                  <a:lnTo>
                    <a:pt x="590" y="3627"/>
                  </a:lnTo>
                  <a:lnTo>
                    <a:pt x="514" y="3545"/>
                  </a:lnTo>
                  <a:lnTo>
                    <a:pt x="442" y="3459"/>
                  </a:lnTo>
                  <a:lnTo>
                    <a:pt x="374" y="3368"/>
                  </a:lnTo>
                  <a:lnTo>
                    <a:pt x="312" y="3277"/>
                  </a:lnTo>
                  <a:lnTo>
                    <a:pt x="255" y="3181"/>
                  </a:lnTo>
                  <a:lnTo>
                    <a:pt x="202" y="3085"/>
                  </a:lnTo>
                  <a:lnTo>
                    <a:pt x="159" y="2979"/>
                  </a:lnTo>
                  <a:lnTo>
                    <a:pt x="115" y="2878"/>
                  </a:lnTo>
                  <a:lnTo>
                    <a:pt x="82" y="2768"/>
                  </a:lnTo>
                  <a:lnTo>
                    <a:pt x="53" y="2663"/>
                  </a:lnTo>
                  <a:lnTo>
                    <a:pt x="29" y="2547"/>
                  </a:lnTo>
                  <a:lnTo>
                    <a:pt x="10" y="2432"/>
                  </a:lnTo>
                  <a:lnTo>
                    <a:pt x="0" y="2317"/>
                  </a:lnTo>
                  <a:lnTo>
                    <a:pt x="0" y="2197"/>
                  </a:lnTo>
                  <a:lnTo>
                    <a:pt x="0" y="2082"/>
                  </a:lnTo>
                  <a:lnTo>
                    <a:pt x="10" y="1962"/>
                  </a:lnTo>
                  <a:lnTo>
                    <a:pt x="29" y="1852"/>
                  </a:lnTo>
                  <a:lnTo>
                    <a:pt x="53" y="1737"/>
                  </a:lnTo>
                  <a:lnTo>
                    <a:pt x="82" y="1626"/>
                  </a:lnTo>
                  <a:lnTo>
                    <a:pt x="115" y="1521"/>
                  </a:lnTo>
                  <a:lnTo>
                    <a:pt x="159" y="1415"/>
                  </a:lnTo>
                  <a:lnTo>
                    <a:pt x="202" y="1314"/>
                  </a:lnTo>
                  <a:lnTo>
                    <a:pt x="255" y="1218"/>
                  </a:lnTo>
                  <a:lnTo>
                    <a:pt x="312" y="1123"/>
                  </a:lnTo>
                  <a:lnTo>
                    <a:pt x="374" y="1031"/>
                  </a:lnTo>
                  <a:lnTo>
                    <a:pt x="442" y="940"/>
                  </a:lnTo>
                  <a:lnTo>
                    <a:pt x="514" y="854"/>
                  </a:lnTo>
                  <a:lnTo>
                    <a:pt x="590" y="772"/>
                  </a:lnTo>
                  <a:lnTo>
                    <a:pt x="672" y="696"/>
                  </a:lnTo>
                  <a:lnTo>
                    <a:pt x="758" y="619"/>
                  </a:lnTo>
                  <a:lnTo>
                    <a:pt x="849" y="547"/>
                  </a:lnTo>
                  <a:lnTo>
                    <a:pt x="941" y="480"/>
                  </a:lnTo>
                  <a:lnTo>
                    <a:pt x="1037" y="417"/>
                  </a:lnTo>
                  <a:lnTo>
                    <a:pt x="1137" y="355"/>
                  </a:lnTo>
                  <a:lnTo>
                    <a:pt x="1243" y="302"/>
                  </a:lnTo>
                  <a:lnTo>
                    <a:pt x="1353" y="249"/>
                  </a:lnTo>
                  <a:lnTo>
                    <a:pt x="1464" y="206"/>
                  </a:lnTo>
                  <a:lnTo>
                    <a:pt x="1574" y="163"/>
                  </a:lnTo>
                  <a:lnTo>
                    <a:pt x="1689" y="125"/>
                  </a:lnTo>
                  <a:lnTo>
                    <a:pt x="1809" y="91"/>
                  </a:lnTo>
                  <a:lnTo>
                    <a:pt x="1929" y="62"/>
                  </a:lnTo>
                  <a:lnTo>
                    <a:pt x="2054" y="43"/>
                  </a:lnTo>
                  <a:lnTo>
                    <a:pt x="2178" y="24"/>
                  </a:lnTo>
                  <a:lnTo>
                    <a:pt x="2308" y="10"/>
                  </a:lnTo>
                  <a:lnTo>
                    <a:pt x="2438" y="0"/>
                  </a:lnTo>
                  <a:lnTo>
                    <a:pt x="2567" y="0"/>
                  </a:lnTo>
                  <a:lnTo>
                    <a:pt x="2658" y="0"/>
                  </a:lnTo>
                  <a:lnTo>
                    <a:pt x="2745" y="5"/>
                  </a:lnTo>
                  <a:lnTo>
                    <a:pt x="2831" y="14"/>
                  </a:lnTo>
                  <a:lnTo>
                    <a:pt x="2999" y="43"/>
                  </a:lnTo>
                  <a:lnTo>
                    <a:pt x="3162" y="81"/>
                  </a:lnTo>
                  <a:lnTo>
                    <a:pt x="3316" y="134"/>
                  </a:lnTo>
                  <a:lnTo>
                    <a:pt x="3464" y="192"/>
                  </a:lnTo>
                  <a:lnTo>
                    <a:pt x="3493" y="206"/>
                  </a:lnTo>
                  <a:lnTo>
                    <a:pt x="3517" y="216"/>
                  </a:lnTo>
                  <a:lnTo>
                    <a:pt x="3546" y="230"/>
                  </a:lnTo>
                  <a:lnTo>
                    <a:pt x="3570" y="245"/>
                  </a:lnTo>
                  <a:lnTo>
                    <a:pt x="3599" y="254"/>
                  </a:lnTo>
                  <a:lnTo>
                    <a:pt x="3623" y="269"/>
                  </a:lnTo>
                  <a:lnTo>
                    <a:pt x="3651" y="283"/>
                  </a:lnTo>
                  <a:lnTo>
                    <a:pt x="3675" y="297"/>
                  </a:lnTo>
                  <a:lnTo>
                    <a:pt x="3709" y="317"/>
                  </a:lnTo>
                  <a:lnTo>
                    <a:pt x="3743" y="336"/>
                  </a:lnTo>
                  <a:lnTo>
                    <a:pt x="3776" y="355"/>
                  </a:lnTo>
                  <a:lnTo>
                    <a:pt x="3810" y="374"/>
                  </a:lnTo>
                  <a:lnTo>
                    <a:pt x="3843" y="393"/>
                  </a:lnTo>
                  <a:lnTo>
                    <a:pt x="3877" y="412"/>
                  </a:lnTo>
                  <a:lnTo>
                    <a:pt x="3910" y="432"/>
                  </a:lnTo>
                  <a:lnTo>
                    <a:pt x="3944" y="456"/>
                  </a:lnTo>
                  <a:lnTo>
                    <a:pt x="4069" y="537"/>
                  </a:lnTo>
                  <a:lnTo>
                    <a:pt x="4160" y="600"/>
                  </a:lnTo>
                  <a:lnTo>
                    <a:pt x="4251" y="662"/>
                  </a:lnTo>
                  <a:lnTo>
                    <a:pt x="4337" y="724"/>
                  </a:lnTo>
                  <a:lnTo>
                    <a:pt x="4429" y="787"/>
                  </a:lnTo>
                  <a:lnTo>
                    <a:pt x="4515" y="854"/>
                  </a:lnTo>
                  <a:lnTo>
                    <a:pt x="4606" y="916"/>
                  </a:lnTo>
                  <a:lnTo>
                    <a:pt x="4697" y="974"/>
                  </a:lnTo>
                  <a:lnTo>
                    <a:pt x="4784" y="1036"/>
                  </a:lnTo>
                  <a:lnTo>
                    <a:pt x="4904" y="1113"/>
                  </a:lnTo>
                  <a:lnTo>
                    <a:pt x="4937" y="1137"/>
                  </a:lnTo>
                  <a:lnTo>
                    <a:pt x="4971" y="1166"/>
                  </a:lnTo>
                  <a:lnTo>
                    <a:pt x="5004" y="1190"/>
                  </a:lnTo>
                  <a:lnTo>
                    <a:pt x="5038" y="1214"/>
                  </a:lnTo>
                  <a:lnTo>
                    <a:pt x="5071" y="1242"/>
                  </a:lnTo>
                  <a:lnTo>
                    <a:pt x="5100" y="1266"/>
                  </a:lnTo>
                  <a:lnTo>
                    <a:pt x="5134" y="1295"/>
                  </a:lnTo>
                  <a:lnTo>
                    <a:pt x="5163" y="1324"/>
                  </a:lnTo>
                  <a:lnTo>
                    <a:pt x="5167" y="1334"/>
                  </a:lnTo>
                  <a:lnTo>
                    <a:pt x="5177" y="1338"/>
                  </a:lnTo>
                  <a:lnTo>
                    <a:pt x="5187" y="1348"/>
                  </a:lnTo>
                  <a:lnTo>
                    <a:pt x="5191" y="1358"/>
                  </a:lnTo>
                  <a:lnTo>
                    <a:pt x="5201" y="1362"/>
                  </a:lnTo>
                  <a:lnTo>
                    <a:pt x="5206" y="1372"/>
                  </a:lnTo>
                  <a:lnTo>
                    <a:pt x="5215" y="1382"/>
                  </a:lnTo>
                  <a:lnTo>
                    <a:pt x="5220" y="1386"/>
                  </a:lnTo>
                  <a:lnTo>
                    <a:pt x="5230" y="1401"/>
                  </a:lnTo>
                  <a:lnTo>
                    <a:pt x="5244" y="1415"/>
                  </a:lnTo>
                  <a:lnTo>
                    <a:pt x="5254" y="1430"/>
                  </a:lnTo>
                  <a:lnTo>
                    <a:pt x="5268" y="1444"/>
                  </a:lnTo>
                  <a:lnTo>
                    <a:pt x="5278" y="1458"/>
                  </a:lnTo>
                  <a:lnTo>
                    <a:pt x="5292" y="1473"/>
                  </a:lnTo>
                  <a:lnTo>
                    <a:pt x="5302" y="1482"/>
                  </a:lnTo>
                  <a:lnTo>
                    <a:pt x="5316" y="1497"/>
                  </a:lnTo>
                  <a:lnTo>
                    <a:pt x="5345" y="1516"/>
                  </a:lnTo>
                  <a:lnTo>
                    <a:pt x="5369" y="1530"/>
                  </a:lnTo>
                  <a:lnTo>
                    <a:pt x="5398" y="1545"/>
                  </a:lnTo>
                  <a:lnTo>
                    <a:pt x="5422" y="1559"/>
                  </a:lnTo>
                  <a:lnTo>
                    <a:pt x="5451" y="1573"/>
                  </a:lnTo>
                  <a:lnTo>
                    <a:pt x="5479" y="1583"/>
                  </a:lnTo>
                  <a:lnTo>
                    <a:pt x="5508" y="1597"/>
                  </a:lnTo>
                  <a:lnTo>
                    <a:pt x="5537" y="1607"/>
                  </a:lnTo>
                  <a:lnTo>
                    <a:pt x="5566" y="1617"/>
                  </a:lnTo>
                  <a:lnTo>
                    <a:pt x="5594" y="1626"/>
                  </a:lnTo>
                  <a:lnTo>
                    <a:pt x="5618" y="1641"/>
                  </a:lnTo>
                  <a:lnTo>
                    <a:pt x="5647" y="1650"/>
                  </a:lnTo>
                  <a:lnTo>
                    <a:pt x="5676" y="1660"/>
                  </a:lnTo>
                  <a:lnTo>
                    <a:pt x="5705" y="1669"/>
                  </a:lnTo>
                  <a:lnTo>
                    <a:pt x="5734" y="1679"/>
                  </a:lnTo>
                  <a:lnTo>
                    <a:pt x="5762" y="1689"/>
                  </a:lnTo>
                  <a:lnTo>
                    <a:pt x="9015" y="1689"/>
                  </a:lnTo>
                  <a:lnTo>
                    <a:pt x="9111" y="1665"/>
                  </a:lnTo>
                  <a:lnTo>
                    <a:pt x="9111" y="1885"/>
                  </a:lnTo>
                  <a:lnTo>
                    <a:pt x="9015" y="1861"/>
                  </a:lnTo>
                  <a:lnTo>
                    <a:pt x="5734" y="18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" name="Group 23"/>
            <p:cNvGrpSpPr>
              <a:grpSpLocks/>
            </p:cNvGrpSpPr>
            <p:nvPr/>
          </p:nvGrpSpPr>
          <p:grpSpPr bwMode="auto">
            <a:xfrm>
              <a:off x="3984" y="2347"/>
              <a:ext cx="97" cy="483"/>
              <a:chOff x="3984" y="2347"/>
              <a:chExt cx="97" cy="483"/>
            </a:xfrm>
          </p:grpSpPr>
          <p:sp>
            <p:nvSpPr>
              <p:cNvPr id="349208" name="Freeform 24"/>
              <p:cNvSpPr>
                <a:spLocks/>
              </p:cNvSpPr>
              <p:nvPr/>
            </p:nvSpPr>
            <p:spPr bwMode="auto">
              <a:xfrm>
                <a:off x="4013" y="2785"/>
                <a:ext cx="68" cy="45"/>
              </a:xfrm>
              <a:custGeom>
                <a:avLst/>
                <a:gdLst>
                  <a:gd name="T0" fmla="*/ 19 w 854"/>
                  <a:gd name="T1" fmla="*/ 466 h 566"/>
                  <a:gd name="T2" fmla="*/ 53 w 854"/>
                  <a:gd name="T3" fmla="*/ 504 h 566"/>
                  <a:gd name="T4" fmla="*/ 101 w 854"/>
                  <a:gd name="T5" fmla="*/ 533 h 566"/>
                  <a:gd name="T6" fmla="*/ 163 w 854"/>
                  <a:gd name="T7" fmla="*/ 552 h 566"/>
                  <a:gd name="T8" fmla="*/ 230 w 854"/>
                  <a:gd name="T9" fmla="*/ 566 h 566"/>
                  <a:gd name="T10" fmla="*/ 307 w 854"/>
                  <a:gd name="T11" fmla="*/ 562 h 566"/>
                  <a:gd name="T12" fmla="*/ 389 w 854"/>
                  <a:gd name="T13" fmla="*/ 552 h 566"/>
                  <a:gd name="T14" fmla="*/ 475 w 854"/>
                  <a:gd name="T15" fmla="*/ 533 h 566"/>
                  <a:gd name="T16" fmla="*/ 562 w 854"/>
                  <a:gd name="T17" fmla="*/ 499 h 566"/>
                  <a:gd name="T18" fmla="*/ 638 w 854"/>
                  <a:gd name="T19" fmla="*/ 461 h 566"/>
                  <a:gd name="T20" fmla="*/ 705 w 854"/>
                  <a:gd name="T21" fmla="*/ 413 h 566"/>
                  <a:gd name="T22" fmla="*/ 763 w 854"/>
                  <a:gd name="T23" fmla="*/ 360 h 566"/>
                  <a:gd name="T24" fmla="*/ 806 w 854"/>
                  <a:gd name="T25" fmla="*/ 307 h 566"/>
                  <a:gd name="T26" fmla="*/ 835 w 854"/>
                  <a:gd name="T27" fmla="*/ 255 h 566"/>
                  <a:gd name="T28" fmla="*/ 854 w 854"/>
                  <a:gd name="T29" fmla="*/ 202 h 566"/>
                  <a:gd name="T30" fmla="*/ 849 w 854"/>
                  <a:gd name="T31" fmla="*/ 149 h 566"/>
                  <a:gd name="T32" fmla="*/ 835 w 854"/>
                  <a:gd name="T33" fmla="*/ 101 h 566"/>
                  <a:gd name="T34" fmla="*/ 797 w 854"/>
                  <a:gd name="T35" fmla="*/ 63 h 566"/>
                  <a:gd name="T36" fmla="*/ 749 w 854"/>
                  <a:gd name="T37" fmla="*/ 34 h 566"/>
                  <a:gd name="T38" fmla="*/ 691 w 854"/>
                  <a:gd name="T39" fmla="*/ 15 h 566"/>
                  <a:gd name="T40" fmla="*/ 624 w 854"/>
                  <a:gd name="T41" fmla="*/ 5 h 566"/>
                  <a:gd name="T42" fmla="*/ 547 w 854"/>
                  <a:gd name="T43" fmla="*/ 5 h 566"/>
                  <a:gd name="T44" fmla="*/ 466 w 854"/>
                  <a:gd name="T45" fmla="*/ 15 h 566"/>
                  <a:gd name="T46" fmla="*/ 379 w 854"/>
                  <a:gd name="T47" fmla="*/ 39 h 566"/>
                  <a:gd name="T48" fmla="*/ 293 w 854"/>
                  <a:gd name="T49" fmla="*/ 67 h 566"/>
                  <a:gd name="T50" fmla="*/ 216 w 854"/>
                  <a:gd name="T51" fmla="*/ 111 h 566"/>
                  <a:gd name="T52" fmla="*/ 149 w 854"/>
                  <a:gd name="T53" fmla="*/ 154 h 566"/>
                  <a:gd name="T54" fmla="*/ 91 w 854"/>
                  <a:gd name="T55" fmla="*/ 207 h 566"/>
                  <a:gd name="T56" fmla="*/ 48 w 854"/>
                  <a:gd name="T57" fmla="*/ 259 h 566"/>
                  <a:gd name="T58" fmla="*/ 15 w 854"/>
                  <a:gd name="T59" fmla="*/ 312 h 566"/>
                  <a:gd name="T60" fmla="*/ 0 w 854"/>
                  <a:gd name="T61" fmla="*/ 365 h 566"/>
                  <a:gd name="T62" fmla="*/ 0 w 854"/>
                  <a:gd name="T63" fmla="*/ 418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4" h="566">
                    <a:moveTo>
                      <a:pt x="10" y="442"/>
                    </a:moveTo>
                    <a:lnTo>
                      <a:pt x="19" y="466"/>
                    </a:lnTo>
                    <a:lnTo>
                      <a:pt x="34" y="485"/>
                    </a:lnTo>
                    <a:lnTo>
                      <a:pt x="53" y="504"/>
                    </a:lnTo>
                    <a:lnTo>
                      <a:pt x="77" y="518"/>
                    </a:lnTo>
                    <a:lnTo>
                      <a:pt x="101" y="533"/>
                    </a:lnTo>
                    <a:lnTo>
                      <a:pt x="130" y="547"/>
                    </a:lnTo>
                    <a:lnTo>
                      <a:pt x="163" y="552"/>
                    </a:lnTo>
                    <a:lnTo>
                      <a:pt x="197" y="562"/>
                    </a:lnTo>
                    <a:lnTo>
                      <a:pt x="230" y="566"/>
                    </a:lnTo>
                    <a:lnTo>
                      <a:pt x="269" y="566"/>
                    </a:lnTo>
                    <a:lnTo>
                      <a:pt x="307" y="562"/>
                    </a:lnTo>
                    <a:lnTo>
                      <a:pt x="346" y="562"/>
                    </a:lnTo>
                    <a:lnTo>
                      <a:pt x="389" y="552"/>
                    </a:lnTo>
                    <a:lnTo>
                      <a:pt x="432" y="542"/>
                    </a:lnTo>
                    <a:lnTo>
                      <a:pt x="475" y="533"/>
                    </a:lnTo>
                    <a:lnTo>
                      <a:pt x="518" y="518"/>
                    </a:lnTo>
                    <a:lnTo>
                      <a:pt x="562" y="499"/>
                    </a:lnTo>
                    <a:lnTo>
                      <a:pt x="600" y="480"/>
                    </a:lnTo>
                    <a:lnTo>
                      <a:pt x="638" y="461"/>
                    </a:lnTo>
                    <a:lnTo>
                      <a:pt x="672" y="437"/>
                    </a:lnTo>
                    <a:lnTo>
                      <a:pt x="705" y="413"/>
                    </a:lnTo>
                    <a:lnTo>
                      <a:pt x="734" y="389"/>
                    </a:lnTo>
                    <a:lnTo>
                      <a:pt x="763" y="360"/>
                    </a:lnTo>
                    <a:lnTo>
                      <a:pt x="787" y="336"/>
                    </a:lnTo>
                    <a:lnTo>
                      <a:pt x="806" y="307"/>
                    </a:lnTo>
                    <a:lnTo>
                      <a:pt x="825" y="283"/>
                    </a:lnTo>
                    <a:lnTo>
                      <a:pt x="835" y="255"/>
                    </a:lnTo>
                    <a:lnTo>
                      <a:pt x="845" y="226"/>
                    </a:lnTo>
                    <a:lnTo>
                      <a:pt x="854" y="202"/>
                    </a:lnTo>
                    <a:lnTo>
                      <a:pt x="854" y="173"/>
                    </a:lnTo>
                    <a:lnTo>
                      <a:pt x="849" y="149"/>
                    </a:lnTo>
                    <a:lnTo>
                      <a:pt x="845" y="125"/>
                    </a:lnTo>
                    <a:lnTo>
                      <a:pt x="835" y="101"/>
                    </a:lnTo>
                    <a:lnTo>
                      <a:pt x="816" y="82"/>
                    </a:lnTo>
                    <a:lnTo>
                      <a:pt x="797" y="63"/>
                    </a:lnTo>
                    <a:lnTo>
                      <a:pt x="777" y="48"/>
                    </a:lnTo>
                    <a:lnTo>
                      <a:pt x="749" y="34"/>
                    </a:lnTo>
                    <a:lnTo>
                      <a:pt x="720" y="24"/>
                    </a:lnTo>
                    <a:lnTo>
                      <a:pt x="691" y="15"/>
                    </a:lnTo>
                    <a:lnTo>
                      <a:pt x="657" y="5"/>
                    </a:lnTo>
                    <a:lnTo>
                      <a:pt x="624" y="5"/>
                    </a:lnTo>
                    <a:lnTo>
                      <a:pt x="586" y="0"/>
                    </a:lnTo>
                    <a:lnTo>
                      <a:pt x="547" y="5"/>
                    </a:lnTo>
                    <a:lnTo>
                      <a:pt x="504" y="10"/>
                    </a:lnTo>
                    <a:lnTo>
                      <a:pt x="466" y="15"/>
                    </a:lnTo>
                    <a:lnTo>
                      <a:pt x="422" y="24"/>
                    </a:lnTo>
                    <a:lnTo>
                      <a:pt x="379" y="39"/>
                    </a:lnTo>
                    <a:lnTo>
                      <a:pt x="336" y="53"/>
                    </a:lnTo>
                    <a:lnTo>
                      <a:pt x="293" y="67"/>
                    </a:lnTo>
                    <a:lnTo>
                      <a:pt x="254" y="87"/>
                    </a:lnTo>
                    <a:lnTo>
                      <a:pt x="216" y="111"/>
                    </a:lnTo>
                    <a:lnTo>
                      <a:pt x="183" y="130"/>
                    </a:lnTo>
                    <a:lnTo>
                      <a:pt x="149" y="154"/>
                    </a:lnTo>
                    <a:lnTo>
                      <a:pt x="120" y="178"/>
                    </a:lnTo>
                    <a:lnTo>
                      <a:pt x="91" y="207"/>
                    </a:lnTo>
                    <a:lnTo>
                      <a:pt x="67" y="231"/>
                    </a:lnTo>
                    <a:lnTo>
                      <a:pt x="48" y="259"/>
                    </a:lnTo>
                    <a:lnTo>
                      <a:pt x="29" y="288"/>
                    </a:lnTo>
                    <a:lnTo>
                      <a:pt x="15" y="312"/>
                    </a:lnTo>
                    <a:lnTo>
                      <a:pt x="5" y="341"/>
                    </a:lnTo>
                    <a:lnTo>
                      <a:pt x="0" y="365"/>
                    </a:lnTo>
                    <a:lnTo>
                      <a:pt x="0" y="394"/>
                    </a:lnTo>
                    <a:lnTo>
                      <a:pt x="0" y="418"/>
                    </a:lnTo>
                    <a:lnTo>
                      <a:pt x="10" y="44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09" name="Freeform 25"/>
              <p:cNvSpPr>
                <a:spLocks/>
              </p:cNvSpPr>
              <p:nvPr/>
            </p:nvSpPr>
            <p:spPr bwMode="auto">
              <a:xfrm>
                <a:off x="3984" y="2347"/>
                <a:ext cx="97" cy="482"/>
              </a:xfrm>
              <a:custGeom>
                <a:avLst/>
                <a:gdLst>
                  <a:gd name="T0" fmla="*/ 312 w 1214"/>
                  <a:gd name="T1" fmla="*/ 321 h 6016"/>
                  <a:gd name="T2" fmla="*/ 423 w 1214"/>
                  <a:gd name="T3" fmla="*/ 835 h 6016"/>
                  <a:gd name="T4" fmla="*/ 495 w 1214"/>
                  <a:gd name="T5" fmla="*/ 1526 h 6016"/>
                  <a:gd name="T6" fmla="*/ 504 w 1214"/>
                  <a:gd name="T7" fmla="*/ 1722 h 6016"/>
                  <a:gd name="T8" fmla="*/ 509 w 1214"/>
                  <a:gd name="T9" fmla="*/ 1919 h 6016"/>
                  <a:gd name="T10" fmla="*/ 509 w 1214"/>
                  <a:gd name="T11" fmla="*/ 2226 h 6016"/>
                  <a:gd name="T12" fmla="*/ 504 w 1214"/>
                  <a:gd name="T13" fmla="*/ 2754 h 6016"/>
                  <a:gd name="T14" fmla="*/ 499 w 1214"/>
                  <a:gd name="T15" fmla="*/ 3281 h 6016"/>
                  <a:gd name="T16" fmla="*/ 514 w 1214"/>
                  <a:gd name="T17" fmla="*/ 3872 h 6016"/>
                  <a:gd name="T18" fmla="*/ 523 w 1214"/>
                  <a:gd name="T19" fmla="*/ 4063 h 6016"/>
                  <a:gd name="T20" fmla="*/ 538 w 1214"/>
                  <a:gd name="T21" fmla="*/ 4260 h 6016"/>
                  <a:gd name="T22" fmla="*/ 590 w 1214"/>
                  <a:gd name="T23" fmla="*/ 4663 h 6016"/>
                  <a:gd name="T24" fmla="*/ 706 w 1214"/>
                  <a:gd name="T25" fmla="*/ 5162 h 6016"/>
                  <a:gd name="T26" fmla="*/ 874 w 1214"/>
                  <a:gd name="T27" fmla="*/ 5460 h 6016"/>
                  <a:gd name="T28" fmla="*/ 1061 w 1214"/>
                  <a:gd name="T29" fmla="*/ 5469 h 6016"/>
                  <a:gd name="T30" fmla="*/ 1133 w 1214"/>
                  <a:gd name="T31" fmla="*/ 5498 h 6016"/>
                  <a:gd name="T32" fmla="*/ 1185 w 1214"/>
                  <a:gd name="T33" fmla="*/ 5541 h 6016"/>
                  <a:gd name="T34" fmla="*/ 1214 w 1214"/>
                  <a:gd name="T35" fmla="*/ 5603 h 6016"/>
                  <a:gd name="T36" fmla="*/ 1205 w 1214"/>
                  <a:gd name="T37" fmla="*/ 5680 h 6016"/>
                  <a:gd name="T38" fmla="*/ 1166 w 1214"/>
                  <a:gd name="T39" fmla="*/ 5762 h 6016"/>
                  <a:gd name="T40" fmla="*/ 1094 w 1214"/>
                  <a:gd name="T41" fmla="*/ 5839 h 6016"/>
                  <a:gd name="T42" fmla="*/ 998 w 1214"/>
                  <a:gd name="T43" fmla="*/ 5910 h 6016"/>
                  <a:gd name="T44" fmla="*/ 878 w 1214"/>
                  <a:gd name="T45" fmla="*/ 5968 h 6016"/>
                  <a:gd name="T46" fmla="*/ 749 w 1214"/>
                  <a:gd name="T47" fmla="*/ 6006 h 6016"/>
                  <a:gd name="T48" fmla="*/ 629 w 1214"/>
                  <a:gd name="T49" fmla="*/ 6016 h 6016"/>
                  <a:gd name="T50" fmla="*/ 523 w 1214"/>
                  <a:gd name="T51" fmla="*/ 6006 h 6016"/>
                  <a:gd name="T52" fmla="*/ 437 w 1214"/>
                  <a:gd name="T53" fmla="*/ 5973 h 6016"/>
                  <a:gd name="T54" fmla="*/ 379 w 1214"/>
                  <a:gd name="T55" fmla="*/ 5920 h 6016"/>
                  <a:gd name="T56" fmla="*/ 360 w 1214"/>
                  <a:gd name="T57" fmla="*/ 5853 h 6016"/>
                  <a:gd name="T58" fmla="*/ 370 w 1214"/>
                  <a:gd name="T59" fmla="*/ 5786 h 6016"/>
                  <a:gd name="T60" fmla="*/ 403 w 1214"/>
                  <a:gd name="T61" fmla="*/ 5719 h 6016"/>
                  <a:gd name="T62" fmla="*/ 538 w 1214"/>
                  <a:gd name="T63" fmla="*/ 5589 h 6016"/>
                  <a:gd name="T64" fmla="*/ 490 w 1214"/>
                  <a:gd name="T65" fmla="*/ 5224 h 6016"/>
                  <a:gd name="T66" fmla="*/ 375 w 1214"/>
                  <a:gd name="T67" fmla="*/ 4697 h 6016"/>
                  <a:gd name="T68" fmla="*/ 298 w 1214"/>
                  <a:gd name="T69" fmla="*/ 3992 h 6016"/>
                  <a:gd name="T70" fmla="*/ 288 w 1214"/>
                  <a:gd name="T71" fmla="*/ 3790 h 6016"/>
                  <a:gd name="T72" fmla="*/ 283 w 1214"/>
                  <a:gd name="T73" fmla="*/ 3593 h 6016"/>
                  <a:gd name="T74" fmla="*/ 279 w 1214"/>
                  <a:gd name="T75" fmla="*/ 3286 h 6016"/>
                  <a:gd name="T76" fmla="*/ 283 w 1214"/>
                  <a:gd name="T77" fmla="*/ 2759 h 6016"/>
                  <a:gd name="T78" fmla="*/ 293 w 1214"/>
                  <a:gd name="T79" fmla="*/ 2231 h 6016"/>
                  <a:gd name="T80" fmla="*/ 288 w 1214"/>
                  <a:gd name="T81" fmla="*/ 1924 h 6016"/>
                  <a:gd name="T82" fmla="*/ 283 w 1214"/>
                  <a:gd name="T83" fmla="*/ 1732 h 6016"/>
                  <a:gd name="T84" fmla="*/ 279 w 1214"/>
                  <a:gd name="T85" fmla="*/ 1540 h 6016"/>
                  <a:gd name="T86" fmla="*/ 207 w 1214"/>
                  <a:gd name="T87" fmla="*/ 868 h 6016"/>
                  <a:gd name="T88" fmla="*/ 101 w 1214"/>
                  <a:gd name="T89" fmla="*/ 379 h 6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4" h="6016">
                    <a:moveTo>
                      <a:pt x="207" y="0"/>
                    </a:moveTo>
                    <a:lnTo>
                      <a:pt x="259" y="154"/>
                    </a:lnTo>
                    <a:lnTo>
                      <a:pt x="312" y="321"/>
                    </a:lnTo>
                    <a:lnTo>
                      <a:pt x="355" y="489"/>
                    </a:lnTo>
                    <a:lnTo>
                      <a:pt x="394" y="662"/>
                    </a:lnTo>
                    <a:lnTo>
                      <a:pt x="423" y="835"/>
                    </a:lnTo>
                    <a:lnTo>
                      <a:pt x="451" y="1007"/>
                    </a:lnTo>
                    <a:lnTo>
                      <a:pt x="471" y="1180"/>
                    </a:lnTo>
                    <a:lnTo>
                      <a:pt x="495" y="1526"/>
                    </a:lnTo>
                    <a:lnTo>
                      <a:pt x="499" y="1593"/>
                    </a:lnTo>
                    <a:lnTo>
                      <a:pt x="504" y="1660"/>
                    </a:lnTo>
                    <a:lnTo>
                      <a:pt x="504" y="1722"/>
                    </a:lnTo>
                    <a:lnTo>
                      <a:pt x="504" y="1789"/>
                    </a:lnTo>
                    <a:lnTo>
                      <a:pt x="509" y="1857"/>
                    </a:lnTo>
                    <a:lnTo>
                      <a:pt x="509" y="1919"/>
                    </a:lnTo>
                    <a:lnTo>
                      <a:pt x="509" y="1986"/>
                    </a:lnTo>
                    <a:lnTo>
                      <a:pt x="509" y="2053"/>
                    </a:lnTo>
                    <a:lnTo>
                      <a:pt x="509" y="2226"/>
                    </a:lnTo>
                    <a:lnTo>
                      <a:pt x="509" y="2404"/>
                    </a:lnTo>
                    <a:lnTo>
                      <a:pt x="509" y="2581"/>
                    </a:lnTo>
                    <a:lnTo>
                      <a:pt x="504" y="2754"/>
                    </a:lnTo>
                    <a:lnTo>
                      <a:pt x="504" y="2931"/>
                    </a:lnTo>
                    <a:lnTo>
                      <a:pt x="499" y="3104"/>
                    </a:lnTo>
                    <a:lnTo>
                      <a:pt x="499" y="3281"/>
                    </a:lnTo>
                    <a:lnTo>
                      <a:pt x="499" y="3459"/>
                    </a:lnTo>
                    <a:lnTo>
                      <a:pt x="509" y="3804"/>
                    </a:lnTo>
                    <a:lnTo>
                      <a:pt x="514" y="3872"/>
                    </a:lnTo>
                    <a:lnTo>
                      <a:pt x="514" y="3934"/>
                    </a:lnTo>
                    <a:lnTo>
                      <a:pt x="519" y="4001"/>
                    </a:lnTo>
                    <a:lnTo>
                      <a:pt x="523" y="4063"/>
                    </a:lnTo>
                    <a:lnTo>
                      <a:pt x="528" y="4131"/>
                    </a:lnTo>
                    <a:lnTo>
                      <a:pt x="533" y="4193"/>
                    </a:lnTo>
                    <a:lnTo>
                      <a:pt x="538" y="4260"/>
                    </a:lnTo>
                    <a:lnTo>
                      <a:pt x="547" y="4323"/>
                    </a:lnTo>
                    <a:lnTo>
                      <a:pt x="566" y="4495"/>
                    </a:lnTo>
                    <a:lnTo>
                      <a:pt x="590" y="4663"/>
                    </a:lnTo>
                    <a:lnTo>
                      <a:pt x="624" y="4831"/>
                    </a:lnTo>
                    <a:lnTo>
                      <a:pt x="658" y="4999"/>
                    </a:lnTo>
                    <a:lnTo>
                      <a:pt x="706" y="5162"/>
                    </a:lnTo>
                    <a:lnTo>
                      <a:pt x="754" y="5330"/>
                    </a:lnTo>
                    <a:lnTo>
                      <a:pt x="806" y="5474"/>
                    </a:lnTo>
                    <a:lnTo>
                      <a:pt x="874" y="5460"/>
                    </a:lnTo>
                    <a:lnTo>
                      <a:pt x="941" y="5455"/>
                    </a:lnTo>
                    <a:lnTo>
                      <a:pt x="1003" y="5460"/>
                    </a:lnTo>
                    <a:lnTo>
                      <a:pt x="1061" y="5469"/>
                    </a:lnTo>
                    <a:lnTo>
                      <a:pt x="1089" y="5479"/>
                    </a:lnTo>
                    <a:lnTo>
                      <a:pt x="1109" y="5488"/>
                    </a:lnTo>
                    <a:lnTo>
                      <a:pt x="1133" y="5498"/>
                    </a:lnTo>
                    <a:lnTo>
                      <a:pt x="1152" y="5512"/>
                    </a:lnTo>
                    <a:lnTo>
                      <a:pt x="1171" y="5527"/>
                    </a:lnTo>
                    <a:lnTo>
                      <a:pt x="1185" y="5541"/>
                    </a:lnTo>
                    <a:lnTo>
                      <a:pt x="1195" y="5560"/>
                    </a:lnTo>
                    <a:lnTo>
                      <a:pt x="1205" y="5579"/>
                    </a:lnTo>
                    <a:lnTo>
                      <a:pt x="1214" y="5603"/>
                    </a:lnTo>
                    <a:lnTo>
                      <a:pt x="1214" y="5627"/>
                    </a:lnTo>
                    <a:lnTo>
                      <a:pt x="1214" y="5656"/>
                    </a:lnTo>
                    <a:lnTo>
                      <a:pt x="1205" y="5680"/>
                    </a:lnTo>
                    <a:lnTo>
                      <a:pt x="1195" y="5709"/>
                    </a:lnTo>
                    <a:lnTo>
                      <a:pt x="1185" y="5733"/>
                    </a:lnTo>
                    <a:lnTo>
                      <a:pt x="1166" y="5762"/>
                    </a:lnTo>
                    <a:lnTo>
                      <a:pt x="1147" y="5791"/>
                    </a:lnTo>
                    <a:lnTo>
                      <a:pt x="1123" y="5815"/>
                    </a:lnTo>
                    <a:lnTo>
                      <a:pt x="1094" y="5839"/>
                    </a:lnTo>
                    <a:lnTo>
                      <a:pt x="1065" y="5867"/>
                    </a:lnTo>
                    <a:lnTo>
                      <a:pt x="1032" y="5891"/>
                    </a:lnTo>
                    <a:lnTo>
                      <a:pt x="998" y="5910"/>
                    </a:lnTo>
                    <a:lnTo>
                      <a:pt x="960" y="5934"/>
                    </a:lnTo>
                    <a:lnTo>
                      <a:pt x="917" y="5954"/>
                    </a:lnTo>
                    <a:lnTo>
                      <a:pt x="878" y="5968"/>
                    </a:lnTo>
                    <a:lnTo>
                      <a:pt x="835" y="5982"/>
                    </a:lnTo>
                    <a:lnTo>
                      <a:pt x="792" y="5997"/>
                    </a:lnTo>
                    <a:lnTo>
                      <a:pt x="749" y="6006"/>
                    </a:lnTo>
                    <a:lnTo>
                      <a:pt x="706" y="6011"/>
                    </a:lnTo>
                    <a:lnTo>
                      <a:pt x="667" y="6016"/>
                    </a:lnTo>
                    <a:lnTo>
                      <a:pt x="629" y="6016"/>
                    </a:lnTo>
                    <a:lnTo>
                      <a:pt x="590" y="6016"/>
                    </a:lnTo>
                    <a:lnTo>
                      <a:pt x="557" y="6011"/>
                    </a:lnTo>
                    <a:lnTo>
                      <a:pt x="523" y="6006"/>
                    </a:lnTo>
                    <a:lnTo>
                      <a:pt x="490" y="5997"/>
                    </a:lnTo>
                    <a:lnTo>
                      <a:pt x="461" y="5987"/>
                    </a:lnTo>
                    <a:lnTo>
                      <a:pt x="437" y="5973"/>
                    </a:lnTo>
                    <a:lnTo>
                      <a:pt x="413" y="5958"/>
                    </a:lnTo>
                    <a:lnTo>
                      <a:pt x="399" y="5939"/>
                    </a:lnTo>
                    <a:lnTo>
                      <a:pt x="379" y="5920"/>
                    </a:lnTo>
                    <a:lnTo>
                      <a:pt x="370" y="5896"/>
                    </a:lnTo>
                    <a:lnTo>
                      <a:pt x="365" y="5877"/>
                    </a:lnTo>
                    <a:lnTo>
                      <a:pt x="360" y="5853"/>
                    </a:lnTo>
                    <a:lnTo>
                      <a:pt x="360" y="5834"/>
                    </a:lnTo>
                    <a:lnTo>
                      <a:pt x="365" y="5810"/>
                    </a:lnTo>
                    <a:lnTo>
                      <a:pt x="370" y="5786"/>
                    </a:lnTo>
                    <a:lnTo>
                      <a:pt x="379" y="5767"/>
                    </a:lnTo>
                    <a:lnTo>
                      <a:pt x="389" y="5743"/>
                    </a:lnTo>
                    <a:lnTo>
                      <a:pt x="403" y="5719"/>
                    </a:lnTo>
                    <a:lnTo>
                      <a:pt x="442" y="5675"/>
                    </a:lnTo>
                    <a:lnTo>
                      <a:pt x="485" y="5627"/>
                    </a:lnTo>
                    <a:lnTo>
                      <a:pt x="538" y="5589"/>
                    </a:lnTo>
                    <a:lnTo>
                      <a:pt x="600" y="5551"/>
                    </a:lnTo>
                    <a:lnTo>
                      <a:pt x="547" y="5397"/>
                    </a:lnTo>
                    <a:lnTo>
                      <a:pt x="490" y="5224"/>
                    </a:lnTo>
                    <a:lnTo>
                      <a:pt x="447" y="5052"/>
                    </a:lnTo>
                    <a:lnTo>
                      <a:pt x="408" y="4874"/>
                    </a:lnTo>
                    <a:lnTo>
                      <a:pt x="375" y="4697"/>
                    </a:lnTo>
                    <a:lnTo>
                      <a:pt x="346" y="4524"/>
                    </a:lnTo>
                    <a:lnTo>
                      <a:pt x="327" y="4347"/>
                    </a:lnTo>
                    <a:lnTo>
                      <a:pt x="298" y="3992"/>
                    </a:lnTo>
                    <a:lnTo>
                      <a:pt x="293" y="3924"/>
                    </a:lnTo>
                    <a:lnTo>
                      <a:pt x="293" y="3857"/>
                    </a:lnTo>
                    <a:lnTo>
                      <a:pt x="288" y="3790"/>
                    </a:lnTo>
                    <a:lnTo>
                      <a:pt x="288" y="3728"/>
                    </a:lnTo>
                    <a:lnTo>
                      <a:pt x="283" y="3660"/>
                    </a:lnTo>
                    <a:lnTo>
                      <a:pt x="283" y="3593"/>
                    </a:lnTo>
                    <a:lnTo>
                      <a:pt x="283" y="3526"/>
                    </a:lnTo>
                    <a:lnTo>
                      <a:pt x="279" y="3459"/>
                    </a:lnTo>
                    <a:lnTo>
                      <a:pt x="279" y="3286"/>
                    </a:lnTo>
                    <a:lnTo>
                      <a:pt x="283" y="3109"/>
                    </a:lnTo>
                    <a:lnTo>
                      <a:pt x="283" y="2931"/>
                    </a:lnTo>
                    <a:lnTo>
                      <a:pt x="283" y="2759"/>
                    </a:lnTo>
                    <a:lnTo>
                      <a:pt x="288" y="2581"/>
                    </a:lnTo>
                    <a:lnTo>
                      <a:pt x="288" y="2404"/>
                    </a:lnTo>
                    <a:lnTo>
                      <a:pt x="293" y="2231"/>
                    </a:lnTo>
                    <a:lnTo>
                      <a:pt x="293" y="2053"/>
                    </a:lnTo>
                    <a:lnTo>
                      <a:pt x="288" y="1991"/>
                    </a:lnTo>
                    <a:lnTo>
                      <a:pt x="288" y="1924"/>
                    </a:lnTo>
                    <a:lnTo>
                      <a:pt x="288" y="1861"/>
                    </a:lnTo>
                    <a:lnTo>
                      <a:pt x="288" y="1794"/>
                    </a:lnTo>
                    <a:lnTo>
                      <a:pt x="283" y="1732"/>
                    </a:lnTo>
                    <a:lnTo>
                      <a:pt x="283" y="1670"/>
                    </a:lnTo>
                    <a:lnTo>
                      <a:pt x="279" y="1602"/>
                    </a:lnTo>
                    <a:lnTo>
                      <a:pt x="279" y="1540"/>
                    </a:lnTo>
                    <a:lnTo>
                      <a:pt x="250" y="1199"/>
                    </a:lnTo>
                    <a:lnTo>
                      <a:pt x="231" y="1036"/>
                    </a:lnTo>
                    <a:lnTo>
                      <a:pt x="207" y="868"/>
                    </a:lnTo>
                    <a:lnTo>
                      <a:pt x="178" y="705"/>
                    </a:lnTo>
                    <a:lnTo>
                      <a:pt x="144" y="542"/>
                    </a:lnTo>
                    <a:lnTo>
                      <a:pt x="101" y="379"/>
                    </a:lnTo>
                    <a:lnTo>
                      <a:pt x="53" y="221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26"/>
            <p:cNvGrpSpPr>
              <a:grpSpLocks/>
            </p:cNvGrpSpPr>
            <p:nvPr/>
          </p:nvGrpSpPr>
          <p:grpSpPr bwMode="auto">
            <a:xfrm>
              <a:off x="4169" y="2389"/>
              <a:ext cx="229" cy="443"/>
              <a:chOff x="4169" y="2389"/>
              <a:chExt cx="229" cy="443"/>
            </a:xfrm>
          </p:grpSpPr>
          <p:sp>
            <p:nvSpPr>
              <p:cNvPr id="349211" name="Freeform 27"/>
              <p:cNvSpPr>
                <a:spLocks/>
              </p:cNvSpPr>
              <p:nvPr/>
            </p:nvSpPr>
            <p:spPr bwMode="auto">
              <a:xfrm>
                <a:off x="4169" y="2791"/>
                <a:ext cx="70" cy="41"/>
              </a:xfrm>
              <a:custGeom>
                <a:avLst/>
                <a:gdLst>
                  <a:gd name="T0" fmla="*/ 0 w 883"/>
                  <a:gd name="T1" fmla="*/ 206 h 513"/>
                  <a:gd name="T2" fmla="*/ 10 w 883"/>
                  <a:gd name="T3" fmla="*/ 259 h 513"/>
                  <a:gd name="T4" fmla="*/ 38 w 883"/>
                  <a:gd name="T5" fmla="*/ 307 h 513"/>
                  <a:gd name="T6" fmla="*/ 77 w 883"/>
                  <a:gd name="T7" fmla="*/ 355 h 513"/>
                  <a:gd name="T8" fmla="*/ 130 w 883"/>
                  <a:gd name="T9" fmla="*/ 398 h 513"/>
                  <a:gd name="T10" fmla="*/ 197 w 883"/>
                  <a:gd name="T11" fmla="*/ 436 h 513"/>
                  <a:gd name="T12" fmla="*/ 274 w 883"/>
                  <a:gd name="T13" fmla="*/ 470 h 513"/>
                  <a:gd name="T14" fmla="*/ 355 w 883"/>
                  <a:gd name="T15" fmla="*/ 494 h 513"/>
                  <a:gd name="T16" fmla="*/ 446 w 883"/>
                  <a:gd name="T17" fmla="*/ 508 h 513"/>
                  <a:gd name="T18" fmla="*/ 533 w 883"/>
                  <a:gd name="T19" fmla="*/ 513 h 513"/>
                  <a:gd name="T20" fmla="*/ 614 w 883"/>
                  <a:gd name="T21" fmla="*/ 508 h 513"/>
                  <a:gd name="T22" fmla="*/ 691 w 883"/>
                  <a:gd name="T23" fmla="*/ 494 h 513"/>
                  <a:gd name="T24" fmla="*/ 758 w 883"/>
                  <a:gd name="T25" fmla="*/ 475 h 513"/>
                  <a:gd name="T26" fmla="*/ 811 w 883"/>
                  <a:gd name="T27" fmla="*/ 441 h 513"/>
                  <a:gd name="T28" fmla="*/ 849 w 883"/>
                  <a:gd name="T29" fmla="*/ 403 h 513"/>
                  <a:gd name="T30" fmla="*/ 878 w 883"/>
                  <a:gd name="T31" fmla="*/ 360 h 513"/>
                  <a:gd name="T32" fmla="*/ 883 w 883"/>
                  <a:gd name="T33" fmla="*/ 307 h 513"/>
                  <a:gd name="T34" fmla="*/ 873 w 883"/>
                  <a:gd name="T35" fmla="*/ 259 h 513"/>
                  <a:gd name="T36" fmla="*/ 849 w 883"/>
                  <a:gd name="T37" fmla="*/ 206 h 513"/>
                  <a:gd name="T38" fmla="*/ 806 w 883"/>
                  <a:gd name="T39" fmla="*/ 158 h 513"/>
                  <a:gd name="T40" fmla="*/ 753 w 883"/>
                  <a:gd name="T41" fmla="*/ 115 h 513"/>
                  <a:gd name="T42" fmla="*/ 686 w 883"/>
                  <a:gd name="T43" fmla="*/ 77 h 513"/>
                  <a:gd name="T44" fmla="*/ 614 w 883"/>
                  <a:gd name="T45" fmla="*/ 43 h 513"/>
                  <a:gd name="T46" fmla="*/ 528 w 883"/>
                  <a:gd name="T47" fmla="*/ 19 h 513"/>
                  <a:gd name="T48" fmla="*/ 437 w 883"/>
                  <a:gd name="T49" fmla="*/ 5 h 513"/>
                  <a:gd name="T50" fmla="*/ 350 w 883"/>
                  <a:gd name="T51" fmla="*/ 0 h 513"/>
                  <a:gd name="T52" fmla="*/ 269 w 883"/>
                  <a:gd name="T53" fmla="*/ 5 h 513"/>
                  <a:gd name="T54" fmla="*/ 192 w 883"/>
                  <a:gd name="T55" fmla="*/ 19 h 513"/>
                  <a:gd name="T56" fmla="*/ 130 w 883"/>
                  <a:gd name="T57" fmla="*/ 43 h 513"/>
                  <a:gd name="T58" fmla="*/ 77 w 883"/>
                  <a:gd name="T59" fmla="*/ 72 h 513"/>
                  <a:gd name="T60" fmla="*/ 34 w 883"/>
                  <a:gd name="T61" fmla="*/ 110 h 513"/>
                  <a:gd name="T62" fmla="*/ 10 w 883"/>
                  <a:gd name="T63" fmla="*/ 158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3" h="513">
                    <a:moveTo>
                      <a:pt x="0" y="182"/>
                    </a:moveTo>
                    <a:lnTo>
                      <a:pt x="0" y="206"/>
                    </a:lnTo>
                    <a:lnTo>
                      <a:pt x="5" y="230"/>
                    </a:lnTo>
                    <a:lnTo>
                      <a:pt x="10" y="259"/>
                    </a:lnTo>
                    <a:lnTo>
                      <a:pt x="19" y="283"/>
                    </a:lnTo>
                    <a:lnTo>
                      <a:pt x="38" y="307"/>
                    </a:lnTo>
                    <a:lnTo>
                      <a:pt x="53" y="331"/>
                    </a:lnTo>
                    <a:lnTo>
                      <a:pt x="77" y="355"/>
                    </a:lnTo>
                    <a:lnTo>
                      <a:pt x="101" y="379"/>
                    </a:lnTo>
                    <a:lnTo>
                      <a:pt x="130" y="398"/>
                    </a:lnTo>
                    <a:lnTo>
                      <a:pt x="163" y="417"/>
                    </a:lnTo>
                    <a:lnTo>
                      <a:pt x="197" y="436"/>
                    </a:lnTo>
                    <a:lnTo>
                      <a:pt x="235" y="456"/>
                    </a:lnTo>
                    <a:lnTo>
                      <a:pt x="274" y="470"/>
                    </a:lnTo>
                    <a:lnTo>
                      <a:pt x="312" y="484"/>
                    </a:lnTo>
                    <a:lnTo>
                      <a:pt x="355" y="494"/>
                    </a:lnTo>
                    <a:lnTo>
                      <a:pt x="403" y="504"/>
                    </a:lnTo>
                    <a:lnTo>
                      <a:pt x="446" y="508"/>
                    </a:lnTo>
                    <a:lnTo>
                      <a:pt x="489" y="513"/>
                    </a:lnTo>
                    <a:lnTo>
                      <a:pt x="533" y="513"/>
                    </a:lnTo>
                    <a:lnTo>
                      <a:pt x="576" y="513"/>
                    </a:lnTo>
                    <a:lnTo>
                      <a:pt x="614" y="508"/>
                    </a:lnTo>
                    <a:lnTo>
                      <a:pt x="653" y="504"/>
                    </a:lnTo>
                    <a:lnTo>
                      <a:pt x="691" y="494"/>
                    </a:lnTo>
                    <a:lnTo>
                      <a:pt x="725" y="484"/>
                    </a:lnTo>
                    <a:lnTo>
                      <a:pt x="758" y="475"/>
                    </a:lnTo>
                    <a:lnTo>
                      <a:pt x="787" y="460"/>
                    </a:lnTo>
                    <a:lnTo>
                      <a:pt x="811" y="441"/>
                    </a:lnTo>
                    <a:lnTo>
                      <a:pt x="835" y="422"/>
                    </a:lnTo>
                    <a:lnTo>
                      <a:pt x="849" y="403"/>
                    </a:lnTo>
                    <a:lnTo>
                      <a:pt x="864" y="384"/>
                    </a:lnTo>
                    <a:lnTo>
                      <a:pt x="878" y="360"/>
                    </a:lnTo>
                    <a:lnTo>
                      <a:pt x="883" y="336"/>
                    </a:lnTo>
                    <a:lnTo>
                      <a:pt x="883" y="307"/>
                    </a:lnTo>
                    <a:lnTo>
                      <a:pt x="883" y="283"/>
                    </a:lnTo>
                    <a:lnTo>
                      <a:pt x="873" y="259"/>
                    </a:lnTo>
                    <a:lnTo>
                      <a:pt x="864" y="230"/>
                    </a:lnTo>
                    <a:lnTo>
                      <a:pt x="849" y="206"/>
                    </a:lnTo>
                    <a:lnTo>
                      <a:pt x="830" y="182"/>
                    </a:lnTo>
                    <a:lnTo>
                      <a:pt x="806" y="158"/>
                    </a:lnTo>
                    <a:lnTo>
                      <a:pt x="782" y="139"/>
                    </a:lnTo>
                    <a:lnTo>
                      <a:pt x="753" y="115"/>
                    </a:lnTo>
                    <a:lnTo>
                      <a:pt x="725" y="96"/>
                    </a:lnTo>
                    <a:lnTo>
                      <a:pt x="686" y="77"/>
                    </a:lnTo>
                    <a:lnTo>
                      <a:pt x="653" y="62"/>
                    </a:lnTo>
                    <a:lnTo>
                      <a:pt x="614" y="43"/>
                    </a:lnTo>
                    <a:lnTo>
                      <a:pt x="571" y="33"/>
                    </a:lnTo>
                    <a:lnTo>
                      <a:pt x="528" y="19"/>
                    </a:lnTo>
                    <a:lnTo>
                      <a:pt x="485" y="9"/>
                    </a:lnTo>
                    <a:lnTo>
                      <a:pt x="437" y="5"/>
                    </a:lnTo>
                    <a:lnTo>
                      <a:pt x="394" y="0"/>
                    </a:lnTo>
                    <a:lnTo>
                      <a:pt x="350" y="0"/>
                    </a:lnTo>
                    <a:lnTo>
                      <a:pt x="307" y="0"/>
                    </a:lnTo>
                    <a:lnTo>
                      <a:pt x="269" y="5"/>
                    </a:lnTo>
                    <a:lnTo>
                      <a:pt x="230" y="9"/>
                    </a:lnTo>
                    <a:lnTo>
                      <a:pt x="192" y="19"/>
                    </a:lnTo>
                    <a:lnTo>
                      <a:pt x="158" y="29"/>
                    </a:lnTo>
                    <a:lnTo>
                      <a:pt x="130" y="43"/>
                    </a:lnTo>
                    <a:lnTo>
                      <a:pt x="101" y="57"/>
                    </a:lnTo>
                    <a:lnTo>
                      <a:pt x="77" y="72"/>
                    </a:lnTo>
                    <a:lnTo>
                      <a:pt x="53" y="91"/>
                    </a:lnTo>
                    <a:lnTo>
                      <a:pt x="34" y="110"/>
                    </a:lnTo>
                    <a:lnTo>
                      <a:pt x="19" y="134"/>
                    </a:lnTo>
                    <a:lnTo>
                      <a:pt x="10" y="158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9999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212" name="Freeform 28"/>
              <p:cNvSpPr>
                <a:spLocks/>
              </p:cNvSpPr>
              <p:nvPr/>
            </p:nvSpPr>
            <p:spPr bwMode="auto">
              <a:xfrm>
                <a:off x="4169" y="2389"/>
                <a:ext cx="229" cy="443"/>
              </a:xfrm>
              <a:custGeom>
                <a:avLst/>
                <a:gdLst>
                  <a:gd name="T0" fmla="*/ 2802 w 2874"/>
                  <a:gd name="T1" fmla="*/ 374 h 5527"/>
                  <a:gd name="T2" fmla="*/ 2634 w 2874"/>
                  <a:gd name="T3" fmla="*/ 868 h 5527"/>
                  <a:gd name="T4" fmla="*/ 2341 w 2874"/>
                  <a:gd name="T5" fmla="*/ 1502 h 5527"/>
                  <a:gd name="T6" fmla="*/ 2250 w 2874"/>
                  <a:gd name="T7" fmla="*/ 1674 h 5527"/>
                  <a:gd name="T8" fmla="*/ 2154 w 2874"/>
                  <a:gd name="T9" fmla="*/ 1847 h 5527"/>
                  <a:gd name="T10" fmla="*/ 1996 w 2874"/>
                  <a:gd name="T11" fmla="*/ 2111 h 5527"/>
                  <a:gd name="T12" fmla="*/ 1722 w 2874"/>
                  <a:gd name="T13" fmla="*/ 2562 h 5527"/>
                  <a:gd name="T14" fmla="*/ 1449 w 2874"/>
                  <a:gd name="T15" fmla="*/ 3013 h 5527"/>
                  <a:gd name="T16" fmla="*/ 1161 w 2874"/>
                  <a:gd name="T17" fmla="*/ 3526 h 5527"/>
                  <a:gd name="T18" fmla="*/ 1070 w 2874"/>
                  <a:gd name="T19" fmla="*/ 3699 h 5527"/>
                  <a:gd name="T20" fmla="*/ 983 w 2874"/>
                  <a:gd name="T21" fmla="*/ 3871 h 5527"/>
                  <a:gd name="T22" fmla="*/ 825 w 2874"/>
                  <a:gd name="T23" fmla="*/ 4246 h 5527"/>
                  <a:gd name="T24" fmla="*/ 662 w 2874"/>
                  <a:gd name="T25" fmla="*/ 4735 h 5527"/>
                  <a:gd name="T26" fmla="*/ 662 w 2874"/>
                  <a:gd name="T27" fmla="*/ 5080 h 5527"/>
                  <a:gd name="T28" fmla="*/ 816 w 2874"/>
                  <a:gd name="T29" fmla="*/ 5181 h 5527"/>
                  <a:gd name="T30" fmla="*/ 863 w 2874"/>
                  <a:gd name="T31" fmla="*/ 5244 h 5527"/>
                  <a:gd name="T32" fmla="*/ 887 w 2874"/>
                  <a:gd name="T33" fmla="*/ 5306 h 5527"/>
                  <a:gd name="T34" fmla="*/ 878 w 2874"/>
                  <a:gd name="T35" fmla="*/ 5373 h 5527"/>
                  <a:gd name="T36" fmla="*/ 835 w 2874"/>
                  <a:gd name="T37" fmla="*/ 5435 h 5527"/>
                  <a:gd name="T38" fmla="*/ 758 w 2874"/>
                  <a:gd name="T39" fmla="*/ 5488 h 5527"/>
                  <a:gd name="T40" fmla="*/ 657 w 2874"/>
                  <a:gd name="T41" fmla="*/ 5517 h 5527"/>
                  <a:gd name="T42" fmla="*/ 532 w 2874"/>
                  <a:gd name="T43" fmla="*/ 5527 h 5527"/>
                  <a:gd name="T44" fmla="*/ 403 w 2874"/>
                  <a:gd name="T45" fmla="*/ 5517 h 5527"/>
                  <a:gd name="T46" fmla="*/ 273 w 2874"/>
                  <a:gd name="T47" fmla="*/ 5483 h 5527"/>
                  <a:gd name="T48" fmla="*/ 163 w 2874"/>
                  <a:gd name="T49" fmla="*/ 5431 h 5527"/>
                  <a:gd name="T50" fmla="*/ 77 w 2874"/>
                  <a:gd name="T51" fmla="*/ 5368 h 5527"/>
                  <a:gd name="T52" fmla="*/ 24 w 2874"/>
                  <a:gd name="T53" fmla="*/ 5296 h 5527"/>
                  <a:gd name="T54" fmla="*/ 0 w 2874"/>
                  <a:gd name="T55" fmla="*/ 5220 h 5527"/>
                  <a:gd name="T56" fmla="*/ 19 w 2874"/>
                  <a:gd name="T57" fmla="*/ 5157 h 5527"/>
                  <a:gd name="T58" fmla="*/ 57 w 2874"/>
                  <a:gd name="T59" fmla="*/ 5104 h 5527"/>
                  <a:gd name="T60" fmla="*/ 125 w 2874"/>
                  <a:gd name="T61" fmla="*/ 5061 h 5527"/>
                  <a:gd name="T62" fmla="*/ 307 w 2874"/>
                  <a:gd name="T63" fmla="*/ 5018 h 5527"/>
                  <a:gd name="T64" fmla="*/ 451 w 2874"/>
                  <a:gd name="T65" fmla="*/ 4682 h 5527"/>
                  <a:gd name="T66" fmla="*/ 619 w 2874"/>
                  <a:gd name="T67" fmla="*/ 4169 h 5527"/>
                  <a:gd name="T68" fmla="*/ 911 w 2874"/>
                  <a:gd name="T69" fmla="*/ 3521 h 5527"/>
                  <a:gd name="T70" fmla="*/ 1007 w 2874"/>
                  <a:gd name="T71" fmla="*/ 3344 h 5527"/>
                  <a:gd name="T72" fmla="*/ 1103 w 2874"/>
                  <a:gd name="T73" fmla="*/ 3171 h 5527"/>
                  <a:gd name="T74" fmla="*/ 1262 w 2874"/>
                  <a:gd name="T75" fmla="*/ 2902 h 5527"/>
                  <a:gd name="T76" fmla="*/ 1535 w 2874"/>
                  <a:gd name="T77" fmla="*/ 2451 h 5527"/>
                  <a:gd name="T78" fmla="*/ 1809 w 2874"/>
                  <a:gd name="T79" fmla="*/ 2000 h 5527"/>
                  <a:gd name="T80" fmla="*/ 1962 w 2874"/>
                  <a:gd name="T81" fmla="*/ 1741 h 5527"/>
                  <a:gd name="T82" fmla="*/ 2058 w 2874"/>
                  <a:gd name="T83" fmla="*/ 1569 h 5527"/>
                  <a:gd name="T84" fmla="*/ 2149 w 2874"/>
                  <a:gd name="T85" fmla="*/ 1401 h 5527"/>
                  <a:gd name="T86" fmla="*/ 2432 w 2874"/>
                  <a:gd name="T87" fmla="*/ 792 h 5527"/>
                  <a:gd name="T88" fmla="*/ 2586 w 2874"/>
                  <a:gd name="T89" fmla="*/ 317 h 5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74" h="5527">
                    <a:moveTo>
                      <a:pt x="2874" y="43"/>
                    </a:moveTo>
                    <a:lnTo>
                      <a:pt x="2840" y="201"/>
                    </a:lnTo>
                    <a:lnTo>
                      <a:pt x="2802" y="374"/>
                    </a:lnTo>
                    <a:lnTo>
                      <a:pt x="2754" y="542"/>
                    </a:lnTo>
                    <a:lnTo>
                      <a:pt x="2696" y="705"/>
                    </a:lnTo>
                    <a:lnTo>
                      <a:pt x="2634" y="868"/>
                    </a:lnTo>
                    <a:lnTo>
                      <a:pt x="2567" y="1031"/>
                    </a:lnTo>
                    <a:lnTo>
                      <a:pt x="2500" y="1190"/>
                    </a:lnTo>
                    <a:lnTo>
                      <a:pt x="2341" y="1502"/>
                    </a:lnTo>
                    <a:lnTo>
                      <a:pt x="2312" y="1559"/>
                    </a:lnTo>
                    <a:lnTo>
                      <a:pt x="2279" y="1617"/>
                    </a:lnTo>
                    <a:lnTo>
                      <a:pt x="2250" y="1674"/>
                    </a:lnTo>
                    <a:lnTo>
                      <a:pt x="2216" y="1732"/>
                    </a:lnTo>
                    <a:lnTo>
                      <a:pt x="2183" y="1789"/>
                    </a:lnTo>
                    <a:lnTo>
                      <a:pt x="2154" y="1847"/>
                    </a:lnTo>
                    <a:lnTo>
                      <a:pt x="2120" y="1905"/>
                    </a:lnTo>
                    <a:lnTo>
                      <a:pt x="2087" y="1962"/>
                    </a:lnTo>
                    <a:lnTo>
                      <a:pt x="1996" y="2111"/>
                    </a:lnTo>
                    <a:lnTo>
                      <a:pt x="1905" y="2264"/>
                    </a:lnTo>
                    <a:lnTo>
                      <a:pt x="1813" y="2413"/>
                    </a:lnTo>
                    <a:lnTo>
                      <a:pt x="1722" y="2562"/>
                    </a:lnTo>
                    <a:lnTo>
                      <a:pt x="1631" y="2715"/>
                    </a:lnTo>
                    <a:lnTo>
                      <a:pt x="1540" y="2864"/>
                    </a:lnTo>
                    <a:lnTo>
                      <a:pt x="1449" y="3013"/>
                    </a:lnTo>
                    <a:lnTo>
                      <a:pt x="1362" y="3166"/>
                    </a:lnTo>
                    <a:lnTo>
                      <a:pt x="1190" y="3469"/>
                    </a:lnTo>
                    <a:lnTo>
                      <a:pt x="1161" y="3526"/>
                    </a:lnTo>
                    <a:lnTo>
                      <a:pt x="1132" y="3584"/>
                    </a:lnTo>
                    <a:lnTo>
                      <a:pt x="1099" y="3641"/>
                    </a:lnTo>
                    <a:lnTo>
                      <a:pt x="1070" y="3699"/>
                    </a:lnTo>
                    <a:lnTo>
                      <a:pt x="1041" y="3756"/>
                    </a:lnTo>
                    <a:lnTo>
                      <a:pt x="1012" y="3814"/>
                    </a:lnTo>
                    <a:lnTo>
                      <a:pt x="983" y="3871"/>
                    </a:lnTo>
                    <a:lnTo>
                      <a:pt x="959" y="3934"/>
                    </a:lnTo>
                    <a:lnTo>
                      <a:pt x="887" y="4087"/>
                    </a:lnTo>
                    <a:lnTo>
                      <a:pt x="825" y="4246"/>
                    </a:lnTo>
                    <a:lnTo>
                      <a:pt x="763" y="4409"/>
                    </a:lnTo>
                    <a:lnTo>
                      <a:pt x="710" y="4572"/>
                    </a:lnTo>
                    <a:lnTo>
                      <a:pt x="662" y="4735"/>
                    </a:lnTo>
                    <a:lnTo>
                      <a:pt x="624" y="4903"/>
                    </a:lnTo>
                    <a:lnTo>
                      <a:pt x="595" y="5052"/>
                    </a:lnTo>
                    <a:lnTo>
                      <a:pt x="662" y="5080"/>
                    </a:lnTo>
                    <a:lnTo>
                      <a:pt x="720" y="5109"/>
                    </a:lnTo>
                    <a:lnTo>
                      <a:pt x="772" y="5143"/>
                    </a:lnTo>
                    <a:lnTo>
                      <a:pt x="816" y="5181"/>
                    </a:lnTo>
                    <a:lnTo>
                      <a:pt x="835" y="5200"/>
                    </a:lnTo>
                    <a:lnTo>
                      <a:pt x="849" y="5220"/>
                    </a:lnTo>
                    <a:lnTo>
                      <a:pt x="863" y="5244"/>
                    </a:lnTo>
                    <a:lnTo>
                      <a:pt x="873" y="5263"/>
                    </a:lnTo>
                    <a:lnTo>
                      <a:pt x="883" y="5282"/>
                    </a:lnTo>
                    <a:lnTo>
                      <a:pt x="887" y="5306"/>
                    </a:lnTo>
                    <a:lnTo>
                      <a:pt x="887" y="5325"/>
                    </a:lnTo>
                    <a:lnTo>
                      <a:pt x="883" y="5349"/>
                    </a:lnTo>
                    <a:lnTo>
                      <a:pt x="878" y="5373"/>
                    </a:lnTo>
                    <a:lnTo>
                      <a:pt x="868" y="5397"/>
                    </a:lnTo>
                    <a:lnTo>
                      <a:pt x="854" y="5416"/>
                    </a:lnTo>
                    <a:lnTo>
                      <a:pt x="835" y="5435"/>
                    </a:lnTo>
                    <a:lnTo>
                      <a:pt x="811" y="5455"/>
                    </a:lnTo>
                    <a:lnTo>
                      <a:pt x="787" y="5474"/>
                    </a:lnTo>
                    <a:lnTo>
                      <a:pt x="758" y="5488"/>
                    </a:lnTo>
                    <a:lnTo>
                      <a:pt x="724" y="5498"/>
                    </a:lnTo>
                    <a:lnTo>
                      <a:pt x="691" y="5507"/>
                    </a:lnTo>
                    <a:lnTo>
                      <a:pt x="657" y="5517"/>
                    </a:lnTo>
                    <a:lnTo>
                      <a:pt x="619" y="5522"/>
                    </a:lnTo>
                    <a:lnTo>
                      <a:pt x="576" y="5527"/>
                    </a:lnTo>
                    <a:lnTo>
                      <a:pt x="532" y="5527"/>
                    </a:lnTo>
                    <a:lnTo>
                      <a:pt x="489" y="5527"/>
                    </a:lnTo>
                    <a:lnTo>
                      <a:pt x="446" y="5522"/>
                    </a:lnTo>
                    <a:lnTo>
                      <a:pt x="403" y="5517"/>
                    </a:lnTo>
                    <a:lnTo>
                      <a:pt x="355" y="5507"/>
                    </a:lnTo>
                    <a:lnTo>
                      <a:pt x="312" y="5498"/>
                    </a:lnTo>
                    <a:lnTo>
                      <a:pt x="273" y="5483"/>
                    </a:lnTo>
                    <a:lnTo>
                      <a:pt x="235" y="5469"/>
                    </a:lnTo>
                    <a:lnTo>
                      <a:pt x="197" y="5450"/>
                    </a:lnTo>
                    <a:lnTo>
                      <a:pt x="163" y="5431"/>
                    </a:lnTo>
                    <a:lnTo>
                      <a:pt x="129" y="5411"/>
                    </a:lnTo>
                    <a:lnTo>
                      <a:pt x="105" y="5392"/>
                    </a:lnTo>
                    <a:lnTo>
                      <a:pt x="77" y="5368"/>
                    </a:lnTo>
                    <a:lnTo>
                      <a:pt x="57" y="5344"/>
                    </a:lnTo>
                    <a:lnTo>
                      <a:pt x="38" y="5320"/>
                    </a:lnTo>
                    <a:lnTo>
                      <a:pt x="24" y="5296"/>
                    </a:lnTo>
                    <a:lnTo>
                      <a:pt x="9" y="5272"/>
                    </a:lnTo>
                    <a:lnTo>
                      <a:pt x="5" y="5248"/>
                    </a:lnTo>
                    <a:lnTo>
                      <a:pt x="0" y="5220"/>
                    </a:lnTo>
                    <a:lnTo>
                      <a:pt x="5" y="5196"/>
                    </a:lnTo>
                    <a:lnTo>
                      <a:pt x="9" y="5176"/>
                    </a:lnTo>
                    <a:lnTo>
                      <a:pt x="19" y="5157"/>
                    </a:lnTo>
                    <a:lnTo>
                      <a:pt x="29" y="5138"/>
                    </a:lnTo>
                    <a:lnTo>
                      <a:pt x="43" y="5119"/>
                    </a:lnTo>
                    <a:lnTo>
                      <a:pt x="57" y="5104"/>
                    </a:lnTo>
                    <a:lnTo>
                      <a:pt x="81" y="5085"/>
                    </a:lnTo>
                    <a:lnTo>
                      <a:pt x="101" y="5071"/>
                    </a:lnTo>
                    <a:lnTo>
                      <a:pt x="125" y="5061"/>
                    </a:lnTo>
                    <a:lnTo>
                      <a:pt x="177" y="5042"/>
                    </a:lnTo>
                    <a:lnTo>
                      <a:pt x="240" y="5028"/>
                    </a:lnTo>
                    <a:lnTo>
                      <a:pt x="307" y="5018"/>
                    </a:lnTo>
                    <a:lnTo>
                      <a:pt x="379" y="5018"/>
                    </a:lnTo>
                    <a:lnTo>
                      <a:pt x="408" y="4855"/>
                    </a:lnTo>
                    <a:lnTo>
                      <a:pt x="451" y="4682"/>
                    </a:lnTo>
                    <a:lnTo>
                      <a:pt x="499" y="4505"/>
                    </a:lnTo>
                    <a:lnTo>
                      <a:pt x="556" y="4337"/>
                    </a:lnTo>
                    <a:lnTo>
                      <a:pt x="619" y="4169"/>
                    </a:lnTo>
                    <a:lnTo>
                      <a:pt x="686" y="4001"/>
                    </a:lnTo>
                    <a:lnTo>
                      <a:pt x="758" y="3838"/>
                    </a:lnTo>
                    <a:lnTo>
                      <a:pt x="911" y="3521"/>
                    </a:lnTo>
                    <a:lnTo>
                      <a:pt x="945" y="3464"/>
                    </a:lnTo>
                    <a:lnTo>
                      <a:pt x="979" y="3401"/>
                    </a:lnTo>
                    <a:lnTo>
                      <a:pt x="1007" y="3344"/>
                    </a:lnTo>
                    <a:lnTo>
                      <a:pt x="1041" y="3286"/>
                    </a:lnTo>
                    <a:lnTo>
                      <a:pt x="1075" y="3229"/>
                    </a:lnTo>
                    <a:lnTo>
                      <a:pt x="1103" y="3171"/>
                    </a:lnTo>
                    <a:lnTo>
                      <a:pt x="1137" y="3113"/>
                    </a:lnTo>
                    <a:lnTo>
                      <a:pt x="1171" y="3056"/>
                    </a:lnTo>
                    <a:lnTo>
                      <a:pt x="1262" y="2902"/>
                    </a:lnTo>
                    <a:lnTo>
                      <a:pt x="1353" y="2754"/>
                    </a:lnTo>
                    <a:lnTo>
                      <a:pt x="1444" y="2605"/>
                    </a:lnTo>
                    <a:lnTo>
                      <a:pt x="1535" y="2451"/>
                    </a:lnTo>
                    <a:lnTo>
                      <a:pt x="1626" y="2303"/>
                    </a:lnTo>
                    <a:lnTo>
                      <a:pt x="1717" y="2154"/>
                    </a:lnTo>
                    <a:lnTo>
                      <a:pt x="1809" y="2000"/>
                    </a:lnTo>
                    <a:lnTo>
                      <a:pt x="1895" y="1852"/>
                    </a:lnTo>
                    <a:lnTo>
                      <a:pt x="1929" y="1794"/>
                    </a:lnTo>
                    <a:lnTo>
                      <a:pt x="1962" y="1741"/>
                    </a:lnTo>
                    <a:lnTo>
                      <a:pt x="1991" y="1684"/>
                    </a:lnTo>
                    <a:lnTo>
                      <a:pt x="2025" y="1626"/>
                    </a:lnTo>
                    <a:lnTo>
                      <a:pt x="2058" y="1569"/>
                    </a:lnTo>
                    <a:lnTo>
                      <a:pt x="2087" y="1516"/>
                    </a:lnTo>
                    <a:lnTo>
                      <a:pt x="2116" y="1458"/>
                    </a:lnTo>
                    <a:lnTo>
                      <a:pt x="2149" y="1401"/>
                    </a:lnTo>
                    <a:lnTo>
                      <a:pt x="2298" y="1099"/>
                    </a:lnTo>
                    <a:lnTo>
                      <a:pt x="2365" y="945"/>
                    </a:lnTo>
                    <a:lnTo>
                      <a:pt x="2432" y="792"/>
                    </a:lnTo>
                    <a:lnTo>
                      <a:pt x="2490" y="633"/>
                    </a:lnTo>
                    <a:lnTo>
                      <a:pt x="2543" y="475"/>
                    </a:lnTo>
                    <a:lnTo>
                      <a:pt x="2586" y="317"/>
                    </a:lnTo>
                    <a:lnTo>
                      <a:pt x="2629" y="153"/>
                    </a:lnTo>
                    <a:lnTo>
                      <a:pt x="265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49213" name="Oval 29"/>
            <p:cNvSpPr>
              <a:spLocks noChangeArrowheads="1"/>
            </p:cNvSpPr>
            <p:nvPr/>
          </p:nvSpPr>
          <p:spPr bwMode="auto">
            <a:xfrm>
              <a:off x="4056" y="2962"/>
              <a:ext cx="168" cy="9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349214" name="Rectangle 30"/>
          <p:cNvSpPr>
            <a:spLocks noChangeArrowheads="1"/>
          </p:cNvSpPr>
          <p:nvPr/>
        </p:nvSpPr>
        <p:spPr bwMode="auto">
          <a:xfrm>
            <a:off x="990600" y="2057400"/>
            <a:ext cx="272792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 b="1" dirty="0" smtClean="0">
                <a:solidFill>
                  <a:schemeClr val="accent2"/>
                </a:solidFill>
              </a:rPr>
              <a:t>Клетка не чувствительна!</a:t>
            </a:r>
            <a:endParaRPr lang="pl-PL" b="1" dirty="0"/>
          </a:p>
        </p:txBody>
      </p:sp>
    </p:spTree>
    <p:extLst>
      <p:ext uri="{BB962C8B-B14F-4D97-AF65-F5344CB8AC3E}">
        <p14:creationId xmlns="" xmlns:p14="http://schemas.microsoft.com/office/powerpoint/2010/main" val="377967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29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0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59431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2" name="Freeform 8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9433" name="Oval 9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78856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3" name="Freeform 5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4" name="Oval 6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5" name="Freeform 7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6" name="Freeform 8"/>
          <p:cNvSpPr>
            <a:spLocks/>
          </p:cNvSpPr>
          <p:nvPr/>
        </p:nvSpPr>
        <p:spPr bwMode="auto">
          <a:xfrm>
            <a:off x="6858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7" name="Freeform 9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0458" name="Oval 10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0459" name="Line 11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28924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14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1" name="Freeform 9"/>
          <p:cNvSpPr>
            <a:spLocks/>
          </p:cNvSpPr>
          <p:nvPr/>
        </p:nvSpPr>
        <p:spPr bwMode="auto">
          <a:xfrm>
            <a:off x="131445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148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840080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49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250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5" name="Freeform 9"/>
          <p:cNvSpPr>
            <a:spLocks/>
          </p:cNvSpPr>
          <p:nvPr/>
        </p:nvSpPr>
        <p:spPr bwMode="auto">
          <a:xfrm>
            <a:off x="15335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250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4597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352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29" name="Freeform 9"/>
          <p:cNvSpPr>
            <a:spLocks/>
          </p:cNvSpPr>
          <p:nvPr/>
        </p:nvSpPr>
        <p:spPr bwMode="auto">
          <a:xfrm>
            <a:off x="1762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353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77106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>
          <a:xfrm>
            <a:off x="3403600" y="0"/>
            <a:ext cx="5549900" cy="2501900"/>
          </a:xfrm>
        </p:spPr>
        <p:txBody>
          <a:bodyPr>
            <a:normAutofit fontScale="90000"/>
          </a:bodyPr>
          <a:lstStyle/>
          <a:p>
            <a:pPr algn="r"/>
            <a:r>
              <a:rPr lang="ru-RU" sz="4000" b="1" dirty="0"/>
              <a:t>«Концепция синапса – сердце нейронной доктрины»</a:t>
            </a:r>
            <a:br>
              <a:rPr lang="ru-RU" sz="4000" b="1" dirty="0"/>
            </a:br>
            <a:r>
              <a:rPr lang="en-US" sz="4000" b="1" dirty="0"/>
              <a:t>S. </a:t>
            </a:r>
            <a:r>
              <a:rPr lang="en-US" sz="4000" b="1" dirty="0" err="1"/>
              <a:t>Palay</a:t>
            </a:r>
            <a:endParaRPr lang="ru-RU" sz="4000" b="1" dirty="0"/>
          </a:p>
        </p:txBody>
      </p:sp>
      <p:pic>
        <p:nvPicPr>
          <p:cNvPr id="89097" name="Picture 9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190500" y="153988"/>
            <a:ext cx="3340100" cy="3830637"/>
          </a:xfrm>
          <a:noFill/>
          <a:ln/>
        </p:spPr>
      </p:pic>
      <p:pic>
        <p:nvPicPr>
          <p:cNvPr id="89099" name="Picture 11" descr="bb7958-001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4663637" y="2596896"/>
            <a:ext cx="4071439" cy="4105656"/>
          </a:xfrm>
          <a:noFill/>
          <a:ln/>
        </p:spPr>
      </p:pic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247650" y="4400550"/>
            <a:ext cx="4349750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3600" b="1">
                <a:latin typeface="Tahoma" pitchFamily="34" charset="0"/>
              </a:rPr>
              <a:t>Синапс – функциональное </a:t>
            </a:r>
          </a:p>
          <a:p>
            <a:r>
              <a:rPr lang="ru-RU" sz="3600" b="1">
                <a:latin typeface="Tahoma" pitchFamily="34" charset="0"/>
              </a:rPr>
              <a:t>соединение нейронов</a:t>
            </a:r>
          </a:p>
        </p:txBody>
      </p:sp>
      <p:sp>
        <p:nvSpPr>
          <p:cNvPr id="89098" name="Rectangle 10"/>
          <p:cNvSpPr>
            <a:spLocks noChangeArrowheads="1"/>
          </p:cNvSpPr>
          <p:nvPr/>
        </p:nvSpPr>
        <p:spPr bwMode="auto">
          <a:xfrm>
            <a:off x="120650" y="4033838"/>
            <a:ext cx="34798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r>
              <a:rPr lang="ru-RU" dirty="0"/>
              <a:t>ЧАРЛЗ СКОТТ ШЕРРИНГТОН 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9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8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9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9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9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9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9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9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0" grpId="0"/>
      <p:bldP spid="89093" grpId="0"/>
      <p:bldP spid="8909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4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455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3" name="Freeform 9"/>
          <p:cNvSpPr>
            <a:spLocks/>
          </p:cNvSpPr>
          <p:nvPr/>
        </p:nvSpPr>
        <p:spPr bwMode="auto">
          <a:xfrm>
            <a:off x="20669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455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574947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557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7" name="Freeform 9"/>
          <p:cNvSpPr>
            <a:spLocks/>
          </p:cNvSpPr>
          <p:nvPr/>
        </p:nvSpPr>
        <p:spPr bwMode="auto">
          <a:xfrm>
            <a:off x="2371725" y="28194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5579" name="Freeform 11"/>
          <p:cNvSpPr>
            <a:spLocks/>
          </p:cNvSpPr>
          <p:nvPr/>
        </p:nvSpPr>
        <p:spPr bwMode="auto">
          <a:xfrm>
            <a:off x="2247900" y="1765300"/>
            <a:ext cx="576263" cy="1135063"/>
          </a:xfrm>
          <a:custGeom>
            <a:avLst/>
            <a:gdLst>
              <a:gd name="T0" fmla="*/ 499 w 907"/>
              <a:gd name="T1" fmla="*/ 5 h 1789"/>
              <a:gd name="T2" fmla="*/ 590 w 907"/>
              <a:gd name="T3" fmla="*/ 38 h 1789"/>
              <a:gd name="T4" fmla="*/ 672 w 907"/>
              <a:gd name="T5" fmla="*/ 105 h 1789"/>
              <a:gd name="T6" fmla="*/ 744 w 907"/>
              <a:gd name="T7" fmla="*/ 201 h 1789"/>
              <a:gd name="T8" fmla="*/ 806 w 907"/>
              <a:gd name="T9" fmla="*/ 326 h 1789"/>
              <a:gd name="T10" fmla="*/ 854 w 907"/>
              <a:gd name="T11" fmla="*/ 465 h 1789"/>
              <a:gd name="T12" fmla="*/ 888 w 907"/>
              <a:gd name="T13" fmla="*/ 628 h 1789"/>
              <a:gd name="T14" fmla="*/ 907 w 907"/>
              <a:gd name="T15" fmla="*/ 801 h 1789"/>
              <a:gd name="T16" fmla="*/ 907 w 907"/>
              <a:gd name="T17" fmla="*/ 983 h 1789"/>
              <a:gd name="T18" fmla="*/ 888 w 907"/>
              <a:gd name="T19" fmla="*/ 1161 h 1789"/>
              <a:gd name="T20" fmla="*/ 854 w 907"/>
              <a:gd name="T21" fmla="*/ 1319 h 1789"/>
              <a:gd name="T22" fmla="*/ 806 w 907"/>
              <a:gd name="T23" fmla="*/ 1463 h 1789"/>
              <a:gd name="T24" fmla="*/ 744 w 907"/>
              <a:gd name="T25" fmla="*/ 1583 h 1789"/>
              <a:gd name="T26" fmla="*/ 672 w 907"/>
              <a:gd name="T27" fmla="*/ 1684 h 1789"/>
              <a:gd name="T28" fmla="*/ 590 w 907"/>
              <a:gd name="T29" fmla="*/ 1751 h 1789"/>
              <a:gd name="T30" fmla="*/ 499 w 907"/>
              <a:gd name="T31" fmla="*/ 1784 h 1789"/>
              <a:gd name="T32" fmla="*/ 408 w 907"/>
              <a:gd name="T33" fmla="*/ 1784 h 1789"/>
              <a:gd name="T34" fmla="*/ 317 w 907"/>
              <a:gd name="T35" fmla="*/ 1751 h 1789"/>
              <a:gd name="T36" fmla="*/ 235 w 907"/>
              <a:gd name="T37" fmla="*/ 1684 h 1789"/>
              <a:gd name="T38" fmla="*/ 163 w 907"/>
              <a:gd name="T39" fmla="*/ 1583 h 1789"/>
              <a:gd name="T40" fmla="*/ 101 w 907"/>
              <a:gd name="T41" fmla="*/ 1463 h 1789"/>
              <a:gd name="T42" fmla="*/ 53 w 907"/>
              <a:gd name="T43" fmla="*/ 1319 h 1789"/>
              <a:gd name="T44" fmla="*/ 19 w 907"/>
              <a:gd name="T45" fmla="*/ 1161 h 1789"/>
              <a:gd name="T46" fmla="*/ 0 w 907"/>
              <a:gd name="T47" fmla="*/ 983 h 1789"/>
              <a:gd name="T48" fmla="*/ 0 w 907"/>
              <a:gd name="T49" fmla="*/ 801 h 1789"/>
              <a:gd name="T50" fmla="*/ 19 w 907"/>
              <a:gd name="T51" fmla="*/ 628 h 1789"/>
              <a:gd name="T52" fmla="*/ 53 w 907"/>
              <a:gd name="T53" fmla="*/ 465 h 1789"/>
              <a:gd name="T54" fmla="*/ 101 w 907"/>
              <a:gd name="T55" fmla="*/ 326 h 1789"/>
              <a:gd name="T56" fmla="*/ 163 w 907"/>
              <a:gd name="T57" fmla="*/ 201 h 1789"/>
              <a:gd name="T58" fmla="*/ 235 w 907"/>
              <a:gd name="T59" fmla="*/ 105 h 1789"/>
              <a:gd name="T60" fmla="*/ 317 w 907"/>
              <a:gd name="T61" fmla="*/ 38 h 1789"/>
              <a:gd name="T62" fmla="*/ 408 w 907"/>
              <a:gd name="T63" fmla="*/ 5 h 1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7" h="1789">
                <a:moveTo>
                  <a:pt x="456" y="0"/>
                </a:moveTo>
                <a:lnTo>
                  <a:pt x="499" y="5"/>
                </a:lnTo>
                <a:lnTo>
                  <a:pt x="547" y="14"/>
                </a:lnTo>
                <a:lnTo>
                  <a:pt x="590" y="38"/>
                </a:lnTo>
                <a:lnTo>
                  <a:pt x="629" y="67"/>
                </a:lnTo>
                <a:lnTo>
                  <a:pt x="672" y="105"/>
                </a:lnTo>
                <a:lnTo>
                  <a:pt x="705" y="153"/>
                </a:lnTo>
                <a:lnTo>
                  <a:pt x="744" y="201"/>
                </a:lnTo>
                <a:lnTo>
                  <a:pt x="777" y="259"/>
                </a:lnTo>
                <a:lnTo>
                  <a:pt x="806" y="326"/>
                </a:lnTo>
                <a:lnTo>
                  <a:pt x="830" y="393"/>
                </a:lnTo>
                <a:lnTo>
                  <a:pt x="854" y="465"/>
                </a:lnTo>
                <a:lnTo>
                  <a:pt x="873" y="547"/>
                </a:lnTo>
                <a:lnTo>
                  <a:pt x="888" y="628"/>
                </a:lnTo>
                <a:lnTo>
                  <a:pt x="897" y="715"/>
                </a:lnTo>
                <a:lnTo>
                  <a:pt x="907" y="801"/>
                </a:lnTo>
                <a:lnTo>
                  <a:pt x="907" y="892"/>
                </a:lnTo>
                <a:lnTo>
                  <a:pt x="907" y="983"/>
                </a:lnTo>
                <a:lnTo>
                  <a:pt x="897" y="1074"/>
                </a:lnTo>
                <a:lnTo>
                  <a:pt x="888" y="1161"/>
                </a:lnTo>
                <a:lnTo>
                  <a:pt x="873" y="1242"/>
                </a:lnTo>
                <a:lnTo>
                  <a:pt x="854" y="1319"/>
                </a:lnTo>
                <a:lnTo>
                  <a:pt x="830" y="1396"/>
                </a:lnTo>
                <a:lnTo>
                  <a:pt x="806" y="1463"/>
                </a:lnTo>
                <a:lnTo>
                  <a:pt x="777" y="1525"/>
                </a:lnTo>
                <a:lnTo>
                  <a:pt x="744" y="1583"/>
                </a:lnTo>
                <a:lnTo>
                  <a:pt x="705" y="1636"/>
                </a:lnTo>
                <a:lnTo>
                  <a:pt x="672" y="1684"/>
                </a:lnTo>
                <a:lnTo>
                  <a:pt x="629" y="1717"/>
                </a:lnTo>
                <a:lnTo>
                  <a:pt x="590" y="1751"/>
                </a:lnTo>
                <a:lnTo>
                  <a:pt x="547" y="1770"/>
                </a:lnTo>
                <a:lnTo>
                  <a:pt x="499" y="1784"/>
                </a:lnTo>
                <a:lnTo>
                  <a:pt x="456" y="1789"/>
                </a:lnTo>
                <a:lnTo>
                  <a:pt x="408" y="1784"/>
                </a:lnTo>
                <a:lnTo>
                  <a:pt x="360" y="1770"/>
                </a:lnTo>
                <a:lnTo>
                  <a:pt x="317" y="1751"/>
                </a:lnTo>
                <a:lnTo>
                  <a:pt x="278" y="1717"/>
                </a:lnTo>
                <a:lnTo>
                  <a:pt x="235" y="1684"/>
                </a:lnTo>
                <a:lnTo>
                  <a:pt x="202" y="1636"/>
                </a:lnTo>
                <a:lnTo>
                  <a:pt x="163" y="1583"/>
                </a:lnTo>
                <a:lnTo>
                  <a:pt x="135" y="1525"/>
                </a:lnTo>
                <a:lnTo>
                  <a:pt x="101" y="1463"/>
                </a:lnTo>
                <a:lnTo>
                  <a:pt x="77" y="1396"/>
                </a:lnTo>
                <a:lnTo>
                  <a:pt x="53" y="1319"/>
                </a:lnTo>
                <a:lnTo>
                  <a:pt x="34" y="1242"/>
                </a:lnTo>
                <a:lnTo>
                  <a:pt x="19" y="1161"/>
                </a:lnTo>
                <a:lnTo>
                  <a:pt x="10" y="1074"/>
                </a:lnTo>
                <a:lnTo>
                  <a:pt x="0" y="983"/>
                </a:lnTo>
                <a:lnTo>
                  <a:pt x="0" y="892"/>
                </a:lnTo>
                <a:lnTo>
                  <a:pt x="0" y="801"/>
                </a:lnTo>
                <a:lnTo>
                  <a:pt x="10" y="715"/>
                </a:lnTo>
                <a:lnTo>
                  <a:pt x="19" y="628"/>
                </a:lnTo>
                <a:lnTo>
                  <a:pt x="34" y="547"/>
                </a:lnTo>
                <a:lnTo>
                  <a:pt x="53" y="465"/>
                </a:lnTo>
                <a:lnTo>
                  <a:pt x="77" y="393"/>
                </a:lnTo>
                <a:lnTo>
                  <a:pt x="101" y="326"/>
                </a:lnTo>
                <a:lnTo>
                  <a:pt x="135" y="259"/>
                </a:lnTo>
                <a:lnTo>
                  <a:pt x="163" y="201"/>
                </a:lnTo>
                <a:lnTo>
                  <a:pt x="202" y="153"/>
                </a:lnTo>
                <a:lnTo>
                  <a:pt x="235" y="105"/>
                </a:lnTo>
                <a:lnTo>
                  <a:pt x="278" y="67"/>
                </a:lnTo>
                <a:lnTo>
                  <a:pt x="317" y="38"/>
                </a:lnTo>
                <a:lnTo>
                  <a:pt x="360" y="14"/>
                </a:lnTo>
                <a:lnTo>
                  <a:pt x="408" y="5"/>
                </a:lnTo>
                <a:lnTo>
                  <a:pt x="456" y="0"/>
                </a:lnTo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333556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59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59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660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1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660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447457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1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762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5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762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970720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49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865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234445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3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6967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112860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0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7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0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95576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1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1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1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35759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2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5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2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03504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3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69" name="Freeform 9"/>
          <p:cNvSpPr>
            <a:spLocks/>
          </p:cNvSpPr>
          <p:nvPr/>
        </p:nvSpPr>
        <p:spPr bwMode="auto">
          <a:xfrm>
            <a:off x="47879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3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115947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8101584" cy="4525963"/>
          </a:xfrm>
        </p:spPr>
        <p:txBody>
          <a:bodyPr>
            <a:normAutofit fontScale="55000" lnSpcReduction="20000"/>
          </a:bodyPr>
          <a:lstStyle/>
          <a:p>
            <a:r>
              <a:rPr lang="ru-RU" dirty="0"/>
              <a:t>Сэр[источник не указан 715 дней] Чарльз Скотт </a:t>
            </a:r>
            <a:r>
              <a:rPr lang="ru-RU" dirty="0" err="1"/>
              <a:t>Ше́ррингтон</a:t>
            </a:r>
            <a:r>
              <a:rPr lang="ru-RU" dirty="0"/>
              <a:t> (англ. </a:t>
            </a:r>
            <a:r>
              <a:rPr lang="ru-RU" dirty="0" err="1"/>
              <a:t>Charles</a:t>
            </a:r>
            <a:r>
              <a:rPr lang="ru-RU" dirty="0"/>
              <a:t> </a:t>
            </a:r>
            <a:r>
              <a:rPr lang="ru-RU" dirty="0" err="1"/>
              <a:t>Scott</a:t>
            </a:r>
            <a:r>
              <a:rPr lang="ru-RU" dirty="0"/>
              <a:t> </a:t>
            </a:r>
            <a:r>
              <a:rPr lang="ru-RU" dirty="0" err="1"/>
              <a:t>Sherrington</a:t>
            </a:r>
            <a:r>
              <a:rPr lang="ru-RU" dirty="0"/>
              <a:t>) (27 ноября 1857, Лондон — 4 марта 1952, </a:t>
            </a:r>
            <a:r>
              <a:rPr lang="ru-RU" dirty="0" err="1"/>
              <a:t>Истборн</a:t>
            </a:r>
            <a:r>
              <a:rPr lang="ru-RU" dirty="0"/>
              <a:t>) — британский учёный в области физиологии и </a:t>
            </a:r>
            <a:r>
              <a:rPr lang="ru-RU" dirty="0" err="1"/>
              <a:t>нейробиологии</a:t>
            </a:r>
            <a:r>
              <a:rPr lang="ru-RU" dirty="0"/>
              <a:t>. Лауреат Нобелевской премии по физиологии и медицине в 1932 году (совместно с Эдгаром </a:t>
            </a:r>
            <a:r>
              <a:rPr lang="ru-RU" dirty="0" err="1"/>
              <a:t>Эдрианом</a:t>
            </a:r>
            <a:r>
              <a:rPr lang="ru-RU" dirty="0"/>
              <a:t>) "за открытия, касающиеся функций нейронов».</a:t>
            </a:r>
          </a:p>
          <a:p>
            <a:r>
              <a:rPr lang="ru-RU" dirty="0"/>
              <a:t> </a:t>
            </a:r>
            <a:r>
              <a:rPr lang="ru-RU" dirty="0" smtClean="0"/>
              <a:t> </a:t>
            </a:r>
            <a:endParaRPr lang="ru-RU" dirty="0"/>
          </a:p>
          <a:p>
            <a:r>
              <a:rPr lang="ru-RU" dirty="0"/>
              <a:t>Родился в </a:t>
            </a:r>
            <a:r>
              <a:rPr lang="ru-RU" dirty="0" err="1"/>
              <a:t>Излингтоне</a:t>
            </a:r>
            <a:r>
              <a:rPr lang="ru-RU" dirty="0"/>
              <a:t> (Лондон) 27 ноября 1857 года у вдовы сельского врача. В качестве вероятного отца Чарльза, как и двух его братьев, называют известного хирурга из </a:t>
            </a:r>
            <a:r>
              <a:rPr lang="ru-RU" dirty="0" err="1"/>
              <a:t>Ипсвича</a:t>
            </a:r>
            <a:r>
              <a:rPr lang="ru-RU" dirty="0"/>
              <a:t>, </a:t>
            </a:r>
            <a:r>
              <a:rPr lang="ru-RU" dirty="0" err="1"/>
              <a:t>Кейлеба</a:t>
            </a:r>
            <a:r>
              <a:rPr lang="ru-RU" dirty="0"/>
              <a:t> </a:t>
            </a:r>
            <a:r>
              <a:rPr lang="ru-RU" dirty="0" err="1"/>
              <a:t>Роуза</a:t>
            </a:r>
            <a:r>
              <a:rPr lang="ru-RU" dirty="0"/>
              <a:t>. Рождение трёх мальчиков не было зафиксировано, также не были найдены записи о крещении. Но в переписи 1861 года, двое старших сыновей были записаны как воспитанники/&lt;приёмные дети?&gt;. В 1860 году семья переехала в </a:t>
            </a:r>
            <a:r>
              <a:rPr lang="ru-RU" dirty="0" err="1"/>
              <a:t>Ипсвич</a:t>
            </a:r>
            <a:r>
              <a:rPr lang="ru-RU" dirty="0"/>
              <a:t>. </a:t>
            </a:r>
            <a:r>
              <a:rPr lang="ru-RU" dirty="0" err="1"/>
              <a:t>Кеёлеб</a:t>
            </a:r>
            <a:r>
              <a:rPr lang="ru-RU" dirty="0"/>
              <a:t> </a:t>
            </a:r>
            <a:r>
              <a:rPr lang="ru-RU" dirty="0" err="1"/>
              <a:t>Роуз</a:t>
            </a:r>
            <a:r>
              <a:rPr lang="ru-RU" dirty="0"/>
              <a:t> и Анн Брук Шеррингтон поженились не ранее конца 1880 года.</a:t>
            </a:r>
          </a:p>
          <a:p>
            <a:r>
              <a:rPr lang="ru-RU" dirty="0"/>
              <a:t> </a:t>
            </a:r>
          </a:p>
          <a:p>
            <a:r>
              <a:rPr lang="ru-RU" dirty="0" smtClean="0"/>
              <a:t> </a:t>
            </a:r>
            <a:r>
              <a:rPr lang="ru-RU" dirty="0"/>
              <a:t>«Человек и его природа» (1940)</a:t>
            </a:r>
          </a:p>
          <a:p>
            <a:r>
              <a:rPr lang="ru-RU" dirty="0"/>
              <a:t> «Интегративная деятельность нервной системы» (</a:t>
            </a:r>
            <a:r>
              <a:rPr lang="ru-RU" dirty="0" err="1"/>
              <a:t>The</a:t>
            </a:r>
            <a:r>
              <a:rPr lang="ru-RU" dirty="0"/>
              <a:t> </a:t>
            </a:r>
            <a:r>
              <a:rPr lang="ru-RU" dirty="0" err="1"/>
              <a:t>Integrative</a:t>
            </a:r>
            <a:r>
              <a:rPr lang="ru-RU" dirty="0"/>
              <a:t> </a:t>
            </a:r>
            <a:r>
              <a:rPr lang="ru-RU" dirty="0" err="1"/>
              <a:t>Action</a:t>
            </a:r>
            <a:r>
              <a:rPr lang="ru-RU" dirty="0"/>
              <a:t> </a:t>
            </a:r>
            <a:r>
              <a:rPr lang="ru-RU" dirty="0" err="1"/>
              <a:t>of</a:t>
            </a:r>
            <a:r>
              <a:rPr lang="ru-RU" dirty="0"/>
              <a:t> </a:t>
            </a:r>
            <a:r>
              <a:rPr lang="ru-RU" dirty="0" err="1"/>
              <a:t>the</a:t>
            </a:r>
            <a:r>
              <a:rPr lang="ru-RU" dirty="0"/>
              <a:t> </a:t>
            </a:r>
            <a:r>
              <a:rPr lang="ru-RU" dirty="0" err="1"/>
              <a:t>Nervous</a:t>
            </a:r>
            <a:r>
              <a:rPr lang="ru-RU" dirty="0"/>
              <a:t> </a:t>
            </a:r>
            <a:r>
              <a:rPr lang="ru-RU" dirty="0" err="1"/>
              <a:t>System</a:t>
            </a:r>
            <a:r>
              <a:rPr lang="ru-RU" dirty="0"/>
              <a:t>), 1906</a:t>
            </a:r>
          </a:p>
          <a:p>
            <a:r>
              <a:rPr lang="ru-RU" dirty="0"/>
              <a:t> </a:t>
            </a:r>
          </a:p>
          <a:p>
            <a:r>
              <a:rPr lang="ru-RU" dirty="0"/>
              <a:t>Основана на лекционном курсе, прочитанном в </a:t>
            </a:r>
            <a:r>
              <a:rPr lang="ru-RU" dirty="0" err="1"/>
              <a:t>Йёле</a:t>
            </a:r>
            <a:r>
              <a:rPr lang="ru-RU" dirty="0"/>
              <a:t> в 1904 году. В книге Шеррингтон указал на целенаправленный характер рефлексов. В этой книге Шеррингтон изложил теорию, согласно которой нервная система выступает в качестве центра, объединяющего различные части организма, и что рефлексы являются простейшей формой деятельности нервной системы, позволяя всему организму действовать согласованно для достижения цели.</a:t>
            </a:r>
          </a:p>
          <a:p>
            <a:endParaRPr lang="ru-RU" dirty="0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/>
        <p:txBody>
          <a:bodyPr>
            <a:normAutofit fontScale="55000" lnSpcReduction="20000"/>
          </a:bodyPr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183494346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4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5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6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7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4798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4799" name="Text Box 15"/>
          <p:cNvSpPr txBox="1">
            <a:spLocks noChangeArrowheads="1"/>
          </p:cNvSpPr>
          <p:nvPr/>
        </p:nvSpPr>
        <p:spPr bwMode="auto">
          <a:xfrm>
            <a:off x="4495800" y="762000"/>
            <a:ext cx="3810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Release of neurotransmitter</a:t>
            </a:r>
          </a:p>
        </p:txBody>
      </p:sp>
      <p:sp>
        <p:nvSpPr>
          <p:cNvPr id="374800" name="Freeform 16"/>
          <p:cNvSpPr>
            <a:spLocks/>
          </p:cNvSpPr>
          <p:nvPr/>
        </p:nvSpPr>
        <p:spPr bwMode="auto">
          <a:xfrm>
            <a:off x="5029200" y="2133600"/>
            <a:ext cx="779463" cy="914400"/>
          </a:xfrm>
          <a:custGeom>
            <a:avLst/>
            <a:gdLst>
              <a:gd name="T0" fmla="*/ 491 w 491"/>
              <a:gd name="T1" fmla="*/ 0 h 576"/>
              <a:gd name="T2" fmla="*/ 67 w 491"/>
              <a:gd name="T3" fmla="*/ 312 h 576"/>
              <a:gd name="T4" fmla="*/ 115 w 491"/>
              <a:gd name="T5" fmla="*/ 512 h 576"/>
              <a:gd name="T6" fmla="*/ 155 w 491"/>
              <a:gd name="T7" fmla="*/ 576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1" h="576">
                <a:moveTo>
                  <a:pt x="491" y="0"/>
                </a:moveTo>
                <a:cubicBezTo>
                  <a:pt x="420" y="52"/>
                  <a:pt x="130" y="227"/>
                  <a:pt x="67" y="312"/>
                </a:cubicBezTo>
                <a:cubicBezTo>
                  <a:pt x="0" y="391"/>
                  <a:pt x="100" y="468"/>
                  <a:pt x="115" y="512"/>
                </a:cubicBezTo>
                <a:cubicBezTo>
                  <a:pt x="130" y="556"/>
                  <a:pt x="147" y="563"/>
                  <a:pt x="155" y="576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75362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5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7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8" name="Oval 10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19" name="Oval 11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0" name="Oval 12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1" name="Oval 13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5822" name="Freeform 14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>
              <a:gd name="T0" fmla="*/ 0 w 293"/>
              <a:gd name="T1" fmla="*/ 318 h 525"/>
              <a:gd name="T2" fmla="*/ 0 w 293"/>
              <a:gd name="T3" fmla="*/ 207 h 525"/>
              <a:gd name="T4" fmla="*/ 35 w 293"/>
              <a:gd name="T5" fmla="*/ 145 h 525"/>
              <a:gd name="T6" fmla="*/ 35 w 293"/>
              <a:gd name="T7" fmla="*/ 116 h 525"/>
              <a:gd name="T8" fmla="*/ 35 w 293"/>
              <a:gd name="T9" fmla="*/ 92 h 525"/>
              <a:gd name="T10" fmla="*/ 64 w 293"/>
              <a:gd name="T11" fmla="*/ 63 h 525"/>
              <a:gd name="T12" fmla="*/ 83 w 293"/>
              <a:gd name="T13" fmla="*/ 34 h 525"/>
              <a:gd name="T14" fmla="*/ 117 w 293"/>
              <a:gd name="T15" fmla="*/ 0 h 525"/>
              <a:gd name="T16" fmla="*/ 147 w 293"/>
              <a:gd name="T17" fmla="*/ 0 h 525"/>
              <a:gd name="T18" fmla="*/ 176 w 293"/>
              <a:gd name="T19" fmla="*/ 0 h 525"/>
              <a:gd name="T20" fmla="*/ 205 w 293"/>
              <a:gd name="T21" fmla="*/ 0 h 525"/>
              <a:gd name="T22" fmla="*/ 229 w 293"/>
              <a:gd name="T23" fmla="*/ 34 h 525"/>
              <a:gd name="T24" fmla="*/ 229 w 293"/>
              <a:gd name="T25" fmla="*/ 63 h 525"/>
              <a:gd name="T26" fmla="*/ 258 w 293"/>
              <a:gd name="T27" fmla="*/ 63 h 525"/>
              <a:gd name="T28" fmla="*/ 258 w 293"/>
              <a:gd name="T29" fmla="*/ 92 h 525"/>
              <a:gd name="T30" fmla="*/ 258 w 293"/>
              <a:gd name="T31" fmla="*/ 116 h 525"/>
              <a:gd name="T32" fmla="*/ 293 w 293"/>
              <a:gd name="T33" fmla="*/ 116 h 525"/>
              <a:gd name="T34" fmla="*/ 293 w 293"/>
              <a:gd name="T35" fmla="*/ 145 h 525"/>
              <a:gd name="T36" fmla="*/ 293 w 293"/>
              <a:gd name="T37" fmla="*/ 173 h 525"/>
              <a:gd name="T38" fmla="*/ 293 w 293"/>
              <a:gd name="T39" fmla="*/ 207 h 525"/>
              <a:gd name="T40" fmla="*/ 293 w 293"/>
              <a:gd name="T41" fmla="*/ 236 h 525"/>
              <a:gd name="T42" fmla="*/ 293 w 293"/>
              <a:gd name="T43" fmla="*/ 265 h 525"/>
              <a:gd name="T44" fmla="*/ 293 w 293"/>
              <a:gd name="T45" fmla="*/ 289 h 525"/>
              <a:gd name="T46" fmla="*/ 293 w 293"/>
              <a:gd name="T47" fmla="*/ 318 h 525"/>
              <a:gd name="T48" fmla="*/ 293 w 293"/>
              <a:gd name="T49" fmla="*/ 352 h 525"/>
              <a:gd name="T50" fmla="*/ 293 w 293"/>
              <a:gd name="T51" fmla="*/ 380 h 525"/>
              <a:gd name="T52" fmla="*/ 258 w 293"/>
              <a:gd name="T53" fmla="*/ 380 h 525"/>
              <a:gd name="T54" fmla="*/ 258 w 293"/>
              <a:gd name="T55" fmla="*/ 409 h 525"/>
              <a:gd name="T56" fmla="*/ 258 w 293"/>
              <a:gd name="T57" fmla="*/ 433 h 525"/>
              <a:gd name="T58" fmla="*/ 229 w 293"/>
              <a:gd name="T59" fmla="*/ 462 h 525"/>
              <a:gd name="T60" fmla="*/ 229 w 293"/>
              <a:gd name="T61" fmla="*/ 491 h 525"/>
              <a:gd name="T62" fmla="*/ 205 w 293"/>
              <a:gd name="T63" fmla="*/ 491 h 525"/>
              <a:gd name="T64" fmla="*/ 205 w 293"/>
              <a:gd name="T65" fmla="*/ 525 h 525"/>
              <a:gd name="T66" fmla="*/ 176 w 293"/>
              <a:gd name="T67" fmla="*/ 525 h 525"/>
              <a:gd name="T68" fmla="*/ 147 w 293"/>
              <a:gd name="T69" fmla="*/ 525 h 525"/>
              <a:gd name="T70" fmla="*/ 117 w 293"/>
              <a:gd name="T71" fmla="*/ 525 h 525"/>
              <a:gd name="T72" fmla="*/ 117 w 293"/>
              <a:gd name="T73" fmla="*/ 491 h 525"/>
              <a:gd name="T74" fmla="*/ 83 w 293"/>
              <a:gd name="T75" fmla="*/ 491 h 525"/>
              <a:gd name="T76" fmla="*/ 64 w 293"/>
              <a:gd name="T77" fmla="*/ 462 h 525"/>
              <a:gd name="T78" fmla="*/ 35 w 293"/>
              <a:gd name="T79" fmla="*/ 433 h 525"/>
              <a:gd name="T80" fmla="*/ 35 w 293"/>
              <a:gd name="T81" fmla="*/ 409 h 525"/>
              <a:gd name="T82" fmla="*/ 35 w 293"/>
              <a:gd name="T83" fmla="*/ 380 h 525"/>
              <a:gd name="T84" fmla="*/ 0 w 293"/>
              <a:gd name="T85" fmla="*/ 318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745290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6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6842" name="Freeform 10"/>
          <p:cNvSpPr>
            <a:spLocks/>
          </p:cNvSpPr>
          <p:nvPr/>
        </p:nvSpPr>
        <p:spPr bwMode="auto">
          <a:xfrm>
            <a:off x="6257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27763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7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5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7866" name="Freeform 10"/>
          <p:cNvSpPr>
            <a:spLocks/>
          </p:cNvSpPr>
          <p:nvPr/>
        </p:nvSpPr>
        <p:spPr bwMode="auto">
          <a:xfrm>
            <a:off x="6638925" y="3325813"/>
            <a:ext cx="295275" cy="369887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65717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8890" name="Freeform 10"/>
          <p:cNvSpPr>
            <a:spLocks/>
          </p:cNvSpPr>
          <p:nvPr/>
        </p:nvSpPr>
        <p:spPr bwMode="auto">
          <a:xfrm>
            <a:off x="7162800" y="33528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408050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0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91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3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7991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91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236041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93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7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3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094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094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9846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5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5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196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1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3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4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1965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1966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108254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7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298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5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7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8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2989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2990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03582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400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09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1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2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4013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4014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7339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Уровни организации нервной системы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0" y="1600200"/>
          <a:ext cx="91440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51C5464-6270-44EC-A63D-139BB525D71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dgm id="{A51C5464-6270-44EC-A63D-139BB525D71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F343AD3-4DA8-4038-A7A9-18A9A52739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graphicEl>
                                              <a:dgm id="{9F343AD3-4DA8-4038-A7A9-18A9A52739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A75B7D6-F4CC-4F94-9B9C-B3614ABE529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graphicEl>
                                              <a:dgm id="{1A75B7D6-F4CC-4F94-9B9C-B3614ABE529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F51910E-BB91-46A7-8E19-2D54C5A95DE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graphicEl>
                                              <a:dgm id="{8F51910E-BB91-46A7-8E19-2D54C5A95DE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4D66DED-39D1-46B0-99B8-CBE39F9BC2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dgm id="{E4D66DED-39D1-46B0-99B8-CBE39F9BC2F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84934DB-4C0B-4F28-9FEC-4D2B1C0855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graphicEl>
                                              <a:dgm id="{284934DB-4C0B-4F28-9FEC-4D2B1C0855B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18FA844-5D46-4B95-88B7-C865363F96D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graphicEl>
                                              <a:dgm id="{418FA844-5D46-4B95-88B7-C865363F96D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one" rev="1"/>
        </p:bldSub>
      </p:bldGraphic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2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503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3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5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6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5037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5038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76484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605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7" name="Freeform 9"/>
          <p:cNvSpPr>
            <a:spLocks/>
          </p:cNvSpPr>
          <p:nvPr/>
        </p:nvSpPr>
        <p:spPr bwMode="auto">
          <a:xfrm>
            <a:off x="4457700" y="2895600"/>
            <a:ext cx="295275" cy="369888"/>
          </a:xfrm>
          <a:custGeom>
            <a:avLst/>
            <a:gdLst>
              <a:gd name="T0" fmla="*/ 0 w 186"/>
              <a:gd name="T1" fmla="*/ 120 h 137"/>
              <a:gd name="T2" fmla="*/ 72 w 186"/>
              <a:gd name="T3" fmla="*/ 102 h 137"/>
              <a:gd name="T4" fmla="*/ 84 w 186"/>
              <a:gd name="T5" fmla="*/ 0 h 137"/>
              <a:gd name="T6" fmla="*/ 186 w 186"/>
              <a:gd name="T7" fmla="*/ 12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59" name="Oval 11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0" name="Oval 12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6061" name="Freeform 13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6062" name="Oval 14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86063" name="Group 15"/>
          <p:cNvGrpSpPr>
            <a:grpSpLocks/>
          </p:cNvGrpSpPr>
          <p:nvPr/>
        </p:nvGrpSpPr>
        <p:grpSpPr bwMode="auto">
          <a:xfrm>
            <a:off x="4597400" y="3403600"/>
            <a:ext cx="685800" cy="533400"/>
            <a:chOff x="3705" y="2496"/>
            <a:chExt cx="432" cy="336"/>
          </a:xfrm>
        </p:grpSpPr>
        <p:sp>
          <p:nvSpPr>
            <p:cNvPr id="386064" name="Freeform 16"/>
            <p:cNvSpPr>
              <a:spLocks/>
            </p:cNvSpPr>
            <p:nvPr/>
          </p:nvSpPr>
          <p:spPr bwMode="auto">
            <a:xfrm>
              <a:off x="3744" y="2496"/>
              <a:ext cx="336" cy="336"/>
            </a:xfrm>
            <a:custGeom>
              <a:avLst/>
              <a:gdLst>
                <a:gd name="T0" fmla="*/ 2063 w 2063"/>
                <a:gd name="T1" fmla="*/ 1387 h 2773"/>
                <a:gd name="T2" fmla="*/ 2063 w 2063"/>
                <a:gd name="T3" fmla="*/ 739 h 2773"/>
                <a:gd name="T4" fmla="*/ 1526 w 2063"/>
                <a:gd name="T5" fmla="*/ 369 h 2773"/>
                <a:gd name="T6" fmla="*/ 1017 w 2063"/>
                <a:gd name="T7" fmla="*/ 0 h 2773"/>
                <a:gd name="T8" fmla="*/ 509 w 2063"/>
                <a:gd name="T9" fmla="*/ 369 h 2773"/>
                <a:gd name="T10" fmla="*/ 0 w 2063"/>
                <a:gd name="T11" fmla="*/ 739 h 2773"/>
                <a:gd name="T12" fmla="*/ 0 w 2063"/>
                <a:gd name="T13" fmla="*/ 1387 h 2773"/>
                <a:gd name="T14" fmla="*/ 0 w 2063"/>
                <a:gd name="T15" fmla="*/ 2034 h 2773"/>
                <a:gd name="T16" fmla="*/ 509 w 2063"/>
                <a:gd name="T17" fmla="*/ 2404 h 2773"/>
                <a:gd name="T18" fmla="*/ 1017 w 2063"/>
                <a:gd name="T19" fmla="*/ 2773 h 2773"/>
                <a:gd name="T20" fmla="*/ 1526 w 2063"/>
                <a:gd name="T21" fmla="*/ 2404 h 2773"/>
                <a:gd name="T22" fmla="*/ 2063 w 2063"/>
                <a:gd name="T23" fmla="*/ 2034 h 2773"/>
                <a:gd name="T24" fmla="*/ 2063 w 2063"/>
                <a:gd name="T25" fmla="*/ 1387 h 2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3" h="2773">
                  <a:moveTo>
                    <a:pt x="2063" y="1387"/>
                  </a:moveTo>
                  <a:lnTo>
                    <a:pt x="2063" y="739"/>
                  </a:lnTo>
                  <a:lnTo>
                    <a:pt x="1526" y="369"/>
                  </a:lnTo>
                  <a:lnTo>
                    <a:pt x="1017" y="0"/>
                  </a:lnTo>
                  <a:lnTo>
                    <a:pt x="509" y="369"/>
                  </a:lnTo>
                  <a:lnTo>
                    <a:pt x="0" y="739"/>
                  </a:lnTo>
                  <a:lnTo>
                    <a:pt x="0" y="1387"/>
                  </a:lnTo>
                  <a:lnTo>
                    <a:pt x="0" y="2034"/>
                  </a:lnTo>
                  <a:lnTo>
                    <a:pt x="509" y="2404"/>
                  </a:lnTo>
                  <a:lnTo>
                    <a:pt x="1017" y="2773"/>
                  </a:lnTo>
                  <a:lnTo>
                    <a:pt x="1526" y="2404"/>
                  </a:lnTo>
                  <a:lnTo>
                    <a:pt x="2063" y="2034"/>
                  </a:lnTo>
                  <a:lnTo>
                    <a:pt x="2063" y="1387"/>
                  </a:lnTo>
                </a:path>
              </a:pathLst>
            </a:custGeom>
            <a:solidFill>
              <a:srgbClr val="FF006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6065" name="Text Box 17"/>
            <p:cNvSpPr txBox="1">
              <a:spLocks noChangeArrowheads="1"/>
            </p:cNvSpPr>
            <p:nvPr/>
          </p:nvSpPr>
          <p:spPr bwMode="auto">
            <a:xfrm>
              <a:off x="3705" y="2574"/>
              <a:ext cx="43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pl-PL" sz="1400" b="1">
                  <a:solidFill>
                    <a:schemeClr val="bg1"/>
                  </a:solidFill>
                </a:rPr>
                <a:t>STOP</a:t>
              </a:r>
              <a:endParaRPr lang="pl-PL"/>
            </a:p>
          </p:txBody>
        </p:sp>
      </p:grpSp>
      <p:sp>
        <p:nvSpPr>
          <p:cNvPr id="386066" name="Text Box 18"/>
          <p:cNvSpPr txBox="1">
            <a:spLocks noChangeArrowheads="1"/>
          </p:cNvSpPr>
          <p:nvPr/>
        </p:nvSpPr>
        <p:spPr bwMode="auto">
          <a:xfrm>
            <a:off x="5105400" y="1905000"/>
            <a:ext cx="32766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Пресинаптическое</a:t>
            </a:r>
            <a:r>
              <a:rPr lang="ru-RU" sz="2800" b="1" dirty="0" smtClean="0"/>
              <a:t> торможение</a:t>
            </a:r>
            <a:endParaRPr lang="pl-PL" sz="2800" b="1" dirty="0"/>
          </a:p>
        </p:txBody>
      </p:sp>
    </p:spTree>
    <p:extLst>
      <p:ext uri="{BB962C8B-B14F-4D97-AF65-F5344CB8AC3E}">
        <p14:creationId xmlns="" xmlns:p14="http://schemas.microsoft.com/office/powerpoint/2010/main" val="1096084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175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>
              <a:gd name="T0" fmla="*/ 0 w 2355"/>
              <a:gd name="T1" fmla="*/ 1267 h 2678"/>
              <a:gd name="T2" fmla="*/ 369 w 2355"/>
              <a:gd name="T3" fmla="*/ 1166 h 2678"/>
              <a:gd name="T4" fmla="*/ 633 w 2355"/>
              <a:gd name="T5" fmla="*/ 1114 h 2678"/>
              <a:gd name="T6" fmla="*/ 715 w 2355"/>
              <a:gd name="T7" fmla="*/ 1090 h 2678"/>
              <a:gd name="T8" fmla="*/ 763 w 2355"/>
              <a:gd name="T9" fmla="*/ 1061 h 2678"/>
              <a:gd name="T10" fmla="*/ 820 w 2355"/>
              <a:gd name="T11" fmla="*/ 1032 h 2678"/>
              <a:gd name="T12" fmla="*/ 849 w 2355"/>
              <a:gd name="T13" fmla="*/ 979 h 2678"/>
              <a:gd name="T14" fmla="*/ 873 w 2355"/>
              <a:gd name="T15" fmla="*/ 874 h 2678"/>
              <a:gd name="T16" fmla="*/ 873 w 2355"/>
              <a:gd name="T17" fmla="*/ 662 h 2678"/>
              <a:gd name="T18" fmla="*/ 873 w 2355"/>
              <a:gd name="T19" fmla="*/ 394 h 2678"/>
              <a:gd name="T20" fmla="*/ 873 w 2355"/>
              <a:gd name="T21" fmla="*/ 0 h 2678"/>
              <a:gd name="T22" fmla="*/ 1026 w 2355"/>
              <a:gd name="T23" fmla="*/ 346 h 2678"/>
              <a:gd name="T24" fmla="*/ 1142 w 2355"/>
              <a:gd name="T25" fmla="*/ 610 h 2678"/>
              <a:gd name="T26" fmla="*/ 1242 w 2355"/>
              <a:gd name="T27" fmla="*/ 768 h 2678"/>
              <a:gd name="T28" fmla="*/ 1348 w 2355"/>
              <a:gd name="T29" fmla="*/ 902 h 2678"/>
              <a:gd name="T30" fmla="*/ 1482 w 2355"/>
              <a:gd name="T31" fmla="*/ 979 h 2678"/>
              <a:gd name="T32" fmla="*/ 1669 w 2355"/>
              <a:gd name="T33" fmla="*/ 1032 h 2678"/>
              <a:gd name="T34" fmla="*/ 1875 w 2355"/>
              <a:gd name="T35" fmla="*/ 1090 h 2678"/>
              <a:gd name="T36" fmla="*/ 2144 w 2355"/>
              <a:gd name="T37" fmla="*/ 1190 h 2678"/>
              <a:gd name="T38" fmla="*/ 2197 w 2355"/>
              <a:gd name="T39" fmla="*/ 1190 h 2678"/>
              <a:gd name="T40" fmla="*/ 2226 w 2355"/>
              <a:gd name="T41" fmla="*/ 1219 h 2678"/>
              <a:gd name="T42" fmla="*/ 2274 w 2355"/>
              <a:gd name="T43" fmla="*/ 1219 h 2678"/>
              <a:gd name="T44" fmla="*/ 2302 w 2355"/>
              <a:gd name="T45" fmla="*/ 1219 h 2678"/>
              <a:gd name="T46" fmla="*/ 2331 w 2355"/>
              <a:gd name="T47" fmla="*/ 1248 h 2678"/>
              <a:gd name="T48" fmla="*/ 2355 w 2355"/>
              <a:gd name="T49" fmla="*/ 1248 h 2678"/>
              <a:gd name="T50" fmla="*/ 2355 w 2355"/>
              <a:gd name="T51" fmla="*/ 1382 h 2678"/>
              <a:gd name="T52" fmla="*/ 2331 w 2355"/>
              <a:gd name="T53" fmla="*/ 1382 h 2678"/>
              <a:gd name="T54" fmla="*/ 2302 w 2355"/>
              <a:gd name="T55" fmla="*/ 1382 h 2678"/>
              <a:gd name="T56" fmla="*/ 2274 w 2355"/>
              <a:gd name="T57" fmla="*/ 1382 h 2678"/>
              <a:gd name="T58" fmla="*/ 2250 w 2355"/>
              <a:gd name="T59" fmla="*/ 1382 h 2678"/>
              <a:gd name="T60" fmla="*/ 2226 w 2355"/>
              <a:gd name="T61" fmla="*/ 1406 h 2678"/>
              <a:gd name="T62" fmla="*/ 2197 w 2355"/>
              <a:gd name="T63" fmla="*/ 1406 h 2678"/>
              <a:gd name="T64" fmla="*/ 1904 w 2355"/>
              <a:gd name="T65" fmla="*/ 1483 h 2678"/>
              <a:gd name="T66" fmla="*/ 1717 w 2355"/>
              <a:gd name="T67" fmla="*/ 1536 h 2678"/>
              <a:gd name="T68" fmla="*/ 1669 w 2355"/>
              <a:gd name="T69" fmla="*/ 1560 h 2678"/>
              <a:gd name="T70" fmla="*/ 1612 w 2355"/>
              <a:gd name="T71" fmla="*/ 1589 h 2678"/>
              <a:gd name="T72" fmla="*/ 1583 w 2355"/>
              <a:gd name="T73" fmla="*/ 1641 h 2678"/>
              <a:gd name="T74" fmla="*/ 1583 w 2355"/>
              <a:gd name="T75" fmla="*/ 1670 h 2678"/>
              <a:gd name="T76" fmla="*/ 1583 w 2355"/>
              <a:gd name="T77" fmla="*/ 1776 h 2678"/>
              <a:gd name="T78" fmla="*/ 1640 w 2355"/>
              <a:gd name="T79" fmla="*/ 1934 h 2678"/>
              <a:gd name="T80" fmla="*/ 1717 w 2355"/>
              <a:gd name="T81" fmla="*/ 2198 h 2678"/>
              <a:gd name="T82" fmla="*/ 1799 w 2355"/>
              <a:gd name="T83" fmla="*/ 2544 h 2678"/>
              <a:gd name="T84" fmla="*/ 1564 w 2355"/>
              <a:gd name="T85" fmla="*/ 2285 h 2678"/>
              <a:gd name="T86" fmla="*/ 1401 w 2355"/>
              <a:gd name="T87" fmla="*/ 2093 h 2678"/>
              <a:gd name="T88" fmla="*/ 1319 w 2355"/>
              <a:gd name="T89" fmla="*/ 2040 h 2678"/>
              <a:gd name="T90" fmla="*/ 1242 w 2355"/>
              <a:gd name="T91" fmla="*/ 2011 h 2678"/>
              <a:gd name="T92" fmla="*/ 1190 w 2355"/>
              <a:gd name="T93" fmla="*/ 1992 h 2678"/>
              <a:gd name="T94" fmla="*/ 1113 w 2355"/>
              <a:gd name="T95" fmla="*/ 1992 h 2678"/>
              <a:gd name="T96" fmla="*/ 955 w 2355"/>
              <a:gd name="T97" fmla="*/ 2069 h 2678"/>
              <a:gd name="T98" fmla="*/ 763 w 2355"/>
              <a:gd name="T99" fmla="*/ 2198 h 2678"/>
              <a:gd name="T100" fmla="*/ 499 w 2355"/>
              <a:gd name="T101" fmla="*/ 2414 h 2678"/>
              <a:gd name="T102" fmla="*/ 158 w 2355"/>
              <a:gd name="T103" fmla="*/ 2678 h 2678"/>
              <a:gd name="T104" fmla="*/ 341 w 2355"/>
              <a:gd name="T105" fmla="*/ 2328 h 2678"/>
              <a:gd name="T106" fmla="*/ 499 w 2355"/>
              <a:gd name="T107" fmla="*/ 2040 h 2678"/>
              <a:gd name="T108" fmla="*/ 633 w 2355"/>
              <a:gd name="T109" fmla="*/ 1853 h 2678"/>
              <a:gd name="T110" fmla="*/ 686 w 2355"/>
              <a:gd name="T111" fmla="*/ 1699 h 2678"/>
              <a:gd name="T112" fmla="*/ 686 w 2355"/>
              <a:gd name="T113" fmla="*/ 1641 h 2678"/>
              <a:gd name="T114" fmla="*/ 662 w 2355"/>
              <a:gd name="T115" fmla="*/ 1589 h 2678"/>
              <a:gd name="T116" fmla="*/ 633 w 2355"/>
              <a:gd name="T117" fmla="*/ 1536 h 2678"/>
              <a:gd name="T118" fmla="*/ 556 w 2355"/>
              <a:gd name="T119" fmla="*/ 1483 h 2678"/>
              <a:gd name="T120" fmla="*/ 341 w 2355"/>
              <a:gd name="T121" fmla="*/ 1382 h 2678"/>
              <a:gd name="T122" fmla="*/ 0 w 2355"/>
              <a:gd name="T123" fmla="*/ 1267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7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>
              <a:gd name="T0" fmla="*/ 67 w 1187"/>
              <a:gd name="T1" fmla="*/ 212 h 487"/>
              <a:gd name="T2" fmla="*/ 130 w 1187"/>
              <a:gd name="T3" fmla="*/ 198 h 487"/>
              <a:gd name="T4" fmla="*/ 149 w 1187"/>
              <a:gd name="T5" fmla="*/ 188 h 487"/>
              <a:gd name="T6" fmla="*/ 159 w 1187"/>
              <a:gd name="T7" fmla="*/ 159 h 487"/>
              <a:gd name="T8" fmla="*/ 159 w 1187"/>
              <a:gd name="T9" fmla="*/ 72 h 487"/>
              <a:gd name="T10" fmla="*/ 187 w 1187"/>
              <a:gd name="T11" fmla="*/ 63 h 487"/>
              <a:gd name="T12" fmla="*/ 226 w 1187"/>
              <a:gd name="T13" fmla="*/ 140 h 487"/>
              <a:gd name="T14" fmla="*/ 269 w 1187"/>
              <a:gd name="T15" fmla="*/ 178 h 487"/>
              <a:gd name="T16" fmla="*/ 341 w 1187"/>
              <a:gd name="T17" fmla="*/ 198 h 487"/>
              <a:gd name="T18" fmla="*/ 399 w 1187"/>
              <a:gd name="T19" fmla="*/ 217 h 487"/>
              <a:gd name="T20" fmla="*/ 413 w 1187"/>
              <a:gd name="T21" fmla="*/ 222 h 487"/>
              <a:gd name="T22" fmla="*/ 423 w 1187"/>
              <a:gd name="T23" fmla="*/ 227 h 487"/>
              <a:gd name="T24" fmla="*/ 437 w 1187"/>
              <a:gd name="T25" fmla="*/ 227 h 487"/>
              <a:gd name="T26" fmla="*/ 1144 w 1187"/>
              <a:gd name="T27" fmla="*/ 227 h 487"/>
              <a:gd name="T28" fmla="*/ 1144 w 1187"/>
              <a:gd name="T29" fmla="*/ 212 h 487"/>
              <a:gd name="T30" fmla="*/ 1149 w 1187"/>
              <a:gd name="T31" fmla="*/ 203 h 487"/>
              <a:gd name="T32" fmla="*/ 1158 w 1187"/>
              <a:gd name="T33" fmla="*/ 198 h 487"/>
              <a:gd name="T34" fmla="*/ 1168 w 1187"/>
              <a:gd name="T35" fmla="*/ 193 h 487"/>
              <a:gd name="T36" fmla="*/ 1177 w 1187"/>
              <a:gd name="T37" fmla="*/ 198 h 487"/>
              <a:gd name="T38" fmla="*/ 1182 w 1187"/>
              <a:gd name="T39" fmla="*/ 207 h 487"/>
              <a:gd name="T40" fmla="*/ 1187 w 1187"/>
              <a:gd name="T41" fmla="*/ 217 h 487"/>
              <a:gd name="T42" fmla="*/ 1187 w 1187"/>
              <a:gd name="T43" fmla="*/ 227 h 487"/>
              <a:gd name="T44" fmla="*/ 1187 w 1187"/>
              <a:gd name="T45" fmla="*/ 236 h 487"/>
              <a:gd name="T46" fmla="*/ 1187 w 1187"/>
              <a:gd name="T47" fmla="*/ 246 h 487"/>
              <a:gd name="T48" fmla="*/ 1187 w 1187"/>
              <a:gd name="T49" fmla="*/ 256 h 487"/>
              <a:gd name="T50" fmla="*/ 1182 w 1187"/>
              <a:gd name="T51" fmla="*/ 265 h 487"/>
              <a:gd name="T52" fmla="*/ 1177 w 1187"/>
              <a:gd name="T53" fmla="*/ 275 h 487"/>
              <a:gd name="T54" fmla="*/ 1173 w 1187"/>
              <a:gd name="T55" fmla="*/ 280 h 487"/>
              <a:gd name="T56" fmla="*/ 1163 w 1187"/>
              <a:gd name="T57" fmla="*/ 280 h 487"/>
              <a:gd name="T58" fmla="*/ 1153 w 1187"/>
              <a:gd name="T59" fmla="*/ 275 h 487"/>
              <a:gd name="T60" fmla="*/ 1149 w 1187"/>
              <a:gd name="T61" fmla="*/ 265 h 487"/>
              <a:gd name="T62" fmla="*/ 1144 w 1187"/>
              <a:gd name="T63" fmla="*/ 256 h 487"/>
              <a:gd name="T64" fmla="*/ 442 w 1187"/>
              <a:gd name="T65" fmla="*/ 251 h 487"/>
              <a:gd name="T66" fmla="*/ 428 w 1187"/>
              <a:gd name="T67" fmla="*/ 251 h 487"/>
              <a:gd name="T68" fmla="*/ 418 w 1187"/>
              <a:gd name="T69" fmla="*/ 251 h 487"/>
              <a:gd name="T70" fmla="*/ 408 w 1187"/>
              <a:gd name="T71" fmla="*/ 251 h 487"/>
              <a:gd name="T72" fmla="*/ 399 w 1187"/>
              <a:gd name="T73" fmla="*/ 256 h 487"/>
              <a:gd name="T74" fmla="*/ 312 w 1187"/>
              <a:gd name="T75" fmla="*/ 280 h 487"/>
              <a:gd name="T76" fmla="*/ 293 w 1187"/>
              <a:gd name="T77" fmla="*/ 289 h 487"/>
              <a:gd name="T78" fmla="*/ 288 w 1187"/>
              <a:gd name="T79" fmla="*/ 304 h 487"/>
              <a:gd name="T80" fmla="*/ 298 w 1187"/>
              <a:gd name="T81" fmla="*/ 352 h 487"/>
              <a:gd name="T82" fmla="*/ 327 w 1187"/>
              <a:gd name="T83" fmla="*/ 463 h 487"/>
              <a:gd name="T84" fmla="*/ 255 w 1187"/>
              <a:gd name="T85" fmla="*/ 381 h 487"/>
              <a:gd name="T86" fmla="*/ 226 w 1187"/>
              <a:gd name="T87" fmla="*/ 366 h 487"/>
              <a:gd name="T88" fmla="*/ 202 w 1187"/>
              <a:gd name="T89" fmla="*/ 362 h 487"/>
              <a:gd name="T90" fmla="*/ 139 w 1187"/>
              <a:gd name="T91" fmla="*/ 400 h 487"/>
              <a:gd name="T92" fmla="*/ 29 w 1187"/>
              <a:gd name="T93" fmla="*/ 487 h 487"/>
              <a:gd name="T94" fmla="*/ 91 w 1187"/>
              <a:gd name="T95" fmla="*/ 371 h 487"/>
              <a:gd name="T96" fmla="*/ 125 w 1187"/>
              <a:gd name="T97" fmla="*/ 309 h 487"/>
              <a:gd name="T98" fmla="*/ 120 w 1187"/>
              <a:gd name="T99" fmla="*/ 289 h 487"/>
              <a:gd name="T100" fmla="*/ 101 w 1187"/>
              <a:gd name="T101" fmla="*/ 270 h 487"/>
              <a:gd name="T102" fmla="*/ 0 w 1187"/>
              <a:gd name="T103" fmla="*/ 231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7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>
              <a:gd name="T0" fmla="*/ 3487 w 7617"/>
              <a:gd name="T1" fmla="*/ 110 h 2859"/>
              <a:gd name="T2" fmla="*/ 3669 w 7617"/>
              <a:gd name="T3" fmla="*/ 470 h 2859"/>
              <a:gd name="T4" fmla="*/ 3722 w 7617"/>
              <a:gd name="T5" fmla="*/ 964 h 2859"/>
              <a:gd name="T6" fmla="*/ 3660 w 7617"/>
              <a:gd name="T7" fmla="*/ 1334 h 2859"/>
              <a:gd name="T8" fmla="*/ 3430 w 7617"/>
              <a:gd name="T9" fmla="*/ 1746 h 2859"/>
              <a:gd name="T10" fmla="*/ 3319 w 7617"/>
              <a:gd name="T11" fmla="*/ 1981 h 2859"/>
              <a:gd name="T12" fmla="*/ 3353 w 7617"/>
              <a:gd name="T13" fmla="*/ 2240 h 2859"/>
              <a:gd name="T14" fmla="*/ 3521 w 7617"/>
              <a:gd name="T15" fmla="*/ 2408 h 2859"/>
              <a:gd name="T16" fmla="*/ 3727 w 7617"/>
              <a:gd name="T17" fmla="*/ 2418 h 2859"/>
              <a:gd name="T18" fmla="*/ 7353 w 7617"/>
              <a:gd name="T19" fmla="*/ 2365 h 2859"/>
              <a:gd name="T20" fmla="*/ 7382 w 7617"/>
              <a:gd name="T21" fmla="*/ 2283 h 2859"/>
              <a:gd name="T22" fmla="*/ 7444 w 7617"/>
              <a:gd name="T23" fmla="*/ 2216 h 2859"/>
              <a:gd name="T24" fmla="*/ 7617 w 7617"/>
              <a:gd name="T25" fmla="*/ 2327 h 2859"/>
              <a:gd name="T26" fmla="*/ 7617 w 7617"/>
              <a:gd name="T27" fmla="*/ 2528 h 2859"/>
              <a:gd name="T28" fmla="*/ 7559 w 7617"/>
              <a:gd name="T29" fmla="*/ 2706 h 2859"/>
              <a:gd name="T30" fmla="*/ 7488 w 7617"/>
              <a:gd name="T31" fmla="*/ 2734 h 2859"/>
              <a:gd name="T32" fmla="*/ 7411 w 7617"/>
              <a:gd name="T33" fmla="*/ 2706 h 2859"/>
              <a:gd name="T34" fmla="*/ 7363 w 7617"/>
              <a:gd name="T35" fmla="*/ 2634 h 2859"/>
              <a:gd name="T36" fmla="*/ 3775 w 7617"/>
              <a:gd name="T37" fmla="*/ 2538 h 2859"/>
              <a:gd name="T38" fmla="*/ 3713 w 7617"/>
              <a:gd name="T39" fmla="*/ 2538 h 2859"/>
              <a:gd name="T40" fmla="*/ 3497 w 7617"/>
              <a:gd name="T41" fmla="*/ 2523 h 2859"/>
              <a:gd name="T42" fmla="*/ 3281 w 7617"/>
              <a:gd name="T43" fmla="*/ 2360 h 2859"/>
              <a:gd name="T44" fmla="*/ 3113 w 7617"/>
              <a:gd name="T45" fmla="*/ 2346 h 2859"/>
              <a:gd name="T46" fmla="*/ 2811 w 7617"/>
              <a:gd name="T47" fmla="*/ 2480 h 2859"/>
              <a:gd name="T48" fmla="*/ 2480 w 7617"/>
              <a:gd name="T49" fmla="*/ 2595 h 2859"/>
              <a:gd name="T50" fmla="*/ 1113 w 7617"/>
              <a:gd name="T51" fmla="*/ 2624 h 2859"/>
              <a:gd name="T52" fmla="*/ 307 w 7617"/>
              <a:gd name="T53" fmla="*/ 2691 h 2859"/>
              <a:gd name="T54" fmla="*/ 192 w 7617"/>
              <a:gd name="T55" fmla="*/ 2854 h 2859"/>
              <a:gd name="T56" fmla="*/ 139 w 7617"/>
              <a:gd name="T57" fmla="*/ 2830 h 2859"/>
              <a:gd name="T58" fmla="*/ 240 w 7617"/>
              <a:gd name="T59" fmla="*/ 2672 h 2859"/>
              <a:gd name="T60" fmla="*/ 249 w 7617"/>
              <a:gd name="T61" fmla="*/ 2610 h 2859"/>
              <a:gd name="T62" fmla="*/ 53 w 7617"/>
              <a:gd name="T63" fmla="*/ 2667 h 2859"/>
              <a:gd name="T64" fmla="*/ 0 w 7617"/>
              <a:gd name="T65" fmla="*/ 2648 h 2859"/>
              <a:gd name="T66" fmla="*/ 53 w 7617"/>
              <a:gd name="T67" fmla="*/ 2600 h 2859"/>
              <a:gd name="T68" fmla="*/ 134 w 7617"/>
              <a:gd name="T69" fmla="*/ 2576 h 2859"/>
              <a:gd name="T70" fmla="*/ 293 w 7617"/>
              <a:gd name="T71" fmla="*/ 2538 h 2859"/>
              <a:gd name="T72" fmla="*/ 187 w 7617"/>
              <a:gd name="T73" fmla="*/ 2475 h 2859"/>
              <a:gd name="T74" fmla="*/ 101 w 7617"/>
              <a:gd name="T75" fmla="*/ 2389 h 2859"/>
              <a:gd name="T76" fmla="*/ 43 w 7617"/>
              <a:gd name="T77" fmla="*/ 2322 h 2859"/>
              <a:gd name="T78" fmla="*/ 91 w 7617"/>
              <a:gd name="T79" fmla="*/ 2303 h 2859"/>
              <a:gd name="T80" fmla="*/ 273 w 7617"/>
              <a:gd name="T81" fmla="*/ 2470 h 2859"/>
              <a:gd name="T82" fmla="*/ 360 w 7617"/>
              <a:gd name="T83" fmla="*/ 2490 h 2859"/>
              <a:gd name="T84" fmla="*/ 1055 w 7617"/>
              <a:gd name="T85" fmla="*/ 2509 h 2859"/>
              <a:gd name="T86" fmla="*/ 2480 w 7617"/>
              <a:gd name="T87" fmla="*/ 2480 h 2859"/>
              <a:gd name="T88" fmla="*/ 2883 w 7617"/>
              <a:gd name="T89" fmla="*/ 2327 h 2859"/>
              <a:gd name="T90" fmla="*/ 3041 w 7617"/>
              <a:gd name="T91" fmla="*/ 2259 h 2859"/>
              <a:gd name="T92" fmla="*/ 3142 w 7617"/>
              <a:gd name="T93" fmla="*/ 2163 h 2859"/>
              <a:gd name="T94" fmla="*/ 3190 w 7617"/>
              <a:gd name="T95" fmla="*/ 2005 h 2859"/>
              <a:gd name="T96" fmla="*/ 3171 w 7617"/>
              <a:gd name="T97" fmla="*/ 1871 h 2859"/>
              <a:gd name="T98" fmla="*/ 3046 w 7617"/>
              <a:gd name="T99" fmla="*/ 1626 h 2859"/>
              <a:gd name="T100" fmla="*/ 2849 w 7617"/>
              <a:gd name="T101" fmla="*/ 1170 h 2859"/>
              <a:gd name="T102" fmla="*/ 2820 w 7617"/>
              <a:gd name="T103" fmla="*/ 806 h 2859"/>
              <a:gd name="T104" fmla="*/ 2921 w 7617"/>
              <a:gd name="T105" fmla="*/ 326 h 2859"/>
              <a:gd name="T106" fmla="*/ 3137 w 7617"/>
              <a:gd name="T107" fmla="*/ 38 h 2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708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1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2" name="Oval 10"/>
          <p:cNvSpPr>
            <a:spLocks noChangeArrowheads="1"/>
          </p:cNvSpPr>
          <p:nvPr/>
        </p:nvSpPr>
        <p:spPr bwMode="auto">
          <a:xfrm>
            <a:off x="4876800" y="3187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3" name="Oval 11"/>
          <p:cNvSpPr>
            <a:spLocks noChangeArrowheads="1"/>
          </p:cNvSpPr>
          <p:nvPr/>
        </p:nvSpPr>
        <p:spPr bwMode="auto">
          <a:xfrm>
            <a:off x="5005388" y="31877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4" name="Freeform 12"/>
          <p:cNvSpPr>
            <a:spLocks/>
          </p:cNvSpPr>
          <p:nvPr/>
        </p:nvSpPr>
        <p:spPr bwMode="auto">
          <a:xfrm>
            <a:off x="4597400" y="850900"/>
            <a:ext cx="762000" cy="2295525"/>
          </a:xfrm>
          <a:custGeom>
            <a:avLst/>
            <a:gdLst>
              <a:gd name="T0" fmla="*/ 101 w 202"/>
              <a:gd name="T1" fmla="*/ 0 h 601"/>
              <a:gd name="T2" fmla="*/ 120 w 202"/>
              <a:gd name="T3" fmla="*/ 0 h 601"/>
              <a:gd name="T4" fmla="*/ 139 w 202"/>
              <a:gd name="T5" fmla="*/ 10 h 601"/>
              <a:gd name="T6" fmla="*/ 158 w 202"/>
              <a:gd name="T7" fmla="*/ 19 h 601"/>
              <a:gd name="T8" fmla="*/ 173 w 202"/>
              <a:gd name="T9" fmla="*/ 34 h 601"/>
              <a:gd name="T10" fmla="*/ 182 w 202"/>
              <a:gd name="T11" fmla="*/ 48 h 601"/>
              <a:gd name="T12" fmla="*/ 192 w 202"/>
              <a:gd name="T13" fmla="*/ 67 h 601"/>
              <a:gd name="T14" fmla="*/ 197 w 202"/>
              <a:gd name="T15" fmla="*/ 87 h 601"/>
              <a:gd name="T16" fmla="*/ 202 w 202"/>
              <a:gd name="T17" fmla="*/ 111 h 601"/>
              <a:gd name="T18" fmla="*/ 202 w 202"/>
              <a:gd name="T19" fmla="*/ 130 h 601"/>
              <a:gd name="T20" fmla="*/ 192 w 202"/>
              <a:gd name="T21" fmla="*/ 149 h 601"/>
              <a:gd name="T22" fmla="*/ 187 w 202"/>
              <a:gd name="T23" fmla="*/ 168 h 601"/>
              <a:gd name="T24" fmla="*/ 178 w 202"/>
              <a:gd name="T25" fmla="*/ 183 h 601"/>
              <a:gd name="T26" fmla="*/ 163 w 202"/>
              <a:gd name="T27" fmla="*/ 197 h 601"/>
              <a:gd name="T28" fmla="*/ 149 w 202"/>
              <a:gd name="T29" fmla="*/ 207 h 601"/>
              <a:gd name="T30" fmla="*/ 130 w 202"/>
              <a:gd name="T31" fmla="*/ 217 h 601"/>
              <a:gd name="T32" fmla="*/ 110 w 202"/>
              <a:gd name="T33" fmla="*/ 221 h 601"/>
              <a:gd name="T34" fmla="*/ 110 w 202"/>
              <a:gd name="T35" fmla="*/ 573 h 601"/>
              <a:gd name="T36" fmla="*/ 120 w 202"/>
              <a:gd name="T37" fmla="*/ 573 h 601"/>
              <a:gd name="T38" fmla="*/ 125 w 202"/>
              <a:gd name="T39" fmla="*/ 573 h 601"/>
              <a:gd name="T40" fmla="*/ 130 w 202"/>
              <a:gd name="T41" fmla="*/ 577 h 601"/>
              <a:gd name="T42" fmla="*/ 134 w 202"/>
              <a:gd name="T43" fmla="*/ 577 h 601"/>
              <a:gd name="T44" fmla="*/ 139 w 202"/>
              <a:gd name="T45" fmla="*/ 582 h 601"/>
              <a:gd name="T46" fmla="*/ 144 w 202"/>
              <a:gd name="T47" fmla="*/ 587 h 601"/>
              <a:gd name="T48" fmla="*/ 144 w 202"/>
              <a:gd name="T49" fmla="*/ 592 h 601"/>
              <a:gd name="T50" fmla="*/ 139 w 202"/>
              <a:gd name="T51" fmla="*/ 597 h 601"/>
              <a:gd name="T52" fmla="*/ 134 w 202"/>
              <a:gd name="T53" fmla="*/ 601 h 601"/>
              <a:gd name="T54" fmla="*/ 130 w 202"/>
              <a:gd name="T55" fmla="*/ 601 h 601"/>
              <a:gd name="T56" fmla="*/ 125 w 202"/>
              <a:gd name="T57" fmla="*/ 601 h 601"/>
              <a:gd name="T58" fmla="*/ 115 w 202"/>
              <a:gd name="T59" fmla="*/ 601 h 601"/>
              <a:gd name="T60" fmla="*/ 110 w 202"/>
              <a:gd name="T61" fmla="*/ 601 h 601"/>
              <a:gd name="T62" fmla="*/ 101 w 202"/>
              <a:gd name="T63" fmla="*/ 601 h 601"/>
              <a:gd name="T64" fmla="*/ 91 w 202"/>
              <a:gd name="T65" fmla="*/ 601 h 601"/>
              <a:gd name="T66" fmla="*/ 82 w 202"/>
              <a:gd name="T67" fmla="*/ 601 h 601"/>
              <a:gd name="T68" fmla="*/ 77 w 202"/>
              <a:gd name="T69" fmla="*/ 601 h 601"/>
              <a:gd name="T70" fmla="*/ 72 w 202"/>
              <a:gd name="T71" fmla="*/ 601 h 601"/>
              <a:gd name="T72" fmla="*/ 67 w 202"/>
              <a:gd name="T73" fmla="*/ 601 h 601"/>
              <a:gd name="T74" fmla="*/ 62 w 202"/>
              <a:gd name="T75" fmla="*/ 597 h 601"/>
              <a:gd name="T76" fmla="*/ 58 w 202"/>
              <a:gd name="T77" fmla="*/ 592 h 601"/>
              <a:gd name="T78" fmla="*/ 62 w 202"/>
              <a:gd name="T79" fmla="*/ 587 h 601"/>
              <a:gd name="T80" fmla="*/ 62 w 202"/>
              <a:gd name="T81" fmla="*/ 582 h 601"/>
              <a:gd name="T82" fmla="*/ 67 w 202"/>
              <a:gd name="T83" fmla="*/ 577 h 601"/>
              <a:gd name="T84" fmla="*/ 72 w 202"/>
              <a:gd name="T85" fmla="*/ 577 h 601"/>
              <a:gd name="T86" fmla="*/ 77 w 202"/>
              <a:gd name="T87" fmla="*/ 573 h 601"/>
              <a:gd name="T88" fmla="*/ 82 w 202"/>
              <a:gd name="T89" fmla="*/ 573 h 601"/>
              <a:gd name="T90" fmla="*/ 91 w 202"/>
              <a:gd name="T91" fmla="*/ 573 h 601"/>
              <a:gd name="T92" fmla="*/ 91 w 202"/>
              <a:gd name="T93" fmla="*/ 221 h 601"/>
              <a:gd name="T94" fmla="*/ 72 w 202"/>
              <a:gd name="T95" fmla="*/ 217 h 601"/>
              <a:gd name="T96" fmla="*/ 53 w 202"/>
              <a:gd name="T97" fmla="*/ 207 h 601"/>
              <a:gd name="T98" fmla="*/ 38 w 202"/>
              <a:gd name="T99" fmla="*/ 197 h 601"/>
              <a:gd name="T100" fmla="*/ 29 w 202"/>
              <a:gd name="T101" fmla="*/ 183 h 601"/>
              <a:gd name="T102" fmla="*/ 14 w 202"/>
              <a:gd name="T103" fmla="*/ 168 h 601"/>
              <a:gd name="T104" fmla="*/ 10 w 202"/>
              <a:gd name="T105" fmla="*/ 149 h 601"/>
              <a:gd name="T106" fmla="*/ 5 w 202"/>
              <a:gd name="T107" fmla="*/ 130 h 601"/>
              <a:gd name="T108" fmla="*/ 0 w 202"/>
              <a:gd name="T109" fmla="*/ 111 h 601"/>
              <a:gd name="T110" fmla="*/ 5 w 202"/>
              <a:gd name="T111" fmla="*/ 87 h 601"/>
              <a:gd name="T112" fmla="*/ 10 w 202"/>
              <a:gd name="T113" fmla="*/ 67 h 601"/>
              <a:gd name="T114" fmla="*/ 19 w 202"/>
              <a:gd name="T115" fmla="*/ 48 h 601"/>
              <a:gd name="T116" fmla="*/ 29 w 202"/>
              <a:gd name="T117" fmla="*/ 34 h 601"/>
              <a:gd name="T118" fmla="*/ 43 w 202"/>
              <a:gd name="T119" fmla="*/ 19 h 601"/>
              <a:gd name="T120" fmla="*/ 62 w 202"/>
              <a:gd name="T121" fmla="*/ 10 h 601"/>
              <a:gd name="T122" fmla="*/ 82 w 202"/>
              <a:gd name="T123" fmla="*/ 0 h 601"/>
              <a:gd name="T124" fmla="*/ 101 w 202"/>
              <a:gd name="T12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" h="601">
                <a:moveTo>
                  <a:pt x="101" y="0"/>
                </a:moveTo>
                <a:lnTo>
                  <a:pt x="120" y="0"/>
                </a:lnTo>
                <a:lnTo>
                  <a:pt x="139" y="10"/>
                </a:lnTo>
                <a:lnTo>
                  <a:pt x="158" y="19"/>
                </a:lnTo>
                <a:lnTo>
                  <a:pt x="173" y="34"/>
                </a:lnTo>
                <a:lnTo>
                  <a:pt x="182" y="48"/>
                </a:lnTo>
                <a:lnTo>
                  <a:pt x="192" y="67"/>
                </a:lnTo>
                <a:lnTo>
                  <a:pt x="197" y="87"/>
                </a:lnTo>
                <a:lnTo>
                  <a:pt x="202" y="111"/>
                </a:lnTo>
                <a:lnTo>
                  <a:pt x="202" y="130"/>
                </a:lnTo>
                <a:lnTo>
                  <a:pt x="192" y="149"/>
                </a:lnTo>
                <a:lnTo>
                  <a:pt x="187" y="168"/>
                </a:lnTo>
                <a:lnTo>
                  <a:pt x="178" y="183"/>
                </a:lnTo>
                <a:lnTo>
                  <a:pt x="163" y="197"/>
                </a:lnTo>
                <a:lnTo>
                  <a:pt x="149" y="207"/>
                </a:lnTo>
                <a:lnTo>
                  <a:pt x="130" y="217"/>
                </a:lnTo>
                <a:lnTo>
                  <a:pt x="110" y="221"/>
                </a:lnTo>
                <a:lnTo>
                  <a:pt x="110" y="573"/>
                </a:lnTo>
                <a:lnTo>
                  <a:pt x="120" y="573"/>
                </a:lnTo>
                <a:lnTo>
                  <a:pt x="125" y="573"/>
                </a:lnTo>
                <a:lnTo>
                  <a:pt x="130" y="577"/>
                </a:lnTo>
                <a:lnTo>
                  <a:pt x="134" y="577"/>
                </a:lnTo>
                <a:lnTo>
                  <a:pt x="139" y="582"/>
                </a:lnTo>
                <a:lnTo>
                  <a:pt x="144" y="587"/>
                </a:lnTo>
                <a:lnTo>
                  <a:pt x="144" y="592"/>
                </a:lnTo>
                <a:lnTo>
                  <a:pt x="139" y="597"/>
                </a:lnTo>
                <a:lnTo>
                  <a:pt x="134" y="601"/>
                </a:lnTo>
                <a:lnTo>
                  <a:pt x="130" y="601"/>
                </a:lnTo>
                <a:lnTo>
                  <a:pt x="125" y="601"/>
                </a:lnTo>
                <a:lnTo>
                  <a:pt x="115" y="601"/>
                </a:lnTo>
                <a:lnTo>
                  <a:pt x="110" y="601"/>
                </a:lnTo>
                <a:lnTo>
                  <a:pt x="101" y="601"/>
                </a:lnTo>
                <a:lnTo>
                  <a:pt x="91" y="601"/>
                </a:lnTo>
                <a:lnTo>
                  <a:pt x="82" y="601"/>
                </a:lnTo>
                <a:lnTo>
                  <a:pt x="77" y="601"/>
                </a:lnTo>
                <a:lnTo>
                  <a:pt x="72" y="601"/>
                </a:lnTo>
                <a:lnTo>
                  <a:pt x="67" y="601"/>
                </a:lnTo>
                <a:lnTo>
                  <a:pt x="62" y="597"/>
                </a:lnTo>
                <a:lnTo>
                  <a:pt x="58" y="592"/>
                </a:lnTo>
                <a:lnTo>
                  <a:pt x="62" y="587"/>
                </a:lnTo>
                <a:lnTo>
                  <a:pt x="62" y="582"/>
                </a:lnTo>
                <a:lnTo>
                  <a:pt x="67" y="577"/>
                </a:lnTo>
                <a:lnTo>
                  <a:pt x="72" y="577"/>
                </a:lnTo>
                <a:lnTo>
                  <a:pt x="77" y="573"/>
                </a:lnTo>
                <a:lnTo>
                  <a:pt x="82" y="573"/>
                </a:lnTo>
                <a:lnTo>
                  <a:pt x="91" y="573"/>
                </a:lnTo>
                <a:lnTo>
                  <a:pt x="91" y="221"/>
                </a:lnTo>
                <a:lnTo>
                  <a:pt x="72" y="217"/>
                </a:lnTo>
                <a:lnTo>
                  <a:pt x="53" y="207"/>
                </a:lnTo>
                <a:lnTo>
                  <a:pt x="38" y="197"/>
                </a:lnTo>
                <a:lnTo>
                  <a:pt x="29" y="183"/>
                </a:lnTo>
                <a:lnTo>
                  <a:pt x="14" y="168"/>
                </a:lnTo>
                <a:lnTo>
                  <a:pt x="10" y="149"/>
                </a:lnTo>
                <a:lnTo>
                  <a:pt x="5" y="130"/>
                </a:lnTo>
                <a:lnTo>
                  <a:pt x="0" y="111"/>
                </a:lnTo>
                <a:lnTo>
                  <a:pt x="5" y="87"/>
                </a:lnTo>
                <a:lnTo>
                  <a:pt x="10" y="67"/>
                </a:lnTo>
                <a:lnTo>
                  <a:pt x="19" y="48"/>
                </a:lnTo>
                <a:lnTo>
                  <a:pt x="29" y="34"/>
                </a:lnTo>
                <a:lnTo>
                  <a:pt x="43" y="19"/>
                </a:lnTo>
                <a:lnTo>
                  <a:pt x="62" y="10"/>
                </a:lnTo>
                <a:lnTo>
                  <a:pt x="82" y="0"/>
                </a:lnTo>
                <a:lnTo>
                  <a:pt x="101" y="0"/>
                </a:lnTo>
              </a:path>
            </a:pathLst>
          </a:custGeom>
          <a:solidFill>
            <a:srgbClr val="DDDDDD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87085" name="Oval 13"/>
          <p:cNvSpPr>
            <a:spLocks noChangeArrowheads="1"/>
          </p:cNvSpPr>
          <p:nvPr/>
        </p:nvSpPr>
        <p:spPr bwMode="auto">
          <a:xfrm>
            <a:off x="4826000" y="11557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ru-RU"/>
          </a:p>
        </p:txBody>
      </p:sp>
      <p:sp>
        <p:nvSpPr>
          <p:cNvPr id="387086" name="Text Box 14"/>
          <p:cNvSpPr txBox="1">
            <a:spLocks noChangeArrowheads="1"/>
          </p:cNvSpPr>
          <p:nvPr/>
        </p:nvSpPr>
        <p:spPr bwMode="auto">
          <a:xfrm>
            <a:off x="5105400" y="1905000"/>
            <a:ext cx="3276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800" b="1"/>
              <a:t>Presynaptic inhibition</a:t>
            </a:r>
          </a:p>
        </p:txBody>
      </p:sp>
    </p:spTree>
    <p:extLst>
      <p:ext uri="{BB962C8B-B14F-4D97-AF65-F5344CB8AC3E}">
        <p14:creationId xmlns="" xmlns:p14="http://schemas.microsoft.com/office/powerpoint/2010/main" val="3507131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Text Box 2"/>
          <p:cNvSpPr txBox="1">
            <a:spLocks noChangeArrowheads="1"/>
          </p:cNvSpPr>
          <p:nvPr/>
        </p:nvSpPr>
        <p:spPr bwMode="auto">
          <a:xfrm>
            <a:off x="276225" y="1736725"/>
            <a:ext cx="8029575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6000" b="1" dirty="0" smtClean="0">
                <a:solidFill>
                  <a:schemeClr val="accent2"/>
                </a:solidFill>
              </a:rPr>
              <a:t>ПРЕСИНАПТИЧЕСКОЕ ТОРМОЖЕНИЕ</a:t>
            </a:r>
            <a:endParaRPr lang="pl-PL" sz="6000" b="1" dirty="0">
              <a:solidFill>
                <a:schemeClr val="accent2"/>
              </a:solidFill>
            </a:endParaRPr>
          </a:p>
        </p:txBody>
      </p:sp>
      <p:sp>
        <p:nvSpPr>
          <p:cNvPr id="350211" name="Text Box 3"/>
          <p:cNvSpPr txBox="1">
            <a:spLocks noChangeArrowheads="1"/>
          </p:cNvSpPr>
          <p:nvPr/>
        </p:nvSpPr>
        <p:spPr bwMode="auto">
          <a:xfrm>
            <a:off x="1487488" y="3886200"/>
            <a:ext cx="71492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4000" b="1" dirty="0" smtClean="0">
                <a:solidFill>
                  <a:schemeClr val="accent2"/>
                </a:solidFill>
              </a:rPr>
              <a:t>На примере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ГАМК</a:t>
            </a:r>
            <a:r>
              <a:rPr lang="pl-PL" sz="4000" b="1" baseline="-25000" dirty="0" smtClean="0">
                <a:solidFill>
                  <a:schemeClr val="accent2"/>
                </a:solidFill>
              </a:rPr>
              <a:t>B</a:t>
            </a:r>
            <a:r>
              <a:rPr lang="pl-PL" sz="4000" b="1" dirty="0" smtClean="0">
                <a:solidFill>
                  <a:schemeClr val="accent2"/>
                </a:solidFill>
              </a:rPr>
              <a:t> </a:t>
            </a:r>
            <a:r>
              <a:rPr lang="ru-RU" sz="4000" b="1" dirty="0" smtClean="0">
                <a:solidFill>
                  <a:schemeClr val="accent2"/>
                </a:solidFill>
              </a:rPr>
              <a:t>рецепторов</a:t>
            </a:r>
            <a:endParaRPr lang="pl-PL" sz="4000"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29568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3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1236" name="Rectangle 4"/>
          <p:cNvSpPr>
            <a:spLocks noChangeArrowheads="1"/>
          </p:cNvSpPr>
          <p:nvPr/>
        </p:nvSpPr>
        <p:spPr bwMode="auto">
          <a:xfrm>
            <a:off x="3835400" y="5775325"/>
            <a:ext cx="50815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актин</a:t>
            </a:r>
            <a:endParaRPr lang="pl-PL" dirty="0"/>
          </a:p>
        </p:txBody>
      </p:sp>
      <p:sp>
        <p:nvSpPr>
          <p:cNvPr id="351237" name="Rectangle 5"/>
          <p:cNvSpPr>
            <a:spLocks noChangeArrowheads="1"/>
          </p:cNvSpPr>
          <p:nvPr/>
        </p:nvSpPr>
        <p:spPr bwMode="auto">
          <a:xfrm>
            <a:off x="3584575" y="5318125"/>
            <a:ext cx="83516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err="1" smtClean="0">
                <a:solidFill>
                  <a:srgbClr val="000000"/>
                </a:solidFill>
              </a:rPr>
              <a:t>синапсин</a:t>
            </a:r>
            <a:endParaRPr lang="pl-PL" dirty="0"/>
          </a:p>
        </p:txBody>
      </p:sp>
      <p:sp>
        <p:nvSpPr>
          <p:cNvPr id="351238" name="Rectangle 6"/>
          <p:cNvSpPr>
            <a:spLocks noChangeArrowheads="1"/>
          </p:cNvSpPr>
          <p:nvPr/>
        </p:nvSpPr>
        <p:spPr bwMode="auto">
          <a:xfrm>
            <a:off x="3444875" y="4937125"/>
            <a:ext cx="8054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везикула</a:t>
            </a:r>
            <a:endParaRPr lang="pl-PL" dirty="0"/>
          </a:p>
        </p:txBody>
      </p:sp>
      <p:sp>
        <p:nvSpPr>
          <p:cNvPr id="351239" name="Rectangle 7"/>
          <p:cNvSpPr>
            <a:spLocks noChangeArrowheads="1"/>
          </p:cNvSpPr>
          <p:nvPr/>
        </p:nvSpPr>
        <p:spPr bwMode="auto">
          <a:xfrm>
            <a:off x="2590800" y="2209800"/>
            <a:ext cx="7597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rgbClr val="FF0000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rgbClr val="FF0000"/>
                </a:solidFill>
              </a:rPr>
              <a:t>действия</a:t>
            </a:r>
            <a:endParaRPr lang="pl-PL" b="1" baseline="20000" dirty="0">
              <a:solidFill>
                <a:srgbClr val="FF0000"/>
              </a:solidFill>
            </a:endParaRPr>
          </a:p>
        </p:txBody>
      </p:sp>
      <p:sp>
        <p:nvSpPr>
          <p:cNvPr id="35124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4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5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6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7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8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29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0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1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2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3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4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5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6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7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8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39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0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1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2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43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143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143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3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4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5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6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7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8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49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0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1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2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3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4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5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6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7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8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59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0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1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2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163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163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3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4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5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6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7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8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69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0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1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2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3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4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5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6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7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8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79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0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1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2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83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183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3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4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5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6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187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7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8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89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0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1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2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2" name="Freeform 700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3" name="Freeform 701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4" name="Freeform 702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5" name="Freeform 703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6" name="Freeform 704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7" name="Freeform 705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8" name="Freeform 706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3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0" name="Freeform 708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1" name="Rectangle 709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2" name="Line 710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3" name="Line 711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4" name="Line 712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5" name="Line 713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6" name="Line 714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7" name="Line 715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8" name="Line 716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49" name="Freeform 717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0" name="Line 718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1" name="Line 719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2" name="Line 720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3" name="Line 721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4" name="Line 722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5" name="Line 723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6" name="Line 724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7" name="Line 725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8" name="Line 726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59" name="Freeform 727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0" name="Line 728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1" name="Line 729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2" name="Line 730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3" name="Line 731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4" name="Line 732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5" name="Line 733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6" name="Freeform 734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7" name="Line 735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8" name="Line 736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69" name="Line 737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0" name="Line 738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1" name="Line 739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2" name="Line 740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3" name="Line 741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4" name="Line 742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5" name="Line 743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6" name="Line 744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7" name="Freeform 745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8" name="Freeform 746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79" name="Freeform 747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0" name="Freeform 748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1" name="Freeform 749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2" name="Freeform 750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3" name="Freeform 751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4" name="Freeform 752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5" name="Freeform 753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6" name="Freeform 754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7" name="Freeform 755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8" name="Freeform 756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8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0" name="Freeform 758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1" name="Line 759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3" name="Freeform 761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4" name="Line 762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6" name="Freeform 764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7" name="Line 765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199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00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200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00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004" name="Freeform 772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5" name="Freeform 773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6" name="Freeform 774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7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09" name="Freeform 777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0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2" name="Freeform 780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3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5" name="Freeform 783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6" name="Freeform 784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7" name="Freeform 785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018" name="Freeform 786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19" name="Freeform 787"/>
          <p:cNvSpPr>
            <a:spLocks/>
          </p:cNvSpPr>
          <p:nvPr/>
        </p:nvSpPr>
        <p:spPr bwMode="auto">
          <a:xfrm rot="4369499">
            <a:off x="7543007" y="45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020" name="Rectangle 788"/>
          <p:cNvSpPr>
            <a:spLocks noChangeArrowheads="1"/>
          </p:cNvSpPr>
          <p:nvPr/>
        </p:nvSpPr>
        <p:spPr bwMode="auto">
          <a:xfrm>
            <a:off x="7924800" y="304800"/>
            <a:ext cx="7597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b="1" baseline="20000" dirty="0" smtClean="0">
                <a:solidFill>
                  <a:schemeClr val="accent2"/>
                </a:solidFill>
              </a:rPr>
              <a:t>Потенциал </a:t>
            </a:r>
          </a:p>
          <a:p>
            <a:r>
              <a:rPr lang="ru-RU" b="1" baseline="20000" dirty="0" smtClean="0">
                <a:solidFill>
                  <a:schemeClr val="accent2"/>
                </a:solidFill>
              </a:rPr>
              <a:t>действия</a:t>
            </a:r>
            <a:endParaRPr lang="pl-PL" dirty="0"/>
          </a:p>
        </p:txBody>
      </p:sp>
      <p:sp>
        <p:nvSpPr>
          <p:cNvPr id="352021" name="Text Box 789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2022" name="Rectangle 790"/>
          <p:cNvSpPr>
            <a:spLocks noChangeArrowheads="1"/>
          </p:cNvSpPr>
          <p:nvPr/>
        </p:nvSpPr>
        <p:spPr bwMode="auto">
          <a:xfrm>
            <a:off x="1219200" y="30480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3" name="Rectangle 791"/>
          <p:cNvSpPr>
            <a:spLocks noChangeArrowheads="1"/>
          </p:cNvSpPr>
          <p:nvPr/>
        </p:nvSpPr>
        <p:spPr bwMode="auto">
          <a:xfrm>
            <a:off x="533400" y="32766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b="1" dirty="0"/>
          </a:p>
        </p:txBody>
      </p:sp>
      <p:sp>
        <p:nvSpPr>
          <p:cNvPr id="352024" name="Rectangle 792"/>
          <p:cNvSpPr>
            <a:spLocks noChangeArrowheads="1"/>
          </p:cNvSpPr>
          <p:nvPr/>
        </p:nvSpPr>
        <p:spPr bwMode="auto">
          <a:xfrm>
            <a:off x="330200" y="42672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dirty="0"/>
          </a:p>
        </p:txBody>
      </p:sp>
      <p:sp>
        <p:nvSpPr>
          <p:cNvPr id="352025" name="Rectangle 793"/>
          <p:cNvSpPr>
            <a:spLocks noChangeArrowheads="1"/>
          </p:cNvSpPr>
          <p:nvPr/>
        </p:nvSpPr>
        <p:spPr bwMode="auto">
          <a:xfrm>
            <a:off x="6248400" y="533400"/>
            <a:ext cx="5704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000000"/>
                </a:solidFill>
              </a:rPr>
              <a:t>аксон</a:t>
            </a:r>
            <a:endParaRPr lang="pl-PL" dirty="0"/>
          </a:p>
        </p:txBody>
      </p:sp>
      <p:sp>
        <p:nvSpPr>
          <p:cNvPr id="352026" name="Rectangle 794"/>
          <p:cNvSpPr>
            <a:spLocks noChangeArrowheads="1"/>
          </p:cNvSpPr>
          <p:nvPr/>
        </p:nvSpPr>
        <p:spPr bwMode="auto">
          <a:xfrm>
            <a:off x="7086600" y="2209800"/>
            <a:ext cx="1905000" cy="87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Активация </a:t>
            </a:r>
            <a:r>
              <a:rPr lang="ru-RU" sz="1400" b="1" dirty="0" err="1" smtClean="0">
                <a:solidFill>
                  <a:schemeClr val="accent2"/>
                </a:solidFill>
                <a:latin typeface="PL Switzerland" pitchFamily="34" charset="0"/>
              </a:rPr>
              <a:t>метаботропных</a:t>
            </a:r>
            <a:r>
              <a:rPr lang="ru-RU" sz="1400" b="1" dirty="0" smtClean="0">
                <a:solidFill>
                  <a:schemeClr val="accent2"/>
                </a:solidFill>
                <a:latin typeface="PL Switzerland" pitchFamily="34" charset="0"/>
              </a:rPr>
              <a:t> рецепторов ГАМК</a:t>
            </a:r>
            <a:r>
              <a:rPr lang="pl-PL" sz="900" b="1" dirty="0" smtClean="0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 dirty="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 dirty="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2027" name="Rectangle 795"/>
          <p:cNvSpPr>
            <a:spLocks noChangeArrowheads="1"/>
          </p:cNvSpPr>
          <p:nvPr/>
        </p:nvSpPr>
        <p:spPr bwMode="auto">
          <a:xfrm>
            <a:off x="5486400" y="1143000"/>
            <a:ext cx="132238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000000"/>
                </a:solidFill>
              </a:rPr>
              <a:t>Аксо-аксональный синапс</a:t>
            </a:r>
            <a:endParaRPr lang="pl-PL" sz="1600" dirty="0"/>
          </a:p>
        </p:txBody>
      </p:sp>
      <p:sp>
        <p:nvSpPr>
          <p:cNvPr id="352028" name="Text Box 796"/>
          <p:cNvSpPr txBox="1">
            <a:spLocks noChangeArrowheads="1"/>
          </p:cNvSpPr>
          <p:nvPr/>
        </p:nvSpPr>
        <p:spPr bwMode="auto">
          <a:xfrm>
            <a:off x="228600" y="228600"/>
            <a:ext cx="337335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ru-RU" b="1" dirty="0" err="1" smtClean="0"/>
              <a:t>Пресинаптическое</a:t>
            </a:r>
            <a:r>
              <a:rPr lang="ru-RU" b="1" dirty="0" smtClean="0"/>
              <a:t> торможение</a:t>
            </a:r>
            <a:endParaRPr lang="pl-PL" b="1" dirty="0"/>
          </a:p>
        </p:txBody>
      </p:sp>
    </p:spTree>
    <p:extLst>
      <p:ext uri="{BB962C8B-B14F-4D97-AF65-F5344CB8AC3E}">
        <p14:creationId xmlns="" xmlns:p14="http://schemas.microsoft.com/office/powerpoint/2010/main" val="216990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59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2260" name="Rectangle 4"/>
          <p:cNvSpPr>
            <a:spLocks noChangeArrowheads="1"/>
          </p:cNvSpPr>
          <p:nvPr/>
        </p:nvSpPr>
        <p:spPr bwMode="auto">
          <a:xfrm>
            <a:off x="2590800" y="2209800"/>
            <a:ext cx="1371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 potential</a:t>
            </a:r>
            <a:endParaRPr lang="pl-PL"/>
          </a:p>
        </p:txBody>
      </p:sp>
      <p:sp>
        <p:nvSpPr>
          <p:cNvPr id="352261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2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3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4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5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6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7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8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69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0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1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2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3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4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5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6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7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8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79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0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1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2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3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4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5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6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7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8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89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0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1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2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3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4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5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6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7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8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299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0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1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2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3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4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5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6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7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8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09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0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1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2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3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4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5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6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7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8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19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0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1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2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3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4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5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6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7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8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29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0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1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2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3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4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5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6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7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8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39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0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1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2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3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4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5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6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7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8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49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0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1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2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3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4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5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6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7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8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59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0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1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2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3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4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5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6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7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8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69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0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1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2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3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4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5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6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7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8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79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0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1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2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3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4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5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6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7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8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89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0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1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2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3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4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5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6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7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8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399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0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1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2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3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4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5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6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7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8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09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0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1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2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3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4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5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6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7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8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19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0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1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2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3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4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5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6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7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8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29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0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1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2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3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4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5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6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7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8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39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0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1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2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3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4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5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6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7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8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49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0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1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2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453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2454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2455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6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7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8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59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0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1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2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3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4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5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6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7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8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69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0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1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2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3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4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5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6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7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8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79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0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1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2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3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4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5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6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7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8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89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0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1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2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3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4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5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6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7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8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499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0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1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2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3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4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5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6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7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8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09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0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1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2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3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4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5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6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7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8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19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0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1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2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3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4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5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6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7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8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29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0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1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2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3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4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5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6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7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8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39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0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1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2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3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4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5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6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7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8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49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0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1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2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3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4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5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6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7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8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59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0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1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2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3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4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5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6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7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8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69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0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1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2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3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4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5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6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7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8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79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0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1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2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3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4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5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6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7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8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89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0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1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2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3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4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5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6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7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8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599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0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1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2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3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4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5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6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7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8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09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0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1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2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3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4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5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6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7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8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19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0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1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2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3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4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5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6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7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8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29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0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1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2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3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4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5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6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7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8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39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0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1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2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3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4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5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6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7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8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49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0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1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2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3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4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2655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2656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7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8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59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0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1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2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3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4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5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6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7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8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69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0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1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2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3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4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5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6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7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8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79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0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1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2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3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4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5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6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7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8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89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0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1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2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3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4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5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6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7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8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699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0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1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2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3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4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5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6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7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8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09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0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1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2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3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4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5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6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7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8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19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0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1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2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3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4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5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6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7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8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29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0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1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2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3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4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5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6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7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8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39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0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1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2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3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4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5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6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7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8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49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0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1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2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3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4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5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6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7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8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59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0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1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2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3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4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5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6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7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8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69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0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1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2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3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4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5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6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7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8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79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0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1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2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3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4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5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6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7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8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89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0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1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2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3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4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5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6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7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8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799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0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1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2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3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4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5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6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7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8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09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0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1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2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3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4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5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6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7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8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19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0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1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2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3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4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5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6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7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8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29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0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1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2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3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4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5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6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7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8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39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0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1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2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3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4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5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6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7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8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49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0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1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2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3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4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2855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856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7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8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59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0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1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2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3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4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5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6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7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8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69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0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1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2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3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4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5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6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7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8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79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0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1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2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3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4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5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6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7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8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89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0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1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2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3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2894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5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6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7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8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899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0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1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2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3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4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5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6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7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8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09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0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1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2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3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4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5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6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7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8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19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0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1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2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3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4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5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6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7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8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29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0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1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2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3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4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5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6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7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8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39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0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1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2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3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4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5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6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7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8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49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0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1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2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3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4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5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6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7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8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59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0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1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2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3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4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5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6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7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8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69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0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1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2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3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4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5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6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7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8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79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0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1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2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3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4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5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6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7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8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89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0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1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2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3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4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5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6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7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8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2999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0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1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2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3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4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5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6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7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8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09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0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1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2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3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4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5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6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7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8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19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0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021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3022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3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024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025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6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7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8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29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0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1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2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3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4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35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6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7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8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039" name="Freeform 783"/>
          <p:cNvSpPr>
            <a:spLocks/>
          </p:cNvSpPr>
          <p:nvPr/>
        </p:nvSpPr>
        <p:spPr bwMode="auto">
          <a:xfrm>
            <a:off x="3429000" y="2667000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0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041" name="Rectangle 785"/>
          <p:cNvSpPr>
            <a:spLocks noChangeArrowheads="1"/>
          </p:cNvSpPr>
          <p:nvPr/>
        </p:nvSpPr>
        <p:spPr bwMode="auto">
          <a:xfrm>
            <a:off x="7848600" y="304800"/>
            <a:ext cx="1219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 potential</a:t>
            </a:r>
            <a:endParaRPr lang="pl-PL"/>
          </a:p>
        </p:txBody>
      </p:sp>
      <p:sp>
        <p:nvSpPr>
          <p:cNvPr id="353042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3043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4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3045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3046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3047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3048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3049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3050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3051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3052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="" xmlns:p14="http://schemas.microsoft.com/office/powerpoint/2010/main" val="3074780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3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3284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3285" name="Freeform 5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6" name="Freeform 6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7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8" name="Freeform 8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89" name="Freeform 9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0" name="Freeform 10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1" name="Freeform 11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2" name="Freeform 12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3" name="Freeform 13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4" name="Freeform 14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5" name="Freeform 15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6" name="Freeform 16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7" name="Freeform 17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8" name="Freeform 18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299" name="Freeform 19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0" name="Freeform 20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1" name="Freeform 21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2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3" name="Freeform 23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4" name="Freeform 24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5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6" name="Freeform 26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7" name="Freeform 27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8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09" name="Freeform 29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0" name="Freeform 30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1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2" name="Freeform 32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3" name="Freeform 33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4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5" name="Freeform 35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6" name="Freeform 36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7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8" name="Freeform 38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19" name="Freeform 39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0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1" name="Freeform 41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2" name="Freeform 42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3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4" name="Freeform 44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5" name="Freeform 45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6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7" name="Freeform 47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8" name="Freeform 48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29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0" name="Freeform 50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1" name="Freeform 51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2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3" name="Freeform 53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4" name="Freeform 54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5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6" name="Freeform 56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7" name="Freeform 57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8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39" name="Freeform 59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0" name="Freeform 60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1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2" name="Freeform 62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3" name="Freeform 63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4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5" name="Freeform 65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6" name="Freeform 66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7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8" name="Freeform 68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49" name="Freeform 69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0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1" name="Freeform 71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2" name="Freeform 72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3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4" name="Freeform 74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5" name="Freeform 75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6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7" name="Freeform 77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8" name="Freeform 78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59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0" name="Freeform 80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1" name="Freeform 81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2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3" name="Freeform 83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4" name="Freeform 84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5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6" name="Freeform 86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7" name="Freeform 87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8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69" name="Freeform 89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0" name="Freeform 90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1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2" name="Freeform 92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3" name="Freeform 93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4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5" name="Freeform 95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6" name="Freeform 96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7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8" name="Freeform 98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79" name="Freeform 99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0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1" name="Freeform 101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2" name="Freeform 102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3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4" name="Freeform 104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5" name="Freeform 105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6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7" name="Freeform 107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8" name="Freeform 108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89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0" name="Freeform 110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1" name="Freeform 111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2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3" name="Freeform 113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4" name="Freeform 114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5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6" name="Freeform 116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7" name="Freeform 117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8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399" name="Freeform 119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0" name="Freeform 120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1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2" name="Freeform 122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3" name="Freeform 123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4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5" name="Freeform 125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6" name="Freeform 126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7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8" name="Freeform 128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09" name="Freeform 129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0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1" name="Freeform 131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2" name="Freeform 132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3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4" name="Freeform 134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5" name="Freeform 135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6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7" name="Freeform 137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8" name="Freeform 138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19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0" name="Freeform 140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1" name="Freeform 141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2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3" name="Freeform 143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4" name="Freeform 144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5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6" name="Freeform 146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7" name="Freeform 147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8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29" name="Freeform 149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0" name="Freeform 150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1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2" name="Freeform 152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3" name="Freeform 153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4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5" name="Freeform 155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6" name="Freeform 156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7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8" name="Freeform 158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39" name="Freeform 159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0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1" name="Freeform 161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2" name="Freeform 162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3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4" name="Freeform 164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5" name="Freeform 165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6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7" name="Freeform 167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8" name="Freeform 168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49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0" name="Freeform 170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1" name="Freeform 171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2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3" name="Freeform 173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4" name="Freeform 174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5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6" name="Freeform 176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7" name="Freeform 177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8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59" name="Freeform 179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0" name="Freeform 180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1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2" name="Freeform 182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3" name="Freeform 183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4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5" name="Freeform 185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6" name="Freeform 186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7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8" name="Freeform 188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69" name="Freeform 189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0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1" name="Freeform 191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2" name="Freeform 192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3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4" name="Freeform 194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5" name="Freeform 195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6" name="Freeform 196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477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3478" name="Group 198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3479" name="Freeform 199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0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1" name="Freeform 201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2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3" name="Freeform 203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4" name="Freeform 204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5" name="Freeform 205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6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7" name="Freeform 207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8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89" name="Freeform 209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0" name="Freeform 210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1" name="Freeform 211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2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3" name="Freeform 213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4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5" name="Freeform 215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6" name="Freeform 216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7" name="Freeform 217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8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499" name="Freeform 219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0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1" name="Freeform 221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2" name="Freeform 222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3" name="Freeform 223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4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5" name="Freeform 225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6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7" name="Freeform 227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8" name="Freeform 228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09" name="Freeform 229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0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1" name="Freeform 231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2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3" name="Freeform 233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4" name="Freeform 234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5" name="Freeform 235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6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7" name="Freeform 237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8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19" name="Freeform 239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0" name="Freeform 240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1" name="Freeform 241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2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3" name="Freeform 243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4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5" name="Freeform 245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6" name="Freeform 246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7" name="Freeform 247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8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29" name="Freeform 249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0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1" name="Freeform 251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2" name="Freeform 252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3" name="Freeform 253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4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5" name="Freeform 255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6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7" name="Freeform 257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8" name="Freeform 258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39" name="Freeform 259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0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1" name="Freeform 261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2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3" name="Freeform 263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4" name="Freeform 264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5" name="Freeform 265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6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7" name="Freeform 267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8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49" name="Freeform 269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0" name="Freeform 270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1" name="Freeform 271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2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3" name="Freeform 273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4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5" name="Freeform 275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6" name="Freeform 276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7" name="Freeform 277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8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59" name="Freeform 279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0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1" name="Freeform 281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2" name="Freeform 282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3" name="Freeform 283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4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5" name="Freeform 285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6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7" name="Freeform 287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8" name="Freeform 288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69" name="Freeform 289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0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1" name="Freeform 291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2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3" name="Freeform 293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4" name="Freeform 294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5" name="Freeform 295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6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7" name="Freeform 297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8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79" name="Freeform 299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0" name="Freeform 300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1" name="Freeform 301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2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3" name="Freeform 303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4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5" name="Freeform 305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6" name="Freeform 306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7" name="Freeform 307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8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89" name="Freeform 309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0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1" name="Freeform 311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2" name="Freeform 312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3" name="Freeform 313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4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5" name="Freeform 315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6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7" name="Freeform 317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8" name="Freeform 318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599" name="Freeform 319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0" name="Freeform 320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1" name="Freeform 321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2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3" name="Freeform 323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4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5" name="Freeform 325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6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7" name="Freeform 327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8" name="Freeform 328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09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0" name="Freeform 330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1" name="Freeform 331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2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3" name="Freeform 333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4" name="Freeform 334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5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6" name="Freeform 336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7" name="Freeform 337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8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19" name="Freeform 339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0" name="Freeform 340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1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2" name="Freeform 342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3" name="Freeform 343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4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5" name="Freeform 345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6" name="Freeform 346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7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8" name="Freeform 348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29" name="Freeform 349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0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1" name="Freeform 351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2" name="Freeform 352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3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4" name="Freeform 354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5" name="Freeform 355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6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7" name="Freeform 357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8" name="Freeform 358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39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0" name="Freeform 360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1" name="Freeform 361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2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3" name="Freeform 363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4" name="Freeform 364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5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6" name="Freeform 366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7" name="Freeform 367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8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49" name="Freeform 369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0" name="Freeform 370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1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2" name="Freeform 372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3" name="Freeform 373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4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5" name="Freeform 375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6" name="Freeform 376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7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8" name="Freeform 378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59" name="Freeform 379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0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1" name="Freeform 381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2" name="Freeform 382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3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4" name="Freeform 384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5" name="Freeform 385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6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7" name="Freeform 387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8" name="Freeform 388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69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0" name="Freeform 390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1" name="Freeform 391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2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3" name="Freeform 393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4" name="Freeform 394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5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6" name="Freeform 396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7" name="Freeform 397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78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3679" name="Group 399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3680" name="Freeform 400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1" name="Freeform 401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2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3" name="Freeform 403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4" name="Freeform 404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5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6" name="Freeform 406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7" name="Freeform 407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8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89" name="Freeform 409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0" name="Freeform 410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1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2" name="Freeform 412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3" name="Freeform 413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4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5" name="Freeform 415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6" name="Freeform 416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7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8" name="Freeform 418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699" name="Freeform 419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0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1" name="Freeform 421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2" name="Freeform 422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3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4" name="Freeform 424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5" name="Freeform 425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6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7" name="Freeform 427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8" name="Freeform 428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09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0" name="Freeform 430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1" name="Freeform 431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2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3" name="Freeform 433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4" name="Freeform 434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5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6" name="Freeform 436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7" name="Freeform 437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8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19" name="Freeform 439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0" name="Freeform 440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1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2" name="Freeform 442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3" name="Freeform 443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4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5" name="Freeform 445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6" name="Freeform 446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7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8" name="Freeform 448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29" name="Freeform 449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0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1" name="Freeform 451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2" name="Freeform 452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3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4" name="Freeform 454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5" name="Freeform 455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6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7" name="Freeform 457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8" name="Freeform 458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39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0" name="Freeform 460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1" name="Freeform 461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2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3" name="Freeform 463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4" name="Freeform 464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5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6" name="Freeform 466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7" name="Freeform 467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8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49" name="Freeform 469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0" name="Freeform 470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1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2" name="Freeform 472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3" name="Freeform 473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4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5" name="Freeform 475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6" name="Freeform 476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7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8" name="Freeform 478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59" name="Freeform 479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0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1" name="Freeform 481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2" name="Freeform 482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3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4" name="Freeform 484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5" name="Freeform 485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6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7" name="Freeform 487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8" name="Freeform 488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69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0" name="Freeform 490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1" name="Freeform 491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2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3" name="Freeform 493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4" name="Freeform 494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5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6" name="Freeform 496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7" name="Freeform 497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8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79" name="Freeform 499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0" name="Freeform 500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1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2" name="Freeform 502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3" name="Freeform 503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4" name="Freeform 504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5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6" name="Freeform 506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7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8" name="Freeform 508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89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0" name="Freeform 510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1" name="Freeform 511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2" name="Freeform 512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3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4" name="Freeform 514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5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6" name="Freeform 516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7" name="Freeform 517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8" name="Freeform 518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799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0" name="Freeform 520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1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2" name="Freeform 522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3" name="Freeform 523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4" name="Freeform 524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5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6" name="Freeform 526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7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8" name="Freeform 528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09" name="Freeform 529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0" name="Freeform 530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1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2" name="Freeform 532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3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4" name="Freeform 534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5" name="Freeform 535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6" name="Freeform 536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7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8" name="Freeform 538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19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0" name="Freeform 540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1" name="Freeform 541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2" name="Freeform 542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3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4" name="Freeform 544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5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6" name="Freeform 546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7" name="Freeform 547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8" name="Freeform 548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29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0" name="Freeform 550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1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2" name="Freeform 552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3" name="Freeform 553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4" name="Freeform 554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5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6" name="Freeform 556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7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8" name="Freeform 558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39" name="Freeform 559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0" name="Freeform 560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1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2" name="Freeform 562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3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4" name="Freeform 564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5" name="Freeform 565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6" name="Freeform 566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7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8" name="Freeform 568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49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0" name="Freeform 570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1" name="Freeform 571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2" name="Freeform 572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3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4" name="Freeform 574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5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6" name="Freeform 576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7" name="Freeform 577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8" name="Freeform 578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59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0" name="Freeform 580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1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2" name="Freeform 582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3" name="Freeform 583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4" name="Freeform 584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5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6" name="Freeform 586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7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8" name="Freeform 588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69" name="Freeform 589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0" name="Freeform 590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1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2" name="Freeform 592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3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4" name="Freeform 594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5" name="Freeform 595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6" name="Freeform 596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7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8" name="Freeform 598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3879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3880" name="Freeform 600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1" name="Freeform 601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2" name="Freeform 602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3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4" name="Freeform 604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5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6" name="Freeform 606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7" name="Freeform 607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8" name="Freeform 608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89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0" name="Freeform 610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1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2" name="Freeform 612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3" name="Freeform 613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4" name="Freeform 614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5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6" name="Freeform 616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7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8" name="Freeform 618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899" name="Freeform 619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0" name="Freeform 620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1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2" name="Freeform 622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3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4" name="Freeform 624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5" name="Freeform 625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6" name="Freeform 626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7" name="Freeform 627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8" name="Freeform 628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09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0" name="Freeform 630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1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2" name="Freeform 632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3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4" name="Freeform 634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5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6" name="Freeform 636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7" name="Freeform 637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3918" name="Freeform 638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19" name="Freeform 639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0" name="Freeform 640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1" name="Freeform 641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2" name="Freeform 642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3" name="Freeform 643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4" name="Freeform 644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5" name="Freeform 645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6" name="Freeform 646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7" name="Freeform 647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8" name="Freeform 648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29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0" name="Freeform 650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1" name="Freeform 651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2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3" name="Freeform 653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4" name="Freeform 654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5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6" name="Freeform 656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7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8" name="Freeform 658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39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0" name="Freeform 660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1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2" name="Freeform 662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3" name="Freeform 663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4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5" name="Freeform 665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6" name="Freeform 666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7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8" name="Freeform 668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49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0" name="Freeform 670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1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2" name="Freeform 672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3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4" name="Freeform 674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5" name="Freeform 675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6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7" name="Freeform 677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8" name="Freeform 678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59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0" name="Freeform 680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1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2" name="Freeform 682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3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4" name="Freeform 684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5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6" name="Freeform 686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7" name="Freeform 687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8" name="Freeform 688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69" name="Freeform 689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0" name="Freeform 690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1" name="Freeform 691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2" name="Freeform 692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3" name="Freeform 693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4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5" name="Freeform 695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6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7" name="Freeform 697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8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79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0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1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2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3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4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5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6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7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8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89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0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1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2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3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4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5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6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7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8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3999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0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1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2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3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4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5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6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7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8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09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0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1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2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3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4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5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6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7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8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19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0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1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2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3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4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5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6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7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8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29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0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1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2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3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4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5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6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7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8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39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0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1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2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3" name="Freeform 763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44" name="Freeform 764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045" name="Group 765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4046" name="Freeform 766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7" name="Freeform 767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048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049" name="Freeform 769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0" name="Freeform 770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1" name="Freeform 771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2" name="Freeform 772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3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4" name="Freeform 774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5" name="Freeform 775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6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7" name="Freeform 777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58" name="Freeform 778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59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0" name="Freeform 780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1" name="Freeform 781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2" name="Freeform 782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063" name="Freeform 783"/>
          <p:cNvSpPr>
            <a:spLocks/>
          </p:cNvSpPr>
          <p:nvPr/>
        </p:nvSpPr>
        <p:spPr bwMode="auto">
          <a:xfrm>
            <a:off x="3749675" y="2843213"/>
            <a:ext cx="533400" cy="582612"/>
          </a:xfrm>
          <a:custGeom>
            <a:avLst/>
            <a:gdLst>
              <a:gd name="T0" fmla="*/ 113 w 140"/>
              <a:gd name="T1" fmla="*/ 149 h 153"/>
              <a:gd name="T2" fmla="*/ 107 w 140"/>
              <a:gd name="T3" fmla="*/ 145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28 h 153"/>
              <a:gd name="T10" fmla="*/ 82 w 140"/>
              <a:gd name="T11" fmla="*/ 122 h 153"/>
              <a:gd name="T12" fmla="*/ 86 w 140"/>
              <a:gd name="T13" fmla="*/ 113 h 153"/>
              <a:gd name="T14" fmla="*/ 90 w 140"/>
              <a:gd name="T15" fmla="*/ 103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61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7" y="145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28"/>
                </a:lnTo>
                <a:lnTo>
                  <a:pt x="84" y="126"/>
                </a:lnTo>
                <a:lnTo>
                  <a:pt x="82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3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5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5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4"/>
                </a:lnTo>
                <a:lnTo>
                  <a:pt x="92" y="44"/>
                </a:lnTo>
                <a:lnTo>
                  <a:pt x="84" y="51"/>
                </a:lnTo>
                <a:lnTo>
                  <a:pt x="77" y="61"/>
                </a:lnTo>
                <a:lnTo>
                  <a:pt x="69" y="69"/>
                </a:lnTo>
                <a:lnTo>
                  <a:pt x="61" y="76"/>
                </a:lnTo>
                <a:lnTo>
                  <a:pt x="58" y="80"/>
                </a:lnTo>
                <a:lnTo>
                  <a:pt x="54" y="84"/>
                </a:lnTo>
                <a:lnTo>
                  <a:pt x="50" y="86"/>
                </a:lnTo>
                <a:lnTo>
                  <a:pt x="46" y="90"/>
                </a:lnTo>
                <a:lnTo>
                  <a:pt x="44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0"/>
                </a:lnTo>
                <a:lnTo>
                  <a:pt x="15" y="78"/>
                </a:lnTo>
                <a:lnTo>
                  <a:pt x="11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4" name="Freeform 784"/>
          <p:cNvSpPr>
            <a:spLocks/>
          </p:cNvSpPr>
          <p:nvPr/>
        </p:nvSpPr>
        <p:spPr bwMode="auto">
          <a:xfrm rot="4369499">
            <a:off x="7416007" y="7373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065" name="Rectangle 785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4066" name="Text Box 786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4067" name="Rectangle 787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8" name="Rectangle 788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4069" name="Rectangle 789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4070" name="Rectangle 790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4071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4072" name="Text Box 792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4073" name="Rectangle 793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4074" name="Rectangle 794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4075" name="Rectangle 795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4076" name="Rectangle 796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="" xmlns:p14="http://schemas.microsoft.com/office/powerpoint/2010/main" val="3390908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07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4308" name="Rectangle 4"/>
          <p:cNvSpPr>
            <a:spLocks noChangeArrowheads="1"/>
          </p:cNvSpPr>
          <p:nvPr/>
        </p:nvSpPr>
        <p:spPr bwMode="auto">
          <a:xfrm>
            <a:off x="2590800" y="2209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rgbClr val="FF0000"/>
                </a:solidFill>
              </a:rPr>
              <a:t>Action</a:t>
            </a:r>
          </a:p>
          <a:p>
            <a:r>
              <a:rPr lang="pl-PL" b="1" baseline="20000">
                <a:solidFill>
                  <a:srgbClr val="FF0000"/>
                </a:solidFill>
              </a:rPr>
              <a:t>potential</a:t>
            </a:r>
            <a:endParaRPr lang="pl-PL"/>
          </a:p>
        </p:txBody>
      </p:sp>
      <p:sp>
        <p:nvSpPr>
          <p:cNvPr id="354309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4310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1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2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3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4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5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6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7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8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19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0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1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2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3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4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5" name="Freeform 21"/>
          <p:cNvSpPr>
            <a:spLocks/>
          </p:cNvSpPr>
          <p:nvPr/>
        </p:nvSpPr>
        <p:spPr bwMode="auto">
          <a:xfrm>
            <a:off x="4164013" y="3155950"/>
            <a:ext cx="527050" cy="587375"/>
          </a:xfrm>
          <a:custGeom>
            <a:avLst/>
            <a:gdLst>
              <a:gd name="T0" fmla="*/ 114 w 138"/>
              <a:gd name="T1" fmla="*/ 150 h 154"/>
              <a:gd name="T2" fmla="*/ 106 w 138"/>
              <a:gd name="T3" fmla="*/ 146 h 154"/>
              <a:gd name="T4" fmla="*/ 98 w 138"/>
              <a:gd name="T5" fmla="*/ 140 h 154"/>
              <a:gd name="T6" fmla="*/ 92 w 138"/>
              <a:gd name="T7" fmla="*/ 134 h 154"/>
              <a:gd name="T8" fmla="*/ 85 w 138"/>
              <a:gd name="T9" fmla="*/ 129 h 154"/>
              <a:gd name="T10" fmla="*/ 83 w 138"/>
              <a:gd name="T11" fmla="*/ 121 h 154"/>
              <a:gd name="T12" fmla="*/ 85 w 138"/>
              <a:gd name="T13" fmla="*/ 113 h 154"/>
              <a:gd name="T14" fmla="*/ 91 w 138"/>
              <a:gd name="T15" fmla="*/ 104 h 154"/>
              <a:gd name="T16" fmla="*/ 96 w 138"/>
              <a:gd name="T17" fmla="*/ 90 h 154"/>
              <a:gd name="T18" fmla="*/ 108 w 138"/>
              <a:gd name="T19" fmla="*/ 69 h 154"/>
              <a:gd name="T20" fmla="*/ 119 w 138"/>
              <a:gd name="T21" fmla="*/ 50 h 154"/>
              <a:gd name="T22" fmla="*/ 131 w 138"/>
              <a:gd name="T23" fmla="*/ 29 h 154"/>
              <a:gd name="T24" fmla="*/ 137 w 138"/>
              <a:gd name="T25" fmla="*/ 16 h 154"/>
              <a:gd name="T26" fmla="*/ 138 w 138"/>
              <a:gd name="T27" fmla="*/ 10 h 154"/>
              <a:gd name="T28" fmla="*/ 138 w 138"/>
              <a:gd name="T29" fmla="*/ 4 h 154"/>
              <a:gd name="T30" fmla="*/ 138 w 138"/>
              <a:gd name="T31" fmla="*/ 0 h 154"/>
              <a:gd name="T32" fmla="*/ 135 w 138"/>
              <a:gd name="T33" fmla="*/ 2 h 154"/>
              <a:gd name="T34" fmla="*/ 131 w 138"/>
              <a:gd name="T35" fmla="*/ 4 h 154"/>
              <a:gd name="T36" fmla="*/ 127 w 138"/>
              <a:gd name="T37" fmla="*/ 6 h 154"/>
              <a:gd name="T38" fmla="*/ 125 w 138"/>
              <a:gd name="T39" fmla="*/ 10 h 154"/>
              <a:gd name="T40" fmla="*/ 115 w 138"/>
              <a:gd name="T41" fmla="*/ 19 h 154"/>
              <a:gd name="T42" fmla="*/ 98 w 138"/>
              <a:gd name="T43" fmla="*/ 35 h 154"/>
              <a:gd name="T44" fmla="*/ 83 w 138"/>
              <a:gd name="T45" fmla="*/ 52 h 154"/>
              <a:gd name="T46" fmla="*/ 67 w 138"/>
              <a:gd name="T47" fmla="*/ 69 h 154"/>
              <a:gd name="T48" fmla="*/ 56 w 138"/>
              <a:gd name="T49" fmla="*/ 81 h 154"/>
              <a:gd name="T50" fmla="*/ 50 w 138"/>
              <a:gd name="T51" fmla="*/ 87 h 154"/>
              <a:gd name="T52" fmla="*/ 43 w 138"/>
              <a:gd name="T53" fmla="*/ 92 h 154"/>
              <a:gd name="T54" fmla="*/ 35 w 138"/>
              <a:gd name="T55" fmla="*/ 92 h 154"/>
              <a:gd name="T56" fmla="*/ 27 w 138"/>
              <a:gd name="T57" fmla="*/ 88 h 154"/>
              <a:gd name="T58" fmla="*/ 20 w 138"/>
              <a:gd name="T59" fmla="*/ 81 h 154"/>
              <a:gd name="T60" fmla="*/ 12 w 138"/>
              <a:gd name="T61" fmla="*/ 75 h 154"/>
              <a:gd name="T62" fmla="*/ 4 w 138"/>
              <a:gd name="T63" fmla="*/ 6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8" h="154">
                <a:moveTo>
                  <a:pt x="115" y="154"/>
                </a:moveTo>
                <a:lnTo>
                  <a:pt x="114" y="150"/>
                </a:lnTo>
                <a:lnTo>
                  <a:pt x="110" y="148"/>
                </a:lnTo>
                <a:lnTo>
                  <a:pt x="106" y="146"/>
                </a:lnTo>
                <a:lnTo>
                  <a:pt x="102" y="142"/>
                </a:lnTo>
                <a:lnTo>
                  <a:pt x="98" y="140"/>
                </a:lnTo>
                <a:lnTo>
                  <a:pt x="94" y="138"/>
                </a:lnTo>
                <a:lnTo>
                  <a:pt x="92" y="134"/>
                </a:lnTo>
                <a:lnTo>
                  <a:pt x="89" y="133"/>
                </a:lnTo>
                <a:lnTo>
                  <a:pt x="85" y="129"/>
                </a:lnTo>
                <a:lnTo>
                  <a:pt x="83" y="127"/>
                </a:lnTo>
                <a:lnTo>
                  <a:pt x="83" y="121"/>
                </a:lnTo>
                <a:lnTo>
                  <a:pt x="83" y="117"/>
                </a:lnTo>
                <a:lnTo>
                  <a:pt x="85" y="113"/>
                </a:lnTo>
                <a:lnTo>
                  <a:pt x="89" y="110"/>
                </a:lnTo>
                <a:lnTo>
                  <a:pt x="91" y="104"/>
                </a:lnTo>
                <a:lnTo>
                  <a:pt x="92" y="100"/>
                </a:lnTo>
                <a:lnTo>
                  <a:pt x="96" y="90"/>
                </a:lnTo>
                <a:lnTo>
                  <a:pt x="102" y="81"/>
                </a:lnTo>
                <a:lnTo>
                  <a:pt x="108" y="69"/>
                </a:lnTo>
                <a:lnTo>
                  <a:pt x="114" y="60"/>
                </a:lnTo>
                <a:lnTo>
                  <a:pt x="119" y="50"/>
                </a:lnTo>
                <a:lnTo>
                  <a:pt x="125" y="39"/>
                </a:lnTo>
                <a:lnTo>
                  <a:pt x="131" y="29"/>
                </a:lnTo>
                <a:lnTo>
                  <a:pt x="135" y="19"/>
                </a:lnTo>
                <a:lnTo>
                  <a:pt x="137" y="16"/>
                </a:lnTo>
                <a:lnTo>
                  <a:pt x="138" y="12"/>
                </a:lnTo>
                <a:lnTo>
                  <a:pt x="138" y="10"/>
                </a:lnTo>
                <a:lnTo>
                  <a:pt x="138" y="6"/>
                </a:lnTo>
                <a:lnTo>
                  <a:pt x="138" y="4"/>
                </a:lnTo>
                <a:lnTo>
                  <a:pt x="138" y="2"/>
                </a:lnTo>
                <a:lnTo>
                  <a:pt x="138" y="0"/>
                </a:lnTo>
                <a:lnTo>
                  <a:pt x="137" y="0"/>
                </a:lnTo>
                <a:lnTo>
                  <a:pt x="135" y="2"/>
                </a:lnTo>
                <a:lnTo>
                  <a:pt x="133" y="4"/>
                </a:lnTo>
                <a:lnTo>
                  <a:pt x="131" y="4"/>
                </a:lnTo>
                <a:lnTo>
                  <a:pt x="129" y="6"/>
                </a:lnTo>
                <a:lnTo>
                  <a:pt x="127" y="6"/>
                </a:lnTo>
                <a:lnTo>
                  <a:pt x="125" y="8"/>
                </a:lnTo>
                <a:lnTo>
                  <a:pt x="125" y="10"/>
                </a:lnTo>
                <a:lnTo>
                  <a:pt x="123" y="10"/>
                </a:lnTo>
                <a:lnTo>
                  <a:pt x="115" y="19"/>
                </a:lnTo>
                <a:lnTo>
                  <a:pt x="106" y="27"/>
                </a:lnTo>
                <a:lnTo>
                  <a:pt x="98" y="35"/>
                </a:lnTo>
                <a:lnTo>
                  <a:pt x="91" y="44"/>
                </a:lnTo>
                <a:lnTo>
                  <a:pt x="83" y="52"/>
                </a:lnTo>
                <a:lnTo>
                  <a:pt x="75" y="60"/>
                </a:lnTo>
                <a:lnTo>
                  <a:pt x="67" y="69"/>
                </a:lnTo>
                <a:lnTo>
                  <a:pt x="60" y="77"/>
                </a:lnTo>
                <a:lnTo>
                  <a:pt x="56" y="81"/>
                </a:lnTo>
                <a:lnTo>
                  <a:pt x="52" y="85"/>
                </a:lnTo>
                <a:lnTo>
                  <a:pt x="50" y="87"/>
                </a:lnTo>
                <a:lnTo>
                  <a:pt x="46" y="90"/>
                </a:lnTo>
                <a:lnTo>
                  <a:pt x="43" y="92"/>
                </a:lnTo>
                <a:lnTo>
                  <a:pt x="39" y="94"/>
                </a:lnTo>
                <a:lnTo>
                  <a:pt x="35" y="92"/>
                </a:lnTo>
                <a:lnTo>
                  <a:pt x="31" y="90"/>
                </a:lnTo>
                <a:lnTo>
                  <a:pt x="27" y="88"/>
                </a:lnTo>
                <a:lnTo>
                  <a:pt x="23" y="85"/>
                </a:lnTo>
                <a:lnTo>
                  <a:pt x="20" y="81"/>
                </a:lnTo>
                <a:lnTo>
                  <a:pt x="16" y="79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6" name="Freeform 22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7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8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29" name="Freeform 25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0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1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2" name="Freeform 28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3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4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5" name="Freeform 31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6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7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8" name="Freeform 34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39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0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1" name="Freeform 37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2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3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4" name="Freeform 40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5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6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7" name="Freeform 43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8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49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0" name="Freeform 46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1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2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3" name="Freeform 49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4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5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6" name="Freeform 52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7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8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59" name="Freeform 55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0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1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2" name="Freeform 58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3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4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5" name="Freeform 61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6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7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8" name="Freeform 64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69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0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1" name="Freeform 67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2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3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4" name="Freeform 70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5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6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7" name="Freeform 73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8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79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0" name="Freeform 76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1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2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3" name="Freeform 79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4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5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6" name="Freeform 82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7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8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89" name="Freeform 85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0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1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2" name="Freeform 88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3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4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5" name="Freeform 91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6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7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8" name="Freeform 94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399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0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1" name="Freeform 97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2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3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4" name="Freeform 100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5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6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7" name="Freeform 103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8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09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0" name="Freeform 106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1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2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3" name="Freeform 109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4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5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6" name="Freeform 112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7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8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19" name="Freeform 115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0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1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2" name="Freeform 118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3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4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5" name="Freeform 121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6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7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8" name="Freeform 124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29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0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1" name="Freeform 127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2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3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4" name="Freeform 130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5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6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7" name="Freeform 133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8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39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0" name="Freeform 136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1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2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3" name="Freeform 139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4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5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6" name="Freeform 142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7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8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49" name="Freeform 145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0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1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2" name="Freeform 148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3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4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5" name="Freeform 151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6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7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8" name="Freeform 154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59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0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1" name="Freeform 157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2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3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4" name="Freeform 160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5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6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7" name="Freeform 163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8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69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0" name="Freeform 166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1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2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3" name="Freeform 169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4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5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6" name="Freeform 172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7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8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79" name="Freeform 175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0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1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2" name="Freeform 178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3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4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5" name="Freeform 181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6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7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8" name="Freeform 184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89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0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1" name="Freeform 187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2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3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4" name="Freeform 190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5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6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7" name="Freeform 193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8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499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0" name="Freeform 196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1" name="Freeform 197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2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503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4504" name="Group 200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4505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6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7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8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09" name="Freeform 205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0" name="Freeform 206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1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2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3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4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5" name="Freeform 211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6" name="Freeform 212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7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8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19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0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1" name="Freeform 217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2" name="Freeform 218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3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4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5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6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7" name="Freeform 223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8" name="Freeform 224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29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0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1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2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3" name="Freeform 229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4" name="Freeform 230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5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6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7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8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39" name="Freeform 235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0" name="Freeform 236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1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2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3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4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5" name="Freeform 241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6" name="Freeform 242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7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8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49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0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1" name="Freeform 247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2" name="Freeform 248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3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4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5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6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7" name="Freeform 253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8" name="Freeform 254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59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0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1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2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3" name="Freeform 259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4" name="Freeform 260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5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6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7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8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69" name="Freeform 265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0" name="Freeform 266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1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2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3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4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5" name="Freeform 271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6" name="Freeform 272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7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8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79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0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1" name="Freeform 277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2" name="Freeform 278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3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4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5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6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7" name="Freeform 283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8" name="Freeform 284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89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0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1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2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3" name="Freeform 289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4" name="Freeform 290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5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6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7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8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599" name="Freeform 295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0" name="Freeform 296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1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2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3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4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5" name="Freeform 301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6" name="Freeform 302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7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8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09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0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1" name="Freeform 307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2" name="Freeform 308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3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4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5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6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7" name="Freeform 313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8" name="Freeform 314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19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0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1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2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3" name="Freeform 319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4" name="Freeform 320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5" name="Freeform 321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6" name="Freeform 322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7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8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29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0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1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2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3" name="Freeform 329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4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5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6" name="Freeform 332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7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8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39" name="Freeform 335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0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1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2" name="Freeform 338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3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4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5" name="Freeform 341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6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7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8" name="Freeform 344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49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0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1" name="Freeform 347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2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3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4" name="Freeform 350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5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6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7" name="Freeform 353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8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59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0" name="Freeform 356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1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2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3" name="Freeform 359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4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5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6" name="Freeform 362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7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8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69" name="Freeform 365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0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1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2" name="Freeform 368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3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4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5" name="Freeform 371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6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7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8" name="Freeform 374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79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0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1" name="Freeform 377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2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3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4" name="Freeform 380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5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6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7" name="Freeform 383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8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89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0" name="Freeform 386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1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2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3" name="Freeform 389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4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5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6" name="Freeform 392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7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8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699" name="Freeform 395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0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1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2" name="Freeform 398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3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4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4705" name="Group 401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4706" name="Freeform 402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7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8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09" name="Freeform 405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0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1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2" name="Freeform 408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3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4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5" name="Freeform 411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6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7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8" name="Freeform 414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19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0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1" name="Freeform 417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2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3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4" name="Freeform 420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5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6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7" name="Freeform 423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8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29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0" name="Freeform 426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1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2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3" name="Freeform 429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4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5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6" name="Freeform 432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7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8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39" name="Freeform 435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0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1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2" name="Freeform 438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3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4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5" name="Freeform 441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6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7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8" name="Freeform 444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49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0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1" name="Freeform 447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2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3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4" name="Freeform 450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5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6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7" name="Freeform 453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8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59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0" name="Freeform 456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1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2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3" name="Freeform 459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4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5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6" name="Freeform 462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7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8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69" name="Freeform 465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0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1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2" name="Freeform 468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3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4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5" name="Freeform 471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6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7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8" name="Freeform 474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79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0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1" name="Freeform 477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2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3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4" name="Freeform 480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5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6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7" name="Freeform 483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8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89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0" name="Freeform 486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1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2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3" name="Freeform 489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4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5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6" name="Freeform 492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7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8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799" name="Freeform 495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0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1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2" name="Freeform 498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3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4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5" name="Freeform 501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6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7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8" name="Freeform 504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09" name="Freeform 505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0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1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2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3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4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5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6" name="Freeform 512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7" name="Freeform 513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8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19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0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1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2" name="Freeform 518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3" name="Freeform 519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4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5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6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7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8" name="Freeform 524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29" name="Freeform 525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0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1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2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3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4" name="Freeform 530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5" name="Freeform 531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6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7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8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39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0" name="Freeform 536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1" name="Freeform 537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2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3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4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5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6" name="Freeform 542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7" name="Freeform 543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8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49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0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1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2" name="Freeform 548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3" name="Freeform 549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4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5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6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7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8" name="Freeform 554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59" name="Freeform 555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0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1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2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3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4" name="Freeform 560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5" name="Freeform 561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6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7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8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69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0" name="Freeform 566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1" name="Freeform 567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2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3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4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5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6" name="Freeform 572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7" name="Freeform 573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8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79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0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1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2" name="Freeform 578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3" name="Freeform 579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4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5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6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7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8" name="Freeform 584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89" name="Freeform 585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0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1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2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3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4" name="Freeform 590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5" name="Freeform 591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6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7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8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899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0" name="Freeform 596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1" name="Freeform 597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2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3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4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4905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4906" name="Freeform 602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7" name="Freeform 603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8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09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0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1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2" name="Freeform 608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3" name="Freeform 609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4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5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6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7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8" name="Freeform 614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19" name="Freeform 615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0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1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2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3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4" name="Freeform 620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5" name="Freeform 621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6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7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8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29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0" name="Freeform 626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1" name="Freeform 627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2" name="Freeform 628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3" name="Freeform 629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4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5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6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7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8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39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0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1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2" name="Freeform 638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3" name="Freeform 639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4944" name="Freeform 640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5" name="Freeform 641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6" name="Freeform 642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7" name="Freeform 643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8" name="Freeform 644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49" name="Freeform 645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0" name="Freeform 646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1" name="Freeform 647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2" name="Freeform 648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3" name="Freeform 649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4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5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6" name="Freeform 652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7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8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59" name="Freeform 655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0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1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2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3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4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5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6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7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8" name="Freeform 664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69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0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1" name="Freeform 667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2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3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4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5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6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7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8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79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0" name="Freeform 676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1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2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3" name="Freeform 679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4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5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6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7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8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89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0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1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2" name="Freeform 688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3" name="Freeform 689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4" name="Freeform 690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5" name="Freeform 691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6" name="Freeform 692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7" name="Freeform 693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8" name="Freeform 694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4999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0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1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2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3" name="Freeform 699"/>
          <p:cNvSpPr>
            <a:spLocks/>
          </p:cNvSpPr>
          <p:nvPr/>
        </p:nvSpPr>
        <p:spPr bwMode="auto">
          <a:xfrm>
            <a:off x="6167438" y="2439988"/>
            <a:ext cx="612775" cy="598487"/>
          </a:xfrm>
          <a:custGeom>
            <a:avLst/>
            <a:gdLst>
              <a:gd name="T0" fmla="*/ 56 w 161"/>
              <a:gd name="T1" fmla="*/ 2 h 157"/>
              <a:gd name="T2" fmla="*/ 33 w 161"/>
              <a:gd name="T3" fmla="*/ 6 h 157"/>
              <a:gd name="T4" fmla="*/ 15 w 161"/>
              <a:gd name="T5" fmla="*/ 17 h 157"/>
              <a:gd name="T6" fmla="*/ 4 w 161"/>
              <a:gd name="T7" fmla="*/ 37 h 157"/>
              <a:gd name="T8" fmla="*/ 0 w 161"/>
              <a:gd name="T9" fmla="*/ 56 h 157"/>
              <a:gd name="T10" fmla="*/ 2 w 161"/>
              <a:gd name="T11" fmla="*/ 67 h 157"/>
              <a:gd name="T12" fmla="*/ 4 w 161"/>
              <a:gd name="T13" fmla="*/ 79 h 157"/>
              <a:gd name="T14" fmla="*/ 8 w 161"/>
              <a:gd name="T15" fmla="*/ 85 h 157"/>
              <a:gd name="T16" fmla="*/ 15 w 161"/>
              <a:gd name="T17" fmla="*/ 83 h 157"/>
              <a:gd name="T18" fmla="*/ 31 w 161"/>
              <a:gd name="T19" fmla="*/ 79 h 157"/>
              <a:gd name="T20" fmla="*/ 46 w 161"/>
              <a:gd name="T21" fmla="*/ 81 h 157"/>
              <a:gd name="T22" fmla="*/ 60 w 161"/>
              <a:gd name="T23" fmla="*/ 88 h 157"/>
              <a:gd name="T24" fmla="*/ 71 w 161"/>
              <a:gd name="T25" fmla="*/ 98 h 157"/>
              <a:gd name="T26" fmla="*/ 79 w 161"/>
              <a:gd name="T27" fmla="*/ 111 h 157"/>
              <a:gd name="T28" fmla="*/ 81 w 161"/>
              <a:gd name="T29" fmla="*/ 127 h 157"/>
              <a:gd name="T30" fmla="*/ 75 w 161"/>
              <a:gd name="T31" fmla="*/ 146 h 157"/>
              <a:gd name="T32" fmla="*/ 69 w 161"/>
              <a:gd name="T33" fmla="*/ 157 h 157"/>
              <a:gd name="T34" fmla="*/ 73 w 161"/>
              <a:gd name="T35" fmla="*/ 157 h 157"/>
              <a:gd name="T36" fmla="*/ 81 w 161"/>
              <a:gd name="T37" fmla="*/ 157 h 157"/>
              <a:gd name="T38" fmla="*/ 88 w 161"/>
              <a:gd name="T39" fmla="*/ 157 h 157"/>
              <a:gd name="T40" fmla="*/ 100 w 161"/>
              <a:gd name="T41" fmla="*/ 156 h 157"/>
              <a:gd name="T42" fmla="*/ 113 w 161"/>
              <a:gd name="T43" fmla="*/ 154 h 157"/>
              <a:gd name="T44" fmla="*/ 125 w 161"/>
              <a:gd name="T45" fmla="*/ 152 h 157"/>
              <a:gd name="T46" fmla="*/ 132 w 161"/>
              <a:gd name="T47" fmla="*/ 146 h 157"/>
              <a:gd name="T48" fmla="*/ 138 w 161"/>
              <a:gd name="T49" fmla="*/ 138 h 157"/>
              <a:gd name="T50" fmla="*/ 148 w 161"/>
              <a:gd name="T51" fmla="*/ 127 h 157"/>
              <a:gd name="T52" fmla="*/ 155 w 161"/>
              <a:gd name="T53" fmla="*/ 113 h 157"/>
              <a:gd name="T54" fmla="*/ 161 w 161"/>
              <a:gd name="T55" fmla="*/ 98 h 157"/>
              <a:gd name="T56" fmla="*/ 159 w 161"/>
              <a:gd name="T57" fmla="*/ 75 h 157"/>
              <a:gd name="T58" fmla="*/ 152 w 161"/>
              <a:gd name="T59" fmla="*/ 44 h 157"/>
              <a:gd name="T60" fmla="*/ 136 w 161"/>
              <a:gd name="T61" fmla="*/ 23 h 157"/>
              <a:gd name="T62" fmla="*/ 123 w 161"/>
              <a:gd name="T63" fmla="*/ 12 h 157"/>
              <a:gd name="T64" fmla="*/ 106 w 161"/>
              <a:gd name="T65" fmla="*/ 4 h 157"/>
              <a:gd name="T66" fmla="*/ 83 w 161"/>
              <a:gd name="T67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157">
                <a:moveTo>
                  <a:pt x="71" y="0"/>
                </a:moveTo>
                <a:lnTo>
                  <a:pt x="56" y="2"/>
                </a:lnTo>
                <a:lnTo>
                  <a:pt x="42" y="4"/>
                </a:lnTo>
                <a:lnTo>
                  <a:pt x="33" y="6"/>
                </a:lnTo>
                <a:lnTo>
                  <a:pt x="23" y="12"/>
                </a:lnTo>
                <a:lnTo>
                  <a:pt x="15" y="17"/>
                </a:lnTo>
                <a:lnTo>
                  <a:pt x="10" y="25"/>
                </a:lnTo>
                <a:lnTo>
                  <a:pt x="4" y="37"/>
                </a:lnTo>
                <a:lnTo>
                  <a:pt x="2" y="52"/>
                </a:lnTo>
                <a:lnTo>
                  <a:pt x="0" y="56"/>
                </a:lnTo>
                <a:lnTo>
                  <a:pt x="2" y="62"/>
                </a:lnTo>
                <a:lnTo>
                  <a:pt x="2" y="67"/>
                </a:lnTo>
                <a:lnTo>
                  <a:pt x="2" y="73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10" y="85"/>
                </a:lnTo>
                <a:lnTo>
                  <a:pt x="15" y="83"/>
                </a:lnTo>
                <a:lnTo>
                  <a:pt x="23" y="81"/>
                </a:lnTo>
                <a:lnTo>
                  <a:pt x="31" y="79"/>
                </a:lnTo>
                <a:lnTo>
                  <a:pt x="38" y="79"/>
                </a:lnTo>
                <a:lnTo>
                  <a:pt x="46" y="81"/>
                </a:lnTo>
                <a:lnTo>
                  <a:pt x="52" y="85"/>
                </a:lnTo>
                <a:lnTo>
                  <a:pt x="60" y="88"/>
                </a:lnTo>
                <a:lnTo>
                  <a:pt x="65" y="92"/>
                </a:lnTo>
                <a:lnTo>
                  <a:pt x="71" y="98"/>
                </a:lnTo>
                <a:lnTo>
                  <a:pt x="77" y="104"/>
                </a:lnTo>
                <a:lnTo>
                  <a:pt x="79" y="111"/>
                </a:lnTo>
                <a:lnTo>
                  <a:pt x="81" y="119"/>
                </a:lnTo>
                <a:lnTo>
                  <a:pt x="81" y="127"/>
                </a:lnTo>
                <a:lnTo>
                  <a:pt x="79" y="136"/>
                </a:lnTo>
                <a:lnTo>
                  <a:pt x="75" y="146"/>
                </a:lnTo>
                <a:lnTo>
                  <a:pt x="69" y="156"/>
                </a:lnTo>
                <a:lnTo>
                  <a:pt x="69" y="157"/>
                </a:lnTo>
                <a:lnTo>
                  <a:pt x="69" y="157"/>
                </a:lnTo>
                <a:lnTo>
                  <a:pt x="73" y="157"/>
                </a:lnTo>
                <a:lnTo>
                  <a:pt x="77" y="157"/>
                </a:lnTo>
                <a:lnTo>
                  <a:pt x="81" y="157"/>
                </a:lnTo>
                <a:lnTo>
                  <a:pt x="85" y="157"/>
                </a:lnTo>
                <a:lnTo>
                  <a:pt x="88" y="157"/>
                </a:lnTo>
                <a:lnTo>
                  <a:pt x="92" y="156"/>
                </a:lnTo>
                <a:lnTo>
                  <a:pt x="100" y="156"/>
                </a:lnTo>
                <a:lnTo>
                  <a:pt x="106" y="156"/>
                </a:lnTo>
                <a:lnTo>
                  <a:pt x="113" y="154"/>
                </a:lnTo>
                <a:lnTo>
                  <a:pt x="119" y="154"/>
                </a:lnTo>
                <a:lnTo>
                  <a:pt x="125" y="152"/>
                </a:lnTo>
                <a:lnTo>
                  <a:pt x="129" y="150"/>
                </a:lnTo>
                <a:lnTo>
                  <a:pt x="132" y="146"/>
                </a:lnTo>
                <a:lnTo>
                  <a:pt x="134" y="142"/>
                </a:lnTo>
                <a:lnTo>
                  <a:pt x="138" y="138"/>
                </a:lnTo>
                <a:lnTo>
                  <a:pt x="142" y="133"/>
                </a:lnTo>
                <a:lnTo>
                  <a:pt x="148" y="127"/>
                </a:lnTo>
                <a:lnTo>
                  <a:pt x="152" y="119"/>
                </a:lnTo>
                <a:lnTo>
                  <a:pt x="155" y="113"/>
                </a:lnTo>
                <a:lnTo>
                  <a:pt x="159" y="106"/>
                </a:lnTo>
                <a:lnTo>
                  <a:pt x="161" y="98"/>
                </a:lnTo>
                <a:lnTo>
                  <a:pt x="161" y="88"/>
                </a:lnTo>
                <a:lnTo>
                  <a:pt x="159" y="75"/>
                </a:lnTo>
                <a:lnTo>
                  <a:pt x="157" y="60"/>
                </a:lnTo>
                <a:lnTo>
                  <a:pt x="152" y="44"/>
                </a:lnTo>
                <a:lnTo>
                  <a:pt x="142" y="31"/>
                </a:lnTo>
                <a:lnTo>
                  <a:pt x="136" y="23"/>
                </a:lnTo>
                <a:lnTo>
                  <a:pt x="131" y="17"/>
                </a:lnTo>
                <a:lnTo>
                  <a:pt x="123" y="12"/>
                </a:lnTo>
                <a:lnTo>
                  <a:pt x="115" y="8"/>
                </a:lnTo>
                <a:lnTo>
                  <a:pt x="106" y="4"/>
                </a:lnTo>
                <a:lnTo>
                  <a:pt x="96" y="2"/>
                </a:lnTo>
                <a:lnTo>
                  <a:pt x="83" y="0"/>
                </a:lnTo>
                <a:lnTo>
                  <a:pt x="71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4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5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6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7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8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09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0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1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2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3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4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5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6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7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8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19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0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1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2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3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4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5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6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7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8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29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0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1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2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3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4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5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6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7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8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39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0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1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2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3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4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5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6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7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8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49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0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1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2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3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4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5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6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7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8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59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0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1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2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3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4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5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6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7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8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69" name="Freeform 765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0" name="Freeform 766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071" name="Group 767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5072" name="Freeform 768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3" name="Freeform 769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074" name="Freeform 770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075" name="Freeform 771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6" name="Freeform 772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7" name="Freeform 773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8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79" name="Freeform 775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0" name="Freeform 776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1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2" name="Freeform 778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3" name="Freeform 779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4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85" name="Freeform 781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6" name="Freeform 782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7" name="Freeform 783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8" name="Freeform 784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089" name="Freeform 785"/>
          <p:cNvSpPr>
            <a:spLocks/>
          </p:cNvSpPr>
          <p:nvPr/>
        </p:nvSpPr>
        <p:spPr bwMode="auto">
          <a:xfrm rot="4369499">
            <a:off x="7263607" y="12707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090" name="Rectangle 786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091" name="Text Box 787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5092" name="Rectangle 788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3" name="Rectangle 789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5094" name="Rectangle 790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5095" name="Rectangle 791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5096" name="Rectangle 792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5097" name="Text Box 793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5098" name="Rectangle 794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5099" name="Rectangle 795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5100" name="Rectangle 796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5101" name="Rectangle 797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="" xmlns:p14="http://schemas.microsoft.com/office/powerpoint/2010/main" val="462199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1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5332" name="Rectangle 4"/>
          <p:cNvSpPr>
            <a:spLocks noChangeArrowheads="1"/>
          </p:cNvSpPr>
          <p:nvPr/>
        </p:nvSpPr>
        <p:spPr bwMode="auto">
          <a:xfrm>
            <a:off x="7924800" y="304800"/>
            <a:ext cx="7699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b="1" baseline="20000">
                <a:solidFill>
                  <a:schemeClr val="accent2"/>
                </a:solidFill>
              </a:rPr>
              <a:t>Action</a:t>
            </a:r>
          </a:p>
          <a:p>
            <a:r>
              <a:rPr lang="pl-PL" b="1" baseline="20000">
                <a:solidFill>
                  <a:schemeClr val="accent2"/>
                </a:solidFill>
              </a:rPr>
              <a:t>potential</a:t>
            </a:r>
            <a:endParaRPr lang="pl-PL"/>
          </a:p>
        </p:txBody>
      </p:sp>
      <p:sp>
        <p:nvSpPr>
          <p:cNvPr id="355333" name="Rectangle 5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5334" name="Freeform 6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5" name="Freeform 7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6" name="Freeform 8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7" name="Freeform 9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8" name="Freeform 10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39" name="Freeform 11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0" name="Freeform 12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1" name="Freeform 13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2" name="Freeform 14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3" name="Freeform 15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4" name="Freeform 16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5" name="Freeform 17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6" name="Freeform 18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7" name="Freeform 19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8" name="Freeform 20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49" name="Freeform 21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0" name="Freeform 22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1" name="Freeform 23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2" name="Freeform 24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3" name="Freeform 25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4" name="Freeform 26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5" name="Freeform 27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6" name="Freeform 28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7" name="Freeform 29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8" name="Freeform 30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59" name="Freeform 31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0" name="Freeform 32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1" name="Freeform 33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2" name="Freeform 34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3" name="Freeform 35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4" name="Freeform 36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5" name="Freeform 37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6" name="Freeform 38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7" name="Freeform 39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8" name="Freeform 40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69" name="Freeform 41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0" name="Freeform 42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1" name="Freeform 43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2" name="Freeform 44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3" name="Freeform 45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4" name="Freeform 46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5" name="Freeform 47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6" name="Freeform 48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7" name="Freeform 49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8" name="Freeform 50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79" name="Freeform 51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0" name="Freeform 52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1" name="Freeform 53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2" name="Freeform 54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3" name="Freeform 55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4" name="Freeform 56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5" name="Freeform 57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6" name="Freeform 58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7" name="Freeform 59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8" name="Freeform 60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89" name="Freeform 61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0" name="Freeform 62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1" name="Freeform 63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2" name="Freeform 64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3" name="Freeform 65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4" name="Freeform 66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5" name="Freeform 67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6" name="Freeform 68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7" name="Freeform 69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8" name="Freeform 70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399" name="Freeform 71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0" name="Freeform 72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1" name="Freeform 73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2" name="Freeform 74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3" name="Freeform 75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4" name="Freeform 76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5" name="Freeform 77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6" name="Freeform 78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7" name="Freeform 79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8" name="Freeform 80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09" name="Freeform 81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0" name="Freeform 82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1" name="Freeform 83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2" name="Freeform 84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3" name="Freeform 85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4" name="Freeform 86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5" name="Freeform 87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6" name="Freeform 88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7" name="Freeform 89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8" name="Freeform 90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19" name="Freeform 91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0" name="Freeform 92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1" name="Freeform 93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2" name="Freeform 94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3" name="Freeform 95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4" name="Freeform 96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5" name="Freeform 97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6" name="Freeform 98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7" name="Freeform 99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8" name="Freeform 100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29" name="Freeform 101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0" name="Freeform 102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1" name="Freeform 103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2" name="Freeform 104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3" name="Freeform 105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4" name="Freeform 106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5" name="Freeform 107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6" name="Freeform 108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7" name="Freeform 109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8" name="Freeform 110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39" name="Freeform 111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0" name="Freeform 112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1" name="Freeform 113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2" name="Freeform 114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3" name="Freeform 115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4" name="Freeform 116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5" name="Freeform 117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6" name="Freeform 118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7" name="Freeform 119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8" name="Freeform 120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49" name="Freeform 121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0" name="Freeform 122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1" name="Freeform 123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2" name="Freeform 124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3" name="Freeform 125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4" name="Freeform 126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5" name="Freeform 127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6" name="Freeform 128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7" name="Freeform 129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8" name="Freeform 130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59" name="Freeform 131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0" name="Freeform 132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1" name="Freeform 133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2" name="Freeform 134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3" name="Freeform 135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4" name="Freeform 136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5" name="Freeform 137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6" name="Freeform 138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7" name="Freeform 139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8" name="Freeform 140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69" name="Freeform 141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0" name="Freeform 142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1" name="Freeform 143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2" name="Freeform 144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3" name="Freeform 145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4" name="Freeform 146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5" name="Freeform 147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6" name="Freeform 148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7" name="Freeform 149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8" name="Freeform 150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79" name="Freeform 151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0" name="Freeform 152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1" name="Freeform 153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2" name="Freeform 154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3" name="Freeform 155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4" name="Freeform 156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5" name="Freeform 157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6" name="Freeform 158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7" name="Freeform 159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8" name="Freeform 160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89" name="Freeform 161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0" name="Freeform 162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1" name="Freeform 163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2" name="Freeform 164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3" name="Freeform 165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4" name="Freeform 166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5" name="Freeform 167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6" name="Freeform 168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7" name="Freeform 169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8" name="Freeform 170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499" name="Freeform 171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0" name="Freeform 172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1" name="Freeform 173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2" name="Freeform 174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3" name="Freeform 175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4" name="Freeform 176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5" name="Freeform 177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6" name="Freeform 178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7" name="Freeform 179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8" name="Freeform 180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09" name="Freeform 181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0" name="Freeform 182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1" name="Freeform 183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2" name="Freeform 184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3" name="Freeform 185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4" name="Freeform 186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5" name="Freeform 187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6" name="Freeform 188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7" name="Freeform 189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8" name="Freeform 190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19" name="Freeform 191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0" name="Freeform 192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1" name="Freeform 193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2" name="Freeform 194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3" name="Freeform 195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4" name="Freeform 196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5" name="Freeform 197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526" name="Freeform 198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5527" name="Group 199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5528" name="Freeform 200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29" name="Freeform 201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0" name="Freeform 202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1" name="Freeform 203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2" name="Freeform 204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3" name="Freeform 205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4" name="Freeform 206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5" name="Freeform 207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6" name="Freeform 208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7" name="Freeform 209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8" name="Freeform 210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39" name="Freeform 211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0" name="Freeform 212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1" name="Freeform 213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2" name="Freeform 214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3" name="Freeform 215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4" name="Freeform 216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5" name="Freeform 217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6" name="Freeform 218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7" name="Freeform 219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8" name="Freeform 220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49" name="Freeform 221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0" name="Freeform 222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1" name="Freeform 223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2" name="Freeform 224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3" name="Freeform 225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4" name="Freeform 226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5" name="Freeform 227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6" name="Freeform 228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7" name="Freeform 229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8" name="Freeform 230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59" name="Freeform 231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0" name="Freeform 232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1" name="Freeform 233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2" name="Freeform 234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3" name="Freeform 235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4" name="Freeform 236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5" name="Freeform 237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6" name="Freeform 238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7" name="Freeform 239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8" name="Freeform 240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69" name="Freeform 241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0" name="Freeform 242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1" name="Freeform 243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2" name="Freeform 244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3" name="Freeform 245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4" name="Freeform 246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5" name="Freeform 247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6" name="Freeform 248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7" name="Freeform 249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8" name="Freeform 250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79" name="Freeform 251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0" name="Freeform 252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1" name="Freeform 253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2" name="Freeform 254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3" name="Freeform 255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4" name="Freeform 256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5" name="Freeform 257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6" name="Freeform 258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7" name="Freeform 259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8" name="Freeform 260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89" name="Freeform 261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0" name="Freeform 262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1" name="Freeform 263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2" name="Freeform 264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3" name="Freeform 265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4" name="Freeform 266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5" name="Freeform 267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6" name="Freeform 268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7" name="Freeform 269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8" name="Freeform 270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599" name="Freeform 271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0" name="Freeform 272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1" name="Freeform 273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2" name="Freeform 274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3" name="Freeform 275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4" name="Freeform 276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5" name="Freeform 277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6" name="Freeform 278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7" name="Freeform 279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8" name="Freeform 280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09" name="Freeform 281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0" name="Freeform 282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1" name="Freeform 283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2" name="Freeform 284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3" name="Freeform 285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4" name="Freeform 286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5" name="Freeform 287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6" name="Freeform 288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7" name="Freeform 289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8" name="Freeform 290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19" name="Freeform 291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0" name="Freeform 292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1" name="Freeform 293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2" name="Freeform 294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3" name="Freeform 295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4" name="Freeform 296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5" name="Freeform 297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6" name="Freeform 298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7" name="Freeform 299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8" name="Freeform 300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29" name="Freeform 301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0" name="Freeform 302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1" name="Freeform 303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2" name="Freeform 304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3" name="Freeform 305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4" name="Freeform 306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5" name="Freeform 307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6" name="Freeform 308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7" name="Freeform 309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8" name="Freeform 310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39" name="Freeform 311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0" name="Freeform 312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1" name="Freeform 313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2" name="Freeform 314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3" name="Freeform 315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4" name="Freeform 316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5" name="Freeform 317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6" name="Freeform 318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7" name="Freeform 319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8" name="Freeform 320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49" name="Freeform 321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0" name="Freeform 322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1" name="Freeform 323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2" name="Freeform 324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3" name="Freeform 325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4" name="Freeform 326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5" name="Freeform 327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6" name="Freeform 328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7" name="Freeform 329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8" name="Freeform 330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59" name="Freeform 331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0" name="Freeform 332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1" name="Freeform 333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2" name="Freeform 334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3" name="Freeform 335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4" name="Freeform 336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5" name="Freeform 337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6" name="Freeform 338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7" name="Freeform 339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8" name="Freeform 340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69" name="Freeform 341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0" name="Freeform 342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1" name="Freeform 343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2" name="Freeform 344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3" name="Freeform 345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4" name="Freeform 346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5" name="Freeform 347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6" name="Freeform 348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7" name="Freeform 349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8" name="Freeform 350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79" name="Freeform 351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0" name="Freeform 352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1" name="Freeform 353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2" name="Freeform 354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3" name="Freeform 355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4" name="Freeform 356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5" name="Freeform 357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6" name="Freeform 358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7" name="Freeform 359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8" name="Freeform 360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89" name="Freeform 361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0" name="Freeform 362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1" name="Freeform 363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2" name="Freeform 364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3" name="Freeform 365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4" name="Freeform 366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5" name="Freeform 367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6" name="Freeform 368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7" name="Freeform 369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8" name="Freeform 370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699" name="Freeform 371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0" name="Freeform 372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1" name="Freeform 373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2" name="Freeform 374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3" name="Freeform 375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4" name="Freeform 376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5" name="Freeform 377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6" name="Freeform 378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7" name="Freeform 379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8" name="Freeform 380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09" name="Freeform 381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0" name="Freeform 382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1" name="Freeform 383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2" name="Freeform 384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3" name="Freeform 385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4" name="Freeform 386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5" name="Freeform 387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6" name="Freeform 388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7" name="Freeform 389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8" name="Freeform 390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19" name="Freeform 391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0" name="Freeform 392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1" name="Freeform 393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2" name="Freeform 394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3" name="Freeform 395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4" name="Freeform 396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5" name="Freeform 397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6" name="Freeform 398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27" name="Freeform 399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5728" name="Group 400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5729" name="Freeform 401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0" name="Freeform 402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1" name="Freeform 403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2" name="Freeform 404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3" name="Freeform 405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4" name="Freeform 406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5" name="Freeform 407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6" name="Freeform 408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7" name="Freeform 409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8" name="Freeform 410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39" name="Freeform 411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0" name="Freeform 412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1" name="Freeform 413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2" name="Freeform 414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3" name="Freeform 415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4" name="Freeform 416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5" name="Freeform 417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6" name="Freeform 418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7" name="Freeform 419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8" name="Freeform 420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49" name="Freeform 421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0" name="Freeform 422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1" name="Freeform 423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2" name="Freeform 424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3" name="Freeform 425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4" name="Freeform 426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5" name="Freeform 427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6" name="Freeform 428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7" name="Freeform 429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8" name="Freeform 430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59" name="Freeform 431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0" name="Freeform 432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1" name="Freeform 433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2" name="Freeform 434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3" name="Freeform 435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4" name="Freeform 436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5" name="Freeform 437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6" name="Freeform 438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7" name="Freeform 439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8" name="Freeform 440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69" name="Freeform 441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0" name="Freeform 442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1" name="Freeform 443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2" name="Freeform 444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3" name="Freeform 445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4" name="Freeform 446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5" name="Freeform 447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6" name="Freeform 448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7" name="Freeform 449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8" name="Freeform 450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79" name="Freeform 451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0" name="Freeform 452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1" name="Freeform 453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2" name="Freeform 454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3" name="Freeform 455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4" name="Freeform 456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5" name="Freeform 457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6" name="Freeform 458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7" name="Freeform 459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8" name="Freeform 460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89" name="Freeform 461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0" name="Freeform 462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1" name="Freeform 463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2" name="Freeform 464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3" name="Freeform 465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4" name="Freeform 466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5" name="Freeform 467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6" name="Freeform 468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7" name="Freeform 469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8" name="Freeform 470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799" name="Freeform 471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0" name="Freeform 472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1" name="Freeform 473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2" name="Freeform 474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3" name="Freeform 475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4" name="Freeform 476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5" name="Freeform 477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6" name="Freeform 478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7" name="Freeform 479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8" name="Freeform 480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09" name="Freeform 481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0" name="Freeform 482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1" name="Freeform 483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2" name="Freeform 484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3" name="Freeform 485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4" name="Freeform 486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5" name="Freeform 487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6" name="Freeform 488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7" name="Freeform 489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8" name="Freeform 490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19" name="Freeform 491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0" name="Freeform 492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1" name="Freeform 493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2" name="Freeform 494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3" name="Freeform 495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4" name="Freeform 496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5" name="Freeform 497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6" name="Freeform 498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7" name="Freeform 499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8" name="Freeform 500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29" name="Freeform 501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0" name="Freeform 502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1" name="Freeform 503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2" name="Freeform 504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3" name="Freeform 505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4" name="Freeform 506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5" name="Freeform 507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6" name="Freeform 508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7" name="Freeform 509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8" name="Freeform 510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39" name="Freeform 511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0" name="Freeform 512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1" name="Freeform 513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2" name="Freeform 514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3" name="Freeform 515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4" name="Freeform 516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5" name="Freeform 517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6" name="Freeform 518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7" name="Freeform 519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8" name="Freeform 520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49" name="Freeform 521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0" name="Freeform 522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1" name="Freeform 523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2" name="Freeform 524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3" name="Freeform 525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4" name="Freeform 526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5" name="Freeform 527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6" name="Freeform 528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7" name="Freeform 529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8" name="Freeform 530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59" name="Freeform 531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0" name="Freeform 532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1" name="Freeform 533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2" name="Freeform 534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3" name="Freeform 535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4" name="Freeform 536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5" name="Freeform 537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6" name="Freeform 538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7" name="Freeform 539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8" name="Freeform 540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69" name="Freeform 541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0" name="Freeform 542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1" name="Freeform 543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2" name="Freeform 544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3" name="Freeform 545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4" name="Freeform 546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5" name="Freeform 547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6" name="Freeform 548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7" name="Freeform 549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8" name="Freeform 550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79" name="Freeform 551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0" name="Freeform 552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1" name="Freeform 553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2" name="Freeform 554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3" name="Freeform 555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4" name="Freeform 556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5" name="Freeform 557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6" name="Freeform 558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7" name="Freeform 559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8" name="Freeform 560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89" name="Freeform 561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0" name="Freeform 562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1" name="Freeform 563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2" name="Freeform 564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3" name="Freeform 565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4" name="Freeform 566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5" name="Freeform 567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6" name="Freeform 568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7" name="Freeform 569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8" name="Freeform 570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899" name="Freeform 571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0" name="Freeform 572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1" name="Freeform 573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2" name="Freeform 574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3" name="Freeform 575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4" name="Freeform 576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5" name="Freeform 577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6" name="Freeform 578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7" name="Freeform 579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8" name="Freeform 580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09" name="Freeform 581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0" name="Freeform 582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1" name="Freeform 583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2" name="Freeform 584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3" name="Freeform 585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4" name="Freeform 586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5" name="Freeform 587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6" name="Freeform 588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7" name="Freeform 589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8" name="Freeform 590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19" name="Freeform 591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0" name="Freeform 592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1" name="Freeform 593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2" name="Freeform 594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3" name="Freeform 595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4" name="Freeform 596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5" name="Freeform 597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6" name="Freeform 598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7" name="Freeform 599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5928" name="Freeform 600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5929" name="Freeform 601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0" name="Freeform 602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1" name="Freeform 603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2" name="Freeform 604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3" name="Freeform 605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4" name="Freeform 606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5" name="Freeform 607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6" name="Freeform 608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7" name="Freeform 609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8" name="Freeform 610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39" name="Freeform 611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0" name="Freeform 612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1" name="Freeform 613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2" name="Freeform 614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3" name="Freeform 615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4" name="Freeform 616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5" name="Freeform 617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6" name="Freeform 618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7" name="Freeform 619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8" name="Freeform 620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49" name="Freeform 621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0" name="Freeform 622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1" name="Freeform 623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2" name="Freeform 624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3" name="Freeform 625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4" name="Freeform 626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5" name="Freeform 627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6" name="Freeform 628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7" name="Freeform 629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8" name="Freeform 630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59" name="Freeform 631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0" name="Freeform 632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1" name="Freeform 633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2" name="Freeform 634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3" name="Freeform 635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4" name="Freeform 636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5" name="Freeform 637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6" name="Freeform 638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5967" name="Freeform 639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8" name="Freeform 640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69" name="Freeform 641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0" name="Freeform 642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1" name="Freeform 643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2" name="Freeform 644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3" name="Freeform 645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4" name="Freeform 646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5" name="Freeform 647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6" name="Freeform 648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7" name="Freeform 649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8" name="Freeform 650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79" name="Freeform 651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0" name="Freeform 652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1" name="Freeform 653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2" name="Freeform 654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3" name="Freeform 655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4" name="Freeform 656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5" name="Freeform 657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6" name="Freeform 658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7" name="Freeform 659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8" name="Freeform 660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89" name="Freeform 661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0" name="Freeform 662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1" name="Freeform 663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2" name="Freeform 664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3" name="Freeform 665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4" name="Freeform 666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5" name="Freeform 667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6" name="Freeform 668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7" name="Freeform 669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8" name="Freeform 670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5999" name="Freeform 671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0" name="Freeform 672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1" name="Freeform 673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2" name="Freeform 674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3" name="Freeform 675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4" name="Freeform 676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5" name="Freeform 677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6" name="Freeform 678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7" name="Freeform 679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8" name="Freeform 680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09" name="Freeform 681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0" name="Freeform 682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1" name="Freeform 683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2" name="Freeform 684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3" name="Freeform 685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4" name="Freeform 686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5" name="Freeform 687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6" name="Freeform 688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7" name="Freeform 689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8" name="Freeform 690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19" name="Freeform 691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0" name="Freeform 692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1" name="Freeform 693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2" name="Freeform 694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3" name="Freeform 695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4" name="Freeform 696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5" name="Freeform 697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6" name="Freeform 698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7" name="Freeform 699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8" name="Freeform 700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29" name="Freeform 701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0" name="Freeform 702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1" name="Freeform 703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2" name="Freeform 704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3" name="Freeform 705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4" name="Rectangle 706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5" name="Line 707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6" name="Line 708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7" name="Line 709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8" name="Line 710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39" name="Line 711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0" name="Line 712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1" name="Line 713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2" name="Freeform 714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3" name="Line 715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4" name="Line 716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5" name="Line 717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6" name="Line 718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7" name="Line 719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8" name="Line 720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49" name="Line 721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0" name="Line 722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1" name="Line 723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2" name="Freeform 724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3" name="Line 725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4" name="Line 726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5" name="Line 727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6" name="Line 728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7" name="Line 729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8" name="Line 730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59" name="Freeform 731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0" name="Line 732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1" name="Line 733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2" name="Line 734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3" name="Line 735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4" name="Line 736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5" name="Line 737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6" name="Line 738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7" name="Line 739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8" name="Line 740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69" name="Line 741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0" name="Freeform 742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1" name="Freeform 743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2" name="Freeform 744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3" name="Freeform 745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4" name="Freeform 746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5" name="Freeform 747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6" name="Freeform 748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7" name="Freeform 749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8" name="Freeform 750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79" name="Freeform 751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0" name="Freeform 752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1" name="Freeform 753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2" name="Freeform 754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3" name="Freeform 755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4" name="Line 756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5" name="Freeform 757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6" name="Freeform 758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7" name="Line 759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8" name="Freeform 760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89" name="Freeform 761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0" name="Line 762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1" name="Freeform 763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2" name="Freeform 764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3" name="Freeform 765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094" name="Group 766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6095" name="Freeform 767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6" name="Freeform 768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097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098" name="Freeform 770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099" name="Freeform 771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0" name="Freeform 772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1" name="Freeform 773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2" name="Freeform 774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3" name="Freeform 775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4" name="Freeform 776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5" name="Freeform 777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6" name="Freeform 778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7" name="Freeform 779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08" name="Freeform 780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09" name="Freeform 781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0" name="Freeform 782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1" name="Freeform 783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112" name="Freeform 784"/>
          <p:cNvSpPr>
            <a:spLocks/>
          </p:cNvSpPr>
          <p:nvPr/>
        </p:nvSpPr>
        <p:spPr bwMode="auto">
          <a:xfrm rot="4369499">
            <a:off x="7035007" y="1727993"/>
            <a:ext cx="533400" cy="582613"/>
          </a:xfrm>
          <a:custGeom>
            <a:avLst/>
            <a:gdLst>
              <a:gd name="T0" fmla="*/ 113 w 140"/>
              <a:gd name="T1" fmla="*/ 149 h 153"/>
              <a:gd name="T2" fmla="*/ 106 w 140"/>
              <a:gd name="T3" fmla="*/ 146 h 153"/>
              <a:gd name="T4" fmla="*/ 100 w 140"/>
              <a:gd name="T5" fmla="*/ 140 h 153"/>
              <a:gd name="T6" fmla="*/ 92 w 140"/>
              <a:gd name="T7" fmla="*/ 134 h 153"/>
              <a:gd name="T8" fmla="*/ 84 w 140"/>
              <a:gd name="T9" fmla="*/ 130 h 153"/>
              <a:gd name="T10" fmla="*/ 83 w 140"/>
              <a:gd name="T11" fmla="*/ 122 h 153"/>
              <a:gd name="T12" fmla="*/ 86 w 140"/>
              <a:gd name="T13" fmla="*/ 113 h 153"/>
              <a:gd name="T14" fmla="*/ 90 w 140"/>
              <a:gd name="T15" fmla="*/ 105 h 153"/>
              <a:gd name="T16" fmla="*/ 98 w 140"/>
              <a:gd name="T17" fmla="*/ 90 h 153"/>
              <a:gd name="T18" fmla="*/ 109 w 140"/>
              <a:gd name="T19" fmla="*/ 69 h 153"/>
              <a:gd name="T20" fmla="*/ 119 w 140"/>
              <a:gd name="T21" fmla="*/ 50 h 153"/>
              <a:gd name="T22" fmla="*/ 130 w 140"/>
              <a:gd name="T23" fmla="*/ 28 h 153"/>
              <a:gd name="T24" fmla="*/ 138 w 140"/>
              <a:gd name="T25" fmla="*/ 15 h 153"/>
              <a:gd name="T26" fmla="*/ 140 w 140"/>
              <a:gd name="T27" fmla="*/ 9 h 153"/>
              <a:gd name="T28" fmla="*/ 140 w 140"/>
              <a:gd name="T29" fmla="*/ 4 h 153"/>
              <a:gd name="T30" fmla="*/ 138 w 140"/>
              <a:gd name="T31" fmla="*/ 0 h 153"/>
              <a:gd name="T32" fmla="*/ 134 w 140"/>
              <a:gd name="T33" fmla="*/ 4 h 153"/>
              <a:gd name="T34" fmla="*/ 130 w 140"/>
              <a:gd name="T35" fmla="*/ 5 h 153"/>
              <a:gd name="T36" fmla="*/ 127 w 140"/>
              <a:gd name="T37" fmla="*/ 7 h 153"/>
              <a:gd name="T38" fmla="*/ 123 w 140"/>
              <a:gd name="T39" fmla="*/ 9 h 153"/>
              <a:gd name="T40" fmla="*/ 107 w 140"/>
              <a:gd name="T41" fmla="*/ 27 h 153"/>
              <a:gd name="T42" fmla="*/ 92 w 140"/>
              <a:gd name="T43" fmla="*/ 44 h 153"/>
              <a:gd name="T44" fmla="*/ 77 w 140"/>
              <a:gd name="T45" fmla="*/ 61 h 153"/>
              <a:gd name="T46" fmla="*/ 59 w 140"/>
              <a:gd name="T47" fmla="*/ 76 h 153"/>
              <a:gd name="T48" fmla="*/ 54 w 140"/>
              <a:gd name="T49" fmla="*/ 84 h 153"/>
              <a:gd name="T50" fmla="*/ 46 w 140"/>
              <a:gd name="T51" fmla="*/ 90 h 153"/>
              <a:gd name="T52" fmla="*/ 40 w 140"/>
              <a:gd name="T53" fmla="*/ 94 h 153"/>
              <a:gd name="T54" fmla="*/ 31 w 140"/>
              <a:gd name="T55" fmla="*/ 90 h 153"/>
              <a:gd name="T56" fmla="*/ 23 w 140"/>
              <a:gd name="T57" fmla="*/ 84 h 153"/>
              <a:gd name="T58" fmla="*/ 15 w 140"/>
              <a:gd name="T59" fmla="*/ 78 h 153"/>
              <a:gd name="T60" fmla="*/ 8 w 140"/>
              <a:gd name="T61" fmla="*/ 71 h 153"/>
              <a:gd name="T62" fmla="*/ 0 w 140"/>
              <a:gd name="T63" fmla="*/ 6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53">
                <a:moveTo>
                  <a:pt x="117" y="153"/>
                </a:moveTo>
                <a:lnTo>
                  <a:pt x="113" y="149"/>
                </a:lnTo>
                <a:lnTo>
                  <a:pt x="109" y="147"/>
                </a:lnTo>
                <a:lnTo>
                  <a:pt x="106" y="146"/>
                </a:lnTo>
                <a:lnTo>
                  <a:pt x="104" y="142"/>
                </a:lnTo>
                <a:lnTo>
                  <a:pt x="100" y="140"/>
                </a:lnTo>
                <a:lnTo>
                  <a:pt x="96" y="138"/>
                </a:lnTo>
                <a:lnTo>
                  <a:pt x="92" y="134"/>
                </a:lnTo>
                <a:lnTo>
                  <a:pt x="88" y="132"/>
                </a:lnTo>
                <a:lnTo>
                  <a:pt x="84" y="130"/>
                </a:lnTo>
                <a:lnTo>
                  <a:pt x="83" y="126"/>
                </a:lnTo>
                <a:lnTo>
                  <a:pt x="83" y="122"/>
                </a:lnTo>
                <a:lnTo>
                  <a:pt x="84" y="117"/>
                </a:lnTo>
                <a:lnTo>
                  <a:pt x="86" y="113"/>
                </a:lnTo>
                <a:lnTo>
                  <a:pt x="88" y="109"/>
                </a:lnTo>
                <a:lnTo>
                  <a:pt x="90" y="105"/>
                </a:lnTo>
                <a:lnTo>
                  <a:pt x="92" y="99"/>
                </a:lnTo>
                <a:lnTo>
                  <a:pt x="98" y="90"/>
                </a:lnTo>
                <a:lnTo>
                  <a:pt x="104" y="80"/>
                </a:lnTo>
                <a:lnTo>
                  <a:pt x="109" y="69"/>
                </a:lnTo>
                <a:lnTo>
                  <a:pt x="113" y="59"/>
                </a:lnTo>
                <a:lnTo>
                  <a:pt x="119" y="50"/>
                </a:lnTo>
                <a:lnTo>
                  <a:pt x="125" y="38"/>
                </a:lnTo>
                <a:lnTo>
                  <a:pt x="130" y="28"/>
                </a:lnTo>
                <a:lnTo>
                  <a:pt x="136" y="19"/>
                </a:lnTo>
                <a:lnTo>
                  <a:pt x="138" y="15"/>
                </a:lnTo>
                <a:lnTo>
                  <a:pt x="138" y="13"/>
                </a:lnTo>
                <a:lnTo>
                  <a:pt x="140" y="9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38" y="0"/>
                </a:lnTo>
                <a:lnTo>
                  <a:pt x="136" y="2"/>
                </a:lnTo>
                <a:lnTo>
                  <a:pt x="134" y="4"/>
                </a:lnTo>
                <a:lnTo>
                  <a:pt x="132" y="4"/>
                </a:lnTo>
                <a:lnTo>
                  <a:pt x="130" y="5"/>
                </a:lnTo>
                <a:lnTo>
                  <a:pt x="129" y="7"/>
                </a:lnTo>
                <a:lnTo>
                  <a:pt x="127" y="7"/>
                </a:lnTo>
                <a:lnTo>
                  <a:pt x="125" y="9"/>
                </a:lnTo>
                <a:lnTo>
                  <a:pt x="123" y="9"/>
                </a:lnTo>
                <a:lnTo>
                  <a:pt x="115" y="19"/>
                </a:lnTo>
                <a:lnTo>
                  <a:pt x="107" y="27"/>
                </a:lnTo>
                <a:lnTo>
                  <a:pt x="100" y="36"/>
                </a:lnTo>
                <a:lnTo>
                  <a:pt x="92" y="44"/>
                </a:lnTo>
                <a:lnTo>
                  <a:pt x="84" y="52"/>
                </a:lnTo>
                <a:lnTo>
                  <a:pt x="77" y="61"/>
                </a:lnTo>
                <a:lnTo>
                  <a:pt x="69" y="69"/>
                </a:lnTo>
                <a:lnTo>
                  <a:pt x="59" y="76"/>
                </a:lnTo>
                <a:lnTo>
                  <a:pt x="58" y="80"/>
                </a:lnTo>
                <a:lnTo>
                  <a:pt x="54" y="84"/>
                </a:lnTo>
                <a:lnTo>
                  <a:pt x="50" y="88"/>
                </a:lnTo>
                <a:lnTo>
                  <a:pt x="46" y="90"/>
                </a:lnTo>
                <a:lnTo>
                  <a:pt x="42" y="92"/>
                </a:lnTo>
                <a:lnTo>
                  <a:pt x="40" y="94"/>
                </a:lnTo>
                <a:lnTo>
                  <a:pt x="36" y="92"/>
                </a:lnTo>
                <a:lnTo>
                  <a:pt x="31" y="90"/>
                </a:lnTo>
                <a:lnTo>
                  <a:pt x="27" y="88"/>
                </a:lnTo>
                <a:lnTo>
                  <a:pt x="23" y="84"/>
                </a:lnTo>
                <a:lnTo>
                  <a:pt x="19" y="82"/>
                </a:lnTo>
                <a:lnTo>
                  <a:pt x="15" y="78"/>
                </a:lnTo>
                <a:lnTo>
                  <a:pt x="12" y="75"/>
                </a:lnTo>
                <a:lnTo>
                  <a:pt x="8" y="71"/>
                </a:lnTo>
                <a:lnTo>
                  <a:pt x="4" y="69"/>
                </a:lnTo>
                <a:lnTo>
                  <a:pt x="0" y="65"/>
                </a:lnTo>
              </a:path>
            </a:pathLst>
          </a:custGeom>
          <a:noFill/>
          <a:ln w="28575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113" name="Text Box 785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6114" name="Rectangle 786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5" name="Rectangle 787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116" name="Rectangle 788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117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6118" name="Rectangle 790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6119" name="Text Box 791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120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6121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6122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6123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="" xmlns:p14="http://schemas.microsoft.com/office/powerpoint/2010/main" val="4135440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Freeform 2"/>
          <p:cNvSpPr>
            <a:spLocks/>
          </p:cNvSpPr>
          <p:nvPr/>
        </p:nvSpPr>
        <p:spPr bwMode="auto">
          <a:xfrm>
            <a:off x="457200" y="1066800"/>
            <a:ext cx="1430338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55" name="Rectangle 3"/>
          <p:cNvSpPr>
            <a:spLocks noChangeArrowheads="1"/>
          </p:cNvSpPr>
          <p:nvPr/>
        </p:nvSpPr>
        <p:spPr bwMode="auto">
          <a:xfrm>
            <a:off x="4800600" y="2209800"/>
            <a:ext cx="39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Ca</a:t>
            </a:r>
            <a:r>
              <a:rPr lang="pl-PL" sz="1600" b="1" baseline="30000">
                <a:solidFill>
                  <a:srgbClr val="000000"/>
                </a:solidFill>
              </a:rPr>
              <a:t>2+</a:t>
            </a:r>
            <a:endParaRPr lang="pl-PL"/>
          </a:p>
        </p:txBody>
      </p:sp>
      <p:sp>
        <p:nvSpPr>
          <p:cNvPr id="356356" name="Rectangle 4"/>
          <p:cNvSpPr>
            <a:spLocks noChangeArrowheads="1"/>
          </p:cNvSpPr>
          <p:nvPr/>
        </p:nvSpPr>
        <p:spPr bwMode="auto">
          <a:xfrm>
            <a:off x="6248400" y="5334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/>
          </a:p>
        </p:txBody>
      </p:sp>
      <p:sp>
        <p:nvSpPr>
          <p:cNvPr id="356357" name="Rectangle 5"/>
          <p:cNvSpPr>
            <a:spLocks noChangeArrowheads="1"/>
          </p:cNvSpPr>
          <p:nvPr/>
        </p:nvSpPr>
        <p:spPr bwMode="auto">
          <a:xfrm>
            <a:off x="1219200" y="30480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6358" name="Rectangle 6"/>
          <p:cNvSpPr>
            <a:spLocks noChangeArrowheads="1"/>
          </p:cNvSpPr>
          <p:nvPr/>
        </p:nvSpPr>
        <p:spPr bwMode="auto">
          <a:xfrm>
            <a:off x="4648200" y="3352800"/>
            <a:ext cx="1410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600" b="1" dirty="0" smtClean="0">
                <a:solidFill>
                  <a:srgbClr val="FF0000"/>
                </a:solidFill>
              </a:rPr>
              <a:t>Деполяризация</a:t>
            </a:r>
            <a:endParaRPr lang="pl-PL" dirty="0"/>
          </a:p>
        </p:txBody>
      </p:sp>
      <p:sp>
        <p:nvSpPr>
          <p:cNvPr id="356359" name="Text Box 7"/>
          <p:cNvSpPr txBox="1">
            <a:spLocks noChangeArrowheads="1"/>
          </p:cNvSpPr>
          <p:nvPr/>
        </p:nvSpPr>
        <p:spPr bwMode="auto">
          <a:xfrm>
            <a:off x="228600" y="228600"/>
            <a:ext cx="3070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b="1"/>
              <a:t>Presynaptic inhibition</a:t>
            </a:r>
          </a:p>
        </p:txBody>
      </p:sp>
      <p:sp>
        <p:nvSpPr>
          <p:cNvPr id="356360" name="Freeform 8"/>
          <p:cNvSpPr>
            <a:spLocks/>
          </p:cNvSpPr>
          <p:nvPr/>
        </p:nvSpPr>
        <p:spPr bwMode="auto">
          <a:xfrm>
            <a:off x="2286000" y="4575175"/>
            <a:ext cx="190500" cy="176213"/>
          </a:xfrm>
          <a:custGeom>
            <a:avLst/>
            <a:gdLst>
              <a:gd name="T0" fmla="*/ 0 w 50"/>
              <a:gd name="T1" fmla="*/ 23 h 46"/>
              <a:gd name="T2" fmla="*/ 0 w 50"/>
              <a:gd name="T3" fmla="*/ 20 h 46"/>
              <a:gd name="T4" fmla="*/ 2 w 50"/>
              <a:gd name="T5" fmla="*/ 14 h 46"/>
              <a:gd name="T6" fmla="*/ 4 w 50"/>
              <a:gd name="T7" fmla="*/ 10 h 46"/>
              <a:gd name="T8" fmla="*/ 8 w 50"/>
              <a:gd name="T9" fmla="*/ 8 h 46"/>
              <a:gd name="T10" fmla="*/ 12 w 50"/>
              <a:gd name="T11" fmla="*/ 4 h 46"/>
              <a:gd name="T12" fmla="*/ 16 w 50"/>
              <a:gd name="T13" fmla="*/ 2 h 46"/>
              <a:gd name="T14" fmla="*/ 19 w 50"/>
              <a:gd name="T15" fmla="*/ 0 h 46"/>
              <a:gd name="T16" fmla="*/ 25 w 50"/>
              <a:gd name="T17" fmla="*/ 0 h 46"/>
              <a:gd name="T18" fmla="*/ 31 w 50"/>
              <a:gd name="T19" fmla="*/ 0 h 46"/>
              <a:gd name="T20" fmla="*/ 35 w 50"/>
              <a:gd name="T21" fmla="*/ 2 h 46"/>
              <a:gd name="T22" fmla="*/ 39 w 50"/>
              <a:gd name="T23" fmla="*/ 4 h 46"/>
              <a:gd name="T24" fmla="*/ 42 w 50"/>
              <a:gd name="T25" fmla="*/ 8 h 46"/>
              <a:gd name="T26" fmla="*/ 46 w 50"/>
              <a:gd name="T27" fmla="*/ 10 h 46"/>
              <a:gd name="T28" fmla="*/ 48 w 50"/>
              <a:gd name="T29" fmla="*/ 14 h 46"/>
              <a:gd name="T30" fmla="*/ 50 w 50"/>
              <a:gd name="T31" fmla="*/ 20 h 46"/>
              <a:gd name="T32" fmla="*/ 50 w 50"/>
              <a:gd name="T33" fmla="*/ 23 h 46"/>
              <a:gd name="T34" fmla="*/ 50 w 50"/>
              <a:gd name="T35" fmla="*/ 29 h 46"/>
              <a:gd name="T36" fmla="*/ 48 w 50"/>
              <a:gd name="T37" fmla="*/ 33 h 46"/>
              <a:gd name="T38" fmla="*/ 46 w 50"/>
              <a:gd name="T39" fmla="*/ 37 h 46"/>
              <a:gd name="T40" fmla="*/ 42 w 50"/>
              <a:gd name="T41" fmla="*/ 41 h 46"/>
              <a:gd name="T42" fmla="*/ 39 w 50"/>
              <a:gd name="T43" fmla="*/ 43 h 46"/>
              <a:gd name="T44" fmla="*/ 35 w 50"/>
              <a:gd name="T45" fmla="*/ 46 h 46"/>
              <a:gd name="T46" fmla="*/ 31 w 50"/>
              <a:gd name="T47" fmla="*/ 46 h 46"/>
              <a:gd name="T48" fmla="*/ 25 w 50"/>
              <a:gd name="T49" fmla="*/ 46 h 46"/>
              <a:gd name="T50" fmla="*/ 19 w 50"/>
              <a:gd name="T51" fmla="*/ 46 h 46"/>
              <a:gd name="T52" fmla="*/ 16 w 50"/>
              <a:gd name="T53" fmla="*/ 46 h 46"/>
              <a:gd name="T54" fmla="*/ 12 w 50"/>
              <a:gd name="T55" fmla="*/ 43 h 46"/>
              <a:gd name="T56" fmla="*/ 8 w 50"/>
              <a:gd name="T57" fmla="*/ 41 h 46"/>
              <a:gd name="T58" fmla="*/ 4 w 50"/>
              <a:gd name="T59" fmla="*/ 37 h 46"/>
              <a:gd name="T60" fmla="*/ 2 w 50"/>
              <a:gd name="T61" fmla="*/ 33 h 46"/>
              <a:gd name="T62" fmla="*/ 0 w 50"/>
              <a:gd name="T63" fmla="*/ 29 h 46"/>
              <a:gd name="T64" fmla="*/ 0 w 50"/>
              <a:gd name="T65" fmla="*/ 2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" h="46">
                <a:moveTo>
                  <a:pt x="0" y="23"/>
                </a:moveTo>
                <a:lnTo>
                  <a:pt x="0" y="20"/>
                </a:lnTo>
                <a:lnTo>
                  <a:pt x="2" y="14"/>
                </a:lnTo>
                <a:lnTo>
                  <a:pt x="4" y="10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19" y="0"/>
                </a:lnTo>
                <a:lnTo>
                  <a:pt x="25" y="0"/>
                </a:lnTo>
                <a:lnTo>
                  <a:pt x="31" y="0"/>
                </a:lnTo>
                <a:lnTo>
                  <a:pt x="35" y="2"/>
                </a:lnTo>
                <a:lnTo>
                  <a:pt x="39" y="4"/>
                </a:lnTo>
                <a:lnTo>
                  <a:pt x="42" y="8"/>
                </a:lnTo>
                <a:lnTo>
                  <a:pt x="46" y="10"/>
                </a:lnTo>
                <a:lnTo>
                  <a:pt x="48" y="14"/>
                </a:lnTo>
                <a:lnTo>
                  <a:pt x="50" y="20"/>
                </a:lnTo>
                <a:lnTo>
                  <a:pt x="50" y="23"/>
                </a:lnTo>
                <a:lnTo>
                  <a:pt x="50" y="29"/>
                </a:lnTo>
                <a:lnTo>
                  <a:pt x="48" y="33"/>
                </a:lnTo>
                <a:lnTo>
                  <a:pt x="46" y="37"/>
                </a:lnTo>
                <a:lnTo>
                  <a:pt x="42" y="41"/>
                </a:lnTo>
                <a:lnTo>
                  <a:pt x="39" y="43"/>
                </a:lnTo>
                <a:lnTo>
                  <a:pt x="35" y="46"/>
                </a:lnTo>
                <a:lnTo>
                  <a:pt x="31" y="46"/>
                </a:lnTo>
                <a:lnTo>
                  <a:pt x="25" y="46"/>
                </a:lnTo>
                <a:lnTo>
                  <a:pt x="19" y="46"/>
                </a:lnTo>
                <a:lnTo>
                  <a:pt x="16" y="46"/>
                </a:lnTo>
                <a:lnTo>
                  <a:pt x="12" y="43"/>
                </a:lnTo>
                <a:lnTo>
                  <a:pt x="8" y="41"/>
                </a:lnTo>
                <a:lnTo>
                  <a:pt x="4" y="37"/>
                </a:lnTo>
                <a:lnTo>
                  <a:pt x="2" y="33"/>
                </a:lnTo>
                <a:lnTo>
                  <a:pt x="0" y="29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1" name="Freeform 9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4 h 10"/>
              <a:gd name="T4" fmla="*/ 0 w 6"/>
              <a:gd name="T5" fmla="*/ 2 h 10"/>
              <a:gd name="T6" fmla="*/ 0 w 6"/>
              <a:gd name="T7" fmla="*/ 2 h 10"/>
              <a:gd name="T8" fmla="*/ 0 w 6"/>
              <a:gd name="T9" fmla="*/ 0 h 10"/>
              <a:gd name="T10" fmla="*/ 0 w 6"/>
              <a:gd name="T11" fmla="*/ 0 h 10"/>
              <a:gd name="T12" fmla="*/ 2 w 6"/>
              <a:gd name="T13" fmla="*/ 0 h 10"/>
              <a:gd name="T14" fmla="*/ 2 w 6"/>
              <a:gd name="T15" fmla="*/ 0 h 10"/>
              <a:gd name="T16" fmla="*/ 4 w 6"/>
              <a:gd name="T17" fmla="*/ 0 h 10"/>
              <a:gd name="T18" fmla="*/ 4 w 6"/>
              <a:gd name="T19" fmla="*/ 0 h 10"/>
              <a:gd name="T20" fmla="*/ 4 w 6"/>
              <a:gd name="T21" fmla="*/ 0 h 10"/>
              <a:gd name="T22" fmla="*/ 6 w 6"/>
              <a:gd name="T23" fmla="*/ 0 h 10"/>
              <a:gd name="T24" fmla="*/ 6 w 6"/>
              <a:gd name="T25" fmla="*/ 0 h 10"/>
              <a:gd name="T26" fmla="*/ 6 w 6"/>
              <a:gd name="T27" fmla="*/ 2 h 10"/>
              <a:gd name="T28" fmla="*/ 6 w 6"/>
              <a:gd name="T29" fmla="*/ 2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6 h 10"/>
              <a:gd name="T38" fmla="*/ 6 w 6"/>
              <a:gd name="T39" fmla="*/ 8 h 10"/>
              <a:gd name="T40" fmla="*/ 6 w 6"/>
              <a:gd name="T41" fmla="*/ 8 h 10"/>
              <a:gd name="T42" fmla="*/ 6 w 6"/>
              <a:gd name="T43" fmla="*/ 8 h 10"/>
              <a:gd name="T44" fmla="*/ 4 w 6"/>
              <a:gd name="T45" fmla="*/ 10 h 10"/>
              <a:gd name="T46" fmla="*/ 4 w 6"/>
              <a:gd name="T47" fmla="*/ 10 h 10"/>
              <a:gd name="T48" fmla="*/ 4 w 6"/>
              <a:gd name="T49" fmla="*/ 10 h 10"/>
              <a:gd name="T50" fmla="*/ 2 w 6"/>
              <a:gd name="T51" fmla="*/ 10 h 10"/>
              <a:gd name="T52" fmla="*/ 2 w 6"/>
              <a:gd name="T53" fmla="*/ 10 h 10"/>
              <a:gd name="T54" fmla="*/ 0 w 6"/>
              <a:gd name="T55" fmla="*/ 8 h 10"/>
              <a:gd name="T56" fmla="*/ 0 w 6"/>
              <a:gd name="T57" fmla="*/ 8 h 10"/>
              <a:gd name="T58" fmla="*/ 0 w 6"/>
              <a:gd name="T59" fmla="*/ 8 h 10"/>
              <a:gd name="T60" fmla="*/ 0 w 6"/>
              <a:gd name="T61" fmla="*/ 6 h 10"/>
              <a:gd name="T62" fmla="*/ 0 w 6"/>
              <a:gd name="T63" fmla="*/ 6 h 10"/>
              <a:gd name="T64" fmla="*/ 0 w 6"/>
              <a:gd name="T6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2" name="Freeform 10"/>
          <p:cNvSpPr>
            <a:spLocks/>
          </p:cNvSpPr>
          <p:nvPr/>
        </p:nvSpPr>
        <p:spPr bwMode="auto">
          <a:xfrm>
            <a:off x="2373313" y="4656138"/>
            <a:ext cx="23812" cy="38100"/>
          </a:xfrm>
          <a:custGeom>
            <a:avLst/>
            <a:gdLst>
              <a:gd name="T0" fmla="*/ 0 w 6"/>
              <a:gd name="T1" fmla="*/ 4 h 10"/>
              <a:gd name="T2" fmla="*/ 0 w 6"/>
              <a:gd name="T3" fmla="*/ 2 h 10"/>
              <a:gd name="T4" fmla="*/ 0 w 6"/>
              <a:gd name="T5" fmla="*/ 0 h 10"/>
              <a:gd name="T6" fmla="*/ 2 w 6"/>
              <a:gd name="T7" fmla="*/ 0 h 10"/>
              <a:gd name="T8" fmla="*/ 4 w 6"/>
              <a:gd name="T9" fmla="*/ 0 h 10"/>
              <a:gd name="T10" fmla="*/ 6 w 6"/>
              <a:gd name="T11" fmla="*/ 0 h 10"/>
              <a:gd name="T12" fmla="*/ 6 w 6"/>
              <a:gd name="T13" fmla="*/ 2 h 10"/>
              <a:gd name="T14" fmla="*/ 6 w 6"/>
              <a:gd name="T15" fmla="*/ 4 h 10"/>
              <a:gd name="T16" fmla="*/ 6 w 6"/>
              <a:gd name="T17" fmla="*/ 6 h 10"/>
              <a:gd name="T18" fmla="*/ 6 w 6"/>
              <a:gd name="T19" fmla="*/ 8 h 10"/>
              <a:gd name="T20" fmla="*/ 4 w 6"/>
              <a:gd name="T21" fmla="*/ 10 h 10"/>
              <a:gd name="T22" fmla="*/ 2 w 6"/>
              <a:gd name="T23" fmla="*/ 10 h 10"/>
              <a:gd name="T24" fmla="*/ 0 w 6"/>
              <a:gd name="T25" fmla="*/ 8 h 10"/>
              <a:gd name="T26" fmla="*/ 0 w 6"/>
              <a:gd name="T27" fmla="*/ 6 h 10"/>
              <a:gd name="T28" fmla="*/ 0 w 6"/>
              <a:gd name="T2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0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3" name="Freeform 11"/>
          <p:cNvSpPr>
            <a:spLocks/>
          </p:cNvSpPr>
          <p:nvPr/>
        </p:nvSpPr>
        <p:spPr bwMode="auto">
          <a:xfrm>
            <a:off x="2403475" y="4694238"/>
            <a:ext cx="50800" cy="30162"/>
          </a:xfrm>
          <a:custGeom>
            <a:avLst/>
            <a:gdLst>
              <a:gd name="T0" fmla="*/ 0 w 13"/>
              <a:gd name="T1" fmla="*/ 8 h 8"/>
              <a:gd name="T2" fmla="*/ 2 w 13"/>
              <a:gd name="T3" fmla="*/ 8 h 8"/>
              <a:gd name="T4" fmla="*/ 2 w 13"/>
              <a:gd name="T5" fmla="*/ 6 h 8"/>
              <a:gd name="T6" fmla="*/ 6 w 13"/>
              <a:gd name="T7" fmla="*/ 6 h 8"/>
              <a:gd name="T8" fmla="*/ 6 w 13"/>
              <a:gd name="T9" fmla="*/ 4 h 8"/>
              <a:gd name="T10" fmla="*/ 8 w 13"/>
              <a:gd name="T11" fmla="*/ 4 h 8"/>
              <a:gd name="T12" fmla="*/ 10 w 13"/>
              <a:gd name="T13" fmla="*/ 4 h 8"/>
              <a:gd name="T14" fmla="*/ 11 w 13"/>
              <a:gd name="T15" fmla="*/ 2 h 8"/>
              <a:gd name="T16" fmla="*/ 11 w 13"/>
              <a:gd name="T17" fmla="*/ 0 h 8"/>
              <a:gd name="T18" fmla="*/ 13 w 1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4" name="Freeform 12"/>
          <p:cNvSpPr>
            <a:spLocks/>
          </p:cNvSpPr>
          <p:nvPr/>
        </p:nvSpPr>
        <p:spPr bwMode="auto">
          <a:xfrm>
            <a:off x="2316163" y="4694238"/>
            <a:ext cx="57150" cy="30162"/>
          </a:xfrm>
          <a:custGeom>
            <a:avLst/>
            <a:gdLst>
              <a:gd name="T0" fmla="*/ 0 w 15"/>
              <a:gd name="T1" fmla="*/ 8 h 8"/>
              <a:gd name="T2" fmla="*/ 2 w 15"/>
              <a:gd name="T3" fmla="*/ 8 h 8"/>
              <a:gd name="T4" fmla="*/ 2 w 15"/>
              <a:gd name="T5" fmla="*/ 6 h 8"/>
              <a:gd name="T6" fmla="*/ 4 w 15"/>
              <a:gd name="T7" fmla="*/ 6 h 8"/>
              <a:gd name="T8" fmla="*/ 4 w 15"/>
              <a:gd name="T9" fmla="*/ 4 h 8"/>
              <a:gd name="T10" fmla="*/ 6 w 15"/>
              <a:gd name="T11" fmla="*/ 6 h 8"/>
              <a:gd name="T12" fmla="*/ 8 w 15"/>
              <a:gd name="T13" fmla="*/ 6 h 8"/>
              <a:gd name="T14" fmla="*/ 8 w 15"/>
              <a:gd name="T15" fmla="*/ 4 h 8"/>
              <a:gd name="T16" fmla="*/ 9 w 15"/>
              <a:gd name="T17" fmla="*/ 4 h 8"/>
              <a:gd name="T18" fmla="*/ 11 w 15"/>
              <a:gd name="T19" fmla="*/ 4 h 8"/>
              <a:gd name="T20" fmla="*/ 11 w 15"/>
              <a:gd name="T21" fmla="*/ 2 h 8"/>
              <a:gd name="T22" fmla="*/ 13 w 15"/>
              <a:gd name="T23" fmla="*/ 0 h 8"/>
              <a:gd name="T24" fmla="*/ 15 w 1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8">
                <a:moveTo>
                  <a:pt x="0" y="8"/>
                </a:move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5" name="Freeform 13"/>
          <p:cNvSpPr>
            <a:spLocks/>
          </p:cNvSpPr>
          <p:nvPr/>
        </p:nvSpPr>
        <p:spPr bwMode="auto">
          <a:xfrm>
            <a:off x="2359025" y="4700588"/>
            <a:ext cx="52388" cy="31750"/>
          </a:xfrm>
          <a:custGeom>
            <a:avLst/>
            <a:gdLst>
              <a:gd name="T0" fmla="*/ 0 w 14"/>
              <a:gd name="T1" fmla="*/ 8 h 8"/>
              <a:gd name="T2" fmla="*/ 0 w 14"/>
              <a:gd name="T3" fmla="*/ 6 h 8"/>
              <a:gd name="T4" fmla="*/ 2 w 14"/>
              <a:gd name="T5" fmla="*/ 6 h 8"/>
              <a:gd name="T6" fmla="*/ 2 w 14"/>
              <a:gd name="T7" fmla="*/ 4 h 8"/>
              <a:gd name="T8" fmla="*/ 4 w 14"/>
              <a:gd name="T9" fmla="*/ 4 h 8"/>
              <a:gd name="T10" fmla="*/ 6 w 14"/>
              <a:gd name="T11" fmla="*/ 4 h 8"/>
              <a:gd name="T12" fmla="*/ 6 w 14"/>
              <a:gd name="T13" fmla="*/ 6 h 8"/>
              <a:gd name="T14" fmla="*/ 6 w 14"/>
              <a:gd name="T15" fmla="*/ 4 h 8"/>
              <a:gd name="T16" fmla="*/ 8 w 14"/>
              <a:gd name="T17" fmla="*/ 4 h 8"/>
              <a:gd name="T18" fmla="*/ 10 w 14"/>
              <a:gd name="T19" fmla="*/ 4 h 8"/>
              <a:gd name="T20" fmla="*/ 12 w 14"/>
              <a:gd name="T21" fmla="*/ 4 h 8"/>
              <a:gd name="T22" fmla="*/ 12 w 14"/>
              <a:gd name="T23" fmla="*/ 2 h 8"/>
              <a:gd name="T24" fmla="*/ 12 w 14"/>
              <a:gd name="T25" fmla="*/ 0 h 8"/>
              <a:gd name="T26" fmla="*/ 14 w 14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8">
                <a:moveTo>
                  <a:pt x="0" y="8"/>
                </a:move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4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6" name="Freeform 14"/>
          <p:cNvSpPr>
            <a:spLocks/>
          </p:cNvSpPr>
          <p:nvPr/>
        </p:nvSpPr>
        <p:spPr bwMode="auto">
          <a:xfrm>
            <a:off x="2397125" y="4670425"/>
            <a:ext cx="57150" cy="23813"/>
          </a:xfrm>
          <a:custGeom>
            <a:avLst/>
            <a:gdLst>
              <a:gd name="T0" fmla="*/ 0 w 15"/>
              <a:gd name="T1" fmla="*/ 6 h 6"/>
              <a:gd name="T2" fmla="*/ 2 w 15"/>
              <a:gd name="T3" fmla="*/ 6 h 6"/>
              <a:gd name="T4" fmla="*/ 4 w 15"/>
              <a:gd name="T5" fmla="*/ 4 h 6"/>
              <a:gd name="T6" fmla="*/ 6 w 15"/>
              <a:gd name="T7" fmla="*/ 4 h 6"/>
              <a:gd name="T8" fmla="*/ 6 w 15"/>
              <a:gd name="T9" fmla="*/ 6 h 6"/>
              <a:gd name="T10" fmla="*/ 8 w 15"/>
              <a:gd name="T11" fmla="*/ 6 h 6"/>
              <a:gd name="T12" fmla="*/ 8 w 15"/>
              <a:gd name="T13" fmla="*/ 4 h 6"/>
              <a:gd name="T14" fmla="*/ 10 w 15"/>
              <a:gd name="T15" fmla="*/ 4 h 6"/>
              <a:gd name="T16" fmla="*/ 12 w 15"/>
              <a:gd name="T17" fmla="*/ 4 h 6"/>
              <a:gd name="T18" fmla="*/ 13 w 15"/>
              <a:gd name="T19" fmla="*/ 4 h 6"/>
              <a:gd name="T20" fmla="*/ 13 w 15"/>
              <a:gd name="T21" fmla="*/ 2 h 6"/>
              <a:gd name="T22" fmla="*/ 13 w 15"/>
              <a:gd name="T23" fmla="*/ 0 h 6"/>
              <a:gd name="T24" fmla="*/ 15 w 15"/>
              <a:gd name="T25" fmla="*/ 0 h 6"/>
              <a:gd name="T26" fmla="*/ 15 w 15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7" name="Freeform 15"/>
          <p:cNvSpPr>
            <a:spLocks/>
          </p:cNvSpPr>
          <p:nvPr/>
        </p:nvSpPr>
        <p:spPr bwMode="auto">
          <a:xfrm>
            <a:off x="2301875" y="4656138"/>
            <a:ext cx="57150" cy="14287"/>
          </a:xfrm>
          <a:custGeom>
            <a:avLst/>
            <a:gdLst>
              <a:gd name="T0" fmla="*/ 0 w 15"/>
              <a:gd name="T1" fmla="*/ 4 h 4"/>
              <a:gd name="T2" fmla="*/ 2 w 15"/>
              <a:gd name="T3" fmla="*/ 4 h 4"/>
              <a:gd name="T4" fmla="*/ 2 w 15"/>
              <a:gd name="T5" fmla="*/ 2 h 4"/>
              <a:gd name="T6" fmla="*/ 4 w 15"/>
              <a:gd name="T7" fmla="*/ 2 h 4"/>
              <a:gd name="T8" fmla="*/ 6 w 15"/>
              <a:gd name="T9" fmla="*/ 2 h 4"/>
              <a:gd name="T10" fmla="*/ 8 w 15"/>
              <a:gd name="T11" fmla="*/ 2 h 4"/>
              <a:gd name="T12" fmla="*/ 10 w 15"/>
              <a:gd name="T13" fmla="*/ 2 h 4"/>
              <a:gd name="T14" fmla="*/ 12 w 15"/>
              <a:gd name="T15" fmla="*/ 2 h 4"/>
              <a:gd name="T16" fmla="*/ 13 w 15"/>
              <a:gd name="T17" fmla="*/ 2 h 4"/>
              <a:gd name="T18" fmla="*/ 13 w 15"/>
              <a:gd name="T19" fmla="*/ 0 h 4"/>
              <a:gd name="T20" fmla="*/ 15 w 1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8" name="Freeform 16"/>
          <p:cNvSpPr>
            <a:spLocks/>
          </p:cNvSpPr>
          <p:nvPr/>
        </p:nvSpPr>
        <p:spPr bwMode="auto">
          <a:xfrm>
            <a:off x="2389188" y="4643438"/>
            <a:ext cx="57150" cy="12700"/>
          </a:xfrm>
          <a:custGeom>
            <a:avLst/>
            <a:gdLst>
              <a:gd name="T0" fmla="*/ 0 w 15"/>
              <a:gd name="T1" fmla="*/ 3 h 3"/>
              <a:gd name="T2" fmla="*/ 2 w 15"/>
              <a:gd name="T3" fmla="*/ 2 h 3"/>
              <a:gd name="T4" fmla="*/ 4 w 15"/>
              <a:gd name="T5" fmla="*/ 2 h 3"/>
              <a:gd name="T6" fmla="*/ 6 w 15"/>
              <a:gd name="T7" fmla="*/ 2 h 3"/>
              <a:gd name="T8" fmla="*/ 8 w 15"/>
              <a:gd name="T9" fmla="*/ 2 h 3"/>
              <a:gd name="T10" fmla="*/ 10 w 15"/>
              <a:gd name="T11" fmla="*/ 2 h 3"/>
              <a:gd name="T12" fmla="*/ 12 w 15"/>
              <a:gd name="T13" fmla="*/ 2 h 3"/>
              <a:gd name="T14" fmla="*/ 14 w 15"/>
              <a:gd name="T15" fmla="*/ 0 h 3"/>
              <a:gd name="T16" fmla="*/ 15 w 1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3">
                <a:moveTo>
                  <a:pt x="0" y="3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69" name="Freeform 17"/>
          <p:cNvSpPr>
            <a:spLocks/>
          </p:cNvSpPr>
          <p:nvPr/>
        </p:nvSpPr>
        <p:spPr bwMode="auto">
          <a:xfrm>
            <a:off x="2308225" y="4678363"/>
            <a:ext cx="57150" cy="7937"/>
          </a:xfrm>
          <a:custGeom>
            <a:avLst/>
            <a:gdLst>
              <a:gd name="T0" fmla="*/ 0 w 15"/>
              <a:gd name="T1" fmla="*/ 2 h 2"/>
              <a:gd name="T2" fmla="*/ 2 w 15"/>
              <a:gd name="T3" fmla="*/ 2 h 2"/>
              <a:gd name="T4" fmla="*/ 2 w 15"/>
              <a:gd name="T5" fmla="*/ 0 h 2"/>
              <a:gd name="T6" fmla="*/ 4 w 15"/>
              <a:gd name="T7" fmla="*/ 0 h 2"/>
              <a:gd name="T8" fmla="*/ 4 w 15"/>
              <a:gd name="T9" fmla="*/ 2 h 2"/>
              <a:gd name="T10" fmla="*/ 6 w 15"/>
              <a:gd name="T11" fmla="*/ 2 h 2"/>
              <a:gd name="T12" fmla="*/ 8 w 15"/>
              <a:gd name="T13" fmla="*/ 2 h 2"/>
              <a:gd name="T14" fmla="*/ 10 w 15"/>
              <a:gd name="T15" fmla="*/ 2 h 2"/>
              <a:gd name="T16" fmla="*/ 11 w 15"/>
              <a:gd name="T17" fmla="*/ 2 h 2"/>
              <a:gd name="T18" fmla="*/ 11 w 15"/>
              <a:gd name="T19" fmla="*/ 0 h 2"/>
              <a:gd name="T20" fmla="*/ 13 w 15"/>
              <a:gd name="T21" fmla="*/ 0 h 2"/>
              <a:gd name="T22" fmla="*/ 15 w 15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0" name="Freeform 18"/>
          <p:cNvSpPr>
            <a:spLocks/>
          </p:cNvSpPr>
          <p:nvPr/>
        </p:nvSpPr>
        <p:spPr bwMode="auto">
          <a:xfrm>
            <a:off x="2397125" y="4651375"/>
            <a:ext cx="57150" cy="4763"/>
          </a:xfrm>
          <a:custGeom>
            <a:avLst/>
            <a:gdLst>
              <a:gd name="T0" fmla="*/ 0 w 15"/>
              <a:gd name="T1" fmla="*/ 1 h 1"/>
              <a:gd name="T2" fmla="*/ 2 w 15"/>
              <a:gd name="T3" fmla="*/ 1 h 1"/>
              <a:gd name="T4" fmla="*/ 4 w 15"/>
              <a:gd name="T5" fmla="*/ 1 h 1"/>
              <a:gd name="T6" fmla="*/ 4 w 15"/>
              <a:gd name="T7" fmla="*/ 0 h 1"/>
              <a:gd name="T8" fmla="*/ 6 w 15"/>
              <a:gd name="T9" fmla="*/ 1 h 1"/>
              <a:gd name="T10" fmla="*/ 8 w 15"/>
              <a:gd name="T11" fmla="*/ 1 h 1"/>
              <a:gd name="T12" fmla="*/ 10 w 15"/>
              <a:gd name="T13" fmla="*/ 1 h 1"/>
              <a:gd name="T14" fmla="*/ 12 w 15"/>
              <a:gd name="T15" fmla="*/ 1 h 1"/>
              <a:gd name="T16" fmla="*/ 13 w 15"/>
              <a:gd name="T17" fmla="*/ 1 h 1"/>
              <a:gd name="T18" fmla="*/ 13 w 15"/>
              <a:gd name="T19" fmla="*/ 0 h 1"/>
              <a:gd name="T20" fmla="*/ 15 w 15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"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0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1" name="Freeform 19"/>
          <p:cNvSpPr>
            <a:spLocks/>
          </p:cNvSpPr>
          <p:nvPr/>
        </p:nvSpPr>
        <p:spPr bwMode="auto">
          <a:xfrm>
            <a:off x="2324100" y="4629150"/>
            <a:ext cx="57150" cy="7938"/>
          </a:xfrm>
          <a:custGeom>
            <a:avLst/>
            <a:gdLst>
              <a:gd name="T0" fmla="*/ 0 w 15"/>
              <a:gd name="T1" fmla="*/ 0 h 2"/>
              <a:gd name="T2" fmla="*/ 2 w 15"/>
              <a:gd name="T3" fmla="*/ 0 h 2"/>
              <a:gd name="T4" fmla="*/ 4 w 15"/>
              <a:gd name="T5" fmla="*/ 0 h 2"/>
              <a:gd name="T6" fmla="*/ 6 w 15"/>
              <a:gd name="T7" fmla="*/ 0 h 2"/>
              <a:gd name="T8" fmla="*/ 6 w 15"/>
              <a:gd name="T9" fmla="*/ 2 h 2"/>
              <a:gd name="T10" fmla="*/ 6 w 15"/>
              <a:gd name="T11" fmla="*/ 0 h 2"/>
              <a:gd name="T12" fmla="*/ 7 w 15"/>
              <a:gd name="T13" fmla="*/ 0 h 2"/>
              <a:gd name="T14" fmla="*/ 9 w 15"/>
              <a:gd name="T15" fmla="*/ 0 h 2"/>
              <a:gd name="T16" fmla="*/ 9 w 15"/>
              <a:gd name="T17" fmla="*/ 2 h 2"/>
              <a:gd name="T18" fmla="*/ 9 w 15"/>
              <a:gd name="T19" fmla="*/ 0 h 2"/>
              <a:gd name="T20" fmla="*/ 9 w 15"/>
              <a:gd name="T21" fmla="*/ 2 h 2"/>
              <a:gd name="T22" fmla="*/ 11 w 15"/>
              <a:gd name="T23" fmla="*/ 2 h 2"/>
              <a:gd name="T24" fmla="*/ 11 w 15"/>
              <a:gd name="T25" fmla="*/ 0 h 2"/>
              <a:gd name="T26" fmla="*/ 13 w 15"/>
              <a:gd name="T27" fmla="*/ 0 h 2"/>
              <a:gd name="T28" fmla="*/ 15 w 15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2" name="Freeform 20"/>
          <p:cNvSpPr>
            <a:spLocks/>
          </p:cNvSpPr>
          <p:nvPr/>
        </p:nvSpPr>
        <p:spPr bwMode="auto">
          <a:xfrm>
            <a:off x="2389188" y="4621213"/>
            <a:ext cx="57150" cy="7937"/>
          </a:xfrm>
          <a:custGeom>
            <a:avLst/>
            <a:gdLst>
              <a:gd name="T0" fmla="*/ 0 w 15"/>
              <a:gd name="T1" fmla="*/ 2 h 2"/>
              <a:gd name="T2" fmla="*/ 0 w 15"/>
              <a:gd name="T3" fmla="*/ 0 h 2"/>
              <a:gd name="T4" fmla="*/ 2 w 15"/>
              <a:gd name="T5" fmla="*/ 0 h 2"/>
              <a:gd name="T6" fmla="*/ 4 w 15"/>
              <a:gd name="T7" fmla="*/ 0 h 2"/>
              <a:gd name="T8" fmla="*/ 6 w 15"/>
              <a:gd name="T9" fmla="*/ 2 h 2"/>
              <a:gd name="T10" fmla="*/ 8 w 15"/>
              <a:gd name="T11" fmla="*/ 2 h 2"/>
              <a:gd name="T12" fmla="*/ 10 w 15"/>
              <a:gd name="T13" fmla="*/ 2 h 2"/>
              <a:gd name="T14" fmla="*/ 12 w 15"/>
              <a:gd name="T15" fmla="*/ 2 h 2"/>
              <a:gd name="T16" fmla="*/ 14 w 15"/>
              <a:gd name="T17" fmla="*/ 2 h 2"/>
              <a:gd name="T18" fmla="*/ 14 w 15"/>
              <a:gd name="T19" fmla="*/ 0 h 2"/>
              <a:gd name="T20" fmla="*/ 15 w 15"/>
              <a:gd name="T21" fmla="*/ 0 h 2"/>
              <a:gd name="T22" fmla="*/ 15 w 15"/>
              <a:gd name="T2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3" name="Freeform 21"/>
          <p:cNvSpPr>
            <a:spLocks/>
          </p:cNvSpPr>
          <p:nvPr/>
        </p:nvSpPr>
        <p:spPr bwMode="auto">
          <a:xfrm>
            <a:off x="2316163" y="4613275"/>
            <a:ext cx="49212" cy="38100"/>
          </a:xfrm>
          <a:custGeom>
            <a:avLst/>
            <a:gdLst>
              <a:gd name="T0" fmla="*/ 0 w 13"/>
              <a:gd name="T1" fmla="*/ 10 h 10"/>
              <a:gd name="T2" fmla="*/ 0 w 13"/>
              <a:gd name="T3" fmla="*/ 8 h 10"/>
              <a:gd name="T4" fmla="*/ 2 w 13"/>
              <a:gd name="T5" fmla="*/ 8 h 10"/>
              <a:gd name="T6" fmla="*/ 2 w 13"/>
              <a:gd name="T7" fmla="*/ 6 h 10"/>
              <a:gd name="T8" fmla="*/ 6 w 13"/>
              <a:gd name="T9" fmla="*/ 6 h 10"/>
              <a:gd name="T10" fmla="*/ 8 w 13"/>
              <a:gd name="T11" fmla="*/ 6 h 10"/>
              <a:gd name="T12" fmla="*/ 8 w 13"/>
              <a:gd name="T13" fmla="*/ 4 h 10"/>
              <a:gd name="T14" fmla="*/ 9 w 13"/>
              <a:gd name="T15" fmla="*/ 4 h 10"/>
              <a:gd name="T16" fmla="*/ 9 w 13"/>
              <a:gd name="T17" fmla="*/ 0 h 10"/>
              <a:gd name="T18" fmla="*/ 13 w 13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9" y="4"/>
                </a:ln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4" name="Freeform 22"/>
          <p:cNvSpPr>
            <a:spLocks/>
          </p:cNvSpPr>
          <p:nvPr/>
        </p:nvSpPr>
        <p:spPr bwMode="auto">
          <a:xfrm>
            <a:off x="2351088" y="4605338"/>
            <a:ext cx="52387" cy="38100"/>
          </a:xfrm>
          <a:custGeom>
            <a:avLst/>
            <a:gdLst>
              <a:gd name="T0" fmla="*/ 0 w 14"/>
              <a:gd name="T1" fmla="*/ 10 h 10"/>
              <a:gd name="T2" fmla="*/ 2 w 14"/>
              <a:gd name="T3" fmla="*/ 10 h 10"/>
              <a:gd name="T4" fmla="*/ 2 w 14"/>
              <a:gd name="T5" fmla="*/ 8 h 10"/>
              <a:gd name="T6" fmla="*/ 2 w 14"/>
              <a:gd name="T7" fmla="*/ 6 h 10"/>
              <a:gd name="T8" fmla="*/ 6 w 14"/>
              <a:gd name="T9" fmla="*/ 6 h 10"/>
              <a:gd name="T10" fmla="*/ 8 w 14"/>
              <a:gd name="T11" fmla="*/ 6 h 10"/>
              <a:gd name="T12" fmla="*/ 10 w 14"/>
              <a:gd name="T13" fmla="*/ 6 h 10"/>
              <a:gd name="T14" fmla="*/ 10 w 14"/>
              <a:gd name="T15" fmla="*/ 4 h 10"/>
              <a:gd name="T16" fmla="*/ 12 w 14"/>
              <a:gd name="T17" fmla="*/ 4 h 10"/>
              <a:gd name="T18" fmla="*/ 12 w 14"/>
              <a:gd name="T19" fmla="*/ 0 h 10"/>
              <a:gd name="T20" fmla="*/ 14 w 1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0" y="10"/>
                </a:move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5" name="Freeform 23"/>
          <p:cNvSpPr>
            <a:spLocks/>
          </p:cNvSpPr>
          <p:nvPr/>
        </p:nvSpPr>
        <p:spPr bwMode="auto">
          <a:xfrm>
            <a:off x="2944813" y="32512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19 h 27"/>
              <a:gd name="T6" fmla="*/ 6 w 19"/>
              <a:gd name="T7" fmla="*/ 17 h 27"/>
              <a:gd name="T8" fmla="*/ 9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19"/>
                </a:lnTo>
                <a:lnTo>
                  <a:pt x="6" y="17"/>
                </a:lnTo>
                <a:lnTo>
                  <a:pt x="9" y="14"/>
                </a:lnTo>
                <a:lnTo>
                  <a:pt x="11" y="10"/>
                </a:lnTo>
                <a:lnTo>
                  <a:pt x="13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6" name="Freeform 24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7" name="Freeform 25"/>
          <p:cNvSpPr>
            <a:spLocks/>
          </p:cNvSpPr>
          <p:nvPr/>
        </p:nvSpPr>
        <p:spPr bwMode="auto">
          <a:xfrm>
            <a:off x="2968625" y="3209925"/>
            <a:ext cx="95250" cy="79375"/>
          </a:xfrm>
          <a:custGeom>
            <a:avLst/>
            <a:gdLst>
              <a:gd name="T0" fmla="*/ 0 w 25"/>
              <a:gd name="T1" fmla="*/ 3 h 21"/>
              <a:gd name="T2" fmla="*/ 2 w 25"/>
              <a:gd name="T3" fmla="*/ 2 h 21"/>
              <a:gd name="T4" fmla="*/ 3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0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3"/>
                </a:move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8" name="Freeform 26"/>
          <p:cNvSpPr>
            <a:spLocks/>
          </p:cNvSpPr>
          <p:nvPr/>
        </p:nvSpPr>
        <p:spPr bwMode="auto">
          <a:xfrm>
            <a:off x="2922588" y="3305175"/>
            <a:ext cx="73025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79" name="Freeform 27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5 w 26"/>
              <a:gd name="T35" fmla="*/ 19 h 23"/>
              <a:gd name="T36" fmla="*/ 23 w 26"/>
              <a:gd name="T37" fmla="*/ 21 h 23"/>
              <a:gd name="T38" fmla="*/ 21 w 26"/>
              <a:gd name="T39" fmla="*/ 21 h 23"/>
              <a:gd name="T40" fmla="*/ 19 w 26"/>
              <a:gd name="T41" fmla="*/ 23 h 23"/>
              <a:gd name="T42" fmla="*/ 15 w 26"/>
              <a:gd name="T43" fmla="*/ 23 h 23"/>
              <a:gd name="T44" fmla="*/ 13 w 26"/>
              <a:gd name="T45" fmla="*/ 21 h 23"/>
              <a:gd name="T46" fmla="*/ 11 w 26"/>
              <a:gd name="T47" fmla="*/ 21 h 23"/>
              <a:gd name="T48" fmla="*/ 9 w 26"/>
              <a:gd name="T49" fmla="*/ 19 h 23"/>
              <a:gd name="T50" fmla="*/ 5 w 26"/>
              <a:gd name="T51" fmla="*/ 19 h 23"/>
              <a:gd name="T52" fmla="*/ 3 w 26"/>
              <a:gd name="T53" fmla="*/ 17 h 23"/>
              <a:gd name="T54" fmla="*/ 3 w 26"/>
              <a:gd name="T55" fmla="*/ 15 h 23"/>
              <a:gd name="T56" fmla="*/ 2 w 26"/>
              <a:gd name="T57" fmla="*/ 13 h 23"/>
              <a:gd name="T58" fmla="*/ 2 w 26"/>
              <a:gd name="T59" fmla="*/ 11 h 23"/>
              <a:gd name="T60" fmla="*/ 0 w 26"/>
              <a:gd name="T61" fmla="*/ 8 h 23"/>
              <a:gd name="T62" fmla="*/ 2 w 26"/>
              <a:gd name="T63" fmla="*/ 6 h 23"/>
              <a:gd name="T64" fmla="*/ 2 w 26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0" name="Freeform 28"/>
          <p:cNvSpPr>
            <a:spLocks/>
          </p:cNvSpPr>
          <p:nvPr/>
        </p:nvSpPr>
        <p:spPr bwMode="auto">
          <a:xfrm>
            <a:off x="2881313" y="3354388"/>
            <a:ext cx="98425" cy="87312"/>
          </a:xfrm>
          <a:custGeom>
            <a:avLst/>
            <a:gdLst>
              <a:gd name="T0" fmla="*/ 2 w 26"/>
              <a:gd name="T1" fmla="*/ 4 h 23"/>
              <a:gd name="T2" fmla="*/ 3 w 26"/>
              <a:gd name="T3" fmla="*/ 4 h 23"/>
              <a:gd name="T4" fmla="*/ 3 w 26"/>
              <a:gd name="T5" fmla="*/ 2 h 23"/>
              <a:gd name="T6" fmla="*/ 5 w 26"/>
              <a:gd name="T7" fmla="*/ 2 h 23"/>
              <a:gd name="T8" fmla="*/ 9 w 26"/>
              <a:gd name="T9" fmla="*/ 0 h 23"/>
              <a:gd name="T10" fmla="*/ 11 w 26"/>
              <a:gd name="T11" fmla="*/ 0 h 23"/>
              <a:gd name="T12" fmla="*/ 13 w 26"/>
              <a:gd name="T13" fmla="*/ 2 h 23"/>
              <a:gd name="T14" fmla="*/ 15 w 26"/>
              <a:gd name="T15" fmla="*/ 2 h 23"/>
              <a:gd name="T16" fmla="*/ 19 w 26"/>
              <a:gd name="T17" fmla="*/ 4 h 23"/>
              <a:gd name="T18" fmla="*/ 21 w 26"/>
              <a:gd name="T19" fmla="*/ 4 h 23"/>
              <a:gd name="T20" fmla="*/ 23 w 26"/>
              <a:gd name="T21" fmla="*/ 6 h 23"/>
              <a:gd name="T22" fmla="*/ 25 w 26"/>
              <a:gd name="T23" fmla="*/ 8 h 23"/>
              <a:gd name="T24" fmla="*/ 25 w 26"/>
              <a:gd name="T25" fmla="*/ 10 h 23"/>
              <a:gd name="T26" fmla="*/ 26 w 26"/>
              <a:gd name="T27" fmla="*/ 13 h 23"/>
              <a:gd name="T28" fmla="*/ 26 w 26"/>
              <a:gd name="T29" fmla="*/ 15 h 23"/>
              <a:gd name="T30" fmla="*/ 26 w 26"/>
              <a:gd name="T31" fmla="*/ 17 h 23"/>
              <a:gd name="T32" fmla="*/ 25 w 26"/>
              <a:gd name="T33" fmla="*/ 19 h 23"/>
              <a:gd name="T34" fmla="*/ 23 w 26"/>
              <a:gd name="T35" fmla="*/ 21 h 23"/>
              <a:gd name="T36" fmla="*/ 21 w 26"/>
              <a:gd name="T37" fmla="*/ 21 h 23"/>
              <a:gd name="T38" fmla="*/ 19 w 26"/>
              <a:gd name="T39" fmla="*/ 23 h 23"/>
              <a:gd name="T40" fmla="*/ 15 w 26"/>
              <a:gd name="T41" fmla="*/ 23 h 23"/>
              <a:gd name="T42" fmla="*/ 13 w 26"/>
              <a:gd name="T43" fmla="*/ 21 h 23"/>
              <a:gd name="T44" fmla="*/ 11 w 26"/>
              <a:gd name="T45" fmla="*/ 21 h 23"/>
              <a:gd name="T46" fmla="*/ 9 w 26"/>
              <a:gd name="T47" fmla="*/ 19 h 23"/>
              <a:gd name="T48" fmla="*/ 5 w 26"/>
              <a:gd name="T49" fmla="*/ 19 h 23"/>
              <a:gd name="T50" fmla="*/ 3 w 26"/>
              <a:gd name="T51" fmla="*/ 17 h 23"/>
              <a:gd name="T52" fmla="*/ 3 w 26"/>
              <a:gd name="T53" fmla="*/ 15 h 23"/>
              <a:gd name="T54" fmla="*/ 2 w 26"/>
              <a:gd name="T55" fmla="*/ 13 h 23"/>
              <a:gd name="T56" fmla="*/ 2 w 26"/>
              <a:gd name="T57" fmla="*/ 11 h 23"/>
              <a:gd name="T58" fmla="*/ 0 w 26"/>
              <a:gd name="T59" fmla="*/ 8 h 23"/>
              <a:gd name="T60" fmla="*/ 2 w 26"/>
              <a:gd name="T61" fmla="*/ 6 h 23"/>
              <a:gd name="T62" fmla="*/ 2 w 26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3">
                <a:moveTo>
                  <a:pt x="2" y="4"/>
                </a:moveTo>
                <a:lnTo>
                  <a:pt x="3" y="4"/>
                </a:lnTo>
                <a:lnTo>
                  <a:pt x="3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6" y="13"/>
                </a:lnTo>
                <a:lnTo>
                  <a:pt x="26" y="15"/>
                </a:lnTo>
                <a:lnTo>
                  <a:pt x="26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3"/>
                </a:lnTo>
                <a:lnTo>
                  <a:pt x="15" y="23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9"/>
                </a:lnTo>
                <a:lnTo>
                  <a:pt x="3" y="17"/>
                </a:lnTo>
                <a:lnTo>
                  <a:pt x="3" y="15"/>
                </a:lnTo>
                <a:lnTo>
                  <a:pt x="2" y="13"/>
                </a:lnTo>
                <a:lnTo>
                  <a:pt x="2" y="11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1" name="Freeform 29"/>
          <p:cNvSpPr>
            <a:spLocks/>
          </p:cNvSpPr>
          <p:nvPr/>
        </p:nvSpPr>
        <p:spPr bwMode="auto">
          <a:xfrm>
            <a:off x="3471863" y="3559175"/>
            <a:ext cx="71437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5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2" name="Freeform 30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3" name="Freeform 31"/>
          <p:cNvSpPr>
            <a:spLocks/>
          </p:cNvSpPr>
          <p:nvPr/>
        </p:nvSpPr>
        <p:spPr bwMode="auto">
          <a:xfrm>
            <a:off x="3502025" y="3514725"/>
            <a:ext cx="95250" cy="79375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6 h 21"/>
              <a:gd name="T54" fmla="*/ 2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4" name="Freeform 32"/>
          <p:cNvSpPr>
            <a:spLocks/>
          </p:cNvSpPr>
          <p:nvPr/>
        </p:nvSpPr>
        <p:spPr bwMode="auto">
          <a:xfrm>
            <a:off x="3455988" y="36099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5" name="Freeform 33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2 w 25"/>
              <a:gd name="T3" fmla="*/ 3 h 23"/>
              <a:gd name="T4" fmla="*/ 4 w 25"/>
              <a:gd name="T5" fmla="*/ 1 h 23"/>
              <a:gd name="T6" fmla="*/ 5 w 25"/>
              <a:gd name="T7" fmla="*/ 1 h 23"/>
              <a:gd name="T8" fmla="*/ 7 w 25"/>
              <a:gd name="T9" fmla="*/ 0 h 23"/>
              <a:gd name="T10" fmla="*/ 9 w 25"/>
              <a:gd name="T11" fmla="*/ 0 h 23"/>
              <a:gd name="T12" fmla="*/ 13 w 25"/>
              <a:gd name="T13" fmla="*/ 1 h 23"/>
              <a:gd name="T14" fmla="*/ 15 w 25"/>
              <a:gd name="T15" fmla="*/ 1 h 23"/>
              <a:gd name="T16" fmla="*/ 17 w 25"/>
              <a:gd name="T17" fmla="*/ 3 h 23"/>
              <a:gd name="T18" fmla="*/ 21 w 25"/>
              <a:gd name="T19" fmla="*/ 3 h 23"/>
              <a:gd name="T20" fmla="*/ 23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3 h 23"/>
              <a:gd name="T46" fmla="*/ 11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2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5 h 23"/>
              <a:gd name="T64" fmla="*/ 2 w 25"/>
              <a:gd name="T65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2" y="3"/>
                </a:ln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6" name="Freeform 34"/>
          <p:cNvSpPr>
            <a:spLocks/>
          </p:cNvSpPr>
          <p:nvPr/>
        </p:nvSpPr>
        <p:spPr bwMode="auto">
          <a:xfrm>
            <a:off x="3414713" y="3662363"/>
            <a:ext cx="95250" cy="87312"/>
          </a:xfrm>
          <a:custGeom>
            <a:avLst/>
            <a:gdLst>
              <a:gd name="T0" fmla="*/ 2 w 25"/>
              <a:gd name="T1" fmla="*/ 3 h 23"/>
              <a:gd name="T2" fmla="*/ 4 w 25"/>
              <a:gd name="T3" fmla="*/ 1 h 23"/>
              <a:gd name="T4" fmla="*/ 5 w 25"/>
              <a:gd name="T5" fmla="*/ 1 h 23"/>
              <a:gd name="T6" fmla="*/ 7 w 25"/>
              <a:gd name="T7" fmla="*/ 0 h 23"/>
              <a:gd name="T8" fmla="*/ 9 w 25"/>
              <a:gd name="T9" fmla="*/ 0 h 23"/>
              <a:gd name="T10" fmla="*/ 13 w 25"/>
              <a:gd name="T11" fmla="*/ 1 h 23"/>
              <a:gd name="T12" fmla="*/ 15 w 25"/>
              <a:gd name="T13" fmla="*/ 1 h 23"/>
              <a:gd name="T14" fmla="*/ 17 w 25"/>
              <a:gd name="T15" fmla="*/ 3 h 23"/>
              <a:gd name="T16" fmla="*/ 21 w 25"/>
              <a:gd name="T17" fmla="*/ 3 h 23"/>
              <a:gd name="T18" fmla="*/ 23 w 25"/>
              <a:gd name="T19" fmla="*/ 5 h 23"/>
              <a:gd name="T20" fmla="*/ 23 w 25"/>
              <a:gd name="T21" fmla="*/ 7 h 23"/>
              <a:gd name="T22" fmla="*/ 25 w 25"/>
              <a:gd name="T23" fmla="*/ 9 h 23"/>
              <a:gd name="T24" fmla="*/ 25 w 25"/>
              <a:gd name="T25" fmla="*/ 13 h 23"/>
              <a:gd name="T26" fmla="*/ 25 w 25"/>
              <a:gd name="T27" fmla="*/ 15 h 23"/>
              <a:gd name="T28" fmla="*/ 25 w 25"/>
              <a:gd name="T29" fmla="*/ 17 h 23"/>
              <a:gd name="T30" fmla="*/ 25 w 25"/>
              <a:gd name="T31" fmla="*/ 19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3 w 25"/>
              <a:gd name="T43" fmla="*/ 23 h 23"/>
              <a:gd name="T44" fmla="*/ 11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4 w 25"/>
              <a:gd name="T51" fmla="*/ 17 h 23"/>
              <a:gd name="T52" fmla="*/ 2 w 25"/>
              <a:gd name="T53" fmla="*/ 15 h 23"/>
              <a:gd name="T54" fmla="*/ 2 w 25"/>
              <a:gd name="T55" fmla="*/ 13 h 23"/>
              <a:gd name="T56" fmla="*/ 0 w 25"/>
              <a:gd name="T57" fmla="*/ 11 h 23"/>
              <a:gd name="T58" fmla="*/ 0 w 25"/>
              <a:gd name="T59" fmla="*/ 7 h 23"/>
              <a:gd name="T60" fmla="*/ 0 w 25"/>
              <a:gd name="T61" fmla="*/ 5 h 23"/>
              <a:gd name="T62" fmla="*/ 2 w 25"/>
              <a:gd name="T63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2" y="3"/>
                </a:moveTo>
                <a:lnTo>
                  <a:pt x="4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7" name="Freeform 35"/>
          <p:cNvSpPr>
            <a:spLocks/>
          </p:cNvSpPr>
          <p:nvPr/>
        </p:nvSpPr>
        <p:spPr bwMode="auto">
          <a:xfrm>
            <a:off x="3121025" y="3346450"/>
            <a:ext cx="71438" cy="111125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5 h 29"/>
              <a:gd name="T10" fmla="*/ 11 w 19"/>
              <a:gd name="T11" fmla="*/ 12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5"/>
                </a:lnTo>
                <a:lnTo>
                  <a:pt x="11" y="12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8" name="Freeform 36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89" name="Freeform 37"/>
          <p:cNvSpPr>
            <a:spLocks/>
          </p:cNvSpPr>
          <p:nvPr/>
        </p:nvSpPr>
        <p:spPr bwMode="auto">
          <a:xfrm>
            <a:off x="3143250" y="3308350"/>
            <a:ext cx="103188" cy="84138"/>
          </a:xfrm>
          <a:custGeom>
            <a:avLst/>
            <a:gdLst>
              <a:gd name="T0" fmla="*/ 2 w 27"/>
              <a:gd name="T1" fmla="*/ 4 h 22"/>
              <a:gd name="T2" fmla="*/ 2 w 27"/>
              <a:gd name="T3" fmla="*/ 2 h 22"/>
              <a:gd name="T4" fmla="*/ 4 w 27"/>
              <a:gd name="T5" fmla="*/ 2 h 22"/>
              <a:gd name="T6" fmla="*/ 5 w 27"/>
              <a:gd name="T7" fmla="*/ 0 h 22"/>
              <a:gd name="T8" fmla="*/ 7 w 27"/>
              <a:gd name="T9" fmla="*/ 0 h 22"/>
              <a:gd name="T10" fmla="*/ 9 w 27"/>
              <a:gd name="T11" fmla="*/ 0 h 22"/>
              <a:gd name="T12" fmla="*/ 13 w 27"/>
              <a:gd name="T13" fmla="*/ 0 h 22"/>
              <a:gd name="T14" fmla="*/ 15 w 27"/>
              <a:gd name="T15" fmla="*/ 2 h 22"/>
              <a:gd name="T16" fmla="*/ 17 w 27"/>
              <a:gd name="T17" fmla="*/ 2 h 22"/>
              <a:gd name="T18" fmla="*/ 21 w 27"/>
              <a:gd name="T19" fmla="*/ 4 h 22"/>
              <a:gd name="T20" fmla="*/ 23 w 27"/>
              <a:gd name="T21" fmla="*/ 6 h 22"/>
              <a:gd name="T22" fmla="*/ 23 w 27"/>
              <a:gd name="T23" fmla="*/ 8 h 22"/>
              <a:gd name="T24" fmla="*/ 25 w 27"/>
              <a:gd name="T25" fmla="*/ 10 h 22"/>
              <a:gd name="T26" fmla="*/ 25 w 27"/>
              <a:gd name="T27" fmla="*/ 12 h 22"/>
              <a:gd name="T28" fmla="*/ 27 w 27"/>
              <a:gd name="T29" fmla="*/ 14 h 22"/>
              <a:gd name="T30" fmla="*/ 25 w 27"/>
              <a:gd name="T31" fmla="*/ 16 h 22"/>
              <a:gd name="T32" fmla="*/ 25 w 27"/>
              <a:gd name="T33" fmla="*/ 18 h 22"/>
              <a:gd name="T34" fmla="*/ 23 w 27"/>
              <a:gd name="T35" fmla="*/ 20 h 22"/>
              <a:gd name="T36" fmla="*/ 23 w 27"/>
              <a:gd name="T37" fmla="*/ 22 h 22"/>
              <a:gd name="T38" fmla="*/ 21 w 27"/>
              <a:gd name="T39" fmla="*/ 22 h 22"/>
              <a:gd name="T40" fmla="*/ 17 w 27"/>
              <a:gd name="T41" fmla="*/ 22 h 22"/>
              <a:gd name="T42" fmla="*/ 15 w 27"/>
              <a:gd name="T43" fmla="*/ 22 h 22"/>
              <a:gd name="T44" fmla="*/ 13 w 27"/>
              <a:gd name="T45" fmla="*/ 22 h 22"/>
              <a:gd name="T46" fmla="*/ 11 w 27"/>
              <a:gd name="T47" fmla="*/ 22 h 22"/>
              <a:gd name="T48" fmla="*/ 7 w 27"/>
              <a:gd name="T49" fmla="*/ 20 h 22"/>
              <a:gd name="T50" fmla="*/ 5 w 27"/>
              <a:gd name="T51" fmla="*/ 18 h 22"/>
              <a:gd name="T52" fmla="*/ 4 w 27"/>
              <a:gd name="T53" fmla="*/ 16 h 22"/>
              <a:gd name="T54" fmla="*/ 2 w 27"/>
              <a:gd name="T55" fmla="*/ 14 h 22"/>
              <a:gd name="T56" fmla="*/ 2 w 27"/>
              <a:gd name="T57" fmla="*/ 12 h 22"/>
              <a:gd name="T58" fmla="*/ 0 w 27"/>
              <a:gd name="T59" fmla="*/ 10 h 22"/>
              <a:gd name="T60" fmla="*/ 0 w 27"/>
              <a:gd name="T61" fmla="*/ 8 h 22"/>
              <a:gd name="T62" fmla="*/ 0 w 27"/>
              <a:gd name="T63" fmla="*/ 6 h 22"/>
              <a:gd name="T64" fmla="*/ 2 w 27"/>
              <a:gd name="T65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2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7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7" y="20"/>
                </a:lnTo>
                <a:lnTo>
                  <a:pt x="5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0" name="Freeform 38"/>
          <p:cNvSpPr>
            <a:spLocks/>
          </p:cNvSpPr>
          <p:nvPr/>
        </p:nvSpPr>
        <p:spPr bwMode="auto">
          <a:xfrm>
            <a:off x="3097213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2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6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2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6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1" name="Freeform 39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19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4 w 27"/>
              <a:gd name="T55" fmla="*/ 15 h 23"/>
              <a:gd name="T56" fmla="*/ 2 w 27"/>
              <a:gd name="T57" fmla="*/ 13 h 23"/>
              <a:gd name="T58" fmla="*/ 2 w 27"/>
              <a:gd name="T59" fmla="*/ 11 h 23"/>
              <a:gd name="T60" fmla="*/ 0 w 27"/>
              <a:gd name="T61" fmla="*/ 9 h 23"/>
              <a:gd name="T62" fmla="*/ 2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2" name="Freeform 40"/>
          <p:cNvSpPr>
            <a:spLocks/>
          </p:cNvSpPr>
          <p:nvPr/>
        </p:nvSpPr>
        <p:spPr bwMode="auto">
          <a:xfrm>
            <a:off x="3055938" y="34575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9 w 27"/>
              <a:gd name="T9" fmla="*/ 0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1 h 23"/>
              <a:gd name="T26" fmla="*/ 27 w 27"/>
              <a:gd name="T27" fmla="*/ 13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3 w 27"/>
              <a:gd name="T35" fmla="*/ 21 h 23"/>
              <a:gd name="T36" fmla="*/ 21 w 27"/>
              <a:gd name="T37" fmla="*/ 23 h 23"/>
              <a:gd name="T38" fmla="*/ 19 w 27"/>
              <a:gd name="T39" fmla="*/ 23 h 23"/>
              <a:gd name="T40" fmla="*/ 15 w 27"/>
              <a:gd name="T41" fmla="*/ 23 h 23"/>
              <a:gd name="T42" fmla="*/ 13 w 27"/>
              <a:gd name="T43" fmla="*/ 23 h 23"/>
              <a:gd name="T44" fmla="*/ 11 w 27"/>
              <a:gd name="T45" fmla="*/ 21 h 23"/>
              <a:gd name="T46" fmla="*/ 9 w 27"/>
              <a:gd name="T47" fmla="*/ 21 h 23"/>
              <a:gd name="T48" fmla="*/ 5 w 27"/>
              <a:gd name="T49" fmla="*/ 19 h 23"/>
              <a:gd name="T50" fmla="*/ 4 w 27"/>
              <a:gd name="T51" fmla="*/ 17 h 23"/>
              <a:gd name="T52" fmla="*/ 4 w 27"/>
              <a:gd name="T53" fmla="*/ 15 h 23"/>
              <a:gd name="T54" fmla="*/ 2 w 27"/>
              <a:gd name="T55" fmla="*/ 13 h 23"/>
              <a:gd name="T56" fmla="*/ 2 w 27"/>
              <a:gd name="T57" fmla="*/ 11 h 23"/>
              <a:gd name="T58" fmla="*/ 0 w 27"/>
              <a:gd name="T59" fmla="*/ 9 h 23"/>
              <a:gd name="T60" fmla="*/ 2 w 27"/>
              <a:gd name="T61" fmla="*/ 8 h 23"/>
              <a:gd name="T62" fmla="*/ 2 w 27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1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3" name="Freeform 41"/>
          <p:cNvSpPr>
            <a:spLocks/>
          </p:cNvSpPr>
          <p:nvPr/>
        </p:nvSpPr>
        <p:spPr bwMode="auto">
          <a:xfrm>
            <a:off x="3654425" y="3654425"/>
            <a:ext cx="71438" cy="107950"/>
          </a:xfrm>
          <a:custGeom>
            <a:avLst/>
            <a:gdLst>
              <a:gd name="T0" fmla="*/ 0 w 19"/>
              <a:gd name="T1" fmla="*/ 28 h 28"/>
              <a:gd name="T2" fmla="*/ 2 w 19"/>
              <a:gd name="T3" fmla="*/ 25 h 28"/>
              <a:gd name="T4" fmla="*/ 4 w 19"/>
              <a:gd name="T5" fmla="*/ 21 h 28"/>
              <a:gd name="T6" fmla="*/ 6 w 19"/>
              <a:gd name="T7" fmla="*/ 17 h 28"/>
              <a:gd name="T8" fmla="*/ 10 w 19"/>
              <a:gd name="T9" fmla="*/ 15 h 28"/>
              <a:gd name="T10" fmla="*/ 12 w 19"/>
              <a:gd name="T11" fmla="*/ 11 h 28"/>
              <a:gd name="T12" fmla="*/ 13 w 19"/>
              <a:gd name="T13" fmla="*/ 7 h 28"/>
              <a:gd name="T14" fmla="*/ 15 w 19"/>
              <a:gd name="T15" fmla="*/ 3 h 28"/>
              <a:gd name="T16" fmla="*/ 19 w 19"/>
              <a:gd name="T1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8">
                <a:moveTo>
                  <a:pt x="0" y="28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5"/>
                </a:lnTo>
                <a:lnTo>
                  <a:pt x="12" y="11"/>
                </a:lnTo>
                <a:lnTo>
                  <a:pt x="13" y="7"/>
                </a:lnTo>
                <a:lnTo>
                  <a:pt x="15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4" name="Freeform 42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5" name="Freeform 43"/>
          <p:cNvSpPr>
            <a:spLocks/>
          </p:cNvSpPr>
          <p:nvPr/>
        </p:nvSpPr>
        <p:spPr bwMode="auto">
          <a:xfrm>
            <a:off x="3676650" y="3616325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6" name="Freeform 44"/>
          <p:cNvSpPr>
            <a:spLocks/>
          </p:cNvSpPr>
          <p:nvPr/>
        </p:nvSpPr>
        <p:spPr bwMode="auto">
          <a:xfrm>
            <a:off x="3630613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7" name="Freeform 45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8" name="Freeform 46"/>
          <p:cNvSpPr>
            <a:spLocks/>
          </p:cNvSpPr>
          <p:nvPr/>
        </p:nvSpPr>
        <p:spPr bwMode="auto">
          <a:xfrm>
            <a:off x="3589338" y="3768725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0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0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4 h 21"/>
              <a:gd name="T22" fmla="*/ 25 w 27"/>
              <a:gd name="T23" fmla="*/ 6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0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0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6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9" y="2"/>
                </a:lnTo>
                <a:lnTo>
                  <a:pt x="21" y="4"/>
                </a:lnTo>
                <a:lnTo>
                  <a:pt x="23" y="4"/>
                </a:lnTo>
                <a:lnTo>
                  <a:pt x="25" y="6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0"/>
                </a:lnTo>
                <a:lnTo>
                  <a:pt x="9" y="20"/>
                </a:lnTo>
                <a:lnTo>
                  <a:pt x="6" y="18"/>
                </a:lnTo>
                <a:lnTo>
                  <a:pt x="4" y="16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399" name="Freeform 47"/>
          <p:cNvSpPr>
            <a:spLocks/>
          </p:cNvSpPr>
          <p:nvPr/>
        </p:nvSpPr>
        <p:spPr bwMode="auto">
          <a:xfrm>
            <a:off x="3295650" y="3457575"/>
            <a:ext cx="73025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19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9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0" name="Freeform 48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4 h 21"/>
              <a:gd name="T30" fmla="*/ 27 w 27"/>
              <a:gd name="T31" fmla="*/ 16 h 21"/>
              <a:gd name="T32" fmla="*/ 25 w 27"/>
              <a:gd name="T33" fmla="*/ 18 h 21"/>
              <a:gd name="T34" fmla="*/ 25 w 27"/>
              <a:gd name="T35" fmla="*/ 20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20 h 21"/>
              <a:gd name="T50" fmla="*/ 6 w 27"/>
              <a:gd name="T51" fmla="*/ 18 h 21"/>
              <a:gd name="T52" fmla="*/ 4 w 27"/>
              <a:gd name="T53" fmla="*/ 18 h 21"/>
              <a:gd name="T54" fmla="*/ 4 w 27"/>
              <a:gd name="T55" fmla="*/ 14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1" name="Freeform 49"/>
          <p:cNvSpPr>
            <a:spLocks/>
          </p:cNvSpPr>
          <p:nvPr/>
        </p:nvSpPr>
        <p:spPr bwMode="auto">
          <a:xfrm>
            <a:off x="3319463" y="3411538"/>
            <a:ext cx="101600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4 h 21"/>
              <a:gd name="T28" fmla="*/ 27 w 27"/>
              <a:gd name="T29" fmla="*/ 16 h 21"/>
              <a:gd name="T30" fmla="*/ 25 w 27"/>
              <a:gd name="T31" fmla="*/ 18 h 21"/>
              <a:gd name="T32" fmla="*/ 25 w 27"/>
              <a:gd name="T33" fmla="*/ 20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20 h 21"/>
              <a:gd name="T48" fmla="*/ 6 w 27"/>
              <a:gd name="T49" fmla="*/ 18 h 21"/>
              <a:gd name="T50" fmla="*/ 4 w 27"/>
              <a:gd name="T51" fmla="*/ 18 h 21"/>
              <a:gd name="T52" fmla="*/ 4 w 27"/>
              <a:gd name="T53" fmla="*/ 14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4"/>
                </a:lnTo>
                <a:lnTo>
                  <a:pt x="27" y="16"/>
                </a:lnTo>
                <a:lnTo>
                  <a:pt x="25" y="18"/>
                </a:lnTo>
                <a:lnTo>
                  <a:pt x="25" y="20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20"/>
                </a:lnTo>
                <a:lnTo>
                  <a:pt x="6" y="18"/>
                </a:lnTo>
                <a:lnTo>
                  <a:pt x="4" y="18"/>
                </a:lnTo>
                <a:lnTo>
                  <a:pt x="4" y="14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2" name="Freeform 50"/>
          <p:cNvSpPr>
            <a:spLocks/>
          </p:cNvSpPr>
          <p:nvPr/>
        </p:nvSpPr>
        <p:spPr bwMode="auto">
          <a:xfrm>
            <a:off x="3281363" y="3506788"/>
            <a:ext cx="71437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4 w 19"/>
              <a:gd name="T13" fmla="*/ 8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2" y="10"/>
                </a:lnTo>
                <a:lnTo>
                  <a:pt x="14" y="8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3" name="Freeform 51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7 h 23"/>
              <a:gd name="T62" fmla="*/ 0 w 25"/>
              <a:gd name="T63" fmla="*/ 5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4" name="Freeform 52"/>
          <p:cNvSpPr>
            <a:spLocks/>
          </p:cNvSpPr>
          <p:nvPr/>
        </p:nvSpPr>
        <p:spPr bwMode="auto">
          <a:xfrm>
            <a:off x="3238500" y="355917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5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5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7 h 23"/>
              <a:gd name="T60" fmla="*/ 0 w 25"/>
              <a:gd name="T61" fmla="*/ 5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5" name="Freeform 53"/>
          <p:cNvSpPr>
            <a:spLocks/>
          </p:cNvSpPr>
          <p:nvPr/>
        </p:nvSpPr>
        <p:spPr bwMode="auto">
          <a:xfrm>
            <a:off x="3829050" y="37623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0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6" name="Freeform 54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7" name="Freeform 55"/>
          <p:cNvSpPr>
            <a:spLocks/>
          </p:cNvSpPr>
          <p:nvPr/>
        </p:nvSpPr>
        <p:spPr bwMode="auto">
          <a:xfrm>
            <a:off x="3852863" y="3719513"/>
            <a:ext cx="95250" cy="80962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8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3 w 25"/>
              <a:gd name="T37" fmla="*/ 21 h 21"/>
              <a:gd name="T38" fmla="*/ 21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8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8" name="Freeform 56"/>
          <p:cNvSpPr>
            <a:spLocks/>
          </p:cNvSpPr>
          <p:nvPr/>
        </p:nvSpPr>
        <p:spPr bwMode="auto">
          <a:xfrm>
            <a:off x="3806825" y="3814763"/>
            <a:ext cx="76200" cy="103187"/>
          </a:xfrm>
          <a:custGeom>
            <a:avLst/>
            <a:gdLst>
              <a:gd name="T0" fmla="*/ 0 w 20"/>
              <a:gd name="T1" fmla="*/ 27 h 27"/>
              <a:gd name="T2" fmla="*/ 2 w 20"/>
              <a:gd name="T3" fmla="*/ 23 h 27"/>
              <a:gd name="T4" fmla="*/ 6 w 20"/>
              <a:gd name="T5" fmla="*/ 21 h 27"/>
              <a:gd name="T6" fmla="*/ 8 w 20"/>
              <a:gd name="T7" fmla="*/ 17 h 27"/>
              <a:gd name="T8" fmla="*/ 10 w 20"/>
              <a:gd name="T9" fmla="*/ 13 h 27"/>
              <a:gd name="T10" fmla="*/ 14 w 20"/>
              <a:gd name="T11" fmla="*/ 9 h 27"/>
              <a:gd name="T12" fmla="*/ 16 w 20"/>
              <a:gd name="T13" fmla="*/ 6 h 27"/>
              <a:gd name="T14" fmla="*/ 18 w 20"/>
              <a:gd name="T15" fmla="*/ 4 h 27"/>
              <a:gd name="T16" fmla="*/ 20 w 20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6"/>
                </a:lnTo>
                <a:lnTo>
                  <a:pt x="18" y="4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09" name="Freeform 57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0" name="Freeform 58"/>
          <p:cNvSpPr>
            <a:spLocks/>
          </p:cNvSpPr>
          <p:nvPr/>
        </p:nvSpPr>
        <p:spPr bwMode="auto">
          <a:xfrm>
            <a:off x="3771900" y="3865563"/>
            <a:ext cx="95250" cy="87312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2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6"/>
                </a:lnTo>
                <a:lnTo>
                  <a:pt x="25" y="18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1" name="Freeform 59"/>
          <p:cNvSpPr>
            <a:spLocks/>
          </p:cNvSpPr>
          <p:nvPr/>
        </p:nvSpPr>
        <p:spPr bwMode="auto">
          <a:xfrm>
            <a:off x="4005263" y="3865563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4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8"/>
                </a:lnTo>
                <a:lnTo>
                  <a:pt x="10" y="14"/>
                </a:lnTo>
                <a:lnTo>
                  <a:pt x="14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2" name="Freeform 60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6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7 h 21"/>
              <a:gd name="T24" fmla="*/ 25 w 27"/>
              <a:gd name="T25" fmla="*/ 9 h 21"/>
              <a:gd name="T26" fmla="*/ 27 w 27"/>
              <a:gd name="T27" fmla="*/ 11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6 w 27"/>
              <a:gd name="T51" fmla="*/ 17 h 21"/>
              <a:gd name="T52" fmla="*/ 4 w 27"/>
              <a:gd name="T53" fmla="*/ 15 h 21"/>
              <a:gd name="T54" fmla="*/ 4 w 27"/>
              <a:gd name="T55" fmla="*/ 13 h 21"/>
              <a:gd name="T56" fmla="*/ 2 w 27"/>
              <a:gd name="T57" fmla="*/ 11 h 21"/>
              <a:gd name="T58" fmla="*/ 2 w 27"/>
              <a:gd name="T59" fmla="*/ 9 h 21"/>
              <a:gd name="T60" fmla="*/ 0 w 27"/>
              <a:gd name="T61" fmla="*/ 7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3" name="Freeform 61"/>
          <p:cNvSpPr>
            <a:spLocks/>
          </p:cNvSpPr>
          <p:nvPr/>
        </p:nvSpPr>
        <p:spPr bwMode="auto">
          <a:xfrm>
            <a:off x="4027488" y="3822700"/>
            <a:ext cx="103187" cy="80963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6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7 h 21"/>
              <a:gd name="T22" fmla="*/ 25 w 27"/>
              <a:gd name="T23" fmla="*/ 9 h 21"/>
              <a:gd name="T24" fmla="*/ 27 w 27"/>
              <a:gd name="T25" fmla="*/ 11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6 w 27"/>
              <a:gd name="T49" fmla="*/ 17 h 21"/>
              <a:gd name="T50" fmla="*/ 4 w 27"/>
              <a:gd name="T51" fmla="*/ 15 h 21"/>
              <a:gd name="T52" fmla="*/ 4 w 27"/>
              <a:gd name="T53" fmla="*/ 13 h 21"/>
              <a:gd name="T54" fmla="*/ 2 w 27"/>
              <a:gd name="T55" fmla="*/ 11 h 21"/>
              <a:gd name="T56" fmla="*/ 2 w 27"/>
              <a:gd name="T57" fmla="*/ 9 h 21"/>
              <a:gd name="T58" fmla="*/ 0 w 27"/>
              <a:gd name="T59" fmla="*/ 7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7"/>
                </a:lnTo>
                <a:lnTo>
                  <a:pt x="25" y="9"/>
                </a:lnTo>
                <a:lnTo>
                  <a:pt x="27" y="11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6" y="17"/>
                </a:lnTo>
                <a:lnTo>
                  <a:pt x="4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4" name="Freeform 62"/>
          <p:cNvSpPr>
            <a:spLocks/>
          </p:cNvSpPr>
          <p:nvPr/>
        </p:nvSpPr>
        <p:spPr bwMode="auto">
          <a:xfrm>
            <a:off x="3989388" y="391795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9 h 27"/>
              <a:gd name="T12" fmla="*/ 14 w 19"/>
              <a:gd name="T13" fmla="*/ 5 h 27"/>
              <a:gd name="T14" fmla="*/ 16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9"/>
                </a:lnTo>
                <a:lnTo>
                  <a:pt x="14" y="5"/>
                </a:lnTo>
                <a:lnTo>
                  <a:pt x="16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5" name="Freeform 63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6" name="Freeform 64"/>
          <p:cNvSpPr>
            <a:spLocks/>
          </p:cNvSpPr>
          <p:nvPr/>
        </p:nvSpPr>
        <p:spPr bwMode="auto">
          <a:xfrm>
            <a:off x="3948113" y="3967163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19 h 23"/>
              <a:gd name="T50" fmla="*/ 6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19"/>
                </a:lnTo>
                <a:lnTo>
                  <a:pt x="6" y="19"/>
                </a:lnTo>
                <a:lnTo>
                  <a:pt x="4" y="17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7" name="Freeform 65"/>
          <p:cNvSpPr>
            <a:spLocks/>
          </p:cNvSpPr>
          <p:nvPr/>
        </p:nvSpPr>
        <p:spPr bwMode="auto">
          <a:xfrm>
            <a:off x="4348163" y="4343400"/>
            <a:ext cx="133350" cy="57150"/>
          </a:xfrm>
          <a:custGeom>
            <a:avLst/>
            <a:gdLst>
              <a:gd name="T0" fmla="*/ 0 w 35"/>
              <a:gd name="T1" fmla="*/ 15 h 15"/>
              <a:gd name="T2" fmla="*/ 2 w 35"/>
              <a:gd name="T3" fmla="*/ 15 h 15"/>
              <a:gd name="T4" fmla="*/ 4 w 35"/>
              <a:gd name="T5" fmla="*/ 13 h 15"/>
              <a:gd name="T6" fmla="*/ 6 w 35"/>
              <a:gd name="T7" fmla="*/ 13 h 15"/>
              <a:gd name="T8" fmla="*/ 8 w 35"/>
              <a:gd name="T9" fmla="*/ 11 h 15"/>
              <a:gd name="T10" fmla="*/ 10 w 35"/>
              <a:gd name="T11" fmla="*/ 11 h 15"/>
              <a:gd name="T12" fmla="*/ 12 w 35"/>
              <a:gd name="T13" fmla="*/ 10 h 15"/>
              <a:gd name="T14" fmla="*/ 14 w 35"/>
              <a:gd name="T15" fmla="*/ 10 h 15"/>
              <a:gd name="T16" fmla="*/ 16 w 35"/>
              <a:gd name="T17" fmla="*/ 8 h 15"/>
              <a:gd name="T18" fmla="*/ 18 w 35"/>
              <a:gd name="T19" fmla="*/ 8 h 15"/>
              <a:gd name="T20" fmla="*/ 21 w 35"/>
              <a:gd name="T21" fmla="*/ 6 h 15"/>
              <a:gd name="T22" fmla="*/ 23 w 35"/>
              <a:gd name="T23" fmla="*/ 4 h 15"/>
              <a:gd name="T24" fmla="*/ 25 w 35"/>
              <a:gd name="T25" fmla="*/ 4 h 15"/>
              <a:gd name="T26" fmla="*/ 27 w 35"/>
              <a:gd name="T27" fmla="*/ 2 h 15"/>
              <a:gd name="T28" fmla="*/ 29 w 35"/>
              <a:gd name="T29" fmla="*/ 2 h 15"/>
              <a:gd name="T30" fmla="*/ 33 w 35"/>
              <a:gd name="T31" fmla="*/ 0 h 15"/>
              <a:gd name="T32" fmla="*/ 35 w 35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10"/>
                </a:lnTo>
                <a:lnTo>
                  <a:pt x="14" y="10"/>
                </a:lnTo>
                <a:lnTo>
                  <a:pt x="16" y="8"/>
                </a:lnTo>
                <a:lnTo>
                  <a:pt x="18" y="8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3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8" name="Freeform 66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4 w 25"/>
              <a:gd name="T3" fmla="*/ 2 h 28"/>
              <a:gd name="T4" fmla="*/ 6 w 25"/>
              <a:gd name="T5" fmla="*/ 2 h 28"/>
              <a:gd name="T6" fmla="*/ 8 w 25"/>
              <a:gd name="T7" fmla="*/ 0 h 28"/>
              <a:gd name="T8" fmla="*/ 8 w 25"/>
              <a:gd name="T9" fmla="*/ 0 h 28"/>
              <a:gd name="T10" fmla="*/ 10 w 25"/>
              <a:gd name="T11" fmla="*/ 0 h 28"/>
              <a:gd name="T12" fmla="*/ 12 w 25"/>
              <a:gd name="T13" fmla="*/ 0 h 28"/>
              <a:gd name="T14" fmla="*/ 12 w 25"/>
              <a:gd name="T15" fmla="*/ 2 h 28"/>
              <a:gd name="T16" fmla="*/ 14 w 25"/>
              <a:gd name="T17" fmla="*/ 2 h 28"/>
              <a:gd name="T18" fmla="*/ 16 w 25"/>
              <a:gd name="T19" fmla="*/ 2 h 28"/>
              <a:gd name="T20" fmla="*/ 16 w 25"/>
              <a:gd name="T21" fmla="*/ 2 h 28"/>
              <a:gd name="T22" fmla="*/ 18 w 25"/>
              <a:gd name="T23" fmla="*/ 3 h 28"/>
              <a:gd name="T24" fmla="*/ 18 w 25"/>
              <a:gd name="T25" fmla="*/ 3 h 28"/>
              <a:gd name="T26" fmla="*/ 20 w 25"/>
              <a:gd name="T27" fmla="*/ 3 h 28"/>
              <a:gd name="T28" fmla="*/ 22 w 25"/>
              <a:gd name="T29" fmla="*/ 5 h 28"/>
              <a:gd name="T30" fmla="*/ 22 w 25"/>
              <a:gd name="T31" fmla="*/ 7 h 28"/>
              <a:gd name="T32" fmla="*/ 23 w 25"/>
              <a:gd name="T33" fmla="*/ 9 h 28"/>
              <a:gd name="T34" fmla="*/ 25 w 25"/>
              <a:gd name="T35" fmla="*/ 11 h 28"/>
              <a:gd name="T36" fmla="*/ 25 w 25"/>
              <a:gd name="T37" fmla="*/ 13 h 28"/>
              <a:gd name="T38" fmla="*/ 25 w 25"/>
              <a:gd name="T39" fmla="*/ 17 h 28"/>
              <a:gd name="T40" fmla="*/ 25 w 25"/>
              <a:gd name="T41" fmla="*/ 19 h 28"/>
              <a:gd name="T42" fmla="*/ 25 w 25"/>
              <a:gd name="T43" fmla="*/ 21 h 28"/>
              <a:gd name="T44" fmla="*/ 23 w 25"/>
              <a:gd name="T45" fmla="*/ 25 h 28"/>
              <a:gd name="T46" fmla="*/ 23 w 25"/>
              <a:gd name="T47" fmla="*/ 26 h 28"/>
              <a:gd name="T48" fmla="*/ 22 w 25"/>
              <a:gd name="T49" fmla="*/ 26 h 28"/>
              <a:gd name="T50" fmla="*/ 20 w 25"/>
              <a:gd name="T51" fmla="*/ 28 h 28"/>
              <a:gd name="T52" fmla="*/ 20 w 25"/>
              <a:gd name="T53" fmla="*/ 28 h 28"/>
              <a:gd name="T54" fmla="*/ 18 w 25"/>
              <a:gd name="T55" fmla="*/ 28 h 28"/>
              <a:gd name="T56" fmla="*/ 16 w 25"/>
              <a:gd name="T57" fmla="*/ 28 h 28"/>
              <a:gd name="T58" fmla="*/ 16 w 25"/>
              <a:gd name="T59" fmla="*/ 28 h 28"/>
              <a:gd name="T60" fmla="*/ 14 w 25"/>
              <a:gd name="T61" fmla="*/ 28 h 28"/>
              <a:gd name="T62" fmla="*/ 12 w 25"/>
              <a:gd name="T63" fmla="*/ 28 h 28"/>
              <a:gd name="T64" fmla="*/ 12 w 25"/>
              <a:gd name="T65" fmla="*/ 26 h 28"/>
              <a:gd name="T66" fmla="*/ 10 w 25"/>
              <a:gd name="T67" fmla="*/ 26 h 28"/>
              <a:gd name="T68" fmla="*/ 10 w 25"/>
              <a:gd name="T69" fmla="*/ 26 h 28"/>
              <a:gd name="T70" fmla="*/ 8 w 25"/>
              <a:gd name="T71" fmla="*/ 26 h 28"/>
              <a:gd name="T72" fmla="*/ 8 w 25"/>
              <a:gd name="T73" fmla="*/ 25 h 28"/>
              <a:gd name="T74" fmla="*/ 6 w 25"/>
              <a:gd name="T75" fmla="*/ 25 h 28"/>
              <a:gd name="T76" fmla="*/ 4 w 25"/>
              <a:gd name="T77" fmla="*/ 23 h 28"/>
              <a:gd name="T78" fmla="*/ 4 w 25"/>
              <a:gd name="T79" fmla="*/ 23 h 28"/>
              <a:gd name="T80" fmla="*/ 2 w 25"/>
              <a:gd name="T81" fmla="*/ 21 h 28"/>
              <a:gd name="T82" fmla="*/ 0 w 25"/>
              <a:gd name="T83" fmla="*/ 19 h 28"/>
              <a:gd name="T84" fmla="*/ 0 w 25"/>
              <a:gd name="T85" fmla="*/ 15 h 28"/>
              <a:gd name="T86" fmla="*/ 0 w 25"/>
              <a:gd name="T87" fmla="*/ 13 h 28"/>
              <a:gd name="T88" fmla="*/ 0 w 25"/>
              <a:gd name="T89" fmla="*/ 11 h 28"/>
              <a:gd name="T90" fmla="*/ 0 w 25"/>
              <a:gd name="T91" fmla="*/ 7 h 28"/>
              <a:gd name="T92" fmla="*/ 0 w 25"/>
              <a:gd name="T93" fmla="*/ 5 h 28"/>
              <a:gd name="T94" fmla="*/ 2 w 25"/>
              <a:gd name="T95" fmla="*/ 3 h 28"/>
              <a:gd name="T96" fmla="*/ 4 w 25"/>
              <a:gd name="T9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19" name="Freeform 67"/>
          <p:cNvSpPr>
            <a:spLocks/>
          </p:cNvSpPr>
          <p:nvPr/>
        </p:nvSpPr>
        <p:spPr bwMode="auto">
          <a:xfrm>
            <a:off x="4427538" y="4286250"/>
            <a:ext cx="95250" cy="106363"/>
          </a:xfrm>
          <a:custGeom>
            <a:avLst/>
            <a:gdLst>
              <a:gd name="T0" fmla="*/ 4 w 25"/>
              <a:gd name="T1" fmla="*/ 2 h 28"/>
              <a:gd name="T2" fmla="*/ 6 w 25"/>
              <a:gd name="T3" fmla="*/ 2 h 28"/>
              <a:gd name="T4" fmla="*/ 8 w 25"/>
              <a:gd name="T5" fmla="*/ 0 h 28"/>
              <a:gd name="T6" fmla="*/ 10 w 25"/>
              <a:gd name="T7" fmla="*/ 0 h 28"/>
              <a:gd name="T8" fmla="*/ 12 w 25"/>
              <a:gd name="T9" fmla="*/ 0 h 28"/>
              <a:gd name="T10" fmla="*/ 12 w 25"/>
              <a:gd name="T11" fmla="*/ 2 h 28"/>
              <a:gd name="T12" fmla="*/ 14 w 25"/>
              <a:gd name="T13" fmla="*/ 2 h 28"/>
              <a:gd name="T14" fmla="*/ 16 w 25"/>
              <a:gd name="T15" fmla="*/ 2 h 28"/>
              <a:gd name="T16" fmla="*/ 18 w 25"/>
              <a:gd name="T17" fmla="*/ 3 h 28"/>
              <a:gd name="T18" fmla="*/ 20 w 25"/>
              <a:gd name="T19" fmla="*/ 3 h 28"/>
              <a:gd name="T20" fmla="*/ 22 w 25"/>
              <a:gd name="T21" fmla="*/ 5 h 28"/>
              <a:gd name="T22" fmla="*/ 22 w 25"/>
              <a:gd name="T23" fmla="*/ 7 h 28"/>
              <a:gd name="T24" fmla="*/ 23 w 25"/>
              <a:gd name="T25" fmla="*/ 9 h 28"/>
              <a:gd name="T26" fmla="*/ 25 w 25"/>
              <a:gd name="T27" fmla="*/ 11 h 28"/>
              <a:gd name="T28" fmla="*/ 25 w 25"/>
              <a:gd name="T29" fmla="*/ 13 h 28"/>
              <a:gd name="T30" fmla="*/ 25 w 25"/>
              <a:gd name="T31" fmla="*/ 17 h 28"/>
              <a:gd name="T32" fmla="*/ 25 w 25"/>
              <a:gd name="T33" fmla="*/ 19 h 28"/>
              <a:gd name="T34" fmla="*/ 25 w 25"/>
              <a:gd name="T35" fmla="*/ 21 h 28"/>
              <a:gd name="T36" fmla="*/ 23 w 25"/>
              <a:gd name="T37" fmla="*/ 25 h 28"/>
              <a:gd name="T38" fmla="*/ 23 w 25"/>
              <a:gd name="T39" fmla="*/ 26 h 28"/>
              <a:gd name="T40" fmla="*/ 22 w 25"/>
              <a:gd name="T41" fmla="*/ 26 h 28"/>
              <a:gd name="T42" fmla="*/ 20 w 25"/>
              <a:gd name="T43" fmla="*/ 28 h 28"/>
              <a:gd name="T44" fmla="*/ 18 w 25"/>
              <a:gd name="T45" fmla="*/ 28 h 28"/>
              <a:gd name="T46" fmla="*/ 16 w 25"/>
              <a:gd name="T47" fmla="*/ 28 h 28"/>
              <a:gd name="T48" fmla="*/ 14 w 25"/>
              <a:gd name="T49" fmla="*/ 28 h 28"/>
              <a:gd name="T50" fmla="*/ 12 w 25"/>
              <a:gd name="T51" fmla="*/ 28 h 28"/>
              <a:gd name="T52" fmla="*/ 12 w 25"/>
              <a:gd name="T53" fmla="*/ 26 h 28"/>
              <a:gd name="T54" fmla="*/ 10 w 25"/>
              <a:gd name="T55" fmla="*/ 26 h 28"/>
              <a:gd name="T56" fmla="*/ 8 w 25"/>
              <a:gd name="T57" fmla="*/ 26 h 28"/>
              <a:gd name="T58" fmla="*/ 8 w 25"/>
              <a:gd name="T59" fmla="*/ 25 h 28"/>
              <a:gd name="T60" fmla="*/ 6 w 25"/>
              <a:gd name="T61" fmla="*/ 25 h 28"/>
              <a:gd name="T62" fmla="*/ 4 w 25"/>
              <a:gd name="T63" fmla="*/ 23 h 28"/>
              <a:gd name="T64" fmla="*/ 2 w 25"/>
              <a:gd name="T65" fmla="*/ 21 h 28"/>
              <a:gd name="T66" fmla="*/ 0 w 25"/>
              <a:gd name="T67" fmla="*/ 19 h 28"/>
              <a:gd name="T68" fmla="*/ 0 w 25"/>
              <a:gd name="T69" fmla="*/ 15 h 28"/>
              <a:gd name="T70" fmla="*/ 0 w 25"/>
              <a:gd name="T71" fmla="*/ 13 h 28"/>
              <a:gd name="T72" fmla="*/ 0 w 25"/>
              <a:gd name="T73" fmla="*/ 11 h 28"/>
              <a:gd name="T74" fmla="*/ 0 w 25"/>
              <a:gd name="T75" fmla="*/ 7 h 28"/>
              <a:gd name="T76" fmla="*/ 0 w 25"/>
              <a:gd name="T77" fmla="*/ 5 h 28"/>
              <a:gd name="T78" fmla="*/ 2 w 25"/>
              <a:gd name="T79" fmla="*/ 3 h 28"/>
              <a:gd name="T80" fmla="*/ 4 w 25"/>
              <a:gd name="T81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8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3"/>
                </a:lnTo>
                <a:lnTo>
                  <a:pt x="20" y="3"/>
                </a:lnTo>
                <a:lnTo>
                  <a:pt x="22" y="5"/>
                </a:lnTo>
                <a:lnTo>
                  <a:pt x="22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9"/>
                </a:lnTo>
                <a:lnTo>
                  <a:pt x="25" y="21"/>
                </a:lnTo>
                <a:lnTo>
                  <a:pt x="23" y="25"/>
                </a:lnTo>
                <a:lnTo>
                  <a:pt x="23" y="26"/>
                </a:lnTo>
                <a:lnTo>
                  <a:pt x="22" y="26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8" y="26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0" name="Freeform 68"/>
          <p:cNvSpPr>
            <a:spLocks/>
          </p:cNvSpPr>
          <p:nvPr/>
        </p:nvSpPr>
        <p:spPr bwMode="auto">
          <a:xfrm>
            <a:off x="4305300" y="4381500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3 h 15"/>
              <a:gd name="T4" fmla="*/ 4 w 32"/>
              <a:gd name="T5" fmla="*/ 13 h 15"/>
              <a:gd name="T6" fmla="*/ 6 w 32"/>
              <a:gd name="T7" fmla="*/ 11 h 15"/>
              <a:gd name="T8" fmla="*/ 7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5 w 32"/>
              <a:gd name="T17" fmla="*/ 7 h 15"/>
              <a:gd name="T18" fmla="*/ 17 w 32"/>
              <a:gd name="T19" fmla="*/ 7 h 15"/>
              <a:gd name="T20" fmla="*/ 19 w 32"/>
              <a:gd name="T21" fmla="*/ 5 h 15"/>
              <a:gd name="T22" fmla="*/ 21 w 32"/>
              <a:gd name="T23" fmla="*/ 5 h 15"/>
              <a:gd name="T24" fmla="*/ 25 w 32"/>
              <a:gd name="T25" fmla="*/ 3 h 15"/>
              <a:gd name="T26" fmla="*/ 27 w 32"/>
              <a:gd name="T27" fmla="*/ 3 h 15"/>
              <a:gd name="T28" fmla="*/ 29 w 32"/>
              <a:gd name="T29" fmla="*/ 1 h 15"/>
              <a:gd name="T30" fmla="*/ 30 w 32"/>
              <a:gd name="T31" fmla="*/ 1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5" y="7"/>
                </a:lnTo>
                <a:lnTo>
                  <a:pt x="17" y="7"/>
                </a:lnTo>
                <a:lnTo>
                  <a:pt x="19" y="5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1" name="Freeform 69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4 w 21"/>
              <a:gd name="T5" fmla="*/ 0 h 24"/>
              <a:gd name="T6" fmla="*/ 6 w 21"/>
              <a:gd name="T7" fmla="*/ 0 h 24"/>
              <a:gd name="T8" fmla="*/ 6 w 21"/>
              <a:gd name="T9" fmla="*/ 0 h 24"/>
              <a:gd name="T10" fmla="*/ 8 w 21"/>
              <a:gd name="T11" fmla="*/ 0 h 24"/>
              <a:gd name="T12" fmla="*/ 8 w 21"/>
              <a:gd name="T13" fmla="*/ 0 h 24"/>
              <a:gd name="T14" fmla="*/ 10 w 21"/>
              <a:gd name="T15" fmla="*/ 0 h 24"/>
              <a:gd name="T16" fmla="*/ 10 w 21"/>
              <a:gd name="T17" fmla="*/ 0 h 24"/>
              <a:gd name="T18" fmla="*/ 12 w 21"/>
              <a:gd name="T19" fmla="*/ 2 h 24"/>
              <a:gd name="T20" fmla="*/ 14 w 21"/>
              <a:gd name="T21" fmla="*/ 2 h 24"/>
              <a:gd name="T22" fmla="*/ 14 w 21"/>
              <a:gd name="T23" fmla="*/ 2 h 24"/>
              <a:gd name="T24" fmla="*/ 15 w 21"/>
              <a:gd name="T25" fmla="*/ 2 h 24"/>
              <a:gd name="T26" fmla="*/ 15 w 21"/>
              <a:gd name="T27" fmla="*/ 4 h 24"/>
              <a:gd name="T28" fmla="*/ 17 w 21"/>
              <a:gd name="T29" fmla="*/ 4 h 24"/>
              <a:gd name="T30" fmla="*/ 17 w 21"/>
              <a:gd name="T31" fmla="*/ 6 h 24"/>
              <a:gd name="T32" fmla="*/ 19 w 21"/>
              <a:gd name="T33" fmla="*/ 8 h 24"/>
              <a:gd name="T34" fmla="*/ 19 w 21"/>
              <a:gd name="T35" fmla="*/ 10 h 24"/>
              <a:gd name="T36" fmla="*/ 21 w 21"/>
              <a:gd name="T37" fmla="*/ 12 h 24"/>
              <a:gd name="T38" fmla="*/ 21 w 21"/>
              <a:gd name="T39" fmla="*/ 14 h 24"/>
              <a:gd name="T40" fmla="*/ 21 w 21"/>
              <a:gd name="T41" fmla="*/ 16 h 24"/>
              <a:gd name="T42" fmla="*/ 21 w 21"/>
              <a:gd name="T43" fmla="*/ 18 h 24"/>
              <a:gd name="T44" fmla="*/ 21 w 21"/>
              <a:gd name="T45" fmla="*/ 20 h 24"/>
              <a:gd name="T46" fmla="*/ 19 w 21"/>
              <a:gd name="T47" fmla="*/ 22 h 24"/>
              <a:gd name="T48" fmla="*/ 19 w 21"/>
              <a:gd name="T49" fmla="*/ 24 h 24"/>
              <a:gd name="T50" fmla="*/ 17 w 21"/>
              <a:gd name="T51" fmla="*/ 24 h 24"/>
              <a:gd name="T52" fmla="*/ 17 w 21"/>
              <a:gd name="T53" fmla="*/ 24 h 24"/>
              <a:gd name="T54" fmla="*/ 15 w 21"/>
              <a:gd name="T55" fmla="*/ 24 h 24"/>
              <a:gd name="T56" fmla="*/ 15 w 21"/>
              <a:gd name="T57" fmla="*/ 24 h 24"/>
              <a:gd name="T58" fmla="*/ 14 w 21"/>
              <a:gd name="T59" fmla="*/ 24 h 24"/>
              <a:gd name="T60" fmla="*/ 14 w 21"/>
              <a:gd name="T61" fmla="*/ 24 h 24"/>
              <a:gd name="T62" fmla="*/ 12 w 21"/>
              <a:gd name="T63" fmla="*/ 24 h 24"/>
              <a:gd name="T64" fmla="*/ 12 w 21"/>
              <a:gd name="T65" fmla="*/ 24 h 24"/>
              <a:gd name="T66" fmla="*/ 10 w 21"/>
              <a:gd name="T67" fmla="*/ 22 h 24"/>
              <a:gd name="T68" fmla="*/ 10 w 21"/>
              <a:gd name="T69" fmla="*/ 22 h 24"/>
              <a:gd name="T70" fmla="*/ 8 w 21"/>
              <a:gd name="T71" fmla="*/ 22 h 24"/>
              <a:gd name="T72" fmla="*/ 8 w 21"/>
              <a:gd name="T73" fmla="*/ 22 h 24"/>
              <a:gd name="T74" fmla="*/ 6 w 21"/>
              <a:gd name="T75" fmla="*/ 20 h 24"/>
              <a:gd name="T76" fmla="*/ 6 w 21"/>
              <a:gd name="T77" fmla="*/ 20 h 24"/>
              <a:gd name="T78" fmla="*/ 4 w 21"/>
              <a:gd name="T79" fmla="*/ 18 h 24"/>
              <a:gd name="T80" fmla="*/ 4 w 21"/>
              <a:gd name="T81" fmla="*/ 16 h 24"/>
              <a:gd name="T82" fmla="*/ 2 w 21"/>
              <a:gd name="T83" fmla="*/ 14 h 24"/>
              <a:gd name="T84" fmla="*/ 2 w 21"/>
              <a:gd name="T85" fmla="*/ 12 h 24"/>
              <a:gd name="T86" fmla="*/ 0 w 21"/>
              <a:gd name="T87" fmla="*/ 10 h 24"/>
              <a:gd name="T88" fmla="*/ 0 w 21"/>
              <a:gd name="T89" fmla="*/ 8 h 24"/>
              <a:gd name="T90" fmla="*/ 0 w 21"/>
              <a:gd name="T91" fmla="*/ 6 h 24"/>
              <a:gd name="T92" fmla="*/ 0 w 21"/>
              <a:gd name="T93" fmla="*/ 4 h 24"/>
              <a:gd name="T94" fmla="*/ 2 w 21"/>
              <a:gd name="T95" fmla="*/ 2 h 24"/>
              <a:gd name="T96" fmla="*/ 2 w 21"/>
              <a:gd name="T9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10" y="22"/>
                </a:lnTo>
                <a:lnTo>
                  <a:pt x="10" y="22"/>
                </a:lnTo>
                <a:lnTo>
                  <a:pt x="8" y="22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2" name="Freeform 70"/>
          <p:cNvSpPr>
            <a:spLocks/>
          </p:cNvSpPr>
          <p:nvPr/>
        </p:nvSpPr>
        <p:spPr bwMode="auto">
          <a:xfrm>
            <a:off x="4275138" y="4384675"/>
            <a:ext cx="79375" cy="92075"/>
          </a:xfrm>
          <a:custGeom>
            <a:avLst/>
            <a:gdLst>
              <a:gd name="T0" fmla="*/ 2 w 21"/>
              <a:gd name="T1" fmla="*/ 2 h 24"/>
              <a:gd name="T2" fmla="*/ 4 w 21"/>
              <a:gd name="T3" fmla="*/ 0 h 24"/>
              <a:gd name="T4" fmla="*/ 6 w 21"/>
              <a:gd name="T5" fmla="*/ 0 h 24"/>
              <a:gd name="T6" fmla="*/ 8 w 21"/>
              <a:gd name="T7" fmla="*/ 0 h 24"/>
              <a:gd name="T8" fmla="*/ 10 w 21"/>
              <a:gd name="T9" fmla="*/ 0 h 24"/>
              <a:gd name="T10" fmla="*/ 12 w 21"/>
              <a:gd name="T11" fmla="*/ 2 h 24"/>
              <a:gd name="T12" fmla="*/ 14 w 21"/>
              <a:gd name="T13" fmla="*/ 2 h 24"/>
              <a:gd name="T14" fmla="*/ 15 w 21"/>
              <a:gd name="T15" fmla="*/ 2 h 24"/>
              <a:gd name="T16" fmla="*/ 15 w 21"/>
              <a:gd name="T17" fmla="*/ 4 h 24"/>
              <a:gd name="T18" fmla="*/ 17 w 21"/>
              <a:gd name="T19" fmla="*/ 4 h 24"/>
              <a:gd name="T20" fmla="*/ 17 w 21"/>
              <a:gd name="T21" fmla="*/ 6 h 24"/>
              <a:gd name="T22" fmla="*/ 19 w 21"/>
              <a:gd name="T23" fmla="*/ 8 h 24"/>
              <a:gd name="T24" fmla="*/ 19 w 21"/>
              <a:gd name="T25" fmla="*/ 10 h 24"/>
              <a:gd name="T26" fmla="*/ 21 w 21"/>
              <a:gd name="T27" fmla="*/ 12 h 24"/>
              <a:gd name="T28" fmla="*/ 21 w 21"/>
              <a:gd name="T29" fmla="*/ 14 h 24"/>
              <a:gd name="T30" fmla="*/ 21 w 21"/>
              <a:gd name="T31" fmla="*/ 16 h 24"/>
              <a:gd name="T32" fmla="*/ 21 w 21"/>
              <a:gd name="T33" fmla="*/ 18 h 24"/>
              <a:gd name="T34" fmla="*/ 21 w 21"/>
              <a:gd name="T35" fmla="*/ 20 h 24"/>
              <a:gd name="T36" fmla="*/ 19 w 21"/>
              <a:gd name="T37" fmla="*/ 22 h 24"/>
              <a:gd name="T38" fmla="*/ 19 w 21"/>
              <a:gd name="T39" fmla="*/ 24 h 24"/>
              <a:gd name="T40" fmla="*/ 17 w 21"/>
              <a:gd name="T41" fmla="*/ 24 h 24"/>
              <a:gd name="T42" fmla="*/ 15 w 21"/>
              <a:gd name="T43" fmla="*/ 24 h 24"/>
              <a:gd name="T44" fmla="*/ 14 w 21"/>
              <a:gd name="T45" fmla="*/ 24 h 24"/>
              <a:gd name="T46" fmla="*/ 12 w 21"/>
              <a:gd name="T47" fmla="*/ 24 h 24"/>
              <a:gd name="T48" fmla="*/ 10 w 21"/>
              <a:gd name="T49" fmla="*/ 22 h 24"/>
              <a:gd name="T50" fmla="*/ 8 w 21"/>
              <a:gd name="T51" fmla="*/ 22 h 24"/>
              <a:gd name="T52" fmla="*/ 6 w 21"/>
              <a:gd name="T53" fmla="*/ 20 h 24"/>
              <a:gd name="T54" fmla="*/ 4 w 21"/>
              <a:gd name="T55" fmla="*/ 18 h 24"/>
              <a:gd name="T56" fmla="*/ 4 w 21"/>
              <a:gd name="T57" fmla="*/ 16 h 24"/>
              <a:gd name="T58" fmla="*/ 2 w 21"/>
              <a:gd name="T59" fmla="*/ 14 h 24"/>
              <a:gd name="T60" fmla="*/ 2 w 21"/>
              <a:gd name="T61" fmla="*/ 12 h 24"/>
              <a:gd name="T62" fmla="*/ 0 w 21"/>
              <a:gd name="T63" fmla="*/ 10 h 24"/>
              <a:gd name="T64" fmla="*/ 0 w 21"/>
              <a:gd name="T65" fmla="*/ 8 h 24"/>
              <a:gd name="T66" fmla="*/ 0 w 21"/>
              <a:gd name="T67" fmla="*/ 6 h 24"/>
              <a:gd name="T68" fmla="*/ 0 w 21"/>
              <a:gd name="T69" fmla="*/ 4 h 24"/>
              <a:gd name="T70" fmla="*/ 2 w 21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4">
                <a:moveTo>
                  <a:pt x="2" y="2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2"/>
                </a:lnTo>
                <a:lnTo>
                  <a:pt x="19" y="24"/>
                </a:lnTo>
                <a:lnTo>
                  <a:pt x="17" y="24"/>
                </a:ln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3" name="Freeform 71"/>
          <p:cNvSpPr>
            <a:spLocks/>
          </p:cNvSpPr>
          <p:nvPr/>
        </p:nvSpPr>
        <p:spPr bwMode="auto">
          <a:xfrm>
            <a:off x="3033713" y="3305175"/>
            <a:ext cx="71437" cy="98425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3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3 w 19"/>
              <a:gd name="T11" fmla="*/ 9 h 26"/>
              <a:gd name="T12" fmla="*/ 15 w 19"/>
              <a:gd name="T13" fmla="*/ 5 h 26"/>
              <a:gd name="T14" fmla="*/ 17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4" name="Freeform 72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4 w 27"/>
              <a:gd name="T5" fmla="*/ 2 h 21"/>
              <a:gd name="T6" fmla="*/ 5 w 27"/>
              <a:gd name="T7" fmla="*/ 0 h 21"/>
              <a:gd name="T8" fmla="*/ 9 w 27"/>
              <a:gd name="T9" fmla="*/ 0 h 21"/>
              <a:gd name="T10" fmla="*/ 11 w 27"/>
              <a:gd name="T11" fmla="*/ 0 h 21"/>
              <a:gd name="T12" fmla="*/ 13 w 27"/>
              <a:gd name="T13" fmla="*/ 0 h 21"/>
              <a:gd name="T14" fmla="*/ 15 w 27"/>
              <a:gd name="T15" fmla="*/ 2 h 21"/>
              <a:gd name="T16" fmla="*/ 19 w 27"/>
              <a:gd name="T17" fmla="*/ 2 h 21"/>
              <a:gd name="T18" fmla="*/ 21 w 27"/>
              <a:gd name="T19" fmla="*/ 4 h 21"/>
              <a:gd name="T20" fmla="*/ 23 w 27"/>
              <a:gd name="T21" fmla="*/ 6 h 21"/>
              <a:gd name="T22" fmla="*/ 25 w 27"/>
              <a:gd name="T23" fmla="*/ 8 h 21"/>
              <a:gd name="T24" fmla="*/ 25 w 27"/>
              <a:gd name="T25" fmla="*/ 10 h 21"/>
              <a:gd name="T26" fmla="*/ 27 w 27"/>
              <a:gd name="T27" fmla="*/ 12 h 21"/>
              <a:gd name="T28" fmla="*/ 27 w 27"/>
              <a:gd name="T29" fmla="*/ 13 h 21"/>
              <a:gd name="T30" fmla="*/ 27 w 27"/>
              <a:gd name="T31" fmla="*/ 15 h 21"/>
              <a:gd name="T32" fmla="*/ 25 w 27"/>
              <a:gd name="T33" fmla="*/ 17 h 21"/>
              <a:gd name="T34" fmla="*/ 25 w 27"/>
              <a:gd name="T35" fmla="*/ 19 h 21"/>
              <a:gd name="T36" fmla="*/ 23 w 27"/>
              <a:gd name="T37" fmla="*/ 21 h 21"/>
              <a:gd name="T38" fmla="*/ 21 w 27"/>
              <a:gd name="T39" fmla="*/ 21 h 21"/>
              <a:gd name="T40" fmla="*/ 19 w 27"/>
              <a:gd name="T41" fmla="*/ 21 h 21"/>
              <a:gd name="T42" fmla="*/ 15 w 27"/>
              <a:gd name="T43" fmla="*/ 21 h 21"/>
              <a:gd name="T44" fmla="*/ 13 w 27"/>
              <a:gd name="T45" fmla="*/ 21 h 21"/>
              <a:gd name="T46" fmla="*/ 11 w 27"/>
              <a:gd name="T47" fmla="*/ 21 h 21"/>
              <a:gd name="T48" fmla="*/ 9 w 27"/>
              <a:gd name="T49" fmla="*/ 19 h 21"/>
              <a:gd name="T50" fmla="*/ 5 w 27"/>
              <a:gd name="T51" fmla="*/ 17 h 21"/>
              <a:gd name="T52" fmla="*/ 4 w 27"/>
              <a:gd name="T53" fmla="*/ 17 h 21"/>
              <a:gd name="T54" fmla="*/ 4 w 27"/>
              <a:gd name="T55" fmla="*/ 13 h 21"/>
              <a:gd name="T56" fmla="*/ 2 w 27"/>
              <a:gd name="T57" fmla="*/ 12 h 21"/>
              <a:gd name="T58" fmla="*/ 2 w 27"/>
              <a:gd name="T59" fmla="*/ 10 h 21"/>
              <a:gd name="T60" fmla="*/ 0 w 27"/>
              <a:gd name="T61" fmla="*/ 8 h 21"/>
              <a:gd name="T62" fmla="*/ 2 w 27"/>
              <a:gd name="T63" fmla="*/ 6 h 21"/>
              <a:gd name="T64" fmla="*/ 2 w 27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5" name="Freeform 73"/>
          <p:cNvSpPr>
            <a:spLocks/>
          </p:cNvSpPr>
          <p:nvPr/>
        </p:nvSpPr>
        <p:spPr bwMode="auto">
          <a:xfrm>
            <a:off x="3055938" y="3259138"/>
            <a:ext cx="103187" cy="79375"/>
          </a:xfrm>
          <a:custGeom>
            <a:avLst/>
            <a:gdLst>
              <a:gd name="T0" fmla="*/ 2 w 27"/>
              <a:gd name="T1" fmla="*/ 4 h 21"/>
              <a:gd name="T2" fmla="*/ 4 w 27"/>
              <a:gd name="T3" fmla="*/ 2 h 21"/>
              <a:gd name="T4" fmla="*/ 5 w 27"/>
              <a:gd name="T5" fmla="*/ 0 h 21"/>
              <a:gd name="T6" fmla="*/ 9 w 27"/>
              <a:gd name="T7" fmla="*/ 0 h 21"/>
              <a:gd name="T8" fmla="*/ 11 w 27"/>
              <a:gd name="T9" fmla="*/ 0 h 21"/>
              <a:gd name="T10" fmla="*/ 13 w 27"/>
              <a:gd name="T11" fmla="*/ 0 h 21"/>
              <a:gd name="T12" fmla="*/ 15 w 27"/>
              <a:gd name="T13" fmla="*/ 2 h 21"/>
              <a:gd name="T14" fmla="*/ 19 w 27"/>
              <a:gd name="T15" fmla="*/ 2 h 21"/>
              <a:gd name="T16" fmla="*/ 21 w 27"/>
              <a:gd name="T17" fmla="*/ 4 h 21"/>
              <a:gd name="T18" fmla="*/ 23 w 27"/>
              <a:gd name="T19" fmla="*/ 6 h 21"/>
              <a:gd name="T20" fmla="*/ 25 w 27"/>
              <a:gd name="T21" fmla="*/ 8 h 21"/>
              <a:gd name="T22" fmla="*/ 25 w 27"/>
              <a:gd name="T23" fmla="*/ 10 h 21"/>
              <a:gd name="T24" fmla="*/ 27 w 27"/>
              <a:gd name="T25" fmla="*/ 12 h 21"/>
              <a:gd name="T26" fmla="*/ 27 w 27"/>
              <a:gd name="T27" fmla="*/ 13 h 21"/>
              <a:gd name="T28" fmla="*/ 27 w 27"/>
              <a:gd name="T29" fmla="*/ 15 h 21"/>
              <a:gd name="T30" fmla="*/ 25 w 27"/>
              <a:gd name="T31" fmla="*/ 17 h 21"/>
              <a:gd name="T32" fmla="*/ 25 w 27"/>
              <a:gd name="T33" fmla="*/ 19 h 21"/>
              <a:gd name="T34" fmla="*/ 23 w 27"/>
              <a:gd name="T35" fmla="*/ 21 h 21"/>
              <a:gd name="T36" fmla="*/ 21 w 27"/>
              <a:gd name="T37" fmla="*/ 21 h 21"/>
              <a:gd name="T38" fmla="*/ 19 w 27"/>
              <a:gd name="T39" fmla="*/ 21 h 21"/>
              <a:gd name="T40" fmla="*/ 15 w 27"/>
              <a:gd name="T41" fmla="*/ 21 h 21"/>
              <a:gd name="T42" fmla="*/ 13 w 27"/>
              <a:gd name="T43" fmla="*/ 21 h 21"/>
              <a:gd name="T44" fmla="*/ 11 w 27"/>
              <a:gd name="T45" fmla="*/ 21 h 21"/>
              <a:gd name="T46" fmla="*/ 9 w 27"/>
              <a:gd name="T47" fmla="*/ 19 h 21"/>
              <a:gd name="T48" fmla="*/ 5 w 27"/>
              <a:gd name="T49" fmla="*/ 17 h 21"/>
              <a:gd name="T50" fmla="*/ 4 w 27"/>
              <a:gd name="T51" fmla="*/ 17 h 21"/>
              <a:gd name="T52" fmla="*/ 4 w 27"/>
              <a:gd name="T53" fmla="*/ 13 h 21"/>
              <a:gd name="T54" fmla="*/ 2 w 27"/>
              <a:gd name="T55" fmla="*/ 12 h 21"/>
              <a:gd name="T56" fmla="*/ 2 w 27"/>
              <a:gd name="T57" fmla="*/ 10 h 21"/>
              <a:gd name="T58" fmla="*/ 0 w 27"/>
              <a:gd name="T59" fmla="*/ 8 h 21"/>
              <a:gd name="T60" fmla="*/ 2 w 27"/>
              <a:gd name="T61" fmla="*/ 6 h 21"/>
              <a:gd name="T62" fmla="*/ 2 w 27"/>
              <a:gd name="T6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" y="4"/>
                </a:moveTo>
                <a:lnTo>
                  <a:pt x="4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3"/>
                </a:lnTo>
                <a:lnTo>
                  <a:pt x="27" y="15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5" y="17"/>
                </a:lnTo>
                <a:lnTo>
                  <a:pt x="4" y="17"/>
                </a:lnTo>
                <a:lnTo>
                  <a:pt x="4" y="13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6" name="Freeform 74"/>
          <p:cNvSpPr>
            <a:spLocks/>
          </p:cNvSpPr>
          <p:nvPr/>
        </p:nvSpPr>
        <p:spPr bwMode="auto">
          <a:xfrm>
            <a:off x="3017838" y="33543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6 w 19"/>
              <a:gd name="T7" fmla="*/ 17 h 27"/>
              <a:gd name="T8" fmla="*/ 10 w 19"/>
              <a:gd name="T9" fmla="*/ 13 h 27"/>
              <a:gd name="T10" fmla="*/ 12 w 19"/>
              <a:gd name="T11" fmla="*/ 10 h 27"/>
              <a:gd name="T12" fmla="*/ 14 w 19"/>
              <a:gd name="T13" fmla="*/ 8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6" y="17"/>
                </a:lnTo>
                <a:lnTo>
                  <a:pt x="10" y="13"/>
                </a:lnTo>
                <a:lnTo>
                  <a:pt x="12" y="10"/>
                </a:lnTo>
                <a:lnTo>
                  <a:pt x="14" y="8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7" name="Freeform 75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8" name="Freeform 76"/>
          <p:cNvSpPr>
            <a:spLocks/>
          </p:cNvSpPr>
          <p:nvPr/>
        </p:nvSpPr>
        <p:spPr bwMode="auto">
          <a:xfrm>
            <a:off x="2976563" y="3411538"/>
            <a:ext cx="95250" cy="79375"/>
          </a:xfrm>
          <a:custGeom>
            <a:avLst/>
            <a:gdLst>
              <a:gd name="T0" fmla="*/ 0 w 25"/>
              <a:gd name="T1" fmla="*/ 4 h 21"/>
              <a:gd name="T2" fmla="*/ 1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8 h 21"/>
              <a:gd name="T34" fmla="*/ 23 w 25"/>
              <a:gd name="T35" fmla="*/ 20 h 21"/>
              <a:gd name="T36" fmla="*/ 21 w 25"/>
              <a:gd name="T37" fmla="*/ 20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20 h 21"/>
              <a:gd name="T48" fmla="*/ 7 w 25"/>
              <a:gd name="T49" fmla="*/ 20 h 21"/>
              <a:gd name="T50" fmla="*/ 5 w 25"/>
              <a:gd name="T51" fmla="*/ 18 h 21"/>
              <a:gd name="T52" fmla="*/ 3 w 25"/>
              <a:gd name="T53" fmla="*/ 16 h 21"/>
              <a:gd name="T54" fmla="*/ 1 w 25"/>
              <a:gd name="T55" fmla="*/ 14 h 21"/>
              <a:gd name="T56" fmla="*/ 0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20"/>
                </a:lnTo>
                <a:lnTo>
                  <a:pt x="7" y="20"/>
                </a:lnTo>
                <a:lnTo>
                  <a:pt x="5" y="18"/>
                </a:lnTo>
                <a:lnTo>
                  <a:pt x="3" y="16"/>
                </a:lnTo>
                <a:lnTo>
                  <a:pt x="1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29" name="Freeform 77"/>
          <p:cNvSpPr>
            <a:spLocks/>
          </p:cNvSpPr>
          <p:nvPr/>
        </p:nvSpPr>
        <p:spPr bwMode="auto">
          <a:xfrm>
            <a:off x="3567113" y="3609975"/>
            <a:ext cx="71437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7 h 27"/>
              <a:gd name="T8" fmla="*/ 10 w 19"/>
              <a:gd name="T9" fmla="*/ 14 h 27"/>
              <a:gd name="T10" fmla="*/ 12 w 19"/>
              <a:gd name="T11" fmla="*/ 10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4"/>
                </a:lnTo>
                <a:lnTo>
                  <a:pt x="12" y="10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0" name="Freeform 78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1" name="Freeform 79"/>
          <p:cNvSpPr>
            <a:spLocks/>
          </p:cNvSpPr>
          <p:nvPr/>
        </p:nvSpPr>
        <p:spPr bwMode="auto">
          <a:xfrm>
            <a:off x="3589338" y="3567113"/>
            <a:ext cx="95250" cy="80962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2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7 w 25"/>
              <a:gd name="T17" fmla="*/ 2 h 21"/>
              <a:gd name="T18" fmla="*/ 21 w 25"/>
              <a:gd name="T19" fmla="*/ 3 h 21"/>
              <a:gd name="T20" fmla="*/ 23 w 25"/>
              <a:gd name="T21" fmla="*/ 5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11 w 25"/>
              <a:gd name="T47" fmla="*/ 21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7 h 21"/>
              <a:gd name="T54" fmla="*/ 2 w 25"/>
              <a:gd name="T55" fmla="*/ 15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1" y="21"/>
                </a:lnTo>
                <a:lnTo>
                  <a:pt x="7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2" name="Freeform 80"/>
          <p:cNvSpPr>
            <a:spLocks/>
          </p:cNvSpPr>
          <p:nvPr/>
        </p:nvSpPr>
        <p:spPr bwMode="auto">
          <a:xfrm>
            <a:off x="3543300" y="3662363"/>
            <a:ext cx="73025" cy="100012"/>
          </a:xfrm>
          <a:custGeom>
            <a:avLst/>
            <a:gdLst>
              <a:gd name="T0" fmla="*/ 0 w 19"/>
              <a:gd name="T1" fmla="*/ 26 h 26"/>
              <a:gd name="T2" fmla="*/ 2 w 19"/>
              <a:gd name="T3" fmla="*/ 25 h 26"/>
              <a:gd name="T4" fmla="*/ 6 w 19"/>
              <a:gd name="T5" fmla="*/ 21 h 26"/>
              <a:gd name="T6" fmla="*/ 8 w 19"/>
              <a:gd name="T7" fmla="*/ 17 h 26"/>
              <a:gd name="T8" fmla="*/ 10 w 19"/>
              <a:gd name="T9" fmla="*/ 13 h 26"/>
              <a:gd name="T10" fmla="*/ 14 w 19"/>
              <a:gd name="T11" fmla="*/ 9 h 26"/>
              <a:gd name="T12" fmla="*/ 16 w 19"/>
              <a:gd name="T13" fmla="*/ 7 h 26"/>
              <a:gd name="T14" fmla="*/ 18 w 19"/>
              <a:gd name="T15" fmla="*/ 3 h 26"/>
              <a:gd name="T16" fmla="*/ 19 w 19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0" y="26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8" y="3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3" name="Freeform 81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4" name="Freeform 82"/>
          <p:cNvSpPr>
            <a:spLocks/>
          </p:cNvSpPr>
          <p:nvPr/>
        </p:nvSpPr>
        <p:spPr bwMode="auto">
          <a:xfrm>
            <a:off x="3509963" y="3719513"/>
            <a:ext cx="95250" cy="80962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5" name="Freeform 83"/>
          <p:cNvSpPr>
            <a:spLocks/>
          </p:cNvSpPr>
          <p:nvPr/>
        </p:nvSpPr>
        <p:spPr bwMode="auto">
          <a:xfrm>
            <a:off x="3208338" y="3403600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0 h 27"/>
              <a:gd name="T6" fmla="*/ 8 w 19"/>
              <a:gd name="T7" fmla="*/ 18 h 27"/>
              <a:gd name="T8" fmla="*/ 10 w 19"/>
              <a:gd name="T9" fmla="*/ 14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0"/>
                </a:lnTo>
                <a:lnTo>
                  <a:pt x="8" y="18"/>
                </a:lnTo>
                <a:lnTo>
                  <a:pt x="10" y="14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6" name="Freeform 84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5 w 25"/>
              <a:gd name="T33" fmla="*/ 17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3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9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7" name="Freeform 85"/>
          <p:cNvSpPr>
            <a:spLocks/>
          </p:cNvSpPr>
          <p:nvPr/>
        </p:nvSpPr>
        <p:spPr bwMode="auto">
          <a:xfrm>
            <a:off x="3238500" y="3362325"/>
            <a:ext cx="95250" cy="87313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3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9 h 23"/>
              <a:gd name="T26" fmla="*/ 25 w 25"/>
              <a:gd name="T27" fmla="*/ 11 h 23"/>
              <a:gd name="T28" fmla="*/ 25 w 25"/>
              <a:gd name="T29" fmla="*/ 13 h 23"/>
              <a:gd name="T30" fmla="*/ 25 w 25"/>
              <a:gd name="T31" fmla="*/ 17 h 23"/>
              <a:gd name="T32" fmla="*/ 23 w 25"/>
              <a:gd name="T33" fmla="*/ 19 h 23"/>
              <a:gd name="T34" fmla="*/ 21 w 25"/>
              <a:gd name="T35" fmla="*/ 21 h 23"/>
              <a:gd name="T36" fmla="*/ 19 w 25"/>
              <a:gd name="T37" fmla="*/ 21 h 23"/>
              <a:gd name="T38" fmla="*/ 17 w 25"/>
              <a:gd name="T39" fmla="*/ 23 h 23"/>
              <a:gd name="T40" fmla="*/ 15 w 25"/>
              <a:gd name="T41" fmla="*/ 23 h 23"/>
              <a:gd name="T42" fmla="*/ 11 w 25"/>
              <a:gd name="T43" fmla="*/ 21 h 23"/>
              <a:gd name="T44" fmla="*/ 9 w 25"/>
              <a:gd name="T45" fmla="*/ 21 h 23"/>
              <a:gd name="T46" fmla="*/ 7 w 25"/>
              <a:gd name="T47" fmla="*/ 19 h 23"/>
              <a:gd name="T48" fmla="*/ 5 w 25"/>
              <a:gd name="T49" fmla="*/ 19 h 23"/>
              <a:gd name="T50" fmla="*/ 3 w 25"/>
              <a:gd name="T51" fmla="*/ 17 h 23"/>
              <a:gd name="T52" fmla="*/ 2 w 25"/>
              <a:gd name="T53" fmla="*/ 15 h 23"/>
              <a:gd name="T54" fmla="*/ 0 w 25"/>
              <a:gd name="T55" fmla="*/ 13 h 23"/>
              <a:gd name="T56" fmla="*/ 0 w 25"/>
              <a:gd name="T57" fmla="*/ 9 h 23"/>
              <a:gd name="T58" fmla="*/ 0 w 25"/>
              <a:gd name="T59" fmla="*/ 8 h 23"/>
              <a:gd name="T60" fmla="*/ 0 w 25"/>
              <a:gd name="T61" fmla="*/ 6 h 23"/>
              <a:gd name="T62" fmla="*/ 0 w 25"/>
              <a:gd name="T6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8" name="Freeform 86"/>
          <p:cNvSpPr>
            <a:spLocks/>
          </p:cNvSpPr>
          <p:nvPr/>
        </p:nvSpPr>
        <p:spPr bwMode="auto">
          <a:xfrm>
            <a:off x="3192463" y="3457575"/>
            <a:ext cx="73025" cy="109538"/>
          </a:xfrm>
          <a:custGeom>
            <a:avLst/>
            <a:gdLst>
              <a:gd name="T0" fmla="*/ 0 w 19"/>
              <a:gd name="T1" fmla="*/ 29 h 29"/>
              <a:gd name="T2" fmla="*/ 2 w 19"/>
              <a:gd name="T3" fmla="*/ 25 h 29"/>
              <a:gd name="T4" fmla="*/ 4 w 19"/>
              <a:gd name="T5" fmla="*/ 21 h 29"/>
              <a:gd name="T6" fmla="*/ 8 w 19"/>
              <a:gd name="T7" fmla="*/ 17 h 29"/>
              <a:gd name="T8" fmla="*/ 10 w 19"/>
              <a:gd name="T9" fmla="*/ 13 h 29"/>
              <a:gd name="T10" fmla="*/ 12 w 19"/>
              <a:gd name="T11" fmla="*/ 11 h 29"/>
              <a:gd name="T12" fmla="*/ 15 w 19"/>
              <a:gd name="T13" fmla="*/ 8 h 29"/>
              <a:gd name="T14" fmla="*/ 17 w 19"/>
              <a:gd name="T15" fmla="*/ 4 h 29"/>
              <a:gd name="T16" fmla="*/ 19 w 19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9">
                <a:moveTo>
                  <a:pt x="0" y="29"/>
                </a:moveTo>
                <a:lnTo>
                  <a:pt x="2" y="25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2" y="11"/>
                </a:lnTo>
                <a:lnTo>
                  <a:pt x="15" y="8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39" name="Freeform 87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0" name="Freeform 88"/>
          <p:cNvSpPr>
            <a:spLocks/>
          </p:cNvSpPr>
          <p:nvPr/>
        </p:nvSpPr>
        <p:spPr bwMode="auto">
          <a:xfrm>
            <a:off x="3151188" y="3514725"/>
            <a:ext cx="95250" cy="79375"/>
          </a:xfrm>
          <a:custGeom>
            <a:avLst/>
            <a:gdLst>
              <a:gd name="T0" fmla="*/ 2 w 25"/>
              <a:gd name="T1" fmla="*/ 4 h 21"/>
              <a:gd name="T2" fmla="*/ 2 w 25"/>
              <a:gd name="T3" fmla="*/ 2 h 21"/>
              <a:gd name="T4" fmla="*/ 3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2 h 21"/>
              <a:gd name="T28" fmla="*/ 25 w 25"/>
              <a:gd name="T29" fmla="*/ 14 h 21"/>
              <a:gd name="T30" fmla="*/ 25 w 25"/>
              <a:gd name="T31" fmla="*/ 16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3 w 25"/>
              <a:gd name="T53" fmla="*/ 16 h 21"/>
              <a:gd name="T54" fmla="*/ 2 w 25"/>
              <a:gd name="T55" fmla="*/ 14 h 21"/>
              <a:gd name="T56" fmla="*/ 2 w 25"/>
              <a:gd name="T57" fmla="*/ 12 h 21"/>
              <a:gd name="T58" fmla="*/ 0 w 25"/>
              <a:gd name="T59" fmla="*/ 10 h 21"/>
              <a:gd name="T60" fmla="*/ 0 w 25"/>
              <a:gd name="T61" fmla="*/ 8 h 21"/>
              <a:gd name="T62" fmla="*/ 0 w 25"/>
              <a:gd name="T63" fmla="*/ 6 h 21"/>
              <a:gd name="T64" fmla="*/ 2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4"/>
                </a:move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1" name="Freeform 89"/>
          <p:cNvSpPr>
            <a:spLocks/>
          </p:cNvSpPr>
          <p:nvPr/>
        </p:nvSpPr>
        <p:spPr bwMode="auto">
          <a:xfrm>
            <a:off x="3741738" y="3711575"/>
            <a:ext cx="73025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3 w 19"/>
              <a:gd name="T11" fmla="*/ 10 h 27"/>
              <a:gd name="T12" fmla="*/ 15 w 19"/>
              <a:gd name="T13" fmla="*/ 6 h 27"/>
              <a:gd name="T14" fmla="*/ 17 w 19"/>
              <a:gd name="T15" fmla="*/ 2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3" y="10"/>
                </a:lnTo>
                <a:lnTo>
                  <a:pt x="15" y="6"/>
                </a:lnTo>
                <a:lnTo>
                  <a:pt x="17" y="2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2" name="Freeform 90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3" name="Freeform 91"/>
          <p:cNvSpPr>
            <a:spLocks/>
          </p:cNvSpPr>
          <p:nvPr/>
        </p:nvSpPr>
        <p:spPr bwMode="auto">
          <a:xfrm>
            <a:off x="3763963" y="3667125"/>
            <a:ext cx="103187" cy="90488"/>
          </a:xfrm>
          <a:custGeom>
            <a:avLst/>
            <a:gdLst>
              <a:gd name="T0" fmla="*/ 2 w 27"/>
              <a:gd name="T1" fmla="*/ 4 h 24"/>
              <a:gd name="T2" fmla="*/ 4 w 27"/>
              <a:gd name="T3" fmla="*/ 4 h 24"/>
              <a:gd name="T4" fmla="*/ 4 w 27"/>
              <a:gd name="T5" fmla="*/ 2 h 24"/>
              <a:gd name="T6" fmla="*/ 6 w 27"/>
              <a:gd name="T7" fmla="*/ 2 h 24"/>
              <a:gd name="T8" fmla="*/ 9 w 27"/>
              <a:gd name="T9" fmla="*/ 0 h 24"/>
              <a:gd name="T10" fmla="*/ 11 w 27"/>
              <a:gd name="T11" fmla="*/ 0 h 24"/>
              <a:gd name="T12" fmla="*/ 13 w 27"/>
              <a:gd name="T13" fmla="*/ 0 h 24"/>
              <a:gd name="T14" fmla="*/ 15 w 27"/>
              <a:gd name="T15" fmla="*/ 2 h 24"/>
              <a:gd name="T16" fmla="*/ 19 w 27"/>
              <a:gd name="T17" fmla="*/ 4 h 24"/>
              <a:gd name="T18" fmla="*/ 21 w 27"/>
              <a:gd name="T19" fmla="*/ 4 h 24"/>
              <a:gd name="T20" fmla="*/ 23 w 27"/>
              <a:gd name="T21" fmla="*/ 6 h 24"/>
              <a:gd name="T22" fmla="*/ 25 w 27"/>
              <a:gd name="T23" fmla="*/ 8 h 24"/>
              <a:gd name="T24" fmla="*/ 25 w 27"/>
              <a:gd name="T25" fmla="*/ 10 h 24"/>
              <a:gd name="T26" fmla="*/ 27 w 27"/>
              <a:gd name="T27" fmla="*/ 12 h 24"/>
              <a:gd name="T28" fmla="*/ 27 w 27"/>
              <a:gd name="T29" fmla="*/ 16 h 24"/>
              <a:gd name="T30" fmla="*/ 27 w 27"/>
              <a:gd name="T31" fmla="*/ 18 h 24"/>
              <a:gd name="T32" fmla="*/ 25 w 27"/>
              <a:gd name="T33" fmla="*/ 18 h 24"/>
              <a:gd name="T34" fmla="*/ 25 w 27"/>
              <a:gd name="T35" fmla="*/ 20 h 24"/>
              <a:gd name="T36" fmla="*/ 23 w 27"/>
              <a:gd name="T37" fmla="*/ 22 h 24"/>
              <a:gd name="T38" fmla="*/ 21 w 27"/>
              <a:gd name="T39" fmla="*/ 22 h 24"/>
              <a:gd name="T40" fmla="*/ 19 w 27"/>
              <a:gd name="T41" fmla="*/ 24 h 24"/>
              <a:gd name="T42" fmla="*/ 15 w 27"/>
              <a:gd name="T43" fmla="*/ 24 h 24"/>
              <a:gd name="T44" fmla="*/ 13 w 27"/>
              <a:gd name="T45" fmla="*/ 22 h 24"/>
              <a:gd name="T46" fmla="*/ 11 w 27"/>
              <a:gd name="T47" fmla="*/ 22 h 24"/>
              <a:gd name="T48" fmla="*/ 9 w 27"/>
              <a:gd name="T49" fmla="*/ 20 h 24"/>
              <a:gd name="T50" fmla="*/ 6 w 27"/>
              <a:gd name="T51" fmla="*/ 20 h 24"/>
              <a:gd name="T52" fmla="*/ 4 w 27"/>
              <a:gd name="T53" fmla="*/ 18 h 24"/>
              <a:gd name="T54" fmla="*/ 4 w 27"/>
              <a:gd name="T55" fmla="*/ 16 h 24"/>
              <a:gd name="T56" fmla="*/ 2 w 27"/>
              <a:gd name="T57" fmla="*/ 14 h 24"/>
              <a:gd name="T58" fmla="*/ 2 w 27"/>
              <a:gd name="T59" fmla="*/ 10 h 24"/>
              <a:gd name="T60" fmla="*/ 0 w 27"/>
              <a:gd name="T61" fmla="*/ 8 h 24"/>
              <a:gd name="T62" fmla="*/ 2 w 27"/>
              <a:gd name="T63" fmla="*/ 6 h 24"/>
              <a:gd name="T64" fmla="*/ 2 w 27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4">
                <a:moveTo>
                  <a:pt x="2" y="4"/>
                </a:move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4"/>
                </a:lnTo>
                <a:lnTo>
                  <a:pt x="21" y="4"/>
                </a:lnTo>
                <a:lnTo>
                  <a:pt x="23" y="6"/>
                </a:lnTo>
                <a:lnTo>
                  <a:pt x="25" y="8"/>
                </a:lnTo>
                <a:lnTo>
                  <a:pt x="25" y="10"/>
                </a:lnTo>
                <a:lnTo>
                  <a:pt x="27" y="12"/>
                </a:lnTo>
                <a:lnTo>
                  <a:pt x="27" y="16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3" y="22"/>
                </a:lnTo>
                <a:lnTo>
                  <a:pt x="21" y="22"/>
                </a:lnTo>
                <a:lnTo>
                  <a:pt x="19" y="24"/>
                </a:lnTo>
                <a:lnTo>
                  <a:pt x="15" y="24"/>
                </a:lnTo>
                <a:lnTo>
                  <a:pt x="13" y="22"/>
                </a:lnTo>
                <a:lnTo>
                  <a:pt x="11" y="22"/>
                </a:lnTo>
                <a:lnTo>
                  <a:pt x="9" y="20"/>
                </a:lnTo>
                <a:lnTo>
                  <a:pt x="6" y="20"/>
                </a:lnTo>
                <a:lnTo>
                  <a:pt x="4" y="18"/>
                </a:lnTo>
                <a:lnTo>
                  <a:pt x="4" y="16"/>
                </a:lnTo>
                <a:lnTo>
                  <a:pt x="2" y="14"/>
                </a:lnTo>
                <a:lnTo>
                  <a:pt x="2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4" name="Freeform 92"/>
          <p:cNvSpPr>
            <a:spLocks/>
          </p:cNvSpPr>
          <p:nvPr/>
        </p:nvSpPr>
        <p:spPr bwMode="auto">
          <a:xfrm>
            <a:off x="3725863" y="3762375"/>
            <a:ext cx="65087" cy="109538"/>
          </a:xfrm>
          <a:custGeom>
            <a:avLst/>
            <a:gdLst>
              <a:gd name="T0" fmla="*/ 0 w 17"/>
              <a:gd name="T1" fmla="*/ 29 h 29"/>
              <a:gd name="T2" fmla="*/ 2 w 17"/>
              <a:gd name="T3" fmla="*/ 25 h 29"/>
              <a:gd name="T4" fmla="*/ 4 w 17"/>
              <a:gd name="T5" fmla="*/ 22 h 29"/>
              <a:gd name="T6" fmla="*/ 6 w 17"/>
              <a:gd name="T7" fmla="*/ 18 h 29"/>
              <a:gd name="T8" fmla="*/ 10 w 17"/>
              <a:gd name="T9" fmla="*/ 14 h 29"/>
              <a:gd name="T10" fmla="*/ 12 w 17"/>
              <a:gd name="T11" fmla="*/ 12 h 29"/>
              <a:gd name="T12" fmla="*/ 14 w 17"/>
              <a:gd name="T13" fmla="*/ 8 h 29"/>
              <a:gd name="T14" fmla="*/ 16 w 17"/>
              <a:gd name="T15" fmla="*/ 4 h 29"/>
              <a:gd name="T16" fmla="*/ 17 w 17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9">
                <a:moveTo>
                  <a:pt x="0" y="29"/>
                </a:moveTo>
                <a:lnTo>
                  <a:pt x="2" y="25"/>
                </a:lnTo>
                <a:lnTo>
                  <a:pt x="4" y="22"/>
                </a:lnTo>
                <a:lnTo>
                  <a:pt x="6" y="18"/>
                </a:lnTo>
                <a:lnTo>
                  <a:pt x="10" y="14"/>
                </a:lnTo>
                <a:lnTo>
                  <a:pt x="12" y="12"/>
                </a:lnTo>
                <a:lnTo>
                  <a:pt x="14" y="8"/>
                </a:lnTo>
                <a:lnTo>
                  <a:pt x="16" y="4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5" name="Freeform 93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6" name="Freeform 94"/>
          <p:cNvSpPr>
            <a:spLocks/>
          </p:cNvSpPr>
          <p:nvPr/>
        </p:nvSpPr>
        <p:spPr bwMode="auto">
          <a:xfrm>
            <a:off x="3684588" y="3822700"/>
            <a:ext cx="95250" cy="80963"/>
          </a:xfrm>
          <a:custGeom>
            <a:avLst/>
            <a:gdLst>
              <a:gd name="T0" fmla="*/ 0 w 25"/>
              <a:gd name="T1" fmla="*/ 4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1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4 h 21"/>
              <a:gd name="T20" fmla="*/ 21 w 25"/>
              <a:gd name="T21" fmla="*/ 6 h 21"/>
              <a:gd name="T22" fmla="*/ 23 w 25"/>
              <a:gd name="T23" fmla="*/ 7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6 h 21"/>
              <a:gd name="T64" fmla="*/ 0 w 25"/>
              <a:gd name="T6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7" name="Freeform 95"/>
          <p:cNvSpPr>
            <a:spLocks/>
          </p:cNvSpPr>
          <p:nvPr/>
        </p:nvSpPr>
        <p:spPr bwMode="auto">
          <a:xfrm>
            <a:off x="3390900" y="3506788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4 w 19"/>
              <a:gd name="T5" fmla="*/ 21 h 27"/>
              <a:gd name="T6" fmla="*/ 6 w 19"/>
              <a:gd name="T7" fmla="*/ 18 h 27"/>
              <a:gd name="T8" fmla="*/ 10 w 19"/>
              <a:gd name="T9" fmla="*/ 14 h 27"/>
              <a:gd name="T10" fmla="*/ 11 w 19"/>
              <a:gd name="T11" fmla="*/ 10 h 27"/>
              <a:gd name="T12" fmla="*/ 13 w 19"/>
              <a:gd name="T13" fmla="*/ 6 h 27"/>
              <a:gd name="T14" fmla="*/ 15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4" y="21"/>
                </a:lnTo>
                <a:lnTo>
                  <a:pt x="6" y="18"/>
                </a:lnTo>
                <a:lnTo>
                  <a:pt x="10" y="14"/>
                </a:lnTo>
                <a:lnTo>
                  <a:pt x="11" y="10"/>
                </a:lnTo>
                <a:lnTo>
                  <a:pt x="13" y="6"/>
                </a:lnTo>
                <a:lnTo>
                  <a:pt x="15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8" name="Freeform 96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49" name="Freeform 97"/>
          <p:cNvSpPr>
            <a:spLocks/>
          </p:cNvSpPr>
          <p:nvPr/>
        </p:nvSpPr>
        <p:spPr bwMode="auto">
          <a:xfrm>
            <a:off x="3414713" y="34639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5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7 h 23"/>
              <a:gd name="T24" fmla="*/ 25 w 25"/>
              <a:gd name="T25" fmla="*/ 9 h 23"/>
              <a:gd name="T26" fmla="*/ 25 w 25"/>
              <a:gd name="T27" fmla="*/ 13 h 23"/>
              <a:gd name="T28" fmla="*/ 25 w 25"/>
              <a:gd name="T29" fmla="*/ 15 h 23"/>
              <a:gd name="T30" fmla="*/ 25 w 25"/>
              <a:gd name="T31" fmla="*/ 17 h 23"/>
              <a:gd name="T32" fmla="*/ 25 w 25"/>
              <a:gd name="T33" fmla="*/ 19 h 23"/>
              <a:gd name="T34" fmla="*/ 23 w 25"/>
              <a:gd name="T35" fmla="*/ 19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3 w 25"/>
              <a:gd name="T45" fmla="*/ 21 h 23"/>
              <a:gd name="T46" fmla="*/ 9 w 25"/>
              <a:gd name="T47" fmla="*/ 21 h 23"/>
              <a:gd name="T48" fmla="*/ 7 w 25"/>
              <a:gd name="T49" fmla="*/ 19 h 23"/>
              <a:gd name="T50" fmla="*/ 5 w 25"/>
              <a:gd name="T51" fmla="*/ 19 h 23"/>
              <a:gd name="T52" fmla="*/ 4 w 25"/>
              <a:gd name="T53" fmla="*/ 17 h 23"/>
              <a:gd name="T54" fmla="*/ 2 w 25"/>
              <a:gd name="T55" fmla="*/ 15 h 23"/>
              <a:gd name="T56" fmla="*/ 0 w 25"/>
              <a:gd name="T57" fmla="*/ 13 h 23"/>
              <a:gd name="T58" fmla="*/ 0 w 25"/>
              <a:gd name="T59" fmla="*/ 11 h 23"/>
              <a:gd name="T60" fmla="*/ 0 w 25"/>
              <a:gd name="T61" fmla="*/ 7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0" name="Freeform 98"/>
          <p:cNvSpPr>
            <a:spLocks/>
          </p:cNvSpPr>
          <p:nvPr/>
        </p:nvSpPr>
        <p:spPr bwMode="auto">
          <a:xfrm>
            <a:off x="3368675" y="3559175"/>
            <a:ext cx="71438" cy="103188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6 w 19"/>
              <a:gd name="T13" fmla="*/ 7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6" y="7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1" name="Freeform 99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2" name="Freeform 100"/>
          <p:cNvSpPr>
            <a:spLocks/>
          </p:cNvSpPr>
          <p:nvPr/>
        </p:nvSpPr>
        <p:spPr bwMode="auto">
          <a:xfrm>
            <a:off x="3325813" y="3609975"/>
            <a:ext cx="103187" cy="87313"/>
          </a:xfrm>
          <a:custGeom>
            <a:avLst/>
            <a:gdLst>
              <a:gd name="T0" fmla="*/ 2 w 27"/>
              <a:gd name="T1" fmla="*/ 6 h 23"/>
              <a:gd name="T2" fmla="*/ 4 w 27"/>
              <a:gd name="T3" fmla="*/ 4 h 23"/>
              <a:gd name="T4" fmla="*/ 4 w 27"/>
              <a:gd name="T5" fmla="*/ 2 h 23"/>
              <a:gd name="T6" fmla="*/ 5 w 27"/>
              <a:gd name="T7" fmla="*/ 2 h 23"/>
              <a:gd name="T8" fmla="*/ 7 w 27"/>
              <a:gd name="T9" fmla="*/ 2 h 23"/>
              <a:gd name="T10" fmla="*/ 11 w 27"/>
              <a:gd name="T11" fmla="*/ 0 h 23"/>
              <a:gd name="T12" fmla="*/ 13 w 27"/>
              <a:gd name="T13" fmla="*/ 2 h 23"/>
              <a:gd name="T14" fmla="*/ 15 w 27"/>
              <a:gd name="T15" fmla="*/ 2 h 23"/>
              <a:gd name="T16" fmla="*/ 19 w 27"/>
              <a:gd name="T17" fmla="*/ 4 h 23"/>
              <a:gd name="T18" fmla="*/ 21 w 27"/>
              <a:gd name="T19" fmla="*/ 6 h 23"/>
              <a:gd name="T20" fmla="*/ 23 w 27"/>
              <a:gd name="T21" fmla="*/ 6 h 23"/>
              <a:gd name="T22" fmla="*/ 25 w 27"/>
              <a:gd name="T23" fmla="*/ 8 h 23"/>
              <a:gd name="T24" fmla="*/ 25 w 27"/>
              <a:gd name="T25" fmla="*/ 12 h 23"/>
              <a:gd name="T26" fmla="*/ 27 w 27"/>
              <a:gd name="T27" fmla="*/ 14 h 23"/>
              <a:gd name="T28" fmla="*/ 27 w 27"/>
              <a:gd name="T29" fmla="*/ 15 h 23"/>
              <a:gd name="T30" fmla="*/ 27 w 27"/>
              <a:gd name="T31" fmla="*/ 17 h 23"/>
              <a:gd name="T32" fmla="*/ 25 w 27"/>
              <a:gd name="T33" fmla="*/ 19 h 23"/>
              <a:gd name="T34" fmla="*/ 25 w 27"/>
              <a:gd name="T35" fmla="*/ 21 h 23"/>
              <a:gd name="T36" fmla="*/ 23 w 27"/>
              <a:gd name="T37" fmla="*/ 21 h 23"/>
              <a:gd name="T38" fmla="*/ 21 w 27"/>
              <a:gd name="T39" fmla="*/ 23 h 23"/>
              <a:gd name="T40" fmla="*/ 19 w 27"/>
              <a:gd name="T41" fmla="*/ 23 h 23"/>
              <a:gd name="T42" fmla="*/ 15 w 27"/>
              <a:gd name="T43" fmla="*/ 23 h 23"/>
              <a:gd name="T44" fmla="*/ 13 w 27"/>
              <a:gd name="T45" fmla="*/ 23 h 23"/>
              <a:gd name="T46" fmla="*/ 11 w 27"/>
              <a:gd name="T47" fmla="*/ 21 h 23"/>
              <a:gd name="T48" fmla="*/ 9 w 27"/>
              <a:gd name="T49" fmla="*/ 21 h 23"/>
              <a:gd name="T50" fmla="*/ 5 w 27"/>
              <a:gd name="T51" fmla="*/ 19 h 23"/>
              <a:gd name="T52" fmla="*/ 4 w 27"/>
              <a:gd name="T53" fmla="*/ 17 h 23"/>
              <a:gd name="T54" fmla="*/ 2 w 27"/>
              <a:gd name="T55" fmla="*/ 15 h 23"/>
              <a:gd name="T56" fmla="*/ 2 w 27"/>
              <a:gd name="T57" fmla="*/ 14 h 23"/>
              <a:gd name="T58" fmla="*/ 2 w 27"/>
              <a:gd name="T59" fmla="*/ 12 h 23"/>
              <a:gd name="T60" fmla="*/ 0 w 27"/>
              <a:gd name="T61" fmla="*/ 10 h 23"/>
              <a:gd name="T62" fmla="*/ 0 w 27"/>
              <a:gd name="T63" fmla="*/ 8 h 23"/>
              <a:gd name="T64" fmla="*/ 2 w 27"/>
              <a:gd name="T6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" h="23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9" y="4"/>
                </a:lnTo>
                <a:lnTo>
                  <a:pt x="21" y="6"/>
                </a:lnTo>
                <a:lnTo>
                  <a:pt x="23" y="6"/>
                </a:lnTo>
                <a:lnTo>
                  <a:pt x="25" y="8"/>
                </a:lnTo>
                <a:lnTo>
                  <a:pt x="25" y="12"/>
                </a:lnTo>
                <a:lnTo>
                  <a:pt x="27" y="14"/>
                </a:lnTo>
                <a:lnTo>
                  <a:pt x="27" y="15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5" y="19"/>
                </a:lnTo>
                <a:lnTo>
                  <a:pt x="4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3" name="Freeform 101"/>
          <p:cNvSpPr>
            <a:spLocks/>
          </p:cNvSpPr>
          <p:nvPr/>
        </p:nvSpPr>
        <p:spPr bwMode="auto">
          <a:xfrm>
            <a:off x="3916363" y="3814763"/>
            <a:ext cx="73025" cy="103187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3 h 27"/>
              <a:gd name="T4" fmla="*/ 6 w 19"/>
              <a:gd name="T5" fmla="*/ 21 h 27"/>
              <a:gd name="T6" fmla="*/ 8 w 19"/>
              <a:gd name="T7" fmla="*/ 17 h 27"/>
              <a:gd name="T8" fmla="*/ 10 w 19"/>
              <a:gd name="T9" fmla="*/ 13 h 27"/>
              <a:gd name="T10" fmla="*/ 14 w 19"/>
              <a:gd name="T11" fmla="*/ 9 h 27"/>
              <a:gd name="T12" fmla="*/ 15 w 19"/>
              <a:gd name="T13" fmla="*/ 6 h 27"/>
              <a:gd name="T14" fmla="*/ 17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3"/>
                </a:lnTo>
                <a:lnTo>
                  <a:pt x="6" y="21"/>
                </a:lnTo>
                <a:lnTo>
                  <a:pt x="8" y="17"/>
                </a:lnTo>
                <a:lnTo>
                  <a:pt x="10" y="13"/>
                </a:lnTo>
                <a:lnTo>
                  <a:pt x="14" y="9"/>
                </a:lnTo>
                <a:lnTo>
                  <a:pt x="15" y="6"/>
                </a:lnTo>
                <a:lnTo>
                  <a:pt x="17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4" name="Freeform 102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5" name="Freeform 103"/>
          <p:cNvSpPr>
            <a:spLocks/>
          </p:cNvSpPr>
          <p:nvPr/>
        </p:nvSpPr>
        <p:spPr bwMode="auto">
          <a:xfrm>
            <a:off x="3948113" y="3768725"/>
            <a:ext cx="95250" cy="88900"/>
          </a:xfrm>
          <a:custGeom>
            <a:avLst/>
            <a:gdLst>
              <a:gd name="T0" fmla="*/ 0 w 25"/>
              <a:gd name="T1" fmla="*/ 4 h 23"/>
              <a:gd name="T2" fmla="*/ 2 w 25"/>
              <a:gd name="T3" fmla="*/ 4 h 23"/>
              <a:gd name="T4" fmla="*/ 4 w 25"/>
              <a:gd name="T5" fmla="*/ 2 h 23"/>
              <a:gd name="T6" fmla="*/ 6 w 25"/>
              <a:gd name="T7" fmla="*/ 2 h 23"/>
              <a:gd name="T8" fmla="*/ 7 w 25"/>
              <a:gd name="T9" fmla="*/ 0 h 23"/>
              <a:gd name="T10" fmla="*/ 9 w 25"/>
              <a:gd name="T11" fmla="*/ 0 h 23"/>
              <a:gd name="T12" fmla="*/ 11 w 25"/>
              <a:gd name="T13" fmla="*/ 2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8 h 23"/>
              <a:gd name="T24" fmla="*/ 25 w 25"/>
              <a:gd name="T25" fmla="*/ 10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5 w 25"/>
              <a:gd name="T33" fmla="*/ 20 h 23"/>
              <a:gd name="T34" fmla="*/ 23 w 25"/>
              <a:gd name="T35" fmla="*/ 20 h 23"/>
              <a:gd name="T36" fmla="*/ 21 w 25"/>
              <a:gd name="T37" fmla="*/ 21 h 23"/>
              <a:gd name="T38" fmla="*/ 19 w 25"/>
              <a:gd name="T39" fmla="*/ 21 h 23"/>
              <a:gd name="T40" fmla="*/ 17 w 25"/>
              <a:gd name="T41" fmla="*/ 23 h 23"/>
              <a:gd name="T42" fmla="*/ 15 w 25"/>
              <a:gd name="T43" fmla="*/ 23 h 23"/>
              <a:gd name="T44" fmla="*/ 11 w 25"/>
              <a:gd name="T45" fmla="*/ 23 h 23"/>
              <a:gd name="T46" fmla="*/ 9 w 25"/>
              <a:gd name="T47" fmla="*/ 21 h 23"/>
              <a:gd name="T48" fmla="*/ 7 w 25"/>
              <a:gd name="T49" fmla="*/ 20 h 23"/>
              <a:gd name="T50" fmla="*/ 6 w 25"/>
              <a:gd name="T51" fmla="*/ 20 h 23"/>
              <a:gd name="T52" fmla="*/ 4 w 25"/>
              <a:gd name="T53" fmla="*/ 18 h 23"/>
              <a:gd name="T54" fmla="*/ 2 w 25"/>
              <a:gd name="T55" fmla="*/ 16 h 23"/>
              <a:gd name="T56" fmla="*/ 0 w 25"/>
              <a:gd name="T57" fmla="*/ 14 h 23"/>
              <a:gd name="T58" fmla="*/ 0 w 25"/>
              <a:gd name="T59" fmla="*/ 12 h 23"/>
              <a:gd name="T60" fmla="*/ 0 w 25"/>
              <a:gd name="T61" fmla="*/ 8 h 23"/>
              <a:gd name="T62" fmla="*/ 0 w 25"/>
              <a:gd name="T63" fmla="*/ 6 h 23"/>
              <a:gd name="T64" fmla="*/ 0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5" y="10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5" y="20"/>
                </a:lnTo>
                <a:lnTo>
                  <a:pt x="23" y="20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1" y="23"/>
                </a:lnTo>
                <a:lnTo>
                  <a:pt x="9" y="21"/>
                </a:lnTo>
                <a:lnTo>
                  <a:pt x="7" y="20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6" name="Freeform 104"/>
          <p:cNvSpPr>
            <a:spLocks/>
          </p:cNvSpPr>
          <p:nvPr/>
        </p:nvSpPr>
        <p:spPr bwMode="auto">
          <a:xfrm>
            <a:off x="3902075" y="3865563"/>
            <a:ext cx="71438" cy="101600"/>
          </a:xfrm>
          <a:custGeom>
            <a:avLst/>
            <a:gdLst>
              <a:gd name="T0" fmla="*/ 0 w 19"/>
              <a:gd name="T1" fmla="*/ 27 h 27"/>
              <a:gd name="T2" fmla="*/ 2 w 19"/>
              <a:gd name="T3" fmla="*/ 25 h 27"/>
              <a:gd name="T4" fmla="*/ 4 w 19"/>
              <a:gd name="T5" fmla="*/ 21 h 27"/>
              <a:gd name="T6" fmla="*/ 8 w 19"/>
              <a:gd name="T7" fmla="*/ 18 h 27"/>
              <a:gd name="T8" fmla="*/ 10 w 19"/>
              <a:gd name="T9" fmla="*/ 14 h 27"/>
              <a:gd name="T10" fmla="*/ 12 w 19"/>
              <a:gd name="T11" fmla="*/ 10 h 27"/>
              <a:gd name="T12" fmla="*/ 16 w 19"/>
              <a:gd name="T13" fmla="*/ 8 h 27"/>
              <a:gd name="T14" fmla="*/ 18 w 19"/>
              <a:gd name="T15" fmla="*/ 4 h 27"/>
              <a:gd name="T16" fmla="*/ 19 w 19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7">
                <a:moveTo>
                  <a:pt x="0" y="27"/>
                </a:moveTo>
                <a:lnTo>
                  <a:pt x="2" y="25"/>
                </a:lnTo>
                <a:lnTo>
                  <a:pt x="4" y="21"/>
                </a:lnTo>
                <a:lnTo>
                  <a:pt x="8" y="18"/>
                </a:lnTo>
                <a:lnTo>
                  <a:pt x="10" y="14"/>
                </a:lnTo>
                <a:lnTo>
                  <a:pt x="12" y="10"/>
                </a:lnTo>
                <a:lnTo>
                  <a:pt x="16" y="8"/>
                </a:lnTo>
                <a:lnTo>
                  <a:pt x="18" y="4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7" name="Freeform 105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8" name="Freeform 106"/>
          <p:cNvSpPr>
            <a:spLocks/>
          </p:cNvSpPr>
          <p:nvPr/>
        </p:nvSpPr>
        <p:spPr bwMode="auto">
          <a:xfrm>
            <a:off x="3859213" y="3925888"/>
            <a:ext cx="95250" cy="79375"/>
          </a:xfrm>
          <a:custGeom>
            <a:avLst/>
            <a:gdLst>
              <a:gd name="T0" fmla="*/ 2 w 25"/>
              <a:gd name="T1" fmla="*/ 3 h 21"/>
              <a:gd name="T2" fmla="*/ 2 w 25"/>
              <a:gd name="T3" fmla="*/ 2 h 21"/>
              <a:gd name="T4" fmla="*/ 4 w 25"/>
              <a:gd name="T5" fmla="*/ 0 h 21"/>
              <a:gd name="T6" fmla="*/ 6 w 25"/>
              <a:gd name="T7" fmla="*/ 0 h 21"/>
              <a:gd name="T8" fmla="*/ 7 w 25"/>
              <a:gd name="T9" fmla="*/ 0 h 21"/>
              <a:gd name="T10" fmla="*/ 9 w 25"/>
              <a:gd name="T11" fmla="*/ 0 h 21"/>
              <a:gd name="T12" fmla="*/ 13 w 25"/>
              <a:gd name="T13" fmla="*/ 0 h 21"/>
              <a:gd name="T14" fmla="*/ 15 w 25"/>
              <a:gd name="T15" fmla="*/ 0 h 21"/>
              <a:gd name="T16" fmla="*/ 17 w 25"/>
              <a:gd name="T17" fmla="*/ 2 h 21"/>
              <a:gd name="T18" fmla="*/ 19 w 25"/>
              <a:gd name="T19" fmla="*/ 3 h 21"/>
              <a:gd name="T20" fmla="*/ 21 w 25"/>
              <a:gd name="T21" fmla="*/ 3 h 21"/>
              <a:gd name="T22" fmla="*/ 23 w 25"/>
              <a:gd name="T23" fmla="*/ 5 h 21"/>
              <a:gd name="T24" fmla="*/ 25 w 25"/>
              <a:gd name="T25" fmla="*/ 9 h 21"/>
              <a:gd name="T26" fmla="*/ 25 w 25"/>
              <a:gd name="T27" fmla="*/ 11 h 21"/>
              <a:gd name="T28" fmla="*/ 25 w 25"/>
              <a:gd name="T29" fmla="*/ 13 h 21"/>
              <a:gd name="T30" fmla="*/ 25 w 25"/>
              <a:gd name="T31" fmla="*/ 15 h 21"/>
              <a:gd name="T32" fmla="*/ 25 w 25"/>
              <a:gd name="T33" fmla="*/ 17 h 21"/>
              <a:gd name="T34" fmla="*/ 23 w 25"/>
              <a:gd name="T35" fmla="*/ 19 h 21"/>
              <a:gd name="T36" fmla="*/ 21 w 25"/>
              <a:gd name="T37" fmla="*/ 19 h 21"/>
              <a:gd name="T38" fmla="*/ 19 w 25"/>
              <a:gd name="T39" fmla="*/ 21 h 21"/>
              <a:gd name="T40" fmla="*/ 17 w 25"/>
              <a:gd name="T41" fmla="*/ 21 h 21"/>
              <a:gd name="T42" fmla="*/ 15 w 25"/>
              <a:gd name="T43" fmla="*/ 21 h 21"/>
              <a:gd name="T44" fmla="*/ 13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6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2 w 25"/>
              <a:gd name="T57" fmla="*/ 11 h 21"/>
              <a:gd name="T58" fmla="*/ 0 w 25"/>
              <a:gd name="T59" fmla="*/ 9 h 21"/>
              <a:gd name="T60" fmla="*/ 0 w 25"/>
              <a:gd name="T61" fmla="*/ 7 h 21"/>
              <a:gd name="T62" fmla="*/ 0 w 25"/>
              <a:gd name="T63" fmla="*/ 5 h 21"/>
              <a:gd name="T64" fmla="*/ 2 w 25"/>
              <a:gd name="T6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3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17" y="2"/>
                </a:lnTo>
                <a:lnTo>
                  <a:pt x="19" y="3"/>
                </a:lnTo>
                <a:lnTo>
                  <a:pt x="21" y="3"/>
                </a:lnTo>
                <a:lnTo>
                  <a:pt x="23" y="5"/>
                </a:lnTo>
                <a:lnTo>
                  <a:pt x="25" y="9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9" y="19"/>
                </a:lnTo>
                <a:lnTo>
                  <a:pt x="7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59" name="Freeform 107"/>
          <p:cNvSpPr>
            <a:spLocks/>
          </p:cNvSpPr>
          <p:nvPr/>
        </p:nvSpPr>
        <p:spPr bwMode="auto">
          <a:xfrm>
            <a:off x="4313238" y="4256088"/>
            <a:ext cx="122237" cy="63500"/>
          </a:xfrm>
          <a:custGeom>
            <a:avLst/>
            <a:gdLst>
              <a:gd name="T0" fmla="*/ 0 w 32"/>
              <a:gd name="T1" fmla="*/ 17 h 17"/>
              <a:gd name="T2" fmla="*/ 2 w 32"/>
              <a:gd name="T3" fmla="*/ 17 h 17"/>
              <a:gd name="T4" fmla="*/ 4 w 32"/>
              <a:gd name="T5" fmla="*/ 15 h 17"/>
              <a:gd name="T6" fmla="*/ 5 w 32"/>
              <a:gd name="T7" fmla="*/ 13 h 17"/>
              <a:gd name="T8" fmla="*/ 7 w 32"/>
              <a:gd name="T9" fmla="*/ 13 h 17"/>
              <a:gd name="T10" fmla="*/ 9 w 32"/>
              <a:gd name="T11" fmla="*/ 11 h 17"/>
              <a:gd name="T12" fmla="*/ 11 w 32"/>
              <a:gd name="T13" fmla="*/ 11 h 17"/>
              <a:gd name="T14" fmla="*/ 13 w 32"/>
              <a:gd name="T15" fmla="*/ 10 h 17"/>
              <a:gd name="T16" fmla="*/ 15 w 32"/>
              <a:gd name="T17" fmla="*/ 10 h 17"/>
              <a:gd name="T18" fmla="*/ 17 w 32"/>
              <a:gd name="T19" fmla="*/ 8 h 17"/>
              <a:gd name="T20" fmla="*/ 19 w 32"/>
              <a:gd name="T21" fmla="*/ 8 h 17"/>
              <a:gd name="T22" fmla="*/ 21 w 32"/>
              <a:gd name="T23" fmla="*/ 6 h 17"/>
              <a:gd name="T24" fmla="*/ 25 w 32"/>
              <a:gd name="T25" fmla="*/ 4 h 17"/>
              <a:gd name="T26" fmla="*/ 27 w 32"/>
              <a:gd name="T27" fmla="*/ 4 h 17"/>
              <a:gd name="T28" fmla="*/ 28 w 32"/>
              <a:gd name="T29" fmla="*/ 2 h 17"/>
              <a:gd name="T30" fmla="*/ 30 w 32"/>
              <a:gd name="T31" fmla="*/ 0 h 17"/>
              <a:gd name="T32" fmla="*/ 32 w 32"/>
              <a:gd name="T3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7">
                <a:moveTo>
                  <a:pt x="0" y="17"/>
                </a:move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0" name="Freeform 108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6 w 25"/>
              <a:gd name="T7" fmla="*/ 0 h 26"/>
              <a:gd name="T8" fmla="*/ 8 w 25"/>
              <a:gd name="T9" fmla="*/ 0 h 26"/>
              <a:gd name="T10" fmla="*/ 9 w 25"/>
              <a:gd name="T11" fmla="*/ 0 h 26"/>
              <a:gd name="T12" fmla="*/ 9 w 25"/>
              <a:gd name="T13" fmla="*/ 0 h 26"/>
              <a:gd name="T14" fmla="*/ 11 w 25"/>
              <a:gd name="T15" fmla="*/ 0 h 26"/>
              <a:gd name="T16" fmla="*/ 13 w 25"/>
              <a:gd name="T17" fmla="*/ 0 h 26"/>
              <a:gd name="T18" fmla="*/ 13 w 25"/>
              <a:gd name="T19" fmla="*/ 1 h 26"/>
              <a:gd name="T20" fmla="*/ 15 w 25"/>
              <a:gd name="T21" fmla="*/ 1 h 26"/>
              <a:gd name="T22" fmla="*/ 17 w 25"/>
              <a:gd name="T23" fmla="*/ 1 h 26"/>
              <a:gd name="T24" fmla="*/ 17 w 25"/>
              <a:gd name="T25" fmla="*/ 1 h 26"/>
              <a:gd name="T26" fmla="*/ 19 w 25"/>
              <a:gd name="T27" fmla="*/ 3 h 26"/>
              <a:gd name="T28" fmla="*/ 19 w 25"/>
              <a:gd name="T29" fmla="*/ 3 h 26"/>
              <a:gd name="T30" fmla="*/ 21 w 25"/>
              <a:gd name="T31" fmla="*/ 5 h 26"/>
              <a:gd name="T32" fmla="*/ 23 w 25"/>
              <a:gd name="T33" fmla="*/ 7 h 26"/>
              <a:gd name="T34" fmla="*/ 23 w 25"/>
              <a:gd name="T35" fmla="*/ 9 h 26"/>
              <a:gd name="T36" fmla="*/ 25 w 25"/>
              <a:gd name="T37" fmla="*/ 11 h 26"/>
              <a:gd name="T38" fmla="*/ 25 w 25"/>
              <a:gd name="T39" fmla="*/ 15 h 26"/>
              <a:gd name="T40" fmla="*/ 25 w 25"/>
              <a:gd name="T41" fmla="*/ 17 h 26"/>
              <a:gd name="T42" fmla="*/ 25 w 25"/>
              <a:gd name="T43" fmla="*/ 19 h 26"/>
              <a:gd name="T44" fmla="*/ 25 w 25"/>
              <a:gd name="T45" fmla="*/ 23 h 26"/>
              <a:gd name="T46" fmla="*/ 23 w 25"/>
              <a:gd name="T47" fmla="*/ 24 h 26"/>
              <a:gd name="T48" fmla="*/ 21 w 25"/>
              <a:gd name="T49" fmla="*/ 24 h 26"/>
              <a:gd name="T50" fmla="*/ 21 w 25"/>
              <a:gd name="T51" fmla="*/ 26 h 26"/>
              <a:gd name="T52" fmla="*/ 19 w 25"/>
              <a:gd name="T53" fmla="*/ 26 h 26"/>
              <a:gd name="T54" fmla="*/ 17 w 25"/>
              <a:gd name="T55" fmla="*/ 26 h 26"/>
              <a:gd name="T56" fmla="*/ 17 w 25"/>
              <a:gd name="T57" fmla="*/ 26 h 26"/>
              <a:gd name="T58" fmla="*/ 15 w 25"/>
              <a:gd name="T59" fmla="*/ 26 h 26"/>
              <a:gd name="T60" fmla="*/ 15 w 25"/>
              <a:gd name="T61" fmla="*/ 26 h 26"/>
              <a:gd name="T62" fmla="*/ 13 w 25"/>
              <a:gd name="T63" fmla="*/ 26 h 26"/>
              <a:gd name="T64" fmla="*/ 11 w 25"/>
              <a:gd name="T65" fmla="*/ 26 h 26"/>
              <a:gd name="T66" fmla="*/ 11 w 25"/>
              <a:gd name="T67" fmla="*/ 24 h 26"/>
              <a:gd name="T68" fmla="*/ 9 w 25"/>
              <a:gd name="T69" fmla="*/ 24 h 26"/>
              <a:gd name="T70" fmla="*/ 9 w 25"/>
              <a:gd name="T71" fmla="*/ 24 h 26"/>
              <a:gd name="T72" fmla="*/ 8 w 25"/>
              <a:gd name="T73" fmla="*/ 24 h 26"/>
              <a:gd name="T74" fmla="*/ 6 w 25"/>
              <a:gd name="T75" fmla="*/ 23 h 26"/>
              <a:gd name="T76" fmla="*/ 6 w 25"/>
              <a:gd name="T77" fmla="*/ 23 h 26"/>
              <a:gd name="T78" fmla="*/ 4 w 25"/>
              <a:gd name="T79" fmla="*/ 21 h 26"/>
              <a:gd name="T80" fmla="*/ 4 w 25"/>
              <a:gd name="T81" fmla="*/ 19 h 26"/>
              <a:gd name="T82" fmla="*/ 2 w 25"/>
              <a:gd name="T83" fmla="*/ 17 h 26"/>
              <a:gd name="T84" fmla="*/ 0 w 25"/>
              <a:gd name="T85" fmla="*/ 15 h 26"/>
              <a:gd name="T86" fmla="*/ 0 w 25"/>
              <a:gd name="T87" fmla="*/ 13 h 26"/>
              <a:gd name="T88" fmla="*/ 0 w 25"/>
              <a:gd name="T89" fmla="*/ 9 h 26"/>
              <a:gd name="T90" fmla="*/ 0 w 25"/>
              <a:gd name="T91" fmla="*/ 7 h 26"/>
              <a:gd name="T92" fmla="*/ 0 w 25"/>
              <a:gd name="T93" fmla="*/ 5 h 26"/>
              <a:gd name="T94" fmla="*/ 2 w 25"/>
              <a:gd name="T95" fmla="*/ 3 h 26"/>
              <a:gd name="T96" fmla="*/ 2 w 25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7" y="1"/>
                </a:lnTo>
                <a:lnTo>
                  <a:pt x="19" y="3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1" name="Freeform 109"/>
          <p:cNvSpPr>
            <a:spLocks/>
          </p:cNvSpPr>
          <p:nvPr/>
        </p:nvSpPr>
        <p:spPr bwMode="auto">
          <a:xfrm>
            <a:off x="4386263" y="4205288"/>
            <a:ext cx="95250" cy="100012"/>
          </a:xfrm>
          <a:custGeom>
            <a:avLst/>
            <a:gdLst>
              <a:gd name="T0" fmla="*/ 2 w 25"/>
              <a:gd name="T1" fmla="*/ 1 h 26"/>
              <a:gd name="T2" fmla="*/ 4 w 25"/>
              <a:gd name="T3" fmla="*/ 1 h 26"/>
              <a:gd name="T4" fmla="*/ 6 w 25"/>
              <a:gd name="T5" fmla="*/ 0 h 26"/>
              <a:gd name="T6" fmla="*/ 8 w 25"/>
              <a:gd name="T7" fmla="*/ 0 h 26"/>
              <a:gd name="T8" fmla="*/ 9 w 25"/>
              <a:gd name="T9" fmla="*/ 0 h 26"/>
              <a:gd name="T10" fmla="*/ 11 w 25"/>
              <a:gd name="T11" fmla="*/ 0 h 26"/>
              <a:gd name="T12" fmla="*/ 13 w 25"/>
              <a:gd name="T13" fmla="*/ 0 h 26"/>
              <a:gd name="T14" fmla="*/ 13 w 25"/>
              <a:gd name="T15" fmla="*/ 1 h 26"/>
              <a:gd name="T16" fmla="*/ 15 w 25"/>
              <a:gd name="T17" fmla="*/ 1 h 26"/>
              <a:gd name="T18" fmla="*/ 17 w 25"/>
              <a:gd name="T19" fmla="*/ 1 h 26"/>
              <a:gd name="T20" fmla="*/ 19 w 25"/>
              <a:gd name="T21" fmla="*/ 3 h 26"/>
              <a:gd name="T22" fmla="*/ 21 w 25"/>
              <a:gd name="T23" fmla="*/ 5 h 26"/>
              <a:gd name="T24" fmla="*/ 23 w 25"/>
              <a:gd name="T25" fmla="*/ 7 h 26"/>
              <a:gd name="T26" fmla="*/ 23 w 25"/>
              <a:gd name="T27" fmla="*/ 9 h 26"/>
              <a:gd name="T28" fmla="*/ 25 w 25"/>
              <a:gd name="T29" fmla="*/ 11 h 26"/>
              <a:gd name="T30" fmla="*/ 25 w 25"/>
              <a:gd name="T31" fmla="*/ 15 h 26"/>
              <a:gd name="T32" fmla="*/ 25 w 25"/>
              <a:gd name="T33" fmla="*/ 17 h 26"/>
              <a:gd name="T34" fmla="*/ 25 w 25"/>
              <a:gd name="T35" fmla="*/ 19 h 26"/>
              <a:gd name="T36" fmla="*/ 25 w 25"/>
              <a:gd name="T37" fmla="*/ 23 h 26"/>
              <a:gd name="T38" fmla="*/ 23 w 25"/>
              <a:gd name="T39" fmla="*/ 24 h 26"/>
              <a:gd name="T40" fmla="*/ 21 w 25"/>
              <a:gd name="T41" fmla="*/ 24 h 26"/>
              <a:gd name="T42" fmla="*/ 21 w 25"/>
              <a:gd name="T43" fmla="*/ 26 h 26"/>
              <a:gd name="T44" fmla="*/ 19 w 25"/>
              <a:gd name="T45" fmla="*/ 26 h 26"/>
              <a:gd name="T46" fmla="*/ 17 w 25"/>
              <a:gd name="T47" fmla="*/ 26 h 26"/>
              <a:gd name="T48" fmla="*/ 15 w 25"/>
              <a:gd name="T49" fmla="*/ 26 h 26"/>
              <a:gd name="T50" fmla="*/ 13 w 25"/>
              <a:gd name="T51" fmla="*/ 26 h 26"/>
              <a:gd name="T52" fmla="*/ 11 w 25"/>
              <a:gd name="T53" fmla="*/ 26 h 26"/>
              <a:gd name="T54" fmla="*/ 11 w 25"/>
              <a:gd name="T55" fmla="*/ 24 h 26"/>
              <a:gd name="T56" fmla="*/ 9 w 25"/>
              <a:gd name="T57" fmla="*/ 24 h 26"/>
              <a:gd name="T58" fmla="*/ 8 w 25"/>
              <a:gd name="T59" fmla="*/ 24 h 26"/>
              <a:gd name="T60" fmla="*/ 6 w 25"/>
              <a:gd name="T61" fmla="*/ 23 h 26"/>
              <a:gd name="T62" fmla="*/ 4 w 25"/>
              <a:gd name="T63" fmla="*/ 21 h 26"/>
              <a:gd name="T64" fmla="*/ 4 w 25"/>
              <a:gd name="T65" fmla="*/ 19 h 26"/>
              <a:gd name="T66" fmla="*/ 2 w 25"/>
              <a:gd name="T67" fmla="*/ 17 h 26"/>
              <a:gd name="T68" fmla="*/ 0 w 25"/>
              <a:gd name="T69" fmla="*/ 15 h 26"/>
              <a:gd name="T70" fmla="*/ 0 w 25"/>
              <a:gd name="T71" fmla="*/ 13 h 26"/>
              <a:gd name="T72" fmla="*/ 0 w 25"/>
              <a:gd name="T73" fmla="*/ 9 h 26"/>
              <a:gd name="T74" fmla="*/ 0 w 25"/>
              <a:gd name="T75" fmla="*/ 7 h 26"/>
              <a:gd name="T76" fmla="*/ 0 w 25"/>
              <a:gd name="T77" fmla="*/ 5 h 26"/>
              <a:gd name="T78" fmla="*/ 2 w 25"/>
              <a:gd name="T79" fmla="*/ 3 h 26"/>
              <a:gd name="T80" fmla="*/ 2 w 25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6">
                <a:moveTo>
                  <a:pt x="2" y="1"/>
                </a:move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5"/>
                </a:lnTo>
                <a:lnTo>
                  <a:pt x="25" y="17"/>
                </a:lnTo>
                <a:lnTo>
                  <a:pt x="25" y="19"/>
                </a:lnTo>
                <a:lnTo>
                  <a:pt x="25" y="23"/>
                </a:lnTo>
                <a:lnTo>
                  <a:pt x="23" y="24"/>
                </a:lnTo>
                <a:lnTo>
                  <a:pt x="21" y="24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3" y="26"/>
                </a:lnTo>
                <a:lnTo>
                  <a:pt x="11" y="26"/>
                </a:lnTo>
                <a:lnTo>
                  <a:pt x="11" y="24"/>
                </a:lnTo>
                <a:lnTo>
                  <a:pt x="9" y="24"/>
                </a:lnTo>
                <a:lnTo>
                  <a:pt x="8" y="24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2" name="Freeform 110"/>
          <p:cNvSpPr>
            <a:spLocks/>
          </p:cNvSpPr>
          <p:nvPr/>
        </p:nvSpPr>
        <p:spPr bwMode="auto">
          <a:xfrm>
            <a:off x="4275138" y="4297363"/>
            <a:ext cx="111125" cy="60325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4 h 16"/>
              <a:gd name="T6" fmla="*/ 4 w 29"/>
              <a:gd name="T7" fmla="*/ 14 h 16"/>
              <a:gd name="T8" fmla="*/ 6 w 29"/>
              <a:gd name="T9" fmla="*/ 12 h 16"/>
              <a:gd name="T10" fmla="*/ 8 w 29"/>
              <a:gd name="T11" fmla="*/ 12 h 16"/>
              <a:gd name="T12" fmla="*/ 10 w 29"/>
              <a:gd name="T13" fmla="*/ 10 h 16"/>
              <a:gd name="T14" fmla="*/ 12 w 29"/>
              <a:gd name="T15" fmla="*/ 10 h 16"/>
              <a:gd name="T16" fmla="*/ 14 w 29"/>
              <a:gd name="T17" fmla="*/ 8 h 16"/>
              <a:gd name="T18" fmla="*/ 15 w 29"/>
              <a:gd name="T19" fmla="*/ 8 h 16"/>
              <a:gd name="T20" fmla="*/ 17 w 29"/>
              <a:gd name="T21" fmla="*/ 6 h 16"/>
              <a:gd name="T22" fmla="*/ 19 w 29"/>
              <a:gd name="T23" fmla="*/ 6 h 16"/>
              <a:gd name="T24" fmla="*/ 21 w 29"/>
              <a:gd name="T25" fmla="*/ 4 h 16"/>
              <a:gd name="T26" fmla="*/ 23 w 29"/>
              <a:gd name="T27" fmla="*/ 2 h 16"/>
              <a:gd name="T28" fmla="*/ 25 w 29"/>
              <a:gd name="T29" fmla="*/ 2 h 16"/>
              <a:gd name="T30" fmla="*/ 27 w 29"/>
              <a:gd name="T31" fmla="*/ 0 h 16"/>
              <a:gd name="T32" fmla="*/ 29 w 29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6" y="12"/>
                </a:lnTo>
                <a:lnTo>
                  <a:pt x="8" y="12"/>
                </a:lnTo>
                <a:lnTo>
                  <a:pt x="10" y="10"/>
                </a:lnTo>
                <a:lnTo>
                  <a:pt x="12" y="10"/>
                </a:lnTo>
                <a:lnTo>
                  <a:pt x="14" y="8"/>
                </a:lnTo>
                <a:lnTo>
                  <a:pt x="15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3" name="Freeform 111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5 w 23"/>
              <a:gd name="T7" fmla="*/ 2 h 23"/>
              <a:gd name="T8" fmla="*/ 7 w 23"/>
              <a:gd name="T9" fmla="*/ 0 h 23"/>
              <a:gd name="T10" fmla="*/ 7 w 23"/>
              <a:gd name="T11" fmla="*/ 2 h 23"/>
              <a:gd name="T12" fmla="*/ 9 w 23"/>
              <a:gd name="T13" fmla="*/ 2 h 23"/>
              <a:gd name="T14" fmla="*/ 9 w 23"/>
              <a:gd name="T15" fmla="*/ 2 h 23"/>
              <a:gd name="T16" fmla="*/ 11 w 23"/>
              <a:gd name="T17" fmla="*/ 2 h 23"/>
              <a:gd name="T18" fmla="*/ 11 w 23"/>
              <a:gd name="T19" fmla="*/ 2 h 23"/>
              <a:gd name="T20" fmla="*/ 13 w 23"/>
              <a:gd name="T21" fmla="*/ 2 h 23"/>
              <a:gd name="T22" fmla="*/ 13 w 23"/>
              <a:gd name="T23" fmla="*/ 4 h 23"/>
              <a:gd name="T24" fmla="*/ 15 w 23"/>
              <a:gd name="T25" fmla="*/ 4 h 23"/>
              <a:gd name="T26" fmla="*/ 15 w 23"/>
              <a:gd name="T27" fmla="*/ 4 h 23"/>
              <a:gd name="T28" fmla="*/ 17 w 23"/>
              <a:gd name="T29" fmla="*/ 6 h 23"/>
              <a:gd name="T30" fmla="*/ 19 w 23"/>
              <a:gd name="T31" fmla="*/ 6 h 23"/>
              <a:gd name="T32" fmla="*/ 19 w 23"/>
              <a:gd name="T33" fmla="*/ 8 h 23"/>
              <a:gd name="T34" fmla="*/ 21 w 23"/>
              <a:gd name="T35" fmla="*/ 10 h 23"/>
              <a:gd name="T36" fmla="*/ 21 w 23"/>
              <a:gd name="T37" fmla="*/ 12 h 23"/>
              <a:gd name="T38" fmla="*/ 23 w 23"/>
              <a:gd name="T39" fmla="*/ 14 h 23"/>
              <a:gd name="T40" fmla="*/ 23 w 23"/>
              <a:gd name="T41" fmla="*/ 16 h 23"/>
              <a:gd name="T42" fmla="*/ 23 w 23"/>
              <a:gd name="T43" fmla="*/ 18 h 23"/>
              <a:gd name="T44" fmla="*/ 23 w 23"/>
              <a:gd name="T45" fmla="*/ 20 h 23"/>
              <a:gd name="T46" fmla="*/ 21 w 23"/>
              <a:gd name="T47" fmla="*/ 21 h 23"/>
              <a:gd name="T48" fmla="*/ 21 w 23"/>
              <a:gd name="T49" fmla="*/ 21 h 23"/>
              <a:gd name="T50" fmla="*/ 19 w 23"/>
              <a:gd name="T51" fmla="*/ 23 h 23"/>
              <a:gd name="T52" fmla="*/ 19 w 23"/>
              <a:gd name="T53" fmla="*/ 23 h 23"/>
              <a:gd name="T54" fmla="*/ 19 w 23"/>
              <a:gd name="T55" fmla="*/ 23 h 23"/>
              <a:gd name="T56" fmla="*/ 17 w 23"/>
              <a:gd name="T57" fmla="*/ 23 h 23"/>
              <a:gd name="T58" fmla="*/ 17 w 23"/>
              <a:gd name="T59" fmla="*/ 23 h 23"/>
              <a:gd name="T60" fmla="*/ 15 w 23"/>
              <a:gd name="T61" fmla="*/ 23 h 23"/>
              <a:gd name="T62" fmla="*/ 15 w 23"/>
              <a:gd name="T63" fmla="*/ 23 h 23"/>
              <a:gd name="T64" fmla="*/ 13 w 23"/>
              <a:gd name="T65" fmla="*/ 23 h 23"/>
              <a:gd name="T66" fmla="*/ 13 w 23"/>
              <a:gd name="T67" fmla="*/ 23 h 23"/>
              <a:gd name="T68" fmla="*/ 11 w 23"/>
              <a:gd name="T69" fmla="*/ 23 h 23"/>
              <a:gd name="T70" fmla="*/ 9 w 23"/>
              <a:gd name="T71" fmla="*/ 23 h 23"/>
              <a:gd name="T72" fmla="*/ 9 w 23"/>
              <a:gd name="T73" fmla="*/ 21 h 23"/>
              <a:gd name="T74" fmla="*/ 7 w 23"/>
              <a:gd name="T75" fmla="*/ 21 h 23"/>
              <a:gd name="T76" fmla="*/ 5 w 23"/>
              <a:gd name="T77" fmla="*/ 21 h 23"/>
              <a:gd name="T78" fmla="*/ 5 w 23"/>
              <a:gd name="T79" fmla="*/ 20 h 23"/>
              <a:gd name="T80" fmla="*/ 3 w 23"/>
              <a:gd name="T81" fmla="*/ 18 h 23"/>
              <a:gd name="T82" fmla="*/ 1 w 23"/>
              <a:gd name="T83" fmla="*/ 16 h 23"/>
              <a:gd name="T84" fmla="*/ 1 w 23"/>
              <a:gd name="T85" fmla="*/ 14 h 23"/>
              <a:gd name="T86" fmla="*/ 1 w 23"/>
              <a:gd name="T87" fmla="*/ 12 h 23"/>
              <a:gd name="T88" fmla="*/ 0 w 23"/>
              <a:gd name="T89" fmla="*/ 10 h 23"/>
              <a:gd name="T90" fmla="*/ 0 w 23"/>
              <a:gd name="T91" fmla="*/ 8 h 23"/>
              <a:gd name="T92" fmla="*/ 1 w 23"/>
              <a:gd name="T93" fmla="*/ 6 h 23"/>
              <a:gd name="T94" fmla="*/ 1 w 23"/>
              <a:gd name="T95" fmla="*/ 4 h 23"/>
              <a:gd name="T96" fmla="*/ 1 w 23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1"/>
                </a:lnTo>
                <a:lnTo>
                  <a:pt x="19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4" name="Freeform 112"/>
          <p:cNvSpPr>
            <a:spLocks/>
          </p:cNvSpPr>
          <p:nvPr/>
        </p:nvSpPr>
        <p:spPr bwMode="auto">
          <a:xfrm>
            <a:off x="4240213" y="4305300"/>
            <a:ext cx="88900" cy="87313"/>
          </a:xfrm>
          <a:custGeom>
            <a:avLst/>
            <a:gdLst>
              <a:gd name="T0" fmla="*/ 1 w 23"/>
              <a:gd name="T1" fmla="*/ 2 h 23"/>
              <a:gd name="T2" fmla="*/ 3 w 23"/>
              <a:gd name="T3" fmla="*/ 2 h 23"/>
              <a:gd name="T4" fmla="*/ 5 w 23"/>
              <a:gd name="T5" fmla="*/ 2 h 23"/>
              <a:gd name="T6" fmla="*/ 7 w 23"/>
              <a:gd name="T7" fmla="*/ 0 h 23"/>
              <a:gd name="T8" fmla="*/ 7 w 23"/>
              <a:gd name="T9" fmla="*/ 2 h 23"/>
              <a:gd name="T10" fmla="*/ 9 w 23"/>
              <a:gd name="T11" fmla="*/ 2 h 23"/>
              <a:gd name="T12" fmla="*/ 11 w 23"/>
              <a:gd name="T13" fmla="*/ 2 h 23"/>
              <a:gd name="T14" fmla="*/ 13 w 23"/>
              <a:gd name="T15" fmla="*/ 2 h 23"/>
              <a:gd name="T16" fmla="*/ 13 w 23"/>
              <a:gd name="T17" fmla="*/ 4 h 23"/>
              <a:gd name="T18" fmla="*/ 15 w 23"/>
              <a:gd name="T19" fmla="*/ 4 h 23"/>
              <a:gd name="T20" fmla="*/ 17 w 23"/>
              <a:gd name="T21" fmla="*/ 6 h 23"/>
              <a:gd name="T22" fmla="*/ 19 w 23"/>
              <a:gd name="T23" fmla="*/ 6 h 23"/>
              <a:gd name="T24" fmla="*/ 19 w 23"/>
              <a:gd name="T25" fmla="*/ 8 h 23"/>
              <a:gd name="T26" fmla="*/ 21 w 23"/>
              <a:gd name="T27" fmla="*/ 10 h 23"/>
              <a:gd name="T28" fmla="*/ 21 w 23"/>
              <a:gd name="T29" fmla="*/ 12 h 23"/>
              <a:gd name="T30" fmla="*/ 23 w 23"/>
              <a:gd name="T31" fmla="*/ 14 h 23"/>
              <a:gd name="T32" fmla="*/ 23 w 23"/>
              <a:gd name="T33" fmla="*/ 16 h 23"/>
              <a:gd name="T34" fmla="*/ 23 w 23"/>
              <a:gd name="T35" fmla="*/ 18 h 23"/>
              <a:gd name="T36" fmla="*/ 23 w 23"/>
              <a:gd name="T37" fmla="*/ 20 h 23"/>
              <a:gd name="T38" fmla="*/ 21 w 23"/>
              <a:gd name="T39" fmla="*/ 21 h 23"/>
              <a:gd name="T40" fmla="*/ 19 w 23"/>
              <a:gd name="T41" fmla="*/ 23 h 23"/>
              <a:gd name="T42" fmla="*/ 17 w 23"/>
              <a:gd name="T43" fmla="*/ 23 h 23"/>
              <a:gd name="T44" fmla="*/ 15 w 23"/>
              <a:gd name="T45" fmla="*/ 23 h 23"/>
              <a:gd name="T46" fmla="*/ 13 w 23"/>
              <a:gd name="T47" fmla="*/ 23 h 23"/>
              <a:gd name="T48" fmla="*/ 11 w 23"/>
              <a:gd name="T49" fmla="*/ 23 h 23"/>
              <a:gd name="T50" fmla="*/ 9 w 23"/>
              <a:gd name="T51" fmla="*/ 23 h 23"/>
              <a:gd name="T52" fmla="*/ 9 w 23"/>
              <a:gd name="T53" fmla="*/ 21 h 23"/>
              <a:gd name="T54" fmla="*/ 7 w 23"/>
              <a:gd name="T55" fmla="*/ 21 h 23"/>
              <a:gd name="T56" fmla="*/ 5 w 23"/>
              <a:gd name="T57" fmla="*/ 21 h 23"/>
              <a:gd name="T58" fmla="*/ 5 w 23"/>
              <a:gd name="T59" fmla="*/ 20 h 23"/>
              <a:gd name="T60" fmla="*/ 3 w 23"/>
              <a:gd name="T61" fmla="*/ 18 h 23"/>
              <a:gd name="T62" fmla="*/ 1 w 23"/>
              <a:gd name="T63" fmla="*/ 16 h 23"/>
              <a:gd name="T64" fmla="*/ 1 w 23"/>
              <a:gd name="T65" fmla="*/ 14 h 23"/>
              <a:gd name="T66" fmla="*/ 1 w 23"/>
              <a:gd name="T67" fmla="*/ 12 h 23"/>
              <a:gd name="T68" fmla="*/ 0 w 23"/>
              <a:gd name="T69" fmla="*/ 10 h 23"/>
              <a:gd name="T70" fmla="*/ 0 w 23"/>
              <a:gd name="T71" fmla="*/ 8 h 23"/>
              <a:gd name="T72" fmla="*/ 1 w 23"/>
              <a:gd name="T73" fmla="*/ 6 h 23"/>
              <a:gd name="T74" fmla="*/ 1 w 23"/>
              <a:gd name="T75" fmla="*/ 4 h 23"/>
              <a:gd name="T76" fmla="*/ 1 w 23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" y="2"/>
                </a:move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5" y="21"/>
                </a:lnTo>
                <a:lnTo>
                  <a:pt x="5" y="20"/>
                </a:lnTo>
                <a:lnTo>
                  <a:pt x="3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5" name="Freeform 113"/>
          <p:cNvSpPr>
            <a:spLocks/>
          </p:cNvSpPr>
          <p:nvPr/>
        </p:nvSpPr>
        <p:spPr bwMode="auto">
          <a:xfrm>
            <a:off x="4252913" y="4183063"/>
            <a:ext cx="117475" cy="79375"/>
          </a:xfrm>
          <a:custGeom>
            <a:avLst/>
            <a:gdLst>
              <a:gd name="T0" fmla="*/ 0 w 31"/>
              <a:gd name="T1" fmla="*/ 21 h 21"/>
              <a:gd name="T2" fmla="*/ 2 w 31"/>
              <a:gd name="T3" fmla="*/ 19 h 21"/>
              <a:gd name="T4" fmla="*/ 4 w 31"/>
              <a:gd name="T5" fmla="*/ 17 h 21"/>
              <a:gd name="T6" fmla="*/ 6 w 31"/>
              <a:gd name="T7" fmla="*/ 17 h 21"/>
              <a:gd name="T8" fmla="*/ 8 w 31"/>
              <a:gd name="T9" fmla="*/ 15 h 21"/>
              <a:gd name="T10" fmla="*/ 10 w 31"/>
              <a:gd name="T11" fmla="*/ 13 h 21"/>
              <a:gd name="T12" fmla="*/ 12 w 31"/>
              <a:gd name="T13" fmla="*/ 13 h 21"/>
              <a:gd name="T14" fmla="*/ 14 w 31"/>
              <a:gd name="T15" fmla="*/ 11 h 21"/>
              <a:gd name="T16" fmla="*/ 16 w 31"/>
              <a:gd name="T17" fmla="*/ 9 h 21"/>
              <a:gd name="T18" fmla="*/ 18 w 31"/>
              <a:gd name="T19" fmla="*/ 9 h 21"/>
              <a:gd name="T20" fmla="*/ 20 w 31"/>
              <a:gd name="T21" fmla="*/ 7 h 21"/>
              <a:gd name="T22" fmla="*/ 21 w 31"/>
              <a:gd name="T23" fmla="*/ 6 h 21"/>
              <a:gd name="T24" fmla="*/ 23 w 31"/>
              <a:gd name="T25" fmla="*/ 6 h 21"/>
              <a:gd name="T26" fmla="*/ 25 w 31"/>
              <a:gd name="T27" fmla="*/ 4 h 21"/>
              <a:gd name="T28" fmla="*/ 27 w 31"/>
              <a:gd name="T29" fmla="*/ 2 h 21"/>
              <a:gd name="T30" fmla="*/ 29 w 31"/>
              <a:gd name="T31" fmla="*/ 2 h 21"/>
              <a:gd name="T32" fmla="*/ 31 w 31"/>
              <a:gd name="T3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21">
                <a:moveTo>
                  <a:pt x="0" y="21"/>
                </a:moveTo>
                <a:lnTo>
                  <a:pt x="2" y="19"/>
                </a:lnTo>
                <a:lnTo>
                  <a:pt x="4" y="17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9"/>
                </a:lnTo>
                <a:lnTo>
                  <a:pt x="20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6" name="Freeform 114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3 w 25"/>
              <a:gd name="T5" fmla="*/ 2 h 27"/>
              <a:gd name="T6" fmla="*/ 5 w 25"/>
              <a:gd name="T7" fmla="*/ 2 h 27"/>
              <a:gd name="T8" fmla="*/ 7 w 25"/>
              <a:gd name="T9" fmla="*/ 2 h 27"/>
              <a:gd name="T10" fmla="*/ 7 w 25"/>
              <a:gd name="T11" fmla="*/ 2 h 27"/>
              <a:gd name="T12" fmla="*/ 9 w 25"/>
              <a:gd name="T13" fmla="*/ 0 h 27"/>
              <a:gd name="T14" fmla="*/ 11 w 25"/>
              <a:gd name="T15" fmla="*/ 2 h 27"/>
              <a:gd name="T16" fmla="*/ 11 w 25"/>
              <a:gd name="T17" fmla="*/ 2 h 27"/>
              <a:gd name="T18" fmla="*/ 13 w 25"/>
              <a:gd name="T19" fmla="*/ 2 h 27"/>
              <a:gd name="T20" fmla="*/ 15 w 25"/>
              <a:gd name="T21" fmla="*/ 2 h 27"/>
              <a:gd name="T22" fmla="*/ 15 w 25"/>
              <a:gd name="T23" fmla="*/ 2 h 27"/>
              <a:gd name="T24" fmla="*/ 17 w 25"/>
              <a:gd name="T25" fmla="*/ 4 h 27"/>
              <a:gd name="T26" fmla="*/ 17 w 25"/>
              <a:gd name="T27" fmla="*/ 4 h 27"/>
              <a:gd name="T28" fmla="*/ 19 w 25"/>
              <a:gd name="T29" fmla="*/ 4 h 27"/>
              <a:gd name="T30" fmla="*/ 21 w 25"/>
              <a:gd name="T31" fmla="*/ 6 h 27"/>
              <a:gd name="T32" fmla="*/ 21 w 25"/>
              <a:gd name="T33" fmla="*/ 8 h 27"/>
              <a:gd name="T34" fmla="*/ 23 w 25"/>
              <a:gd name="T35" fmla="*/ 10 h 27"/>
              <a:gd name="T36" fmla="*/ 25 w 25"/>
              <a:gd name="T37" fmla="*/ 12 h 27"/>
              <a:gd name="T38" fmla="*/ 25 w 25"/>
              <a:gd name="T39" fmla="*/ 14 h 27"/>
              <a:gd name="T40" fmla="*/ 25 w 25"/>
              <a:gd name="T41" fmla="*/ 18 h 27"/>
              <a:gd name="T42" fmla="*/ 25 w 25"/>
              <a:gd name="T43" fmla="*/ 20 h 27"/>
              <a:gd name="T44" fmla="*/ 25 w 25"/>
              <a:gd name="T45" fmla="*/ 21 h 27"/>
              <a:gd name="T46" fmla="*/ 25 w 25"/>
              <a:gd name="T47" fmla="*/ 23 h 27"/>
              <a:gd name="T48" fmla="*/ 23 w 25"/>
              <a:gd name="T49" fmla="*/ 25 h 27"/>
              <a:gd name="T50" fmla="*/ 21 w 25"/>
              <a:gd name="T51" fmla="*/ 25 h 27"/>
              <a:gd name="T52" fmla="*/ 21 w 25"/>
              <a:gd name="T53" fmla="*/ 27 h 27"/>
              <a:gd name="T54" fmla="*/ 19 w 25"/>
              <a:gd name="T55" fmla="*/ 27 h 27"/>
              <a:gd name="T56" fmla="*/ 17 w 25"/>
              <a:gd name="T57" fmla="*/ 27 h 27"/>
              <a:gd name="T58" fmla="*/ 17 w 25"/>
              <a:gd name="T59" fmla="*/ 27 h 27"/>
              <a:gd name="T60" fmla="*/ 15 w 25"/>
              <a:gd name="T61" fmla="*/ 27 h 27"/>
              <a:gd name="T62" fmla="*/ 15 w 25"/>
              <a:gd name="T63" fmla="*/ 27 h 27"/>
              <a:gd name="T64" fmla="*/ 13 w 25"/>
              <a:gd name="T65" fmla="*/ 27 h 27"/>
              <a:gd name="T66" fmla="*/ 13 w 25"/>
              <a:gd name="T67" fmla="*/ 27 h 27"/>
              <a:gd name="T68" fmla="*/ 11 w 25"/>
              <a:gd name="T69" fmla="*/ 25 h 27"/>
              <a:gd name="T70" fmla="*/ 9 w 25"/>
              <a:gd name="T71" fmla="*/ 25 h 27"/>
              <a:gd name="T72" fmla="*/ 9 w 25"/>
              <a:gd name="T73" fmla="*/ 25 h 27"/>
              <a:gd name="T74" fmla="*/ 7 w 25"/>
              <a:gd name="T75" fmla="*/ 25 h 27"/>
              <a:gd name="T76" fmla="*/ 7 w 25"/>
              <a:gd name="T77" fmla="*/ 23 h 27"/>
              <a:gd name="T78" fmla="*/ 5 w 25"/>
              <a:gd name="T79" fmla="*/ 23 h 27"/>
              <a:gd name="T80" fmla="*/ 3 w 25"/>
              <a:gd name="T81" fmla="*/ 21 h 27"/>
              <a:gd name="T82" fmla="*/ 3 w 25"/>
              <a:gd name="T83" fmla="*/ 20 h 27"/>
              <a:gd name="T84" fmla="*/ 2 w 25"/>
              <a:gd name="T85" fmla="*/ 18 h 27"/>
              <a:gd name="T86" fmla="*/ 0 w 25"/>
              <a:gd name="T87" fmla="*/ 14 h 27"/>
              <a:gd name="T88" fmla="*/ 0 w 25"/>
              <a:gd name="T89" fmla="*/ 12 h 27"/>
              <a:gd name="T90" fmla="*/ 0 w 25"/>
              <a:gd name="T91" fmla="*/ 10 h 27"/>
              <a:gd name="T92" fmla="*/ 0 w 25"/>
              <a:gd name="T93" fmla="*/ 8 h 27"/>
              <a:gd name="T94" fmla="*/ 2 w 25"/>
              <a:gd name="T95" fmla="*/ 6 h 27"/>
              <a:gd name="T96" fmla="*/ 2 w 25"/>
              <a:gd name="T9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7" name="Freeform 115"/>
          <p:cNvSpPr>
            <a:spLocks/>
          </p:cNvSpPr>
          <p:nvPr/>
        </p:nvSpPr>
        <p:spPr bwMode="auto">
          <a:xfrm>
            <a:off x="4321175" y="4129088"/>
            <a:ext cx="95250" cy="103187"/>
          </a:xfrm>
          <a:custGeom>
            <a:avLst/>
            <a:gdLst>
              <a:gd name="T0" fmla="*/ 2 w 25"/>
              <a:gd name="T1" fmla="*/ 4 h 27"/>
              <a:gd name="T2" fmla="*/ 3 w 25"/>
              <a:gd name="T3" fmla="*/ 2 h 27"/>
              <a:gd name="T4" fmla="*/ 5 w 25"/>
              <a:gd name="T5" fmla="*/ 2 h 27"/>
              <a:gd name="T6" fmla="*/ 7 w 25"/>
              <a:gd name="T7" fmla="*/ 2 h 27"/>
              <a:gd name="T8" fmla="*/ 9 w 25"/>
              <a:gd name="T9" fmla="*/ 0 h 27"/>
              <a:gd name="T10" fmla="*/ 11 w 25"/>
              <a:gd name="T11" fmla="*/ 2 h 27"/>
              <a:gd name="T12" fmla="*/ 13 w 25"/>
              <a:gd name="T13" fmla="*/ 2 h 27"/>
              <a:gd name="T14" fmla="*/ 15 w 25"/>
              <a:gd name="T15" fmla="*/ 2 h 27"/>
              <a:gd name="T16" fmla="*/ 17 w 25"/>
              <a:gd name="T17" fmla="*/ 4 h 27"/>
              <a:gd name="T18" fmla="*/ 19 w 25"/>
              <a:gd name="T19" fmla="*/ 4 h 27"/>
              <a:gd name="T20" fmla="*/ 21 w 25"/>
              <a:gd name="T21" fmla="*/ 6 h 27"/>
              <a:gd name="T22" fmla="*/ 21 w 25"/>
              <a:gd name="T23" fmla="*/ 8 h 27"/>
              <a:gd name="T24" fmla="*/ 23 w 25"/>
              <a:gd name="T25" fmla="*/ 10 h 27"/>
              <a:gd name="T26" fmla="*/ 25 w 25"/>
              <a:gd name="T27" fmla="*/ 12 h 27"/>
              <a:gd name="T28" fmla="*/ 25 w 25"/>
              <a:gd name="T29" fmla="*/ 14 h 27"/>
              <a:gd name="T30" fmla="*/ 25 w 25"/>
              <a:gd name="T31" fmla="*/ 18 h 27"/>
              <a:gd name="T32" fmla="*/ 25 w 25"/>
              <a:gd name="T33" fmla="*/ 20 h 27"/>
              <a:gd name="T34" fmla="*/ 25 w 25"/>
              <a:gd name="T35" fmla="*/ 21 h 27"/>
              <a:gd name="T36" fmla="*/ 25 w 25"/>
              <a:gd name="T37" fmla="*/ 23 h 27"/>
              <a:gd name="T38" fmla="*/ 23 w 25"/>
              <a:gd name="T39" fmla="*/ 25 h 27"/>
              <a:gd name="T40" fmla="*/ 21 w 25"/>
              <a:gd name="T41" fmla="*/ 25 h 27"/>
              <a:gd name="T42" fmla="*/ 21 w 25"/>
              <a:gd name="T43" fmla="*/ 27 h 27"/>
              <a:gd name="T44" fmla="*/ 19 w 25"/>
              <a:gd name="T45" fmla="*/ 27 h 27"/>
              <a:gd name="T46" fmla="*/ 17 w 25"/>
              <a:gd name="T47" fmla="*/ 27 h 27"/>
              <a:gd name="T48" fmla="*/ 15 w 25"/>
              <a:gd name="T49" fmla="*/ 27 h 27"/>
              <a:gd name="T50" fmla="*/ 13 w 25"/>
              <a:gd name="T51" fmla="*/ 27 h 27"/>
              <a:gd name="T52" fmla="*/ 11 w 25"/>
              <a:gd name="T53" fmla="*/ 25 h 27"/>
              <a:gd name="T54" fmla="*/ 9 w 25"/>
              <a:gd name="T55" fmla="*/ 25 h 27"/>
              <a:gd name="T56" fmla="*/ 7 w 25"/>
              <a:gd name="T57" fmla="*/ 25 h 27"/>
              <a:gd name="T58" fmla="*/ 7 w 25"/>
              <a:gd name="T59" fmla="*/ 23 h 27"/>
              <a:gd name="T60" fmla="*/ 5 w 25"/>
              <a:gd name="T61" fmla="*/ 23 h 27"/>
              <a:gd name="T62" fmla="*/ 3 w 25"/>
              <a:gd name="T63" fmla="*/ 21 h 27"/>
              <a:gd name="T64" fmla="*/ 3 w 25"/>
              <a:gd name="T65" fmla="*/ 20 h 27"/>
              <a:gd name="T66" fmla="*/ 2 w 25"/>
              <a:gd name="T67" fmla="*/ 18 h 27"/>
              <a:gd name="T68" fmla="*/ 0 w 25"/>
              <a:gd name="T69" fmla="*/ 14 h 27"/>
              <a:gd name="T70" fmla="*/ 0 w 25"/>
              <a:gd name="T71" fmla="*/ 12 h 27"/>
              <a:gd name="T72" fmla="*/ 0 w 25"/>
              <a:gd name="T73" fmla="*/ 10 h 27"/>
              <a:gd name="T74" fmla="*/ 0 w 25"/>
              <a:gd name="T75" fmla="*/ 8 h 27"/>
              <a:gd name="T76" fmla="*/ 2 w 25"/>
              <a:gd name="T77" fmla="*/ 6 h 27"/>
              <a:gd name="T78" fmla="*/ 2 w 25"/>
              <a:gd name="T7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27">
                <a:moveTo>
                  <a:pt x="2" y="4"/>
                </a:move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3" y="25"/>
                </a:lnTo>
                <a:lnTo>
                  <a:pt x="21" y="25"/>
                </a:lnTo>
                <a:lnTo>
                  <a:pt x="21" y="27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8" name="Freeform 116"/>
          <p:cNvSpPr>
            <a:spLocks/>
          </p:cNvSpPr>
          <p:nvPr/>
        </p:nvSpPr>
        <p:spPr bwMode="auto">
          <a:xfrm>
            <a:off x="4217988" y="4224338"/>
            <a:ext cx="111125" cy="73025"/>
          </a:xfrm>
          <a:custGeom>
            <a:avLst/>
            <a:gdLst>
              <a:gd name="T0" fmla="*/ 0 w 29"/>
              <a:gd name="T1" fmla="*/ 19 h 19"/>
              <a:gd name="T2" fmla="*/ 2 w 29"/>
              <a:gd name="T3" fmla="*/ 19 h 19"/>
              <a:gd name="T4" fmla="*/ 4 w 29"/>
              <a:gd name="T5" fmla="*/ 18 h 19"/>
              <a:gd name="T6" fmla="*/ 6 w 29"/>
              <a:gd name="T7" fmla="*/ 16 h 19"/>
              <a:gd name="T8" fmla="*/ 7 w 29"/>
              <a:gd name="T9" fmla="*/ 16 h 19"/>
              <a:gd name="T10" fmla="*/ 9 w 29"/>
              <a:gd name="T11" fmla="*/ 14 h 19"/>
              <a:gd name="T12" fmla="*/ 11 w 29"/>
              <a:gd name="T13" fmla="*/ 12 h 19"/>
              <a:gd name="T14" fmla="*/ 13 w 29"/>
              <a:gd name="T15" fmla="*/ 10 h 19"/>
              <a:gd name="T16" fmla="*/ 15 w 29"/>
              <a:gd name="T17" fmla="*/ 10 h 19"/>
              <a:gd name="T18" fmla="*/ 17 w 29"/>
              <a:gd name="T19" fmla="*/ 8 h 19"/>
              <a:gd name="T20" fmla="*/ 19 w 29"/>
              <a:gd name="T21" fmla="*/ 6 h 19"/>
              <a:gd name="T22" fmla="*/ 21 w 29"/>
              <a:gd name="T23" fmla="*/ 6 h 19"/>
              <a:gd name="T24" fmla="*/ 23 w 29"/>
              <a:gd name="T25" fmla="*/ 4 h 19"/>
              <a:gd name="T26" fmla="*/ 25 w 29"/>
              <a:gd name="T27" fmla="*/ 4 h 19"/>
              <a:gd name="T28" fmla="*/ 27 w 29"/>
              <a:gd name="T29" fmla="*/ 2 h 19"/>
              <a:gd name="T30" fmla="*/ 29 w 29"/>
              <a:gd name="T3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9">
                <a:moveTo>
                  <a:pt x="0" y="19"/>
                </a:moveTo>
                <a:lnTo>
                  <a:pt x="2" y="19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69" name="Freeform 117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2 w 21"/>
              <a:gd name="T3" fmla="*/ 2 h 23"/>
              <a:gd name="T4" fmla="*/ 4 w 21"/>
              <a:gd name="T5" fmla="*/ 2 h 23"/>
              <a:gd name="T6" fmla="*/ 4 w 21"/>
              <a:gd name="T7" fmla="*/ 2 h 23"/>
              <a:gd name="T8" fmla="*/ 6 w 21"/>
              <a:gd name="T9" fmla="*/ 0 h 23"/>
              <a:gd name="T10" fmla="*/ 6 w 21"/>
              <a:gd name="T11" fmla="*/ 0 h 23"/>
              <a:gd name="T12" fmla="*/ 8 w 21"/>
              <a:gd name="T13" fmla="*/ 0 h 23"/>
              <a:gd name="T14" fmla="*/ 8 w 21"/>
              <a:gd name="T15" fmla="*/ 2 h 23"/>
              <a:gd name="T16" fmla="*/ 10 w 21"/>
              <a:gd name="T17" fmla="*/ 2 h 23"/>
              <a:gd name="T18" fmla="*/ 12 w 21"/>
              <a:gd name="T19" fmla="*/ 2 h 23"/>
              <a:gd name="T20" fmla="*/ 12 w 21"/>
              <a:gd name="T21" fmla="*/ 2 h 23"/>
              <a:gd name="T22" fmla="*/ 14 w 21"/>
              <a:gd name="T23" fmla="*/ 2 h 23"/>
              <a:gd name="T24" fmla="*/ 14 w 21"/>
              <a:gd name="T25" fmla="*/ 2 h 23"/>
              <a:gd name="T26" fmla="*/ 15 w 21"/>
              <a:gd name="T27" fmla="*/ 4 h 23"/>
              <a:gd name="T28" fmla="*/ 15 w 21"/>
              <a:gd name="T29" fmla="*/ 4 h 23"/>
              <a:gd name="T30" fmla="*/ 17 w 21"/>
              <a:gd name="T31" fmla="*/ 6 h 23"/>
              <a:gd name="T32" fmla="*/ 19 w 21"/>
              <a:gd name="T33" fmla="*/ 6 h 23"/>
              <a:gd name="T34" fmla="*/ 19 w 21"/>
              <a:gd name="T35" fmla="*/ 8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3 h 23"/>
              <a:gd name="T42" fmla="*/ 21 w 21"/>
              <a:gd name="T43" fmla="*/ 15 h 23"/>
              <a:gd name="T44" fmla="*/ 21 w 21"/>
              <a:gd name="T45" fmla="*/ 17 h 23"/>
              <a:gd name="T46" fmla="*/ 21 w 21"/>
              <a:gd name="T47" fmla="*/ 17 h 23"/>
              <a:gd name="T48" fmla="*/ 21 w 21"/>
              <a:gd name="T49" fmla="*/ 19 h 23"/>
              <a:gd name="T50" fmla="*/ 21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9 w 21"/>
              <a:gd name="T57" fmla="*/ 21 h 23"/>
              <a:gd name="T58" fmla="*/ 17 w 21"/>
              <a:gd name="T59" fmla="*/ 23 h 23"/>
              <a:gd name="T60" fmla="*/ 17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4 w 21"/>
              <a:gd name="T67" fmla="*/ 23 h 23"/>
              <a:gd name="T68" fmla="*/ 14 w 21"/>
              <a:gd name="T69" fmla="*/ 23 h 23"/>
              <a:gd name="T70" fmla="*/ 12 w 21"/>
              <a:gd name="T71" fmla="*/ 23 h 23"/>
              <a:gd name="T72" fmla="*/ 10 w 21"/>
              <a:gd name="T73" fmla="*/ 23 h 23"/>
              <a:gd name="T74" fmla="*/ 8 w 21"/>
              <a:gd name="T75" fmla="*/ 21 h 23"/>
              <a:gd name="T76" fmla="*/ 8 w 21"/>
              <a:gd name="T77" fmla="*/ 21 h 23"/>
              <a:gd name="T78" fmla="*/ 6 w 21"/>
              <a:gd name="T79" fmla="*/ 19 h 23"/>
              <a:gd name="T80" fmla="*/ 4 w 21"/>
              <a:gd name="T81" fmla="*/ 19 h 23"/>
              <a:gd name="T82" fmla="*/ 2 w 21"/>
              <a:gd name="T83" fmla="*/ 17 h 23"/>
              <a:gd name="T84" fmla="*/ 2 w 21"/>
              <a:gd name="T85" fmla="*/ 13 h 23"/>
              <a:gd name="T86" fmla="*/ 0 w 21"/>
              <a:gd name="T87" fmla="*/ 12 h 23"/>
              <a:gd name="T88" fmla="*/ 0 w 21"/>
              <a:gd name="T89" fmla="*/ 10 h 23"/>
              <a:gd name="T90" fmla="*/ 0 w 21"/>
              <a:gd name="T91" fmla="*/ 8 h 23"/>
              <a:gd name="T92" fmla="*/ 0 w 21"/>
              <a:gd name="T93" fmla="*/ 6 h 23"/>
              <a:gd name="T94" fmla="*/ 0 w 21"/>
              <a:gd name="T95" fmla="*/ 4 h 23"/>
              <a:gd name="T96" fmla="*/ 2 w 21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0" name="Freeform 118"/>
          <p:cNvSpPr>
            <a:spLocks/>
          </p:cNvSpPr>
          <p:nvPr/>
        </p:nvSpPr>
        <p:spPr bwMode="auto">
          <a:xfrm>
            <a:off x="4187825" y="4248150"/>
            <a:ext cx="79375" cy="87313"/>
          </a:xfrm>
          <a:custGeom>
            <a:avLst/>
            <a:gdLst>
              <a:gd name="T0" fmla="*/ 2 w 21"/>
              <a:gd name="T1" fmla="*/ 2 h 23"/>
              <a:gd name="T2" fmla="*/ 4 w 21"/>
              <a:gd name="T3" fmla="*/ 2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2 h 23"/>
              <a:gd name="T10" fmla="*/ 10 w 21"/>
              <a:gd name="T11" fmla="*/ 2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6 h 23"/>
              <a:gd name="T22" fmla="*/ 19 w 21"/>
              <a:gd name="T23" fmla="*/ 8 h 23"/>
              <a:gd name="T24" fmla="*/ 21 w 21"/>
              <a:gd name="T25" fmla="*/ 10 h 23"/>
              <a:gd name="T26" fmla="*/ 21 w 21"/>
              <a:gd name="T27" fmla="*/ 12 h 23"/>
              <a:gd name="T28" fmla="*/ 21 w 21"/>
              <a:gd name="T29" fmla="*/ 13 h 23"/>
              <a:gd name="T30" fmla="*/ 21 w 21"/>
              <a:gd name="T31" fmla="*/ 15 h 23"/>
              <a:gd name="T32" fmla="*/ 21 w 21"/>
              <a:gd name="T33" fmla="*/ 17 h 23"/>
              <a:gd name="T34" fmla="*/ 21 w 21"/>
              <a:gd name="T35" fmla="*/ 19 h 23"/>
              <a:gd name="T36" fmla="*/ 19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1 h 23"/>
              <a:gd name="T50" fmla="*/ 6 w 21"/>
              <a:gd name="T51" fmla="*/ 19 h 23"/>
              <a:gd name="T52" fmla="*/ 4 w 21"/>
              <a:gd name="T53" fmla="*/ 19 h 23"/>
              <a:gd name="T54" fmla="*/ 2 w 21"/>
              <a:gd name="T55" fmla="*/ 17 h 23"/>
              <a:gd name="T56" fmla="*/ 2 w 21"/>
              <a:gd name="T57" fmla="*/ 13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19" y="8"/>
                </a:lnTo>
                <a:lnTo>
                  <a:pt x="21" y="10"/>
                </a:lnTo>
                <a:lnTo>
                  <a:pt x="21" y="12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17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1" name="Freeform 119"/>
          <p:cNvSpPr>
            <a:spLocks/>
          </p:cNvSpPr>
          <p:nvPr/>
        </p:nvSpPr>
        <p:spPr bwMode="auto">
          <a:xfrm>
            <a:off x="4217988" y="4086225"/>
            <a:ext cx="103187" cy="88900"/>
          </a:xfrm>
          <a:custGeom>
            <a:avLst/>
            <a:gdLst>
              <a:gd name="T0" fmla="*/ 0 w 27"/>
              <a:gd name="T1" fmla="*/ 23 h 23"/>
              <a:gd name="T2" fmla="*/ 0 w 27"/>
              <a:gd name="T3" fmla="*/ 21 h 23"/>
              <a:gd name="T4" fmla="*/ 2 w 27"/>
              <a:gd name="T5" fmla="*/ 19 h 23"/>
              <a:gd name="T6" fmla="*/ 4 w 27"/>
              <a:gd name="T7" fmla="*/ 19 h 23"/>
              <a:gd name="T8" fmla="*/ 6 w 27"/>
              <a:gd name="T9" fmla="*/ 17 h 23"/>
              <a:gd name="T10" fmla="*/ 7 w 27"/>
              <a:gd name="T11" fmla="*/ 15 h 23"/>
              <a:gd name="T12" fmla="*/ 9 w 27"/>
              <a:gd name="T13" fmla="*/ 13 h 23"/>
              <a:gd name="T14" fmla="*/ 11 w 27"/>
              <a:gd name="T15" fmla="*/ 13 h 23"/>
              <a:gd name="T16" fmla="*/ 11 w 27"/>
              <a:gd name="T17" fmla="*/ 11 h 23"/>
              <a:gd name="T18" fmla="*/ 13 w 27"/>
              <a:gd name="T19" fmla="*/ 9 h 23"/>
              <a:gd name="T20" fmla="*/ 15 w 27"/>
              <a:gd name="T21" fmla="*/ 9 h 23"/>
              <a:gd name="T22" fmla="*/ 17 w 27"/>
              <a:gd name="T23" fmla="*/ 8 h 23"/>
              <a:gd name="T24" fmla="*/ 19 w 27"/>
              <a:gd name="T25" fmla="*/ 6 h 23"/>
              <a:gd name="T26" fmla="*/ 21 w 27"/>
              <a:gd name="T27" fmla="*/ 4 h 23"/>
              <a:gd name="T28" fmla="*/ 23 w 27"/>
              <a:gd name="T29" fmla="*/ 4 h 23"/>
              <a:gd name="T30" fmla="*/ 25 w 27"/>
              <a:gd name="T31" fmla="*/ 2 h 23"/>
              <a:gd name="T32" fmla="*/ 27 w 27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3">
                <a:moveTo>
                  <a:pt x="0" y="23"/>
                </a:move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7" y="15"/>
                </a:lnTo>
                <a:lnTo>
                  <a:pt x="9" y="13"/>
                </a:lnTo>
                <a:lnTo>
                  <a:pt x="11" y="13"/>
                </a:lnTo>
                <a:lnTo>
                  <a:pt x="11" y="11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2" name="Freeform 120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4 w 25"/>
              <a:gd name="T5" fmla="*/ 2 h 25"/>
              <a:gd name="T6" fmla="*/ 6 w 25"/>
              <a:gd name="T7" fmla="*/ 0 h 25"/>
              <a:gd name="T8" fmla="*/ 6 w 25"/>
              <a:gd name="T9" fmla="*/ 0 h 25"/>
              <a:gd name="T10" fmla="*/ 8 w 25"/>
              <a:gd name="T11" fmla="*/ 0 h 25"/>
              <a:gd name="T12" fmla="*/ 8 w 25"/>
              <a:gd name="T13" fmla="*/ 0 h 25"/>
              <a:gd name="T14" fmla="*/ 10 w 25"/>
              <a:gd name="T15" fmla="*/ 0 h 25"/>
              <a:gd name="T16" fmla="*/ 12 w 25"/>
              <a:gd name="T17" fmla="*/ 0 h 25"/>
              <a:gd name="T18" fmla="*/ 12 w 25"/>
              <a:gd name="T19" fmla="*/ 0 h 25"/>
              <a:gd name="T20" fmla="*/ 14 w 25"/>
              <a:gd name="T21" fmla="*/ 0 h 25"/>
              <a:gd name="T22" fmla="*/ 14 w 25"/>
              <a:gd name="T23" fmla="*/ 0 h 25"/>
              <a:gd name="T24" fmla="*/ 16 w 25"/>
              <a:gd name="T25" fmla="*/ 2 h 25"/>
              <a:gd name="T26" fmla="*/ 17 w 25"/>
              <a:gd name="T27" fmla="*/ 2 h 25"/>
              <a:gd name="T28" fmla="*/ 17 w 25"/>
              <a:gd name="T29" fmla="*/ 2 h 25"/>
              <a:gd name="T30" fmla="*/ 19 w 25"/>
              <a:gd name="T31" fmla="*/ 4 h 25"/>
              <a:gd name="T32" fmla="*/ 21 w 25"/>
              <a:gd name="T33" fmla="*/ 6 h 25"/>
              <a:gd name="T34" fmla="*/ 23 w 25"/>
              <a:gd name="T35" fmla="*/ 8 h 25"/>
              <a:gd name="T36" fmla="*/ 23 w 25"/>
              <a:gd name="T37" fmla="*/ 10 h 25"/>
              <a:gd name="T38" fmla="*/ 25 w 25"/>
              <a:gd name="T39" fmla="*/ 12 h 25"/>
              <a:gd name="T40" fmla="*/ 25 w 25"/>
              <a:gd name="T41" fmla="*/ 14 h 25"/>
              <a:gd name="T42" fmla="*/ 25 w 25"/>
              <a:gd name="T43" fmla="*/ 18 h 25"/>
              <a:gd name="T44" fmla="*/ 25 w 25"/>
              <a:gd name="T45" fmla="*/ 20 h 25"/>
              <a:gd name="T46" fmla="*/ 25 w 25"/>
              <a:gd name="T47" fmla="*/ 21 h 25"/>
              <a:gd name="T48" fmla="*/ 23 w 25"/>
              <a:gd name="T49" fmla="*/ 23 h 25"/>
              <a:gd name="T50" fmla="*/ 21 w 25"/>
              <a:gd name="T51" fmla="*/ 23 h 25"/>
              <a:gd name="T52" fmla="*/ 21 w 25"/>
              <a:gd name="T53" fmla="*/ 23 h 25"/>
              <a:gd name="T54" fmla="*/ 19 w 25"/>
              <a:gd name="T55" fmla="*/ 25 h 25"/>
              <a:gd name="T56" fmla="*/ 19 w 25"/>
              <a:gd name="T57" fmla="*/ 25 h 25"/>
              <a:gd name="T58" fmla="*/ 17 w 25"/>
              <a:gd name="T59" fmla="*/ 25 h 25"/>
              <a:gd name="T60" fmla="*/ 17 w 25"/>
              <a:gd name="T61" fmla="*/ 25 h 25"/>
              <a:gd name="T62" fmla="*/ 16 w 25"/>
              <a:gd name="T63" fmla="*/ 25 h 25"/>
              <a:gd name="T64" fmla="*/ 16 w 25"/>
              <a:gd name="T65" fmla="*/ 25 h 25"/>
              <a:gd name="T66" fmla="*/ 14 w 25"/>
              <a:gd name="T67" fmla="*/ 23 h 25"/>
              <a:gd name="T68" fmla="*/ 12 w 25"/>
              <a:gd name="T69" fmla="*/ 23 h 25"/>
              <a:gd name="T70" fmla="*/ 12 w 25"/>
              <a:gd name="T71" fmla="*/ 23 h 25"/>
              <a:gd name="T72" fmla="*/ 10 w 25"/>
              <a:gd name="T73" fmla="*/ 23 h 25"/>
              <a:gd name="T74" fmla="*/ 10 w 25"/>
              <a:gd name="T75" fmla="*/ 23 h 25"/>
              <a:gd name="T76" fmla="*/ 8 w 25"/>
              <a:gd name="T77" fmla="*/ 21 h 25"/>
              <a:gd name="T78" fmla="*/ 6 w 25"/>
              <a:gd name="T79" fmla="*/ 21 h 25"/>
              <a:gd name="T80" fmla="*/ 6 w 25"/>
              <a:gd name="T81" fmla="*/ 20 h 25"/>
              <a:gd name="T82" fmla="*/ 4 w 25"/>
              <a:gd name="T83" fmla="*/ 18 h 25"/>
              <a:gd name="T84" fmla="*/ 2 w 25"/>
              <a:gd name="T85" fmla="*/ 16 h 25"/>
              <a:gd name="T86" fmla="*/ 0 w 25"/>
              <a:gd name="T87" fmla="*/ 14 h 25"/>
              <a:gd name="T88" fmla="*/ 0 w 25"/>
              <a:gd name="T89" fmla="*/ 12 h 25"/>
              <a:gd name="T90" fmla="*/ 0 w 25"/>
              <a:gd name="T91" fmla="*/ 8 h 25"/>
              <a:gd name="T92" fmla="*/ 0 w 25"/>
              <a:gd name="T93" fmla="*/ 6 h 25"/>
              <a:gd name="T94" fmla="*/ 0 w 25"/>
              <a:gd name="T95" fmla="*/ 4 h 25"/>
              <a:gd name="T96" fmla="*/ 2 w 25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5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6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3" name="Freeform 121"/>
          <p:cNvSpPr>
            <a:spLocks/>
          </p:cNvSpPr>
          <p:nvPr/>
        </p:nvSpPr>
        <p:spPr bwMode="auto">
          <a:xfrm>
            <a:off x="4267200" y="4040188"/>
            <a:ext cx="95250" cy="96837"/>
          </a:xfrm>
          <a:custGeom>
            <a:avLst/>
            <a:gdLst>
              <a:gd name="T0" fmla="*/ 2 w 25"/>
              <a:gd name="T1" fmla="*/ 2 h 25"/>
              <a:gd name="T2" fmla="*/ 4 w 25"/>
              <a:gd name="T3" fmla="*/ 2 h 25"/>
              <a:gd name="T4" fmla="*/ 6 w 25"/>
              <a:gd name="T5" fmla="*/ 0 h 25"/>
              <a:gd name="T6" fmla="*/ 8 w 25"/>
              <a:gd name="T7" fmla="*/ 0 h 25"/>
              <a:gd name="T8" fmla="*/ 10 w 25"/>
              <a:gd name="T9" fmla="*/ 0 h 25"/>
              <a:gd name="T10" fmla="*/ 12 w 25"/>
              <a:gd name="T11" fmla="*/ 0 h 25"/>
              <a:gd name="T12" fmla="*/ 14 w 25"/>
              <a:gd name="T13" fmla="*/ 0 h 25"/>
              <a:gd name="T14" fmla="*/ 16 w 25"/>
              <a:gd name="T15" fmla="*/ 2 h 25"/>
              <a:gd name="T16" fmla="*/ 17 w 25"/>
              <a:gd name="T17" fmla="*/ 2 h 25"/>
              <a:gd name="T18" fmla="*/ 19 w 25"/>
              <a:gd name="T19" fmla="*/ 4 h 25"/>
              <a:gd name="T20" fmla="*/ 21 w 25"/>
              <a:gd name="T21" fmla="*/ 6 h 25"/>
              <a:gd name="T22" fmla="*/ 23 w 25"/>
              <a:gd name="T23" fmla="*/ 8 h 25"/>
              <a:gd name="T24" fmla="*/ 23 w 25"/>
              <a:gd name="T25" fmla="*/ 10 h 25"/>
              <a:gd name="T26" fmla="*/ 25 w 25"/>
              <a:gd name="T27" fmla="*/ 12 h 25"/>
              <a:gd name="T28" fmla="*/ 25 w 25"/>
              <a:gd name="T29" fmla="*/ 14 h 25"/>
              <a:gd name="T30" fmla="*/ 25 w 25"/>
              <a:gd name="T31" fmla="*/ 18 h 25"/>
              <a:gd name="T32" fmla="*/ 25 w 25"/>
              <a:gd name="T33" fmla="*/ 20 h 25"/>
              <a:gd name="T34" fmla="*/ 25 w 25"/>
              <a:gd name="T35" fmla="*/ 21 h 25"/>
              <a:gd name="T36" fmla="*/ 23 w 25"/>
              <a:gd name="T37" fmla="*/ 23 h 25"/>
              <a:gd name="T38" fmla="*/ 21 w 25"/>
              <a:gd name="T39" fmla="*/ 23 h 25"/>
              <a:gd name="T40" fmla="*/ 19 w 25"/>
              <a:gd name="T41" fmla="*/ 25 h 25"/>
              <a:gd name="T42" fmla="*/ 17 w 25"/>
              <a:gd name="T43" fmla="*/ 25 h 25"/>
              <a:gd name="T44" fmla="*/ 16 w 25"/>
              <a:gd name="T45" fmla="*/ 25 h 25"/>
              <a:gd name="T46" fmla="*/ 14 w 25"/>
              <a:gd name="T47" fmla="*/ 23 h 25"/>
              <a:gd name="T48" fmla="*/ 12 w 25"/>
              <a:gd name="T49" fmla="*/ 23 h 25"/>
              <a:gd name="T50" fmla="*/ 10 w 25"/>
              <a:gd name="T51" fmla="*/ 23 h 25"/>
              <a:gd name="T52" fmla="*/ 8 w 25"/>
              <a:gd name="T53" fmla="*/ 21 h 25"/>
              <a:gd name="T54" fmla="*/ 6 w 25"/>
              <a:gd name="T55" fmla="*/ 21 h 25"/>
              <a:gd name="T56" fmla="*/ 6 w 25"/>
              <a:gd name="T57" fmla="*/ 20 h 25"/>
              <a:gd name="T58" fmla="*/ 4 w 25"/>
              <a:gd name="T59" fmla="*/ 18 h 25"/>
              <a:gd name="T60" fmla="*/ 2 w 25"/>
              <a:gd name="T61" fmla="*/ 16 h 25"/>
              <a:gd name="T62" fmla="*/ 0 w 25"/>
              <a:gd name="T63" fmla="*/ 14 h 25"/>
              <a:gd name="T64" fmla="*/ 0 w 25"/>
              <a:gd name="T65" fmla="*/ 12 h 25"/>
              <a:gd name="T66" fmla="*/ 0 w 25"/>
              <a:gd name="T67" fmla="*/ 8 h 25"/>
              <a:gd name="T68" fmla="*/ 0 w 25"/>
              <a:gd name="T69" fmla="*/ 6 h 25"/>
              <a:gd name="T70" fmla="*/ 0 w 25"/>
              <a:gd name="T71" fmla="*/ 4 h 25"/>
              <a:gd name="T72" fmla="*/ 2 w 25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25">
                <a:moveTo>
                  <a:pt x="2" y="2"/>
                </a:move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3" y="8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8"/>
                </a:lnTo>
                <a:lnTo>
                  <a:pt x="25" y="20"/>
                </a:lnTo>
                <a:lnTo>
                  <a:pt x="25" y="21"/>
                </a:lnTo>
                <a:lnTo>
                  <a:pt x="23" y="23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6" y="25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4" name="Freeform 122"/>
          <p:cNvSpPr>
            <a:spLocks/>
          </p:cNvSpPr>
          <p:nvPr/>
        </p:nvSpPr>
        <p:spPr bwMode="auto">
          <a:xfrm>
            <a:off x="4179888" y="4137025"/>
            <a:ext cx="103187" cy="80963"/>
          </a:xfrm>
          <a:custGeom>
            <a:avLst/>
            <a:gdLst>
              <a:gd name="T0" fmla="*/ 0 w 27"/>
              <a:gd name="T1" fmla="*/ 21 h 21"/>
              <a:gd name="T2" fmla="*/ 2 w 27"/>
              <a:gd name="T3" fmla="*/ 19 h 21"/>
              <a:gd name="T4" fmla="*/ 4 w 27"/>
              <a:gd name="T5" fmla="*/ 19 h 21"/>
              <a:gd name="T6" fmla="*/ 6 w 27"/>
              <a:gd name="T7" fmla="*/ 18 h 21"/>
              <a:gd name="T8" fmla="*/ 8 w 27"/>
              <a:gd name="T9" fmla="*/ 16 h 21"/>
              <a:gd name="T10" fmla="*/ 10 w 27"/>
              <a:gd name="T11" fmla="*/ 14 h 21"/>
              <a:gd name="T12" fmla="*/ 12 w 27"/>
              <a:gd name="T13" fmla="*/ 12 h 21"/>
              <a:gd name="T14" fmla="*/ 14 w 27"/>
              <a:gd name="T15" fmla="*/ 10 h 21"/>
              <a:gd name="T16" fmla="*/ 16 w 27"/>
              <a:gd name="T17" fmla="*/ 10 h 21"/>
              <a:gd name="T18" fmla="*/ 17 w 27"/>
              <a:gd name="T19" fmla="*/ 8 h 21"/>
              <a:gd name="T20" fmla="*/ 19 w 27"/>
              <a:gd name="T21" fmla="*/ 6 h 21"/>
              <a:gd name="T22" fmla="*/ 21 w 27"/>
              <a:gd name="T23" fmla="*/ 6 h 21"/>
              <a:gd name="T24" fmla="*/ 23 w 27"/>
              <a:gd name="T25" fmla="*/ 4 h 21"/>
              <a:gd name="T26" fmla="*/ 25 w 27"/>
              <a:gd name="T27" fmla="*/ 2 h 21"/>
              <a:gd name="T28" fmla="*/ 27 w 27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21">
                <a:moveTo>
                  <a:pt x="0" y="21"/>
                </a:moveTo>
                <a:lnTo>
                  <a:pt x="2" y="19"/>
                </a:lnTo>
                <a:lnTo>
                  <a:pt x="4" y="19"/>
                </a:lnTo>
                <a:lnTo>
                  <a:pt x="6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4" y="10"/>
                </a:lnTo>
                <a:lnTo>
                  <a:pt x="16" y="10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4"/>
                </a:lnTo>
                <a:lnTo>
                  <a:pt x="25" y="2"/>
                </a:lnTo>
                <a:lnTo>
                  <a:pt x="2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5" name="Freeform 123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3 w 25"/>
              <a:gd name="T5" fmla="*/ 2 h 23"/>
              <a:gd name="T6" fmla="*/ 5 w 25"/>
              <a:gd name="T7" fmla="*/ 0 h 23"/>
              <a:gd name="T8" fmla="*/ 5 w 25"/>
              <a:gd name="T9" fmla="*/ 0 h 23"/>
              <a:gd name="T10" fmla="*/ 7 w 25"/>
              <a:gd name="T11" fmla="*/ 0 h 23"/>
              <a:gd name="T12" fmla="*/ 7 w 25"/>
              <a:gd name="T13" fmla="*/ 0 h 23"/>
              <a:gd name="T14" fmla="*/ 9 w 25"/>
              <a:gd name="T15" fmla="*/ 0 h 23"/>
              <a:gd name="T16" fmla="*/ 11 w 25"/>
              <a:gd name="T17" fmla="*/ 0 h 23"/>
              <a:gd name="T18" fmla="*/ 11 w 25"/>
              <a:gd name="T19" fmla="*/ 0 h 23"/>
              <a:gd name="T20" fmla="*/ 13 w 25"/>
              <a:gd name="T21" fmla="*/ 0 h 23"/>
              <a:gd name="T22" fmla="*/ 13 w 25"/>
              <a:gd name="T23" fmla="*/ 2 h 23"/>
              <a:gd name="T24" fmla="*/ 15 w 25"/>
              <a:gd name="T25" fmla="*/ 2 h 23"/>
              <a:gd name="T26" fmla="*/ 15 w 25"/>
              <a:gd name="T27" fmla="*/ 2 h 23"/>
              <a:gd name="T28" fmla="*/ 17 w 25"/>
              <a:gd name="T29" fmla="*/ 4 h 23"/>
              <a:gd name="T30" fmla="*/ 19 w 25"/>
              <a:gd name="T31" fmla="*/ 4 h 23"/>
              <a:gd name="T32" fmla="*/ 19 w 25"/>
              <a:gd name="T33" fmla="*/ 6 h 23"/>
              <a:gd name="T34" fmla="*/ 21 w 25"/>
              <a:gd name="T35" fmla="*/ 6 h 23"/>
              <a:gd name="T36" fmla="*/ 21 w 25"/>
              <a:gd name="T37" fmla="*/ 8 h 23"/>
              <a:gd name="T38" fmla="*/ 23 w 25"/>
              <a:gd name="T39" fmla="*/ 10 h 23"/>
              <a:gd name="T40" fmla="*/ 23 w 25"/>
              <a:gd name="T41" fmla="*/ 11 h 23"/>
              <a:gd name="T42" fmla="*/ 25 w 25"/>
              <a:gd name="T43" fmla="*/ 11 h 23"/>
              <a:gd name="T44" fmla="*/ 25 w 25"/>
              <a:gd name="T45" fmla="*/ 13 h 23"/>
              <a:gd name="T46" fmla="*/ 25 w 25"/>
              <a:gd name="T47" fmla="*/ 15 h 23"/>
              <a:gd name="T48" fmla="*/ 25 w 25"/>
              <a:gd name="T49" fmla="*/ 15 h 23"/>
              <a:gd name="T50" fmla="*/ 23 w 25"/>
              <a:gd name="T51" fmla="*/ 17 h 23"/>
              <a:gd name="T52" fmla="*/ 23 w 25"/>
              <a:gd name="T53" fmla="*/ 17 h 23"/>
              <a:gd name="T54" fmla="*/ 23 w 25"/>
              <a:gd name="T55" fmla="*/ 19 h 23"/>
              <a:gd name="T56" fmla="*/ 23 w 25"/>
              <a:gd name="T57" fmla="*/ 19 h 23"/>
              <a:gd name="T58" fmla="*/ 21 w 25"/>
              <a:gd name="T59" fmla="*/ 19 h 23"/>
              <a:gd name="T60" fmla="*/ 21 w 25"/>
              <a:gd name="T61" fmla="*/ 21 h 23"/>
              <a:gd name="T62" fmla="*/ 21 w 25"/>
              <a:gd name="T63" fmla="*/ 21 h 23"/>
              <a:gd name="T64" fmla="*/ 19 w 25"/>
              <a:gd name="T65" fmla="*/ 21 h 23"/>
              <a:gd name="T66" fmla="*/ 17 w 25"/>
              <a:gd name="T67" fmla="*/ 23 h 23"/>
              <a:gd name="T68" fmla="*/ 17 w 25"/>
              <a:gd name="T69" fmla="*/ 23 h 23"/>
              <a:gd name="T70" fmla="*/ 15 w 25"/>
              <a:gd name="T71" fmla="*/ 23 h 23"/>
              <a:gd name="T72" fmla="*/ 13 w 25"/>
              <a:gd name="T73" fmla="*/ 23 h 23"/>
              <a:gd name="T74" fmla="*/ 11 w 25"/>
              <a:gd name="T75" fmla="*/ 21 h 23"/>
              <a:gd name="T76" fmla="*/ 9 w 25"/>
              <a:gd name="T77" fmla="*/ 21 h 23"/>
              <a:gd name="T78" fmla="*/ 7 w 25"/>
              <a:gd name="T79" fmla="*/ 19 h 23"/>
              <a:gd name="T80" fmla="*/ 5 w 25"/>
              <a:gd name="T81" fmla="*/ 19 h 23"/>
              <a:gd name="T82" fmla="*/ 3 w 25"/>
              <a:gd name="T83" fmla="*/ 17 h 23"/>
              <a:gd name="T84" fmla="*/ 1 w 25"/>
              <a:gd name="T85" fmla="*/ 15 h 23"/>
              <a:gd name="T86" fmla="*/ 1 w 25"/>
              <a:gd name="T87" fmla="*/ 11 h 23"/>
              <a:gd name="T88" fmla="*/ 1 w 25"/>
              <a:gd name="T89" fmla="*/ 10 h 23"/>
              <a:gd name="T90" fmla="*/ 0 w 25"/>
              <a:gd name="T91" fmla="*/ 8 h 23"/>
              <a:gd name="T92" fmla="*/ 1 w 25"/>
              <a:gd name="T93" fmla="*/ 6 h 23"/>
              <a:gd name="T94" fmla="*/ 1 w 25"/>
              <a:gd name="T95" fmla="*/ 4 h 23"/>
              <a:gd name="T96" fmla="*/ 1 w 25"/>
              <a:gd name="T9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6" name="Freeform 124"/>
          <p:cNvSpPr>
            <a:spLocks/>
          </p:cNvSpPr>
          <p:nvPr/>
        </p:nvSpPr>
        <p:spPr bwMode="auto">
          <a:xfrm>
            <a:off x="4144963" y="4167188"/>
            <a:ext cx="95250" cy="88900"/>
          </a:xfrm>
          <a:custGeom>
            <a:avLst/>
            <a:gdLst>
              <a:gd name="T0" fmla="*/ 1 w 25"/>
              <a:gd name="T1" fmla="*/ 2 h 23"/>
              <a:gd name="T2" fmla="*/ 3 w 25"/>
              <a:gd name="T3" fmla="*/ 2 h 23"/>
              <a:gd name="T4" fmla="*/ 5 w 25"/>
              <a:gd name="T5" fmla="*/ 0 h 23"/>
              <a:gd name="T6" fmla="*/ 7 w 25"/>
              <a:gd name="T7" fmla="*/ 0 h 23"/>
              <a:gd name="T8" fmla="*/ 9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3 w 25"/>
              <a:gd name="T15" fmla="*/ 2 h 23"/>
              <a:gd name="T16" fmla="*/ 15 w 25"/>
              <a:gd name="T17" fmla="*/ 2 h 23"/>
              <a:gd name="T18" fmla="*/ 17 w 25"/>
              <a:gd name="T19" fmla="*/ 4 h 23"/>
              <a:gd name="T20" fmla="*/ 19 w 25"/>
              <a:gd name="T21" fmla="*/ 4 h 23"/>
              <a:gd name="T22" fmla="*/ 19 w 25"/>
              <a:gd name="T23" fmla="*/ 6 h 23"/>
              <a:gd name="T24" fmla="*/ 21 w 25"/>
              <a:gd name="T25" fmla="*/ 6 h 23"/>
              <a:gd name="T26" fmla="*/ 21 w 25"/>
              <a:gd name="T27" fmla="*/ 8 h 23"/>
              <a:gd name="T28" fmla="*/ 23 w 25"/>
              <a:gd name="T29" fmla="*/ 10 h 23"/>
              <a:gd name="T30" fmla="*/ 23 w 25"/>
              <a:gd name="T31" fmla="*/ 11 h 23"/>
              <a:gd name="T32" fmla="*/ 25 w 25"/>
              <a:gd name="T33" fmla="*/ 11 h 23"/>
              <a:gd name="T34" fmla="*/ 25 w 25"/>
              <a:gd name="T35" fmla="*/ 13 h 23"/>
              <a:gd name="T36" fmla="*/ 25 w 25"/>
              <a:gd name="T37" fmla="*/ 15 h 23"/>
              <a:gd name="T38" fmla="*/ 23 w 25"/>
              <a:gd name="T39" fmla="*/ 17 h 23"/>
              <a:gd name="T40" fmla="*/ 23 w 25"/>
              <a:gd name="T41" fmla="*/ 19 h 23"/>
              <a:gd name="T42" fmla="*/ 21 w 25"/>
              <a:gd name="T43" fmla="*/ 19 h 23"/>
              <a:gd name="T44" fmla="*/ 21 w 25"/>
              <a:gd name="T45" fmla="*/ 21 h 23"/>
              <a:gd name="T46" fmla="*/ 19 w 25"/>
              <a:gd name="T47" fmla="*/ 21 h 23"/>
              <a:gd name="T48" fmla="*/ 17 w 25"/>
              <a:gd name="T49" fmla="*/ 23 h 23"/>
              <a:gd name="T50" fmla="*/ 15 w 25"/>
              <a:gd name="T51" fmla="*/ 23 h 23"/>
              <a:gd name="T52" fmla="*/ 13 w 25"/>
              <a:gd name="T53" fmla="*/ 23 h 23"/>
              <a:gd name="T54" fmla="*/ 11 w 25"/>
              <a:gd name="T55" fmla="*/ 21 h 23"/>
              <a:gd name="T56" fmla="*/ 9 w 25"/>
              <a:gd name="T57" fmla="*/ 21 h 23"/>
              <a:gd name="T58" fmla="*/ 7 w 25"/>
              <a:gd name="T59" fmla="*/ 19 h 23"/>
              <a:gd name="T60" fmla="*/ 5 w 25"/>
              <a:gd name="T61" fmla="*/ 19 h 23"/>
              <a:gd name="T62" fmla="*/ 3 w 25"/>
              <a:gd name="T63" fmla="*/ 17 h 23"/>
              <a:gd name="T64" fmla="*/ 1 w 25"/>
              <a:gd name="T65" fmla="*/ 15 h 23"/>
              <a:gd name="T66" fmla="*/ 1 w 25"/>
              <a:gd name="T67" fmla="*/ 11 h 23"/>
              <a:gd name="T68" fmla="*/ 1 w 25"/>
              <a:gd name="T69" fmla="*/ 10 h 23"/>
              <a:gd name="T70" fmla="*/ 0 w 25"/>
              <a:gd name="T71" fmla="*/ 8 h 23"/>
              <a:gd name="T72" fmla="*/ 1 w 25"/>
              <a:gd name="T73" fmla="*/ 6 h 23"/>
              <a:gd name="T74" fmla="*/ 1 w 25"/>
              <a:gd name="T75" fmla="*/ 4 h 23"/>
              <a:gd name="T76" fmla="*/ 1 w 25"/>
              <a:gd name="T77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3">
                <a:moveTo>
                  <a:pt x="1" y="2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9"/>
                </a:lnTo>
                <a:lnTo>
                  <a:pt x="3" y="17"/>
                </a:lnTo>
                <a:lnTo>
                  <a:pt x="1" y="15"/>
                </a:lnTo>
                <a:lnTo>
                  <a:pt x="1" y="11"/>
                </a:lnTo>
                <a:lnTo>
                  <a:pt x="1" y="10"/>
                </a:lnTo>
                <a:lnTo>
                  <a:pt x="0" y="8"/>
                </a:ln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7" name="Freeform 125"/>
          <p:cNvSpPr>
            <a:spLocks/>
          </p:cNvSpPr>
          <p:nvPr/>
        </p:nvSpPr>
        <p:spPr bwMode="auto">
          <a:xfrm>
            <a:off x="4408488" y="4408488"/>
            <a:ext cx="122237" cy="60325"/>
          </a:xfrm>
          <a:custGeom>
            <a:avLst/>
            <a:gdLst>
              <a:gd name="T0" fmla="*/ 0 w 32"/>
              <a:gd name="T1" fmla="*/ 16 h 16"/>
              <a:gd name="T2" fmla="*/ 2 w 32"/>
              <a:gd name="T3" fmla="*/ 14 h 16"/>
              <a:gd name="T4" fmla="*/ 3 w 32"/>
              <a:gd name="T5" fmla="*/ 14 h 16"/>
              <a:gd name="T6" fmla="*/ 5 w 32"/>
              <a:gd name="T7" fmla="*/ 12 h 16"/>
              <a:gd name="T8" fmla="*/ 7 w 32"/>
              <a:gd name="T9" fmla="*/ 12 h 16"/>
              <a:gd name="T10" fmla="*/ 9 w 32"/>
              <a:gd name="T11" fmla="*/ 10 h 16"/>
              <a:gd name="T12" fmla="*/ 11 w 32"/>
              <a:gd name="T13" fmla="*/ 10 h 16"/>
              <a:gd name="T14" fmla="*/ 13 w 32"/>
              <a:gd name="T15" fmla="*/ 8 h 16"/>
              <a:gd name="T16" fmla="*/ 15 w 32"/>
              <a:gd name="T17" fmla="*/ 8 h 16"/>
              <a:gd name="T18" fmla="*/ 17 w 32"/>
              <a:gd name="T19" fmla="*/ 6 h 16"/>
              <a:gd name="T20" fmla="*/ 21 w 32"/>
              <a:gd name="T21" fmla="*/ 6 h 16"/>
              <a:gd name="T22" fmla="*/ 23 w 32"/>
              <a:gd name="T23" fmla="*/ 4 h 16"/>
              <a:gd name="T24" fmla="*/ 25 w 32"/>
              <a:gd name="T25" fmla="*/ 4 h 16"/>
              <a:gd name="T26" fmla="*/ 27 w 32"/>
              <a:gd name="T27" fmla="*/ 2 h 16"/>
              <a:gd name="T28" fmla="*/ 28 w 32"/>
              <a:gd name="T29" fmla="*/ 2 h 16"/>
              <a:gd name="T30" fmla="*/ 30 w 32"/>
              <a:gd name="T31" fmla="*/ 2 h 16"/>
              <a:gd name="T32" fmla="*/ 32 w 32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">
                <a:moveTo>
                  <a:pt x="0" y="16"/>
                </a:moveTo>
                <a:lnTo>
                  <a:pt x="2" y="14"/>
                </a:lnTo>
                <a:lnTo>
                  <a:pt x="3" y="14"/>
                </a:lnTo>
                <a:lnTo>
                  <a:pt x="5" y="12"/>
                </a:lnTo>
                <a:lnTo>
                  <a:pt x="7" y="12"/>
                </a:lnTo>
                <a:lnTo>
                  <a:pt x="9" y="10"/>
                </a:lnTo>
                <a:lnTo>
                  <a:pt x="11" y="10"/>
                </a:lnTo>
                <a:lnTo>
                  <a:pt x="13" y="8"/>
                </a:lnTo>
                <a:lnTo>
                  <a:pt x="15" y="8"/>
                </a:lnTo>
                <a:lnTo>
                  <a:pt x="17" y="6"/>
                </a:lnTo>
                <a:lnTo>
                  <a:pt x="21" y="6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8" name="Freeform 126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4 w 23"/>
              <a:gd name="T3" fmla="*/ 2 h 27"/>
              <a:gd name="T4" fmla="*/ 6 w 23"/>
              <a:gd name="T5" fmla="*/ 0 h 27"/>
              <a:gd name="T6" fmla="*/ 6 w 23"/>
              <a:gd name="T7" fmla="*/ 0 h 27"/>
              <a:gd name="T8" fmla="*/ 7 w 23"/>
              <a:gd name="T9" fmla="*/ 0 h 27"/>
              <a:gd name="T10" fmla="*/ 9 w 23"/>
              <a:gd name="T11" fmla="*/ 0 h 27"/>
              <a:gd name="T12" fmla="*/ 9 w 23"/>
              <a:gd name="T13" fmla="*/ 0 h 27"/>
              <a:gd name="T14" fmla="*/ 11 w 23"/>
              <a:gd name="T15" fmla="*/ 2 h 27"/>
              <a:gd name="T16" fmla="*/ 11 w 23"/>
              <a:gd name="T17" fmla="*/ 2 h 27"/>
              <a:gd name="T18" fmla="*/ 13 w 23"/>
              <a:gd name="T19" fmla="*/ 2 h 27"/>
              <a:gd name="T20" fmla="*/ 13 w 23"/>
              <a:gd name="T21" fmla="*/ 2 h 27"/>
              <a:gd name="T22" fmla="*/ 15 w 23"/>
              <a:gd name="T23" fmla="*/ 4 h 27"/>
              <a:gd name="T24" fmla="*/ 17 w 23"/>
              <a:gd name="T25" fmla="*/ 4 h 27"/>
              <a:gd name="T26" fmla="*/ 17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9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7 h 27"/>
              <a:gd name="T62" fmla="*/ 11 w 23"/>
              <a:gd name="T63" fmla="*/ 27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5 h 27"/>
              <a:gd name="T70" fmla="*/ 6 w 23"/>
              <a:gd name="T71" fmla="*/ 25 h 27"/>
              <a:gd name="T72" fmla="*/ 6 w 23"/>
              <a:gd name="T73" fmla="*/ 23 h 27"/>
              <a:gd name="T74" fmla="*/ 4 w 23"/>
              <a:gd name="T75" fmla="*/ 23 h 27"/>
              <a:gd name="T76" fmla="*/ 4 w 23"/>
              <a:gd name="T77" fmla="*/ 21 h 27"/>
              <a:gd name="T78" fmla="*/ 2 w 23"/>
              <a:gd name="T79" fmla="*/ 21 h 27"/>
              <a:gd name="T80" fmla="*/ 2 w 23"/>
              <a:gd name="T81" fmla="*/ 19 h 27"/>
              <a:gd name="T82" fmla="*/ 0 w 23"/>
              <a:gd name="T83" fmla="*/ 17 h 27"/>
              <a:gd name="T84" fmla="*/ 0 w 23"/>
              <a:gd name="T85" fmla="*/ 13 h 27"/>
              <a:gd name="T86" fmla="*/ 0 w 23"/>
              <a:gd name="T87" fmla="*/ 11 h 27"/>
              <a:gd name="T88" fmla="*/ 0 w 23"/>
              <a:gd name="T89" fmla="*/ 9 h 27"/>
              <a:gd name="T90" fmla="*/ 0 w 23"/>
              <a:gd name="T91" fmla="*/ 7 h 27"/>
              <a:gd name="T92" fmla="*/ 0 w 23"/>
              <a:gd name="T93" fmla="*/ 4 h 27"/>
              <a:gd name="T94" fmla="*/ 2 w 23"/>
              <a:gd name="T95" fmla="*/ 4 h 27"/>
              <a:gd name="T96" fmla="*/ 4 w 23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79" name="Freeform 127"/>
          <p:cNvSpPr>
            <a:spLocks/>
          </p:cNvSpPr>
          <p:nvPr/>
        </p:nvSpPr>
        <p:spPr bwMode="auto">
          <a:xfrm>
            <a:off x="4487863" y="4357688"/>
            <a:ext cx="88900" cy="103187"/>
          </a:xfrm>
          <a:custGeom>
            <a:avLst/>
            <a:gdLst>
              <a:gd name="T0" fmla="*/ 4 w 23"/>
              <a:gd name="T1" fmla="*/ 2 h 27"/>
              <a:gd name="T2" fmla="*/ 6 w 23"/>
              <a:gd name="T3" fmla="*/ 0 h 27"/>
              <a:gd name="T4" fmla="*/ 7 w 23"/>
              <a:gd name="T5" fmla="*/ 0 h 27"/>
              <a:gd name="T6" fmla="*/ 9 w 23"/>
              <a:gd name="T7" fmla="*/ 0 h 27"/>
              <a:gd name="T8" fmla="*/ 11 w 23"/>
              <a:gd name="T9" fmla="*/ 2 h 27"/>
              <a:gd name="T10" fmla="*/ 13 w 23"/>
              <a:gd name="T11" fmla="*/ 2 h 27"/>
              <a:gd name="T12" fmla="*/ 15 w 23"/>
              <a:gd name="T13" fmla="*/ 4 h 27"/>
              <a:gd name="T14" fmla="*/ 17 w 23"/>
              <a:gd name="T15" fmla="*/ 4 h 27"/>
              <a:gd name="T16" fmla="*/ 17 w 23"/>
              <a:gd name="T17" fmla="*/ 6 h 27"/>
              <a:gd name="T18" fmla="*/ 19 w 23"/>
              <a:gd name="T19" fmla="*/ 6 h 27"/>
              <a:gd name="T20" fmla="*/ 19 w 23"/>
              <a:gd name="T21" fmla="*/ 7 h 27"/>
              <a:gd name="T22" fmla="*/ 21 w 23"/>
              <a:gd name="T23" fmla="*/ 9 h 27"/>
              <a:gd name="T24" fmla="*/ 21 w 23"/>
              <a:gd name="T25" fmla="*/ 11 h 27"/>
              <a:gd name="T26" fmla="*/ 23 w 23"/>
              <a:gd name="T27" fmla="*/ 13 h 27"/>
              <a:gd name="T28" fmla="*/ 23 w 23"/>
              <a:gd name="T29" fmla="*/ 17 h 27"/>
              <a:gd name="T30" fmla="*/ 23 w 23"/>
              <a:gd name="T31" fmla="*/ 19 h 27"/>
              <a:gd name="T32" fmla="*/ 21 w 23"/>
              <a:gd name="T33" fmla="*/ 21 h 27"/>
              <a:gd name="T34" fmla="*/ 21 w 23"/>
              <a:gd name="T35" fmla="*/ 23 h 27"/>
              <a:gd name="T36" fmla="*/ 19 w 23"/>
              <a:gd name="T37" fmla="*/ 25 h 27"/>
              <a:gd name="T38" fmla="*/ 19 w 23"/>
              <a:gd name="T39" fmla="*/ 27 h 27"/>
              <a:gd name="T40" fmla="*/ 17 w 23"/>
              <a:gd name="T41" fmla="*/ 27 h 27"/>
              <a:gd name="T42" fmla="*/ 15 w 23"/>
              <a:gd name="T43" fmla="*/ 27 h 27"/>
              <a:gd name="T44" fmla="*/ 13 w 23"/>
              <a:gd name="T45" fmla="*/ 27 h 27"/>
              <a:gd name="T46" fmla="*/ 11 w 23"/>
              <a:gd name="T47" fmla="*/ 27 h 27"/>
              <a:gd name="T48" fmla="*/ 9 w 23"/>
              <a:gd name="T49" fmla="*/ 25 h 27"/>
              <a:gd name="T50" fmla="*/ 7 w 23"/>
              <a:gd name="T51" fmla="*/ 25 h 27"/>
              <a:gd name="T52" fmla="*/ 6 w 23"/>
              <a:gd name="T53" fmla="*/ 25 h 27"/>
              <a:gd name="T54" fmla="*/ 6 w 23"/>
              <a:gd name="T55" fmla="*/ 23 h 27"/>
              <a:gd name="T56" fmla="*/ 4 w 23"/>
              <a:gd name="T57" fmla="*/ 23 h 27"/>
              <a:gd name="T58" fmla="*/ 4 w 23"/>
              <a:gd name="T59" fmla="*/ 21 h 27"/>
              <a:gd name="T60" fmla="*/ 2 w 23"/>
              <a:gd name="T61" fmla="*/ 21 h 27"/>
              <a:gd name="T62" fmla="*/ 2 w 23"/>
              <a:gd name="T63" fmla="*/ 19 h 27"/>
              <a:gd name="T64" fmla="*/ 0 w 23"/>
              <a:gd name="T65" fmla="*/ 17 h 27"/>
              <a:gd name="T66" fmla="*/ 0 w 23"/>
              <a:gd name="T67" fmla="*/ 13 h 27"/>
              <a:gd name="T68" fmla="*/ 0 w 23"/>
              <a:gd name="T69" fmla="*/ 11 h 27"/>
              <a:gd name="T70" fmla="*/ 0 w 23"/>
              <a:gd name="T71" fmla="*/ 9 h 27"/>
              <a:gd name="T72" fmla="*/ 0 w 23"/>
              <a:gd name="T73" fmla="*/ 7 h 27"/>
              <a:gd name="T74" fmla="*/ 0 w 23"/>
              <a:gd name="T75" fmla="*/ 4 h 27"/>
              <a:gd name="T76" fmla="*/ 2 w 23"/>
              <a:gd name="T77" fmla="*/ 4 h 27"/>
              <a:gd name="T78" fmla="*/ 4 w 23"/>
              <a:gd name="T79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7">
                <a:moveTo>
                  <a:pt x="4" y="2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0" name="Freeform 128"/>
          <p:cNvSpPr>
            <a:spLocks/>
          </p:cNvSpPr>
          <p:nvPr/>
        </p:nvSpPr>
        <p:spPr bwMode="auto">
          <a:xfrm>
            <a:off x="4362450" y="4446588"/>
            <a:ext cx="125413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3 h 15"/>
              <a:gd name="T4" fmla="*/ 4 w 33"/>
              <a:gd name="T5" fmla="*/ 13 h 15"/>
              <a:gd name="T6" fmla="*/ 6 w 33"/>
              <a:gd name="T7" fmla="*/ 11 h 15"/>
              <a:gd name="T8" fmla="*/ 8 w 33"/>
              <a:gd name="T9" fmla="*/ 11 h 15"/>
              <a:gd name="T10" fmla="*/ 10 w 33"/>
              <a:gd name="T11" fmla="*/ 9 h 15"/>
              <a:gd name="T12" fmla="*/ 12 w 33"/>
              <a:gd name="T13" fmla="*/ 9 h 15"/>
              <a:gd name="T14" fmla="*/ 14 w 33"/>
              <a:gd name="T15" fmla="*/ 8 h 15"/>
              <a:gd name="T16" fmla="*/ 17 w 33"/>
              <a:gd name="T17" fmla="*/ 8 h 15"/>
              <a:gd name="T18" fmla="*/ 19 w 33"/>
              <a:gd name="T19" fmla="*/ 6 h 15"/>
              <a:gd name="T20" fmla="*/ 21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8"/>
                </a:lnTo>
                <a:lnTo>
                  <a:pt x="17" y="8"/>
                </a:lnTo>
                <a:lnTo>
                  <a:pt x="19" y="6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1" name="Freeform 129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6 w 23"/>
              <a:gd name="T5" fmla="*/ 2 h 25"/>
              <a:gd name="T6" fmla="*/ 8 w 23"/>
              <a:gd name="T7" fmla="*/ 0 h 25"/>
              <a:gd name="T8" fmla="*/ 8 w 23"/>
              <a:gd name="T9" fmla="*/ 0 h 25"/>
              <a:gd name="T10" fmla="*/ 10 w 23"/>
              <a:gd name="T11" fmla="*/ 0 h 25"/>
              <a:gd name="T12" fmla="*/ 10 w 23"/>
              <a:gd name="T13" fmla="*/ 2 h 25"/>
              <a:gd name="T14" fmla="*/ 12 w 23"/>
              <a:gd name="T15" fmla="*/ 2 h 25"/>
              <a:gd name="T16" fmla="*/ 12 w 23"/>
              <a:gd name="T17" fmla="*/ 2 h 25"/>
              <a:gd name="T18" fmla="*/ 14 w 23"/>
              <a:gd name="T19" fmla="*/ 2 h 25"/>
              <a:gd name="T20" fmla="*/ 16 w 23"/>
              <a:gd name="T21" fmla="*/ 4 h 25"/>
              <a:gd name="T22" fmla="*/ 16 w 23"/>
              <a:gd name="T23" fmla="*/ 4 h 25"/>
              <a:gd name="T24" fmla="*/ 18 w 23"/>
              <a:gd name="T25" fmla="*/ 4 h 25"/>
              <a:gd name="T26" fmla="*/ 18 w 23"/>
              <a:gd name="T27" fmla="*/ 6 h 25"/>
              <a:gd name="T28" fmla="*/ 20 w 23"/>
              <a:gd name="T29" fmla="*/ 6 h 25"/>
              <a:gd name="T30" fmla="*/ 20 w 23"/>
              <a:gd name="T31" fmla="*/ 8 h 25"/>
              <a:gd name="T32" fmla="*/ 22 w 23"/>
              <a:gd name="T33" fmla="*/ 9 h 25"/>
              <a:gd name="T34" fmla="*/ 22 w 23"/>
              <a:gd name="T35" fmla="*/ 9 h 25"/>
              <a:gd name="T36" fmla="*/ 22 w 23"/>
              <a:gd name="T37" fmla="*/ 11 h 25"/>
              <a:gd name="T38" fmla="*/ 22 w 23"/>
              <a:gd name="T39" fmla="*/ 13 h 25"/>
              <a:gd name="T40" fmla="*/ 23 w 23"/>
              <a:gd name="T41" fmla="*/ 15 h 25"/>
              <a:gd name="T42" fmla="*/ 23 w 23"/>
              <a:gd name="T43" fmla="*/ 17 h 25"/>
              <a:gd name="T44" fmla="*/ 23 w 23"/>
              <a:gd name="T45" fmla="*/ 17 h 25"/>
              <a:gd name="T46" fmla="*/ 22 w 23"/>
              <a:gd name="T47" fmla="*/ 19 h 25"/>
              <a:gd name="T48" fmla="*/ 22 w 23"/>
              <a:gd name="T49" fmla="*/ 21 h 25"/>
              <a:gd name="T50" fmla="*/ 22 w 23"/>
              <a:gd name="T51" fmla="*/ 21 h 25"/>
              <a:gd name="T52" fmla="*/ 20 w 23"/>
              <a:gd name="T53" fmla="*/ 23 h 25"/>
              <a:gd name="T54" fmla="*/ 20 w 23"/>
              <a:gd name="T55" fmla="*/ 23 h 25"/>
              <a:gd name="T56" fmla="*/ 20 w 23"/>
              <a:gd name="T57" fmla="*/ 23 h 25"/>
              <a:gd name="T58" fmla="*/ 18 w 23"/>
              <a:gd name="T59" fmla="*/ 23 h 25"/>
              <a:gd name="T60" fmla="*/ 18 w 23"/>
              <a:gd name="T61" fmla="*/ 25 h 25"/>
              <a:gd name="T62" fmla="*/ 18 w 23"/>
              <a:gd name="T63" fmla="*/ 25 h 25"/>
              <a:gd name="T64" fmla="*/ 16 w 23"/>
              <a:gd name="T65" fmla="*/ 25 h 25"/>
              <a:gd name="T66" fmla="*/ 14 w 23"/>
              <a:gd name="T67" fmla="*/ 25 h 25"/>
              <a:gd name="T68" fmla="*/ 14 w 23"/>
              <a:gd name="T69" fmla="*/ 25 h 25"/>
              <a:gd name="T70" fmla="*/ 12 w 23"/>
              <a:gd name="T71" fmla="*/ 25 h 25"/>
              <a:gd name="T72" fmla="*/ 10 w 23"/>
              <a:gd name="T73" fmla="*/ 23 h 25"/>
              <a:gd name="T74" fmla="*/ 8 w 23"/>
              <a:gd name="T75" fmla="*/ 23 h 25"/>
              <a:gd name="T76" fmla="*/ 6 w 23"/>
              <a:gd name="T77" fmla="*/ 21 h 25"/>
              <a:gd name="T78" fmla="*/ 4 w 23"/>
              <a:gd name="T79" fmla="*/ 19 h 25"/>
              <a:gd name="T80" fmla="*/ 4 w 23"/>
              <a:gd name="T81" fmla="*/ 17 h 25"/>
              <a:gd name="T82" fmla="*/ 2 w 23"/>
              <a:gd name="T83" fmla="*/ 15 h 25"/>
              <a:gd name="T84" fmla="*/ 2 w 23"/>
              <a:gd name="T85" fmla="*/ 13 h 25"/>
              <a:gd name="T86" fmla="*/ 0 w 23"/>
              <a:gd name="T87" fmla="*/ 11 h 25"/>
              <a:gd name="T88" fmla="*/ 0 w 23"/>
              <a:gd name="T89" fmla="*/ 9 h 25"/>
              <a:gd name="T90" fmla="*/ 2 w 23"/>
              <a:gd name="T91" fmla="*/ 6 h 25"/>
              <a:gd name="T92" fmla="*/ 2 w 23"/>
              <a:gd name="T93" fmla="*/ 4 h 25"/>
              <a:gd name="T94" fmla="*/ 2 w 23"/>
              <a:gd name="T95" fmla="*/ 4 h 25"/>
              <a:gd name="T96" fmla="*/ 4 w 23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2" name="Freeform 130"/>
          <p:cNvSpPr>
            <a:spLocks/>
          </p:cNvSpPr>
          <p:nvPr/>
        </p:nvSpPr>
        <p:spPr bwMode="auto">
          <a:xfrm>
            <a:off x="4332288" y="4446588"/>
            <a:ext cx="87312" cy="95250"/>
          </a:xfrm>
          <a:custGeom>
            <a:avLst/>
            <a:gdLst>
              <a:gd name="T0" fmla="*/ 4 w 23"/>
              <a:gd name="T1" fmla="*/ 2 h 25"/>
              <a:gd name="T2" fmla="*/ 6 w 23"/>
              <a:gd name="T3" fmla="*/ 2 h 25"/>
              <a:gd name="T4" fmla="*/ 8 w 23"/>
              <a:gd name="T5" fmla="*/ 0 h 25"/>
              <a:gd name="T6" fmla="*/ 10 w 23"/>
              <a:gd name="T7" fmla="*/ 0 h 25"/>
              <a:gd name="T8" fmla="*/ 10 w 23"/>
              <a:gd name="T9" fmla="*/ 2 h 25"/>
              <a:gd name="T10" fmla="*/ 12 w 23"/>
              <a:gd name="T11" fmla="*/ 2 h 25"/>
              <a:gd name="T12" fmla="*/ 14 w 23"/>
              <a:gd name="T13" fmla="*/ 2 h 25"/>
              <a:gd name="T14" fmla="*/ 16 w 23"/>
              <a:gd name="T15" fmla="*/ 4 h 25"/>
              <a:gd name="T16" fmla="*/ 18 w 23"/>
              <a:gd name="T17" fmla="*/ 4 h 25"/>
              <a:gd name="T18" fmla="*/ 18 w 23"/>
              <a:gd name="T19" fmla="*/ 6 h 25"/>
              <a:gd name="T20" fmla="*/ 20 w 23"/>
              <a:gd name="T21" fmla="*/ 6 h 25"/>
              <a:gd name="T22" fmla="*/ 20 w 23"/>
              <a:gd name="T23" fmla="*/ 8 h 25"/>
              <a:gd name="T24" fmla="*/ 22 w 23"/>
              <a:gd name="T25" fmla="*/ 9 h 25"/>
              <a:gd name="T26" fmla="*/ 22 w 23"/>
              <a:gd name="T27" fmla="*/ 11 h 25"/>
              <a:gd name="T28" fmla="*/ 22 w 23"/>
              <a:gd name="T29" fmla="*/ 13 h 25"/>
              <a:gd name="T30" fmla="*/ 23 w 23"/>
              <a:gd name="T31" fmla="*/ 15 h 25"/>
              <a:gd name="T32" fmla="*/ 23 w 23"/>
              <a:gd name="T33" fmla="*/ 17 h 25"/>
              <a:gd name="T34" fmla="*/ 22 w 23"/>
              <a:gd name="T35" fmla="*/ 19 h 25"/>
              <a:gd name="T36" fmla="*/ 22 w 23"/>
              <a:gd name="T37" fmla="*/ 21 h 25"/>
              <a:gd name="T38" fmla="*/ 20 w 23"/>
              <a:gd name="T39" fmla="*/ 23 h 25"/>
              <a:gd name="T40" fmla="*/ 18 w 23"/>
              <a:gd name="T41" fmla="*/ 23 h 25"/>
              <a:gd name="T42" fmla="*/ 18 w 23"/>
              <a:gd name="T43" fmla="*/ 25 h 25"/>
              <a:gd name="T44" fmla="*/ 16 w 23"/>
              <a:gd name="T45" fmla="*/ 25 h 25"/>
              <a:gd name="T46" fmla="*/ 14 w 23"/>
              <a:gd name="T47" fmla="*/ 25 h 25"/>
              <a:gd name="T48" fmla="*/ 12 w 23"/>
              <a:gd name="T49" fmla="*/ 25 h 25"/>
              <a:gd name="T50" fmla="*/ 10 w 23"/>
              <a:gd name="T51" fmla="*/ 23 h 25"/>
              <a:gd name="T52" fmla="*/ 8 w 23"/>
              <a:gd name="T53" fmla="*/ 23 h 25"/>
              <a:gd name="T54" fmla="*/ 6 w 23"/>
              <a:gd name="T55" fmla="*/ 21 h 25"/>
              <a:gd name="T56" fmla="*/ 4 w 23"/>
              <a:gd name="T57" fmla="*/ 19 h 25"/>
              <a:gd name="T58" fmla="*/ 4 w 23"/>
              <a:gd name="T59" fmla="*/ 17 h 25"/>
              <a:gd name="T60" fmla="*/ 2 w 23"/>
              <a:gd name="T61" fmla="*/ 15 h 25"/>
              <a:gd name="T62" fmla="*/ 2 w 23"/>
              <a:gd name="T63" fmla="*/ 13 h 25"/>
              <a:gd name="T64" fmla="*/ 0 w 23"/>
              <a:gd name="T65" fmla="*/ 11 h 25"/>
              <a:gd name="T66" fmla="*/ 0 w 23"/>
              <a:gd name="T67" fmla="*/ 9 h 25"/>
              <a:gd name="T68" fmla="*/ 2 w 23"/>
              <a:gd name="T69" fmla="*/ 6 h 25"/>
              <a:gd name="T70" fmla="*/ 2 w 23"/>
              <a:gd name="T71" fmla="*/ 4 h 25"/>
              <a:gd name="T72" fmla="*/ 4 w 23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5">
                <a:moveTo>
                  <a:pt x="4" y="2"/>
                </a:move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2" y="13"/>
                </a:lnTo>
                <a:lnTo>
                  <a:pt x="23" y="15"/>
                </a:lnTo>
                <a:lnTo>
                  <a:pt x="23" y="17"/>
                </a:lnTo>
                <a:lnTo>
                  <a:pt x="22" y="19"/>
                </a:lnTo>
                <a:lnTo>
                  <a:pt x="22" y="21"/>
                </a:lnTo>
                <a:lnTo>
                  <a:pt x="20" y="23"/>
                </a:lnTo>
                <a:lnTo>
                  <a:pt x="18" y="23"/>
                </a:lnTo>
                <a:lnTo>
                  <a:pt x="18" y="25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3" name="Freeform 131"/>
          <p:cNvSpPr>
            <a:spLocks/>
          </p:cNvSpPr>
          <p:nvPr/>
        </p:nvSpPr>
        <p:spPr bwMode="auto">
          <a:xfrm>
            <a:off x="4443413" y="451802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10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8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2 h 12"/>
              <a:gd name="T26" fmla="*/ 27 w 33"/>
              <a:gd name="T27" fmla="*/ 2 h 12"/>
              <a:gd name="T28" fmla="*/ 29 w 33"/>
              <a:gd name="T29" fmla="*/ 0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8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4" name="Freeform 132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6 w 23"/>
              <a:gd name="T5" fmla="*/ 0 h 26"/>
              <a:gd name="T6" fmla="*/ 8 w 23"/>
              <a:gd name="T7" fmla="*/ 0 h 26"/>
              <a:gd name="T8" fmla="*/ 10 w 23"/>
              <a:gd name="T9" fmla="*/ 0 h 26"/>
              <a:gd name="T10" fmla="*/ 10 w 23"/>
              <a:gd name="T11" fmla="*/ 0 h 26"/>
              <a:gd name="T12" fmla="*/ 12 w 23"/>
              <a:gd name="T13" fmla="*/ 0 h 26"/>
              <a:gd name="T14" fmla="*/ 12 w 23"/>
              <a:gd name="T15" fmla="*/ 0 h 26"/>
              <a:gd name="T16" fmla="*/ 14 w 23"/>
              <a:gd name="T17" fmla="*/ 2 h 26"/>
              <a:gd name="T18" fmla="*/ 16 w 23"/>
              <a:gd name="T19" fmla="*/ 2 h 26"/>
              <a:gd name="T20" fmla="*/ 16 w 23"/>
              <a:gd name="T21" fmla="*/ 2 h 26"/>
              <a:gd name="T22" fmla="*/ 18 w 23"/>
              <a:gd name="T23" fmla="*/ 2 h 26"/>
              <a:gd name="T24" fmla="*/ 18 w 23"/>
              <a:gd name="T25" fmla="*/ 3 h 26"/>
              <a:gd name="T26" fmla="*/ 20 w 23"/>
              <a:gd name="T27" fmla="*/ 3 h 26"/>
              <a:gd name="T28" fmla="*/ 20 w 23"/>
              <a:gd name="T29" fmla="*/ 5 h 26"/>
              <a:gd name="T30" fmla="*/ 21 w 23"/>
              <a:gd name="T31" fmla="*/ 7 h 26"/>
              <a:gd name="T32" fmla="*/ 21 w 23"/>
              <a:gd name="T33" fmla="*/ 7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5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0 w 23"/>
              <a:gd name="T47" fmla="*/ 25 h 26"/>
              <a:gd name="T48" fmla="*/ 20 w 23"/>
              <a:gd name="T49" fmla="*/ 26 h 26"/>
              <a:gd name="T50" fmla="*/ 18 w 23"/>
              <a:gd name="T51" fmla="*/ 26 h 26"/>
              <a:gd name="T52" fmla="*/ 16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5 h 26"/>
              <a:gd name="T62" fmla="*/ 12 w 23"/>
              <a:gd name="T63" fmla="*/ 25 h 26"/>
              <a:gd name="T64" fmla="*/ 10 w 23"/>
              <a:gd name="T65" fmla="*/ 25 h 26"/>
              <a:gd name="T66" fmla="*/ 10 w 23"/>
              <a:gd name="T67" fmla="*/ 25 h 26"/>
              <a:gd name="T68" fmla="*/ 8 w 23"/>
              <a:gd name="T69" fmla="*/ 23 h 26"/>
              <a:gd name="T70" fmla="*/ 6 w 23"/>
              <a:gd name="T71" fmla="*/ 23 h 26"/>
              <a:gd name="T72" fmla="*/ 6 w 23"/>
              <a:gd name="T73" fmla="*/ 23 h 26"/>
              <a:gd name="T74" fmla="*/ 4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2 w 23"/>
              <a:gd name="T81" fmla="*/ 17 h 26"/>
              <a:gd name="T82" fmla="*/ 2 w 23"/>
              <a:gd name="T83" fmla="*/ 15 h 26"/>
              <a:gd name="T84" fmla="*/ 0 w 23"/>
              <a:gd name="T85" fmla="*/ 13 h 26"/>
              <a:gd name="T86" fmla="*/ 0 w 23"/>
              <a:gd name="T87" fmla="*/ 9 h 26"/>
              <a:gd name="T88" fmla="*/ 0 w 23"/>
              <a:gd name="T89" fmla="*/ 7 h 26"/>
              <a:gd name="T90" fmla="*/ 0 w 23"/>
              <a:gd name="T91" fmla="*/ 5 h 26"/>
              <a:gd name="T92" fmla="*/ 2 w 23"/>
              <a:gd name="T93" fmla="*/ 3 h 26"/>
              <a:gd name="T94" fmla="*/ 2 w 23"/>
              <a:gd name="T95" fmla="*/ 2 h 26"/>
              <a:gd name="T96" fmla="*/ 4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5" name="Freeform 133"/>
          <p:cNvSpPr>
            <a:spLocks/>
          </p:cNvSpPr>
          <p:nvPr/>
        </p:nvSpPr>
        <p:spPr bwMode="auto">
          <a:xfrm>
            <a:off x="4522788" y="4468813"/>
            <a:ext cx="87312" cy="98425"/>
          </a:xfrm>
          <a:custGeom>
            <a:avLst/>
            <a:gdLst>
              <a:gd name="T0" fmla="*/ 4 w 23"/>
              <a:gd name="T1" fmla="*/ 0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2 h 26"/>
              <a:gd name="T12" fmla="*/ 16 w 23"/>
              <a:gd name="T13" fmla="*/ 2 h 26"/>
              <a:gd name="T14" fmla="*/ 18 w 23"/>
              <a:gd name="T15" fmla="*/ 2 h 26"/>
              <a:gd name="T16" fmla="*/ 18 w 23"/>
              <a:gd name="T17" fmla="*/ 3 h 26"/>
              <a:gd name="T18" fmla="*/ 20 w 23"/>
              <a:gd name="T19" fmla="*/ 3 h 26"/>
              <a:gd name="T20" fmla="*/ 20 w 23"/>
              <a:gd name="T21" fmla="*/ 5 h 26"/>
              <a:gd name="T22" fmla="*/ 21 w 23"/>
              <a:gd name="T23" fmla="*/ 7 h 26"/>
              <a:gd name="T24" fmla="*/ 23 w 23"/>
              <a:gd name="T25" fmla="*/ 11 h 26"/>
              <a:gd name="T26" fmla="*/ 23 w 23"/>
              <a:gd name="T27" fmla="*/ 13 h 26"/>
              <a:gd name="T28" fmla="*/ 23 w 23"/>
              <a:gd name="T29" fmla="*/ 15 h 26"/>
              <a:gd name="T30" fmla="*/ 23 w 23"/>
              <a:gd name="T31" fmla="*/ 19 h 26"/>
              <a:gd name="T32" fmla="*/ 23 w 23"/>
              <a:gd name="T33" fmla="*/ 21 h 26"/>
              <a:gd name="T34" fmla="*/ 21 w 23"/>
              <a:gd name="T35" fmla="*/ 23 h 26"/>
              <a:gd name="T36" fmla="*/ 20 w 23"/>
              <a:gd name="T37" fmla="*/ 25 h 26"/>
              <a:gd name="T38" fmla="*/ 20 w 23"/>
              <a:gd name="T39" fmla="*/ 26 h 26"/>
              <a:gd name="T40" fmla="*/ 18 w 23"/>
              <a:gd name="T41" fmla="*/ 26 h 26"/>
              <a:gd name="T42" fmla="*/ 16 w 23"/>
              <a:gd name="T43" fmla="*/ 26 h 26"/>
              <a:gd name="T44" fmla="*/ 14 w 23"/>
              <a:gd name="T45" fmla="*/ 26 h 26"/>
              <a:gd name="T46" fmla="*/ 12 w 23"/>
              <a:gd name="T47" fmla="*/ 25 h 26"/>
              <a:gd name="T48" fmla="*/ 10 w 23"/>
              <a:gd name="T49" fmla="*/ 25 h 26"/>
              <a:gd name="T50" fmla="*/ 8 w 23"/>
              <a:gd name="T51" fmla="*/ 23 h 26"/>
              <a:gd name="T52" fmla="*/ 6 w 23"/>
              <a:gd name="T53" fmla="*/ 23 h 26"/>
              <a:gd name="T54" fmla="*/ 4 w 23"/>
              <a:gd name="T55" fmla="*/ 21 h 26"/>
              <a:gd name="T56" fmla="*/ 4 w 23"/>
              <a:gd name="T57" fmla="*/ 19 h 26"/>
              <a:gd name="T58" fmla="*/ 2 w 23"/>
              <a:gd name="T59" fmla="*/ 17 h 26"/>
              <a:gd name="T60" fmla="*/ 2 w 23"/>
              <a:gd name="T61" fmla="*/ 15 h 26"/>
              <a:gd name="T62" fmla="*/ 0 w 23"/>
              <a:gd name="T63" fmla="*/ 13 h 26"/>
              <a:gd name="T64" fmla="*/ 0 w 23"/>
              <a:gd name="T65" fmla="*/ 9 h 26"/>
              <a:gd name="T66" fmla="*/ 0 w 23"/>
              <a:gd name="T67" fmla="*/ 7 h 26"/>
              <a:gd name="T68" fmla="*/ 0 w 23"/>
              <a:gd name="T69" fmla="*/ 5 h 26"/>
              <a:gd name="T70" fmla="*/ 2 w 23"/>
              <a:gd name="T71" fmla="*/ 3 h 26"/>
              <a:gd name="T72" fmla="*/ 2 w 23"/>
              <a:gd name="T73" fmla="*/ 2 h 26"/>
              <a:gd name="T74" fmla="*/ 4 w 23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1" y="7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0" y="25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4" y="26"/>
                </a:lnTo>
                <a:lnTo>
                  <a:pt x="12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6" name="Freeform 134"/>
          <p:cNvSpPr>
            <a:spLocks/>
          </p:cNvSpPr>
          <p:nvPr/>
        </p:nvSpPr>
        <p:spPr bwMode="auto">
          <a:xfrm>
            <a:off x="4400550" y="4556125"/>
            <a:ext cx="122238" cy="42863"/>
          </a:xfrm>
          <a:custGeom>
            <a:avLst/>
            <a:gdLst>
              <a:gd name="T0" fmla="*/ 0 w 32"/>
              <a:gd name="T1" fmla="*/ 11 h 11"/>
              <a:gd name="T2" fmla="*/ 2 w 32"/>
              <a:gd name="T3" fmla="*/ 11 h 11"/>
              <a:gd name="T4" fmla="*/ 4 w 32"/>
              <a:gd name="T5" fmla="*/ 9 h 11"/>
              <a:gd name="T6" fmla="*/ 5 w 32"/>
              <a:gd name="T7" fmla="*/ 9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5 w 32"/>
              <a:gd name="T15" fmla="*/ 5 h 11"/>
              <a:gd name="T16" fmla="*/ 17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7" name="Freeform 135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5 h 23"/>
              <a:gd name="T44" fmla="*/ 19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0 w 21"/>
              <a:gd name="T69" fmla="*/ 23 h 23"/>
              <a:gd name="T70" fmla="*/ 8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8" name="Freeform 136"/>
          <p:cNvSpPr>
            <a:spLocks/>
          </p:cNvSpPr>
          <p:nvPr/>
        </p:nvSpPr>
        <p:spPr bwMode="auto">
          <a:xfrm>
            <a:off x="4378325" y="454818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4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19 w 21"/>
              <a:gd name="T27" fmla="*/ 13 h 23"/>
              <a:gd name="T28" fmla="*/ 21 w 21"/>
              <a:gd name="T29" fmla="*/ 15 h 23"/>
              <a:gd name="T30" fmla="*/ 19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3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89" name="Freeform 137"/>
          <p:cNvSpPr>
            <a:spLocks/>
          </p:cNvSpPr>
          <p:nvPr/>
        </p:nvSpPr>
        <p:spPr bwMode="auto">
          <a:xfrm>
            <a:off x="4481513" y="4629150"/>
            <a:ext cx="120650" cy="41275"/>
          </a:xfrm>
          <a:custGeom>
            <a:avLst/>
            <a:gdLst>
              <a:gd name="T0" fmla="*/ 0 w 32"/>
              <a:gd name="T1" fmla="*/ 11 h 11"/>
              <a:gd name="T2" fmla="*/ 2 w 32"/>
              <a:gd name="T3" fmla="*/ 9 h 11"/>
              <a:gd name="T4" fmla="*/ 4 w 32"/>
              <a:gd name="T5" fmla="*/ 9 h 11"/>
              <a:gd name="T6" fmla="*/ 6 w 32"/>
              <a:gd name="T7" fmla="*/ 9 h 11"/>
              <a:gd name="T8" fmla="*/ 8 w 32"/>
              <a:gd name="T9" fmla="*/ 7 h 11"/>
              <a:gd name="T10" fmla="*/ 9 w 32"/>
              <a:gd name="T11" fmla="*/ 7 h 11"/>
              <a:gd name="T12" fmla="*/ 11 w 32"/>
              <a:gd name="T13" fmla="*/ 7 h 11"/>
              <a:gd name="T14" fmla="*/ 13 w 32"/>
              <a:gd name="T15" fmla="*/ 6 h 11"/>
              <a:gd name="T16" fmla="*/ 15 w 32"/>
              <a:gd name="T17" fmla="*/ 6 h 11"/>
              <a:gd name="T18" fmla="*/ 17 w 32"/>
              <a:gd name="T19" fmla="*/ 4 h 11"/>
              <a:gd name="T20" fmla="*/ 21 w 32"/>
              <a:gd name="T21" fmla="*/ 4 h 11"/>
              <a:gd name="T22" fmla="*/ 23 w 32"/>
              <a:gd name="T23" fmla="*/ 4 h 11"/>
              <a:gd name="T24" fmla="*/ 25 w 32"/>
              <a:gd name="T25" fmla="*/ 2 h 11"/>
              <a:gd name="T26" fmla="*/ 27 w 32"/>
              <a:gd name="T27" fmla="*/ 2 h 11"/>
              <a:gd name="T28" fmla="*/ 29 w 32"/>
              <a:gd name="T29" fmla="*/ 0 h 11"/>
              <a:gd name="T30" fmla="*/ 31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9" y="7"/>
                </a:lnTo>
                <a:lnTo>
                  <a:pt x="11" y="7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0" name="Freeform 138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10 w 23"/>
              <a:gd name="T9" fmla="*/ 0 h 27"/>
              <a:gd name="T10" fmla="*/ 10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1 w 23"/>
              <a:gd name="T35" fmla="*/ 12 h 27"/>
              <a:gd name="T36" fmla="*/ 23 w 23"/>
              <a:gd name="T37" fmla="*/ 14 h 27"/>
              <a:gd name="T38" fmla="*/ 23 w 23"/>
              <a:gd name="T39" fmla="*/ 18 h 27"/>
              <a:gd name="T40" fmla="*/ 23 w 23"/>
              <a:gd name="T41" fmla="*/ 20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10 w 23"/>
              <a:gd name="T63" fmla="*/ 25 h 27"/>
              <a:gd name="T64" fmla="*/ 10 w 23"/>
              <a:gd name="T65" fmla="*/ 25 h 27"/>
              <a:gd name="T66" fmla="*/ 8 w 23"/>
              <a:gd name="T67" fmla="*/ 25 h 27"/>
              <a:gd name="T68" fmla="*/ 8 w 23"/>
              <a:gd name="T69" fmla="*/ 25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20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10" y="25"/>
                </a:lnTo>
                <a:lnTo>
                  <a:pt x="10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1" name="Freeform 139"/>
          <p:cNvSpPr>
            <a:spLocks/>
          </p:cNvSpPr>
          <p:nvPr/>
        </p:nvSpPr>
        <p:spPr bwMode="auto">
          <a:xfrm>
            <a:off x="4560888" y="4575175"/>
            <a:ext cx="87312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1 w 23"/>
              <a:gd name="T23" fmla="*/ 12 h 27"/>
              <a:gd name="T24" fmla="*/ 23 w 23"/>
              <a:gd name="T25" fmla="*/ 14 h 27"/>
              <a:gd name="T26" fmla="*/ 23 w 23"/>
              <a:gd name="T27" fmla="*/ 18 h 27"/>
              <a:gd name="T28" fmla="*/ 23 w 23"/>
              <a:gd name="T29" fmla="*/ 20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10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1 h 27"/>
              <a:gd name="T52" fmla="*/ 2 w 23"/>
              <a:gd name="T53" fmla="*/ 20 h 27"/>
              <a:gd name="T54" fmla="*/ 2 w 23"/>
              <a:gd name="T55" fmla="*/ 18 h 27"/>
              <a:gd name="T56" fmla="*/ 0 w 23"/>
              <a:gd name="T57" fmla="*/ 16 h 27"/>
              <a:gd name="T58" fmla="*/ 0 w 23"/>
              <a:gd name="T59" fmla="*/ 14 h 27"/>
              <a:gd name="T60" fmla="*/ 0 w 23"/>
              <a:gd name="T61" fmla="*/ 10 h 27"/>
              <a:gd name="T62" fmla="*/ 0 w 23"/>
              <a:gd name="T63" fmla="*/ 8 h 27"/>
              <a:gd name="T64" fmla="*/ 0 w 23"/>
              <a:gd name="T65" fmla="*/ 6 h 27"/>
              <a:gd name="T66" fmla="*/ 2 w 23"/>
              <a:gd name="T67" fmla="*/ 4 h 27"/>
              <a:gd name="T68" fmla="*/ 2 w 23"/>
              <a:gd name="T69" fmla="*/ 2 h 27"/>
              <a:gd name="T70" fmla="*/ 4 w 23"/>
              <a:gd name="T7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4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2" name="Freeform 140"/>
          <p:cNvSpPr>
            <a:spLocks/>
          </p:cNvSpPr>
          <p:nvPr/>
        </p:nvSpPr>
        <p:spPr bwMode="auto">
          <a:xfrm>
            <a:off x="4435475" y="4656138"/>
            <a:ext cx="117475" cy="44450"/>
          </a:xfrm>
          <a:custGeom>
            <a:avLst/>
            <a:gdLst>
              <a:gd name="T0" fmla="*/ 0 w 31"/>
              <a:gd name="T1" fmla="*/ 12 h 12"/>
              <a:gd name="T2" fmla="*/ 2 w 31"/>
              <a:gd name="T3" fmla="*/ 12 h 12"/>
              <a:gd name="T4" fmla="*/ 4 w 31"/>
              <a:gd name="T5" fmla="*/ 12 h 12"/>
              <a:gd name="T6" fmla="*/ 6 w 31"/>
              <a:gd name="T7" fmla="*/ 10 h 12"/>
              <a:gd name="T8" fmla="*/ 8 w 31"/>
              <a:gd name="T9" fmla="*/ 10 h 12"/>
              <a:gd name="T10" fmla="*/ 10 w 31"/>
              <a:gd name="T11" fmla="*/ 8 h 12"/>
              <a:gd name="T12" fmla="*/ 12 w 31"/>
              <a:gd name="T13" fmla="*/ 8 h 12"/>
              <a:gd name="T14" fmla="*/ 14 w 31"/>
              <a:gd name="T15" fmla="*/ 8 h 12"/>
              <a:gd name="T16" fmla="*/ 16 w 31"/>
              <a:gd name="T17" fmla="*/ 6 h 12"/>
              <a:gd name="T18" fmla="*/ 18 w 31"/>
              <a:gd name="T19" fmla="*/ 6 h 12"/>
              <a:gd name="T20" fmla="*/ 20 w 31"/>
              <a:gd name="T21" fmla="*/ 6 h 12"/>
              <a:gd name="T22" fmla="*/ 21 w 31"/>
              <a:gd name="T23" fmla="*/ 4 h 12"/>
              <a:gd name="T24" fmla="*/ 23 w 31"/>
              <a:gd name="T25" fmla="*/ 4 h 12"/>
              <a:gd name="T26" fmla="*/ 25 w 31"/>
              <a:gd name="T27" fmla="*/ 4 h 12"/>
              <a:gd name="T28" fmla="*/ 27 w 31"/>
              <a:gd name="T29" fmla="*/ 2 h 12"/>
              <a:gd name="T30" fmla="*/ 29 w 31"/>
              <a:gd name="T31" fmla="*/ 2 h 12"/>
              <a:gd name="T32" fmla="*/ 31 w 31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2">
                <a:moveTo>
                  <a:pt x="0" y="12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3" name="Freeform 141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7 w 21"/>
              <a:gd name="T9" fmla="*/ 0 h 25"/>
              <a:gd name="T10" fmla="*/ 9 w 21"/>
              <a:gd name="T11" fmla="*/ 0 h 25"/>
              <a:gd name="T12" fmla="*/ 9 w 21"/>
              <a:gd name="T13" fmla="*/ 0 h 25"/>
              <a:gd name="T14" fmla="*/ 11 w 21"/>
              <a:gd name="T15" fmla="*/ 1 h 25"/>
              <a:gd name="T16" fmla="*/ 11 w 21"/>
              <a:gd name="T17" fmla="*/ 1 h 25"/>
              <a:gd name="T18" fmla="*/ 13 w 21"/>
              <a:gd name="T19" fmla="*/ 1 h 25"/>
              <a:gd name="T20" fmla="*/ 13 w 21"/>
              <a:gd name="T21" fmla="*/ 3 h 25"/>
              <a:gd name="T22" fmla="*/ 15 w 21"/>
              <a:gd name="T23" fmla="*/ 3 h 25"/>
              <a:gd name="T24" fmla="*/ 15 w 21"/>
              <a:gd name="T25" fmla="*/ 3 h 25"/>
              <a:gd name="T26" fmla="*/ 17 w 21"/>
              <a:gd name="T27" fmla="*/ 5 h 25"/>
              <a:gd name="T28" fmla="*/ 17 w 21"/>
              <a:gd name="T29" fmla="*/ 7 h 25"/>
              <a:gd name="T30" fmla="*/ 19 w 21"/>
              <a:gd name="T31" fmla="*/ 7 h 25"/>
              <a:gd name="T32" fmla="*/ 19 w 21"/>
              <a:gd name="T33" fmla="*/ 9 h 25"/>
              <a:gd name="T34" fmla="*/ 19 w 21"/>
              <a:gd name="T35" fmla="*/ 11 h 25"/>
              <a:gd name="T36" fmla="*/ 21 w 21"/>
              <a:gd name="T37" fmla="*/ 13 h 25"/>
              <a:gd name="T38" fmla="*/ 21 w 21"/>
              <a:gd name="T39" fmla="*/ 13 h 25"/>
              <a:gd name="T40" fmla="*/ 21 w 21"/>
              <a:gd name="T41" fmla="*/ 15 h 25"/>
              <a:gd name="T42" fmla="*/ 21 w 21"/>
              <a:gd name="T43" fmla="*/ 17 h 25"/>
              <a:gd name="T44" fmla="*/ 21 w 21"/>
              <a:gd name="T45" fmla="*/ 19 h 25"/>
              <a:gd name="T46" fmla="*/ 21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5 h 25"/>
              <a:gd name="T60" fmla="*/ 15 w 21"/>
              <a:gd name="T61" fmla="*/ 25 h 25"/>
              <a:gd name="T62" fmla="*/ 13 w 21"/>
              <a:gd name="T63" fmla="*/ 25 h 25"/>
              <a:gd name="T64" fmla="*/ 13 w 21"/>
              <a:gd name="T65" fmla="*/ 25 h 25"/>
              <a:gd name="T66" fmla="*/ 11 w 21"/>
              <a:gd name="T67" fmla="*/ 25 h 25"/>
              <a:gd name="T68" fmla="*/ 9 w 21"/>
              <a:gd name="T69" fmla="*/ 25 h 25"/>
              <a:gd name="T70" fmla="*/ 9 w 21"/>
              <a:gd name="T71" fmla="*/ 25 h 25"/>
              <a:gd name="T72" fmla="*/ 7 w 21"/>
              <a:gd name="T73" fmla="*/ 23 h 25"/>
              <a:gd name="T74" fmla="*/ 5 w 21"/>
              <a:gd name="T75" fmla="*/ 23 h 25"/>
              <a:gd name="T76" fmla="*/ 3 w 21"/>
              <a:gd name="T77" fmla="*/ 21 h 25"/>
              <a:gd name="T78" fmla="*/ 3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7 h 25"/>
              <a:gd name="T90" fmla="*/ 0 w 21"/>
              <a:gd name="T91" fmla="*/ 5 h 25"/>
              <a:gd name="T92" fmla="*/ 2 w 21"/>
              <a:gd name="T93" fmla="*/ 3 h 25"/>
              <a:gd name="T94" fmla="*/ 2 w 21"/>
              <a:gd name="T95" fmla="*/ 1 h 25"/>
              <a:gd name="T96" fmla="*/ 3 w 21"/>
              <a:gd name="T9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4" name="Freeform 142"/>
          <p:cNvSpPr>
            <a:spLocks/>
          </p:cNvSpPr>
          <p:nvPr/>
        </p:nvSpPr>
        <p:spPr bwMode="auto">
          <a:xfrm>
            <a:off x="4408488" y="4651375"/>
            <a:ext cx="79375" cy="95250"/>
          </a:xfrm>
          <a:custGeom>
            <a:avLst/>
            <a:gdLst>
              <a:gd name="T0" fmla="*/ 3 w 21"/>
              <a:gd name="T1" fmla="*/ 1 h 25"/>
              <a:gd name="T2" fmla="*/ 5 w 21"/>
              <a:gd name="T3" fmla="*/ 1 h 25"/>
              <a:gd name="T4" fmla="*/ 5 w 21"/>
              <a:gd name="T5" fmla="*/ 0 h 25"/>
              <a:gd name="T6" fmla="*/ 7 w 21"/>
              <a:gd name="T7" fmla="*/ 0 h 25"/>
              <a:gd name="T8" fmla="*/ 9 w 21"/>
              <a:gd name="T9" fmla="*/ 0 h 25"/>
              <a:gd name="T10" fmla="*/ 11 w 21"/>
              <a:gd name="T11" fmla="*/ 1 h 25"/>
              <a:gd name="T12" fmla="*/ 13 w 21"/>
              <a:gd name="T13" fmla="*/ 1 h 25"/>
              <a:gd name="T14" fmla="*/ 13 w 21"/>
              <a:gd name="T15" fmla="*/ 3 h 25"/>
              <a:gd name="T16" fmla="*/ 15 w 21"/>
              <a:gd name="T17" fmla="*/ 3 h 25"/>
              <a:gd name="T18" fmla="*/ 17 w 21"/>
              <a:gd name="T19" fmla="*/ 5 h 25"/>
              <a:gd name="T20" fmla="*/ 17 w 21"/>
              <a:gd name="T21" fmla="*/ 7 h 25"/>
              <a:gd name="T22" fmla="*/ 19 w 21"/>
              <a:gd name="T23" fmla="*/ 7 h 25"/>
              <a:gd name="T24" fmla="*/ 19 w 21"/>
              <a:gd name="T25" fmla="*/ 9 h 25"/>
              <a:gd name="T26" fmla="*/ 19 w 21"/>
              <a:gd name="T27" fmla="*/ 11 h 25"/>
              <a:gd name="T28" fmla="*/ 21 w 21"/>
              <a:gd name="T29" fmla="*/ 13 h 25"/>
              <a:gd name="T30" fmla="*/ 21 w 21"/>
              <a:gd name="T31" fmla="*/ 15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21 h 25"/>
              <a:gd name="T38" fmla="*/ 17 w 21"/>
              <a:gd name="T39" fmla="*/ 23 h 25"/>
              <a:gd name="T40" fmla="*/ 15 w 21"/>
              <a:gd name="T41" fmla="*/ 25 h 25"/>
              <a:gd name="T42" fmla="*/ 13 w 21"/>
              <a:gd name="T43" fmla="*/ 25 h 25"/>
              <a:gd name="T44" fmla="*/ 11 w 21"/>
              <a:gd name="T45" fmla="*/ 25 h 25"/>
              <a:gd name="T46" fmla="*/ 9 w 21"/>
              <a:gd name="T47" fmla="*/ 25 h 25"/>
              <a:gd name="T48" fmla="*/ 7 w 21"/>
              <a:gd name="T49" fmla="*/ 23 h 25"/>
              <a:gd name="T50" fmla="*/ 5 w 21"/>
              <a:gd name="T51" fmla="*/ 23 h 25"/>
              <a:gd name="T52" fmla="*/ 3 w 21"/>
              <a:gd name="T53" fmla="*/ 21 h 25"/>
              <a:gd name="T54" fmla="*/ 3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7 h 25"/>
              <a:gd name="T66" fmla="*/ 0 w 21"/>
              <a:gd name="T67" fmla="*/ 5 h 25"/>
              <a:gd name="T68" fmla="*/ 2 w 21"/>
              <a:gd name="T69" fmla="*/ 3 h 25"/>
              <a:gd name="T70" fmla="*/ 2 w 21"/>
              <a:gd name="T71" fmla="*/ 1 h 25"/>
              <a:gd name="T72" fmla="*/ 3 w 21"/>
              <a:gd name="T73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3" y="1"/>
                </a:move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9"/>
                </a:lnTo>
                <a:lnTo>
                  <a:pt x="19" y="21"/>
                </a:lnTo>
                <a:lnTo>
                  <a:pt x="17" y="23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5" name="Freeform 143"/>
          <p:cNvSpPr>
            <a:spLocks/>
          </p:cNvSpPr>
          <p:nvPr/>
        </p:nvSpPr>
        <p:spPr bwMode="auto">
          <a:xfrm>
            <a:off x="4511675" y="4738688"/>
            <a:ext cx="122238" cy="42862"/>
          </a:xfrm>
          <a:custGeom>
            <a:avLst/>
            <a:gdLst>
              <a:gd name="T0" fmla="*/ 0 w 32"/>
              <a:gd name="T1" fmla="*/ 11 h 11"/>
              <a:gd name="T2" fmla="*/ 1 w 32"/>
              <a:gd name="T3" fmla="*/ 9 h 11"/>
              <a:gd name="T4" fmla="*/ 3 w 32"/>
              <a:gd name="T5" fmla="*/ 9 h 11"/>
              <a:gd name="T6" fmla="*/ 5 w 32"/>
              <a:gd name="T7" fmla="*/ 7 h 11"/>
              <a:gd name="T8" fmla="*/ 7 w 32"/>
              <a:gd name="T9" fmla="*/ 7 h 11"/>
              <a:gd name="T10" fmla="*/ 9 w 32"/>
              <a:gd name="T11" fmla="*/ 7 h 11"/>
              <a:gd name="T12" fmla="*/ 11 w 32"/>
              <a:gd name="T13" fmla="*/ 5 h 11"/>
              <a:gd name="T14" fmla="*/ 13 w 32"/>
              <a:gd name="T15" fmla="*/ 5 h 11"/>
              <a:gd name="T16" fmla="*/ 15 w 32"/>
              <a:gd name="T17" fmla="*/ 5 h 11"/>
              <a:gd name="T18" fmla="*/ 19 w 32"/>
              <a:gd name="T19" fmla="*/ 3 h 11"/>
              <a:gd name="T20" fmla="*/ 21 w 32"/>
              <a:gd name="T21" fmla="*/ 3 h 11"/>
              <a:gd name="T22" fmla="*/ 23 w 32"/>
              <a:gd name="T23" fmla="*/ 3 h 11"/>
              <a:gd name="T24" fmla="*/ 24 w 32"/>
              <a:gd name="T25" fmla="*/ 2 h 11"/>
              <a:gd name="T26" fmla="*/ 26 w 32"/>
              <a:gd name="T27" fmla="*/ 2 h 11"/>
              <a:gd name="T28" fmla="*/ 28 w 32"/>
              <a:gd name="T29" fmla="*/ 0 h 11"/>
              <a:gd name="T30" fmla="*/ 30 w 32"/>
              <a:gd name="T31" fmla="*/ 0 h 11"/>
              <a:gd name="T32" fmla="*/ 32 w 32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1">
                <a:moveTo>
                  <a:pt x="0" y="11"/>
                </a:moveTo>
                <a:lnTo>
                  <a:pt x="1" y="9"/>
                </a:lnTo>
                <a:lnTo>
                  <a:pt x="3" y="9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6" name="Freeform 144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5 w 23"/>
              <a:gd name="T3" fmla="*/ 0 h 27"/>
              <a:gd name="T4" fmla="*/ 7 w 23"/>
              <a:gd name="T5" fmla="*/ 0 h 27"/>
              <a:gd name="T6" fmla="*/ 7 w 23"/>
              <a:gd name="T7" fmla="*/ 0 h 27"/>
              <a:gd name="T8" fmla="*/ 9 w 23"/>
              <a:gd name="T9" fmla="*/ 0 h 27"/>
              <a:gd name="T10" fmla="*/ 11 w 23"/>
              <a:gd name="T11" fmla="*/ 0 h 27"/>
              <a:gd name="T12" fmla="*/ 11 w 23"/>
              <a:gd name="T13" fmla="*/ 0 h 27"/>
              <a:gd name="T14" fmla="*/ 13 w 23"/>
              <a:gd name="T15" fmla="*/ 0 h 27"/>
              <a:gd name="T16" fmla="*/ 13 w 23"/>
              <a:gd name="T17" fmla="*/ 2 h 27"/>
              <a:gd name="T18" fmla="*/ 15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21 w 23"/>
              <a:gd name="T31" fmla="*/ 8 h 27"/>
              <a:gd name="T32" fmla="*/ 21 w 23"/>
              <a:gd name="T33" fmla="*/ 10 h 27"/>
              <a:gd name="T34" fmla="*/ 23 w 23"/>
              <a:gd name="T35" fmla="*/ 12 h 27"/>
              <a:gd name="T36" fmla="*/ 23 w 23"/>
              <a:gd name="T37" fmla="*/ 14 h 27"/>
              <a:gd name="T38" fmla="*/ 23 w 23"/>
              <a:gd name="T39" fmla="*/ 17 h 27"/>
              <a:gd name="T40" fmla="*/ 23 w 23"/>
              <a:gd name="T41" fmla="*/ 19 h 27"/>
              <a:gd name="T42" fmla="*/ 21 w 23"/>
              <a:gd name="T43" fmla="*/ 21 h 27"/>
              <a:gd name="T44" fmla="*/ 21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7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9 w 23"/>
              <a:gd name="T65" fmla="*/ 25 h 27"/>
              <a:gd name="T66" fmla="*/ 7 w 23"/>
              <a:gd name="T67" fmla="*/ 25 h 27"/>
              <a:gd name="T68" fmla="*/ 7 w 23"/>
              <a:gd name="T69" fmla="*/ 23 h 27"/>
              <a:gd name="T70" fmla="*/ 5 w 23"/>
              <a:gd name="T71" fmla="*/ 23 h 27"/>
              <a:gd name="T72" fmla="*/ 5 w 23"/>
              <a:gd name="T73" fmla="*/ 23 h 27"/>
              <a:gd name="T74" fmla="*/ 3 w 23"/>
              <a:gd name="T75" fmla="*/ 21 h 27"/>
              <a:gd name="T76" fmla="*/ 3 w 23"/>
              <a:gd name="T77" fmla="*/ 19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6 h 27"/>
              <a:gd name="T84" fmla="*/ 0 w 23"/>
              <a:gd name="T85" fmla="*/ 12 h 27"/>
              <a:gd name="T86" fmla="*/ 0 w 23"/>
              <a:gd name="T87" fmla="*/ 10 h 27"/>
              <a:gd name="T88" fmla="*/ 0 w 23"/>
              <a:gd name="T89" fmla="*/ 8 h 27"/>
              <a:gd name="T90" fmla="*/ 0 w 23"/>
              <a:gd name="T91" fmla="*/ 6 h 27"/>
              <a:gd name="T92" fmla="*/ 2 w 23"/>
              <a:gd name="T93" fmla="*/ 4 h 27"/>
              <a:gd name="T94" fmla="*/ 3 w 23"/>
              <a:gd name="T95" fmla="*/ 2 h 27"/>
              <a:gd name="T96" fmla="*/ 5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7" name="Freeform 145"/>
          <p:cNvSpPr>
            <a:spLocks/>
          </p:cNvSpPr>
          <p:nvPr/>
        </p:nvSpPr>
        <p:spPr bwMode="auto">
          <a:xfrm>
            <a:off x="4591050" y="4686300"/>
            <a:ext cx="87313" cy="103188"/>
          </a:xfrm>
          <a:custGeom>
            <a:avLst/>
            <a:gdLst>
              <a:gd name="T0" fmla="*/ 5 w 23"/>
              <a:gd name="T1" fmla="*/ 0 h 27"/>
              <a:gd name="T2" fmla="*/ 7 w 23"/>
              <a:gd name="T3" fmla="*/ 0 h 27"/>
              <a:gd name="T4" fmla="*/ 9 w 23"/>
              <a:gd name="T5" fmla="*/ 0 h 27"/>
              <a:gd name="T6" fmla="*/ 11 w 23"/>
              <a:gd name="T7" fmla="*/ 0 h 27"/>
              <a:gd name="T8" fmla="*/ 13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2 h 27"/>
              <a:gd name="T24" fmla="*/ 23 w 23"/>
              <a:gd name="T25" fmla="*/ 14 h 27"/>
              <a:gd name="T26" fmla="*/ 23 w 23"/>
              <a:gd name="T27" fmla="*/ 17 h 27"/>
              <a:gd name="T28" fmla="*/ 23 w 23"/>
              <a:gd name="T29" fmla="*/ 19 h 27"/>
              <a:gd name="T30" fmla="*/ 21 w 23"/>
              <a:gd name="T31" fmla="*/ 21 h 27"/>
              <a:gd name="T32" fmla="*/ 21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7 w 23"/>
              <a:gd name="T47" fmla="*/ 25 h 27"/>
              <a:gd name="T48" fmla="*/ 7 w 23"/>
              <a:gd name="T49" fmla="*/ 23 h 27"/>
              <a:gd name="T50" fmla="*/ 5 w 23"/>
              <a:gd name="T51" fmla="*/ 23 h 27"/>
              <a:gd name="T52" fmla="*/ 3 w 23"/>
              <a:gd name="T53" fmla="*/ 21 h 27"/>
              <a:gd name="T54" fmla="*/ 3 w 23"/>
              <a:gd name="T55" fmla="*/ 19 h 27"/>
              <a:gd name="T56" fmla="*/ 2 w 23"/>
              <a:gd name="T57" fmla="*/ 19 h 27"/>
              <a:gd name="T58" fmla="*/ 2 w 23"/>
              <a:gd name="T59" fmla="*/ 17 h 27"/>
              <a:gd name="T60" fmla="*/ 0 w 23"/>
              <a:gd name="T61" fmla="*/ 16 h 27"/>
              <a:gd name="T62" fmla="*/ 0 w 23"/>
              <a:gd name="T63" fmla="*/ 12 h 27"/>
              <a:gd name="T64" fmla="*/ 0 w 23"/>
              <a:gd name="T65" fmla="*/ 10 h 27"/>
              <a:gd name="T66" fmla="*/ 0 w 23"/>
              <a:gd name="T67" fmla="*/ 8 h 27"/>
              <a:gd name="T68" fmla="*/ 0 w 23"/>
              <a:gd name="T69" fmla="*/ 6 h 27"/>
              <a:gd name="T70" fmla="*/ 2 w 23"/>
              <a:gd name="T71" fmla="*/ 4 h 27"/>
              <a:gd name="T72" fmla="*/ 3 w 23"/>
              <a:gd name="T73" fmla="*/ 2 h 27"/>
              <a:gd name="T74" fmla="*/ 5 w 23"/>
              <a:gd name="T7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7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2"/>
                </a:lnTo>
                <a:lnTo>
                  <a:pt x="23" y="14"/>
                </a:lnTo>
                <a:lnTo>
                  <a:pt x="23" y="17"/>
                </a:lnTo>
                <a:lnTo>
                  <a:pt x="23" y="19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8" name="Freeform 146"/>
          <p:cNvSpPr>
            <a:spLocks/>
          </p:cNvSpPr>
          <p:nvPr/>
        </p:nvSpPr>
        <p:spPr bwMode="auto">
          <a:xfrm>
            <a:off x="4465638" y="4765675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3 w 33"/>
              <a:gd name="T15" fmla="*/ 6 h 12"/>
              <a:gd name="T16" fmla="*/ 15 w 33"/>
              <a:gd name="T17" fmla="*/ 6 h 12"/>
              <a:gd name="T18" fmla="*/ 17 w 33"/>
              <a:gd name="T19" fmla="*/ 6 h 12"/>
              <a:gd name="T20" fmla="*/ 19 w 33"/>
              <a:gd name="T21" fmla="*/ 4 h 12"/>
              <a:gd name="T22" fmla="*/ 21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499" name="Freeform 147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6 w 21"/>
              <a:gd name="T5" fmla="*/ 0 h 23"/>
              <a:gd name="T6" fmla="*/ 8 w 21"/>
              <a:gd name="T7" fmla="*/ 0 h 23"/>
              <a:gd name="T8" fmla="*/ 8 w 21"/>
              <a:gd name="T9" fmla="*/ 0 h 23"/>
              <a:gd name="T10" fmla="*/ 10 w 21"/>
              <a:gd name="T11" fmla="*/ 0 h 23"/>
              <a:gd name="T12" fmla="*/ 10 w 21"/>
              <a:gd name="T13" fmla="*/ 0 h 23"/>
              <a:gd name="T14" fmla="*/ 12 w 21"/>
              <a:gd name="T15" fmla="*/ 0 h 23"/>
              <a:gd name="T16" fmla="*/ 12 w 21"/>
              <a:gd name="T17" fmla="*/ 0 h 23"/>
              <a:gd name="T18" fmla="*/ 14 w 21"/>
              <a:gd name="T19" fmla="*/ 2 h 23"/>
              <a:gd name="T20" fmla="*/ 14 w 21"/>
              <a:gd name="T21" fmla="*/ 2 h 23"/>
              <a:gd name="T22" fmla="*/ 16 w 21"/>
              <a:gd name="T23" fmla="*/ 2 h 23"/>
              <a:gd name="T24" fmla="*/ 16 w 21"/>
              <a:gd name="T25" fmla="*/ 4 h 23"/>
              <a:gd name="T26" fmla="*/ 18 w 21"/>
              <a:gd name="T27" fmla="*/ 4 h 23"/>
              <a:gd name="T28" fmla="*/ 18 w 21"/>
              <a:gd name="T29" fmla="*/ 6 h 23"/>
              <a:gd name="T30" fmla="*/ 20 w 21"/>
              <a:gd name="T31" fmla="*/ 8 h 23"/>
              <a:gd name="T32" fmla="*/ 20 w 21"/>
              <a:gd name="T33" fmla="*/ 8 h 23"/>
              <a:gd name="T34" fmla="*/ 20 w 21"/>
              <a:gd name="T35" fmla="*/ 10 h 23"/>
              <a:gd name="T36" fmla="*/ 21 w 21"/>
              <a:gd name="T37" fmla="*/ 12 h 23"/>
              <a:gd name="T38" fmla="*/ 21 w 21"/>
              <a:gd name="T39" fmla="*/ 14 h 23"/>
              <a:gd name="T40" fmla="*/ 21 w 21"/>
              <a:gd name="T41" fmla="*/ 16 h 23"/>
              <a:gd name="T42" fmla="*/ 21 w 21"/>
              <a:gd name="T43" fmla="*/ 18 h 23"/>
              <a:gd name="T44" fmla="*/ 21 w 21"/>
              <a:gd name="T45" fmla="*/ 18 h 23"/>
              <a:gd name="T46" fmla="*/ 21 w 21"/>
              <a:gd name="T47" fmla="*/ 20 h 23"/>
              <a:gd name="T48" fmla="*/ 20 w 21"/>
              <a:gd name="T49" fmla="*/ 20 h 23"/>
              <a:gd name="T50" fmla="*/ 20 w 21"/>
              <a:gd name="T51" fmla="*/ 21 h 23"/>
              <a:gd name="T52" fmla="*/ 18 w 21"/>
              <a:gd name="T53" fmla="*/ 21 h 23"/>
              <a:gd name="T54" fmla="*/ 18 w 21"/>
              <a:gd name="T55" fmla="*/ 23 h 23"/>
              <a:gd name="T56" fmla="*/ 18 w 21"/>
              <a:gd name="T57" fmla="*/ 23 h 23"/>
              <a:gd name="T58" fmla="*/ 16 w 21"/>
              <a:gd name="T59" fmla="*/ 23 h 23"/>
              <a:gd name="T60" fmla="*/ 16 w 21"/>
              <a:gd name="T61" fmla="*/ 23 h 23"/>
              <a:gd name="T62" fmla="*/ 14 w 21"/>
              <a:gd name="T63" fmla="*/ 23 h 23"/>
              <a:gd name="T64" fmla="*/ 14 w 21"/>
              <a:gd name="T65" fmla="*/ 23 h 23"/>
              <a:gd name="T66" fmla="*/ 12 w 21"/>
              <a:gd name="T67" fmla="*/ 23 h 23"/>
              <a:gd name="T68" fmla="*/ 10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4 w 21"/>
              <a:gd name="T77" fmla="*/ 20 h 23"/>
              <a:gd name="T78" fmla="*/ 2 w 21"/>
              <a:gd name="T79" fmla="*/ 18 h 23"/>
              <a:gd name="T80" fmla="*/ 2 w 21"/>
              <a:gd name="T81" fmla="*/ 16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6 h 23"/>
              <a:gd name="T90" fmla="*/ 0 w 21"/>
              <a:gd name="T91" fmla="*/ 4 h 23"/>
              <a:gd name="T92" fmla="*/ 2 w 21"/>
              <a:gd name="T93" fmla="*/ 2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0" name="Freeform 148"/>
          <p:cNvSpPr>
            <a:spLocks/>
          </p:cNvSpPr>
          <p:nvPr/>
        </p:nvSpPr>
        <p:spPr bwMode="auto">
          <a:xfrm>
            <a:off x="4435475" y="4757738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2 h 23"/>
              <a:gd name="T14" fmla="*/ 16 w 21"/>
              <a:gd name="T15" fmla="*/ 4 h 23"/>
              <a:gd name="T16" fmla="*/ 18 w 21"/>
              <a:gd name="T17" fmla="*/ 4 h 23"/>
              <a:gd name="T18" fmla="*/ 18 w 21"/>
              <a:gd name="T19" fmla="*/ 6 h 23"/>
              <a:gd name="T20" fmla="*/ 20 w 21"/>
              <a:gd name="T21" fmla="*/ 8 h 23"/>
              <a:gd name="T22" fmla="*/ 20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20 w 21"/>
              <a:gd name="T35" fmla="*/ 20 h 23"/>
              <a:gd name="T36" fmla="*/ 20 w 21"/>
              <a:gd name="T37" fmla="*/ 21 h 23"/>
              <a:gd name="T38" fmla="*/ 18 w 21"/>
              <a:gd name="T39" fmla="*/ 21 h 23"/>
              <a:gd name="T40" fmla="*/ 18 w 21"/>
              <a:gd name="T41" fmla="*/ 23 h 23"/>
              <a:gd name="T42" fmla="*/ 16 w 21"/>
              <a:gd name="T43" fmla="*/ 23 h 23"/>
              <a:gd name="T44" fmla="*/ 14 w 21"/>
              <a:gd name="T45" fmla="*/ 23 h 23"/>
              <a:gd name="T46" fmla="*/ 12 w 21"/>
              <a:gd name="T47" fmla="*/ 23 h 23"/>
              <a:gd name="T48" fmla="*/ 10 w 21"/>
              <a:gd name="T49" fmla="*/ 23 h 23"/>
              <a:gd name="T50" fmla="*/ 8 w 21"/>
              <a:gd name="T51" fmla="*/ 23 h 23"/>
              <a:gd name="T52" fmla="*/ 6 w 21"/>
              <a:gd name="T53" fmla="*/ 21 h 23"/>
              <a:gd name="T54" fmla="*/ 4 w 21"/>
              <a:gd name="T55" fmla="*/ 20 h 23"/>
              <a:gd name="T56" fmla="*/ 2 w 21"/>
              <a:gd name="T57" fmla="*/ 18 h 23"/>
              <a:gd name="T58" fmla="*/ 2 w 21"/>
              <a:gd name="T59" fmla="*/ 16 h 23"/>
              <a:gd name="T60" fmla="*/ 0 w 21"/>
              <a:gd name="T61" fmla="*/ 14 h 23"/>
              <a:gd name="T62" fmla="*/ 0 w 21"/>
              <a:gd name="T63" fmla="*/ 12 h 23"/>
              <a:gd name="T64" fmla="*/ 0 w 21"/>
              <a:gd name="T65" fmla="*/ 10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6"/>
                </a:lnTo>
                <a:lnTo>
                  <a:pt x="20" y="8"/>
                </a:lnTo>
                <a:lnTo>
                  <a:pt x="20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lnTo>
                  <a:pt x="20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1" name="Freeform 149"/>
          <p:cNvSpPr>
            <a:spLocks/>
          </p:cNvSpPr>
          <p:nvPr/>
        </p:nvSpPr>
        <p:spPr bwMode="auto">
          <a:xfrm>
            <a:off x="4538663" y="4838700"/>
            <a:ext cx="125412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0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6 w 33"/>
              <a:gd name="T15" fmla="*/ 6 h 12"/>
              <a:gd name="T16" fmla="*/ 17 w 33"/>
              <a:gd name="T17" fmla="*/ 6 h 12"/>
              <a:gd name="T18" fmla="*/ 19 w 33"/>
              <a:gd name="T19" fmla="*/ 6 h 12"/>
              <a:gd name="T20" fmla="*/ 21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2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2" name="Freeform 150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0 w 23"/>
              <a:gd name="T9" fmla="*/ 0 h 29"/>
              <a:gd name="T10" fmla="*/ 12 w 23"/>
              <a:gd name="T11" fmla="*/ 2 h 29"/>
              <a:gd name="T12" fmla="*/ 14 w 23"/>
              <a:gd name="T13" fmla="*/ 2 h 29"/>
              <a:gd name="T14" fmla="*/ 14 w 23"/>
              <a:gd name="T15" fmla="*/ 2 h 29"/>
              <a:gd name="T16" fmla="*/ 16 w 23"/>
              <a:gd name="T17" fmla="*/ 2 h 29"/>
              <a:gd name="T18" fmla="*/ 16 w 23"/>
              <a:gd name="T19" fmla="*/ 4 h 29"/>
              <a:gd name="T20" fmla="*/ 18 w 23"/>
              <a:gd name="T21" fmla="*/ 4 h 29"/>
              <a:gd name="T22" fmla="*/ 18 w 23"/>
              <a:gd name="T23" fmla="*/ 4 h 29"/>
              <a:gd name="T24" fmla="*/ 19 w 23"/>
              <a:gd name="T25" fmla="*/ 6 h 29"/>
              <a:gd name="T26" fmla="*/ 19 w 23"/>
              <a:gd name="T27" fmla="*/ 6 h 29"/>
              <a:gd name="T28" fmla="*/ 21 w 23"/>
              <a:gd name="T29" fmla="*/ 8 h 29"/>
              <a:gd name="T30" fmla="*/ 21 w 23"/>
              <a:gd name="T31" fmla="*/ 10 h 29"/>
              <a:gd name="T32" fmla="*/ 23 w 23"/>
              <a:gd name="T33" fmla="*/ 10 h 29"/>
              <a:gd name="T34" fmla="*/ 23 w 23"/>
              <a:gd name="T35" fmla="*/ 13 h 29"/>
              <a:gd name="T36" fmla="*/ 23 w 23"/>
              <a:gd name="T37" fmla="*/ 15 h 29"/>
              <a:gd name="T38" fmla="*/ 23 w 23"/>
              <a:gd name="T39" fmla="*/ 17 h 29"/>
              <a:gd name="T40" fmla="*/ 23 w 23"/>
              <a:gd name="T41" fmla="*/ 21 h 29"/>
              <a:gd name="T42" fmla="*/ 23 w 23"/>
              <a:gd name="T43" fmla="*/ 23 h 29"/>
              <a:gd name="T44" fmla="*/ 21 w 23"/>
              <a:gd name="T45" fmla="*/ 25 h 29"/>
              <a:gd name="T46" fmla="*/ 19 w 23"/>
              <a:gd name="T47" fmla="*/ 27 h 29"/>
              <a:gd name="T48" fmla="*/ 18 w 23"/>
              <a:gd name="T49" fmla="*/ 27 h 29"/>
              <a:gd name="T50" fmla="*/ 18 w 23"/>
              <a:gd name="T51" fmla="*/ 29 h 29"/>
              <a:gd name="T52" fmla="*/ 16 w 23"/>
              <a:gd name="T53" fmla="*/ 29 h 29"/>
              <a:gd name="T54" fmla="*/ 16 w 23"/>
              <a:gd name="T55" fmla="*/ 29 h 29"/>
              <a:gd name="T56" fmla="*/ 14 w 23"/>
              <a:gd name="T57" fmla="*/ 29 h 29"/>
              <a:gd name="T58" fmla="*/ 12 w 23"/>
              <a:gd name="T59" fmla="*/ 27 h 29"/>
              <a:gd name="T60" fmla="*/ 12 w 23"/>
              <a:gd name="T61" fmla="*/ 27 h 29"/>
              <a:gd name="T62" fmla="*/ 10 w 23"/>
              <a:gd name="T63" fmla="*/ 27 h 29"/>
              <a:gd name="T64" fmla="*/ 10 w 23"/>
              <a:gd name="T65" fmla="*/ 27 h 29"/>
              <a:gd name="T66" fmla="*/ 8 w 23"/>
              <a:gd name="T67" fmla="*/ 25 h 29"/>
              <a:gd name="T68" fmla="*/ 8 w 23"/>
              <a:gd name="T69" fmla="*/ 25 h 29"/>
              <a:gd name="T70" fmla="*/ 6 w 23"/>
              <a:gd name="T71" fmla="*/ 25 h 29"/>
              <a:gd name="T72" fmla="*/ 6 w 23"/>
              <a:gd name="T73" fmla="*/ 23 h 29"/>
              <a:gd name="T74" fmla="*/ 4 w 23"/>
              <a:gd name="T75" fmla="*/ 23 h 29"/>
              <a:gd name="T76" fmla="*/ 4 w 23"/>
              <a:gd name="T77" fmla="*/ 21 h 29"/>
              <a:gd name="T78" fmla="*/ 4 w 23"/>
              <a:gd name="T79" fmla="*/ 19 h 29"/>
              <a:gd name="T80" fmla="*/ 2 w 23"/>
              <a:gd name="T81" fmla="*/ 19 h 29"/>
              <a:gd name="T82" fmla="*/ 2 w 23"/>
              <a:gd name="T83" fmla="*/ 15 h 29"/>
              <a:gd name="T84" fmla="*/ 0 w 23"/>
              <a:gd name="T85" fmla="*/ 13 h 29"/>
              <a:gd name="T86" fmla="*/ 0 w 23"/>
              <a:gd name="T87" fmla="*/ 12 h 29"/>
              <a:gd name="T88" fmla="*/ 2 w 23"/>
              <a:gd name="T89" fmla="*/ 8 h 29"/>
              <a:gd name="T90" fmla="*/ 2 w 23"/>
              <a:gd name="T91" fmla="*/ 6 h 29"/>
              <a:gd name="T92" fmla="*/ 2 w 23"/>
              <a:gd name="T93" fmla="*/ 4 h 29"/>
              <a:gd name="T94" fmla="*/ 4 w 23"/>
              <a:gd name="T95" fmla="*/ 2 h 29"/>
              <a:gd name="T96" fmla="*/ 6 w 23"/>
              <a:gd name="T9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3" name="Freeform 151"/>
          <p:cNvSpPr>
            <a:spLocks/>
          </p:cNvSpPr>
          <p:nvPr/>
        </p:nvSpPr>
        <p:spPr bwMode="auto">
          <a:xfrm>
            <a:off x="4618038" y="4789488"/>
            <a:ext cx="87312" cy="109537"/>
          </a:xfrm>
          <a:custGeom>
            <a:avLst/>
            <a:gdLst>
              <a:gd name="T0" fmla="*/ 6 w 23"/>
              <a:gd name="T1" fmla="*/ 2 h 29"/>
              <a:gd name="T2" fmla="*/ 8 w 23"/>
              <a:gd name="T3" fmla="*/ 2 h 29"/>
              <a:gd name="T4" fmla="*/ 8 w 23"/>
              <a:gd name="T5" fmla="*/ 0 h 29"/>
              <a:gd name="T6" fmla="*/ 10 w 23"/>
              <a:gd name="T7" fmla="*/ 0 h 29"/>
              <a:gd name="T8" fmla="*/ 12 w 23"/>
              <a:gd name="T9" fmla="*/ 2 h 29"/>
              <a:gd name="T10" fmla="*/ 14 w 23"/>
              <a:gd name="T11" fmla="*/ 2 h 29"/>
              <a:gd name="T12" fmla="*/ 16 w 23"/>
              <a:gd name="T13" fmla="*/ 2 h 29"/>
              <a:gd name="T14" fmla="*/ 16 w 23"/>
              <a:gd name="T15" fmla="*/ 4 h 29"/>
              <a:gd name="T16" fmla="*/ 18 w 23"/>
              <a:gd name="T17" fmla="*/ 4 h 29"/>
              <a:gd name="T18" fmla="*/ 19 w 23"/>
              <a:gd name="T19" fmla="*/ 6 h 29"/>
              <a:gd name="T20" fmla="*/ 21 w 23"/>
              <a:gd name="T21" fmla="*/ 8 h 29"/>
              <a:gd name="T22" fmla="*/ 21 w 23"/>
              <a:gd name="T23" fmla="*/ 10 h 29"/>
              <a:gd name="T24" fmla="*/ 23 w 23"/>
              <a:gd name="T25" fmla="*/ 10 h 29"/>
              <a:gd name="T26" fmla="*/ 23 w 23"/>
              <a:gd name="T27" fmla="*/ 13 h 29"/>
              <a:gd name="T28" fmla="*/ 23 w 23"/>
              <a:gd name="T29" fmla="*/ 15 h 29"/>
              <a:gd name="T30" fmla="*/ 23 w 23"/>
              <a:gd name="T31" fmla="*/ 17 h 29"/>
              <a:gd name="T32" fmla="*/ 23 w 23"/>
              <a:gd name="T33" fmla="*/ 21 h 29"/>
              <a:gd name="T34" fmla="*/ 23 w 23"/>
              <a:gd name="T35" fmla="*/ 23 h 29"/>
              <a:gd name="T36" fmla="*/ 21 w 23"/>
              <a:gd name="T37" fmla="*/ 25 h 29"/>
              <a:gd name="T38" fmla="*/ 19 w 23"/>
              <a:gd name="T39" fmla="*/ 27 h 29"/>
              <a:gd name="T40" fmla="*/ 18 w 23"/>
              <a:gd name="T41" fmla="*/ 27 h 29"/>
              <a:gd name="T42" fmla="*/ 18 w 23"/>
              <a:gd name="T43" fmla="*/ 29 h 29"/>
              <a:gd name="T44" fmla="*/ 16 w 23"/>
              <a:gd name="T45" fmla="*/ 29 h 29"/>
              <a:gd name="T46" fmla="*/ 14 w 23"/>
              <a:gd name="T47" fmla="*/ 29 h 29"/>
              <a:gd name="T48" fmla="*/ 12 w 23"/>
              <a:gd name="T49" fmla="*/ 27 h 29"/>
              <a:gd name="T50" fmla="*/ 10 w 23"/>
              <a:gd name="T51" fmla="*/ 27 h 29"/>
              <a:gd name="T52" fmla="*/ 8 w 23"/>
              <a:gd name="T53" fmla="*/ 25 h 29"/>
              <a:gd name="T54" fmla="*/ 6 w 23"/>
              <a:gd name="T55" fmla="*/ 25 h 29"/>
              <a:gd name="T56" fmla="*/ 6 w 23"/>
              <a:gd name="T57" fmla="*/ 23 h 29"/>
              <a:gd name="T58" fmla="*/ 4 w 23"/>
              <a:gd name="T59" fmla="*/ 23 h 29"/>
              <a:gd name="T60" fmla="*/ 4 w 23"/>
              <a:gd name="T61" fmla="*/ 21 h 29"/>
              <a:gd name="T62" fmla="*/ 4 w 23"/>
              <a:gd name="T63" fmla="*/ 19 h 29"/>
              <a:gd name="T64" fmla="*/ 2 w 23"/>
              <a:gd name="T65" fmla="*/ 19 h 29"/>
              <a:gd name="T66" fmla="*/ 2 w 23"/>
              <a:gd name="T67" fmla="*/ 15 h 29"/>
              <a:gd name="T68" fmla="*/ 0 w 23"/>
              <a:gd name="T69" fmla="*/ 13 h 29"/>
              <a:gd name="T70" fmla="*/ 0 w 23"/>
              <a:gd name="T71" fmla="*/ 12 h 29"/>
              <a:gd name="T72" fmla="*/ 2 w 23"/>
              <a:gd name="T73" fmla="*/ 8 h 29"/>
              <a:gd name="T74" fmla="*/ 2 w 23"/>
              <a:gd name="T75" fmla="*/ 6 h 29"/>
              <a:gd name="T76" fmla="*/ 2 w 23"/>
              <a:gd name="T77" fmla="*/ 4 h 29"/>
              <a:gd name="T78" fmla="*/ 4 w 23"/>
              <a:gd name="T79" fmla="*/ 2 h 29"/>
              <a:gd name="T80" fmla="*/ 6 w 23"/>
              <a:gd name="T8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9">
                <a:moveTo>
                  <a:pt x="6" y="2"/>
                </a:move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8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21"/>
                </a:lnTo>
                <a:lnTo>
                  <a:pt x="23" y="23"/>
                </a:lnTo>
                <a:lnTo>
                  <a:pt x="21" y="25"/>
                </a:lnTo>
                <a:lnTo>
                  <a:pt x="19" y="27"/>
                </a:lnTo>
                <a:lnTo>
                  <a:pt x="18" y="27"/>
                </a:lnTo>
                <a:lnTo>
                  <a:pt x="18" y="29"/>
                </a:lnTo>
                <a:lnTo>
                  <a:pt x="16" y="29"/>
                </a:lnTo>
                <a:lnTo>
                  <a:pt x="14" y="29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9"/>
                </a:lnTo>
                <a:lnTo>
                  <a:pt x="2" y="15"/>
                </a:lnTo>
                <a:lnTo>
                  <a:pt x="0" y="13"/>
                </a:lnTo>
                <a:lnTo>
                  <a:pt x="0" y="12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4" name="Freeform 152"/>
          <p:cNvSpPr>
            <a:spLocks/>
          </p:cNvSpPr>
          <p:nvPr/>
        </p:nvSpPr>
        <p:spPr bwMode="auto">
          <a:xfrm>
            <a:off x="4495800" y="4876800"/>
            <a:ext cx="122238" cy="38100"/>
          </a:xfrm>
          <a:custGeom>
            <a:avLst/>
            <a:gdLst>
              <a:gd name="T0" fmla="*/ 0 w 32"/>
              <a:gd name="T1" fmla="*/ 10 h 10"/>
              <a:gd name="T2" fmla="*/ 2 w 32"/>
              <a:gd name="T3" fmla="*/ 10 h 10"/>
              <a:gd name="T4" fmla="*/ 4 w 32"/>
              <a:gd name="T5" fmla="*/ 8 h 10"/>
              <a:gd name="T6" fmla="*/ 5 w 32"/>
              <a:gd name="T7" fmla="*/ 8 h 10"/>
              <a:gd name="T8" fmla="*/ 7 w 32"/>
              <a:gd name="T9" fmla="*/ 8 h 10"/>
              <a:gd name="T10" fmla="*/ 9 w 32"/>
              <a:gd name="T11" fmla="*/ 6 h 10"/>
              <a:gd name="T12" fmla="*/ 11 w 32"/>
              <a:gd name="T13" fmla="*/ 6 h 10"/>
              <a:gd name="T14" fmla="*/ 13 w 32"/>
              <a:gd name="T15" fmla="*/ 6 h 10"/>
              <a:gd name="T16" fmla="*/ 15 w 32"/>
              <a:gd name="T17" fmla="*/ 4 h 10"/>
              <a:gd name="T18" fmla="*/ 17 w 32"/>
              <a:gd name="T19" fmla="*/ 4 h 10"/>
              <a:gd name="T20" fmla="*/ 21 w 32"/>
              <a:gd name="T21" fmla="*/ 4 h 10"/>
              <a:gd name="T22" fmla="*/ 23 w 32"/>
              <a:gd name="T23" fmla="*/ 2 h 10"/>
              <a:gd name="T24" fmla="*/ 25 w 32"/>
              <a:gd name="T25" fmla="*/ 2 h 10"/>
              <a:gd name="T26" fmla="*/ 27 w 32"/>
              <a:gd name="T27" fmla="*/ 2 h 10"/>
              <a:gd name="T28" fmla="*/ 28 w 32"/>
              <a:gd name="T29" fmla="*/ 0 h 10"/>
              <a:gd name="T30" fmla="*/ 30 w 32"/>
              <a:gd name="T31" fmla="*/ 0 h 10"/>
              <a:gd name="T32" fmla="*/ 32 w 32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0">
                <a:moveTo>
                  <a:pt x="0" y="10"/>
                </a:moveTo>
                <a:lnTo>
                  <a:pt x="2" y="10"/>
                </a:lnTo>
                <a:lnTo>
                  <a:pt x="4" y="8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5" name="Freeform 153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6 w 21"/>
              <a:gd name="T5" fmla="*/ 0 h 25"/>
              <a:gd name="T6" fmla="*/ 8 w 21"/>
              <a:gd name="T7" fmla="*/ 0 h 25"/>
              <a:gd name="T8" fmla="*/ 10 w 21"/>
              <a:gd name="T9" fmla="*/ 0 h 25"/>
              <a:gd name="T10" fmla="*/ 10 w 21"/>
              <a:gd name="T11" fmla="*/ 0 h 25"/>
              <a:gd name="T12" fmla="*/ 12 w 21"/>
              <a:gd name="T13" fmla="*/ 0 h 25"/>
              <a:gd name="T14" fmla="*/ 12 w 21"/>
              <a:gd name="T15" fmla="*/ 0 h 25"/>
              <a:gd name="T16" fmla="*/ 13 w 21"/>
              <a:gd name="T17" fmla="*/ 2 h 25"/>
              <a:gd name="T18" fmla="*/ 13 w 21"/>
              <a:gd name="T19" fmla="*/ 2 h 25"/>
              <a:gd name="T20" fmla="*/ 15 w 21"/>
              <a:gd name="T21" fmla="*/ 2 h 25"/>
              <a:gd name="T22" fmla="*/ 15 w 21"/>
              <a:gd name="T23" fmla="*/ 4 h 25"/>
              <a:gd name="T24" fmla="*/ 17 w 21"/>
              <a:gd name="T25" fmla="*/ 4 h 25"/>
              <a:gd name="T26" fmla="*/ 17 w 21"/>
              <a:gd name="T27" fmla="*/ 6 h 25"/>
              <a:gd name="T28" fmla="*/ 17 w 21"/>
              <a:gd name="T29" fmla="*/ 8 h 25"/>
              <a:gd name="T30" fmla="*/ 19 w 21"/>
              <a:gd name="T31" fmla="*/ 8 h 25"/>
              <a:gd name="T32" fmla="*/ 19 w 21"/>
              <a:gd name="T33" fmla="*/ 10 h 25"/>
              <a:gd name="T34" fmla="*/ 21 w 21"/>
              <a:gd name="T35" fmla="*/ 12 h 25"/>
              <a:gd name="T36" fmla="*/ 21 w 21"/>
              <a:gd name="T37" fmla="*/ 14 h 25"/>
              <a:gd name="T38" fmla="*/ 21 w 21"/>
              <a:gd name="T39" fmla="*/ 14 h 25"/>
              <a:gd name="T40" fmla="*/ 21 w 21"/>
              <a:gd name="T41" fmla="*/ 16 h 25"/>
              <a:gd name="T42" fmla="*/ 21 w 21"/>
              <a:gd name="T43" fmla="*/ 17 h 25"/>
              <a:gd name="T44" fmla="*/ 21 w 21"/>
              <a:gd name="T45" fmla="*/ 19 h 25"/>
              <a:gd name="T46" fmla="*/ 19 w 21"/>
              <a:gd name="T47" fmla="*/ 19 h 25"/>
              <a:gd name="T48" fmla="*/ 19 w 21"/>
              <a:gd name="T49" fmla="*/ 21 h 25"/>
              <a:gd name="T50" fmla="*/ 19 w 21"/>
              <a:gd name="T51" fmla="*/ 21 h 25"/>
              <a:gd name="T52" fmla="*/ 17 w 21"/>
              <a:gd name="T53" fmla="*/ 23 h 25"/>
              <a:gd name="T54" fmla="*/ 17 w 21"/>
              <a:gd name="T55" fmla="*/ 23 h 25"/>
              <a:gd name="T56" fmla="*/ 17 w 21"/>
              <a:gd name="T57" fmla="*/ 23 h 25"/>
              <a:gd name="T58" fmla="*/ 15 w 21"/>
              <a:gd name="T59" fmla="*/ 23 h 25"/>
              <a:gd name="T60" fmla="*/ 15 w 21"/>
              <a:gd name="T61" fmla="*/ 25 h 25"/>
              <a:gd name="T62" fmla="*/ 15 w 21"/>
              <a:gd name="T63" fmla="*/ 25 h 25"/>
              <a:gd name="T64" fmla="*/ 13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10 w 21"/>
              <a:gd name="T71" fmla="*/ 23 h 25"/>
              <a:gd name="T72" fmla="*/ 8 w 21"/>
              <a:gd name="T73" fmla="*/ 23 h 25"/>
              <a:gd name="T74" fmla="*/ 6 w 21"/>
              <a:gd name="T75" fmla="*/ 21 h 25"/>
              <a:gd name="T76" fmla="*/ 4 w 21"/>
              <a:gd name="T77" fmla="*/ 21 h 25"/>
              <a:gd name="T78" fmla="*/ 4 w 21"/>
              <a:gd name="T79" fmla="*/ 19 h 25"/>
              <a:gd name="T80" fmla="*/ 2 w 21"/>
              <a:gd name="T81" fmla="*/ 17 h 25"/>
              <a:gd name="T82" fmla="*/ 0 w 21"/>
              <a:gd name="T83" fmla="*/ 16 h 25"/>
              <a:gd name="T84" fmla="*/ 0 w 21"/>
              <a:gd name="T85" fmla="*/ 12 h 25"/>
              <a:gd name="T86" fmla="*/ 0 w 21"/>
              <a:gd name="T87" fmla="*/ 10 h 25"/>
              <a:gd name="T88" fmla="*/ 0 w 21"/>
              <a:gd name="T89" fmla="*/ 8 h 25"/>
              <a:gd name="T90" fmla="*/ 2 w 21"/>
              <a:gd name="T91" fmla="*/ 6 h 25"/>
              <a:gd name="T92" fmla="*/ 2 w 21"/>
              <a:gd name="T93" fmla="*/ 4 h 25"/>
              <a:gd name="T94" fmla="*/ 4 w 21"/>
              <a:gd name="T95" fmla="*/ 2 h 25"/>
              <a:gd name="T96" fmla="*/ 4 w 21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6" name="Freeform 154"/>
          <p:cNvSpPr>
            <a:spLocks/>
          </p:cNvSpPr>
          <p:nvPr/>
        </p:nvSpPr>
        <p:spPr bwMode="auto">
          <a:xfrm>
            <a:off x="4465638" y="4860925"/>
            <a:ext cx="79375" cy="95250"/>
          </a:xfrm>
          <a:custGeom>
            <a:avLst/>
            <a:gdLst>
              <a:gd name="T0" fmla="*/ 4 w 21"/>
              <a:gd name="T1" fmla="*/ 0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0 h 25"/>
              <a:gd name="T8" fmla="*/ 12 w 21"/>
              <a:gd name="T9" fmla="*/ 0 h 25"/>
              <a:gd name="T10" fmla="*/ 13 w 21"/>
              <a:gd name="T11" fmla="*/ 2 h 25"/>
              <a:gd name="T12" fmla="*/ 15 w 21"/>
              <a:gd name="T13" fmla="*/ 2 h 25"/>
              <a:gd name="T14" fmla="*/ 15 w 21"/>
              <a:gd name="T15" fmla="*/ 4 h 25"/>
              <a:gd name="T16" fmla="*/ 17 w 21"/>
              <a:gd name="T17" fmla="*/ 4 h 25"/>
              <a:gd name="T18" fmla="*/ 17 w 21"/>
              <a:gd name="T19" fmla="*/ 6 h 25"/>
              <a:gd name="T20" fmla="*/ 17 w 21"/>
              <a:gd name="T21" fmla="*/ 8 h 25"/>
              <a:gd name="T22" fmla="*/ 19 w 21"/>
              <a:gd name="T23" fmla="*/ 8 h 25"/>
              <a:gd name="T24" fmla="*/ 19 w 21"/>
              <a:gd name="T25" fmla="*/ 10 h 25"/>
              <a:gd name="T26" fmla="*/ 21 w 21"/>
              <a:gd name="T27" fmla="*/ 12 h 25"/>
              <a:gd name="T28" fmla="*/ 21 w 21"/>
              <a:gd name="T29" fmla="*/ 14 h 25"/>
              <a:gd name="T30" fmla="*/ 21 w 21"/>
              <a:gd name="T31" fmla="*/ 16 h 25"/>
              <a:gd name="T32" fmla="*/ 21 w 21"/>
              <a:gd name="T33" fmla="*/ 17 h 25"/>
              <a:gd name="T34" fmla="*/ 21 w 21"/>
              <a:gd name="T35" fmla="*/ 19 h 25"/>
              <a:gd name="T36" fmla="*/ 19 w 21"/>
              <a:gd name="T37" fmla="*/ 19 h 25"/>
              <a:gd name="T38" fmla="*/ 19 w 21"/>
              <a:gd name="T39" fmla="*/ 21 h 25"/>
              <a:gd name="T40" fmla="*/ 17 w 21"/>
              <a:gd name="T41" fmla="*/ 23 h 25"/>
              <a:gd name="T42" fmla="*/ 15 w 21"/>
              <a:gd name="T43" fmla="*/ 23 h 25"/>
              <a:gd name="T44" fmla="*/ 15 w 21"/>
              <a:gd name="T45" fmla="*/ 25 h 25"/>
              <a:gd name="T46" fmla="*/ 13 w 21"/>
              <a:gd name="T47" fmla="*/ 25 h 25"/>
              <a:gd name="T48" fmla="*/ 12 w 21"/>
              <a:gd name="T49" fmla="*/ 25 h 25"/>
              <a:gd name="T50" fmla="*/ 10 w 21"/>
              <a:gd name="T51" fmla="*/ 25 h 25"/>
              <a:gd name="T52" fmla="*/ 10 w 21"/>
              <a:gd name="T53" fmla="*/ 23 h 25"/>
              <a:gd name="T54" fmla="*/ 8 w 21"/>
              <a:gd name="T55" fmla="*/ 23 h 25"/>
              <a:gd name="T56" fmla="*/ 6 w 21"/>
              <a:gd name="T57" fmla="*/ 21 h 25"/>
              <a:gd name="T58" fmla="*/ 4 w 21"/>
              <a:gd name="T59" fmla="*/ 21 h 25"/>
              <a:gd name="T60" fmla="*/ 4 w 21"/>
              <a:gd name="T61" fmla="*/ 19 h 25"/>
              <a:gd name="T62" fmla="*/ 2 w 21"/>
              <a:gd name="T63" fmla="*/ 17 h 25"/>
              <a:gd name="T64" fmla="*/ 0 w 21"/>
              <a:gd name="T65" fmla="*/ 16 h 25"/>
              <a:gd name="T66" fmla="*/ 0 w 21"/>
              <a:gd name="T67" fmla="*/ 12 h 25"/>
              <a:gd name="T68" fmla="*/ 0 w 21"/>
              <a:gd name="T69" fmla="*/ 10 h 25"/>
              <a:gd name="T70" fmla="*/ 0 w 21"/>
              <a:gd name="T71" fmla="*/ 8 h 25"/>
              <a:gd name="T72" fmla="*/ 2 w 21"/>
              <a:gd name="T73" fmla="*/ 6 h 25"/>
              <a:gd name="T74" fmla="*/ 2 w 21"/>
              <a:gd name="T75" fmla="*/ 4 h 25"/>
              <a:gd name="T76" fmla="*/ 4 w 21"/>
              <a:gd name="T77" fmla="*/ 2 h 25"/>
              <a:gd name="T78" fmla="*/ 4 w 2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7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5" y="23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7" name="Freeform 155"/>
          <p:cNvSpPr>
            <a:spLocks/>
          </p:cNvSpPr>
          <p:nvPr/>
        </p:nvSpPr>
        <p:spPr bwMode="auto">
          <a:xfrm>
            <a:off x="4576763" y="4948238"/>
            <a:ext cx="120650" cy="46037"/>
          </a:xfrm>
          <a:custGeom>
            <a:avLst/>
            <a:gdLst>
              <a:gd name="T0" fmla="*/ 0 w 32"/>
              <a:gd name="T1" fmla="*/ 12 h 12"/>
              <a:gd name="T2" fmla="*/ 2 w 32"/>
              <a:gd name="T3" fmla="*/ 10 h 12"/>
              <a:gd name="T4" fmla="*/ 4 w 32"/>
              <a:gd name="T5" fmla="*/ 10 h 12"/>
              <a:gd name="T6" fmla="*/ 6 w 32"/>
              <a:gd name="T7" fmla="*/ 8 h 12"/>
              <a:gd name="T8" fmla="*/ 7 w 32"/>
              <a:gd name="T9" fmla="*/ 8 h 12"/>
              <a:gd name="T10" fmla="*/ 9 w 32"/>
              <a:gd name="T11" fmla="*/ 8 h 12"/>
              <a:gd name="T12" fmla="*/ 11 w 32"/>
              <a:gd name="T13" fmla="*/ 6 h 12"/>
              <a:gd name="T14" fmla="*/ 13 w 32"/>
              <a:gd name="T15" fmla="*/ 6 h 12"/>
              <a:gd name="T16" fmla="*/ 15 w 32"/>
              <a:gd name="T17" fmla="*/ 6 h 12"/>
              <a:gd name="T18" fmla="*/ 17 w 32"/>
              <a:gd name="T19" fmla="*/ 4 h 12"/>
              <a:gd name="T20" fmla="*/ 21 w 32"/>
              <a:gd name="T21" fmla="*/ 4 h 12"/>
              <a:gd name="T22" fmla="*/ 23 w 32"/>
              <a:gd name="T23" fmla="*/ 2 h 12"/>
              <a:gd name="T24" fmla="*/ 25 w 32"/>
              <a:gd name="T25" fmla="*/ 2 h 12"/>
              <a:gd name="T26" fmla="*/ 27 w 32"/>
              <a:gd name="T27" fmla="*/ 2 h 12"/>
              <a:gd name="T28" fmla="*/ 29 w 32"/>
              <a:gd name="T29" fmla="*/ 0 h 12"/>
              <a:gd name="T30" fmla="*/ 30 w 32"/>
              <a:gd name="T31" fmla="*/ 0 h 12"/>
              <a:gd name="T32" fmla="*/ 32 w 32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2">
                <a:moveTo>
                  <a:pt x="0" y="12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8" name="Freeform 156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9 w 23"/>
              <a:gd name="T9" fmla="*/ 0 h 27"/>
              <a:gd name="T10" fmla="*/ 9 w 23"/>
              <a:gd name="T11" fmla="*/ 0 h 27"/>
              <a:gd name="T12" fmla="*/ 11 w 23"/>
              <a:gd name="T13" fmla="*/ 0 h 27"/>
              <a:gd name="T14" fmla="*/ 11 w 23"/>
              <a:gd name="T15" fmla="*/ 0 h 27"/>
              <a:gd name="T16" fmla="*/ 13 w 23"/>
              <a:gd name="T17" fmla="*/ 2 h 27"/>
              <a:gd name="T18" fmla="*/ 13 w 23"/>
              <a:gd name="T19" fmla="*/ 2 h 27"/>
              <a:gd name="T20" fmla="*/ 15 w 23"/>
              <a:gd name="T21" fmla="*/ 2 h 27"/>
              <a:gd name="T22" fmla="*/ 17 w 23"/>
              <a:gd name="T23" fmla="*/ 4 h 27"/>
              <a:gd name="T24" fmla="*/ 17 w 23"/>
              <a:gd name="T25" fmla="*/ 4 h 27"/>
              <a:gd name="T26" fmla="*/ 19 w 23"/>
              <a:gd name="T27" fmla="*/ 6 h 27"/>
              <a:gd name="T28" fmla="*/ 19 w 23"/>
              <a:gd name="T29" fmla="*/ 6 h 27"/>
              <a:gd name="T30" fmla="*/ 19 w 23"/>
              <a:gd name="T31" fmla="*/ 7 h 27"/>
              <a:gd name="T32" fmla="*/ 21 w 23"/>
              <a:gd name="T33" fmla="*/ 9 h 27"/>
              <a:gd name="T34" fmla="*/ 21 w 23"/>
              <a:gd name="T35" fmla="*/ 11 h 27"/>
              <a:gd name="T36" fmla="*/ 23 w 23"/>
              <a:gd name="T37" fmla="*/ 13 h 27"/>
              <a:gd name="T38" fmla="*/ 23 w 23"/>
              <a:gd name="T39" fmla="*/ 17 h 27"/>
              <a:gd name="T40" fmla="*/ 21 w 23"/>
              <a:gd name="T41" fmla="*/ 19 h 27"/>
              <a:gd name="T42" fmla="*/ 21 w 23"/>
              <a:gd name="T43" fmla="*/ 21 h 27"/>
              <a:gd name="T44" fmla="*/ 19 w 23"/>
              <a:gd name="T45" fmla="*/ 23 h 27"/>
              <a:gd name="T46" fmla="*/ 19 w 23"/>
              <a:gd name="T47" fmla="*/ 25 h 27"/>
              <a:gd name="T48" fmla="*/ 17 w 23"/>
              <a:gd name="T49" fmla="*/ 27 h 27"/>
              <a:gd name="T50" fmla="*/ 15 w 23"/>
              <a:gd name="T51" fmla="*/ 27 h 27"/>
              <a:gd name="T52" fmla="*/ 15 w 23"/>
              <a:gd name="T53" fmla="*/ 27 h 27"/>
              <a:gd name="T54" fmla="*/ 13 w 23"/>
              <a:gd name="T55" fmla="*/ 27 h 27"/>
              <a:gd name="T56" fmla="*/ 13 w 23"/>
              <a:gd name="T57" fmla="*/ 27 h 27"/>
              <a:gd name="T58" fmla="*/ 11 w 23"/>
              <a:gd name="T59" fmla="*/ 27 h 27"/>
              <a:gd name="T60" fmla="*/ 11 w 23"/>
              <a:gd name="T61" fmla="*/ 27 h 27"/>
              <a:gd name="T62" fmla="*/ 9 w 23"/>
              <a:gd name="T63" fmla="*/ 25 h 27"/>
              <a:gd name="T64" fmla="*/ 8 w 23"/>
              <a:gd name="T65" fmla="*/ 25 h 27"/>
              <a:gd name="T66" fmla="*/ 8 w 23"/>
              <a:gd name="T67" fmla="*/ 25 h 27"/>
              <a:gd name="T68" fmla="*/ 6 w 23"/>
              <a:gd name="T69" fmla="*/ 23 h 27"/>
              <a:gd name="T70" fmla="*/ 6 w 23"/>
              <a:gd name="T71" fmla="*/ 23 h 27"/>
              <a:gd name="T72" fmla="*/ 4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7 h 27"/>
              <a:gd name="T82" fmla="*/ 0 w 23"/>
              <a:gd name="T83" fmla="*/ 15 h 27"/>
              <a:gd name="T84" fmla="*/ 0 w 23"/>
              <a:gd name="T85" fmla="*/ 11 h 27"/>
              <a:gd name="T86" fmla="*/ 0 w 23"/>
              <a:gd name="T87" fmla="*/ 9 h 27"/>
              <a:gd name="T88" fmla="*/ 0 w 23"/>
              <a:gd name="T89" fmla="*/ 7 h 27"/>
              <a:gd name="T90" fmla="*/ 0 w 23"/>
              <a:gd name="T91" fmla="*/ 6 h 27"/>
              <a:gd name="T92" fmla="*/ 2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09" name="Freeform 157"/>
          <p:cNvSpPr>
            <a:spLocks/>
          </p:cNvSpPr>
          <p:nvPr/>
        </p:nvSpPr>
        <p:spPr bwMode="auto">
          <a:xfrm>
            <a:off x="4656138" y="4899025"/>
            <a:ext cx="85725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9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19 w 23"/>
              <a:gd name="T19" fmla="*/ 7 h 27"/>
              <a:gd name="T20" fmla="*/ 21 w 23"/>
              <a:gd name="T21" fmla="*/ 9 h 27"/>
              <a:gd name="T22" fmla="*/ 21 w 23"/>
              <a:gd name="T23" fmla="*/ 11 h 27"/>
              <a:gd name="T24" fmla="*/ 23 w 23"/>
              <a:gd name="T25" fmla="*/ 13 h 27"/>
              <a:gd name="T26" fmla="*/ 23 w 23"/>
              <a:gd name="T27" fmla="*/ 17 h 27"/>
              <a:gd name="T28" fmla="*/ 21 w 23"/>
              <a:gd name="T29" fmla="*/ 19 h 27"/>
              <a:gd name="T30" fmla="*/ 21 w 23"/>
              <a:gd name="T31" fmla="*/ 21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7 h 27"/>
              <a:gd name="T38" fmla="*/ 15 w 23"/>
              <a:gd name="T39" fmla="*/ 27 h 27"/>
              <a:gd name="T40" fmla="*/ 13 w 23"/>
              <a:gd name="T41" fmla="*/ 27 h 27"/>
              <a:gd name="T42" fmla="*/ 11 w 23"/>
              <a:gd name="T43" fmla="*/ 27 h 27"/>
              <a:gd name="T44" fmla="*/ 9 w 23"/>
              <a:gd name="T45" fmla="*/ 25 h 27"/>
              <a:gd name="T46" fmla="*/ 8 w 23"/>
              <a:gd name="T47" fmla="*/ 25 h 27"/>
              <a:gd name="T48" fmla="*/ 6 w 23"/>
              <a:gd name="T49" fmla="*/ 23 h 27"/>
              <a:gd name="T50" fmla="*/ 4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7 h 27"/>
              <a:gd name="T58" fmla="*/ 0 w 23"/>
              <a:gd name="T59" fmla="*/ 15 h 27"/>
              <a:gd name="T60" fmla="*/ 0 w 23"/>
              <a:gd name="T61" fmla="*/ 11 h 27"/>
              <a:gd name="T62" fmla="*/ 0 w 23"/>
              <a:gd name="T63" fmla="*/ 9 h 27"/>
              <a:gd name="T64" fmla="*/ 0 w 23"/>
              <a:gd name="T65" fmla="*/ 7 h 27"/>
              <a:gd name="T66" fmla="*/ 0 w 23"/>
              <a:gd name="T67" fmla="*/ 6 h 27"/>
              <a:gd name="T68" fmla="*/ 2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7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3" y="17"/>
                </a:lnTo>
                <a:lnTo>
                  <a:pt x="21" y="19"/>
                </a:lnTo>
                <a:lnTo>
                  <a:pt x="21" y="21"/>
                </a:lnTo>
                <a:lnTo>
                  <a:pt x="19" y="23"/>
                </a:lnTo>
                <a:lnTo>
                  <a:pt x="19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5"/>
                </a:lnTo>
                <a:lnTo>
                  <a:pt x="8" y="25"/>
                </a:lnTo>
                <a:lnTo>
                  <a:pt x="6" y="23"/>
                </a:lnTo>
                <a:lnTo>
                  <a:pt x="4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0" name="Freeform 158"/>
          <p:cNvSpPr>
            <a:spLocks/>
          </p:cNvSpPr>
          <p:nvPr/>
        </p:nvSpPr>
        <p:spPr bwMode="auto">
          <a:xfrm>
            <a:off x="4530725" y="4979988"/>
            <a:ext cx="117475" cy="41275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8 h 11"/>
              <a:gd name="T10" fmla="*/ 10 w 31"/>
              <a:gd name="T11" fmla="*/ 8 h 11"/>
              <a:gd name="T12" fmla="*/ 12 w 31"/>
              <a:gd name="T13" fmla="*/ 8 h 11"/>
              <a:gd name="T14" fmla="*/ 14 w 31"/>
              <a:gd name="T15" fmla="*/ 6 h 11"/>
              <a:gd name="T16" fmla="*/ 16 w 31"/>
              <a:gd name="T17" fmla="*/ 6 h 11"/>
              <a:gd name="T18" fmla="*/ 18 w 31"/>
              <a:gd name="T19" fmla="*/ 6 h 11"/>
              <a:gd name="T20" fmla="*/ 19 w 31"/>
              <a:gd name="T21" fmla="*/ 4 h 11"/>
              <a:gd name="T22" fmla="*/ 21 w 31"/>
              <a:gd name="T23" fmla="*/ 4 h 11"/>
              <a:gd name="T24" fmla="*/ 23 w 31"/>
              <a:gd name="T25" fmla="*/ 4 h 11"/>
              <a:gd name="T26" fmla="*/ 25 w 31"/>
              <a:gd name="T27" fmla="*/ 2 h 11"/>
              <a:gd name="T28" fmla="*/ 27 w 31"/>
              <a:gd name="T29" fmla="*/ 2 h 11"/>
              <a:gd name="T30" fmla="*/ 29 w 31"/>
              <a:gd name="T31" fmla="*/ 2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1" name="Freeform 159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5 w 21"/>
              <a:gd name="T7" fmla="*/ 0 h 23"/>
              <a:gd name="T8" fmla="*/ 7 w 21"/>
              <a:gd name="T9" fmla="*/ 0 h 23"/>
              <a:gd name="T10" fmla="*/ 9 w 21"/>
              <a:gd name="T11" fmla="*/ 0 h 23"/>
              <a:gd name="T12" fmla="*/ 9 w 21"/>
              <a:gd name="T13" fmla="*/ 0 h 23"/>
              <a:gd name="T14" fmla="*/ 11 w 21"/>
              <a:gd name="T15" fmla="*/ 0 h 23"/>
              <a:gd name="T16" fmla="*/ 11 w 21"/>
              <a:gd name="T17" fmla="*/ 0 h 23"/>
              <a:gd name="T18" fmla="*/ 13 w 21"/>
              <a:gd name="T19" fmla="*/ 2 h 23"/>
              <a:gd name="T20" fmla="*/ 13 w 21"/>
              <a:gd name="T21" fmla="*/ 2 h 23"/>
              <a:gd name="T22" fmla="*/ 15 w 21"/>
              <a:gd name="T23" fmla="*/ 4 h 23"/>
              <a:gd name="T24" fmla="*/ 15 w 21"/>
              <a:gd name="T25" fmla="*/ 4 h 23"/>
              <a:gd name="T26" fmla="*/ 17 w 21"/>
              <a:gd name="T27" fmla="*/ 6 h 23"/>
              <a:gd name="T28" fmla="*/ 17 w 21"/>
              <a:gd name="T29" fmla="*/ 6 h 23"/>
              <a:gd name="T30" fmla="*/ 17 w 21"/>
              <a:gd name="T31" fmla="*/ 8 h 23"/>
              <a:gd name="T32" fmla="*/ 19 w 21"/>
              <a:gd name="T33" fmla="*/ 10 h 23"/>
              <a:gd name="T34" fmla="*/ 19 w 21"/>
              <a:gd name="T35" fmla="*/ 10 h 23"/>
              <a:gd name="T36" fmla="*/ 19 w 21"/>
              <a:gd name="T37" fmla="*/ 11 h 23"/>
              <a:gd name="T38" fmla="*/ 19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19 w 21"/>
              <a:gd name="T45" fmla="*/ 19 h 23"/>
              <a:gd name="T46" fmla="*/ 19 w 21"/>
              <a:gd name="T47" fmla="*/ 19 h 23"/>
              <a:gd name="T48" fmla="*/ 19 w 21"/>
              <a:gd name="T49" fmla="*/ 21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5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7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19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3 h 23"/>
              <a:gd name="T84" fmla="*/ 0 w 21"/>
              <a:gd name="T85" fmla="*/ 11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3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2" name="Freeform 160"/>
          <p:cNvSpPr>
            <a:spLocks/>
          </p:cNvSpPr>
          <p:nvPr/>
        </p:nvSpPr>
        <p:spPr bwMode="auto">
          <a:xfrm>
            <a:off x="4503738" y="4972050"/>
            <a:ext cx="79375" cy="87313"/>
          </a:xfrm>
          <a:custGeom>
            <a:avLst/>
            <a:gdLst>
              <a:gd name="T0" fmla="*/ 3 w 21"/>
              <a:gd name="T1" fmla="*/ 0 h 23"/>
              <a:gd name="T2" fmla="*/ 5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3 w 21"/>
              <a:gd name="T11" fmla="*/ 2 h 23"/>
              <a:gd name="T12" fmla="*/ 15 w 21"/>
              <a:gd name="T13" fmla="*/ 4 h 23"/>
              <a:gd name="T14" fmla="*/ 17 w 21"/>
              <a:gd name="T15" fmla="*/ 6 h 23"/>
              <a:gd name="T16" fmla="*/ 17 w 21"/>
              <a:gd name="T17" fmla="*/ 8 h 23"/>
              <a:gd name="T18" fmla="*/ 19 w 21"/>
              <a:gd name="T19" fmla="*/ 10 h 23"/>
              <a:gd name="T20" fmla="*/ 19 w 21"/>
              <a:gd name="T21" fmla="*/ 11 h 23"/>
              <a:gd name="T22" fmla="*/ 19 w 21"/>
              <a:gd name="T23" fmla="*/ 13 h 23"/>
              <a:gd name="T24" fmla="*/ 21 w 21"/>
              <a:gd name="T25" fmla="*/ 15 h 23"/>
              <a:gd name="T26" fmla="*/ 21 w 21"/>
              <a:gd name="T27" fmla="*/ 17 h 23"/>
              <a:gd name="T28" fmla="*/ 19 w 21"/>
              <a:gd name="T29" fmla="*/ 19 h 23"/>
              <a:gd name="T30" fmla="*/ 19 w 21"/>
              <a:gd name="T31" fmla="*/ 21 h 23"/>
              <a:gd name="T32" fmla="*/ 17 w 21"/>
              <a:gd name="T33" fmla="*/ 21 h 23"/>
              <a:gd name="T34" fmla="*/ 17 w 21"/>
              <a:gd name="T35" fmla="*/ 23 h 23"/>
              <a:gd name="T36" fmla="*/ 15 w 21"/>
              <a:gd name="T37" fmla="*/ 23 h 23"/>
              <a:gd name="T38" fmla="*/ 13 w 21"/>
              <a:gd name="T39" fmla="*/ 23 h 23"/>
              <a:gd name="T40" fmla="*/ 11 w 21"/>
              <a:gd name="T41" fmla="*/ 23 h 23"/>
              <a:gd name="T42" fmla="*/ 9 w 21"/>
              <a:gd name="T43" fmla="*/ 23 h 23"/>
              <a:gd name="T44" fmla="*/ 7 w 21"/>
              <a:gd name="T45" fmla="*/ 23 h 23"/>
              <a:gd name="T46" fmla="*/ 5 w 21"/>
              <a:gd name="T47" fmla="*/ 21 h 23"/>
              <a:gd name="T48" fmla="*/ 3 w 21"/>
              <a:gd name="T49" fmla="*/ 19 h 23"/>
              <a:gd name="T50" fmla="*/ 2 w 21"/>
              <a:gd name="T51" fmla="*/ 19 h 23"/>
              <a:gd name="T52" fmla="*/ 2 w 21"/>
              <a:gd name="T53" fmla="*/ 17 h 23"/>
              <a:gd name="T54" fmla="*/ 0 w 21"/>
              <a:gd name="T55" fmla="*/ 13 h 23"/>
              <a:gd name="T56" fmla="*/ 0 w 21"/>
              <a:gd name="T57" fmla="*/ 11 h 23"/>
              <a:gd name="T58" fmla="*/ 0 w 21"/>
              <a:gd name="T59" fmla="*/ 10 h 23"/>
              <a:gd name="T60" fmla="*/ 0 w 21"/>
              <a:gd name="T61" fmla="*/ 8 h 23"/>
              <a:gd name="T62" fmla="*/ 0 w 21"/>
              <a:gd name="T63" fmla="*/ 6 h 23"/>
              <a:gd name="T64" fmla="*/ 0 w 21"/>
              <a:gd name="T65" fmla="*/ 4 h 23"/>
              <a:gd name="T66" fmla="*/ 2 w 21"/>
              <a:gd name="T67" fmla="*/ 2 h 23"/>
              <a:gd name="T68" fmla="*/ 3 w 21"/>
              <a:gd name="T6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3">
                <a:moveTo>
                  <a:pt x="3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7" y="8"/>
                </a:lnTo>
                <a:lnTo>
                  <a:pt x="19" y="10"/>
                </a:lnTo>
                <a:lnTo>
                  <a:pt x="19" y="11"/>
                </a:lnTo>
                <a:lnTo>
                  <a:pt x="19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19"/>
                </a:lnTo>
                <a:lnTo>
                  <a:pt x="2" y="19"/>
                </a:lnTo>
                <a:lnTo>
                  <a:pt x="2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3" name="Freeform 161"/>
          <p:cNvSpPr>
            <a:spLocks/>
          </p:cNvSpPr>
          <p:nvPr/>
        </p:nvSpPr>
        <p:spPr bwMode="auto">
          <a:xfrm>
            <a:off x="4610100" y="5051425"/>
            <a:ext cx="123825" cy="46038"/>
          </a:xfrm>
          <a:custGeom>
            <a:avLst/>
            <a:gdLst>
              <a:gd name="T0" fmla="*/ 0 w 33"/>
              <a:gd name="T1" fmla="*/ 12 h 12"/>
              <a:gd name="T2" fmla="*/ 2 w 33"/>
              <a:gd name="T3" fmla="*/ 12 h 12"/>
              <a:gd name="T4" fmla="*/ 4 w 33"/>
              <a:gd name="T5" fmla="*/ 10 h 12"/>
              <a:gd name="T6" fmla="*/ 6 w 33"/>
              <a:gd name="T7" fmla="*/ 10 h 12"/>
              <a:gd name="T8" fmla="*/ 8 w 33"/>
              <a:gd name="T9" fmla="*/ 8 h 12"/>
              <a:gd name="T10" fmla="*/ 10 w 33"/>
              <a:gd name="T11" fmla="*/ 8 h 12"/>
              <a:gd name="T12" fmla="*/ 12 w 33"/>
              <a:gd name="T13" fmla="*/ 8 h 12"/>
              <a:gd name="T14" fmla="*/ 14 w 33"/>
              <a:gd name="T15" fmla="*/ 6 h 12"/>
              <a:gd name="T16" fmla="*/ 16 w 33"/>
              <a:gd name="T17" fmla="*/ 6 h 12"/>
              <a:gd name="T18" fmla="*/ 18 w 33"/>
              <a:gd name="T19" fmla="*/ 6 h 12"/>
              <a:gd name="T20" fmla="*/ 20 w 33"/>
              <a:gd name="T21" fmla="*/ 4 h 12"/>
              <a:gd name="T22" fmla="*/ 23 w 33"/>
              <a:gd name="T23" fmla="*/ 4 h 12"/>
              <a:gd name="T24" fmla="*/ 25 w 33"/>
              <a:gd name="T25" fmla="*/ 4 h 12"/>
              <a:gd name="T26" fmla="*/ 27 w 33"/>
              <a:gd name="T27" fmla="*/ 2 h 12"/>
              <a:gd name="T28" fmla="*/ 29 w 33"/>
              <a:gd name="T29" fmla="*/ 2 h 12"/>
              <a:gd name="T30" fmla="*/ 31 w 33"/>
              <a:gd name="T31" fmla="*/ 0 h 12"/>
              <a:gd name="T32" fmla="*/ 33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0" y="12"/>
                </a:moveTo>
                <a:lnTo>
                  <a:pt x="2" y="12"/>
                </a:lnTo>
                <a:lnTo>
                  <a:pt x="4" y="10"/>
                </a:lnTo>
                <a:lnTo>
                  <a:pt x="6" y="10"/>
                </a:lnTo>
                <a:lnTo>
                  <a:pt x="8" y="8"/>
                </a:lnTo>
                <a:lnTo>
                  <a:pt x="10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6"/>
                </a:lnTo>
                <a:lnTo>
                  <a:pt x="20" y="4"/>
                </a:lnTo>
                <a:lnTo>
                  <a:pt x="23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4" name="Freeform 162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6 w 22"/>
              <a:gd name="T5" fmla="*/ 0 h 27"/>
              <a:gd name="T6" fmla="*/ 8 w 22"/>
              <a:gd name="T7" fmla="*/ 0 h 27"/>
              <a:gd name="T8" fmla="*/ 8 w 22"/>
              <a:gd name="T9" fmla="*/ 0 h 27"/>
              <a:gd name="T10" fmla="*/ 10 w 22"/>
              <a:gd name="T11" fmla="*/ 0 h 27"/>
              <a:gd name="T12" fmla="*/ 12 w 22"/>
              <a:gd name="T13" fmla="*/ 2 h 27"/>
              <a:gd name="T14" fmla="*/ 12 w 22"/>
              <a:gd name="T15" fmla="*/ 2 h 27"/>
              <a:gd name="T16" fmla="*/ 14 w 22"/>
              <a:gd name="T17" fmla="*/ 2 h 27"/>
              <a:gd name="T18" fmla="*/ 14 w 22"/>
              <a:gd name="T19" fmla="*/ 2 h 27"/>
              <a:gd name="T20" fmla="*/ 16 w 22"/>
              <a:gd name="T21" fmla="*/ 3 h 27"/>
              <a:gd name="T22" fmla="*/ 16 w 22"/>
              <a:gd name="T23" fmla="*/ 3 h 27"/>
              <a:gd name="T24" fmla="*/ 18 w 22"/>
              <a:gd name="T25" fmla="*/ 5 h 27"/>
              <a:gd name="T26" fmla="*/ 18 w 22"/>
              <a:gd name="T27" fmla="*/ 5 h 27"/>
              <a:gd name="T28" fmla="*/ 20 w 22"/>
              <a:gd name="T29" fmla="*/ 7 h 27"/>
              <a:gd name="T30" fmla="*/ 20 w 22"/>
              <a:gd name="T31" fmla="*/ 7 h 27"/>
              <a:gd name="T32" fmla="*/ 22 w 22"/>
              <a:gd name="T33" fmla="*/ 9 h 27"/>
              <a:gd name="T34" fmla="*/ 22 w 22"/>
              <a:gd name="T35" fmla="*/ 11 h 27"/>
              <a:gd name="T36" fmla="*/ 22 w 22"/>
              <a:gd name="T37" fmla="*/ 15 h 27"/>
              <a:gd name="T38" fmla="*/ 22 w 22"/>
              <a:gd name="T39" fmla="*/ 17 h 27"/>
              <a:gd name="T40" fmla="*/ 22 w 22"/>
              <a:gd name="T41" fmla="*/ 19 h 27"/>
              <a:gd name="T42" fmla="*/ 22 w 22"/>
              <a:gd name="T43" fmla="*/ 23 h 27"/>
              <a:gd name="T44" fmla="*/ 20 w 22"/>
              <a:gd name="T45" fmla="*/ 25 h 27"/>
              <a:gd name="T46" fmla="*/ 20 w 22"/>
              <a:gd name="T47" fmla="*/ 27 h 27"/>
              <a:gd name="T48" fmla="*/ 18 w 22"/>
              <a:gd name="T49" fmla="*/ 27 h 27"/>
              <a:gd name="T50" fmla="*/ 16 w 22"/>
              <a:gd name="T51" fmla="*/ 27 h 27"/>
              <a:gd name="T52" fmla="*/ 16 w 22"/>
              <a:gd name="T53" fmla="*/ 27 h 27"/>
              <a:gd name="T54" fmla="*/ 14 w 22"/>
              <a:gd name="T55" fmla="*/ 27 h 27"/>
              <a:gd name="T56" fmla="*/ 12 w 22"/>
              <a:gd name="T57" fmla="*/ 27 h 27"/>
              <a:gd name="T58" fmla="*/ 12 w 22"/>
              <a:gd name="T59" fmla="*/ 27 h 27"/>
              <a:gd name="T60" fmla="*/ 10 w 22"/>
              <a:gd name="T61" fmla="*/ 27 h 27"/>
              <a:gd name="T62" fmla="*/ 10 w 22"/>
              <a:gd name="T63" fmla="*/ 27 h 27"/>
              <a:gd name="T64" fmla="*/ 8 w 22"/>
              <a:gd name="T65" fmla="*/ 25 h 27"/>
              <a:gd name="T66" fmla="*/ 8 w 22"/>
              <a:gd name="T67" fmla="*/ 25 h 27"/>
              <a:gd name="T68" fmla="*/ 6 w 22"/>
              <a:gd name="T69" fmla="*/ 25 h 27"/>
              <a:gd name="T70" fmla="*/ 6 w 22"/>
              <a:gd name="T71" fmla="*/ 23 h 27"/>
              <a:gd name="T72" fmla="*/ 4 w 22"/>
              <a:gd name="T73" fmla="*/ 23 h 27"/>
              <a:gd name="T74" fmla="*/ 4 w 22"/>
              <a:gd name="T75" fmla="*/ 23 h 27"/>
              <a:gd name="T76" fmla="*/ 2 w 22"/>
              <a:gd name="T77" fmla="*/ 21 h 27"/>
              <a:gd name="T78" fmla="*/ 2 w 22"/>
              <a:gd name="T79" fmla="*/ 19 h 27"/>
              <a:gd name="T80" fmla="*/ 0 w 22"/>
              <a:gd name="T81" fmla="*/ 19 h 27"/>
              <a:gd name="T82" fmla="*/ 0 w 22"/>
              <a:gd name="T83" fmla="*/ 15 h 27"/>
              <a:gd name="T84" fmla="*/ 0 w 22"/>
              <a:gd name="T85" fmla="*/ 13 h 27"/>
              <a:gd name="T86" fmla="*/ 0 w 22"/>
              <a:gd name="T87" fmla="*/ 11 h 27"/>
              <a:gd name="T88" fmla="*/ 0 w 22"/>
              <a:gd name="T89" fmla="*/ 7 h 27"/>
              <a:gd name="T90" fmla="*/ 0 w 22"/>
              <a:gd name="T91" fmla="*/ 5 h 27"/>
              <a:gd name="T92" fmla="*/ 0 w 22"/>
              <a:gd name="T93" fmla="*/ 3 h 27"/>
              <a:gd name="T94" fmla="*/ 2 w 22"/>
              <a:gd name="T95" fmla="*/ 2 h 27"/>
              <a:gd name="T96" fmla="*/ 4 w 22"/>
              <a:gd name="T97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6" y="3"/>
                </a:lnTo>
                <a:lnTo>
                  <a:pt x="16" y="3"/>
                </a:lnTo>
                <a:lnTo>
                  <a:pt x="18" y="5"/>
                </a:lnTo>
                <a:lnTo>
                  <a:pt x="18" y="5"/>
                </a:lnTo>
                <a:lnTo>
                  <a:pt x="20" y="7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0" y="27"/>
                </a:lnTo>
                <a:lnTo>
                  <a:pt x="10" y="27"/>
                </a:lnTo>
                <a:lnTo>
                  <a:pt x="8" y="25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5" name="Freeform 163"/>
          <p:cNvSpPr>
            <a:spLocks/>
          </p:cNvSpPr>
          <p:nvPr/>
        </p:nvSpPr>
        <p:spPr bwMode="auto">
          <a:xfrm>
            <a:off x="4691063" y="5002213"/>
            <a:ext cx="80962" cy="103187"/>
          </a:xfrm>
          <a:custGeom>
            <a:avLst/>
            <a:gdLst>
              <a:gd name="T0" fmla="*/ 4 w 22"/>
              <a:gd name="T1" fmla="*/ 2 h 27"/>
              <a:gd name="T2" fmla="*/ 6 w 22"/>
              <a:gd name="T3" fmla="*/ 0 h 27"/>
              <a:gd name="T4" fmla="*/ 8 w 22"/>
              <a:gd name="T5" fmla="*/ 0 h 27"/>
              <a:gd name="T6" fmla="*/ 10 w 22"/>
              <a:gd name="T7" fmla="*/ 0 h 27"/>
              <a:gd name="T8" fmla="*/ 12 w 22"/>
              <a:gd name="T9" fmla="*/ 2 h 27"/>
              <a:gd name="T10" fmla="*/ 14 w 22"/>
              <a:gd name="T11" fmla="*/ 2 h 27"/>
              <a:gd name="T12" fmla="*/ 16 w 22"/>
              <a:gd name="T13" fmla="*/ 3 h 27"/>
              <a:gd name="T14" fmla="*/ 18 w 22"/>
              <a:gd name="T15" fmla="*/ 5 h 27"/>
              <a:gd name="T16" fmla="*/ 20 w 22"/>
              <a:gd name="T17" fmla="*/ 7 h 27"/>
              <a:gd name="T18" fmla="*/ 22 w 22"/>
              <a:gd name="T19" fmla="*/ 9 h 27"/>
              <a:gd name="T20" fmla="*/ 22 w 22"/>
              <a:gd name="T21" fmla="*/ 11 h 27"/>
              <a:gd name="T22" fmla="*/ 22 w 22"/>
              <a:gd name="T23" fmla="*/ 15 h 27"/>
              <a:gd name="T24" fmla="*/ 22 w 22"/>
              <a:gd name="T25" fmla="*/ 17 h 27"/>
              <a:gd name="T26" fmla="*/ 22 w 22"/>
              <a:gd name="T27" fmla="*/ 19 h 27"/>
              <a:gd name="T28" fmla="*/ 22 w 22"/>
              <a:gd name="T29" fmla="*/ 23 h 27"/>
              <a:gd name="T30" fmla="*/ 20 w 22"/>
              <a:gd name="T31" fmla="*/ 25 h 27"/>
              <a:gd name="T32" fmla="*/ 20 w 22"/>
              <a:gd name="T33" fmla="*/ 27 h 27"/>
              <a:gd name="T34" fmla="*/ 18 w 22"/>
              <a:gd name="T35" fmla="*/ 27 h 27"/>
              <a:gd name="T36" fmla="*/ 16 w 22"/>
              <a:gd name="T37" fmla="*/ 27 h 27"/>
              <a:gd name="T38" fmla="*/ 14 w 22"/>
              <a:gd name="T39" fmla="*/ 27 h 27"/>
              <a:gd name="T40" fmla="*/ 12 w 22"/>
              <a:gd name="T41" fmla="*/ 27 h 27"/>
              <a:gd name="T42" fmla="*/ 10 w 22"/>
              <a:gd name="T43" fmla="*/ 27 h 27"/>
              <a:gd name="T44" fmla="*/ 8 w 22"/>
              <a:gd name="T45" fmla="*/ 25 h 27"/>
              <a:gd name="T46" fmla="*/ 6 w 22"/>
              <a:gd name="T47" fmla="*/ 25 h 27"/>
              <a:gd name="T48" fmla="*/ 6 w 22"/>
              <a:gd name="T49" fmla="*/ 23 h 27"/>
              <a:gd name="T50" fmla="*/ 4 w 22"/>
              <a:gd name="T51" fmla="*/ 23 h 27"/>
              <a:gd name="T52" fmla="*/ 2 w 22"/>
              <a:gd name="T53" fmla="*/ 21 h 27"/>
              <a:gd name="T54" fmla="*/ 2 w 22"/>
              <a:gd name="T55" fmla="*/ 19 h 27"/>
              <a:gd name="T56" fmla="*/ 0 w 22"/>
              <a:gd name="T57" fmla="*/ 19 h 27"/>
              <a:gd name="T58" fmla="*/ 0 w 22"/>
              <a:gd name="T59" fmla="*/ 15 h 27"/>
              <a:gd name="T60" fmla="*/ 0 w 22"/>
              <a:gd name="T61" fmla="*/ 13 h 27"/>
              <a:gd name="T62" fmla="*/ 0 w 22"/>
              <a:gd name="T63" fmla="*/ 11 h 27"/>
              <a:gd name="T64" fmla="*/ 0 w 22"/>
              <a:gd name="T65" fmla="*/ 7 h 27"/>
              <a:gd name="T66" fmla="*/ 0 w 22"/>
              <a:gd name="T67" fmla="*/ 5 h 27"/>
              <a:gd name="T68" fmla="*/ 0 w 22"/>
              <a:gd name="T69" fmla="*/ 3 h 27"/>
              <a:gd name="T70" fmla="*/ 2 w 22"/>
              <a:gd name="T71" fmla="*/ 2 h 27"/>
              <a:gd name="T72" fmla="*/ 4 w 22"/>
              <a:gd name="T73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27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20" y="7"/>
                </a:lnTo>
                <a:lnTo>
                  <a:pt x="22" y="9"/>
                </a:lnTo>
                <a:lnTo>
                  <a:pt x="22" y="11"/>
                </a:lnTo>
                <a:lnTo>
                  <a:pt x="22" y="15"/>
                </a:lnTo>
                <a:lnTo>
                  <a:pt x="22" y="17"/>
                </a:lnTo>
                <a:lnTo>
                  <a:pt x="22" y="19"/>
                </a:lnTo>
                <a:lnTo>
                  <a:pt x="22" y="23"/>
                </a:lnTo>
                <a:lnTo>
                  <a:pt x="20" y="25"/>
                </a:lnTo>
                <a:lnTo>
                  <a:pt x="20" y="27"/>
                </a:lnTo>
                <a:lnTo>
                  <a:pt x="18" y="27"/>
                </a:lnTo>
                <a:lnTo>
                  <a:pt x="16" y="27"/>
                </a:lnTo>
                <a:lnTo>
                  <a:pt x="14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6" name="Freeform 164"/>
          <p:cNvSpPr>
            <a:spLocks/>
          </p:cNvSpPr>
          <p:nvPr/>
        </p:nvSpPr>
        <p:spPr bwMode="auto">
          <a:xfrm>
            <a:off x="4560888" y="5089525"/>
            <a:ext cx="125412" cy="34925"/>
          </a:xfrm>
          <a:custGeom>
            <a:avLst/>
            <a:gdLst>
              <a:gd name="T0" fmla="*/ 0 w 33"/>
              <a:gd name="T1" fmla="*/ 9 h 9"/>
              <a:gd name="T2" fmla="*/ 2 w 33"/>
              <a:gd name="T3" fmla="*/ 9 h 9"/>
              <a:gd name="T4" fmla="*/ 4 w 33"/>
              <a:gd name="T5" fmla="*/ 9 h 9"/>
              <a:gd name="T6" fmla="*/ 6 w 33"/>
              <a:gd name="T7" fmla="*/ 7 h 9"/>
              <a:gd name="T8" fmla="*/ 8 w 33"/>
              <a:gd name="T9" fmla="*/ 7 h 9"/>
              <a:gd name="T10" fmla="*/ 10 w 33"/>
              <a:gd name="T11" fmla="*/ 7 h 9"/>
              <a:gd name="T12" fmla="*/ 11 w 33"/>
              <a:gd name="T13" fmla="*/ 5 h 9"/>
              <a:gd name="T14" fmla="*/ 15 w 33"/>
              <a:gd name="T15" fmla="*/ 5 h 9"/>
              <a:gd name="T16" fmla="*/ 17 w 33"/>
              <a:gd name="T17" fmla="*/ 5 h 9"/>
              <a:gd name="T18" fmla="*/ 19 w 33"/>
              <a:gd name="T19" fmla="*/ 4 h 9"/>
              <a:gd name="T20" fmla="*/ 21 w 33"/>
              <a:gd name="T21" fmla="*/ 4 h 9"/>
              <a:gd name="T22" fmla="*/ 23 w 33"/>
              <a:gd name="T23" fmla="*/ 4 h 9"/>
              <a:gd name="T24" fmla="*/ 25 w 33"/>
              <a:gd name="T25" fmla="*/ 2 h 9"/>
              <a:gd name="T26" fmla="*/ 27 w 33"/>
              <a:gd name="T27" fmla="*/ 2 h 9"/>
              <a:gd name="T28" fmla="*/ 29 w 33"/>
              <a:gd name="T29" fmla="*/ 0 h 9"/>
              <a:gd name="T30" fmla="*/ 31 w 33"/>
              <a:gd name="T31" fmla="*/ 0 h 9"/>
              <a:gd name="T32" fmla="*/ 33 w 3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9">
                <a:moveTo>
                  <a:pt x="0" y="9"/>
                </a:moveTo>
                <a:lnTo>
                  <a:pt x="2" y="9"/>
                </a:lnTo>
                <a:lnTo>
                  <a:pt x="4" y="9"/>
                </a:lnTo>
                <a:lnTo>
                  <a:pt x="6" y="7"/>
                </a:lnTo>
                <a:lnTo>
                  <a:pt x="8" y="7"/>
                </a:lnTo>
                <a:lnTo>
                  <a:pt x="10" y="7"/>
                </a:lnTo>
                <a:lnTo>
                  <a:pt x="11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7" name="Freeform 165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4 w 21"/>
              <a:gd name="T3" fmla="*/ 2 h 25"/>
              <a:gd name="T4" fmla="*/ 6 w 21"/>
              <a:gd name="T5" fmla="*/ 0 h 25"/>
              <a:gd name="T6" fmla="*/ 6 w 21"/>
              <a:gd name="T7" fmla="*/ 0 h 25"/>
              <a:gd name="T8" fmla="*/ 8 w 21"/>
              <a:gd name="T9" fmla="*/ 0 h 25"/>
              <a:gd name="T10" fmla="*/ 8 w 21"/>
              <a:gd name="T11" fmla="*/ 0 h 25"/>
              <a:gd name="T12" fmla="*/ 10 w 21"/>
              <a:gd name="T13" fmla="*/ 2 h 25"/>
              <a:gd name="T14" fmla="*/ 12 w 21"/>
              <a:gd name="T15" fmla="*/ 2 h 25"/>
              <a:gd name="T16" fmla="*/ 12 w 21"/>
              <a:gd name="T17" fmla="*/ 2 h 25"/>
              <a:gd name="T18" fmla="*/ 14 w 21"/>
              <a:gd name="T19" fmla="*/ 2 h 25"/>
              <a:gd name="T20" fmla="*/ 14 w 21"/>
              <a:gd name="T21" fmla="*/ 4 h 25"/>
              <a:gd name="T22" fmla="*/ 16 w 21"/>
              <a:gd name="T23" fmla="*/ 4 h 25"/>
              <a:gd name="T24" fmla="*/ 16 w 21"/>
              <a:gd name="T25" fmla="*/ 6 h 25"/>
              <a:gd name="T26" fmla="*/ 16 w 21"/>
              <a:gd name="T27" fmla="*/ 6 h 25"/>
              <a:gd name="T28" fmla="*/ 17 w 21"/>
              <a:gd name="T29" fmla="*/ 8 h 25"/>
              <a:gd name="T30" fmla="*/ 17 w 21"/>
              <a:gd name="T31" fmla="*/ 8 h 25"/>
              <a:gd name="T32" fmla="*/ 19 w 21"/>
              <a:gd name="T33" fmla="*/ 9 h 25"/>
              <a:gd name="T34" fmla="*/ 19 w 21"/>
              <a:gd name="T35" fmla="*/ 11 h 25"/>
              <a:gd name="T36" fmla="*/ 19 w 21"/>
              <a:gd name="T37" fmla="*/ 13 h 25"/>
              <a:gd name="T38" fmla="*/ 19 w 21"/>
              <a:gd name="T39" fmla="*/ 15 h 25"/>
              <a:gd name="T40" fmla="*/ 21 w 21"/>
              <a:gd name="T41" fmla="*/ 17 h 25"/>
              <a:gd name="T42" fmla="*/ 19 w 21"/>
              <a:gd name="T43" fmla="*/ 17 h 25"/>
              <a:gd name="T44" fmla="*/ 19 w 21"/>
              <a:gd name="T45" fmla="*/ 19 h 25"/>
              <a:gd name="T46" fmla="*/ 19 w 21"/>
              <a:gd name="T47" fmla="*/ 21 h 25"/>
              <a:gd name="T48" fmla="*/ 19 w 21"/>
              <a:gd name="T49" fmla="*/ 21 h 25"/>
              <a:gd name="T50" fmla="*/ 17 w 21"/>
              <a:gd name="T51" fmla="*/ 23 h 25"/>
              <a:gd name="T52" fmla="*/ 17 w 21"/>
              <a:gd name="T53" fmla="*/ 23 h 25"/>
              <a:gd name="T54" fmla="*/ 17 w 21"/>
              <a:gd name="T55" fmla="*/ 23 h 25"/>
              <a:gd name="T56" fmla="*/ 16 w 21"/>
              <a:gd name="T57" fmla="*/ 23 h 25"/>
              <a:gd name="T58" fmla="*/ 16 w 21"/>
              <a:gd name="T59" fmla="*/ 25 h 25"/>
              <a:gd name="T60" fmla="*/ 16 w 21"/>
              <a:gd name="T61" fmla="*/ 25 h 25"/>
              <a:gd name="T62" fmla="*/ 14 w 21"/>
              <a:gd name="T63" fmla="*/ 25 h 25"/>
              <a:gd name="T64" fmla="*/ 14 w 21"/>
              <a:gd name="T65" fmla="*/ 25 h 25"/>
              <a:gd name="T66" fmla="*/ 12 w 21"/>
              <a:gd name="T67" fmla="*/ 25 h 25"/>
              <a:gd name="T68" fmla="*/ 10 w 21"/>
              <a:gd name="T69" fmla="*/ 25 h 25"/>
              <a:gd name="T70" fmla="*/ 8 w 21"/>
              <a:gd name="T71" fmla="*/ 25 h 25"/>
              <a:gd name="T72" fmla="*/ 6 w 21"/>
              <a:gd name="T73" fmla="*/ 23 h 25"/>
              <a:gd name="T74" fmla="*/ 6 w 21"/>
              <a:gd name="T75" fmla="*/ 23 h 25"/>
              <a:gd name="T76" fmla="*/ 4 w 21"/>
              <a:gd name="T77" fmla="*/ 21 h 25"/>
              <a:gd name="T78" fmla="*/ 2 w 21"/>
              <a:gd name="T79" fmla="*/ 19 h 25"/>
              <a:gd name="T80" fmla="*/ 2 w 21"/>
              <a:gd name="T81" fmla="*/ 17 h 25"/>
              <a:gd name="T82" fmla="*/ 0 w 21"/>
              <a:gd name="T83" fmla="*/ 15 h 25"/>
              <a:gd name="T84" fmla="*/ 0 w 21"/>
              <a:gd name="T85" fmla="*/ 13 h 25"/>
              <a:gd name="T86" fmla="*/ 0 w 21"/>
              <a:gd name="T87" fmla="*/ 9 h 25"/>
              <a:gd name="T88" fmla="*/ 0 w 21"/>
              <a:gd name="T89" fmla="*/ 8 h 25"/>
              <a:gd name="T90" fmla="*/ 0 w 21"/>
              <a:gd name="T91" fmla="*/ 6 h 25"/>
              <a:gd name="T92" fmla="*/ 0 w 21"/>
              <a:gd name="T93" fmla="*/ 4 h 25"/>
              <a:gd name="T94" fmla="*/ 2 w 21"/>
              <a:gd name="T95" fmla="*/ 2 h 25"/>
              <a:gd name="T96" fmla="*/ 4 w 21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7" y="8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8" name="Freeform 166"/>
          <p:cNvSpPr>
            <a:spLocks/>
          </p:cNvSpPr>
          <p:nvPr/>
        </p:nvSpPr>
        <p:spPr bwMode="auto">
          <a:xfrm>
            <a:off x="4538663" y="5075238"/>
            <a:ext cx="79375" cy="95250"/>
          </a:xfrm>
          <a:custGeom>
            <a:avLst/>
            <a:gdLst>
              <a:gd name="T0" fmla="*/ 4 w 21"/>
              <a:gd name="T1" fmla="*/ 2 h 25"/>
              <a:gd name="T2" fmla="*/ 6 w 21"/>
              <a:gd name="T3" fmla="*/ 0 h 25"/>
              <a:gd name="T4" fmla="*/ 8 w 21"/>
              <a:gd name="T5" fmla="*/ 0 h 25"/>
              <a:gd name="T6" fmla="*/ 10 w 21"/>
              <a:gd name="T7" fmla="*/ 2 h 25"/>
              <a:gd name="T8" fmla="*/ 12 w 21"/>
              <a:gd name="T9" fmla="*/ 2 h 25"/>
              <a:gd name="T10" fmla="*/ 14 w 21"/>
              <a:gd name="T11" fmla="*/ 2 h 25"/>
              <a:gd name="T12" fmla="*/ 14 w 21"/>
              <a:gd name="T13" fmla="*/ 4 h 25"/>
              <a:gd name="T14" fmla="*/ 16 w 21"/>
              <a:gd name="T15" fmla="*/ 4 h 25"/>
              <a:gd name="T16" fmla="*/ 16 w 21"/>
              <a:gd name="T17" fmla="*/ 6 h 25"/>
              <a:gd name="T18" fmla="*/ 17 w 21"/>
              <a:gd name="T19" fmla="*/ 8 h 25"/>
              <a:gd name="T20" fmla="*/ 19 w 21"/>
              <a:gd name="T21" fmla="*/ 9 h 25"/>
              <a:gd name="T22" fmla="*/ 19 w 21"/>
              <a:gd name="T23" fmla="*/ 11 h 25"/>
              <a:gd name="T24" fmla="*/ 19 w 21"/>
              <a:gd name="T25" fmla="*/ 13 h 25"/>
              <a:gd name="T26" fmla="*/ 19 w 21"/>
              <a:gd name="T27" fmla="*/ 15 h 25"/>
              <a:gd name="T28" fmla="*/ 21 w 21"/>
              <a:gd name="T29" fmla="*/ 17 h 25"/>
              <a:gd name="T30" fmla="*/ 19 w 21"/>
              <a:gd name="T31" fmla="*/ 17 h 25"/>
              <a:gd name="T32" fmla="*/ 19 w 21"/>
              <a:gd name="T33" fmla="*/ 19 h 25"/>
              <a:gd name="T34" fmla="*/ 19 w 21"/>
              <a:gd name="T35" fmla="*/ 21 h 25"/>
              <a:gd name="T36" fmla="*/ 17 w 21"/>
              <a:gd name="T37" fmla="*/ 23 h 25"/>
              <a:gd name="T38" fmla="*/ 16 w 21"/>
              <a:gd name="T39" fmla="*/ 23 h 25"/>
              <a:gd name="T40" fmla="*/ 16 w 21"/>
              <a:gd name="T41" fmla="*/ 25 h 25"/>
              <a:gd name="T42" fmla="*/ 14 w 21"/>
              <a:gd name="T43" fmla="*/ 25 h 25"/>
              <a:gd name="T44" fmla="*/ 12 w 21"/>
              <a:gd name="T45" fmla="*/ 25 h 25"/>
              <a:gd name="T46" fmla="*/ 10 w 21"/>
              <a:gd name="T47" fmla="*/ 25 h 25"/>
              <a:gd name="T48" fmla="*/ 8 w 21"/>
              <a:gd name="T49" fmla="*/ 25 h 25"/>
              <a:gd name="T50" fmla="*/ 6 w 21"/>
              <a:gd name="T51" fmla="*/ 23 h 25"/>
              <a:gd name="T52" fmla="*/ 4 w 21"/>
              <a:gd name="T53" fmla="*/ 21 h 25"/>
              <a:gd name="T54" fmla="*/ 2 w 21"/>
              <a:gd name="T55" fmla="*/ 19 h 25"/>
              <a:gd name="T56" fmla="*/ 2 w 21"/>
              <a:gd name="T57" fmla="*/ 17 h 25"/>
              <a:gd name="T58" fmla="*/ 0 w 21"/>
              <a:gd name="T59" fmla="*/ 15 h 25"/>
              <a:gd name="T60" fmla="*/ 0 w 21"/>
              <a:gd name="T61" fmla="*/ 13 h 25"/>
              <a:gd name="T62" fmla="*/ 0 w 21"/>
              <a:gd name="T63" fmla="*/ 9 h 25"/>
              <a:gd name="T64" fmla="*/ 0 w 21"/>
              <a:gd name="T65" fmla="*/ 8 h 25"/>
              <a:gd name="T66" fmla="*/ 0 w 21"/>
              <a:gd name="T67" fmla="*/ 6 h 25"/>
              <a:gd name="T68" fmla="*/ 0 w 21"/>
              <a:gd name="T69" fmla="*/ 4 h 25"/>
              <a:gd name="T70" fmla="*/ 2 w 21"/>
              <a:gd name="T71" fmla="*/ 2 h 25"/>
              <a:gd name="T72" fmla="*/ 4 w 21"/>
              <a:gd name="T73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5">
                <a:moveTo>
                  <a:pt x="4" y="2"/>
                </a:move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7" y="8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6" y="25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19" name="Freeform 167"/>
          <p:cNvSpPr>
            <a:spLocks/>
          </p:cNvSpPr>
          <p:nvPr/>
        </p:nvSpPr>
        <p:spPr bwMode="auto">
          <a:xfrm>
            <a:off x="4648200" y="5154613"/>
            <a:ext cx="123825" cy="41275"/>
          </a:xfrm>
          <a:custGeom>
            <a:avLst/>
            <a:gdLst>
              <a:gd name="T0" fmla="*/ 0 w 33"/>
              <a:gd name="T1" fmla="*/ 11 h 11"/>
              <a:gd name="T2" fmla="*/ 2 w 33"/>
              <a:gd name="T3" fmla="*/ 11 h 11"/>
              <a:gd name="T4" fmla="*/ 4 w 33"/>
              <a:gd name="T5" fmla="*/ 11 h 11"/>
              <a:gd name="T6" fmla="*/ 6 w 33"/>
              <a:gd name="T7" fmla="*/ 10 h 11"/>
              <a:gd name="T8" fmla="*/ 8 w 33"/>
              <a:gd name="T9" fmla="*/ 10 h 11"/>
              <a:gd name="T10" fmla="*/ 10 w 33"/>
              <a:gd name="T11" fmla="*/ 8 h 11"/>
              <a:gd name="T12" fmla="*/ 11 w 33"/>
              <a:gd name="T13" fmla="*/ 8 h 11"/>
              <a:gd name="T14" fmla="*/ 13 w 33"/>
              <a:gd name="T15" fmla="*/ 8 h 11"/>
              <a:gd name="T16" fmla="*/ 15 w 33"/>
              <a:gd name="T17" fmla="*/ 6 h 11"/>
              <a:gd name="T18" fmla="*/ 17 w 33"/>
              <a:gd name="T19" fmla="*/ 6 h 11"/>
              <a:gd name="T20" fmla="*/ 19 w 33"/>
              <a:gd name="T21" fmla="*/ 4 h 11"/>
              <a:gd name="T22" fmla="*/ 23 w 33"/>
              <a:gd name="T23" fmla="*/ 4 h 11"/>
              <a:gd name="T24" fmla="*/ 25 w 33"/>
              <a:gd name="T25" fmla="*/ 2 h 11"/>
              <a:gd name="T26" fmla="*/ 27 w 33"/>
              <a:gd name="T27" fmla="*/ 2 h 11"/>
              <a:gd name="T28" fmla="*/ 29 w 33"/>
              <a:gd name="T29" fmla="*/ 2 h 11"/>
              <a:gd name="T30" fmla="*/ 31 w 33"/>
              <a:gd name="T31" fmla="*/ 0 h 11"/>
              <a:gd name="T32" fmla="*/ 33 w 33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0" name="Freeform 168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0 w 23"/>
              <a:gd name="T9" fmla="*/ 0 h 26"/>
              <a:gd name="T10" fmla="*/ 12 w 23"/>
              <a:gd name="T11" fmla="*/ 0 h 26"/>
              <a:gd name="T12" fmla="*/ 12 w 23"/>
              <a:gd name="T13" fmla="*/ 0 h 26"/>
              <a:gd name="T14" fmla="*/ 14 w 23"/>
              <a:gd name="T15" fmla="*/ 1 h 26"/>
              <a:gd name="T16" fmla="*/ 14 w 23"/>
              <a:gd name="T17" fmla="*/ 1 h 26"/>
              <a:gd name="T18" fmla="*/ 16 w 23"/>
              <a:gd name="T19" fmla="*/ 1 h 26"/>
              <a:gd name="T20" fmla="*/ 16 w 23"/>
              <a:gd name="T21" fmla="*/ 1 h 26"/>
              <a:gd name="T22" fmla="*/ 17 w 23"/>
              <a:gd name="T23" fmla="*/ 3 h 26"/>
              <a:gd name="T24" fmla="*/ 19 w 23"/>
              <a:gd name="T25" fmla="*/ 3 h 26"/>
              <a:gd name="T26" fmla="*/ 19 w 23"/>
              <a:gd name="T27" fmla="*/ 5 h 26"/>
              <a:gd name="T28" fmla="*/ 21 w 23"/>
              <a:gd name="T29" fmla="*/ 5 h 26"/>
              <a:gd name="T30" fmla="*/ 21 w 23"/>
              <a:gd name="T31" fmla="*/ 7 h 26"/>
              <a:gd name="T32" fmla="*/ 23 w 23"/>
              <a:gd name="T33" fmla="*/ 9 h 26"/>
              <a:gd name="T34" fmla="*/ 23 w 23"/>
              <a:gd name="T35" fmla="*/ 11 h 26"/>
              <a:gd name="T36" fmla="*/ 23 w 23"/>
              <a:gd name="T37" fmla="*/ 13 h 26"/>
              <a:gd name="T38" fmla="*/ 23 w 23"/>
              <a:gd name="T39" fmla="*/ 17 h 26"/>
              <a:gd name="T40" fmla="*/ 23 w 23"/>
              <a:gd name="T41" fmla="*/ 19 h 26"/>
              <a:gd name="T42" fmla="*/ 23 w 23"/>
              <a:gd name="T43" fmla="*/ 21 h 26"/>
              <a:gd name="T44" fmla="*/ 21 w 23"/>
              <a:gd name="T45" fmla="*/ 23 h 26"/>
              <a:gd name="T46" fmla="*/ 21 w 23"/>
              <a:gd name="T47" fmla="*/ 24 h 26"/>
              <a:gd name="T48" fmla="*/ 19 w 23"/>
              <a:gd name="T49" fmla="*/ 26 h 26"/>
              <a:gd name="T50" fmla="*/ 17 w 23"/>
              <a:gd name="T51" fmla="*/ 26 h 26"/>
              <a:gd name="T52" fmla="*/ 17 w 23"/>
              <a:gd name="T53" fmla="*/ 26 h 26"/>
              <a:gd name="T54" fmla="*/ 16 w 23"/>
              <a:gd name="T55" fmla="*/ 26 h 26"/>
              <a:gd name="T56" fmla="*/ 14 w 23"/>
              <a:gd name="T57" fmla="*/ 26 h 26"/>
              <a:gd name="T58" fmla="*/ 14 w 23"/>
              <a:gd name="T59" fmla="*/ 26 h 26"/>
              <a:gd name="T60" fmla="*/ 12 w 23"/>
              <a:gd name="T61" fmla="*/ 26 h 26"/>
              <a:gd name="T62" fmla="*/ 12 w 23"/>
              <a:gd name="T63" fmla="*/ 26 h 26"/>
              <a:gd name="T64" fmla="*/ 10 w 23"/>
              <a:gd name="T65" fmla="*/ 24 h 26"/>
              <a:gd name="T66" fmla="*/ 10 w 23"/>
              <a:gd name="T67" fmla="*/ 24 h 26"/>
              <a:gd name="T68" fmla="*/ 8 w 23"/>
              <a:gd name="T69" fmla="*/ 24 h 26"/>
              <a:gd name="T70" fmla="*/ 8 w 23"/>
              <a:gd name="T71" fmla="*/ 23 h 26"/>
              <a:gd name="T72" fmla="*/ 6 w 23"/>
              <a:gd name="T73" fmla="*/ 23 h 26"/>
              <a:gd name="T74" fmla="*/ 6 w 23"/>
              <a:gd name="T75" fmla="*/ 21 h 26"/>
              <a:gd name="T76" fmla="*/ 4 w 23"/>
              <a:gd name="T77" fmla="*/ 21 h 26"/>
              <a:gd name="T78" fmla="*/ 4 w 23"/>
              <a:gd name="T79" fmla="*/ 19 h 26"/>
              <a:gd name="T80" fmla="*/ 4 w 23"/>
              <a:gd name="T81" fmla="*/ 17 h 26"/>
              <a:gd name="T82" fmla="*/ 2 w 23"/>
              <a:gd name="T83" fmla="*/ 15 h 26"/>
              <a:gd name="T84" fmla="*/ 2 w 23"/>
              <a:gd name="T85" fmla="*/ 13 h 26"/>
              <a:gd name="T86" fmla="*/ 0 w 23"/>
              <a:gd name="T87" fmla="*/ 11 h 26"/>
              <a:gd name="T88" fmla="*/ 0 w 23"/>
              <a:gd name="T89" fmla="*/ 7 h 26"/>
              <a:gd name="T90" fmla="*/ 2 w 23"/>
              <a:gd name="T91" fmla="*/ 5 h 26"/>
              <a:gd name="T92" fmla="*/ 2 w 23"/>
              <a:gd name="T93" fmla="*/ 3 h 26"/>
              <a:gd name="T94" fmla="*/ 4 w 23"/>
              <a:gd name="T95" fmla="*/ 1 h 26"/>
              <a:gd name="T96" fmla="*/ 6 w 23"/>
              <a:gd name="T97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12" y="26"/>
                </a:lnTo>
                <a:lnTo>
                  <a:pt x="10" y="24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1" name="Freeform 169"/>
          <p:cNvSpPr>
            <a:spLocks/>
          </p:cNvSpPr>
          <p:nvPr/>
        </p:nvSpPr>
        <p:spPr bwMode="auto">
          <a:xfrm>
            <a:off x="4719638" y="5105400"/>
            <a:ext cx="87312" cy="98425"/>
          </a:xfrm>
          <a:custGeom>
            <a:avLst/>
            <a:gdLst>
              <a:gd name="T0" fmla="*/ 6 w 23"/>
              <a:gd name="T1" fmla="*/ 1 h 26"/>
              <a:gd name="T2" fmla="*/ 6 w 23"/>
              <a:gd name="T3" fmla="*/ 0 h 26"/>
              <a:gd name="T4" fmla="*/ 8 w 23"/>
              <a:gd name="T5" fmla="*/ 0 h 26"/>
              <a:gd name="T6" fmla="*/ 10 w 23"/>
              <a:gd name="T7" fmla="*/ 0 h 26"/>
              <a:gd name="T8" fmla="*/ 12 w 23"/>
              <a:gd name="T9" fmla="*/ 0 h 26"/>
              <a:gd name="T10" fmla="*/ 14 w 23"/>
              <a:gd name="T11" fmla="*/ 1 h 26"/>
              <a:gd name="T12" fmla="*/ 16 w 23"/>
              <a:gd name="T13" fmla="*/ 1 h 26"/>
              <a:gd name="T14" fmla="*/ 17 w 23"/>
              <a:gd name="T15" fmla="*/ 3 h 26"/>
              <a:gd name="T16" fmla="*/ 19 w 23"/>
              <a:gd name="T17" fmla="*/ 3 h 26"/>
              <a:gd name="T18" fmla="*/ 19 w 23"/>
              <a:gd name="T19" fmla="*/ 5 h 26"/>
              <a:gd name="T20" fmla="*/ 21 w 23"/>
              <a:gd name="T21" fmla="*/ 5 h 26"/>
              <a:gd name="T22" fmla="*/ 21 w 23"/>
              <a:gd name="T23" fmla="*/ 7 h 26"/>
              <a:gd name="T24" fmla="*/ 23 w 23"/>
              <a:gd name="T25" fmla="*/ 9 h 26"/>
              <a:gd name="T26" fmla="*/ 23 w 23"/>
              <a:gd name="T27" fmla="*/ 11 h 26"/>
              <a:gd name="T28" fmla="*/ 23 w 23"/>
              <a:gd name="T29" fmla="*/ 13 h 26"/>
              <a:gd name="T30" fmla="*/ 23 w 23"/>
              <a:gd name="T31" fmla="*/ 17 h 26"/>
              <a:gd name="T32" fmla="*/ 23 w 23"/>
              <a:gd name="T33" fmla="*/ 19 h 26"/>
              <a:gd name="T34" fmla="*/ 23 w 23"/>
              <a:gd name="T35" fmla="*/ 21 h 26"/>
              <a:gd name="T36" fmla="*/ 21 w 23"/>
              <a:gd name="T37" fmla="*/ 23 h 26"/>
              <a:gd name="T38" fmla="*/ 21 w 23"/>
              <a:gd name="T39" fmla="*/ 24 h 26"/>
              <a:gd name="T40" fmla="*/ 19 w 23"/>
              <a:gd name="T41" fmla="*/ 26 h 26"/>
              <a:gd name="T42" fmla="*/ 17 w 23"/>
              <a:gd name="T43" fmla="*/ 26 h 26"/>
              <a:gd name="T44" fmla="*/ 16 w 23"/>
              <a:gd name="T45" fmla="*/ 26 h 26"/>
              <a:gd name="T46" fmla="*/ 14 w 23"/>
              <a:gd name="T47" fmla="*/ 26 h 26"/>
              <a:gd name="T48" fmla="*/ 12 w 23"/>
              <a:gd name="T49" fmla="*/ 26 h 26"/>
              <a:gd name="T50" fmla="*/ 10 w 23"/>
              <a:gd name="T51" fmla="*/ 24 h 26"/>
              <a:gd name="T52" fmla="*/ 8 w 23"/>
              <a:gd name="T53" fmla="*/ 24 h 26"/>
              <a:gd name="T54" fmla="*/ 8 w 23"/>
              <a:gd name="T55" fmla="*/ 23 h 26"/>
              <a:gd name="T56" fmla="*/ 6 w 23"/>
              <a:gd name="T57" fmla="*/ 23 h 26"/>
              <a:gd name="T58" fmla="*/ 6 w 23"/>
              <a:gd name="T59" fmla="*/ 21 h 26"/>
              <a:gd name="T60" fmla="*/ 4 w 23"/>
              <a:gd name="T61" fmla="*/ 21 h 26"/>
              <a:gd name="T62" fmla="*/ 4 w 23"/>
              <a:gd name="T63" fmla="*/ 19 h 26"/>
              <a:gd name="T64" fmla="*/ 4 w 23"/>
              <a:gd name="T65" fmla="*/ 17 h 26"/>
              <a:gd name="T66" fmla="*/ 2 w 23"/>
              <a:gd name="T67" fmla="*/ 15 h 26"/>
              <a:gd name="T68" fmla="*/ 2 w 23"/>
              <a:gd name="T69" fmla="*/ 13 h 26"/>
              <a:gd name="T70" fmla="*/ 0 w 23"/>
              <a:gd name="T71" fmla="*/ 11 h 26"/>
              <a:gd name="T72" fmla="*/ 0 w 23"/>
              <a:gd name="T73" fmla="*/ 7 h 26"/>
              <a:gd name="T74" fmla="*/ 2 w 23"/>
              <a:gd name="T75" fmla="*/ 5 h 26"/>
              <a:gd name="T76" fmla="*/ 2 w 23"/>
              <a:gd name="T77" fmla="*/ 3 h 26"/>
              <a:gd name="T78" fmla="*/ 4 w 23"/>
              <a:gd name="T79" fmla="*/ 1 h 26"/>
              <a:gd name="T80" fmla="*/ 6 w 23"/>
              <a:gd name="T81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6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7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1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6" y="26"/>
                </a:lnTo>
                <a:lnTo>
                  <a:pt x="14" y="26"/>
                </a:lnTo>
                <a:lnTo>
                  <a:pt x="12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6" y="23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2" name="Freeform 170"/>
          <p:cNvSpPr>
            <a:spLocks/>
          </p:cNvSpPr>
          <p:nvPr/>
        </p:nvSpPr>
        <p:spPr bwMode="auto">
          <a:xfrm>
            <a:off x="4602163" y="5192713"/>
            <a:ext cx="117475" cy="42862"/>
          </a:xfrm>
          <a:custGeom>
            <a:avLst/>
            <a:gdLst>
              <a:gd name="T0" fmla="*/ 0 w 31"/>
              <a:gd name="T1" fmla="*/ 11 h 11"/>
              <a:gd name="T2" fmla="*/ 2 w 31"/>
              <a:gd name="T3" fmla="*/ 11 h 11"/>
              <a:gd name="T4" fmla="*/ 4 w 31"/>
              <a:gd name="T5" fmla="*/ 9 h 11"/>
              <a:gd name="T6" fmla="*/ 6 w 31"/>
              <a:gd name="T7" fmla="*/ 9 h 11"/>
              <a:gd name="T8" fmla="*/ 8 w 31"/>
              <a:gd name="T9" fmla="*/ 7 h 11"/>
              <a:gd name="T10" fmla="*/ 10 w 31"/>
              <a:gd name="T11" fmla="*/ 7 h 11"/>
              <a:gd name="T12" fmla="*/ 12 w 31"/>
              <a:gd name="T13" fmla="*/ 7 h 11"/>
              <a:gd name="T14" fmla="*/ 14 w 31"/>
              <a:gd name="T15" fmla="*/ 5 h 11"/>
              <a:gd name="T16" fmla="*/ 16 w 31"/>
              <a:gd name="T17" fmla="*/ 5 h 11"/>
              <a:gd name="T18" fmla="*/ 18 w 31"/>
              <a:gd name="T19" fmla="*/ 3 h 11"/>
              <a:gd name="T20" fmla="*/ 20 w 31"/>
              <a:gd name="T21" fmla="*/ 3 h 11"/>
              <a:gd name="T22" fmla="*/ 22 w 31"/>
              <a:gd name="T23" fmla="*/ 3 h 11"/>
              <a:gd name="T24" fmla="*/ 23 w 31"/>
              <a:gd name="T25" fmla="*/ 1 h 11"/>
              <a:gd name="T26" fmla="*/ 25 w 31"/>
              <a:gd name="T27" fmla="*/ 1 h 11"/>
              <a:gd name="T28" fmla="*/ 27 w 31"/>
              <a:gd name="T29" fmla="*/ 1 h 11"/>
              <a:gd name="T30" fmla="*/ 29 w 31"/>
              <a:gd name="T31" fmla="*/ 0 h 11"/>
              <a:gd name="T32" fmla="*/ 31 w 31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1">
                <a:moveTo>
                  <a:pt x="0" y="11"/>
                </a:moveTo>
                <a:lnTo>
                  <a:pt x="2" y="11"/>
                </a:lnTo>
                <a:lnTo>
                  <a:pt x="4" y="9"/>
                </a:lnTo>
                <a:lnTo>
                  <a:pt x="6" y="9"/>
                </a:lnTo>
                <a:lnTo>
                  <a:pt x="8" y="7"/>
                </a:lnTo>
                <a:lnTo>
                  <a:pt x="10" y="7"/>
                </a:lnTo>
                <a:lnTo>
                  <a:pt x="12" y="7"/>
                </a:lnTo>
                <a:lnTo>
                  <a:pt x="14" y="5"/>
                </a:lnTo>
                <a:lnTo>
                  <a:pt x="16" y="5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5" y="1"/>
                </a:lnTo>
                <a:lnTo>
                  <a:pt x="27" y="1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3" name="Freeform 171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7 w 21"/>
              <a:gd name="T9" fmla="*/ 0 h 23"/>
              <a:gd name="T10" fmla="*/ 7 w 21"/>
              <a:gd name="T11" fmla="*/ 0 h 23"/>
              <a:gd name="T12" fmla="*/ 9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3 h 23"/>
              <a:gd name="T26" fmla="*/ 15 w 21"/>
              <a:gd name="T27" fmla="*/ 3 h 23"/>
              <a:gd name="T28" fmla="*/ 17 w 21"/>
              <a:gd name="T29" fmla="*/ 5 h 23"/>
              <a:gd name="T30" fmla="*/ 17 w 21"/>
              <a:gd name="T31" fmla="*/ 7 h 23"/>
              <a:gd name="T32" fmla="*/ 19 w 21"/>
              <a:gd name="T33" fmla="*/ 7 h 23"/>
              <a:gd name="T34" fmla="*/ 19 w 21"/>
              <a:gd name="T35" fmla="*/ 9 h 23"/>
              <a:gd name="T36" fmla="*/ 19 w 21"/>
              <a:gd name="T37" fmla="*/ 11 h 23"/>
              <a:gd name="T38" fmla="*/ 21 w 21"/>
              <a:gd name="T39" fmla="*/ 13 h 23"/>
              <a:gd name="T40" fmla="*/ 21 w 21"/>
              <a:gd name="T41" fmla="*/ 15 h 23"/>
              <a:gd name="T42" fmla="*/ 21 w 21"/>
              <a:gd name="T43" fmla="*/ 17 h 23"/>
              <a:gd name="T44" fmla="*/ 21 w 21"/>
              <a:gd name="T45" fmla="*/ 17 h 23"/>
              <a:gd name="T46" fmla="*/ 19 w 21"/>
              <a:gd name="T47" fmla="*/ 19 h 23"/>
              <a:gd name="T48" fmla="*/ 19 w 21"/>
              <a:gd name="T49" fmla="*/ 19 h 23"/>
              <a:gd name="T50" fmla="*/ 19 w 21"/>
              <a:gd name="T51" fmla="*/ 21 h 23"/>
              <a:gd name="T52" fmla="*/ 17 w 21"/>
              <a:gd name="T53" fmla="*/ 21 h 23"/>
              <a:gd name="T54" fmla="*/ 17 w 21"/>
              <a:gd name="T55" fmla="*/ 23 h 23"/>
              <a:gd name="T56" fmla="*/ 17 w 21"/>
              <a:gd name="T57" fmla="*/ 23 h 23"/>
              <a:gd name="T58" fmla="*/ 15 w 21"/>
              <a:gd name="T59" fmla="*/ 23 h 23"/>
              <a:gd name="T60" fmla="*/ 15 w 21"/>
              <a:gd name="T61" fmla="*/ 23 h 23"/>
              <a:gd name="T62" fmla="*/ 13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9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6 w 21"/>
              <a:gd name="T75" fmla="*/ 21 h 23"/>
              <a:gd name="T76" fmla="*/ 4 w 21"/>
              <a:gd name="T77" fmla="*/ 21 h 23"/>
              <a:gd name="T78" fmla="*/ 2 w 21"/>
              <a:gd name="T79" fmla="*/ 19 h 23"/>
              <a:gd name="T80" fmla="*/ 2 w 21"/>
              <a:gd name="T81" fmla="*/ 17 h 23"/>
              <a:gd name="T82" fmla="*/ 0 w 21"/>
              <a:gd name="T83" fmla="*/ 15 h 23"/>
              <a:gd name="T84" fmla="*/ 0 w 21"/>
              <a:gd name="T85" fmla="*/ 11 h 23"/>
              <a:gd name="T86" fmla="*/ 0 w 21"/>
              <a:gd name="T87" fmla="*/ 9 h 23"/>
              <a:gd name="T88" fmla="*/ 0 w 21"/>
              <a:gd name="T89" fmla="*/ 7 h 23"/>
              <a:gd name="T90" fmla="*/ 0 w 21"/>
              <a:gd name="T91" fmla="*/ 5 h 23"/>
              <a:gd name="T92" fmla="*/ 0 w 21"/>
              <a:gd name="T93" fmla="*/ 3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3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1" y="17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4" name="Freeform 172"/>
          <p:cNvSpPr>
            <a:spLocks/>
          </p:cNvSpPr>
          <p:nvPr/>
        </p:nvSpPr>
        <p:spPr bwMode="auto">
          <a:xfrm>
            <a:off x="4576763" y="5184775"/>
            <a:ext cx="79375" cy="88900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7 w 21"/>
              <a:gd name="T5" fmla="*/ 0 h 23"/>
              <a:gd name="T6" fmla="*/ 9 w 21"/>
              <a:gd name="T7" fmla="*/ 0 h 23"/>
              <a:gd name="T8" fmla="*/ 11 w 21"/>
              <a:gd name="T9" fmla="*/ 0 h 23"/>
              <a:gd name="T10" fmla="*/ 11 w 21"/>
              <a:gd name="T11" fmla="*/ 2 h 23"/>
              <a:gd name="T12" fmla="*/ 13 w 21"/>
              <a:gd name="T13" fmla="*/ 2 h 23"/>
              <a:gd name="T14" fmla="*/ 15 w 21"/>
              <a:gd name="T15" fmla="*/ 3 h 23"/>
              <a:gd name="T16" fmla="*/ 17 w 21"/>
              <a:gd name="T17" fmla="*/ 5 h 23"/>
              <a:gd name="T18" fmla="*/ 17 w 21"/>
              <a:gd name="T19" fmla="*/ 7 h 23"/>
              <a:gd name="T20" fmla="*/ 19 w 21"/>
              <a:gd name="T21" fmla="*/ 7 h 23"/>
              <a:gd name="T22" fmla="*/ 19 w 21"/>
              <a:gd name="T23" fmla="*/ 9 h 23"/>
              <a:gd name="T24" fmla="*/ 19 w 21"/>
              <a:gd name="T25" fmla="*/ 11 h 23"/>
              <a:gd name="T26" fmla="*/ 21 w 21"/>
              <a:gd name="T27" fmla="*/ 13 h 23"/>
              <a:gd name="T28" fmla="*/ 21 w 21"/>
              <a:gd name="T29" fmla="*/ 15 h 23"/>
              <a:gd name="T30" fmla="*/ 21 w 21"/>
              <a:gd name="T31" fmla="*/ 17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1 w 21"/>
              <a:gd name="T45" fmla="*/ 23 h 23"/>
              <a:gd name="T46" fmla="*/ 9 w 21"/>
              <a:gd name="T47" fmla="*/ 23 h 23"/>
              <a:gd name="T48" fmla="*/ 7 w 21"/>
              <a:gd name="T49" fmla="*/ 23 h 23"/>
              <a:gd name="T50" fmla="*/ 6 w 21"/>
              <a:gd name="T51" fmla="*/ 21 h 23"/>
              <a:gd name="T52" fmla="*/ 4 w 21"/>
              <a:gd name="T53" fmla="*/ 21 h 23"/>
              <a:gd name="T54" fmla="*/ 2 w 21"/>
              <a:gd name="T55" fmla="*/ 19 h 23"/>
              <a:gd name="T56" fmla="*/ 2 w 21"/>
              <a:gd name="T57" fmla="*/ 17 h 23"/>
              <a:gd name="T58" fmla="*/ 0 w 21"/>
              <a:gd name="T59" fmla="*/ 15 h 23"/>
              <a:gd name="T60" fmla="*/ 0 w 21"/>
              <a:gd name="T61" fmla="*/ 11 h 23"/>
              <a:gd name="T62" fmla="*/ 0 w 21"/>
              <a:gd name="T63" fmla="*/ 9 h 23"/>
              <a:gd name="T64" fmla="*/ 0 w 21"/>
              <a:gd name="T65" fmla="*/ 7 h 23"/>
              <a:gd name="T66" fmla="*/ 0 w 21"/>
              <a:gd name="T67" fmla="*/ 5 h 23"/>
              <a:gd name="T68" fmla="*/ 0 w 21"/>
              <a:gd name="T69" fmla="*/ 3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5" name="Freeform 173"/>
          <p:cNvSpPr>
            <a:spLocks/>
          </p:cNvSpPr>
          <p:nvPr/>
        </p:nvSpPr>
        <p:spPr bwMode="auto">
          <a:xfrm>
            <a:off x="4691063" y="5249863"/>
            <a:ext cx="115887" cy="57150"/>
          </a:xfrm>
          <a:custGeom>
            <a:avLst/>
            <a:gdLst>
              <a:gd name="T0" fmla="*/ 0 w 31"/>
              <a:gd name="T1" fmla="*/ 15 h 15"/>
              <a:gd name="T2" fmla="*/ 2 w 31"/>
              <a:gd name="T3" fmla="*/ 13 h 15"/>
              <a:gd name="T4" fmla="*/ 4 w 31"/>
              <a:gd name="T5" fmla="*/ 13 h 15"/>
              <a:gd name="T6" fmla="*/ 6 w 31"/>
              <a:gd name="T7" fmla="*/ 11 h 15"/>
              <a:gd name="T8" fmla="*/ 8 w 31"/>
              <a:gd name="T9" fmla="*/ 11 h 15"/>
              <a:gd name="T10" fmla="*/ 10 w 31"/>
              <a:gd name="T11" fmla="*/ 9 h 15"/>
              <a:gd name="T12" fmla="*/ 12 w 31"/>
              <a:gd name="T13" fmla="*/ 9 h 15"/>
              <a:gd name="T14" fmla="*/ 14 w 31"/>
              <a:gd name="T15" fmla="*/ 9 h 15"/>
              <a:gd name="T16" fmla="*/ 16 w 31"/>
              <a:gd name="T17" fmla="*/ 8 h 15"/>
              <a:gd name="T18" fmla="*/ 18 w 31"/>
              <a:gd name="T19" fmla="*/ 8 h 15"/>
              <a:gd name="T20" fmla="*/ 20 w 31"/>
              <a:gd name="T21" fmla="*/ 6 h 15"/>
              <a:gd name="T22" fmla="*/ 22 w 31"/>
              <a:gd name="T23" fmla="*/ 6 h 15"/>
              <a:gd name="T24" fmla="*/ 24 w 31"/>
              <a:gd name="T25" fmla="*/ 4 h 15"/>
              <a:gd name="T26" fmla="*/ 25 w 31"/>
              <a:gd name="T27" fmla="*/ 4 h 15"/>
              <a:gd name="T28" fmla="*/ 27 w 31"/>
              <a:gd name="T29" fmla="*/ 2 h 15"/>
              <a:gd name="T30" fmla="*/ 29 w 31"/>
              <a:gd name="T31" fmla="*/ 2 h 15"/>
              <a:gd name="T32" fmla="*/ 31 w 31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8" y="11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6" y="8"/>
                </a:lnTo>
                <a:lnTo>
                  <a:pt x="18" y="8"/>
                </a:lnTo>
                <a:lnTo>
                  <a:pt x="20" y="6"/>
                </a:lnTo>
                <a:lnTo>
                  <a:pt x="22" y="6"/>
                </a:lnTo>
                <a:lnTo>
                  <a:pt x="24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6" name="Freeform 174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5 w 23"/>
              <a:gd name="T5" fmla="*/ 0 h 25"/>
              <a:gd name="T6" fmla="*/ 7 w 23"/>
              <a:gd name="T7" fmla="*/ 0 h 25"/>
              <a:gd name="T8" fmla="*/ 7 w 23"/>
              <a:gd name="T9" fmla="*/ 0 h 25"/>
              <a:gd name="T10" fmla="*/ 9 w 23"/>
              <a:gd name="T11" fmla="*/ 0 h 25"/>
              <a:gd name="T12" fmla="*/ 11 w 23"/>
              <a:gd name="T13" fmla="*/ 0 h 25"/>
              <a:gd name="T14" fmla="*/ 11 w 23"/>
              <a:gd name="T15" fmla="*/ 0 h 25"/>
              <a:gd name="T16" fmla="*/ 13 w 23"/>
              <a:gd name="T17" fmla="*/ 0 h 25"/>
              <a:gd name="T18" fmla="*/ 13 w 23"/>
              <a:gd name="T19" fmla="*/ 0 h 25"/>
              <a:gd name="T20" fmla="*/ 15 w 23"/>
              <a:gd name="T21" fmla="*/ 2 h 25"/>
              <a:gd name="T22" fmla="*/ 15 w 23"/>
              <a:gd name="T23" fmla="*/ 2 h 25"/>
              <a:gd name="T24" fmla="*/ 17 w 23"/>
              <a:gd name="T25" fmla="*/ 2 h 25"/>
              <a:gd name="T26" fmla="*/ 19 w 23"/>
              <a:gd name="T27" fmla="*/ 4 h 25"/>
              <a:gd name="T28" fmla="*/ 19 w 23"/>
              <a:gd name="T29" fmla="*/ 4 h 25"/>
              <a:gd name="T30" fmla="*/ 21 w 23"/>
              <a:gd name="T31" fmla="*/ 6 h 25"/>
              <a:gd name="T32" fmla="*/ 21 w 23"/>
              <a:gd name="T33" fmla="*/ 8 h 25"/>
              <a:gd name="T34" fmla="*/ 23 w 23"/>
              <a:gd name="T35" fmla="*/ 10 h 25"/>
              <a:gd name="T36" fmla="*/ 23 w 23"/>
              <a:gd name="T37" fmla="*/ 12 h 25"/>
              <a:gd name="T38" fmla="*/ 23 w 23"/>
              <a:gd name="T39" fmla="*/ 16 h 25"/>
              <a:gd name="T40" fmla="*/ 23 w 23"/>
              <a:gd name="T41" fmla="*/ 18 h 25"/>
              <a:gd name="T42" fmla="*/ 23 w 23"/>
              <a:gd name="T43" fmla="*/ 20 h 25"/>
              <a:gd name="T44" fmla="*/ 21 w 23"/>
              <a:gd name="T45" fmla="*/ 21 h 25"/>
              <a:gd name="T46" fmla="*/ 21 w 23"/>
              <a:gd name="T47" fmla="*/ 23 h 25"/>
              <a:gd name="T48" fmla="*/ 19 w 23"/>
              <a:gd name="T49" fmla="*/ 25 h 25"/>
              <a:gd name="T50" fmla="*/ 17 w 23"/>
              <a:gd name="T51" fmla="*/ 25 h 25"/>
              <a:gd name="T52" fmla="*/ 17 w 23"/>
              <a:gd name="T53" fmla="*/ 25 h 25"/>
              <a:gd name="T54" fmla="*/ 15 w 23"/>
              <a:gd name="T55" fmla="*/ 25 h 25"/>
              <a:gd name="T56" fmla="*/ 15 w 23"/>
              <a:gd name="T57" fmla="*/ 25 h 25"/>
              <a:gd name="T58" fmla="*/ 13 w 23"/>
              <a:gd name="T59" fmla="*/ 25 h 25"/>
              <a:gd name="T60" fmla="*/ 13 w 23"/>
              <a:gd name="T61" fmla="*/ 25 h 25"/>
              <a:gd name="T62" fmla="*/ 11 w 23"/>
              <a:gd name="T63" fmla="*/ 25 h 25"/>
              <a:gd name="T64" fmla="*/ 9 w 23"/>
              <a:gd name="T65" fmla="*/ 25 h 25"/>
              <a:gd name="T66" fmla="*/ 9 w 23"/>
              <a:gd name="T67" fmla="*/ 23 h 25"/>
              <a:gd name="T68" fmla="*/ 7 w 23"/>
              <a:gd name="T69" fmla="*/ 23 h 25"/>
              <a:gd name="T70" fmla="*/ 7 w 23"/>
              <a:gd name="T71" fmla="*/ 23 h 25"/>
              <a:gd name="T72" fmla="*/ 5 w 23"/>
              <a:gd name="T73" fmla="*/ 21 h 25"/>
              <a:gd name="T74" fmla="*/ 5 w 23"/>
              <a:gd name="T75" fmla="*/ 21 h 25"/>
              <a:gd name="T76" fmla="*/ 4 w 23"/>
              <a:gd name="T77" fmla="*/ 21 h 25"/>
              <a:gd name="T78" fmla="*/ 4 w 23"/>
              <a:gd name="T79" fmla="*/ 20 h 25"/>
              <a:gd name="T80" fmla="*/ 2 w 23"/>
              <a:gd name="T81" fmla="*/ 18 h 25"/>
              <a:gd name="T82" fmla="*/ 2 w 23"/>
              <a:gd name="T83" fmla="*/ 16 h 25"/>
              <a:gd name="T84" fmla="*/ 0 w 23"/>
              <a:gd name="T85" fmla="*/ 14 h 25"/>
              <a:gd name="T86" fmla="*/ 0 w 23"/>
              <a:gd name="T87" fmla="*/ 10 h 25"/>
              <a:gd name="T88" fmla="*/ 0 w 23"/>
              <a:gd name="T89" fmla="*/ 8 h 25"/>
              <a:gd name="T90" fmla="*/ 0 w 23"/>
              <a:gd name="T91" fmla="*/ 6 h 25"/>
              <a:gd name="T92" fmla="*/ 2 w 23"/>
              <a:gd name="T93" fmla="*/ 4 h 25"/>
              <a:gd name="T94" fmla="*/ 2 w 23"/>
              <a:gd name="T95" fmla="*/ 2 h 25"/>
              <a:gd name="T96" fmla="*/ 4 w 23"/>
              <a:gd name="T9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7" name="Freeform 175"/>
          <p:cNvSpPr>
            <a:spLocks/>
          </p:cNvSpPr>
          <p:nvPr/>
        </p:nvSpPr>
        <p:spPr bwMode="auto">
          <a:xfrm>
            <a:off x="4764088" y="5203825"/>
            <a:ext cx="88900" cy="95250"/>
          </a:xfrm>
          <a:custGeom>
            <a:avLst/>
            <a:gdLst>
              <a:gd name="T0" fmla="*/ 4 w 23"/>
              <a:gd name="T1" fmla="*/ 0 h 25"/>
              <a:gd name="T2" fmla="*/ 5 w 23"/>
              <a:gd name="T3" fmla="*/ 0 h 25"/>
              <a:gd name="T4" fmla="*/ 7 w 23"/>
              <a:gd name="T5" fmla="*/ 0 h 25"/>
              <a:gd name="T6" fmla="*/ 9 w 23"/>
              <a:gd name="T7" fmla="*/ 0 h 25"/>
              <a:gd name="T8" fmla="*/ 11 w 23"/>
              <a:gd name="T9" fmla="*/ 0 h 25"/>
              <a:gd name="T10" fmla="*/ 13 w 23"/>
              <a:gd name="T11" fmla="*/ 0 h 25"/>
              <a:gd name="T12" fmla="*/ 15 w 23"/>
              <a:gd name="T13" fmla="*/ 2 h 25"/>
              <a:gd name="T14" fmla="*/ 17 w 23"/>
              <a:gd name="T15" fmla="*/ 2 h 25"/>
              <a:gd name="T16" fmla="*/ 19 w 23"/>
              <a:gd name="T17" fmla="*/ 4 h 25"/>
              <a:gd name="T18" fmla="*/ 21 w 23"/>
              <a:gd name="T19" fmla="*/ 6 h 25"/>
              <a:gd name="T20" fmla="*/ 21 w 23"/>
              <a:gd name="T21" fmla="*/ 8 h 25"/>
              <a:gd name="T22" fmla="*/ 23 w 23"/>
              <a:gd name="T23" fmla="*/ 10 h 25"/>
              <a:gd name="T24" fmla="*/ 23 w 23"/>
              <a:gd name="T25" fmla="*/ 12 h 25"/>
              <a:gd name="T26" fmla="*/ 23 w 23"/>
              <a:gd name="T27" fmla="*/ 16 h 25"/>
              <a:gd name="T28" fmla="*/ 23 w 23"/>
              <a:gd name="T29" fmla="*/ 18 h 25"/>
              <a:gd name="T30" fmla="*/ 23 w 23"/>
              <a:gd name="T31" fmla="*/ 20 h 25"/>
              <a:gd name="T32" fmla="*/ 21 w 23"/>
              <a:gd name="T33" fmla="*/ 21 h 25"/>
              <a:gd name="T34" fmla="*/ 21 w 23"/>
              <a:gd name="T35" fmla="*/ 23 h 25"/>
              <a:gd name="T36" fmla="*/ 19 w 23"/>
              <a:gd name="T37" fmla="*/ 25 h 25"/>
              <a:gd name="T38" fmla="*/ 17 w 23"/>
              <a:gd name="T39" fmla="*/ 25 h 25"/>
              <a:gd name="T40" fmla="*/ 15 w 23"/>
              <a:gd name="T41" fmla="*/ 25 h 25"/>
              <a:gd name="T42" fmla="*/ 13 w 23"/>
              <a:gd name="T43" fmla="*/ 25 h 25"/>
              <a:gd name="T44" fmla="*/ 11 w 23"/>
              <a:gd name="T45" fmla="*/ 25 h 25"/>
              <a:gd name="T46" fmla="*/ 9 w 23"/>
              <a:gd name="T47" fmla="*/ 25 h 25"/>
              <a:gd name="T48" fmla="*/ 9 w 23"/>
              <a:gd name="T49" fmla="*/ 23 h 25"/>
              <a:gd name="T50" fmla="*/ 7 w 23"/>
              <a:gd name="T51" fmla="*/ 23 h 25"/>
              <a:gd name="T52" fmla="*/ 5 w 23"/>
              <a:gd name="T53" fmla="*/ 21 h 25"/>
              <a:gd name="T54" fmla="*/ 4 w 23"/>
              <a:gd name="T55" fmla="*/ 21 h 25"/>
              <a:gd name="T56" fmla="*/ 4 w 23"/>
              <a:gd name="T57" fmla="*/ 20 h 25"/>
              <a:gd name="T58" fmla="*/ 2 w 23"/>
              <a:gd name="T59" fmla="*/ 18 h 25"/>
              <a:gd name="T60" fmla="*/ 2 w 23"/>
              <a:gd name="T61" fmla="*/ 16 h 25"/>
              <a:gd name="T62" fmla="*/ 0 w 23"/>
              <a:gd name="T63" fmla="*/ 14 h 25"/>
              <a:gd name="T64" fmla="*/ 0 w 23"/>
              <a:gd name="T65" fmla="*/ 10 h 25"/>
              <a:gd name="T66" fmla="*/ 0 w 23"/>
              <a:gd name="T67" fmla="*/ 8 h 25"/>
              <a:gd name="T68" fmla="*/ 0 w 23"/>
              <a:gd name="T69" fmla="*/ 6 h 25"/>
              <a:gd name="T70" fmla="*/ 2 w 23"/>
              <a:gd name="T71" fmla="*/ 4 h 25"/>
              <a:gd name="T72" fmla="*/ 2 w 23"/>
              <a:gd name="T73" fmla="*/ 2 h 25"/>
              <a:gd name="T74" fmla="*/ 4 w 23"/>
              <a:gd name="T7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25">
                <a:moveTo>
                  <a:pt x="4" y="0"/>
                </a:move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6"/>
                </a:lnTo>
                <a:lnTo>
                  <a:pt x="21" y="8"/>
                </a:lnTo>
                <a:lnTo>
                  <a:pt x="23" y="10"/>
                </a:lnTo>
                <a:lnTo>
                  <a:pt x="23" y="12"/>
                </a:lnTo>
                <a:lnTo>
                  <a:pt x="23" y="16"/>
                </a:lnTo>
                <a:lnTo>
                  <a:pt x="23" y="18"/>
                </a:lnTo>
                <a:lnTo>
                  <a:pt x="23" y="20"/>
                </a:lnTo>
                <a:lnTo>
                  <a:pt x="21" y="21"/>
                </a:lnTo>
                <a:lnTo>
                  <a:pt x="21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8" name="Freeform 176"/>
          <p:cNvSpPr>
            <a:spLocks/>
          </p:cNvSpPr>
          <p:nvPr/>
        </p:nvSpPr>
        <p:spPr bwMode="auto">
          <a:xfrm>
            <a:off x="4648200" y="5292725"/>
            <a:ext cx="115888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2 h 14"/>
              <a:gd name="T4" fmla="*/ 4 w 31"/>
              <a:gd name="T5" fmla="*/ 12 h 14"/>
              <a:gd name="T6" fmla="*/ 6 w 31"/>
              <a:gd name="T7" fmla="*/ 10 h 14"/>
              <a:gd name="T8" fmla="*/ 8 w 31"/>
              <a:gd name="T9" fmla="*/ 10 h 14"/>
              <a:gd name="T10" fmla="*/ 10 w 31"/>
              <a:gd name="T11" fmla="*/ 8 h 14"/>
              <a:gd name="T12" fmla="*/ 11 w 31"/>
              <a:gd name="T13" fmla="*/ 8 h 14"/>
              <a:gd name="T14" fmla="*/ 13 w 31"/>
              <a:gd name="T15" fmla="*/ 8 h 14"/>
              <a:gd name="T16" fmla="*/ 15 w 31"/>
              <a:gd name="T17" fmla="*/ 6 h 14"/>
              <a:gd name="T18" fmla="*/ 17 w 31"/>
              <a:gd name="T19" fmla="*/ 6 h 14"/>
              <a:gd name="T20" fmla="*/ 19 w 31"/>
              <a:gd name="T21" fmla="*/ 4 h 14"/>
              <a:gd name="T22" fmla="*/ 21 w 31"/>
              <a:gd name="T23" fmla="*/ 4 h 14"/>
              <a:gd name="T24" fmla="*/ 23 w 31"/>
              <a:gd name="T25" fmla="*/ 2 h 14"/>
              <a:gd name="T26" fmla="*/ 25 w 31"/>
              <a:gd name="T27" fmla="*/ 2 h 14"/>
              <a:gd name="T28" fmla="*/ 27 w 31"/>
              <a:gd name="T29" fmla="*/ 2 h 14"/>
              <a:gd name="T30" fmla="*/ 29 w 31"/>
              <a:gd name="T31" fmla="*/ 0 h 14"/>
              <a:gd name="T32" fmla="*/ 31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8" y="10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29" name="Freeform 177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4 w 21"/>
              <a:gd name="T21" fmla="*/ 2 h 23"/>
              <a:gd name="T22" fmla="*/ 14 w 21"/>
              <a:gd name="T23" fmla="*/ 2 h 23"/>
              <a:gd name="T24" fmla="*/ 16 w 21"/>
              <a:gd name="T25" fmla="*/ 4 h 23"/>
              <a:gd name="T26" fmla="*/ 16 w 21"/>
              <a:gd name="T27" fmla="*/ 4 h 23"/>
              <a:gd name="T28" fmla="*/ 18 w 21"/>
              <a:gd name="T29" fmla="*/ 6 h 23"/>
              <a:gd name="T30" fmla="*/ 18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21 w 21"/>
              <a:gd name="T49" fmla="*/ 20 h 23"/>
              <a:gd name="T50" fmla="*/ 19 w 21"/>
              <a:gd name="T51" fmla="*/ 20 h 23"/>
              <a:gd name="T52" fmla="*/ 19 w 21"/>
              <a:gd name="T53" fmla="*/ 21 h 23"/>
              <a:gd name="T54" fmla="*/ 19 w 21"/>
              <a:gd name="T55" fmla="*/ 21 h 23"/>
              <a:gd name="T56" fmla="*/ 18 w 21"/>
              <a:gd name="T57" fmla="*/ 21 h 23"/>
              <a:gd name="T58" fmla="*/ 18 w 21"/>
              <a:gd name="T59" fmla="*/ 23 h 23"/>
              <a:gd name="T60" fmla="*/ 16 w 21"/>
              <a:gd name="T61" fmla="*/ 23 h 23"/>
              <a:gd name="T62" fmla="*/ 16 w 21"/>
              <a:gd name="T63" fmla="*/ 23 h 23"/>
              <a:gd name="T64" fmla="*/ 16 w 21"/>
              <a:gd name="T65" fmla="*/ 23 h 23"/>
              <a:gd name="T66" fmla="*/ 14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21 h 23"/>
              <a:gd name="T78" fmla="*/ 4 w 21"/>
              <a:gd name="T79" fmla="*/ 20 h 23"/>
              <a:gd name="T80" fmla="*/ 2 w 21"/>
              <a:gd name="T81" fmla="*/ 18 h 23"/>
              <a:gd name="T82" fmla="*/ 0 w 21"/>
              <a:gd name="T83" fmla="*/ 16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0" name="Freeform 178"/>
          <p:cNvSpPr>
            <a:spLocks/>
          </p:cNvSpPr>
          <p:nvPr/>
        </p:nvSpPr>
        <p:spPr bwMode="auto">
          <a:xfrm>
            <a:off x="4618038" y="5292725"/>
            <a:ext cx="79375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4 w 21"/>
              <a:gd name="T11" fmla="*/ 2 h 23"/>
              <a:gd name="T12" fmla="*/ 16 w 21"/>
              <a:gd name="T13" fmla="*/ 4 h 23"/>
              <a:gd name="T14" fmla="*/ 18 w 21"/>
              <a:gd name="T15" fmla="*/ 6 h 23"/>
              <a:gd name="T16" fmla="*/ 19 w 21"/>
              <a:gd name="T17" fmla="*/ 8 h 23"/>
              <a:gd name="T18" fmla="*/ 19 w 21"/>
              <a:gd name="T19" fmla="*/ 10 h 23"/>
              <a:gd name="T20" fmla="*/ 21 w 21"/>
              <a:gd name="T21" fmla="*/ 10 h 23"/>
              <a:gd name="T22" fmla="*/ 21 w 21"/>
              <a:gd name="T23" fmla="*/ 12 h 23"/>
              <a:gd name="T24" fmla="*/ 21 w 21"/>
              <a:gd name="T25" fmla="*/ 14 h 23"/>
              <a:gd name="T26" fmla="*/ 21 w 21"/>
              <a:gd name="T27" fmla="*/ 16 h 23"/>
              <a:gd name="T28" fmla="*/ 21 w 21"/>
              <a:gd name="T29" fmla="*/ 18 h 23"/>
              <a:gd name="T30" fmla="*/ 21 w 21"/>
              <a:gd name="T31" fmla="*/ 20 h 23"/>
              <a:gd name="T32" fmla="*/ 19 w 21"/>
              <a:gd name="T33" fmla="*/ 20 h 23"/>
              <a:gd name="T34" fmla="*/ 19 w 21"/>
              <a:gd name="T35" fmla="*/ 21 h 23"/>
              <a:gd name="T36" fmla="*/ 18 w 21"/>
              <a:gd name="T37" fmla="*/ 21 h 23"/>
              <a:gd name="T38" fmla="*/ 18 w 21"/>
              <a:gd name="T39" fmla="*/ 23 h 23"/>
              <a:gd name="T40" fmla="*/ 16 w 21"/>
              <a:gd name="T41" fmla="*/ 23 h 23"/>
              <a:gd name="T42" fmla="*/ 14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4 w 21"/>
              <a:gd name="T53" fmla="*/ 20 h 23"/>
              <a:gd name="T54" fmla="*/ 2 w 21"/>
              <a:gd name="T55" fmla="*/ 18 h 23"/>
              <a:gd name="T56" fmla="*/ 0 w 21"/>
              <a:gd name="T57" fmla="*/ 16 h 23"/>
              <a:gd name="T58" fmla="*/ 0 w 21"/>
              <a:gd name="T59" fmla="*/ 12 h 23"/>
              <a:gd name="T60" fmla="*/ 0 w 21"/>
              <a:gd name="T61" fmla="*/ 10 h 23"/>
              <a:gd name="T62" fmla="*/ 0 w 21"/>
              <a:gd name="T63" fmla="*/ 8 h 23"/>
              <a:gd name="T64" fmla="*/ 0 w 21"/>
              <a:gd name="T65" fmla="*/ 6 h 23"/>
              <a:gd name="T66" fmla="*/ 0 w 21"/>
              <a:gd name="T67" fmla="*/ 4 h 23"/>
              <a:gd name="T68" fmla="*/ 2 w 21"/>
              <a:gd name="T69" fmla="*/ 2 h 23"/>
              <a:gd name="T70" fmla="*/ 4 w 21"/>
              <a:gd name="T7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8" y="21"/>
                </a:lnTo>
                <a:lnTo>
                  <a:pt x="18" y="23"/>
                </a:lnTo>
                <a:lnTo>
                  <a:pt x="16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1" name="Freeform 179"/>
          <p:cNvSpPr>
            <a:spLocks/>
          </p:cNvSpPr>
          <p:nvPr/>
        </p:nvSpPr>
        <p:spPr bwMode="auto">
          <a:xfrm>
            <a:off x="4749800" y="5345113"/>
            <a:ext cx="122238" cy="57150"/>
          </a:xfrm>
          <a:custGeom>
            <a:avLst/>
            <a:gdLst>
              <a:gd name="T0" fmla="*/ 0 w 32"/>
              <a:gd name="T1" fmla="*/ 15 h 15"/>
              <a:gd name="T2" fmla="*/ 2 w 32"/>
              <a:gd name="T3" fmla="*/ 15 h 15"/>
              <a:gd name="T4" fmla="*/ 4 w 32"/>
              <a:gd name="T5" fmla="*/ 13 h 15"/>
              <a:gd name="T6" fmla="*/ 6 w 32"/>
              <a:gd name="T7" fmla="*/ 13 h 15"/>
              <a:gd name="T8" fmla="*/ 8 w 32"/>
              <a:gd name="T9" fmla="*/ 11 h 15"/>
              <a:gd name="T10" fmla="*/ 9 w 32"/>
              <a:gd name="T11" fmla="*/ 11 h 15"/>
              <a:gd name="T12" fmla="*/ 11 w 32"/>
              <a:gd name="T13" fmla="*/ 9 h 15"/>
              <a:gd name="T14" fmla="*/ 13 w 32"/>
              <a:gd name="T15" fmla="*/ 9 h 15"/>
              <a:gd name="T16" fmla="*/ 17 w 32"/>
              <a:gd name="T17" fmla="*/ 7 h 15"/>
              <a:gd name="T18" fmla="*/ 19 w 32"/>
              <a:gd name="T19" fmla="*/ 7 h 15"/>
              <a:gd name="T20" fmla="*/ 21 w 32"/>
              <a:gd name="T21" fmla="*/ 6 h 15"/>
              <a:gd name="T22" fmla="*/ 23 w 32"/>
              <a:gd name="T23" fmla="*/ 6 h 15"/>
              <a:gd name="T24" fmla="*/ 25 w 32"/>
              <a:gd name="T25" fmla="*/ 4 h 15"/>
              <a:gd name="T26" fmla="*/ 27 w 32"/>
              <a:gd name="T27" fmla="*/ 4 h 15"/>
              <a:gd name="T28" fmla="*/ 29 w 32"/>
              <a:gd name="T29" fmla="*/ 2 h 15"/>
              <a:gd name="T30" fmla="*/ 31 w 32"/>
              <a:gd name="T31" fmla="*/ 2 h 15"/>
              <a:gd name="T32" fmla="*/ 32 w 32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2" name="Freeform 180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4 w 23"/>
              <a:gd name="T3" fmla="*/ 0 h 27"/>
              <a:gd name="T4" fmla="*/ 6 w 23"/>
              <a:gd name="T5" fmla="*/ 0 h 27"/>
              <a:gd name="T6" fmla="*/ 8 w 23"/>
              <a:gd name="T7" fmla="*/ 0 h 27"/>
              <a:gd name="T8" fmla="*/ 8 w 23"/>
              <a:gd name="T9" fmla="*/ 0 h 27"/>
              <a:gd name="T10" fmla="*/ 10 w 23"/>
              <a:gd name="T11" fmla="*/ 0 h 27"/>
              <a:gd name="T12" fmla="*/ 10 w 23"/>
              <a:gd name="T13" fmla="*/ 0 h 27"/>
              <a:gd name="T14" fmla="*/ 11 w 23"/>
              <a:gd name="T15" fmla="*/ 0 h 27"/>
              <a:gd name="T16" fmla="*/ 11 w 23"/>
              <a:gd name="T17" fmla="*/ 0 h 27"/>
              <a:gd name="T18" fmla="*/ 13 w 23"/>
              <a:gd name="T19" fmla="*/ 2 h 27"/>
              <a:gd name="T20" fmla="*/ 15 w 23"/>
              <a:gd name="T21" fmla="*/ 2 h 27"/>
              <a:gd name="T22" fmla="*/ 15 w 23"/>
              <a:gd name="T23" fmla="*/ 2 h 27"/>
              <a:gd name="T24" fmla="*/ 17 w 23"/>
              <a:gd name="T25" fmla="*/ 4 h 27"/>
              <a:gd name="T26" fmla="*/ 17 w 23"/>
              <a:gd name="T27" fmla="*/ 4 h 27"/>
              <a:gd name="T28" fmla="*/ 19 w 23"/>
              <a:gd name="T29" fmla="*/ 6 h 27"/>
              <a:gd name="T30" fmla="*/ 19 w 23"/>
              <a:gd name="T31" fmla="*/ 6 h 27"/>
              <a:gd name="T32" fmla="*/ 21 w 23"/>
              <a:gd name="T33" fmla="*/ 8 h 27"/>
              <a:gd name="T34" fmla="*/ 21 w 23"/>
              <a:gd name="T35" fmla="*/ 10 h 27"/>
              <a:gd name="T36" fmla="*/ 23 w 23"/>
              <a:gd name="T37" fmla="*/ 14 h 27"/>
              <a:gd name="T38" fmla="*/ 23 w 23"/>
              <a:gd name="T39" fmla="*/ 16 h 27"/>
              <a:gd name="T40" fmla="*/ 23 w 23"/>
              <a:gd name="T41" fmla="*/ 18 h 27"/>
              <a:gd name="T42" fmla="*/ 23 w 23"/>
              <a:gd name="T43" fmla="*/ 21 h 27"/>
              <a:gd name="T44" fmla="*/ 21 w 23"/>
              <a:gd name="T45" fmla="*/ 23 h 27"/>
              <a:gd name="T46" fmla="*/ 19 w 23"/>
              <a:gd name="T47" fmla="*/ 23 h 27"/>
              <a:gd name="T48" fmla="*/ 19 w 23"/>
              <a:gd name="T49" fmla="*/ 25 h 27"/>
              <a:gd name="T50" fmla="*/ 17 w 23"/>
              <a:gd name="T51" fmla="*/ 25 h 27"/>
              <a:gd name="T52" fmla="*/ 17 w 23"/>
              <a:gd name="T53" fmla="*/ 27 h 27"/>
              <a:gd name="T54" fmla="*/ 15 w 23"/>
              <a:gd name="T55" fmla="*/ 27 h 27"/>
              <a:gd name="T56" fmla="*/ 13 w 23"/>
              <a:gd name="T57" fmla="*/ 27 h 27"/>
              <a:gd name="T58" fmla="*/ 13 w 23"/>
              <a:gd name="T59" fmla="*/ 27 h 27"/>
              <a:gd name="T60" fmla="*/ 11 w 23"/>
              <a:gd name="T61" fmla="*/ 25 h 27"/>
              <a:gd name="T62" fmla="*/ 11 w 23"/>
              <a:gd name="T63" fmla="*/ 25 h 27"/>
              <a:gd name="T64" fmla="*/ 10 w 23"/>
              <a:gd name="T65" fmla="*/ 25 h 27"/>
              <a:gd name="T66" fmla="*/ 10 w 23"/>
              <a:gd name="T67" fmla="*/ 25 h 27"/>
              <a:gd name="T68" fmla="*/ 8 w 23"/>
              <a:gd name="T69" fmla="*/ 23 h 27"/>
              <a:gd name="T70" fmla="*/ 6 w 23"/>
              <a:gd name="T71" fmla="*/ 23 h 27"/>
              <a:gd name="T72" fmla="*/ 6 w 23"/>
              <a:gd name="T73" fmla="*/ 23 h 27"/>
              <a:gd name="T74" fmla="*/ 4 w 23"/>
              <a:gd name="T75" fmla="*/ 21 h 27"/>
              <a:gd name="T76" fmla="*/ 4 w 23"/>
              <a:gd name="T77" fmla="*/ 21 h 27"/>
              <a:gd name="T78" fmla="*/ 2 w 23"/>
              <a:gd name="T79" fmla="*/ 19 h 27"/>
              <a:gd name="T80" fmla="*/ 2 w 23"/>
              <a:gd name="T81" fmla="*/ 18 h 27"/>
              <a:gd name="T82" fmla="*/ 0 w 23"/>
              <a:gd name="T83" fmla="*/ 16 h 27"/>
              <a:gd name="T84" fmla="*/ 0 w 23"/>
              <a:gd name="T85" fmla="*/ 14 h 27"/>
              <a:gd name="T86" fmla="*/ 0 w 23"/>
              <a:gd name="T87" fmla="*/ 12 h 27"/>
              <a:gd name="T88" fmla="*/ 0 w 23"/>
              <a:gd name="T89" fmla="*/ 8 h 27"/>
              <a:gd name="T90" fmla="*/ 0 w 23"/>
              <a:gd name="T91" fmla="*/ 6 h 27"/>
              <a:gd name="T92" fmla="*/ 0 w 23"/>
              <a:gd name="T93" fmla="*/ 4 h 27"/>
              <a:gd name="T94" fmla="*/ 2 w 23"/>
              <a:gd name="T95" fmla="*/ 2 h 27"/>
              <a:gd name="T96" fmla="*/ 4 w 23"/>
              <a:gd name="T9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3" y="27"/>
                </a:lnTo>
                <a:lnTo>
                  <a:pt x="11" y="25"/>
                </a:lnTo>
                <a:lnTo>
                  <a:pt x="11" y="25"/>
                </a:lnTo>
                <a:lnTo>
                  <a:pt x="10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4" y="21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3" name="Freeform 181"/>
          <p:cNvSpPr>
            <a:spLocks/>
          </p:cNvSpPr>
          <p:nvPr/>
        </p:nvSpPr>
        <p:spPr bwMode="auto">
          <a:xfrm>
            <a:off x="4829175" y="5299075"/>
            <a:ext cx="87313" cy="103188"/>
          </a:xfrm>
          <a:custGeom>
            <a:avLst/>
            <a:gdLst>
              <a:gd name="T0" fmla="*/ 4 w 23"/>
              <a:gd name="T1" fmla="*/ 0 h 27"/>
              <a:gd name="T2" fmla="*/ 6 w 23"/>
              <a:gd name="T3" fmla="*/ 0 h 27"/>
              <a:gd name="T4" fmla="*/ 8 w 23"/>
              <a:gd name="T5" fmla="*/ 0 h 27"/>
              <a:gd name="T6" fmla="*/ 10 w 23"/>
              <a:gd name="T7" fmla="*/ 0 h 27"/>
              <a:gd name="T8" fmla="*/ 11 w 23"/>
              <a:gd name="T9" fmla="*/ 0 h 27"/>
              <a:gd name="T10" fmla="*/ 13 w 23"/>
              <a:gd name="T11" fmla="*/ 2 h 27"/>
              <a:gd name="T12" fmla="*/ 15 w 23"/>
              <a:gd name="T13" fmla="*/ 2 h 27"/>
              <a:gd name="T14" fmla="*/ 17 w 23"/>
              <a:gd name="T15" fmla="*/ 4 h 27"/>
              <a:gd name="T16" fmla="*/ 19 w 23"/>
              <a:gd name="T17" fmla="*/ 6 h 27"/>
              <a:gd name="T18" fmla="*/ 21 w 23"/>
              <a:gd name="T19" fmla="*/ 8 h 27"/>
              <a:gd name="T20" fmla="*/ 21 w 23"/>
              <a:gd name="T21" fmla="*/ 10 h 27"/>
              <a:gd name="T22" fmla="*/ 23 w 23"/>
              <a:gd name="T23" fmla="*/ 14 h 27"/>
              <a:gd name="T24" fmla="*/ 23 w 23"/>
              <a:gd name="T25" fmla="*/ 16 h 27"/>
              <a:gd name="T26" fmla="*/ 23 w 23"/>
              <a:gd name="T27" fmla="*/ 18 h 27"/>
              <a:gd name="T28" fmla="*/ 23 w 23"/>
              <a:gd name="T29" fmla="*/ 21 h 27"/>
              <a:gd name="T30" fmla="*/ 21 w 23"/>
              <a:gd name="T31" fmla="*/ 23 h 27"/>
              <a:gd name="T32" fmla="*/ 19 w 23"/>
              <a:gd name="T33" fmla="*/ 23 h 27"/>
              <a:gd name="T34" fmla="*/ 19 w 23"/>
              <a:gd name="T35" fmla="*/ 25 h 27"/>
              <a:gd name="T36" fmla="*/ 17 w 23"/>
              <a:gd name="T37" fmla="*/ 25 h 27"/>
              <a:gd name="T38" fmla="*/ 17 w 23"/>
              <a:gd name="T39" fmla="*/ 27 h 27"/>
              <a:gd name="T40" fmla="*/ 15 w 23"/>
              <a:gd name="T41" fmla="*/ 27 h 27"/>
              <a:gd name="T42" fmla="*/ 13 w 23"/>
              <a:gd name="T43" fmla="*/ 27 h 27"/>
              <a:gd name="T44" fmla="*/ 11 w 23"/>
              <a:gd name="T45" fmla="*/ 25 h 27"/>
              <a:gd name="T46" fmla="*/ 10 w 23"/>
              <a:gd name="T47" fmla="*/ 25 h 27"/>
              <a:gd name="T48" fmla="*/ 8 w 23"/>
              <a:gd name="T49" fmla="*/ 23 h 27"/>
              <a:gd name="T50" fmla="*/ 6 w 23"/>
              <a:gd name="T51" fmla="*/ 23 h 27"/>
              <a:gd name="T52" fmla="*/ 4 w 23"/>
              <a:gd name="T53" fmla="*/ 21 h 27"/>
              <a:gd name="T54" fmla="*/ 2 w 23"/>
              <a:gd name="T55" fmla="*/ 19 h 27"/>
              <a:gd name="T56" fmla="*/ 2 w 23"/>
              <a:gd name="T57" fmla="*/ 18 h 27"/>
              <a:gd name="T58" fmla="*/ 0 w 23"/>
              <a:gd name="T59" fmla="*/ 16 h 27"/>
              <a:gd name="T60" fmla="*/ 0 w 23"/>
              <a:gd name="T61" fmla="*/ 14 h 27"/>
              <a:gd name="T62" fmla="*/ 0 w 23"/>
              <a:gd name="T63" fmla="*/ 12 h 27"/>
              <a:gd name="T64" fmla="*/ 0 w 23"/>
              <a:gd name="T65" fmla="*/ 8 h 27"/>
              <a:gd name="T66" fmla="*/ 0 w 23"/>
              <a:gd name="T67" fmla="*/ 6 h 27"/>
              <a:gd name="T68" fmla="*/ 0 w 23"/>
              <a:gd name="T69" fmla="*/ 4 h 27"/>
              <a:gd name="T70" fmla="*/ 2 w 23"/>
              <a:gd name="T71" fmla="*/ 2 h 27"/>
              <a:gd name="T72" fmla="*/ 4 w 23"/>
              <a:gd name="T7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7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1" y="23"/>
                </a:lnTo>
                <a:lnTo>
                  <a:pt x="19" y="23"/>
                </a:lnTo>
                <a:lnTo>
                  <a:pt x="19" y="25"/>
                </a:lnTo>
                <a:lnTo>
                  <a:pt x="17" y="25"/>
                </a:lnTo>
                <a:lnTo>
                  <a:pt x="17" y="27"/>
                </a:lnTo>
                <a:lnTo>
                  <a:pt x="15" y="27"/>
                </a:lnTo>
                <a:lnTo>
                  <a:pt x="13" y="27"/>
                </a:lnTo>
                <a:lnTo>
                  <a:pt x="11" y="25"/>
                </a:lnTo>
                <a:lnTo>
                  <a:pt x="10" y="25"/>
                </a:lnTo>
                <a:lnTo>
                  <a:pt x="8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4" name="Freeform 182"/>
          <p:cNvSpPr>
            <a:spLocks/>
          </p:cNvSpPr>
          <p:nvPr/>
        </p:nvSpPr>
        <p:spPr bwMode="auto">
          <a:xfrm>
            <a:off x="4711700" y="5387975"/>
            <a:ext cx="117475" cy="52388"/>
          </a:xfrm>
          <a:custGeom>
            <a:avLst/>
            <a:gdLst>
              <a:gd name="T0" fmla="*/ 0 w 31"/>
              <a:gd name="T1" fmla="*/ 14 h 14"/>
              <a:gd name="T2" fmla="*/ 2 w 31"/>
              <a:gd name="T3" fmla="*/ 14 h 14"/>
              <a:gd name="T4" fmla="*/ 4 w 31"/>
              <a:gd name="T5" fmla="*/ 12 h 14"/>
              <a:gd name="T6" fmla="*/ 6 w 31"/>
              <a:gd name="T7" fmla="*/ 10 h 14"/>
              <a:gd name="T8" fmla="*/ 10 w 31"/>
              <a:gd name="T9" fmla="*/ 10 h 14"/>
              <a:gd name="T10" fmla="*/ 12 w 31"/>
              <a:gd name="T11" fmla="*/ 8 h 14"/>
              <a:gd name="T12" fmla="*/ 14 w 31"/>
              <a:gd name="T13" fmla="*/ 8 h 14"/>
              <a:gd name="T14" fmla="*/ 16 w 31"/>
              <a:gd name="T15" fmla="*/ 6 h 14"/>
              <a:gd name="T16" fmla="*/ 18 w 31"/>
              <a:gd name="T17" fmla="*/ 6 h 14"/>
              <a:gd name="T18" fmla="*/ 19 w 31"/>
              <a:gd name="T19" fmla="*/ 4 h 14"/>
              <a:gd name="T20" fmla="*/ 21 w 31"/>
              <a:gd name="T21" fmla="*/ 4 h 14"/>
              <a:gd name="T22" fmla="*/ 23 w 31"/>
              <a:gd name="T23" fmla="*/ 4 h 14"/>
              <a:gd name="T24" fmla="*/ 25 w 31"/>
              <a:gd name="T25" fmla="*/ 2 h 14"/>
              <a:gd name="T26" fmla="*/ 27 w 31"/>
              <a:gd name="T27" fmla="*/ 2 h 14"/>
              <a:gd name="T28" fmla="*/ 29 w 31"/>
              <a:gd name="T29" fmla="*/ 0 h 14"/>
              <a:gd name="T30" fmla="*/ 31 w 31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6" y="10"/>
                </a:lnTo>
                <a:lnTo>
                  <a:pt x="10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6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2"/>
                </a:lnTo>
                <a:lnTo>
                  <a:pt x="27" y="2"/>
                </a:lnTo>
                <a:lnTo>
                  <a:pt x="29" y="0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5" name="Freeform 183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3 w 21"/>
              <a:gd name="T5" fmla="*/ 0 h 23"/>
              <a:gd name="T6" fmla="*/ 5 w 21"/>
              <a:gd name="T7" fmla="*/ 0 h 23"/>
              <a:gd name="T8" fmla="*/ 5 w 21"/>
              <a:gd name="T9" fmla="*/ 0 h 23"/>
              <a:gd name="T10" fmla="*/ 7 w 21"/>
              <a:gd name="T11" fmla="*/ 0 h 23"/>
              <a:gd name="T12" fmla="*/ 7 w 21"/>
              <a:gd name="T13" fmla="*/ 0 h 23"/>
              <a:gd name="T14" fmla="*/ 9 w 21"/>
              <a:gd name="T15" fmla="*/ 0 h 23"/>
              <a:gd name="T16" fmla="*/ 11 w 21"/>
              <a:gd name="T17" fmla="*/ 0 h 23"/>
              <a:gd name="T18" fmla="*/ 11 w 21"/>
              <a:gd name="T19" fmla="*/ 2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4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19 w 21"/>
              <a:gd name="T37" fmla="*/ 12 h 23"/>
              <a:gd name="T38" fmla="*/ 21 w 21"/>
              <a:gd name="T39" fmla="*/ 14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20 h 23"/>
              <a:gd name="T48" fmla="*/ 19 w 21"/>
              <a:gd name="T49" fmla="*/ 20 h 23"/>
              <a:gd name="T50" fmla="*/ 19 w 21"/>
              <a:gd name="T51" fmla="*/ 21 h 23"/>
              <a:gd name="T52" fmla="*/ 19 w 21"/>
              <a:gd name="T53" fmla="*/ 21 h 23"/>
              <a:gd name="T54" fmla="*/ 17 w 21"/>
              <a:gd name="T55" fmla="*/ 21 h 23"/>
              <a:gd name="T56" fmla="*/ 17 w 21"/>
              <a:gd name="T57" fmla="*/ 23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3 w 21"/>
              <a:gd name="T65" fmla="*/ 23 h 23"/>
              <a:gd name="T66" fmla="*/ 11 w 21"/>
              <a:gd name="T67" fmla="*/ 23 h 23"/>
              <a:gd name="T68" fmla="*/ 11 w 21"/>
              <a:gd name="T69" fmla="*/ 23 h 23"/>
              <a:gd name="T70" fmla="*/ 9 w 21"/>
              <a:gd name="T71" fmla="*/ 23 h 23"/>
              <a:gd name="T72" fmla="*/ 7 w 21"/>
              <a:gd name="T73" fmla="*/ 23 h 23"/>
              <a:gd name="T74" fmla="*/ 5 w 21"/>
              <a:gd name="T75" fmla="*/ 21 h 23"/>
              <a:gd name="T76" fmla="*/ 3 w 21"/>
              <a:gd name="T77" fmla="*/ 21 h 23"/>
              <a:gd name="T78" fmla="*/ 3 w 21"/>
              <a:gd name="T79" fmla="*/ 20 h 23"/>
              <a:gd name="T80" fmla="*/ 1 w 21"/>
              <a:gd name="T81" fmla="*/ 18 h 23"/>
              <a:gd name="T82" fmla="*/ 0 w 21"/>
              <a:gd name="T83" fmla="*/ 16 h 23"/>
              <a:gd name="T84" fmla="*/ 0 w 21"/>
              <a:gd name="T85" fmla="*/ 14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1 w 21"/>
              <a:gd name="T95" fmla="*/ 2 h 23"/>
              <a:gd name="T96" fmla="*/ 1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6" name="Freeform 184"/>
          <p:cNvSpPr>
            <a:spLocks/>
          </p:cNvSpPr>
          <p:nvPr/>
        </p:nvSpPr>
        <p:spPr bwMode="auto">
          <a:xfrm>
            <a:off x="4686300" y="5387975"/>
            <a:ext cx="77788" cy="87313"/>
          </a:xfrm>
          <a:custGeom>
            <a:avLst/>
            <a:gdLst>
              <a:gd name="T0" fmla="*/ 1 w 21"/>
              <a:gd name="T1" fmla="*/ 0 h 23"/>
              <a:gd name="T2" fmla="*/ 3 w 21"/>
              <a:gd name="T3" fmla="*/ 0 h 23"/>
              <a:gd name="T4" fmla="*/ 5 w 21"/>
              <a:gd name="T5" fmla="*/ 0 h 23"/>
              <a:gd name="T6" fmla="*/ 7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1 w 21"/>
              <a:gd name="T13" fmla="*/ 2 h 23"/>
              <a:gd name="T14" fmla="*/ 13 w 21"/>
              <a:gd name="T15" fmla="*/ 2 h 23"/>
              <a:gd name="T16" fmla="*/ 15 w 21"/>
              <a:gd name="T17" fmla="*/ 4 h 23"/>
              <a:gd name="T18" fmla="*/ 17 w 21"/>
              <a:gd name="T19" fmla="*/ 6 h 23"/>
              <a:gd name="T20" fmla="*/ 19 w 21"/>
              <a:gd name="T21" fmla="*/ 8 h 23"/>
              <a:gd name="T22" fmla="*/ 19 w 21"/>
              <a:gd name="T23" fmla="*/ 10 h 23"/>
              <a:gd name="T24" fmla="*/ 19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21 w 21"/>
              <a:gd name="T33" fmla="*/ 20 h 23"/>
              <a:gd name="T34" fmla="*/ 19 w 21"/>
              <a:gd name="T35" fmla="*/ 20 h 23"/>
              <a:gd name="T36" fmla="*/ 19 w 21"/>
              <a:gd name="T37" fmla="*/ 21 h 23"/>
              <a:gd name="T38" fmla="*/ 17 w 21"/>
              <a:gd name="T39" fmla="*/ 21 h 23"/>
              <a:gd name="T40" fmla="*/ 17 w 21"/>
              <a:gd name="T41" fmla="*/ 23 h 23"/>
              <a:gd name="T42" fmla="*/ 15 w 21"/>
              <a:gd name="T43" fmla="*/ 23 h 23"/>
              <a:gd name="T44" fmla="*/ 13 w 21"/>
              <a:gd name="T45" fmla="*/ 23 h 23"/>
              <a:gd name="T46" fmla="*/ 11 w 21"/>
              <a:gd name="T47" fmla="*/ 23 h 23"/>
              <a:gd name="T48" fmla="*/ 9 w 21"/>
              <a:gd name="T49" fmla="*/ 23 h 23"/>
              <a:gd name="T50" fmla="*/ 7 w 21"/>
              <a:gd name="T51" fmla="*/ 23 h 23"/>
              <a:gd name="T52" fmla="*/ 5 w 21"/>
              <a:gd name="T53" fmla="*/ 21 h 23"/>
              <a:gd name="T54" fmla="*/ 3 w 21"/>
              <a:gd name="T55" fmla="*/ 21 h 23"/>
              <a:gd name="T56" fmla="*/ 3 w 21"/>
              <a:gd name="T57" fmla="*/ 20 h 23"/>
              <a:gd name="T58" fmla="*/ 1 w 21"/>
              <a:gd name="T59" fmla="*/ 18 h 23"/>
              <a:gd name="T60" fmla="*/ 0 w 21"/>
              <a:gd name="T61" fmla="*/ 16 h 23"/>
              <a:gd name="T62" fmla="*/ 0 w 21"/>
              <a:gd name="T63" fmla="*/ 14 h 23"/>
              <a:gd name="T64" fmla="*/ 0 w 21"/>
              <a:gd name="T65" fmla="*/ 10 h 23"/>
              <a:gd name="T66" fmla="*/ 0 w 21"/>
              <a:gd name="T67" fmla="*/ 8 h 23"/>
              <a:gd name="T68" fmla="*/ 0 w 21"/>
              <a:gd name="T69" fmla="*/ 6 h 23"/>
              <a:gd name="T70" fmla="*/ 0 w 21"/>
              <a:gd name="T71" fmla="*/ 4 h 23"/>
              <a:gd name="T72" fmla="*/ 1 w 21"/>
              <a:gd name="T73" fmla="*/ 2 h 23"/>
              <a:gd name="T74" fmla="*/ 1 w 21"/>
              <a:gd name="T7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" h="23">
                <a:moveTo>
                  <a:pt x="1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19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7" name="Freeform 185"/>
          <p:cNvSpPr>
            <a:spLocks/>
          </p:cNvSpPr>
          <p:nvPr/>
        </p:nvSpPr>
        <p:spPr bwMode="auto">
          <a:xfrm>
            <a:off x="4164013" y="4005263"/>
            <a:ext cx="88900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9 h 25"/>
              <a:gd name="T10" fmla="*/ 8 w 23"/>
              <a:gd name="T11" fmla="*/ 17 h 25"/>
              <a:gd name="T12" fmla="*/ 8 w 23"/>
              <a:gd name="T13" fmla="*/ 15 h 25"/>
              <a:gd name="T14" fmla="*/ 10 w 23"/>
              <a:gd name="T15" fmla="*/ 13 h 25"/>
              <a:gd name="T16" fmla="*/ 12 w 23"/>
              <a:gd name="T17" fmla="*/ 13 h 25"/>
              <a:gd name="T18" fmla="*/ 14 w 23"/>
              <a:gd name="T19" fmla="*/ 11 h 25"/>
              <a:gd name="T20" fmla="*/ 16 w 23"/>
              <a:gd name="T21" fmla="*/ 9 h 25"/>
              <a:gd name="T22" fmla="*/ 18 w 23"/>
              <a:gd name="T23" fmla="*/ 7 h 25"/>
              <a:gd name="T24" fmla="*/ 18 w 23"/>
              <a:gd name="T25" fmla="*/ 5 h 25"/>
              <a:gd name="T26" fmla="*/ 20 w 23"/>
              <a:gd name="T27" fmla="*/ 5 h 25"/>
              <a:gd name="T28" fmla="*/ 21 w 23"/>
              <a:gd name="T29" fmla="*/ 4 h 25"/>
              <a:gd name="T30" fmla="*/ 23 w 23"/>
              <a:gd name="T31" fmla="*/ 2 h 25"/>
              <a:gd name="T32" fmla="*/ 23 w 23"/>
              <a:gd name="T3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9"/>
                </a:lnTo>
                <a:lnTo>
                  <a:pt x="8" y="17"/>
                </a:lnTo>
                <a:lnTo>
                  <a:pt x="8" y="15"/>
                </a:lnTo>
                <a:lnTo>
                  <a:pt x="10" y="13"/>
                </a:lnTo>
                <a:lnTo>
                  <a:pt x="12" y="13"/>
                </a:lnTo>
                <a:lnTo>
                  <a:pt x="14" y="11"/>
                </a:lnTo>
                <a:lnTo>
                  <a:pt x="16" y="9"/>
                </a:lnTo>
                <a:lnTo>
                  <a:pt x="18" y="7"/>
                </a:lnTo>
                <a:lnTo>
                  <a:pt x="18" y="5"/>
                </a:lnTo>
                <a:lnTo>
                  <a:pt x="20" y="5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8" name="Freeform 186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2 w 25"/>
              <a:gd name="T3" fmla="*/ 4 h 25"/>
              <a:gd name="T4" fmla="*/ 4 w 25"/>
              <a:gd name="T5" fmla="*/ 2 h 25"/>
              <a:gd name="T6" fmla="*/ 4 w 25"/>
              <a:gd name="T7" fmla="*/ 2 h 25"/>
              <a:gd name="T8" fmla="*/ 6 w 25"/>
              <a:gd name="T9" fmla="*/ 2 h 25"/>
              <a:gd name="T10" fmla="*/ 6 w 25"/>
              <a:gd name="T11" fmla="*/ 0 h 25"/>
              <a:gd name="T12" fmla="*/ 8 w 25"/>
              <a:gd name="T13" fmla="*/ 0 h 25"/>
              <a:gd name="T14" fmla="*/ 8 w 25"/>
              <a:gd name="T15" fmla="*/ 0 h 25"/>
              <a:gd name="T16" fmla="*/ 9 w 25"/>
              <a:gd name="T17" fmla="*/ 0 h 25"/>
              <a:gd name="T18" fmla="*/ 11 w 25"/>
              <a:gd name="T19" fmla="*/ 0 h 25"/>
              <a:gd name="T20" fmla="*/ 11 w 25"/>
              <a:gd name="T21" fmla="*/ 0 h 25"/>
              <a:gd name="T22" fmla="*/ 13 w 25"/>
              <a:gd name="T23" fmla="*/ 2 h 25"/>
              <a:gd name="T24" fmla="*/ 13 w 25"/>
              <a:gd name="T25" fmla="*/ 2 h 25"/>
              <a:gd name="T26" fmla="*/ 15 w 25"/>
              <a:gd name="T27" fmla="*/ 2 h 25"/>
              <a:gd name="T28" fmla="*/ 17 w 25"/>
              <a:gd name="T29" fmla="*/ 4 h 25"/>
              <a:gd name="T30" fmla="*/ 17 w 25"/>
              <a:gd name="T31" fmla="*/ 4 h 25"/>
              <a:gd name="T32" fmla="*/ 19 w 25"/>
              <a:gd name="T33" fmla="*/ 4 h 25"/>
              <a:gd name="T34" fmla="*/ 21 w 25"/>
              <a:gd name="T35" fmla="*/ 6 h 25"/>
              <a:gd name="T36" fmla="*/ 23 w 25"/>
              <a:gd name="T37" fmla="*/ 10 h 25"/>
              <a:gd name="T38" fmla="*/ 23 w 25"/>
              <a:gd name="T39" fmla="*/ 12 h 25"/>
              <a:gd name="T40" fmla="*/ 25 w 25"/>
              <a:gd name="T41" fmla="*/ 14 h 25"/>
              <a:gd name="T42" fmla="*/ 25 w 25"/>
              <a:gd name="T43" fmla="*/ 16 h 25"/>
              <a:gd name="T44" fmla="*/ 25 w 25"/>
              <a:gd name="T45" fmla="*/ 17 h 25"/>
              <a:gd name="T46" fmla="*/ 25 w 25"/>
              <a:gd name="T47" fmla="*/ 19 h 25"/>
              <a:gd name="T48" fmla="*/ 23 w 25"/>
              <a:gd name="T49" fmla="*/ 21 h 25"/>
              <a:gd name="T50" fmla="*/ 23 w 25"/>
              <a:gd name="T51" fmla="*/ 23 h 25"/>
              <a:gd name="T52" fmla="*/ 21 w 25"/>
              <a:gd name="T53" fmla="*/ 23 h 25"/>
              <a:gd name="T54" fmla="*/ 21 w 25"/>
              <a:gd name="T55" fmla="*/ 23 h 25"/>
              <a:gd name="T56" fmla="*/ 19 w 25"/>
              <a:gd name="T57" fmla="*/ 23 h 25"/>
              <a:gd name="T58" fmla="*/ 19 w 25"/>
              <a:gd name="T59" fmla="*/ 23 h 25"/>
              <a:gd name="T60" fmla="*/ 17 w 25"/>
              <a:gd name="T61" fmla="*/ 23 h 25"/>
              <a:gd name="T62" fmla="*/ 17 w 25"/>
              <a:gd name="T63" fmla="*/ 25 h 25"/>
              <a:gd name="T64" fmla="*/ 15 w 25"/>
              <a:gd name="T65" fmla="*/ 23 h 25"/>
              <a:gd name="T66" fmla="*/ 13 w 25"/>
              <a:gd name="T67" fmla="*/ 23 h 25"/>
              <a:gd name="T68" fmla="*/ 13 w 25"/>
              <a:gd name="T69" fmla="*/ 23 h 25"/>
              <a:gd name="T70" fmla="*/ 11 w 25"/>
              <a:gd name="T71" fmla="*/ 23 h 25"/>
              <a:gd name="T72" fmla="*/ 11 w 25"/>
              <a:gd name="T73" fmla="*/ 23 h 25"/>
              <a:gd name="T74" fmla="*/ 9 w 25"/>
              <a:gd name="T75" fmla="*/ 23 h 25"/>
              <a:gd name="T76" fmla="*/ 8 w 25"/>
              <a:gd name="T77" fmla="*/ 21 h 25"/>
              <a:gd name="T78" fmla="*/ 8 w 25"/>
              <a:gd name="T79" fmla="*/ 21 h 25"/>
              <a:gd name="T80" fmla="*/ 6 w 25"/>
              <a:gd name="T81" fmla="*/ 21 h 25"/>
              <a:gd name="T82" fmla="*/ 4 w 25"/>
              <a:gd name="T83" fmla="*/ 19 h 25"/>
              <a:gd name="T84" fmla="*/ 2 w 25"/>
              <a:gd name="T85" fmla="*/ 16 h 25"/>
              <a:gd name="T86" fmla="*/ 2 w 25"/>
              <a:gd name="T87" fmla="*/ 14 h 25"/>
              <a:gd name="T88" fmla="*/ 0 w 25"/>
              <a:gd name="T89" fmla="*/ 12 h 25"/>
              <a:gd name="T90" fmla="*/ 0 w 25"/>
              <a:gd name="T91" fmla="*/ 10 h 25"/>
              <a:gd name="T92" fmla="*/ 0 w 25"/>
              <a:gd name="T93" fmla="*/ 8 h 25"/>
              <a:gd name="T94" fmla="*/ 0 w 25"/>
              <a:gd name="T95" fmla="*/ 6 h 25"/>
              <a:gd name="T96" fmla="*/ 2 w 25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3" y="23"/>
                </a:lnTo>
                <a:lnTo>
                  <a:pt x="11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39" name="Freeform 187"/>
          <p:cNvSpPr>
            <a:spLocks/>
          </p:cNvSpPr>
          <p:nvPr/>
        </p:nvSpPr>
        <p:spPr bwMode="auto">
          <a:xfrm>
            <a:off x="4210050" y="3960813"/>
            <a:ext cx="95250" cy="95250"/>
          </a:xfrm>
          <a:custGeom>
            <a:avLst/>
            <a:gdLst>
              <a:gd name="T0" fmla="*/ 2 w 25"/>
              <a:gd name="T1" fmla="*/ 4 h 25"/>
              <a:gd name="T2" fmla="*/ 4 w 25"/>
              <a:gd name="T3" fmla="*/ 2 h 25"/>
              <a:gd name="T4" fmla="*/ 6 w 25"/>
              <a:gd name="T5" fmla="*/ 2 h 25"/>
              <a:gd name="T6" fmla="*/ 6 w 25"/>
              <a:gd name="T7" fmla="*/ 0 h 25"/>
              <a:gd name="T8" fmla="*/ 8 w 25"/>
              <a:gd name="T9" fmla="*/ 0 h 25"/>
              <a:gd name="T10" fmla="*/ 9 w 25"/>
              <a:gd name="T11" fmla="*/ 0 h 25"/>
              <a:gd name="T12" fmla="*/ 11 w 25"/>
              <a:gd name="T13" fmla="*/ 0 h 25"/>
              <a:gd name="T14" fmla="*/ 13 w 25"/>
              <a:gd name="T15" fmla="*/ 2 h 25"/>
              <a:gd name="T16" fmla="*/ 15 w 25"/>
              <a:gd name="T17" fmla="*/ 2 h 25"/>
              <a:gd name="T18" fmla="*/ 17 w 25"/>
              <a:gd name="T19" fmla="*/ 4 h 25"/>
              <a:gd name="T20" fmla="*/ 19 w 25"/>
              <a:gd name="T21" fmla="*/ 4 h 25"/>
              <a:gd name="T22" fmla="*/ 21 w 25"/>
              <a:gd name="T23" fmla="*/ 6 h 25"/>
              <a:gd name="T24" fmla="*/ 23 w 25"/>
              <a:gd name="T25" fmla="*/ 10 h 25"/>
              <a:gd name="T26" fmla="*/ 23 w 25"/>
              <a:gd name="T27" fmla="*/ 12 h 25"/>
              <a:gd name="T28" fmla="*/ 25 w 25"/>
              <a:gd name="T29" fmla="*/ 14 h 25"/>
              <a:gd name="T30" fmla="*/ 25 w 25"/>
              <a:gd name="T31" fmla="*/ 16 h 25"/>
              <a:gd name="T32" fmla="*/ 25 w 25"/>
              <a:gd name="T33" fmla="*/ 17 h 25"/>
              <a:gd name="T34" fmla="*/ 25 w 25"/>
              <a:gd name="T35" fmla="*/ 19 h 25"/>
              <a:gd name="T36" fmla="*/ 23 w 25"/>
              <a:gd name="T37" fmla="*/ 21 h 25"/>
              <a:gd name="T38" fmla="*/ 23 w 25"/>
              <a:gd name="T39" fmla="*/ 23 h 25"/>
              <a:gd name="T40" fmla="*/ 21 w 25"/>
              <a:gd name="T41" fmla="*/ 23 h 25"/>
              <a:gd name="T42" fmla="*/ 19 w 25"/>
              <a:gd name="T43" fmla="*/ 23 h 25"/>
              <a:gd name="T44" fmla="*/ 17 w 25"/>
              <a:gd name="T45" fmla="*/ 23 h 25"/>
              <a:gd name="T46" fmla="*/ 17 w 25"/>
              <a:gd name="T47" fmla="*/ 25 h 25"/>
              <a:gd name="T48" fmla="*/ 15 w 25"/>
              <a:gd name="T49" fmla="*/ 23 h 25"/>
              <a:gd name="T50" fmla="*/ 13 w 25"/>
              <a:gd name="T51" fmla="*/ 23 h 25"/>
              <a:gd name="T52" fmla="*/ 11 w 25"/>
              <a:gd name="T53" fmla="*/ 23 h 25"/>
              <a:gd name="T54" fmla="*/ 9 w 25"/>
              <a:gd name="T55" fmla="*/ 23 h 25"/>
              <a:gd name="T56" fmla="*/ 8 w 25"/>
              <a:gd name="T57" fmla="*/ 21 h 25"/>
              <a:gd name="T58" fmla="*/ 6 w 25"/>
              <a:gd name="T59" fmla="*/ 21 h 25"/>
              <a:gd name="T60" fmla="*/ 4 w 25"/>
              <a:gd name="T61" fmla="*/ 19 h 25"/>
              <a:gd name="T62" fmla="*/ 2 w 25"/>
              <a:gd name="T63" fmla="*/ 16 h 25"/>
              <a:gd name="T64" fmla="*/ 2 w 25"/>
              <a:gd name="T65" fmla="*/ 14 h 25"/>
              <a:gd name="T66" fmla="*/ 0 w 25"/>
              <a:gd name="T67" fmla="*/ 12 h 25"/>
              <a:gd name="T68" fmla="*/ 0 w 25"/>
              <a:gd name="T69" fmla="*/ 10 h 25"/>
              <a:gd name="T70" fmla="*/ 0 w 25"/>
              <a:gd name="T71" fmla="*/ 8 h 25"/>
              <a:gd name="T72" fmla="*/ 0 w 25"/>
              <a:gd name="T73" fmla="*/ 6 h 25"/>
              <a:gd name="T74" fmla="*/ 2 w 25"/>
              <a:gd name="T7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" h="25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3" y="12"/>
                </a:lnTo>
                <a:lnTo>
                  <a:pt x="25" y="14"/>
                </a:lnTo>
                <a:lnTo>
                  <a:pt x="25" y="16"/>
                </a:lnTo>
                <a:lnTo>
                  <a:pt x="25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0" name="Freeform 188"/>
          <p:cNvSpPr>
            <a:spLocks/>
          </p:cNvSpPr>
          <p:nvPr/>
        </p:nvSpPr>
        <p:spPr bwMode="auto">
          <a:xfrm>
            <a:off x="4138613" y="4056063"/>
            <a:ext cx="87312" cy="88900"/>
          </a:xfrm>
          <a:custGeom>
            <a:avLst/>
            <a:gdLst>
              <a:gd name="T0" fmla="*/ 0 w 23"/>
              <a:gd name="T1" fmla="*/ 23 h 23"/>
              <a:gd name="T2" fmla="*/ 2 w 23"/>
              <a:gd name="T3" fmla="*/ 23 h 23"/>
              <a:gd name="T4" fmla="*/ 2 w 23"/>
              <a:gd name="T5" fmla="*/ 21 h 23"/>
              <a:gd name="T6" fmla="*/ 3 w 23"/>
              <a:gd name="T7" fmla="*/ 19 h 23"/>
              <a:gd name="T8" fmla="*/ 5 w 23"/>
              <a:gd name="T9" fmla="*/ 17 h 23"/>
              <a:gd name="T10" fmla="*/ 7 w 23"/>
              <a:gd name="T11" fmla="*/ 17 h 23"/>
              <a:gd name="T12" fmla="*/ 9 w 23"/>
              <a:gd name="T13" fmla="*/ 16 h 23"/>
              <a:gd name="T14" fmla="*/ 9 w 23"/>
              <a:gd name="T15" fmla="*/ 14 h 23"/>
              <a:gd name="T16" fmla="*/ 11 w 23"/>
              <a:gd name="T17" fmla="*/ 12 h 23"/>
              <a:gd name="T18" fmla="*/ 13 w 23"/>
              <a:gd name="T19" fmla="*/ 10 h 23"/>
              <a:gd name="T20" fmla="*/ 15 w 23"/>
              <a:gd name="T21" fmla="*/ 10 h 23"/>
              <a:gd name="T22" fmla="*/ 17 w 23"/>
              <a:gd name="T23" fmla="*/ 8 h 23"/>
              <a:gd name="T24" fmla="*/ 19 w 23"/>
              <a:gd name="T25" fmla="*/ 6 h 23"/>
              <a:gd name="T26" fmla="*/ 19 w 23"/>
              <a:gd name="T27" fmla="*/ 4 h 23"/>
              <a:gd name="T28" fmla="*/ 21 w 23"/>
              <a:gd name="T29" fmla="*/ 4 h 23"/>
              <a:gd name="T30" fmla="*/ 23 w 23"/>
              <a:gd name="T31" fmla="*/ 2 h 23"/>
              <a:gd name="T32" fmla="*/ 23 w 23"/>
              <a:gd name="T3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3">
                <a:moveTo>
                  <a:pt x="0" y="23"/>
                </a:moveTo>
                <a:lnTo>
                  <a:pt x="2" y="23"/>
                </a:lnTo>
                <a:lnTo>
                  <a:pt x="2" y="21"/>
                </a:lnTo>
                <a:lnTo>
                  <a:pt x="3" y="19"/>
                </a:lnTo>
                <a:lnTo>
                  <a:pt x="5" y="17"/>
                </a:lnTo>
                <a:lnTo>
                  <a:pt x="7" y="17"/>
                </a:lnTo>
                <a:lnTo>
                  <a:pt x="9" y="16"/>
                </a:lnTo>
                <a:lnTo>
                  <a:pt x="9" y="14"/>
                </a:lnTo>
                <a:lnTo>
                  <a:pt x="11" y="12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lnTo>
                  <a:pt x="19" y="4"/>
                </a:lnTo>
                <a:lnTo>
                  <a:pt x="21" y="4"/>
                </a:lnTo>
                <a:lnTo>
                  <a:pt x="23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1" name="Freeform 189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2 h 21"/>
              <a:gd name="T4" fmla="*/ 2 w 23"/>
              <a:gd name="T5" fmla="*/ 0 h 21"/>
              <a:gd name="T6" fmla="*/ 4 w 23"/>
              <a:gd name="T7" fmla="*/ 0 h 21"/>
              <a:gd name="T8" fmla="*/ 4 w 23"/>
              <a:gd name="T9" fmla="*/ 0 h 21"/>
              <a:gd name="T10" fmla="*/ 6 w 23"/>
              <a:gd name="T11" fmla="*/ 0 h 21"/>
              <a:gd name="T12" fmla="*/ 6 w 23"/>
              <a:gd name="T13" fmla="*/ 0 h 21"/>
              <a:gd name="T14" fmla="*/ 8 w 23"/>
              <a:gd name="T15" fmla="*/ 0 h 21"/>
              <a:gd name="T16" fmla="*/ 10 w 23"/>
              <a:gd name="T17" fmla="*/ 0 h 21"/>
              <a:gd name="T18" fmla="*/ 10 w 23"/>
              <a:gd name="T19" fmla="*/ 0 h 21"/>
              <a:gd name="T20" fmla="*/ 12 w 23"/>
              <a:gd name="T21" fmla="*/ 0 h 21"/>
              <a:gd name="T22" fmla="*/ 12 w 23"/>
              <a:gd name="T23" fmla="*/ 0 h 21"/>
              <a:gd name="T24" fmla="*/ 13 w 23"/>
              <a:gd name="T25" fmla="*/ 0 h 21"/>
              <a:gd name="T26" fmla="*/ 15 w 23"/>
              <a:gd name="T27" fmla="*/ 0 h 21"/>
              <a:gd name="T28" fmla="*/ 15 w 23"/>
              <a:gd name="T29" fmla="*/ 2 h 21"/>
              <a:gd name="T30" fmla="*/ 17 w 23"/>
              <a:gd name="T31" fmla="*/ 2 h 21"/>
              <a:gd name="T32" fmla="*/ 19 w 23"/>
              <a:gd name="T33" fmla="*/ 4 h 21"/>
              <a:gd name="T34" fmla="*/ 19 w 23"/>
              <a:gd name="T35" fmla="*/ 4 h 21"/>
              <a:gd name="T36" fmla="*/ 21 w 23"/>
              <a:gd name="T37" fmla="*/ 5 h 21"/>
              <a:gd name="T38" fmla="*/ 21 w 23"/>
              <a:gd name="T39" fmla="*/ 5 h 21"/>
              <a:gd name="T40" fmla="*/ 23 w 23"/>
              <a:gd name="T41" fmla="*/ 7 h 21"/>
              <a:gd name="T42" fmla="*/ 23 w 23"/>
              <a:gd name="T43" fmla="*/ 9 h 21"/>
              <a:gd name="T44" fmla="*/ 23 w 23"/>
              <a:gd name="T45" fmla="*/ 9 h 21"/>
              <a:gd name="T46" fmla="*/ 23 w 23"/>
              <a:gd name="T47" fmla="*/ 11 h 21"/>
              <a:gd name="T48" fmla="*/ 23 w 23"/>
              <a:gd name="T49" fmla="*/ 13 h 21"/>
              <a:gd name="T50" fmla="*/ 23 w 23"/>
              <a:gd name="T51" fmla="*/ 13 h 21"/>
              <a:gd name="T52" fmla="*/ 23 w 23"/>
              <a:gd name="T53" fmla="*/ 15 h 21"/>
              <a:gd name="T54" fmla="*/ 23 w 23"/>
              <a:gd name="T55" fmla="*/ 15 h 21"/>
              <a:gd name="T56" fmla="*/ 23 w 23"/>
              <a:gd name="T57" fmla="*/ 17 h 21"/>
              <a:gd name="T58" fmla="*/ 23 w 23"/>
              <a:gd name="T59" fmla="*/ 17 h 21"/>
              <a:gd name="T60" fmla="*/ 23 w 23"/>
              <a:gd name="T61" fmla="*/ 19 h 21"/>
              <a:gd name="T62" fmla="*/ 21 w 23"/>
              <a:gd name="T63" fmla="*/ 19 h 21"/>
              <a:gd name="T64" fmla="*/ 21 w 23"/>
              <a:gd name="T65" fmla="*/ 19 h 21"/>
              <a:gd name="T66" fmla="*/ 19 w 23"/>
              <a:gd name="T67" fmla="*/ 21 h 21"/>
              <a:gd name="T68" fmla="*/ 17 w 23"/>
              <a:gd name="T69" fmla="*/ 21 h 21"/>
              <a:gd name="T70" fmla="*/ 15 w 23"/>
              <a:gd name="T71" fmla="*/ 21 h 21"/>
              <a:gd name="T72" fmla="*/ 13 w 23"/>
              <a:gd name="T73" fmla="*/ 21 h 21"/>
              <a:gd name="T74" fmla="*/ 12 w 23"/>
              <a:gd name="T75" fmla="*/ 21 h 21"/>
              <a:gd name="T76" fmla="*/ 10 w 23"/>
              <a:gd name="T77" fmla="*/ 21 h 21"/>
              <a:gd name="T78" fmla="*/ 8 w 23"/>
              <a:gd name="T79" fmla="*/ 19 h 21"/>
              <a:gd name="T80" fmla="*/ 6 w 23"/>
              <a:gd name="T81" fmla="*/ 17 h 21"/>
              <a:gd name="T82" fmla="*/ 4 w 23"/>
              <a:gd name="T83" fmla="*/ 15 h 21"/>
              <a:gd name="T84" fmla="*/ 2 w 23"/>
              <a:gd name="T85" fmla="*/ 13 h 21"/>
              <a:gd name="T86" fmla="*/ 2 w 23"/>
              <a:gd name="T87" fmla="*/ 11 h 21"/>
              <a:gd name="T88" fmla="*/ 0 w 23"/>
              <a:gd name="T89" fmla="*/ 9 h 21"/>
              <a:gd name="T90" fmla="*/ 0 w 23"/>
              <a:gd name="T91" fmla="*/ 7 h 21"/>
              <a:gd name="T92" fmla="*/ 0 w 23"/>
              <a:gd name="T93" fmla="*/ 5 h 21"/>
              <a:gd name="T94" fmla="*/ 0 w 23"/>
              <a:gd name="T95" fmla="*/ 4 h 21"/>
              <a:gd name="T96" fmla="*/ 2 w 23"/>
              <a:gd name="T9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4"/>
                </a:lnTo>
                <a:lnTo>
                  <a:pt x="21" y="5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17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2" name="Freeform 190"/>
          <p:cNvSpPr>
            <a:spLocks/>
          </p:cNvSpPr>
          <p:nvPr/>
        </p:nvSpPr>
        <p:spPr bwMode="auto">
          <a:xfrm>
            <a:off x="4100513" y="4100513"/>
            <a:ext cx="87312" cy="82550"/>
          </a:xfrm>
          <a:custGeom>
            <a:avLst/>
            <a:gdLst>
              <a:gd name="T0" fmla="*/ 2 w 23"/>
              <a:gd name="T1" fmla="*/ 2 h 21"/>
              <a:gd name="T2" fmla="*/ 2 w 23"/>
              <a:gd name="T3" fmla="*/ 0 h 21"/>
              <a:gd name="T4" fmla="*/ 4 w 23"/>
              <a:gd name="T5" fmla="*/ 0 h 21"/>
              <a:gd name="T6" fmla="*/ 6 w 23"/>
              <a:gd name="T7" fmla="*/ 0 h 21"/>
              <a:gd name="T8" fmla="*/ 8 w 23"/>
              <a:gd name="T9" fmla="*/ 0 h 21"/>
              <a:gd name="T10" fmla="*/ 10 w 23"/>
              <a:gd name="T11" fmla="*/ 0 h 21"/>
              <a:gd name="T12" fmla="*/ 12 w 23"/>
              <a:gd name="T13" fmla="*/ 0 h 21"/>
              <a:gd name="T14" fmla="*/ 13 w 23"/>
              <a:gd name="T15" fmla="*/ 0 h 21"/>
              <a:gd name="T16" fmla="*/ 15 w 23"/>
              <a:gd name="T17" fmla="*/ 0 h 21"/>
              <a:gd name="T18" fmla="*/ 15 w 23"/>
              <a:gd name="T19" fmla="*/ 2 h 21"/>
              <a:gd name="T20" fmla="*/ 17 w 23"/>
              <a:gd name="T21" fmla="*/ 2 h 21"/>
              <a:gd name="T22" fmla="*/ 19 w 23"/>
              <a:gd name="T23" fmla="*/ 4 h 21"/>
              <a:gd name="T24" fmla="*/ 21 w 23"/>
              <a:gd name="T25" fmla="*/ 5 h 21"/>
              <a:gd name="T26" fmla="*/ 23 w 23"/>
              <a:gd name="T27" fmla="*/ 7 h 21"/>
              <a:gd name="T28" fmla="*/ 23 w 23"/>
              <a:gd name="T29" fmla="*/ 9 h 21"/>
              <a:gd name="T30" fmla="*/ 23 w 23"/>
              <a:gd name="T31" fmla="*/ 11 h 21"/>
              <a:gd name="T32" fmla="*/ 23 w 23"/>
              <a:gd name="T33" fmla="*/ 13 h 21"/>
              <a:gd name="T34" fmla="*/ 23 w 23"/>
              <a:gd name="T35" fmla="*/ 15 h 21"/>
              <a:gd name="T36" fmla="*/ 23 w 23"/>
              <a:gd name="T37" fmla="*/ 17 h 21"/>
              <a:gd name="T38" fmla="*/ 23 w 23"/>
              <a:gd name="T39" fmla="*/ 19 h 21"/>
              <a:gd name="T40" fmla="*/ 21 w 23"/>
              <a:gd name="T41" fmla="*/ 19 h 21"/>
              <a:gd name="T42" fmla="*/ 19 w 23"/>
              <a:gd name="T43" fmla="*/ 21 h 21"/>
              <a:gd name="T44" fmla="*/ 17 w 23"/>
              <a:gd name="T45" fmla="*/ 21 h 21"/>
              <a:gd name="T46" fmla="*/ 15 w 23"/>
              <a:gd name="T47" fmla="*/ 21 h 21"/>
              <a:gd name="T48" fmla="*/ 13 w 23"/>
              <a:gd name="T49" fmla="*/ 21 h 21"/>
              <a:gd name="T50" fmla="*/ 12 w 23"/>
              <a:gd name="T51" fmla="*/ 21 h 21"/>
              <a:gd name="T52" fmla="*/ 10 w 23"/>
              <a:gd name="T53" fmla="*/ 21 h 21"/>
              <a:gd name="T54" fmla="*/ 8 w 23"/>
              <a:gd name="T55" fmla="*/ 19 h 21"/>
              <a:gd name="T56" fmla="*/ 6 w 23"/>
              <a:gd name="T57" fmla="*/ 17 h 21"/>
              <a:gd name="T58" fmla="*/ 4 w 23"/>
              <a:gd name="T59" fmla="*/ 15 h 21"/>
              <a:gd name="T60" fmla="*/ 2 w 23"/>
              <a:gd name="T61" fmla="*/ 13 h 21"/>
              <a:gd name="T62" fmla="*/ 2 w 23"/>
              <a:gd name="T63" fmla="*/ 11 h 21"/>
              <a:gd name="T64" fmla="*/ 0 w 23"/>
              <a:gd name="T65" fmla="*/ 9 h 21"/>
              <a:gd name="T66" fmla="*/ 0 w 23"/>
              <a:gd name="T67" fmla="*/ 7 h 21"/>
              <a:gd name="T68" fmla="*/ 0 w 23"/>
              <a:gd name="T69" fmla="*/ 5 h 21"/>
              <a:gd name="T70" fmla="*/ 0 w 23"/>
              <a:gd name="T71" fmla="*/ 4 h 21"/>
              <a:gd name="T72" fmla="*/ 2 w 23"/>
              <a:gd name="T7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21">
                <a:moveTo>
                  <a:pt x="2" y="2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21" y="5"/>
                </a:lnTo>
                <a:lnTo>
                  <a:pt x="23" y="7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3" name="Freeform 191"/>
          <p:cNvSpPr>
            <a:spLocks/>
          </p:cNvSpPr>
          <p:nvPr/>
        </p:nvSpPr>
        <p:spPr bwMode="auto">
          <a:xfrm>
            <a:off x="4100513" y="3933825"/>
            <a:ext cx="79375" cy="98425"/>
          </a:xfrm>
          <a:custGeom>
            <a:avLst/>
            <a:gdLst>
              <a:gd name="T0" fmla="*/ 0 w 21"/>
              <a:gd name="T1" fmla="*/ 26 h 26"/>
              <a:gd name="T2" fmla="*/ 2 w 21"/>
              <a:gd name="T3" fmla="*/ 23 h 26"/>
              <a:gd name="T4" fmla="*/ 4 w 21"/>
              <a:gd name="T5" fmla="*/ 19 h 26"/>
              <a:gd name="T6" fmla="*/ 8 w 21"/>
              <a:gd name="T7" fmla="*/ 17 h 26"/>
              <a:gd name="T8" fmla="*/ 10 w 21"/>
              <a:gd name="T9" fmla="*/ 13 h 26"/>
              <a:gd name="T10" fmla="*/ 13 w 21"/>
              <a:gd name="T11" fmla="*/ 9 h 26"/>
              <a:gd name="T12" fmla="*/ 15 w 21"/>
              <a:gd name="T13" fmla="*/ 7 h 26"/>
              <a:gd name="T14" fmla="*/ 19 w 21"/>
              <a:gd name="T15" fmla="*/ 3 h 26"/>
              <a:gd name="T16" fmla="*/ 21 w 21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6">
                <a:moveTo>
                  <a:pt x="0" y="26"/>
                </a:moveTo>
                <a:lnTo>
                  <a:pt x="2" y="23"/>
                </a:lnTo>
                <a:lnTo>
                  <a:pt x="4" y="19"/>
                </a:lnTo>
                <a:lnTo>
                  <a:pt x="8" y="17"/>
                </a:lnTo>
                <a:lnTo>
                  <a:pt x="10" y="13"/>
                </a:lnTo>
                <a:lnTo>
                  <a:pt x="13" y="9"/>
                </a:lnTo>
                <a:lnTo>
                  <a:pt x="15" y="7"/>
                </a:lnTo>
                <a:lnTo>
                  <a:pt x="19" y="3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4" name="Freeform 192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2 w 25"/>
              <a:gd name="T3" fmla="*/ 2 h 21"/>
              <a:gd name="T4" fmla="*/ 4 w 25"/>
              <a:gd name="T5" fmla="*/ 0 h 21"/>
              <a:gd name="T6" fmla="*/ 5 w 25"/>
              <a:gd name="T7" fmla="*/ 0 h 21"/>
              <a:gd name="T8" fmla="*/ 9 w 25"/>
              <a:gd name="T9" fmla="*/ 0 h 21"/>
              <a:gd name="T10" fmla="*/ 11 w 25"/>
              <a:gd name="T11" fmla="*/ 0 h 21"/>
              <a:gd name="T12" fmla="*/ 13 w 25"/>
              <a:gd name="T13" fmla="*/ 0 h 21"/>
              <a:gd name="T14" fmla="*/ 15 w 25"/>
              <a:gd name="T15" fmla="*/ 2 h 21"/>
              <a:gd name="T16" fmla="*/ 19 w 25"/>
              <a:gd name="T17" fmla="*/ 2 h 21"/>
              <a:gd name="T18" fmla="*/ 21 w 25"/>
              <a:gd name="T19" fmla="*/ 4 h 21"/>
              <a:gd name="T20" fmla="*/ 23 w 25"/>
              <a:gd name="T21" fmla="*/ 6 h 21"/>
              <a:gd name="T22" fmla="*/ 23 w 25"/>
              <a:gd name="T23" fmla="*/ 8 h 21"/>
              <a:gd name="T24" fmla="*/ 25 w 25"/>
              <a:gd name="T25" fmla="*/ 10 h 21"/>
              <a:gd name="T26" fmla="*/ 25 w 25"/>
              <a:gd name="T27" fmla="*/ 13 h 21"/>
              <a:gd name="T28" fmla="*/ 25 w 25"/>
              <a:gd name="T29" fmla="*/ 15 h 21"/>
              <a:gd name="T30" fmla="*/ 25 w 25"/>
              <a:gd name="T31" fmla="*/ 17 h 21"/>
              <a:gd name="T32" fmla="*/ 23 w 25"/>
              <a:gd name="T33" fmla="*/ 19 h 21"/>
              <a:gd name="T34" fmla="*/ 23 w 25"/>
              <a:gd name="T35" fmla="*/ 19 h 21"/>
              <a:gd name="T36" fmla="*/ 21 w 25"/>
              <a:gd name="T37" fmla="*/ 21 h 21"/>
              <a:gd name="T38" fmla="*/ 19 w 25"/>
              <a:gd name="T39" fmla="*/ 21 h 21"/>
              <a:gd name="T40" fmla="*/ 17 w 25"/>
              <a:gd name="T41" fmla="*/ 21 h 21"/>
              <a:gd name="T42" fmla="*/ 13 w 25"/>
              <a:gd name="T43" fmla="*/ 21 h 21"/>
              <a:gd name="T44" fmla="*/ 11 w 25"/>
              <a:gd name="T45" fmla="*/ 21 h 21"/>
              <a:gd name="T46" fmla="*/ 9 w 25"/>
              <a:gd name="T47" fmla="*/ 19 h 21"/>
              <a:gd name="T48" fmla="*/ 7 w 25"/>
              <a:gd name="T49" fmla="*/ 19 h 21"/>
              <a:gd name="T50" fmla="*/ 5 w 25"/>
              <a:gd name="T51" fmla="*/ 17 h 21"/>
              <a:gd name="T52" fmla="*/ 4 w 25"/>
              <a:gd name="T53" fmla="*/ 15 h 21"/>
              <a:gd name="T54" fmla="*/ 2 w 25"/>
              <a:gd name="T55" fmla="*/ 13 h 21"/>
              <a:gd name="T56" fmla="*/ 0 w 25"/>
              <a:gd name="T57" fmla="*/ 11 h 21"/>
              <a:gd name="T58" fmla="*/ 0 w 25"/>
              <a:gd name="T59" fmla="*/ 8 h 21"/>
              <a:gd name="T60" fmla="*/ 0 w 25"/>
              <a:gd name="T61" fmla="*/ 6 h 21"/>
              <a:gd name="T62" fmla="*/ 0 w 25"/>
              <a:gd name="T63" fmla="*/ 4 h 21"/>
              <a:gd name="T64" fmla="*/ 2 w 25"/>
              <a:gd name="T6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5" name="Freeform 193"/>
          <p:cNvSpPr>
            <a:spLocks/>
          </p:cNvSpPr>
          <p:nvPr/>
        </p:nvSpPr>
        <p:spPr bwMode="auto">
          <a:xfrm>
            <a:off x="4130675" y="3895725"/>
            <a:ext cx="95250" cy="79375"/>
          </a:xfrm>
          <a:custGeom>
            <a:avLst/>
            <a:gdLst>
              <a:gd name="T0" fmla="*/ 2 w 25"/>
              <a:gd name="T1" fmla="*/ 2 h 21"/>
              <a:gd name="T2" fmla="*/ 4 w 25"/>
              <a:gd name="T3" fmla="*/ 0 h 21"/>
              <a:gd name="T4" fmla="*/ 5 w 25"/>
              <a:gd name="T5" fmla="*/ 0 h 21"/>
              <a:gd name="T6" fmla="*/ 9 w 25"/>
              <a:gd name="T7" fmla="*/ 0 h 21"/>
              <a:gd name="T8" fmla="*/ 11 w 25"/>
              <a:gd name="T9" fmla="*/ 0 h 21"/>
              <a:gd name="T10" fmla="*/ 13 w 25"/>
              <a:gd name="T11" fmla="*/ 0 h 21"/>
              <a:gd name="T12" fmla="*/ 15 w 25"/>
              <a:gd name="T13" fmla="*/ 2 h 21"/>
              <a:gd name="T14" fmla="*/ 19 w 25"/>
              <a:gd name="T15" fmla="*/ 2 h 21"/>
              <a:gd name="T16" fmla="*/ 21 w 25"/>
              <a:gd name="T17" fmla="*/ 4 h 21"/>
              <a:gd name="T18" fmla="*/ 23 w 25"/>
              <a:gd name="T19" fmla="*/ 6 h 21"/>
              <a:gd name="T20" fmla="*/ 23 w 25"/>
              <a:gd name="T21" fmla="*/ 8 h 21"/>
              <a:gd name="T22" fmla="*/ 25 w 25"/>
              <a:gd name="T23" fmla="*/ 10 h 21"/>
              <a:gd name="T24" fmla="*/ 25 w 25"/>
              <a:gd name="T25" fmla="*/ 13 h 21"/>
              <a:gd name="T26" fmla="*/ 25 w 25"/>
              <a:gd name="T27" fmla="*/ 15 h 21"/>
              <a:gd name="T28" fmla="*/ 25 w 25"/>
              <a:gd name="T29" fmla="*/ 17 h 21"/>
              <a:gd name="T30" fmla="*/ 23 w 25"/>
              <a:gd name="T31" fmla="*/ 19 h 21"/>
              <a:gd name="T32" fmla="*/ 21 w 25"/>
              <a:gd name="T33" fmla="*/ 21 h 21"/>
              <a:gd name="T34" fmla="*/ 19 w 25"/>
              <a:gd name="T35" fmla="*/ 21 h 21"/>
              <a:gd name="T36" fmla="*/ 17 w 25"/>
              <a:gd name="T37" fmla="*/ 21 h 21"/>
              <a:gd name="T38" fmla="*/ 13 w 25"/>
              <a:gd name="T39" fmla="*/ 21 h 21"/>
              <a:gd name="T40" fmla="*/ 11 w 25"/>
              <a:gd name="T41" fmla="*/ 21 h 21"/>
              <a:gd name="T42" fmla="*/ 9 w 25"/>
              <a:gd name="T43" fmla="*/ 19 h 21"/>
              <a:gd name="T44" fmla="*/ 7 w 25"/>
              <a:gd name="T45" fmla="*/ 19 h 21"/>
              <a:gd name="T46" fmla="*/ 5 w 25"/>
              <a:gd name="T47" fmla="*/ 17 h 21"/>
              <a:gd name="T48" fmla="*/ 4 w 25"/>
              <a:gd name="T49" fmla="*/ 15 h 21"/>
              <a:gd name="T50" fmla="*/ 2 w 25"/>
              <a:gd name="T51" fmla="*/ 13 h 21"/>
              <a:gd name="T52" fmla="*/ 0 w 25"/>
              <a:gd name="T53" fmla="*/ 11 h 21"/>
              <a:gd name="T54" fmla="*/ 0 w 25"/>
              <a:gd name="T55" fmla="*/ 8 h 21"/>
              <a:gd name="T56" fmla="*/ 0 w 25"/>
              <a:gd name="T57" fmla="*/ 6 h 21"/>
              <a:gd name="T58" fmla="*/ 0 w 25"/>
              <a:gd name="T59" fmla="*/ 4 h 21"/>
              <a:gd name="T60" fmla="*/ 2 w 25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1">
                <a:moveTo>
                  <a:pt x="2" y="2"/>
                </a:move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3" y="8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1"/>
                </a:lnTo>
                <a:lnTo>
                  <a:pt x="17" y="21"/>
                </a:lnTo>
                <a:lnTo>
                  <a:pt x="13" y="21"/>
                </a:lnTo>
                <a:lnTo>
                  <a:pt x="11" y="21"/>
                </a:lnTo>
                <a:lnTo>
                  <a:pt x="9" y="19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6" name="Freeform 194"/>
          <p:cNvSpPr>
            <a:spLocks/>
          </p:cNvSpPr>
          <p:nvPr/>
        </p:nvSpPr>
        <p:spPr bwMode="auto">
          <a:xfrm>
            <a:off x="4068763" y="3983038"/>
            <a:ext cx="80962" cy="103187"/>
          </a:xfrm>
          <a:custGeom>
            <a:avLst/>
            <a:gdLst>
              <a:gd name="T0" fmla="*/ 0 w 21"/>
              <a:gd name="T1" fmla="*/ 27 h 27"/>
              <a:gd name="T2" fmla="*/ 4 w 21"/>
              <a:gd name="T3" fmla="*/ 23 h 27"/>
              <a:gd name="T4" fmla="*/ 6 w 21"/>
              <a:gd name="T5" fmla="*/ 21 h 27"/>
              <a:gd name="T6" fmla="*/ 8 w 21"/>
              <a:gd name="T7" fmla="*/ 17 h 27"/>
              <a:gd name="T8" fmla="*/ 12 w 21"/>
              <a:gd name="T9" fmla="*/ 13 h 27"/>
              <a:gd name="T10" fmla="*/ 14 w 21"/>
              <a:gd name="T11" fmla="*/ 11 h 27"/>
              <a:gd name="T12" fmla="*/ 18 w 21"/>
              <a:gd name="T13" fmla="*/ 8 h 27"/>
              <a:gd name="T14" fmla="*/ 20 w 21"/>
              <a:gd name="T15" fmla="*/ 4 h 27"/>
              <a:gd name="T16" fmla="*/ 21 w 21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27">
                <a:moveTo>
                  <a:pt x="0" y="27"/>
                </a:moveTo>
                <a:lnTo>
                  <a:pt x="4" y="23"/>
                </a:lnTo>
                <a:lnTo>
                  <a:pt x="6" y="21"/>
                </a:lnTo>
                <a:lnTo>
                  <a:pt x="8" y="17"/>
                </a:lnTo>
                <a:lnTo>
                  <a:pt x="12" y="13"/>
                </a:lnTo>
                <a:lnTo>
                  <a:pt x="14" y="11"/>
                </a:lnTo>
                <a:lnTo>
                  <a:pt x="18" y="8"/>
                </a:lnTo>
                <a:lnTo>
                  <a:pt x="20" y="4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7" name="Freeform 195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8" name="Freeform 196"/>
          <p:cNvSpPr>
            <a:spLocks/>
          </p:cNvSpPr>
          <p:nvPr/>
        </p:nvSpPr>
        <p:spPr bwMode="auto">
          <a:xfrm>
            <a:off x="4035425" y="4032250"/>
            <a:ext cx="95250" cy="87313"/>
          </a:xfrm>
          <a:custGeom>
            <a:avLst/>
            <a:gdLst>
              <a:gd name="T0" fmla="*/ 2 w 25"/>
              <a:gd name="T1" fmla="*/ 4 h 23"/>
              <a:gd name="T2" fmla="*/ 2 w 25"/>
              <a:gd name="T3" fmla="*/ 2 h 23"/>
              <a:gd name="T4" fmla="*/ 4 w 25"/>
              <a:gd name="T5" fmla="*/ 0 h 23"/>
              <a:gd name="T6" fmla="*/ 6 w 25"/>
              <a:gd name="T7" fmla="*/ 0 h 23"/>
              <a:gd name="T8" fmla="*/ 7 w 25"/>
              <a:gd name="T9" fmla="*/ 0 h 23"/>
              <a:gd name="T10" fmla="*/ 11 w 25"/>
              <a:gd name="T11" fmla="*/ 0 h 23"/>
              <a:gd name="T12" fmla="*/ 13 w 25"/>
              <a:gd name="T13" fmla="*/ 0 h 23"/>
              <a:gd name="T14" fmla="*/ 15 w 25"/>
              <a:gd name="T15" fmla="*/ 2 h 23"/>
              <a:gd name="T16" fmla="*/ 17 w 25"/>
              <a:gd name="T17" fmla="*/ 4 h 23"/>
              <a:gd name="T18" fmla="*/ 19 w 25"/>
              <a:gd name="T19" fmla="*/ 4 h 23"/>
              <a:gd name="T20" fmla="*/ 21 w 25"/>
              <a:gd name="T21" fmla="*/ 6 h 23"/>
              <a:gd name="T22" fmla="*/ 23 w 25"/>
              <a:gd name="T23" fmla="*/ 10 h 23"/>
              <a:gd name="T24" fmla="*/ 25 w 25"/>
              <a:gd name="T25" fmla="*/ 12 h 23"/>
              <a:gd name="T26" fmla="*/ 25 w 25"/>
              <a:gd name="T27" fmla="*/ 14 h 23"/>
              <a:gd name="T28" fmla="*/ 25 w 25"/>
              <a:gd name="T29" fmla="*/ 16 h 23"/>
              <a:gd name="T30" fmla="*/ 25 w 25"/>
              <a:gd name="T31" fmla="*/ 18 h 23"/>
              <a:gd name="T32" fmla="*/ 23 w 25"/>
              <a:gd name="T33" fmla="*/ 20 h 23"/>
              <a:gd name="T34" fmla="*/ 23 w 25"/>
              <a:gd name="T35" fmla="*/ 22 h 23"/>
              <a:gd name="T36" fmla="*/ 21 w 25"/>
              <a:gd name="T37" fmla="*/ 22 h 23"/>
              <a:gd name="T38" fmla="*/ 19 w 25"/>
              <a:gd name="T39" fmla="*/ 22 h 23"/>
              <a:gd name="T40" fmla="*/ 15 w 25"/>
              <a:gd name="T41" fmla="*/ 23 h 23"/>
              <a:gd name="T42" fmla="*/ 13 w 25"/>
              <a:gd name="T43" fmla="*/ 22 h 23"/>
              <a:gd name="T44" fmla="*/ 11 w 25"/>
              <a:gd name="T45" fmla="*/ 22 h 23"/>
              <a:gd name="T46" fmla="*/ 9 w 25"/>
              <a:gd name="T47" fmla="*/ 22 h 23"/>
              <a:gd name="T48" fmla="*/ 6 w 25"/>
              <a:gd name="T49" fmla="*/ 20 h 23"/>
              <a:gd name="T50" fmla="*/ 4 w 25"/>
              <a:gd name="T51" fmla="*/ 18 h 23"/>
              <a:gd name="T52" fmla="*/ 2 w 25"/>
              <a:gd name="T53" fmla="*/ 16 h 23"/>
              <a:gd name="T54" fmla="*/ 2 w 25"/>
              <a:gd name="T55" fmla="*/ 14 h 23"/>
              <a:gd name="T56" fmla="*/ 0 w 25"/>
              <a:gd name="T57" fmla="*/ 12 h 23"/>
              <a:gd name="T58" fmla="*/ 0 w 25"/>
              <a:gd name="T59" fmla="*/ 10 h 23"/>
              <a:gd name="T60" fmla="*/ 0 w 25"/>
              <a:gd name="T61" fmla="*/ 8 h 23"/>
              <a:gd name="T62" fmla="*/ 0 w 25"/>
              <a:gd name="T63" fmla="*/ 6 h 23"/>
              <a:gd name="T64" fmla="*/ 2 w 25"/>
              <a:gd name="T6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4"/>
                </a:lnTo>
                <a:lnTo>
                  <a:pt x="21" y="6"/>
                </a:lnTo>
                <a:lnTo>
                  <a:pt x="23" y="10"/>
                </a:lnTo>
                <a:lnTo>
                  <a:pt x="25" y="12"/>
                </a:lnTo>
                <a:lnTo>
                  <a:pt x="25" y="14"/>
                </a:lnTo>
                <a:lnTo>
                  <a:pt x="25" y="16"/>
                </a:lnTo>
                <a:lnTo>
                  <a:pt x="25" y="18"/>
                </a:lnTo>
                <a:lnTo>
                  <a:pt x="23" y="20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5" y="23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0"/>
                </a:lnTo>
                <a:lnTo>
                  <a:pt x="4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49" name="Freeform 197"/>
          <p:cNvSpPr>
            <a:spLocks/>
          </p:cNvSpPr>
          <p:nvPr/>
        </p:nvSpPr>
        <p:spPr bwMode="auto">
          <a:xfrm>
            <a:off x="4779963" y="5464175"/>
            <a:ext cx="114300" cy="49213"/>
          </a:xfrm>
          <a:custGeom>
            <a:avLst/>
            <a:gdLst>
              <a:gd name="T0" fmla="*/ 0 w 30"/>
              <a:gd name="T1" fmla="*/ 13 h 13"/>
              <a:gd name="T2" fmla="*/ 1 w 30"/>
              <a:gd name="T3" fmla="*/ 13 h 13"/>
              <a:gd name="T4" fmla="*/ 3 w 30"/>
              <a:gd name="T5" fmla="*/ 11 h 13"/>
              <a:gd name="T6" fmla="*/ 5 w 30"/>
              <a:gd name="T7" fmla="*/ 11 h 13"/>
              <a:gd name="T8" fmla="*/ 7 w 30"/>
              <a:gd name="T9" fmla="*/ 9 h 13"/>
              <a:gd name="T10" fmla="*/ 9 w 30"/>
              <a:gd name="T11" fmla="*/ 9 h 13"/>
              <a:gd name="T12" fmla="*/ 11 w 30"/>
              <a:gd name="T13" fmla="*/ 7 h 13"/>
              <a:gd name="T14" fmla="*/ 13 w 30"/>
              <a:gd name="T15" fmla="*/ 7 h 13"/>
              <a:gd name="T16" fmla="*/ 15 w 30"/>
              <a:gd name="T17" fmla="*/ 5 h 13"/>
              <a:gd name="T18" fmla="*/ 17 w 30"/>
              <a:gd name="T19" fmla="*/ 5 h 13"/>
              <a:gd name="T20" fmla="*/ 19 w 30"/>
              <a:gd name="T21" fmla="*/ 3 h 13"/>
              <a:gd name="T22" fmla="*/ 21 w 30"/>
              <a:gd name="T23" fmla="*/ 3 h 13"/>
              <a:gd name="T24" fmla="*/ 24 w 30"/>
              <a:gd name="T25" fmla="*/ 3 h 13"/>
              <a:gd name="T26" fmla="*/ 26 w 30"/>
              <a:gd name="T27" fmla="*/ 1 h 13"/>
              <a:gd name="T28" fmla="*/ 28 w 30"/>
              <a:gd name="T29" fmla="*/ 1 h 13"/>
              <a:gd name="T30" fmla="*/ 30 w 30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13">
                <a:moveTo>
                  <a:pt x="0" y="13"/>
                </a:moveTo>
                <a:lnTo>
                  <a:pt x="1" y="13"/>
                </a:lnTo>
                <a:lnTo>
                  <a:pt x="3" y="11"/>
                </a:lnTo>
                <a:lnTo>
                  <a:pt x="5" y="11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7"/>
                </a:lnTo>
                <a:lnTo>
                  <a:pt x="15" y="5"/>
                </a:lnTo>
                <a:lnTo>
                  <a:pt x="17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0" name="Freeform 198"/>
          <p:cNvSpPr>
            <a:spLocks/>
          </p:cNvSpPr>
          <p:nvPr/>
        </p:nvSpPr>
        <p:spPr bwMode="auto">
          <a:xfrm>
            <a:off x="4783138" y="5440363"/>
            <a:ext cx="127000" cy="57150"/>
          </a:xfrm>
          <a:custGeom>
            <a:avLst/>
            <a:gdLst>
              <a:gd name="T0" fmla="*/ 0 w 33"/>
              <a:gd name="T1" fmla="*/ 15 h 15"/>
              <a:gd name="T2" fmla="*/ 2 w 33"/>
              <a:gd name="T3" fmla="*/ 15 h 15"/>
              <a:gd name="T4" fmla="*/ 4 w 33"/>
              <a:gd name="T5" fmla="*/ 13 h 15"/>
              <a:gd name="T6" fmla="*/ 6 w 33"/>
              <a:gd name="T7" fmla="*/ 13 h 15"/>
              <a:gd name="T8" fmla="*/ 8 w 33"/>
              <a:gd name="T9" fmla="*/ 11 h 15"/>
              <a:gd name="T10" fmla="*/ 10 w 33"/>
              <a:gd name="T11" fmla="*/ 11 h 15"/>
              <a:gd name="T12" fmla="*/ 12 w 33"/>
              <a:gd name="T13" fmla="*/ 9 h 15"/>
              <a:gd name="T14" fmla="*/ 16 w 33"/>
              <a:gd name="T15" fmla="*/ 9 h 15"/>
              <a:gd name="T16" fmla="*/ 18 w 33"/>
              <a:gd name="T17" fmla="*/ 7 h 15"/>
              <a:gd name="T18" fmla="*/ 20 w 33"/>
              <a:gd name="T19" fmla="*/ 7 h 15"/>
              <a:gd name="T20" fmla="*/ 22 w 33"/>
              <a:gd name="T21" fmla="*/ 6 h 15"/>
              <a:gd name="T22" fmla="*/ 23 w 33"/>
              <a:gd name="T23" fmla="*/ 6 h 15"/>
              <a:gd name="T24" fmla="*/ 25 w 33"/>
              <a:gd name="T25" fmla="*/ 4 h 15"/>
              <a:gd name="T26" fmla="*/ 27 w 33"/>
              <a:gd name="T27" fmla="*/ 4 h 15"/>
              <a:gd name="T28" fmla="*/ 29 w 33"/>
              <a:gd name="T29" fmla="*/ 2 h 15"/>
              <a:gd name="T30" fmla="*/ 31 w 33"/>
              <a:gd name="T31" fmla="*/ 2 h 15"/>
              <a:gd name="T32" fmla="*/ 33 w 33"/>
              <a:gd name="T3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5">
                <a:moveTo>
                  <a:pt x="0" y="15"/>
                </a:moveTo>
                <a:lnTo>
                  <a:pt x="2" y="15"/>
                </a:lnTo>
                <a:lnTo>
                  <a:pt x="4" y="13"/>
                </a:lnTo>
                <a:lnTo>
                  <a:pt x="6" y="13"/>
                </a:lnTo>
                <a:lnTo>
                  <a:pt x="8" y="11"/>
                </a:lnTo>
                <a:lnTo>
                  <a:pt x="10" y="11"/>
                </a:lnTo>
                <a:lnTo>
                  <a:pt x="12" y="9"/>
                </a:lnTo>
                <a:lnTo>
                  <a:pt x="16" y="9"/>
                </a:lnTo>
                <a:lnTo>
                  <a:pt x="18" y="7"/>
                </a:lnTo>
                <a:lnTo>
                  <a:pt x="20" y="7"/>
                </a:lnTo>
                <a:lnTo>
                  <a:pt x="22" y="6"/>
                </a:lnTo>
                <a:lnTo>
                  <a:pt x="23" y="6"/>
                </a:lnTo>
                <a:lnTo>
                  <a:pt x="25" y="4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1" name="Freeform 199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  <a:gd name="T4" fmla="*/ 6 w 21"/>
              <a:gd name="T5" fmla="*/ 0 h 23"/>
              <a:gd name="T6" fmla="*/ 6 w 21"/>
              <a:gd name="T7" fmla="*/ 0 h 23"/>
              <a:gd name="T8" fmla="*/ 8 w 21"/>
              <a:gd name="T9" fmla="*/ 0 h 23"/>
              <a:gd name="T10" fmla="*/ 8 w 21"/>
              <a:gd name="T11" fmla="*/ 0 h 23"/>
              <a:gd name="T12" fmla="*/ 10 w 21"/>
              <a:gd name="T13" fmla="*/ 0 h 23"/>
              <a:gd name="T14" fmla="*/ 10 w 21"/>
              <a:gd name="T15" fmla="*/ 0 h 23"/>
              <a:gd name="T16" fmla="*/ 12 w 21"/>
              <a:gd name="T17" fmla="*/ 0 h 23"/>
              <a:gd name="T18" fmla="*/ 12 w 21"/>
              <a:gd name="T19" fmla="*/ 0 h 23"/>
              <a:gd name="T20" fmla="*/ 13 w 21"/>
              <a:gd name="T21" fmla="*/ 2 h 23"/>
              <a:gd name="T22" fmla="*/ 13 w 21"/>
              <a:gd name="T23" fmla="*/ 2 h 23"/>
              <a:gd name="T24" fmla="*/ 15 w 21"/>
              <a:gd name="T25" fmla="*/ 2 h 23"/>
              <a:gd name="T26" fmla="*/ 15 w 21"/>
              <a:gd name="T27" fmla="*/ 4 h 23"/>
              <a:gd name="T28" fmla="*/ 17 w 21"/>
              <a:gd name="T29" fmla="*/ 6 h 23"/>
              <a:gd name="T30" fmla="*/ 17 w 21"/>
              <a:gd name="T31" fmla="*/ 6 h 23"/>
              <a:gd name="T32" fmla="*/ 19 w 21"/>
              <a:gd name="T33" fmla="*/ 8 h 23"/>
              <a:gd name="T34" fmla="*/ 19 w 21"/>
              <a:gd name="T35" fmla="*/ 10 h 23"/>
              <a:gd name="T36" fmla="*/ 21 w 21"/>
              <a:gd name="T37" fmla="*/ 10 h 23"/>
              <a:gd name="T38" fmla="*/ 21 w 21"/>
              <a:gd name="T39" fmla="*/ 12 h 23"/>
              <a:gd name="T40" fmla="*/ 21 w 21"/>
              <a:gd name="T41" fmla="*/ 14 h 23"/>
              <a:gd name="T42" fmla="*/ 21 w 21"/>
              <a:gd name="T43" fmla="*/ 16 h 23"/>
              <a:gd name="T44" fmla="*/ 21 w 21"/>
              <a:gd name="T45" fmla="*/ 18 h 23"/>
              <a:gd name="T46" fmla="*/ 21 w 21"/>
              <a:gd name="T47" fmla="*/ 18 h 23"/>
              <a:gd name="T48" fmla="*/ 19 w 21"/>
              <a:gd name="T49" fmla="*/ 19 h 23"/>
              <a:gd name="T50" fmla="*/ 19 w 21"/>
              <a:gd name="T51" fmla="*/ 19 h 23"/>
              <a:gd name="T52" fmla="*/ 19 w 21"/>
              <a:gd name="T53" fmla="*/ 21 h 23"/>
              <a:gd name="T54" fmla="*/ 19 w 21"/>
              <a:gd name="T55" fmla="*/ 21 h 23"/>
              <a:gd name="T56" fmla="*/ 17 w 21"/>
              <a:gd name="T57" fmla="*/ 21 h 23"/>
              <a:gd name="T58" fmla="*/ 17 w 21"/>
              <a:gd name="T59" fmla="*/ 23 h 23"/>
              <a:gd name="T60" fmla="*/ 15 w 21"/>
              <a:gd name="T61" fmla="*/ 23 h 23"/>
              <a:gd name="T62" fmla="*/ 15 w 21"/>
              <a:gd name="T63" fmla="*/ 23 h 23"/>
              <a:gd name="T64" fmla="*/ 15 w 21"/>
              <a:gd name="T65" fmla="*/ 23 h 23"/>
              <a:gd name="T66" fmla="*/ 13 w 21"/>
              <a:gd name="T67" fmla="*/ 23 h 23"/>
              <a:gd name="T68" fmla="*/ 12 w 21"/>
              <a:gd name="T69" fmla="*/ 23 h 23"/>
              <a:gd name="T70" fmla="*/ 10 w 21"/>
              <a:gd name="T71" fmla="*/ 23 h 23"/>
              <a:gd name="T72" fmla="*/ 8 w 21"/>
              <a:gd name="T73" fmla="*/ 23 h 23"/>
              <a:gd name="T74" fmla="*/ 6 w 21"/>
              <a:gd name="T75" fmla="*/ 21 h 23"/>
              <a:gd name="T76" fmla="*/ 6 w 21"/>
              <a:gd name="T77" fmla="*/ 19 h 23"/>
              <a:gd name="T78" fmla="*/ 4 w 21"/>
              <a:gd name="T79" fmla="*/ 19 h 23"/>
              <a:gd name="T80" fmla="*/ 2 w 21"/>
              <a:gd name="T81" fmla="*/ 18 h 23"/>
              <a:gd name="T82" fmla="*/ 0 w 21"/>
              <a:gd name="T83" fmla="*/ 14 h 23"/>
              <a:gd name="T84" fmla="*/ 0 w 21"/>
              <a:gd name="T85" fmla="*/ 12 h 23"/>
              <a:gd name="T86" fmla="*/ 0 w 21"/>
              <a:gd name="T87" fmla="*/ 10 h 23"/>
              <a:gd name="T88" fmla="*/ 0 w 21"/>
              <a:gd name="T89" fmla="*/ 8 h 23"/>
              <a:gd name="T90" fmla="*/ 0 w 21"/>
              <a:gd name="T91" fmla="*/ 6 h 23"/>
              <a:gd name="T92" fmla="*/ 0 w 21"/>
              <a:gd name="T93" fmla="*/ 4 h 23"/>
              <a:gd name="T94" fmla="*/ 2 w 21"/>
              <a:gd name="T95" fmla="*/ 2 h 23"/>
              <a:gd name="T96" fmla="*/ 4 w 21"/>
              <a:gd name="T9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18"/>
                </a:lnTo>
                <a:lnTo>
                  <a:pt x="19" y="19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552" name="Freeform 200"/>
          <p:cNvSpPr>
            <a:spLocks/>
          </p:cNvSpPr>
          <p:nvPr/>
        </p:nvSpPr>
        <p:spPr bwMode="auto">
          <a:xfrm>
            <a:off x="4733925" y="5483225"/>
            <a:ext cx="80963" cy="87313"/>
          </a:xfrm>
          <a:custGeom>
            <a:avLst/>
            <a:gdLst>
              <a:gd name="T0" fmla="*/ 4 w 21"/>
              <a:gd name="T1" fmla="*/ 0 h 23"/>
              <a:gd name="T2" fmla="*/ 6 w 21"/>
              <a:gd name="T3" fmla="*/ 0 h 23"/>
              <a:gd name="T4" fmla="*/ 8 w 21"/>
              <a:gd name="T5" fmla="*/ 0 h 23"/>
              <a:gd name="T6" fmla="*/ 10 w 21"/>
              <a:gd name="T7" fmla="*/ 0 h 23"/>
              <a:gd name="T8" fmla="*/ 12 w 21"/>
              <a:gd name="T9" fmla="*/ 0 h 23"/>
              <a:gd name="T10" fmla="*/ 13 w 21"/>
              <a:gd name="T11" fmla="*/ 2 h 23"/>
              <a:gd name="T12" fmla="*/ 15 w 21"/>
              <a:gd name="T13" fmla="*/ 2 h 23"/>
              <a:gd name="T14" fmla="*/ 15 w 21"/>
              <a:gd name="T15" fmla="*/ 4 h 23"/>
              <a:gd name="T16" fmla="*/ 17 w 21"/>
              <a:gd name="T17" fmla="*/ 6 h 23"/>
              <a:gd name="T18" fmla="*/ 19 w 21"/>
              <a:gd name="T19" fmla="*/ 8 h 23"/>
              <a:gd name="T20" fmla="*/ 19 w 21"/>
              <a:gd name="T21" fmla="*/ 10 h 23"/>
              <a:gd name="T22" fmla="*/ 21 w 21"/>
              <a:gd name="T23" fmla="*/ 10 h 23"/>
              <a:gd name="T24" fmla="*/ 21 w 21"/>
              <a:gd name="T25" fmla="*/ 12 h 23"/>
              <a:gd name="T26" fmla="*/ 21 w 21"/>
              <a:gd name="T27" fmla="*/ 14 h 23"/>
              <a:gd name="T28" fmla="*/ 21 w 21"/>
              <a:gd name="T29" fmla="*/ 16 h 23"/>
              <a:gd name="T30" fmla="*/ 21 w 21"/>
              <a:gd name="T31" fmla="*/ 18 h 23"/>
              <a:gd name="T32" fmla="*/ 19 w 21"/>
              <a:gd name="T33" fmla="*/ 19 h 23"/>
              <a:gd name="T34" fmla="*/ 19 w 21"/>
              <a:gd name="T35" fmla="*/ 21 h 23"/>
              <a:gd name="T36" fmla="*/ 17 w 21"/>
              <a:gd name="T37" fmla="*/ 21 h 23"/>
              <a:gd name="T38" fmla="*/ 17 w 21"/>
              <a:gd name="T39" fmla="*/ 23 h 23"/>
              <a:gd name="T40" fmla="*/ 15 w 21"/>
              <a:gd name="T41" fmla="*/ 23 h 23"/>
              <a:gd name="T42" fmla="*/ 13 w 21"/>
              <a:gd name="T43" fmla="*/ 23 h 23"/>
              <a:gd name="T44" fmla="*/ 12 w 21"/>
              <a:gd name="T45" fmla="*/ 23 h 23"/>
              <a:gd name="T46" fmla="*/ 10 w 21"/>
              <a:gd name="T47" fmla="*/ 23 h 23"/>
              <a:gd name="T48" fmla="*/ 8 w 21"/>
              <a:gd name="T49" fmla="*/ 23 h 23"/>
              <a:gd name="T50" fmla="*/ 6 w 21"/>
              <a:gd name="T51" fmla="*/ 21 h 23"/>
              <a:gd name="T52" fmla="*/ 6 w 21"/>
              <a:gd name="T53" fmla="*/ 19 h 23"/>
              <a:gd name="T54" fmla="*/ 4 w 21"/>
              <a:gd name="T55" fmla="*/ 19 h 23"/>
              <a:gd name="T56" fmla="*/ 2 w 21"/>
              <a:gd name="T57" fmla="*/ 18 h 23"/>
              <a:gd name="T58" fmla="*/ 0 w 21"/>
              <a:gd name="T59" fmla="*/ 14 h 23"/>
              <a:gd name="T60" fmla="*/ 0 w 21"/>
              <a:gd name="T61" fmla="*/ 12 h 23"/>
              <a:gd name="T62" fmla="*/ 0 w 21"/>
              <a:gd name="T63" fmla="*/ 10 h 23"/>
              <a:gd name="T64" fmla="*/ 0 w 21"/>
              <a:gd name="T65" fmla="*/ 8 h 23"/>
              <a:gd name="T66" fmla="*/ 0 w 21"/>
              <a:gd name="T67" fmla="*/ 6 h 23"/>
              <a:gd name="T68" fmla="*/ 0 w 21"/>
              <a:gd name="T69" fmla="*/ 4 h 23"/>
              <a:gd name="T70" fmla="*/ 2 w 21"/>
              <a:gd name="T71" fmla="*/ 2 h 23"/>
              <a:gd name="T72" fmla="*/ 4 w 21"/>
              <a:gd name="T7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23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19" y="10"/>
                </a:lnTo>
                <a:lnTo>
                  <a:pt x="21" y="10"/>
                </a:lnTo>
                <a:lnTo>
                  <a:pt x="21" y="12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19" y="19"/>
                </a:lnTo>
                <a:lnTo>
                  <a:pt x="19" y="21"/>
                </a:lnTo>
                <a:lnTo>
                  <a:pt x="17" y="21"/>
                </a:lnTo>
                <a:lnTo>
                  <a:pt x="17" y="23"/>
                </a:lnTo>
                <a:lnTo>
                  <a:pt x="15" y="23"/>
                </a:lnTo>
                <a:lnTo>
                  <a:pt x="13" y="23"/>
                </a:lnTo>
                <a:lnTo>
                  <a:pt x="12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6" y="19"/>
                </a:lnTo>
                <a:lnTo>
                  <a:pt x="4" y="19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6553" name="Group 201"/>
          <p:cNvGrpSpPr>
            <a:grpSpLocks/>
          </p:cNvGrpSpPr>
          <p:nvPr/>
        </p:nvGrpSpPr>
        <p:grpSpPr bwMode="auto">
          <a:xfrm>
            <a:off x="3589338" y="1978025"/>
            <a:ext cx="3228975" cy="3965575"/>
            <a:chOff x="2803" y="1917"/>
            <a:chExt cx="848" cy="1040"/>
          </a:xfrm>
        </p:grpSpPr>
        <p:sp>
          <p:nvSpPr>
            <p:cNvPr id="356554" name="Freeform 202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5 w 23"/>
                <a:gd name="T5" fmla="*/ 0 h 27"/>
                <a:gd name="T6" fmla="*/ 7 w 23"/>
                <a:gd name="T7" fmla="*/ 0 h 27"/>
                <a:gd name="T8" fmla="*/ 9 w 23"/>
                <a:gd name="T9" fmla="*/ 0 h 27"/>
                <a:gd name="T10" fmla="*/ 9 w 23"/>
                <a:gd name="T11" fmla="*/ 0 h 27"/>
                <a:gd name="T12" fmla="*/ 11 w 23"/>
                <a:gd name="T13" fmla="*/ 0 h 27"/>
                <a:gd name="T14" fmla="*/ 11 w 23"/>
                <a:gd name="T15" fmla="*/ 0 h 27"/>
                <a:gd name="T16" fmla="*/ 13 w 23"/>
                <a:gd name="T17" fmla="*/ 0 h 27"/>
                <a:gd name="T18" fmla="*/ 13 w 23"/>
                <a:gd name="T19" fmla="*/ 2 h 27"/>
                <a:gd name="T20" fmla="*/ 15 w 23"/>
                <a:gd name="T21" fmla="*/ 2 h 27"/>
                <a:gd name="T22" fmla="*/ 17 w 23"/>
                <a:gd name="T23" fmla="*/ 2 h 27"/>
                <a:gd name="T24" fmla="*/ 17 w 23"/>
                <a:gd name="T25" fmla="*/ 4 h 27"/>
                <a:gd name="T26" fmla="*/ 19 w 23"/>
                <a:gd name="T27" fmla="*/ 4 h 27"/>
                <a:gd name="T28" fmla="*/ 19 w 23"/>
                <a:gd name="T29" fmla="*/ 6 h 27"/>
                <a:gd name="T30" fmla="*/ 21 w 23"/>
                <a:gd name="T31" fmla="*/ 6 h 27"/>
                <a:gd name="T32" fmla="*/ 21 w 23"/>
                <a:gd name="T33" fmla="*/ 8 h 27"/>
                <a:gd name="T34" fmla="*/ 23 w 23"/>
                <a:gd name="T35" fmla="*/ 10 h 27"/>
                <a:gd name="T36" fmla="*/ 23 w 23"/>
                <a:gd name="T37" fmla="*/ 14 h 27"/>
                <a:gd name="T38" fmla="*/ 23 w 23"/>
                <a:gd name="T39" fmla="*/ 16 h 27"/>
                <a:gd name="T40" fmla="*/ 23 w 23"/>
                <a:gd name="T41" fmla="*/ 18 h 27"/>
                <a:gd name="T42" fmla="*/ 23 w 23"/>
                <a:gd name="T43" fmla="*/ 21 h 27"/>
                <a:gd name="T44" fmla="*/ 23 w 23"/>
                <a:gd name="T45" fmla="*/ 23 h 27"/>
                <a:gd name="T46" fmla="*/ 21 w 23"/>
                <a:gd name="T47" fmla="*/ 25 h 27"/>
                <a:gd name="T48" fmla="*/ 19 w 23"/>
                <a:gd name="T49" fmla="*/ 25 h 27"/>
                <a:gd name="T50" fmla="*/ 19 w 23"/>
                <a:gd name="T51" fmla="*/ 25 h 27"/>
                <a:gd name="T52" fmla="*/ 17 w 23"/>
                <a:gd name="T53" fmla="*/ 27 h 27"/>
                <a:gd name="T54" fmla="*/ 15 w 23"/>
                <a:gd name="T55" fmla="*/ 27 h 27"/>
                <a:gd name="T56" fmla="*/ 15 w 23"/>
                <a:gd name="T57" fmla="*/ 27 h 27"/>
                <a:gd name="T58" fmla="*/ 13 w 23"/>
                <a:gd name="T59" fmla="*/ 27 h 27"/>
                <a:gd name="T60" fmla="*/ 13 w 23"/>
                <a:gd name="T61" fmla="*/ 25 h 27"/>
                <a:gd name="T62" fmla="*/ 11 w 23"/>
                <a:gd name="T63" fmla="*/ 25 h 27"/>
                <a:gd name="T64" fmla="*/ 11 w 23"/>
                <a:gd name="T65" fmla="*/ 25 h 27"/>
                <a:gd name="T66" fmla="*/ 9 w 23"/>
                <a:gd name="T67" fmla="*/ 25 h 27"/>
                <a:gd name="T68" fmla="*/ 7 w 23"/>
                <a:gd name="T69" fmla="*/ 23 h 27"/>
                <a:gd name="T70" fmla="*/ 7 w 23"/>
                <a:gd name="T71" fmla="*/ 23 h 27"/>
                <a:gd name="T72" fmla="*/ 5 w 23"/>
                <a:gd name="T73" fmla="*/ 23 h 27"/>
                <a:gd name="T74" fmla="*/ 5 w 23"/>
                <a:gd name="T75" fmla="*/ 21 h 27"/>
                <a:gd name="T76" fmla="*/ 3 w 23"/>
                <a:gd name="T77" fmla="*/ 21 h 27"/>
                <a:gd name="T78" fmla="*/ 3 w 23"/>
                <a:gd name="T79" fmla="*/ 19 h 27"/>
                <a:gd name="T80" fmla="*/ 1 w 23"/>
                <a:gd name="T81" fmla="*/ 18 h 27"/>
                <a:gd name="T82" fmla="*/ 1 w 23"/>
                <a:gd name="T83" fmla="*/ 16 h 27"/>
                <a:gd name="T84" fmla="*/ 0 w 23"/>
                <a:gd name="T85" fmla="*/ 14 h 27"/>
                <a:gd name="T86" fmla="*/ 0 w 23"/>
                <a:gd name="T87" fmla="*/ 12 h 27"/>
                <a:gd name="T88" fmla="*/ 0 w 23"/>
                <a:gd name="T89" fmla="*/ 8 h 27"/>
                <a:gd name="T90" fmla="*/ 0 w 23"/>
                <a:gd name="T91" fmla="*/ 6 h 27"/>
                <a:gd name="T92" fmla="*/ 1 w 23"/>
                <a:gd name="T93" fmla="*/ 4 h 27"/>
                <a:gd name="T94" fmla="*/ 1 w 23"/>
                <a:gd name="T95" fmla="*/ 2 h 27"/>
                <a:gd name="T96" fmla="*/ 3 w 23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5" name="Freeform 203"/>
            <p:cNvSpPr>
              <a:spLocks/>
            </p:cNvSpPr>
            <p:nvPr/>
          </p:nvSpPr>
          <p:spPr bwMode="auto">
            <a:xfrm>
              <a:off x="3139" y="2813"/>
              <a:ext cx="23" cy="27"/>
            </a:xfrm>
            <a:custGeom>
              <a:avLst/>
              <a:gdLst>
                <a:gd name="T0" fmla="*/ 3 w 23"/>
                <a:gd name="T1" fmla="*/ 0 h 27"/>
                <a:gd name="T2" fmla="*/ 5 w 23"/>
                <a:gd name="T3" fmla="*/ 0 h 27"/>
                <a:gd name="T4" fmla="*/ 7 w 23"/>
                <a:gd name="T5" fmla="*/ 0 h 27"/>
                <a:gd name="T6" fmla="*/ 9 w 23"/>
                <a:gd name="T7" fmla="*/ 0 h 27"/>
                <a:gd name="T8" fmla="*/ 11 w 23"/>
                <a:gd name="T9" fmla="*/ 0 h 27"/>
                <a:gd name="T10" fmla="*/ 13 w 23"/>
                <a:gd name="T11" fmla="*/ 0 h 27"/>
                <a:gd name="T12" fmla="*/ 13 w 23"/>
                <a:gd name="T13" fmla="*/ 2 h 27"/>
                <a:gd name="T14" fmla="*/ 15 w 23"/>
                <a:gd name="T15" fmla="*/ 2 h 27"/>
                <a:gd name="T16" fmla="*/ 17 w 23"/>
                <a:gd name="T17" fmla="*/ 2 h 27"/>
                <a:gd name="T18" fmla="*/ 17 w 23"/>
                <a:gd name="T19" fmla="*/ 4 h 27"/>
                <a:gd name="T20" fmla="*/ 19 w 23"/>
                <a:gd name="T21" fmla="*/ 4 h 27"/>
                <a:gd name="T22" fmla="*/ 19 w 23"/>
                <a:gd name="T23" fmla="*/ 6 h 27"/>
                <a:gd name="T24" fmla="*/ 21 w 23"/>
                <a:gd name="T25" fmla="*/ 6 h 27"/>
                <a:gd name="T26" fmla="*/ 21 w 23"/>
                <a:gd name="T27" fmla="*/ 8 h 27"/>
                <a:gd name="T28" fmla="*/ 23 w 23"/>
                <a:gd name="T29" fmla="*/ 10 h 27"/>
                <a:gd name="T30" fmla="*/ 23 w 23"/>
                <a:gd name="T31" fmla="*/ 14 h 27"/>
                <a:gd name="T32" fmla="*/ 23 w 23"/>
                <a:gd name="T33" fmla="*/ 16 h 27"/>
                <a:gd name="T34" fmla="*/ 23 w 23"/>
                <a:gd name="T35" fmla="*/ 18 h 27"/>
                <a:gd name="T36" fmla="*/ 23 w 23"/>
                <a:gd name="T37" fmla="*/ 21 h 27"/>
                <a:gd name="T38" fmla="*/ 23 w 23"/>
                <a:gd name="T39" fmla="*/ 23 h 27"/>
                <a:gd name="T40" fmla="*/ 21 w 23"/>
                <a:gd name="T41" fmla="*/ 25 h 27"/>
                <a:gd name="T42" fmla="*/ 19 w 23"/>
                <a:gd name="T43" fmla="*/ 25 h 27"/>
                <a:gd name="T44" fmla="*/ 17 w 23"/>
                <a:gd name="T45" fmla="*/ 27 h 27"/>
                <a:gd name="T46" fmla="*/ 15 w 23"/>
                <a:gd name="T47" fmla="*/ 27 h 27"/>
                <a:gd name="T48" fmla="*/ 13 w 23"/>
                <a:gd name="T49" fmla="*/ 27 h 27"/>
                <a:gd name="T50" fmla="*/ 13 w 23"/>
                <a:gd name="T51" fmla="*/ 25 h 27"/>
                <a:gd name="T52" fmla="*/ 11 w 23"/>
                <a:gd name="T53" fmla="*/ 25 h 27"/>
                <a:gd name="T54" fmla="*/ 9 w 23"/>
                <a:gd name="T55" fmla="*/ 25 h 27"/>
                <a:gd name="T56" fmla="*/ 7 w 23"/>
                <a:gd name="T57" fmla="*/ 23 h 27"/>
                <a:gd name="T58" fmla="*/ 5 w 23"/>
                <a:gd name="T59" fmla="*/ 23 h 27"/>
                <a:gd name="T60" fmla="*/ 5 w 23"/>
                <a:gd name="T61" fmla="*/ 21 h 27"/>
                <a:gd name="T62" fmla="*/ 3 w 23"/>
                <a:gd name="T63" fmla="*/ 21 h 27"/>
                <a:gd name="T64" fmla="*/ 3 w 23"/>
                <a:gd name="T65" fmla="*/ 19 h 27"/>
                <a:gd name="T66" fmla="*/ 1 w 23"/>
                <a:gd name="T67" fmla="*/ 18 h 27"/>
                <a:gd name="T68" fmla="*/ 1 w 23"/>
                <a:gd name="T69" fmla="*/ 16 h 27"/>
                <a:gd name="T70" fmla="*/ 0 w 23"/>
                <a:gd name="T71" fmla="*/ 14 h 27"/>
                <a:gd name="T72" fmla="*/ 0 w 23"/>
                <a:gd name="T73" fmla="*/ 12 h 27"/>
                <a:gd name="T74" fmla="*/ 0 w 23"/>
                <a:gd name="T75" fmla="*/ 8 h 27"/>
                <a:gd name="T76" fmla="*/ 0 w 23"/>
                <a:gd name="T77" fmla="*/ 6 h 27"/>
                <a:gd name="T78" fmla="*/ 1 w 23"/>
                <a:gd name="T79" fmla="*/ 4 h 27"/>
                <a:gd name="T80" fmla="*/ 1 w 23"/>
                <a:gd name="T81" fmla="*/ 2 h 27"/>
                <a:gd name="T82" fmla="*/ 3 w 23"/>
                <a:gd name="T8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7">
                  <a:moveTo>
                    <a:pt x="3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6" name="Freeform 204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7 w 29"/>
                <a:gd name="T9" fmla="*/ 18 h 23"/>
                <a:gd name="T10" fmla="*/ 25 w 29"/>
                <a:gd name="T11" fmla="*/ 19 h 23"/>
                <a:gd name="T12" fmla="*/ 25 w 29"/>
                <a:gd name="T13" fmla="*/ 19 h 23"/>
                <a:gd name="T14" fmla="*/ 23 w 29"/>
                <a:gd name="T15" fmla="*/ 19 h 23"/>
                <a:gd name="T16" fmla="*/ 23 w 29"/>
                <a:gd name="T17" fmla="*/ 21 h 23"/>
                <a:gd name="T18" fmla="*/ 21 w 29"/>
                <a:gd name="T19" fmla="*/ 21 h 23"/>
                <a:gd name="T20" fmla="*/ 21 w 29"/>
                <a:gd name="T21" fmla="*/ 21 h 23"/>
                <a:gd name="T22" fmla="*/ 19 w 29"/>
                <a:gd name="T23" fmla="*/ 21 h 23"/>
                <a:gd name="T24" fmla="*/ 17 w 29"/>
                <a:gd name="T25" fmla="*/ 23 h 23"/>
                <a:gd name="T26" fmla="*/ 17 w 29"/>
                <a:gd name="T27" fmla="*/ 23 h 23"/>
                <a:gd name="T28" fmla="*/ 15 w 29"/>
                <a:gd name="T29" fmla="*/ 23 h 23"/>
                <a:gd name="T30" fmla="*/ 13 w 29"/>
                <a:gd name="T31" fmla="*/ 23 h 23"/>
                <a:gd name="T32" fmla="*/ 11 w 29"/>
                <a:gd name="T33" fmla="*/ 23 h 23"/>
                <a:gd name="T34" fmla="*/ 9 w 29"/>
                <a:gd name="T35" fmla="*/ 21 h 23"/>
                <a:gd name="T36" fmla="*/ 8 w 29"/>
                <a:gd name="T37" fmla="*/ 21 h 23"/>
                <a:gd name="T38" fmla="*/ 4 w 29"/>
                <a:gd name="T39" fmla="*/ 19 h 23"/>
                <a:gd name="T40" fmla="*/ 4 w 29"/>
                <a:gd name="T41" fmla="*/ 18 h 23"/>
                <a:gd name="T42" fmla="*/ 2 w 29"/>
                <a:gd name="T43" fmla="*/ 16 h 23"/>
                <a:gd name="T44" fmla="*/ 0 w 29"/>
                <a:gd name="T45" fmla="*/ 14 h 23"/>
                <a:gd name="T46" fmla="*/ 0 w 29"/>
                <a:gd name="T47" fmla="*/ 12 h 23"/>
                <a:gd name="T48" fmla="*/ 0 w 29"/>
                <a:gd name="T49" fmla="*/ 10 h 23"/>
                <a:gd name="T50" fmla="*/ 0 w 29"/>
                <a:gd name="T51" fmla="*/ 8 h 23"/>
                <a:gd name="T52" fmla="*/ 0 w 29"/>
                <a:gd name="T53" fmla="*/ 6 h 23"/>
                <a:gd name="T54" fmla="*/ 2 w 29"/>
                <a:gd name="T55" fmla="*/ 6 h 23"/>
                <a:gd name="T56" fmla="*/ 2 w 29"/>
                <a:gd name="T57" fmla="*/ 6 h 23"/>
                <a:gd name="T58" fmla="*/ 4 w 29"/>
                <a:gd name="T59" fmla="*/ 4 h 23"/>
                <a:gd name="T60" fmla="*/ 4 w 29"/>
                <a:gd name="T61" fmla="*/ 4 h 23"/>
                <a:gd name="T62" fmla="*/ 6 w 29"/>
                <a:gd name="T63" fmla="*/ 4 h 23"/>
                <a:gd name="T64" fmla="*/ 6 w 29"/>
                <a:gd name="T65" fmla="*/ 2 h 23"/>
                <a:gd name="T66" fmla="*/ 8 w 29"/>
                <a:gd name="T67" fmla="*/ 2 h 23"/>
                <a:gd name="T68" fmla="*/ 8 w 29"/>
                <a:gd name="T69" fmla="*/ 2 h 23"/>
                <a:gd name="T70" fmla="*/ 9 w 29"/>
                <a:gd name="T71" fmla="*/ 2 h 23"/>
                <a:gd name="T72" fmla="*/ 11 w 29"/>
                <a:gd name="T73" fmla="*/ 0 h 23"/>
                <a:gd name="T74" fmla="*/ 11 w 29"/>
                <a:gd name="T75" fmla="*/ 0 h 23"/>
                <a:gd name="T76" fmla="*/ 13 w 29"/>
                <a:gd name="T77" fmla="*/ 0 h 23"/>
                <a:gd name="T78" fmla="*/ 15 w 29"/>
                <a:gd name="T79" fmla="*/ 2 h 23"/>
                <a:gd name="T80" fmla="*/ 17 w 29"/>
                <a:gd name="T81" fmla="*/ 2 h 23"/>
                <a:gd name="T82" fmla="*/ 19 w 29"/>
                <a:gd name="T83" fmla="*/ 2 h 23"/>
                <a:gd name="T84" fmla="*/ 21 w 29"/>
                <a:gd name="T85" fmla="*/ 4 h 23"/>
                <a:gd name="T86" fmla="*/ 23 w 29"/>
                <a:gd name="T87" fmla="*/ 4 h 23"/>
                <a:gd name="T88" fmla="*/ 25 w 29"/>
                <a:gd name="T89" fmla="*/ 6 h 23"/>
                <a:gd name="T90" fmla="*/ 27 w 29"/>
                <a:gd name="T91" fmla="*/ 8 h 23"/>
                <a:gd name="T92" fmla="*/ 29 w 29"/>
                <a:gd name="T93" fmla="*/ 10 h 23"/>
                <a:gd name="T94" fmla="*/ 29 w 29"/>
                <a:gd name="T95" fmla="*/ 12 h 23"/>
                <a:gd name="T96" fmla="*/ 29 w 29"/>
                <a:gd name="T9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7" name="Freeform 205"/>
            <p:cNvSpPr>
              <a:spLocks/>
            </p:cNvSpPr>
            <p:nvPr/>
          </p:nvSpPr>
          <p:spPr bwMode="auto">
            <a:xfrm>
              <a:off x="3248" y="2930"/>
              <a:ext cx="29" cy="23"/>
            </a:xfrm>
            <a:custGeom>
              <a:avLst/>
              <a:gdLst>
                <a:gd name="T0" fmla="*/ 29 w 29"/>
                <a:gd name="T1" fmla="*/ 14 h 23"/>
                <a:gd name="T2" fmla="*/ 29 w 29"/>
                <a:gd name="T3" fmla="*/ 16 h 23"/>
                <a:gd name="T4" fmla="*/ 27 w 29"/>
                <a:gd name="T5" fmla="*/ 16 h 23"/>
                <a:gd name="T6" fmla="*/ 27 w 29"/>
                <a:gd name="T7" fmla="*/ 18 h 23"/>
                <a:gd name="T8" fmla="*/ 25 w 29"/>
                <a:gd name="T9" fmla="*/ 19 h 23"/>
                <a:gd name="T10" fmla="*/ 23 w 29"/>
                <a:gd name="T11" fmla="*/ 19 h 23"/>
                <a:gd name="T12" fmla="*/ 23 w 29"/>
                <a:gd name="T13" fmla="*/ 21 h 23"/>
                <a:gd name="T14" fmla="*/ 21 w 29"/>
                <a:gd name="T15" fmla="*/ 21 h 23"/>
                <a:gd name="T16" fmla="*/ 19 w 29"/>
                <a:gd name="T17" fmla="*/ 21 h 23"/>
                <a:gd name="T18" fmla="*/ 17 w 29"/>
                <a:gd name="T19" fmla="*/ 23 h 23"/>
                <a:gd name="T20" fmla="*/ 15 w 29"/>
                <a:gd name="T21" fmla="*/ 23 h 23"/>
                <a:gd name="T22" fmla="*/ 13 w 29"/>
                <a:gd name="T23" fmla="*/ 23 h 23"/>
                <a:gd name="T24" fmla="*/ 11 w 29"/>
                <a:gd name="T25" fmla="*/ 23 h 23"/>
                <a:gd name="T26" fmla="*/ 9 w 29"/>
                <a:gd name="T27" fmla="*/ 21 h 23"/>
                <a:gd name="T28" fmla="*/ 8 w 29"/>
                <a:gd name="T29" fmla="*/ 21 h 23"/>
                <a:gd name="T30" fmla="*/ 4 w 29"/>
                <a:gd name="T31" fmla="*/ 19 h 23"/>
                <a:gd name="T32" fmla="*/ 4 w 29"/>
                <a:gd name="T33" fmla="*/ 18 h 23"/>
                <a:gd name="T34" fmla="*/ 2 w 29"/>
                <a:gd name="T35" fmla="*/ 16 h 23"/>
                <a:gd name="T36" fmla="*/ 0 w 29"/>
                <a:gd name="T37" fmla="*/ 14 h 23"/>
                <a:gd name="T38" fmla="*/ 0 w 29"/>
                <a:gd name="T39" fmla="*/ 12 h 23"/>
                <a:gd name="T40" fmla="*/ 0 w 29"/>
                <a:gd name="T41" fmla="*/ 10 h 23"/>
                <a:gd name="T42" fmla="*/ 0 w 29"/>
                <a:gd name="T43" fmla="*/ 8 h 23"/>
                <a:gd name="T44" fmla="*/ 0 w 29"/>
                <a:gd name="T45" fmla="*/ 6 h 23"/>
                <a:gd name="T46" fmla="*/ 2 w 29"/>
                <a:gd name="T47" fmla="*/ 6 h 23"/>
                <a:gd name="T48" fmla="*/ 4 w 29"/>
                <a:gd name="T49" fmla="*/ 4 h 23"/>
                <a:gd name="T50" fmla="*/ 6 w 29"/>
                <a:gd name="T51" fmla="*/ 4 h 23"/>
                <a:gd name="T52" fmla="*/ 6 w 29"/>
                <a:gd name="T53" fmla="*/ 2 h 23"/>
                <a:gd name="T54" fmla="*/ 8 w 29"/>
                <a:gd name="T55" fmla="*/ 2 h 23"/>
                <a:gd name="T56" fmla="*/ 9 w 29"/>
                <a:gd name="T57" fmla="*/ 2 h 23"/>
                <a:gd name="T58" fmla="*/ 11 w 29"/>
                <a:gd name="T59" fmla="*/ 0 h 23"/>
                <a:gd name="T60" fmla="*/ 13 w 29"/>
                <a:gd name="T61" fmla="*/ 0 h 23"/>
                <a:gd name="T62" fmla="*/ 15 w 29"/>
                <a:gd name="T63" fmla="*/ 2 h 23"/>
                <a:gd name="T64" fmla="*/ 17 w 29"/>
                <a:gd name="T65" fmla="*/ 2 h 23"/>
                <a:gd name="T66" fmla="*/ 19 w 29"/>
                <a:gd name="T67" fmla="*/ 2 h 23"/>
                <a:gd name="T68" fmla="*/ 21 w 29"/>
                <a:gd name="T69" fmla="*/ 4 h 23"/>
                <a:gd name="T70" fmla="*/ 23 w 29"/>
                <a:gd name="T71" fmla="*/ 4 h 23"/>
                <a:gd name="T72" fmla="*/ 25 w 29"/>
                <a:gd name="T73" fmla="*/ 6 h 23"/>
                <a:gd name="T74" fmla="*/ 27 w 29"/>
                <a:gd name="T75" fmla="*/ 8 h 23"/>
                <a:gd name="T76" fmla="*/ 29 w 29"/>
                <a:gd name="T77" fmla="*/ 10 h 23"/>
                <a:gd name="T78" fmla="*/ 29 w 29"/>
                <a:gd name="T79" fmla="*/ 12 h 23"/>
                <a:gd name="T80" fmla="*/ 29 w 29"/>
                <a:gd name="T8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29" y="14"/>
                  </a:moveTo>
                  <a:lnTo>
                    <a:pt x="29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8" name="Freeform 206"/>
            <p:cNvSpPr>
              <a:spLocks/>
            </p:cNvSpPr>
            <p:nvPr/>
          </p:nvSpPr>
          <p:spPr bwMode="auto">
            <a:xfrm>
              <a:off x="3131" y="2854"/>
              <a:ext cx="29" cy="19"/>
            </a:xfrm>
            <a:custGeom>
              <a:avLst/>
              <a:gdLst>
                <a:gd name="T0" fmla="*/ 0 w 29"/>
                <a:gd name="T1" fmla="*/ 19 h 19"/>
                <a:gd name="T2" fmla="*/ 2 w 29"/>
                <a:gd name="T3" fmla="*/ 17 h 19"/>
                <a:gd name="T4" fmla="*/ 4 w 29"/>
                <a:gd name="T5" fmla="*/ 15 h 19"/>
                <a:gd name="T6" fmla="*/ 6 w 29"/>
                <a:gd name="T7" fmla="*/ 15 h 19"/>
                <a:gd name="T8" fmla="*/ 8 w 29"/>
                <a:gd name="T9" fmla="*/ 13 h 19"/>
                <a:gd name="T10" fmla="*/ 9 w 29"/>
                <a:gd name="T11" fmla="*/ 11 h 19"/>
                <a:gd name="T12" fmla="*/ 11 w 29"/>
                <a:gd name="T13" fmla="*/ 11 h 19"/>
                <a:gd name="T14" fmla="*/ 13 w 29"/>
                <a:gd name="T15" fmla="*/ 9 h 19"/>
                <a:gd name="T16" fmla="*/ 15 w 29"/>
                <a:gd name="T17" fmla="*/ 9 h 19"/>
                <a:gd name="T18" fmla="*/ 17 w 29"/>
                <a:gd name="T19" fmla="*/ 7 h 19"/>
                <a:gd name="T20" fmla="*/ 19 w 29"/>
                <a:gd name="T21" fmla="*/ 5 h 19"/>
                <a:gd name="T22" fmla="*/ 21 w 29"/>
                <a:gd name="T23" fmla="*/ 5 h 19"/>
                <a:gd name="T24" fmla="*/ 23 w 29"/>
                <a:gd name="T25" fmla="*/ 3 h 19"/>
                <a:gd name="T26" fmla="*/ 25 w 29"/>
                <a:gd name="T27" fmla="*/ 3 h 19"/>
                <a:gd name="T28" fmla="*/ 27 w 29"/>
                <a:gd name="T29" fmla="*/ 1 h 19"/>
                <a:gd name="T30" fmla="*/ 29 w 2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59" name="Freeform 207"/>
            <p:cNvSpPr>
              <a:spLocks/>
            </p:cNvSpPr>
            <p:nvPr/>
          </p:nvSpPr>
          <p:spPr bwMode="auto">
            <a:xfrm>
              <a:off x="3139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1 w 30"/>
                <a:gd name="T3" fmla="*/ 17 h 17"/>
                <a:gd name="T4" fmla="*/ 3 w 30"/>
                <a:gd name="T5" fmla="*/ 15 h 17"/>
                <a:gd name="T6" fmla="*/ 5 w 30"/>
                <a:gd name="T7" fmla="*/ 15 h 17"/>
                <a:gd name="T8" fmla="*/ 7 w 30"/>
                <a:gd name="T9" fmla="*/ 13 h 17"/>
                <a:gd name="T10" fmla="*/ 9 w 30"/>
                <a:gd name="T11" fmla="*/ 13 h 17"/>
                <a:gd name="T12" fmla="*/ 11 w 30"/>
                <a:gd name="T13" fmla="*/ 11 h 17"/>
                <a:gd name="T14" fmla="*/ 13 w 30"/>
                <a:gd name="T15" fmla="*/ 11 h 17"/>
                <a:gd name="T16" fmla="*/ 15 w 30"/>
                <a:gd name="T17" fmla="*/ 9 h 17"/>
                <a:gd name="T18" fmla="*/ 17 w 30"/>
                <a:gd name="T19" fmla="*/ 8 h 17"/>
                <a:gd name="T20" fmla="*/ 19 w 30"/>
                <a:gd name="T21" fmla="*/ 8 h 17"/>
                <a:gd name="T22" fmla="*/ 21 w 30"/>
                <a:gd name="T23" fmla="*/ 6 h 17"/>
                <a:gd name="T24" fmla="*/ 23 w 30"/>
                <a:gd name="T25" fmla="*/ 6 h 17"/>
                <a:gd name="T26" fmla="*/ 24 w 30"/>
                <a:gd name="T27" fmla="*/ 4 h 17"/>
                <a:gd name="T28" fmla="*/ 26 w 30"/>
                <a:gd name="T29" fmla="*/ 4 h 17"/>
                <a:gd name="T30" fmla="*/ 28 w 30"/>
                <a:gd name="T31" fmla="*/ 2 h 17"/>
                <a:gd name="T32" fmla="*/ 30 w 30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1" y="17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0" name="Freeform 208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6 w 27"/>
                <a:gd name="T23" fmla="*/ 0 h 27"/>
                <a:gd name="T24" fmla="*/ 8 w 27"/>
                <a:gd name="T25" fmla="*/ 0 h 27"/>
                <a:gd name="T26" fmla="*/ 10 w 27"/>
                <a:gd name="T27" fmla="*/ 0 h 27"/>
                <a:gd name="T28" fmla="*/ 10 w 27"/>
                <a:gd name="T29" fmla="*/ 0 h 27"/>
                <a:gd name="T30" fmla="*/ 12 w 27"/>
                <a:gd name="T31" fmla="*/ 0 h 27"/>
                <a:gd name="T32" fmla="*/ 14 w 27"/>
                <a:gd name="T33" fmla="*/ 0 h 27"/>
                <a:gd name="T34" fmla="*/ 16 w 27"/>
                <a:gd name="T35" fmla="*/ 0 h 27"/>
                <a:gd name="T36" fmla="*/ 16 w 27"/>
                <a:gd name="T37" fmla="*/ 0 h 27"/>
                <a:gd name="T38" fmla="*/ 18 w 27"/>
                <a:gd name="T39" fmla="*/ 2 h 27"/>
                <a:gd name="T40" fmla="*/ 20 w 27"/>
                <a:gd name="T41" fmla="*/ 2 h 27"/>
                <a:gd name="T42" fmla="*/ 20 w 27"/>
                <a:gd name="T43" fmla="*/ 4 h 27"/>
                <a:gd name="T44" fmla="*/ 21 w 27"/>
                <a:gd name="T45" fmla="*/ 4 h 27"/>
                <a:gd name="T46" fmla="*/ 23 w 27"/>
                <a:gd name="T47" fmla="*/ 6 h 27"/>
                <a:gd name="T48" fmla="*/ 23 w 27"/>
                <a:gd name="T49" fmla="*/ 8 h 27"/>
                <a:gd name="T50" fmla="*/ 25 w 27"/>
                <a:gd name="T51" fmla="*/ 10 h 27"/>
                <a:gd name="T52" fmla="*/ 27 w 27"/>
                <a:gd name="T53" fmla="*/ 12 h 27"/>
                <a:gd name="T54" fmla="*/ 27 w 27"/>
                <a:gd name="T55" fmla="*/ 14 h 27"/>
                <a:gd name="T56" fmla="*/ 27 w 27"/>
                <a:gd name="T57" fmla="*/ 16 h 27"/>
                <a:gd name="T58" fmla="*/ 27 w 27"/>
                <a:gd name="T59" fmla="*/ 18 h 27"/>
                <a:gd name="T60" fmla="*/ 27 w 27"/>
                <a:gd name="T61" fmla="*/ 19 h 27"/>
                <a:gd name="T62" fmla="*/ 27 w 27"/>
                <a:gd name="T63" fmla="*/ 21 h 27"/>
                <a:gd name="T64" fmla="*/ 27 w 27"/>
                <a:gd name="T65" fmla="*/ 23 h 27"/>
                <a:gd name="T66" fmla="*/ 25 w 27"/>
                <a:gd name="T67" fmla="*/ 23 h 27"/>
                <a:gd name="T68" fmla="*/ 25 w 27"/>
                <a:gd name="T69" fmla="*/ 25 h 27"/>
                <a:gd name="T70" fmla="*/ 25 w 27"/>
                <a:gd name="T71" fmla="*/ 25 h 27"/>
                <a:gd name="T72" fmla="*/ 23 w 27"/>
                <a:gd name="T73" fmla="*/ 27 h 27"/>
                <a:gd name="T74" fmla="*/ 23 w 27"/>
                <a:gd name="T75" fmla="*/ 27 h 27"/>
                <a:gd name="T76" fmla="*/ 21 w 27"/>
                <a:gd name="T77" fmla="*/ 27 h 27"/>
                <a:gd name="T78" fmla="*/ 21 w 27"/>
                <a:gd name="T79" fmla="*/ 27 h 27"/>
                <a:gd name="T80" fmla="*/ 20 w 27"/>
                <a:gd name="T81" fmla="*/ 27 h 27"/>
                <a:gd name="T82" fmla="*/ 18 w 27"/>
                <a:gd name="T83" fmla="*/ 27 h 27"/>
                <a:gd name="T84" fmla="*/ 16 w 27"/>
                <a:gd name="T85" fmla="*/ 27 h 27"/>
                <a:gd name="T86" fmla="*/ 14 w 27"/>
                <a:gd name="T87" fmla="*/ 27 h 27"/>
                <a:gd name="T88" fmla="*/ 12 w 27"/>
                <a:gd name="T89" fmla="*/ 27 h 27"/>
                <a:gd name="T90" fmla="*/ 10 w 27"/>
                <a:gd name="T91" fmla="*/ 27 h 27"/>
                <a:gd name="T92" fmla="*/ 8 w 27"/>
                <a:gd name="T93" fmla="*/ 25 h 27"/>
                <a:gd name="T94" fmla="*/ 6 w 27"/>
                <a:gd name="T95" fmla="*/ 23 h 27"/>
                <a:gd name="T96" fmla="*/ 4 w 27"/>
                <a:gd name="T9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1" name="Freeform 209"/>
            <p:cNvSpPr>
              <a:spLocks/>
            </p:cNvSpPr>
            <p:nvPr/>
          </p:nvSpPr>
          <p:spPr bwMode="auto">
            <a:xfrm>
              <a:off x="3119" y="2859"/>
              <a:ext cx="27" cy="27"/>
            </a:xfrm>
            <a:custGeom>
              <a:avLst/>
              <a:gdLst>
                <a:gd name="T0" fmla="*/ 4 w 27"/>
                <a:gd name="T1" fmla="*/ 21 h 27"/>
                <a:gd name="T2" fmla="*/ 2 w 27"/>
                <a:gd name="T3" fmla="*/ 19 h 27"/>
                <a:gd name="T4" fmla="*/ 2 w 27"/>
                <a:gd name="T5" fmla="*/ 16 h 27"/>
                <a:gd name="T6" fmla="*/ 0 w 27"/>
                <a:gd name="T7" fmla="*/ 14 h 27"/>
                <a:gd name="T8" fmla="*/ 0 w 27"/>
                <a:gd name="T9" fmla="*/ 10 h 27"/>
                <a:gd name="T10" fmla="*/ 0 w 27"/>
                <a:gd name="T11" fmla="*/ 8 h 27"/>
                <a:gd name="T12" fmla="*/ 0 w 27"/>
                <a:gd name="T13" fmla="*/ 6 h 27"/>
                <a:gd name="T14" fmla="*/ 2 w 27"/>
                <a:gd name="T15" fmla="*/ 4 h 27"/>
                <a:gd name="T16" fmla="*/ 2 w 27"/>
                <a:gd name="T17" fmla="*/ 2 h 27"/>
                <a:gd name="T18" fmla="*/ 4 w 27"/>
                <a:gd name="T19" fmla="*/ 0 h 27"/>
                <a:gd name="T20" fmla="*/ 6 w 27"/>
                <a:gd name="T21" fmla="*/ 0 h 27"/>
                <a:gd name="T22" fmla="*/ 8 w 27"/>
                <a:gd name="T23" fmla="*/ 0 h 27"/>
                <a:gd name="T24" fmla="*/ 10 w 27"/>
                <a:gd name="T25" fmla="*/ 0 h 27"/>
                <a:gd name="T26" fmla="*/ 12 w 27"/>
                <a:gd name="T27" fmla="*/ 0 h 27"/>
                <a:gd name="T28" fmla="*/ 14 w 27"/>
                <a:gd name="T29" fmla="*/ 0 h 27"/>
                <a:gd name="T30" fmla="*/ 16 w 27"/>
                <a:gd name="T31" fmla="*/ 0 h 27"/>
                <a:gd name="T32" fmla="*/ 18 w 27"/>
                <a:gd name="T33" fmla="*/ 2 h 27"/>
                <a:gd name="T34" fmla="*/ 20 w 27"/>
                <a:gd name="T35" fmla="*/ 2 h 27"/>
                <a:gd name="T36" fmla="*/ 20 w 27"/>
                <a:gd name="T37" fmla="*/ 4 h 27"/>
                <a:gd name="T38" fmla="*/ 21 w 27"/>
                <a:gd name="T39" fmla="*/ 4 h 27"/>
                <a:gd name="T40" fmla="*/ 23 w 27"/>
                <a:gd name="T41" fmla="*/ 6 h 27"/>
                <a:gd name="T42" fmla="*/ 23 w 27"/>
                <a:gd name="T43" fmla="*/ 8 h 27"/>
                <a:gd name="T44" fmla="*/ 25 w 27"/>
                <a:gd name="T45" fmla="*/ 10 h 27"/>
                <a:gd name="T46" fmla="*/ 27 w 27"/>
                <a:gd name="T47" fmla="*/ 12 h 27"/>
                <a:gd name="T48" fmla="*/ 27 w 27"/>
                <a:gd name="T49" fmla="*/ 14 h 27"/>
                <a:gd name="T50" fmla="*/ 27 w 27"/>
                <a:gd name="T51" fmla="*/ 16 h 27"/>
                <a:gd name="T52" fmla="*/ 27 w 27"/>
                <a:gd name="T53" fmla="*/ 18 h 27"/>
                <a:gd name="T54" fmla="*/ 27 w 27"/>
                <a:gd name="T55" fmla="*/ 19 h 27"/>
                <a:gd name="T56" fmla="*/ 27 w 27"/>
                <a:gd name="T57" fmla="*/ 21 h 27"/>
                <a:gd name="T58" fmla="*/ 27 w 27"/>
                <a:gd name="T59" fmla="*/ 23 h 27"/>
                <a:gd name="T60" fmla="*/ 25 w 27"/>
                <a:gd name="T61" fmla="*/ 23 h 27"/>
                <a:gd name="T62" fmla="*/ 25 w 27"/>
                <a:gd name="T63" fmla="*/ 25 h 27"/>
                <a:gd name="T64" fmla="*/ 23 w 27"/>
                <a:gd name="T65" fmla="*/ 27 h 27"/>
                <a:gd name="T66" fmla="*/ 21 w 27"/>
                <a:gd name="T67" fmla="*/ 27 h 27"/>
                <a:gd name="T68" fmla="*/ 20 w 27"/>
                <a:gd name="T69" fmla="*/ 27 h 27"/>
                <a:gd name="T70" fmla="*/ 18 w 27"/>
                <a:gd name="T71" fmla="*/ 27 h 27"/>
                <a:gd name="T72" fmla="*/ 16 w 27"/>
                <a:gd name="T73" fmla="*/ 27 h 27"/>
                <a:gd name="T74" fmla="*/ 14 w 27"/>
                <a:gd name="T75" fmla="*/ 27 h 27"/>
                <a:gd name="T76" fmla="*/ 12 w 27"/>
                <a:gd name="T77" fmla="*/ 27 h 27"/>
                <a:gd name="T78" fmla="*/ 10 w 27"/>
                <a:gd name="T79" fmla="*/ 27 h 27"/>
                <a:gd name="T80" fmla="*/ 8 w 27"/>
                <a:gd name="T81" fmla="*/ 25 h 27"/>
                <a:gd name="T82" fmla="*/ 6 w 27"/>
                <a:gd name="T83" fmla="*/ 23 h 27"/>
                <a:gd name="T84" fmla="*/ 4 w 27"/>
                <a:gd name="T8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7">
                  <a:moveTo>
                    <a:pt x="4" y="21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2" name="Freeform 210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3 w 23"/>
                <a:gd name="T3" fmla="*/ 2 h 25"/>
                <a:gd name="T4" fmla="*/ 15 w 23"/>
                <a:gd name="T5" fmla="*/ 2 h 25"/>
                <a:gd name="T6" fmla="*/ 17 w 23"/>
                <a:gd name="T7" fmla="*/ 2 h 25"/>
                <a:gd name="T8" fmla="*/ 17 w 23"/>
                <a:gd name="T9" fmla="*/ 4 h 25"/>
                <a:gd name="T10" fmla="*/ 19 w 23"/>
                <a:gd name="T11" fmla="*/ 6 h 25"/>
                <a:gd name="T12" fmla="*/ 19 w 23"/>
                <a:gd name="T13" fmla="*/ 6 h 25"/>
                <a:gd name="T14" fmla="*/ 21 w 23"/>
                <a:gd name="T15" fmla="*/ 8 h 25"/>
                <a:gd name="T16" fmla="*/ 21 w 23"/>
                <a:gd name="T17" fmla="*/ 10 h 25"/>
                <a:gd name="T18" fmla="*/ 23 w 23"/>
                <a:gd name="T19" fmla="*/ 12 h 25"/>
                <a:gd name="T20" fmla="*/ 23 w 23"/>
                <a:gd name="T21" fmla="*/ 14 h 25"/>
                <a:gd name="T22" fmla="*/ 23 w 23"/>
                <a:gd name="T23" fmla="*/ 16 h 25"/>
                <a:gd name="T24" fmla="*/ 23 w 23"/>
                <a:gd name="T25" fmla="*/ 18 h 25"/>
                <a:gd name="T26" fmla="*/ 23 w 23"/>
                <a:gd name="T27" fmla="*/ 20 h 25"/>
                <a:gd name="T28" fmla="*/ 21 w 23"/>
                <a:gd name="T29" fmla="*/ 21 h 25"/>
                <a:gd name="T30" fmla="*/ 21 w 23"/>
                <a:gd name="T31" fmla="*/ 23 h 25"/>
                <a:gd name="T32" fmla="*/ 19 w 23"/>
                <a:gd name="T33" fmla="*/ 25 h 25"/>
                <a:gd name="T34" fmla="*/ 17 w 23"/>
                <a:gd name="T35" fmla="*/ 25 h 25"/>
                <a:gd name="T36" fmla="*/ 17 w 23"/>
                <a:gd name="T37" fmla="*/ 25 h 25"/>
                <a:gd name="T38" fmla="*/ 15 w 23"/>
                <a:gd name="T39" fmla="*/ 25 h 25"/>
                <a:gd name="T40" fmla="*/ 15 w 23"/>
                <a:gd name="T41" fmla="*/ 25 h 25"/>
                <a:gd name="T42" fmla="*/ 13 w 23"/>
                <a:gd name="T43" fmla="*/ 25 h 25"/>
                <a:gd name="T44" fmla="*/ 11 w 23"/>
                <a:gd name="T45" fmla="*/ 25 h 25"/>
                <a:gd name="T46" fmla="*/ 11 w 23"/>
                <a:gd name="T47" fmla="*/ 25 h 25"/>
                <a:gd name="T48" fmla="*/ 9 w 23"/>
                <a:gd name="T49" fmla="*/ 23 h 25"/>
                <a:gd name="T50" fmla="*/ 9 w 23"/>
                <a:gd name="T51" fmla="*/ 23 h 25"/>
                <a:gd name="T52" fmla="*/ 7 w 23"/>
                <a:gd name="T53" fmla="*/ 23 h 25"/>
                <a:gd name="T54" fmla="*/ 5 w 23"/>
                <a:gd name="T55" fmla="*/ 23 h 25"/>
                <a:gd name="T56" fmla="*/ 5 w 23"/>
                <a:gd name="T57" fmla="*/ 21 h 25"/>
                <a:gd name="T58" fmla="*/ 4 w 23"/>
                <a:gd name="T59" fmla="*/ 21 h 25"/>
                <a:gd name="T60" fmla="*/ 4 w 23"/>
                <a:gd name="T61" fmla="*/ 20 h 25"/>
                <a:gd name="T62" fmla="*/ 2 w 23"/>
                <a:gd name="T63" fmla="*/ 20 h 25"/>
                <a:gd name="T64" fmla="*/ 2 w 23"/>
                <a:gd name="T65" fmla="*/ 18 h 25"/>
                <a:gd name="T66" fmla="*/ 0 w 23"/>
                <a:gd name="T67" fmla="*/ 16 h 25"/>
                <a:gd name="T68" fmla="*/ 0 w 23"/>
                <a:gd name="T69" fmla="*/ 14 h 25"/>
                <a:gd name="T70" fmla="*/ 0 w 23"/>
                <a:gd name="T71" fmla="*/ 12 h 25"/>
                <a:gd name="T72" fmla="*/ 0 w 23"/>
                <a:gd name="T73" fmla="*/ 8 h 25"/>
                <a:gd name="T74" fmla="*/ 0 w 23"/>
                <a:gd name="T75" fmla="*/ 6 h 25"/>
                <a:gd name="T76" fmla="*/ 0 w 23"/>
                <a:gd name="T77" fmla="*/ 4 h 25"/>
                <a:gd name="T78" fmla="*/ 2 w 23"/>
                <a:gd name="T79" fmla="*/ 4 h 25"/>
                <a:gd name="T80" fmla="*/ 2 w 23"/>
                <a:gd name="T81" fmla="*/ 2 h 25"/>
                <a:gd name="T82" fmla="*/ 4 w 23"/>
                <a:gd name="T83" fmla="*/ 2 h 25"/>
                <a:gd name="T84" fmla="*/ 5 w 23"/>
                <a:gd name="T85" fmla="*/ 0 h 25"/>
                <a:gd name="T86" fmla="*/ 5 w 23"/>
                <a:gd name="T87" fmla="*/ 0 h 25"/>
                <a:gd name="T88" fmla="*/ 7 w 23"/>
                <a:gd name="T89" fmla="*/ 0 h 25"/>
                <a:gd name="T90" fmla="*/ 9 w 23"/>
                <a:gd name="T91" fmla="*/ 0 h 25"/>
                <a:gd name="T92" fmla="*/ 9 w 23"/>
                <a:gd name="T93" fmla="*/ 0 h 25"/>
                <a:gd name="T94" fmla="*/ 11 w 23"/>
                <a:gd name="T95" fmla="*/ 0 h 25"/>
                <a:gd name="T96" fmla="*/ 13 w 23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3" name="Freeform 211"/>
            <p:cNvSpPr>
              <a:spLocks/>
            </p:cNvSpPr>
            <p:nvPr/>
          </p:nvSpPr>
          <p:spPr bwMode="auto">
            <a:xfrm>
              <a:off x="3158" y="2834"/>
              <a:ext cx="23" cy="25"/>
            </a:xfrm>
            <a:custGeom>
              <a:avLst/>
              <a:gdLst>
                <a:gd name="T0" fmla="*/ 13 w 23"/>
                <a:gd name="T1" fmla="*/ 2 h 25"/>
                <a:gd name="T2" fmla="*/ 15 w 23"/>
                <a:gd name="T3" fmla="*/ 2 h 25"/>
                <a:gd name="T4" fmla="*/ 17 w 23"/>
                <a:gd name="T5" fmla="*/ 2 h 25"/>
                <a:gd name="T6" fmla="*/ 17 w 23"/>
                <a:gd name="T7" fmla="*/ 4 h 25"/>
                <a:gd name="T8" fmla="*/ 19 w 23"/>
                <a:gd name="T9" fmla="*/ 6 h 25"/>
                <a:gd name="T10" fmla="*/ 21 w 23"/>
                <a:gd name="T11" fmla="*/ 8 h 25"/>
                <a:gd name="T12" fmla="*/ 21 w 23"/>
                <a:gd name="T13" fmla="*/ 10 h 25"/>
                <a:gd name="T14" fmla="*/ 23 w 23"/>
                <a:gd name="T15" fmla="*/ 12 h 25"/>
                <a:gd name="T16" fmla="*/ 23 w 23"/>
                <a:gd name="T17" fmla="*/ 14 h 25"/>
                <a:gd name="T18" fmla="*/ 23 w 23"/>
                <a:gd name="T19" fmla="*/ 16 h 25"/>
                <a:gd name="T20" fmla="*/ 23 w 23"/>
                <a:gd name="T21" fmla="*/ 18 h 25"/>
                <a:gd name="T22" fmla="*/ 23 w 23"/>
                <a:gd name="T23" fmla="*/ 20 h 25"/>
                <a:gd name="T24" fmla="*/ 21 w 23"/>
                <a:gd name="T25" fmla="*/ 21 h 25"/>
                <a:gd name="T26" fmla="*/ 21 w 23"/>
                <a:gd name="T27" fmla="*/ 23 h 25"/>
                <a:gd name="T28" fmla="*/ 19 w 23"/>
                <a:gd name="T29" fmla="*/ 25 h 25"/>
                <a:gd name="T30" fmla="*/ 17 w 23"/>
                <a:gd name="T31" fmla="*/ 25 h 25"/>
                <a:gd name="T32" fmla="*/ 15 w 23"/>
                <a:gd name="T33" fmla="*/ 25 h 25"/>
                <a:gd name="T34" fmla="*/ 13 w 23"/>
                <a:gd name="T35" fmla="*/ 25 h 25"/>
                <a:gd name="T36" fmla="*/ 11 w 23"/>
                <a:gd name="T37" fmla="*/ 25 h 25"/>
                <a:gd name="T38" fmla="*/ 9 w 23"/>
                <a:gd name="T39" fmla="*/ 23 h 25"/>
                <a:gd name="T40" fmla="*/ 7 w 23"/>
                <a:gd name="T41" fmla="*/ 23 h 25"/>
                <a:gd name="T42" fmla="*/ 5 w 23"/>
                <a:gd name="T43" fmla="*/ 23 h 25"/>
                <a:gd name="T44" fmla="*/ 5 w 23"/>
                <a:gd name="T45" fmla="*/ 21 h 25"/>
                <a:gd name="T46" fmla="*/ 4 w 23"/>
                <a:gd name="T47" fmla="*/ 21 h 25"/>
                <a:gd name="T48" fmla="*/ 4 w 23"/>
                <a:gd name="T49" fmla="*/ 20 h 25"/>
                <a:gd name="T50" fmla="*/ 2 w 23"/>
                <a:gd name="T51" fmla="*/ 20 h 25"/>
                <a:gd name="T52" fmla="*/ 2 w 23"/>
                <a:gd name="T53" fmla="*/ 18 h 25"/>
                <a:gd name="T54" fmla="*/ 0 w 23"/>
                <a:gd name="T55" fmla="*/ 16 h 25"/>
                <a:gd name="T56" fmla="*/ 0 w 23"/>
                <a:gd name="T57" fmla="*/ 14 h 25"/>
                <a:gd name="T58" fmla="*/ 0 w 23"/>
                <a:gd name="T59" fmla="*/ 12 h 25"/>
                <a:gd name="T60" fmla="*/ 0 w 23"/>
                <a:gd name="T61" fmla="*/ 8 h 25"/>
                <a:gd name="T62" fmla="*/ 0 w 23"/>
                <a:gd name="T63" fmla="*/ 6 h 25"/>
                <a:gd name="T64" fmla="*/ 0 w 23"/>
                <a:gd name="T65" fmla="*/ 4 h 25"/>
                <a:gd name="T66" fmla="*/ 2 w 23"/>
                <a:gd name="T67" fmla="*/ 4 h 25"/>
                <a:gd name="T68" fmla="*/ 2 w 23"/>
                <a:gd name="T69" fmla="*/ 2 h 25"/>
                <a:gd name="T70" fmla="*/ 4 w 23"/>
                <a:gd name="T71" fmla="*/ 2 h 25"/>
                <a:gd name="T72" fmla="*/ 5 w 23"/>
                <a:gd name="T73" fmla="*/ 0 h 25"/>
                <a:gd name="T74" fmla="*/ 7 w 23"/>
                <a:gd name="T75" fmla="*/ 0 h 25"/>
                <a:gd name="T76" fmla="*/ 9 w 23"/>
                <a:gd name="T77" fmla="*/ 0 h 25"/>
                <a:gd name="T78" fmla="*/ 11 w 23"/>
                <a:gd name="T79" fmla="*/ 0 h 25"/>
                <a:gd name="T80" fmla="*/ 13 w 23"/>
                <a:gd name="T8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3" y="2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4" name="Freeform 212"/>
            <p:cNvSpPr>
              <a:spLocks/>
            </p:cNvSpPr>
            <p:nvPr/>
          </p:nvSpPr>
          <p:spPr bwMode="auto">
            <a:xfrm>
              <a:off x="3163" y="2873"/>
              <a:ext cx="25" cy="23"/>
            </a:xfrm>
            <a:custGeom>
              <a:avLst/>
              <a:gdLst>
                <a:gd name="T0" fmla="*/ 0 w 25"/>
                <a:gd name="T1" fmla="*/ 23 h 23"/>
                <a:gd name="T2" fmla="*/ 2 w 25"/>
                <a:gd name="T3" fmla="*/ 23 h 23"/>
                <a:gd name="T4" fmla="*/ 2 w 25"/>
                <a:gd name="T5" fmla="*/ 21 h 23"/>
                <a:gd name="T6" fmla="*/ 4 w 25"/>
                <a:gd name="T7" fmla="*/ 19 h 23"/>
                <a:gd name="T8" fmla="*/ 6 w 25"/>
                <a:gd name="T9" fmla="*/ 17 h 23"/>
                <a:gd name="T10" fmla="*/ 8 w 25"/>
                <a:gd name="T11" fmla="*/ 15 h 23"/>
                <a:gd name="T12" fmla="*/ 10 w 25"/>
                <a:gd name="T13" fmla="*/ 13 h 23"/>
                <a:gd name="T14" fmla="*/ 12 w 25"/>
                <a:gd name="T15" fmla="*/ 11 h 23"/>
                <a:gd name="T16" fmla="*/ 14 w 25"/>
                <a:gd name="T17" fmla="*/ 9 h 23"/>
                <a:gd name="T18" fmla="*/ 16 w 25"/>
                <a:gd name="T19" fmla="*/ 7 h 23"/>
                <a:gd name="T20" fmla="*/ 18 w 25"/>
                <a:gd name="T21" fmla="*/ 5 h 23"/>
                <a:gd name="T22" fmla="*/ 20 w 25"/>
                <a:gd name="T23" fmla="*/ 5 h 23"/>
                <a:gd name="T24" fmla="*/ 20 w 25"/>
                <a:gd name="T25" fmla="*/ 4 h 23"/>
                <a:gd name="T26" fmla="*/ 22 w 25"/>
                <a:gd name="T27" fmla="*/ 2 h 23"/>
                <a:gd name="T28" fmla="*/ 24 w 25"/>
                <a:gd name="T29" fmla="*/ 0 h 23"/>
                <a:gd name="T30" fmla="*/ 25 w 25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5" name="Freeform 213"/>
            <p:cNvSpPr>
              <a:spLocks/>
            </p:cNvSpPr>
            <p:nvPr/>
          </p:nvSpPr>
          <p:spPr bwMode="auto">
            <a:xfrm>
              <a:off x="3169" y="2873"/>
              <a:ext cx="25" cy="25"/>
            </a:xfrm>
            <a:custGeom>
              <a:avLst/>
              <a:gdLst>
                <a:gd name="T0" fmla="*/ 0 w 25"/>
                <a:gd name="T1" fmla="*/ 25 h 25"/>
                <a:gd name="T2" fmla="*/ 2 w 25"/>
                <a:gd name="T3" fmla="*/ 23 h 25"/>
                <a:gd name="T4" fmla="*/ 2 w 25"/>
                <a:gd name="T5" fmla="*/ 21 h 25"/>
                <a:gd name="T6" fmla="*/ 4 w 25"/>
                <a:gd name="T7" fmla="*/ 19 h 25"/>
                <a:gd name="T8" fmla="*/ 6 w 25"/>
                <a:gd name="T9" fmla="*/ 17 h 25"/>
                <a:gd name="T10" fmla="*/ 8 w 25"/>
                <a:gd name="T11" fmla="*/ 17 h 25"/>
                <a:gd name="T12" fmla="*/ 10 w 25"/>
                <a:gd name="T13" fmla="*/ 15 h 25"/>
                <a:gd name="T14" fmla="*/ 10 w 25"/>
                <a:gd name="T15" fmla="*/ 13 h 25"/>
                <a:gd name="T16" fmla="*/ 12 w 25"/>
                <a:gd name="T17" fmla="*/ 11 h 25"/>
                <a:gd name="T18" fmla="*/ 14 w 25"/>
                <a:gd name="T19" fmla="*/ 9 h 25"/>
                <a:gd name="T20" fmla="*/ 16 w 25"/>
                <a:gd name="T21" fmla="*/ 9 h 25"/>
                <a:gd name="T22" fmla="*/ 18 w 25"/>
                <a:gd name="T23" fmla="*/ 7 h 25"/>
                <a:gd name="T24" fmla="*/ 19 w 25"/>
                <a:gd name="T25" fmla="*/ 5 h 25"/>
                <a:gd name="T26" fmla="*/ 21 w 25"/>
                <a:gd name="T27" fmla="*/ 4 h 25"/>
                <a:gd name="T28" fmla="*/ 23 w 25"/>
                <a:gd name="T29" fmla="*/ 2 h 25"/>
                <a:gd name="T30" fmla="*/ 25 w 2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6" name="Freeform 214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2 w 29"/>
                <a:gd name="T19" fmla="*/ 4 h 29"/>
                <a:gd name="T20" fmla="*/ 4 w 29"/>
                <a:gd name="T21" fmla="*/ 2 h 29"/>
                <a:gd name="T22" fmla="*/ 6 w 29"/>
                <a:gd name="T23" fmla="*/ 2 h 29"/>
                <a:gd name="T24" fmla="*/ 6 w 29"/>
                <a:gd name="T25" fmla="*/ 2 h 29"/>
                <a:gd name="T26" fmla="*/ 8 w 29"/>
                <a:gd name="T27" fmla="*/ 2 h 29"/>
                <a:gd name="T28" fmla="*/ 8 w 29"/>
                <a:gd name="T29" fmla="*/ 0 h 29"/>
                <a:gd name="T30" fmla="*/ 10 w 29"/>
                <a:gd name="T31" fmla="*/ 0 h 29"/>
                <a:gd name="T32" fmla="*/ 12 w 29"/>
                <a:gd name="T33" fmla="*/ 0 h 29"/>
                <a:gd name="T34" fmla="*/ 14 w 29"/>
                <a:gd name="T35" fmla="*/ 2 h 29"/>
                <a:gd name="T36" fmla="*/ 14 w 29"/>
                <a:gd name="T37" fmla="*/ 2 h 29"/>
                <a:gd name="T38" fmla="*/ 16 w 29"/>
                <a:gd name="T39" fmla="*/ 2 h 29"/>
                <a:gd name="T40" fmla="*/ 17 w 29"/>
                <a:gd name="T41" fmla="*/ 2 h 29"/>
                <a:gd name="T42" fmla="*/ 19 w 29"/>
                <a:gd name="T43" fmla="*/ 4 h 29"/>
                <a:gd name="T44" fmla="*/ 19 w 29"/>
                <a:gd name="T45" fmla="*/ 4 h 29"/>
                <a:gd name="T46" fmla="*/ 21 w 29"/>
                <a:gd name="T47" fmla="*/ 6 h 29"/>
                <a:gd name="T48" fmla="*/ 23 w 29"/>
                <a:gd name="T49" fmla="*/ 6 h 29"/>
                <a:gd name="T50" fmla="*/ 25 w 29"/>
                <a:gd name="T51" fmla="*/ 8 h 29"/>
                <a:gd name="T52" fmla="*/ 27 w 29"/>
                <a:gd name="T53" fmla="*/ 10 h 29"/>
                <a:gd name="T54" fmla="*/ 27 w 29"/>
                <a:gd name="T55" fmla="*/ 12 h 29"/>
                <a:gd name="T56" fmla="*/ 29 w 29"/>
                <a:gd name="T57" fmla="*/ 14 h 29"/>
                <a:gd name="T58" fmla="*/ 29 w 29"/>
                <a:gd name="T59" fmla="*/ 16 h 29"/>
                <a:gd name="T60" fmla="*/ 29 w 29"/>
                <a:gd name="T61" fmla="*/ 18 h 29"/>
                <a:gd name="T62" fmla="*/ 29 w 29"/>
                <a:gd name="T63" fmla="*/ 19 h 29"/>
                <a:gd name="T64" fmla="*/ 29 w 29"/>
                <a:gd name="T65" fmla="*/ 21 h 29"/>
                <a:gd name="T66" fmla="*/ 29 w 29"/>
                <a:gd name="T67" fmla="*/ 23 h 29"/>
                <a:gd name="T68" fmla="*/ 27 w 29"/>
                <a:gd name="T69" fmla="*/ 23 h 29"/>
                <a:gd name="T70" fmla="*/ 27 w 29"/>
                <a:gd name="T71" fmla="*/ 25 h 29"/>
                <a:gd name="T72" fmla="*/ 25 w 29"/>
                <a:gd name="T73" fmla="*/ 25 h 29"/>
                <a:gd name="T74" fmla="*/ 25 w 29"/>
                <a:gd name="T75" fmla="*/ 25 h 29"/>
                <a:gd name="T76" fmla="*/ 25 w 29"/>
                <a:gd name="T77" fmla="*/ 27 h 29"/>
                <a:gd name="T78" fmla="*/ 23 w 29"/>
                <a:gd name="T79" fmla="*/ 27 h 29"/>
                <a:gd name="T80" fmla="*/ 21 w 29"/>
                <a:gd name="T81" fmla="*/ 27 h 29"/>
                <a:gd name="T82" fmla="*/ 21 w 29"/>
                <a:gd name="T83" fmla="*/ 27 h 29"/>
                <a:gd name="T84" fmla="*/ 19 w 29"/>
                <a:gd name="T85" fmla="*/ 27 h 29"/>
                <a:gd name="T86" fmla="*/ 17 w 29"/>
                <a:gd name="T87" fmla="*/ 29 h 29"/>
                <a:gd name="T88" fmla="*/ 16 w 29"/>
                <a:gd name="T89" fmla="*/ 27 h 29"/>
                <a:gd name="T90" fmla="*/ 14 w 29"/>
                <a:gd name="T91" fmla="*/ 27 h 29"/>
                <a:gd name="T92" fmla="*/ 12 w 29"/>
                <a:gd name="T93" fmla="*/ 27 h 29"/>
                <a:gd name="T94" fmla="*/ 8 w 29"/>
                <a:gd name="T95" fmla="*/ 25 h 29"/>
                <a:gd name="T96" fmla="*/ 6 w 29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7" name="Freeform 215"/>
            <p:cNvSpPr>
              <a:spLocks/>
            </p:cNvSpPr>
            <p:nvPr/>
          </p:nvSpPr>
          <p:spPr bwMode="auto">
            <a:xfrm>
              <a:off x="3146" y="2884"/>
              <a:ext cx="29" cy="29"/>
            </a:xfrm>
            <a:custGeom>
              <a:avLst/>
              <a:gdLst>
                <a:gd name="T0" fmla="*/ 6 w 29"/>
                <a:gd name="T1" fmla="*/ 23 h 29"/>
                <a:gd name="T2" fmla="*/ 4 w 29"/>
                <a:gd name="T3" fmla="*/ 21 h 29"/>
                <a:gd name="T4" fmla="*/ 2 w 29"/>
                <a:gd name="T5" fmla="*/ 19 h 29"/>
                <a:gd name="T6" fmla="*/ 2 w 29"/>
                <a:gd name="T7" fmla="*/ 16 h 29"/>
                <a:gd name="T8" fmla="*/ 0 w 29"/>
                <a:gd name="T9" fmla="*/ 14 h 29"/>
                <a:gd name="T10" fmla="*/ 0 w 29"/>
                <a:gd name="T11" fmla="*/ 12 h 29"/>
                <a:gd name="T12" fmla="*/ 0 w 29"/>
                <a:gd name="T13" fmla="*/ 8 h 29"/>
                <a:gd name="T14" fmla="*/ 0 w 29"/>
                <a:gd name="T15" fmla="*/ 6 h 29"/>
                <a:gd name="T16" fmla="*/ 2 w 29"/>
                <a:gd name="T17" fmla="*/ 4 h 29"/>
                <a:gd name="T18" fmla="*/ 4 w 29"/>
                <a:gd name="T19" fmla="*/ 2 h 29"/>
                <a:gd name="T20" fmla="*/ 6 w 29"/>
                <a:gd name="T21" fmla="*/ 2 h 29"/>
                <a:gd name="T22" fmla="*/ 8 w 29"/>
                <a:gd name="T23" fmla="*/ 2 h 29"/>
                <a:gd name="T24" fmla="*/ 8 w 29"/>
                <a:gd name="T25" fmla="*/ 0 h 29"/>
                <a:gd name="T26" fmla="*/ 10 w 29"/>
                <a:gd name="T27" fmla="*/ 0 h 29"/>
                <a:gd name="T28" fmla="*/ 12 w 29"/>
                <a:gd name="T29" fmla="*/ 0 h 29"/>
                <a:gd name="T30" fmla="*/ 14 w 29"/>
                <a:gd name="T31" fmla="*/ 2 h 29"/>
                <a:gd name="T32" fmla="*/ 16 w 29"/>
                <a:gd name="T33" fmla="*/ 2 h 29"/>
                <a:gd name="T34" fmla="*/ 17 w 29"/>
                <a:gd name="T35" fmla="*/ 2 h 29"/>
                <a:gd name="T36" fmla="*/ 19 w 29"/>
                <a:gd name="T37" fmla="*/ 4 h 29"/>
                <a:gd name="T38" fmla="*/ 21 w 29"/>
                <a:gd name="T39" fmla="*/ 6 h 29"/>
                <a:gd name="T40" fmla="*/ 23 w 29"/>
                <a:gd name="T41" fmla="*/ 6 h 29"/>
                <a:gd name="T42" fmla="*/ 25 w 29"/>
                <a:gd name="T43" fmla="*/ 8 h 29"/>
                <a:gd name="T44" fmla="*/ 27 w 29"/>
                <a:gd name="T45" fmla="*/ 10 h 29"/>
                <a:gd name="T46" fmla="*/ 27 w 29"/>
                <a:gd name="T47" fmla="*/ 12 h 29"/>
                <a:gd name="T48" fmla="*/ 29 w 29"/>
                <a:gd name="T49" fmla="*/ 14 h 29"/>
                <a:gd name="T50" fmla="*/ 29 w 29"/>
                <a:gd name="T51" fmla="*/ 16 h 29"/>
                <a:gd name="T52" fmla="*/ 29 w 29"/>
                <a:gd name="T53" fmla="*/ 18 h 29"/>
                <a:gd name="T54" fmla="*/ 29 w 29"/>
                <a:gd name="T55" fmla="*/ 19 h 29"/>
                <a:gd name="T56" fmla="*/ 29 w 29"/>
                <a:gd name="T57" fmla="*/ 21 h 29"/>
                <a:gd name="T58" fmla="*/ 29 w 29"/>
                <a:gd name="T59" fmla="*/ 23 h 29"/>
                <a:gd name="T60" fmla="*/ 27 w 29"/>
                <a:gd name="T61" fmla="*/ 23 h 29"/>
                <a:gd name="T62" fmla="*/ 27 w 29"/>
                <a:gd name="T63" fmla="*/ 25 h 29"/>
                <a:gd name="T64" fmla="*/ 25 w 29"/>
                <a:gd name="T65" fmla="*/ 25 h 29"/>
                <a:gd name="T66" fmla="*/ 25 w 29"/>
                <a:gd name="T67" fmla="*/ 27 h 29"/>
                <a:gd name="T68" fmla="*/ 23 w 29"/>
                <a:gd name="T69" fmla="*/ 27 h 29"/>
                <a:gd name="T70" fmla="*/ 21 w 29"/>
                <a:gd name="T71" fmla="*/ 27 h 29"/>
                <a:gd name="T72" fmla="*/ 19 w 29"/>
                <a:gd name="T73" fmla="*/ 27 h 29"/>
                <a:gd name="T74" fmla="*/ 17 w 29"/>
                <a:gd name="T75" fmla="*/ 29 h 29"/>
                <a:gd name="T76" fmla="*/ 16 w 29"/>
                <a:gd name="T77" fmla="*/ 27 h 29"/>
                <a:gd name="T78" fmla="*/ 14 w 29"/>
                <a:gd name="T79" fmla="*/ 27 h 29"/>
                <a:gd name="T80" fmla="*/ 12 w 29"/>
                <a:gd name="T81" fmla="*/ 27 h 29"/>
                <a:gd name="T82" fmla="*/ 8 w 29"/>
                <a:gd name="T83" fmla="*/ 25 h 29"/>
                <a:gd name="T84" fmla="*/ 6 w 29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29">
                  <a:moveTo>
                    <a:pt x="6" y="23"/>
                  </a:moveTo>
                  <a:lnTo>
                    <a:pt x="4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8" name="Freeform 216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9 h 24"/>
                <a:gd name="T18" fmla="*/ 23 w 23"/>
                <a:gd name="T19" fmla="*/ 11 h 24"/>
                <a:gd name="T20" fmla="*/ 23 w 23"/>
                <a:gd name="T21" fmla="*/ 13 h 24"/>
                <a:gd name="T22" fmla="*/ 23 w 23"/>
                <a:gd name="T23" fmla="*/ 15 h 24"/>
                <a:gd name="T24" fmla="*/ 23 w 23"/>
                <a:gd name="T25" fmla="*/ 17 h 24"/>
                <a:gd name="T26" fmla="*/ 23 w 23"/>
                <a:gd name="T27" fmla="*/ 19 h 24"/>
                <a:gd name="T28" fmla="*/ 23 w 23"/>
                <a:gd name="T29" fmla="*/ 21 h 24"/>
                <a:gd name="T30" fmla="*/ 21 w 23"/>
                <a:gd name="T31" fmla="*/ 23 h 24"/>
                <a:gd name="T32" fmla="*/ 19 w 23"/>
                <a:gd name="T33" fmla="*/ 23 h 24"/>
                <a:gd name="T34" fmla="*/ 19 w 23"/>
                <a:gd name="T35" fmla="*/ 23 h 24"/>
                <a:gd name="T36" fmla="*/ 17 w 23"/>
                <a:gd name="T37" fmla="*/ 23 h 24"/>
                <a:gd name="T38" fmla="*/ 17 w 23"/>
                <a:gd name="T39" fmla="*/ 24 h 24"/>
                <a:gd name="T40" fmla="*/ 15 w 23"/>
                <a:gd name="T41" fmla="*/ 24 h 24"/>
                <a:gd name="T42" fmla="*/ 13 w 23"/>
                <a:gd name="T43" fmla="*/ 24 h 24"/>
                <a:gd name="T44" fmla="*/ 13 w 23"/>
                <a:gd name="T45" fmla="*/ 23 h 24"/>
                <a:gd name="T46" fmla="*/ 11 w 23"/>
                <a:gd name="T47" fmla="*/ 23 h 24"/>
                <a:gd name="T48" fmla="*/ 9 w 23"/>
                <a:gd name="T49" fmla="*/ 23 h 24"/>
                <a:gd name="T50" fmla="*/ 9 w 23"/>
                <a:gd name="T51" fmla="*/ 23 h 24"/>
                <a:gd name="T52" fmla="*/ 8 w 23"/>
                <a:gd name="T53" fmla="*/ 23 h 24"/>
                <a:gd name="T54" fmla="*/ 6 w 23"/>
                <a:gd name="T55" fmla="*/ 21 h 24"/>
                <a:gd name="T56" fmla="*/ 6 w 23"/>
                <a:gd name="T57" fmla="*/ 21 h 24"/>
                <a:gd name="T58" fmla="*/ 4 w 23"/>
                <a:gd name="T59" fmla="*/ 19 h 24"/>
                <a:gd name="T60" fmla="*/ 4 w 23"/>
                <a:gd name="T61" fmla="*/ 19 h 24"/>
                <a:gd name="T62" fmla="*/ 2 w 23"/>
                <a:gd name="T63" fmla="*/ 17 h 24"/>
                <a:gd name="T64" fmla="*/ 2 w 23"/>
                <a:gd name="T65" fmla="*/ 17 h 24"/>
                <a:gd name="T66" fmla="*/ 0 w 23"/>
                <a:gd name="T67" fmla="*/ 15 h 24"/>
                <a:gd name="T68" fmla="*/ 0 w 23"/>
                <a:gd name="T69" fmla="*/ 13 h 24"/>
                <a:gd name="T70" fmla="*/ 0 w 23"/>
                <a:gd name="T71" fmla="*/ 11 h 24"/>
                <a:gd name="T72" fmla="*/ 0 w 23"/>
                <a:gd name="T73" fmla="*/ 9 h 24"/>
                <a:gd name="T74" fmla="*/ 0 w 23"/>
                <a:gd name="T75" fmla="*/ 7 h 24"/>
                <a:gd name="T76" fmla="*/ 0 w 23"/>
                <a:gd name="T77" fmla="*/ 5 h 24"/>
                <a:gd name="T78" fmla="*/ 2 w 23"/>
                <a:gd name="T79" fmla="*/ 3 h 24"/>
                <a:gd name="T80" fmla="*/ 2 w 23"/>
                <a:gd name="T81" fmla="*/ 3 h 24"/>
                <a:gd name="T82" fmla="*/ 4 w 23"/>
                <a:gd name="T83" fmla="*/ 1 h 24"/>
                <a:gd name="T84" fmla="*/ 6 w 23"/>
                <a:gd name="T85" fmla="*/ 1 h 24"/>
                <a:gd name="T86" fmla="*/ 6 w 23"/>
                <a:gd name="T87" fmla="*/ 1 h 24"/>
                <a:gd name="T88" fmla="*/ 8 w 23"/>
                <a:gd name="T89" fmla="*/ 1 h 24"/>
                <a:gd name="T90" fmla="*/ 9 w 23"/>
                <a:gd name="T91" fmla="*/ 0 h 24"/>
                <a:gd name="T92" fmla="*/ 9 w 23"/>
                <a:gd name="T93" fmla="*/ 0 h 24"/>
                <a:gd name="T94" fmla="*/ 11 w 23"/>
                <a:gd name="T95" fmla="*/ 1 h 24"/>
                <a:gd name="T96" fmla="*/ 13 w 23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69" name="Freeform 217"/>
            <p:cNvSpPr>
              <a:spLocks/>
            </p:cNvSpPr>
            <p:nvPr/>
          </p:nvSpPr>
          <p:spPr bwMode="auto">
            <a:xfrm>
              <a:off x="3179" y="2854"/>
              <a:ext cx="23" cy="24"/>
            </a:xfrm>
            <a:custGeom>
              <a:avLst/>
              <a:gdLst>
                <a:gd name="T0" fmla="*/ 13 w 23"/>
                <a:gd name="T1" fmla="*/ 1 h 24"/>
                <a:gd name="T2" fmla="*/ 15 w 23"/>
                <a:gd name="T3" fmla="*/ 1 h 24"/>
                <a:gd name="T4" fmla="*/ 17 w 23"/>
                <a:gd name="T5" fmla="*/ 1 h 24"/>
                <a:gd name="T6" fmla="*/ 17 w 23"/>
                <a:gd name="T7" fmla="*/ 3 h 24"/>
                <a:gd name="T8" fmla="*/ 19 w 23"/>
                <a:gd name="T9" fmla="*/ 3 h 24"/>
                <a:gd name="T10" fmla="*/ 21 w 23"/>
                <a:gd name="T11" fmla="*/ 5 h 24"/>
                <a:gd name="T12" fmla="*/ 21 w 23"/>
                <a:gd name="T13" fmla="*/ 7 h 24"/>
                <a:gd name="T14" fmla="*/ 23 w 23"/>
                <a:gd name="T15" fmla="*/ 9 h 24"/>
                <a:gd name="T16" fmla="*/ 23 w 23"/>
                <a:gd name="T17" fmla="*/ 11 h 24"/>
                <a:gd name="T18" fmla="*/ 23 w 23"/>
                <a:gd name="T19" fmla="*/ 13 h 24"/>
                <a:gd name="T20" fmla="*/ 23 w 23"/>
                <a:gd name="T21" fmla="*/ 15 h 24"/>
                <a:gd name="T22" fmla="*/ 23 w 23"/>
                <a:gd name="T23" fmla="*/ 17 h 24"/>
                <a:gd name="T24" fmla="*/ 23 w 23"/>
                <a:gd name="T25" fmla="*/ 19 h 24"/>
                <a:gd name="T26" fmla="*/ 23 w 23"/>
                <a:gd name="T27" fmla="*/ 21 h 24"/>
                <a:gd name="T28" fmla="*/ 21 w 23"/>
                <a:gd name="T29" fmla="*/ 23 h 24"/>
                <a:gd name="T30" fmla="*/ 19 w 23"/>
                <a:gd name="T31" fmla="*/ 23 h 24"/>
                <a:gd name="T32" fmla="*/ 17 w 23"/>
                <a:gd name="T33" fmla="*/ 23 h 24"/>
                <a:gd name="T34" fmla="*/ 17 w 23"/>
                <a:gd name="T35" fmla="*/ 24 h 24"/>
                <a:gd name="T36" fmla="*/ 15 w 23"/>
                <a:gd name="T37" fmla="*/ 24 h 24"/>
                <a:gd name="T38" fmla="*/ 13 w 23"/>
                <a:gd name="T39" fmla="*/ 24 h 24"/>
                <a:gd name="T40" fmla="*/ 13 w 23"/>
                <a:gd name="T41" fmla="*/ 23 h 24"/>
                <a:gd name="T42" fmla="*/ 11 w 23"/>
                <a:gd name="T43" fmla="*/ 23 h 24"/>
                <a:gd name="T44" fmla="*/ 9 w 23"/>
                <a:gd name="T45" fmla="*/ 23 h 24"/>
                <a:gd name="T46" fmla="*/ 8 w 23"/>
                <a:gd name="T47" fmla="*/ 23 h 24"/>
                <a:gd name="T48" fmla="*/ 6 w 23"/>
                <a:gd name="T49" fmla="*/ 21 h 24"/>
                <a:gd name="T50" fmla="*/ 4 w 23"/>
                <a:gd name="T51" fmla="*/ 19 h 24"/>
                <a:gd name="T52" fmla="*/ 2 w 23"/>
                <a:gd name="T53" fmla="*/ 17 h 24"/>
                <a:gd name="T54" fmla="*/ 0 w 23"/>
                <a:gd name="T55" fmla="*/ 15 h 24"/>
                <a:gd name="T56" fmla="*/ 0 w 23"/>
                <a:gd name="T57" fmla="*/ 13 h 24"/>
                <a:gd name="T58" fmla="*/ 0 w 23"/>
                <a:gd name="T59" fmla="*/ 11 h 24"/>
                <a:gd name="T60" fmla="*/ 0 w 23"/>
                <a:gd name="T61" fmla="*/ 9 h 24"/>
                <a:gd name="T62" fmla="*/ 0 w 23"/>
                <a:gd name="T63" fmla="*/ 7 h 24"/>
                <a:gd name="T64" fmla="*/ 0 w 23"/>
                <a:gd name="T65" fmla="*/ 5 h 24"/>
                <a:gd name="T66" fmla="*/ 2 w 23"/>
                <a:gd name="T67" fmla="*/ 3 h 24"/>
                <a:gd name="T68" fmla="*/ 4 w 23"/>
                <a:gd name="T69" fmla="*/ 1 h 24"/>
                <a:gd name="T70" fmla="*/ 6 w 23"/>
                <a:gd name="T71" fmla="*/ 1 h 24"/>
                <a:gd name="T72" fmla="*/ 8 w 23"/>
                <a:gd name="T73" fmla="*/ 1 h 24"/>
                <a:gd name="T74" fmla="*/ 9 w 23"/>
                <a:gd name="T75" fmla="*/ 0 h 24"/>
                <a:gd name="T76" fmla="*/ 11 w 23"/>
                <a:gd name="T77" fmla="*/ 1 h 24"/>
                <a:gd name="T78" fmla="*/ 13 w 23"/>
                <a:gd name="T7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lnTo>
                    <a:pt x="15" y="1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0" name="Freeform 218"/>
            <p:cNvSpPr>
              <a:spLocks/>
            </p:cNvSpPr>
            <p:nvPr/>
          </p:nvSpPr>
          <p:spPr bwMode="auto">
            <a:xfrm>
              <a:off x="3194" y="2886"/>
              <a:ext cx="19" cy="29"/>
            </a:xfrm>
            <a:custGeom>
              <a:avLst/>
              <a:gdLst>
                <a:gd name="T0" fmla="*/ 0 w 19"/>
                <a:gd name="T1" fmla="*/ 29 h 29"/>
                <a:gd name="T2" fmla="*/ 2 w 19"/>
                <a:gd name="T3" fmla="*/ 29 h 29"/>
                <a:gd name="T4" fmla="*/ 4 w 19"/>
                <a:gd name="T5" fmla="*/ 27 h 29"/>
                <a:gd name="T6" fmla="*/ 4 w 19"/>
                <a:gd name="T7" fmla="*/ 25 h 29"/>
                <a:gd name="T8" fmla="*/ 6 w 19"/>
                <a:gd name="T9" fmla="*/ 23 h 29"/>
                <a:gd name="T10" fmla="*/ 6 w 19"/>
                <a:gd name="T11" fmla="*/ 21 h 29"/>
                <a:gd name="T12" fmla="*/ 8 w 19"/>
                <a:gd name="T13" fmla="*/ 19 h 29"/>
                <a:gd name="T14" fmla="*/ 10 w 19"/>
                <a:gd name="T15" fmla="*/ 17 h 29"/>
                <a:gd name="T16" fmla="*/ 10 w 19"/>
                <a:gd name="T17" fmla="*/ 16 h 29"/>
                <a:gd name="T18" fmla="*/ 12 w 19"/>
                <a:gd name="T19" fmla="*/ 14 h 29"/>
                <a:gd name="T20" fmla="*/ 14 w 19"/>
                <a:gd name="T21" fmla="*/ 12 h 29"/>
                <a:gd name="T22" fmla="*/ 14 w 19"/>
                <a:gd name="T23" fmla="*/ 10 h 29"/>
                <a:gd name="T24" fmla="*/ 16 w 19"/>
                <a:gd name="T25" fmla="*/ 8 h 29"/>
                <a:gd name="T26" fmla="*/ 17 w 19"/>
                <a:gd name="T27" fmla="*/ 6 h 29"/>
                <a:gd name="T28" fmla="*/ 17 w 19"/>
                <a:gd name="T29" fmla="*/ 4 h 29"/>
                <a:gd name="T30" fmla="*/ 19 w 19"/>
                <a:gd name="T31" fmla="*/ 2 h 29"/>
                <a:gd name="T32" fmla="*/ 19 w 19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9">
                  <a:moveTo>
                    <a:pt x="0" y="29"/>
                  </a:moveTo>
                  <a:lnTo>
                    <a:pt x="2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1" name="Freeform 219"/>
            <p:cNvSpPr>
              <a:spLocks/>
            </p:cNvSpPr>
            <p:nvPr/>
          </p:nvSpPr>
          <p:spPr bwMode="auto">
            <a:xfrm>
              <a:off x="3202" y="2898"/>
              <a:ext cx="13" cy="19"/>
            </a:xfrm>
            <a:custGeom>
              <a:avLst/>
              <a:gdLst>
                <a:gd name="T0" fmla="*/ 0 w 13"/>
                <a:gd name="T1" fmla="*/ 19 h 19"/>
                <a:gd name="T2" fmla="*/ 2 w 13"/>
                <a:gd name="T3" fmla="*/ 15 h 19"/>
                <a:gd name="T4" fmla="*/ 4 w 13"/>
                <a:gd name="T5" fmla="*/ 13 h 19"/>
                <a:gd name="T6" fmla="*/ 6 w 13"/>
                <a:gd name="T7" fmla="*/ 11 h 19"/>
                <a:gd name="T8" fmla="*/ 8 w 13"/>
                <a:gd name="T9" fmla="*/ 9 h 19"/>
                <a:gd name="T10" fmla="*/ 8 w 13"/>
                <a:gd name="T11" fmla="*/ 7 h 19"/>
                <a:gd name="T12" fmla="*/ 9 w 13"/>
                <a:gd name="T13" fmla="*/ 5 h 19"/>
                <a:gd name="T14" fmla="*/ 11 w 13"/>
                <a:gd name="T15" fmla="*/ 2 h 19"/>
                <a:gd name="T16" fmla="*/ 13 w 13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2" name="Freeform 220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2 w 31"/>
                <a:gd name="T19" fmla="*/ 4 h 27"/>
                <a:gd name="T20" fmla="*/ 4 w 31"/>
                <a:gd name="T21" fmla="*/ 2 h 27"/>
                <a:gd name="T22" fmla="*/ 4 w 31"/>
                <a:gd name="T23" fmla="*/ 2 h 27"/>
                <a:gd name="T24" fmla="*/ 6 w 31"/>
                <a:gd name="T25" fmla="*/ 2 h 27"/>
                <a:gd name="T26" fmla="*/ 8 w 31"/>
                <a:gd name="T27" fmla="*/ 2 h 27"/>
                <a:gd name="T28" fmla="*/ 8 w 31"/>
                <a:gd name="T29" fmla="*/ 0 h 27"/>
                <a:gd name="T30" fmla="*/ 10 w 31"/>
                <a:gd name="T31" fmla="*/ 0 h 27"/>
                <a:gd name="T32" fmla="*/ 11 w 31"/>
                <a:gd name="T33" fmla="*/ 0 h 27"/>
                <a:gd name="T34" fmla="*/ 13 w 31"/>
                <a:gd name="T35" fmla="*/ 0 h 27"/>
                <a:gd name="T36" fmla="*/ 13 w 31"/>
                <a:gd name="T37" fmla="*/ 0 h 27"/>
                <a:gd name="T38" fmla="*/ 15 w 31"/>
                <a:gd name="T39" fmla="*/ 0 h 27"/>
                <a:gd name="T40" fmla="*/ 17 w 31"/>
                <a:gd name="T41" fmla="*/ 2 h 27"/>
                <a:gd name="T42" fmla="*/ 19 w 31"/>
                <a:gd name="T43" fmla="*/ 2 h 27"/>
                <a:gd name="T44" fmla="*/ 19 w 31"/>
                <a:gd name="T45" fmla="*/ 2 h 27"/>
                <a:gd name="T46" fmla="*/ 21 w 31"/>
                <a:gd name="T47" fmla="*/ 4 h 27"/>
                <a:gd name="T48" fmla="*/ 23 w 31"/>
                <a:gd name="T49" fmla="*/ 4 h 27"/>
                <a:gd name="T50" fmla="*/ 25 w 31"/>
                <a:gd name="T51" fmla="*/ 6 h 27"/>
                <a:gd name="T52" fmla="*/ 27 w 31"/>
                <a:gd name="T53" fmla="*/ 8 h 27"/>
                <a:gd name="T54" fmla="*/ 29 w 31"/>
                <a:gd name="T55" fmla="*/ 10 h 27"/>
                <a:gd name="T56" fmla="*/ 29 w 31"/>
                <a:gd name="T57" fmla="*/ 12 h 27"/>
                <a:gd name="T58" fmla="*/ 31 w 31"/>
                <a:gd name="T59" fmla="*/ 14 h 27"/>
                <a:gd name="T60" fmla="*/ 31 w 31"/>
                <a:gd name="T61" fmla="*/ 16 h 27"/>
                <a:gd name="T62" fmla="*/ 31 w 31"/>
                <a:gd name="T63" fmla="*/ 18 h 27"/>
                <a:gd name="T64" fmla="*/ 31 w 31"/>
                <a:gd name="T65" fmla="*/ 19 h 27"/>
                <a:gd name="T66" fmla="*/ 29 w 31"/>
                <a:gd name="T67" fmla="*/ 21 h 27"/>
                <a:gd name="T68" fmla="*/ 29 w 31"/>
                <a:gd name="T69" fmla="*/ 21 h 27"/>
                <a:gd name="T70" fmla="*/ 29 w 31"/>
                <a:gd name="T71" fmla="*/ 23 h 27"/>
                <a:gd name="T72" fmla="*/ 27 w 31"/>
                <a:gd name="T73" fmla="*/ 23 h 27"/>
                <a:gd name="T74" fmla="*/ 27 w 31"/>
                <a:gd name="T75" fmla="*/ 23 h 27"/>
                <a:gd name="T76" fmla="*/ 27 w 31"/>
                <a:gd name="T77" fmla="*/ 25 h 27"/>
                <a:gd name="T78" fmla="*/ 25 w 31"/>
                <a:gd name="T79" fmla="*/ 25 h 27"/>
                <a:gd name="T80" fmla="*/ 23 w 31"/>
                <a:gd name="T81" fmla="*/ 25 h 27"/>
                <a:gd name="T82" fmla="*/ 23 w 31"/>
                <a:gd name="T83" fmla="*/ 27 h 27"/>
                <a:gd name="T84" fmla="*/ 21 w 31"/>
                <a:gd name="T85" fmla="*/ 27 h 27"/>
                <a:gd name="T86" fmla="*/ 19 w 31"/>
                <a:gd name="T87" fmla="*/ 27 h 27"/>
                <a:gd name="T88" fmla="*/ 17 w 31"/>
                <a:gd name="T89" fmla="*/ 27 h 27"/>
                <a:gd name="T90" fmla="*/ 15 w 31"/>
                <a:gd name="T91" fmla="*/ 27 h 27"/>
                <a:gd name="T92" fmla="*/ 13 w 31"/>
                <a:gd name="T93" fmla="*/ 27 h 27"/>
                <a:gd name="T94" fmla="*/ 10 w 31"/>
                <a:gd name="T95" fmla="*/ 25 h 27"/>
                <a:gd name="T96" fmla="*/ 8 w 31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3" name="Freeform 221"/>
            <p:cNvSpPr>
              <a:spLocks/>
            </p:cNvSpPr>
            <p:nvPr/>
          </p:nvSpPr>
          <p:spPr bwMode="auto">
            <a:xfrm>
              <a:off x="3177" y="2907"/>
              <a:ext cx="31" cy="27"/>
            </a:xfrm>
            <a:custGeom>
              <a:avLst/>
              <a:gdLst>
                <a:gd name="T0" fmla="*/ 8 w 31"/>
                <a:gd name="T1" fmla="*/ 23 h 27"/>
                <a:gd name="T2" fmla="*/ 6 w 31"/>
                <a:gd name="T3" fmla="*/ 21 h 27"/>
                <a:gd name="T4" fmla="*/ 4 w 31"/>
                <a:gd name="T5" fmla="*/ 19 h 27"/>
                <a:gd name="T6" fmla="*/ 2 w 31"/>
                <a:gd name="T7" fmla="*/ 18 h 27"/>
                <a:gd name="T8" fmla="*/ 2 w 31"/>
                <a:gd name="T9" fmla="*/ 14 h 27"/>
                <a:gd name="T10" fmla="*/ 0 w 31"/>
                <a:gd name="T11" fmla="*/ 12 h 27"/>
                <a:gd name="T12" fmla="*/ 0 w 31"/>
                <a:gd name="T13" fmla="*/ 10 h 27"/>
                <a:gd name="T14" fmla="*/ 0 w 31"/>
                <a:gd name="T15" fmla="*/ 6 h 27"/>
                <a:gd name="T16" fmla="*/ 2 w 31"/>
                <a:gd name="T17" fmla="*/ 4 h 27"/>
                <a:gd name="T18" fmla="*/ 4 w 31"/>
                <a:gd name="T19" fmla="*/ 2 h 27"/>
                <a:gd name="T20" fmla="*/ 6 w 31"/>
                <a:gd name="T21" fmla="*/ 2 h 27"/>
                <a:gd name="T22" fmla="*/ 8 w 31"/>
                <a:gd name="T23" fmla="*/ 2 h 27"/>
                <a:gd name="T24" fmla="*/ 8 w 31"/>
                <a:gd name="T25" fmla="*/ 0 h 27"/>
                <a:gd name="T26" fmla="*/ 10 w 31"/>
                <a:gd name="T27" fmla="*/ 0 h 27"/>
                <a:gd name="T28" fmla="*/ 11 w 31"/>
                <a:gd name="T29" fmla="*/ 0 h 27"/>
                <a:gd name="T30" fmla="*/ 13 w 31"/>
                <a:gd name="T31" fmla="*/ 0 h 27"/>
                <a:gd name="T32" fmla="*/ 15 w 31"/>
                <a:gd name="T33" fmla="*/ 0 h 27"/>
                <a:gd name="T34" fmla="*/ 17 w 31"/>
                <a:gd name="T35" fmla="*/ 2 h 27"/>
                <a:gd name="T36" fmla="*/ 19 w 31"/>
                <a:gd name="T37" fmla="*/ 2 h 27"/>
                <a:gd name="T38" fmla="*/ 21 w 31"/>
                <a:gd name="T39" fmla="*/ 4 h 27"/>
                <a:gd name="T40" fmla="*/ 23 w 31"/>
                <a:gd name="T41" fmla="*/ 4 h 27"/>
                <a:gd name="T42" fmla="*/ 25 w 31"/>
                <a:gd name="T43" fmla="*/ 6 h 27"/>
                <a:gd name="T44" fmla="*/ 27 w 31"/>
                <a:gd name="T45" fmla="*/ 8 h 27"/>
                <a:gd name="T46" fmla="*/ 29 w 31"/>
                <a:gd name="T47" fmla="*/ 10 h 27"/>
                <a:gd name="T48" fmla="*/ 29 w 31"/>
                <a:gd name="T49" fmla="*/ 12 h 27"/>
                <a:gd name="T50" fmla="*/ 31 w 31"/>
                <a:gd name="T51" fmla="*/ 14 h 27"/>
                <a:gd name="T52" fmla="*/ 31 w 31"/>
                <a:gd name="T53" fmla="*/ 16 h 27"/>
                <a:gd name="T54" fmla="*/ 31 w 31"/>
                <a:gd name="T55" fmla="*/ 18 h 27"/>
                <a:gd name="T56" fmla="*/ 31 w 31"/>
                <a:gd name="T57" fmla="*/ 19 h 27"/>
                <a:gd name="T58" fmla="*/ 29 w 31"/>
                <a:gd name="T59" fmla="*/ 21 h 27"/>
                <a:gd name="T60" fmla="*/ 29 w 31"/>
                <a:gd name="T61" fmla="*/ 23 h 27"/>
                <a:gd name="T62" fmla="*/ 27 w 31"/>
                <a:gd name="T63" fmla="*/ 23 h 27"/>
                <a:gd name="T64" fmla="*/ 27 w 31"/>
                <a:gd name="T65" fmla="*/ 25 h 27"/>
                <a:gd name="T66" fmla="*/ 25 w 31"/>
                <a:gd name="T67" fmla="*/ 25 h 27"/>
                <a:gd name="T68" fmla="*/ 23 w 31"/>
                <a:gd name="T69" fmla="*/ 25 h 27"/>
                <a:gd name="T70" fmla="*/ 23 w 31"/>
                <a:gd name="T71" fmla="*/ 27 h 27"/>
                <a:gd name="T72" fmla="*/ 21 w 31"/>
                <a:gd name="T73" fmla="*/ 27 h 27"/>
                <a:gd name="T74" fmla="*/ 19 w 31"/>
                <a:gd name="T75" fmla="*/ 27 h 27"/>
                <a:gd name="T76" fmla="*/ 17 w 31"/>
                <a:gd name="T77" fmla="*/ 27 h 27"/>
                <a:gd name="T78" fmla="*/ 15 w 31"/>
                <a:gd name="T79" fmla="*/ 27 h 27"/>
                <a:gd name="T80" fmla="*/ 13 w 31"/>
                <a:gd name="T81" fmla="*/ 27 h 27"/>
                <a:gd name="T82" fmla="*/ 10 w 31"/>
                <a:gd name="T83" fmla="*/ 25 h 27"/>
                <a:gd name="T84" fmla="*/ 8 w 3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7">
                  <a:moveTo>
                    <a:pt x="8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8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4" name="Freeform 222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9 h 23"/>
                <a:gd name="T18" fmla="*/ 23 w 23"/>
                <a:gd name="T19" fmla="*/ 11 h 23"/>
                <a:gd name="T20" fmla="*/ 23 w 23"/>
                <a:gd name="T21" fmla="*/ 13 h 23"/>
                <a:gd name="T22" fmla="*/ 23 w 23"/>
                <a:gd name="T23" fmla="*/ 15 h 23"/>
                <a:gd name="T24" fmla="*/ 23 w 23"/>
                <a:gd name="T25" fmla="*/ 17 h 23"/>
                <a:gd name="T26" fmla="*/ 23 w 23"/>
                <a:gd name="T27" fmla="*/ 17 h 23"/>
                <a:gd name="T28" fmla="*/ 21 w 23"/>
                <a:gd name="T29" fmla="*/ 19 h 23"/>
                <a:gd name="T30" fmla="*/ 21 w 23"/>
                <a:gd name="T31" fmla="*/ 21 h 23"/>
                <a:gd name="T32" fmla="*/ 19 w 23"/>
                <a:gd name="T33" fmla="*/ 21 h 23"/>
                <a:gd name="T34" fmla="*/ 19 w 23"/>
                <a:gd name="T35" fmla="*/ 21 h 23"/>
                <a:gd name="T36" fmla="*/ 17 w 23"/>
                <a:gd name="T37" fmla="*/ 21 h 23"/>
                <a:gd name="T38" fmla="*/ 15 w 23"/>
                <a:gd name="T39" fmla="*/ 23 h 23"/>
                <a:gd name="T40" fmla="*/ 15 w 23"/>
                <a:gd name="T41" fmla="*/ 23 h 23"/>
                <a:gd name="T42" fmla="*/ 13 w 23"/>
                <a:gd name="T43" fmla="*/ 23 h 23"/>
                <a:gd name="T44" fmla="*/ 13 w 23"/>
                <a:gd name="T45" fmla="*/ 23 h 23"/>
                <a:gd name="T46" fmla="*/ 11 w 23"/>
                <a:gd name="T47" fmla="*/ 23 h 23"/>
                <a:gd name="T48" fmla="*/ 9 w 23"/>
                <a:gd name="T49" fmla="*/ 21 h 23"/>
                <a:gd name="T50" fmla="*/ 7 w 23"/>
                <a:gd name="T51" fmla="*/ 21 h 23"/>
                <a:gd name="T52" fmla="*/ 7 w 23"/>
                <a:gd name="T53" fmla="*/ 21 h 23"/>
                <a:gd name="T54" fmla="*/ 6 w 23"/>
                <a:gd name="T55" fmla="*/ 19 h 23"/>
                <a:gd name="T56" fmla="*/ 4 w 23"/>
                <a:gd name="T57" fmla="*/ 19 h 23"/>
                <a:gd name="T58" fmla="*/ 4 w 23"/>
                <a:gd name="T59" fmla="*/ 17 h 23"/>
                <a:gd name="T60" fmla="*/ 2 w 23"/>
                <a:gd name="T61" fmla="*/ 17 h 23"/>
                <a:gd name="T62" fmla="*/ 2 w 23"/>
                <a:gd name="T63" fmla="*/ 15 h 23"/>
                <a:gd name="T64" fmla="*/ 0 w 23"/>
                <a:gd name="T65" fmla="*/ 15 h 23"/>
                <a:gd name="T66" fmla="*/ 0 w 23"/>
                <a:gd name="T67" fmla="*/ 13 h 23"/>
                <a:gd name="T68" fmla="*/ 0 w 23"/>
                <a:gd name="T69" fmla="*/ 11 h 23"/>
                <a:gd name="T70" fmla="*/ 0 w 23"/>
                <a:gd name="T71" fmla="*/ 9 h 23"/>
                <a:gd name="T72" fmla="*/ 0 w 23"/>
                <a:gd name="T73" fmla="*/ 9 h 23"/>
                <a:gd name="T74" fmla="*/ 0 w 23"/>
                <a:gd name="T75" fmla="*/ 8 h 23"/>
                <a:gd name="T76" fmla="*/ 0 w 23"/>
                <a:gd name="T77" fmla="*/ 6 h 23"/>
                <a:gd name="T78" fmla="*/ 0 w 23"/>
                <a:gd name="T79" fmla="*/ 6 h 23"/>
                <a:gd name="T80" fmla="*/ 2 w 23"/>
                <a:gd name="T81" fmla="*/ 4 h 23"/>
                <a:gd name="T82" fmla="*/ 2 w 23"/>
                <a:gd name="T83" fmla="*/ 4 h 23"/>
                <a:gd name="T84" fmla="*/ 4 w 23"/>
                <a:gd name="T85" fmla="*/ 2 h 23"/>
                <a:gd name="T86" fmla="*/ 6 w 23"/>
                <a:gd name="T87" fmla="*/ 2 h 23"/>
                <a:gd name="T88" fmla="*/ 6 w 23"/>
                <a:gd name="T89" fmla="*/ 0 h 23"/>
                <a:gd name="T90" fmla="*/ 7 w 23"/>
                <a:gd name="T91" fmla="*/ 0 h 23"/>
                <a:gd name="T92" fmla="*/ 9 w 23"/>
                <a:gd name="T93" fmla="*/ 0 h 23"/>
                <a:gd name="T94" fmla="*/ 11 w 23"/>
                <a:gd name="T95" fmla="*/ 0 h 23"/>
                <a:gd name="T96" fmla="*/ 13 w 23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5" name="Freeform 223"/>
            <p:cNvSpPr>
              <a:spLocks/>
            </p:cNvSpPr>
            <p:nvPr/>
          </p:nvSpPr>
          <p:spPr bwMode="auto">
            <a:xfrm>
              <a:off x="3204" y="2869"/>
              <a:ext cx="23" cy="23"/>
            </a:xfrm>
            <a:custGeom>
              <a:avLst/>
              <a:gdLst>
                <a:gd name="T0" fmla="*/ 13 w 23"/>
                <a:gd name="T1" fmla="*/ 0 h 23"/>
                <a:gd name="T2" fmla="*/ 15 w 23"/>
                <a:gd name="T3" fmla="*/ 2 h 23"/>
                <a:gd name="T4" fmla="*/ 17 w 23"/>
                <a:gd name="T5" fmla="*/ 2 h 23"/>
                <a:gd name="T6" fmla="*/ 19 w 23"/>
                <a:gd name="T7" fmla="*/ 4 h 23"/>
                <a:gd name="T8" fmla="*/ 21 w 23"/>
                <a:gd name="T9" fmla="*/ 4 h 23"/>
                <a:gd name="T10" fmla="*/ 21 w 23"/>
                <a:gd name="T11" fmla="*/ 6 h 23"/>
                <a:gd name="T12" fmla="*/ 23 w 23"/>
                <a:gd name="T13" fmla="*/ 8 h 23"/>
                <a:gd name="T14" fmla="*/ 23 w 23"/>
                <a:gd name="T15" fmla="*/ 9 h 23"/>
                <a:gd name="T16" fmla="*/ 23 w 23"/>
                <a:gd name="T17" fmla="*/ 11 h 23"/>
                <a:gd name="T18" fmla="*/ 23 w 23"/>
                <a:gd name="T19" fmla="*/ 13 h 23"/>
                <a:gd name="T20" fmla="*/ 23 w 23"/>
                <a:gd name="T21" fmla="*/ 15 h 23"/>
                <a:gd name="T22" fmla="*/ 23 w 23"/>
                <a:gd name="T23" fmla="*/ 17 h 23"/>
                <a:gd name="T24" fmla="*/ 21 w 23"/>
                <a:gd name="T25" fmla="*/ 19 h 23"/>
                <a:gd name="T26" fmla="*/ 21 w 23"/>
                <a:gd name="T27" fmla="*/ 21 h 23"/>
                <a:gd name="T28" fmla="*/ 19 w 23"/>
                <a:gd name="T29" fmla="*/ 21 h 23"/>
                <a:gd name="T30" fmla="*/ 17 w 23"/>
                <a:gd name="T31" fmla="*/ 21 h 23"/>
                <a:gd name="T32" fmla="*/ 15 w 23"/>
                <a:gd name="T33" fmla="*/ 23 h 23"/>
                <a:gd name="T34" fmla="*/ 13 w 23"/>
                <a:gd name="T35" fmla="*/ 23 h 23"/>
                <a:gd name="T36" fmla="*/ 11 w 23"/>
                <a:gd name="T37" fmla="*/ 23 h 23"/>
                <a:gd name="T38" fmla="*/ 9 w 23"/>
                <a:gd name="T39" fmla="*/ 21 h 23"/>
                <a:gd name="T40" fmla="*/ 7 w 23"/>
                <a:gd name="T41" fmla="*/ 21 h 23"/>
                <a:gd name="T42" fmla="*/ 6 w 23"/>
                <a:gd name="T43" fmla="*/ 19 h 23"/>
                <a:gd name="T44" fmla="*/ 4 w 23"/>
                <a:gd name="T45" fmla="*/ 19 h 23"/>
                <a:gd name="T46" fmla="*/ 4 w 23"/>
                <a:gd name="T47" fmla="*/ 17 h 23"/>
                <a:gd name="T48" fmla="*/ 2 w 23"/>
                <a:gd name="T49" fmla="*/ 17 h 23"/>
                <a:gd name="T50" fmla="*/ 2 w 23"/>
                <a:gd name="T51" fmla="*/ 15 h 23"/>
                <a:gd name="T52" fmla="*/ 0 w 23"/>
                <a:gd name="T53" fmla="*/ 15 h 23"/>
                <a:gd name="T54" fmla="*/ 0 w 23"/>
                <a:gd name="T55" fmla="*/ 13 h 23"/>
                <a:gd name="T56" fmla="*/ 0 w 23"/>
                <a:gd name="T57" fmla="*/ 11 h 23"/>
                <a:gd name="T58" fmla="*/ 0 w 23"/>
                <a:gd name="T59" fmla="*/ 9 h 23"/>
                <a:gd name="T60" fmla="*/ 0 w 23"/>
                <a:gd name="T61" fmla="*/ 8 h 23"/>
                <a:gd name="T62" fmla="*/ 0 w 23"/>
                <a:gd name="T63" fmla="*/ 6 h 23"/>
                <a:gd name="T64" fmla="*/ 2 w 23"/>
                <a:gd name="T65" fmla="*/ 4 h 23"/>
                <a:gd name="T66" fmla="*/ 4 w 23"/>
                <a:gd name="T67" fmla="*/ 2 h 23"/>
                <a:gd name="T68" fmla="*/ 6 w 23"/>
                <a:gd name="T69" fmla="*/ 2 h 23"/>
                <a:gd name="T70" fmla="*/ 6 w 23"/>
                <a:gd name="T71" fmla="*/ 0 h 23"/>
                <a:gd name="T72" fmla="*/ 7 w 23"/>
                <a:gd name="T73" fmla="*/ 0 h 23"/>
                <a:gd name="T74" fmla="*/ 9 w 23"/>
                <a:gd name="T75" fmla="*/ 0 h 23"/>
                <a:gd name="T76" fmla="*/ 11 w 23"/>
                <a:gd name="T77" fmla="*/ 0 h 23"/>
                <a:gd name="T78" fmla="*/ 13 w 23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13" y="0"/>
                  </a:move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6" name="Freeform 224"/>
            <p:cNvSpPr>
              <a:spLocks/>
            </p:cNvSpPr>
            <p:nvPr/>
          </p:nvSpPr>
          <p:spPr bwMode="auto">
            <a:xfrm>
              <a:off x="3294" y="2905"/>
              <a:ext cx="6" cy="35"/>
            </a:xfrm>
            <a:custGeom>
              <a:avLst/>
              <a:gdLst>
                <a:gd name="T0" fmla="*/ 0 w 6"/>
                <a:gd name="T1" fmla="*/ 35 h 35"/>
                <a:gd name="T2" fmla="*/ 0 w 6"/>
                <a:gd name="T3" fmla="*/ 33 h 35"/>
                <a:gd name="T4" fmla="*/ 0 w 6"/>
                <a:gd name="T5" fmla="*/ 31 h 35"/>
                <a:gd name="T6" fmla="*/ 0 w 6"/>
                <a:gd name="T7" fmla="*/ 27 h 35"/>
                <a:gd name="T8" fmla="*/ 2 w 6"/>
                <a:gd name="T9" fmla="*/ 25 h 35"/>
                <a:gd name="T10" fmla="*/ 2 w 6"/>
                <a:gd name="T11" fmla="*/ 23 h 35"/>
                <a:gd name="T12" fmla="*/ 2 w 6"/>
                <a:gd name="T13" fmla="*/ 21 h 35"/>
                <a:gd name="T14" fmla="*/ 2 w 6"/>
                <a:gd name="T15" fmla="*/ 20 h 35"/>
                <a:gd name="T16" fmla="*/ 2 w 6"/>
                <a:gd name="T17" fmla="*/ 18 h 35"/>
                <a:gd name="T18" fmla="*/ 4 w 6"/>
                <a:gd name="T19" fmla="*/ 16 h 35"/>
                <a:gd name="T20" fmla="*/ 4 w 6"/>
                <a:gd name="T21" fmla="*/ 12 h 35"/>
                <a:gd name="T22" fmla="*/ 4 w 6"/>
                <a:gd name="T23" fmla="*/ 10 h 35"/>
                <a:gd name="T24" fmla="*/ 4 w 6"/>
                <a:gd name="T25" fmla="*/ 8 h 35"/>
                <a:gd name="T26" fmla="*/ 4 w 6"/>
                <a:gd name="T27" fmla="*/ 6 h 35"/>
                <a:gd name="T28" fmla="*/ 6 w 6"/>
                <a:gd name="T29" fmla="*/ 4 h 35"/>
                <a:gd name="T30" fmla="*/ 6 w 6"/>
                <a:gd name="T31" fmla="*/ 2 h 35"/>
                <a:gd name="T32" fmla="*/ 6 w 6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35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7" name="Freeform 225"/>
            <p:cNvSpPr>
              <a:spLocks/>
            </p:cNvSpPr>
            <p:nvPr/>
          </p:nvSpPr>
          <p:spPr bwMode="auto">
            <a:xfrm>
              <a:off x="3302" y="2915"/>
              <a:ext cx="3" cy="23"/>
            </a:xfrm>
            <a:custGeom>
              <a:avLst/>
              <a:gdLst>
                <a:gd name="T0" fmla="*/ 0 w 3"/>
                <a:gd name="T1" fmla="*/ 23 h 23"/>
                <a:gd name="T2" fmla="*/ 0 w 3"/>
                <a:gd name="T3" fmla="*/ 19 h 23"/>
                <a:gd name="T4" fmla="*/ 0 w 3"/>
                <a:gd name="T5" fmla="*/ 15 h 23"/>
                <a:gd name="T6" fmla="*/ 0 w 3"/>
                <a:gd name="T7" fmla="*/ 13 h 23"/>
                <a:gd name="T8" fmla="*/ 2 w 3"/>
                <a:gd name="T9" fmla="*/ 11 h 23"/>
                <a:gd name="T10" fmla="*/ 2 w 3"/>
                <a:gd name="T11" fmla="*/ 8 h 23"/>
                <a:gd name="T12" fmla="*/ 2 w 3"/>
                <a:gd name="T13" fmla="*/ 6 h 23"/>
                <a:gd name="T14" fmla="*/ 3 w 3"/>
                <a:gd name="T15" fmla="*/ 4 h 23"/>
                <a:gd name="T16" fmla="*/ 3 w 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8" name="Freeform 226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2 w 32"/>
                <a:gd name="T23" fmla="*/ 6 h 23"/>
                <a:gd name="T24" fmla="*/ 4 w 32"/>
                <a:gd name="T25" fmla="*/ 4 h 23"/>
                <a:gd name="T26" fmla="*/ 4 w 32"/>
                <a:gd name="T27" fmla="*/ 4 h 23"/>
                <a:gd name="T28" fmla="*/ 5 w 32"/>
                <a:gd name="T29" fmla="*/ 2 h 23"/>
                <a:gd name="T30" fmla="*/ 5 w 32"/>
                <a:gd name="T31" fmla="*/ 2 h 23"/>
                <a:gd name="T32" fmla="*/ 7 w 32"/>
                <a:gd name="T33" fmla="*/ 2 h 23"/>
                <a:gd name="T34" fmla="*/ 9 w 32"/>
                <a:gd name="T35" fmla="*/ 0 h 23"/>
                <a:gd name="T36" fmla="*/ 9 w 32"/>
                <a:gd name="T37" fmla="*/ 0 h 23"/>
                <a:gd name="T38" fmla="*/ 11 w 32"/>
                <a:gd name="T39" fmla="*/ 0 h 23"/>
                <a:gd name="T40" fmla="*/ 13 w 32"/>
                <a:gd name="T41" fmla="*/ 0 h 23"/>
                <a:gd name="T42" fmla="*/ 15 w 32"/>
                <a:gd name="T43" fmla="*/ 0 h 23"/>
                <a:gd name="T44" fmla="*/ 17 w 32"/>
                <a:gd name="T45" fmla="*/ 0 h 23"/>
                <a:gd name="T46" fmla="*/ 19 w 32"/>
                <a:gd name="T47" fmla="*/ 0 h 23"/>
                <a:gd name="T48" fmla="*/ 21 w 32"/>
                <a:gd name="T49" fmla="*/ 0 h 23"/>
                <a:gd name="T50" fmla="*/ 23 w 32"/>
                <a:gd name="T51" fmla="*/ 0 h 23"/>
                <a:gd name="T52" fmla="*/ 25 w 32"/>
                <a:gd name="T53" fmla="*/ 2 h 23"/>
                <a:gd name="T54" fmla="*/ 27 w 32"/>
                <a:gd name="T55" fmla="*/ 2 h 23"/>
                <a:gd name="T56" fmla="*/ 28 w 32"/>
                <a:gd name="T57" fmla="*/ 4 h 23"/>
                <a:gd name="T58" fmla="*/ 30 w 32"/>
                <a:gd name="T59" fmla="*/ 6 h 23"/>
                <a:gd name="T60" fmla="*/ 30 w 32"/>
                <a:gd name="T61" fmla="*/ 8 h 23"/>
                <a:gd name="T62" fmla="*/ 32 w 32"/>
                <a:gd name="T63" fmla="*/ 8 h 23"/>
                <a:gd name="T64" fmla="*/ 32 w 32"/>
                <a:gd name="T65" fmla="*/ 10 h 23"/>
                <a:gd name="T66" fmla="*/ 32 w 32"/>
                <a:gd name="T67" fmla="*/ 12 h 23"/>
                <a:gd name="T68" fmla="*/ 32 w 32"/>
                <a:gd name="T69" fmla="*/ 14 h 23"/>
                <a:gd name="T70" fmla="*/ 32 w 32"/>
                <a:gd name="T71" fmla="*/ 14 h 23"/>
                <a:gd name="T72" fmla="*/ 32 w 32"/>
                <a:gd name="T73" fmla="*/ 15 h 23"/>
                <a:gd name="T74" fmla="*/ 32 w 32"/>
                <a:gd name="T75" fmla="*/ 15 h 23"/>
                <a:gd name="T76" fmla="*/ 30 w 32"/>
                <a:gd name="T77" fmla="*/ 17 h 23"/>
                <a:gd name="T78" fmla="*/ 30 w 32"/>
                <a:gd name="T79" fmla="*/ 17 h 23"/>
                <a:gd name="T80" fmla="*/ 30 w 32"/>
                <a:gd name="T81" fmla="*/ 17 h 23"/>
                <a:gd name="T82" fmla="*/ 28 w 32"/>
                <a:gd name="T83" fmla="*/ 19 h 23"/>
                <a:gd name="T84" fmla="*/ 27 w 32"/>
                <a:gd name="T85" fmla="*/ 21 h 23"/>
                <a:gd name="T86" fmla="*/ 25 w 32"/>
                <a:gd name="T87" fmla="*/ 21 h 23"/>
                <a:gd name="T88" fmla="*/ 25 w 32"/>
                <a:gd name="T89" fmla="*/ 23 h 23"/>
                <a:gd name="T90" fmla="*/ 21 w 32"/>
                <a:gd name="T91" fmla="*/ 23 h 23"/>
                <a:gd name="T92" fmla="*/ 19 w 32"/>
                <a:gd name="T93" fmla="*/ 23 h 23"/>
                <a:gd name="T94" fmla="*/ 17 w 32"/>
                <a:gd name="T95" fmla="*/ 23 h 23"/>
                <a:gd name="T96" fmla="*/ 15 w 32"/>
                <a:gd name="T9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79" name="Freeform 227"/>
            <p:cNvSpPr>
              <a:spLocks/>
            </p:cNvSpPr>
            <p:nvPr/>
          </p:nvSpPr>
          <p:spPr bwMode="auto">
            <a:xfrm>
              <a:off x="3277" y="2934"/>
              <a:ext cx="32" cy="23"/>
            </a:xfrm>
            <a:custGeom>
              <a:avLst/>
              <a:gdLst>
                <a:gd name="T0" fmla="*/ 15 w 32"/>
                <a:gd name="T1" fmla="*/ 23 h 23"/>
                <a:gd name="T2" fmla="*/ 11 w 32"/>
                <a:gd name="T3" fmla="*/ 23 h 23"/>
                <a:gd name="T4" fmla="*/ 9 w 32"/>
                <a:gd name="T5" fmla="*/ 21 h 23"/>
                <a:gd name="T6" fmla="*/ 5 w 32"/>
                <a:gd name="T7" fmla="*/ 19 h 23"/>
                <a:gd name="T8" fmla="*/ 4 w 32"/>
                <a:gd name="T9" fmla="*/ 17 h 23"/>
                <a:gd name="T10" fmla="*/ 2 w 32"/>
                <a:gd name="T11" fmla="*/ 15 h 23"/>
                <a:gd name="T12" fmla="*/ 2 w 32"/>
                <a:gd name="T13" fmla="*/ 14 h 23"/>
                <a:gd name="T14" fmla="*/ 0 w 32"/>
                <a:gd name="T15" fmla="*/ 12 h 23"/>
                <a:gd name="T16" fmla="*/ 0 w 32"/>
                <a:gd name="T17" fmla="*/ 10 h 23"/>
                <a:gd name="T18" fmla="*/ 2 w 32"/>
                <a:gd name="T19" fmla="*/ 8 h 23"/>
                <a:gd name="T20" fmla="*/ 2 w 32"/>
                <a:gd name="T21" fmla="*/ 6 h 23"/>
                <a:gd name="T22" fmla="*/ 4 w 32"/>
                <a:gd name="T23" fmla="*/ 4 h 23"/>
                <a:gd name="T24" fmla="*/ 5 w 32"/>
                <a:gd name="T25" fmla="*/ 2 h 23"/>
                <a:gd name="T26" fmla="*/ 7 w 32"/>
                <a:gd name="T27" fmla="*/ 2 h 23"/>
                <a:gd name="T28" fmla="*/ 9 w 32"/>
                <a:gd name="T29" fmla="*/ 0 h 23"/>
                <a:gd name="T30" fmla="*/ 11 w 32"/>
                <a:gd name="T31" fmla="*/ 0 h 23"/>
                <a:gd name="T32" fmla="*/ 13 w 32"/>
                <a:gd name="T33" fmla="*/ 0 h 23"/>
                <a:gd name="T34" fmla="*/ 15 w 32"/>
                <a:gd name="T35" fmla="*/ 0 h 23"/>
                <a:gd name="T36" fmla="*/ 17 w 32"/>
                <a:gd name="T37" fmla="*/ 0 h 23"/>
                <a:gd name="T38" fmla="*/ 19 w 32"/>
                <a:gd name="T39" fmla="*/ 0 h 23"/>
                <a:gd name="T40" fmla="*/ 21 w 32"/>
                <a:gd name="T41" fmla="*/ 0 h 23"/>
                <a:gd name="T42" fmla="*/ 23 w 32"/>
                <a:gd name="T43" fmla="*/ 0 h 23"/>
                <a:gd name="T44" fmla="*/ 25 w 32"/>
                <a:gd name="T45" fmla="*/ 2 h 23"/>
                <a:gd name="T46" fmla="*/ 27 w 32"/>
                <a:gd name="T47" fmla="*/ 2 h 23"/>
                <a:gd name="T48" fmla="*/ 28 w 32"/>
                <a:gd name="T49" fmla="*/ 4 h 23"/>
                <a:gd name="T50" fmla="*/ 30 w 32"/>
                <a:gd name="T51" fmla="*/ 6 h 23"/>
                <a:gd name="T52" fmla="*/ 30 w 32"/>
                <a:gd name="T53" fmla="*/ 8 h 23"/>
                <a:gd name="T54" fmla="*/ 32 w 32"/>
                <a:gd name="T55" fmla="*/ 8 h 23"/>
                <a:gd name="T56" fmla="*/ 32 w 32"/>
                <a:gd name="T57" fmla="*/ 10 h 23"/>
                <a:gd name="T58" fmla="*/ 32 w 32"/>
                <a:gd name="T59" fmla="*/ 12 h 23"/>
                <a:gd name="T60" fmla="*/ 32 w 32"/>
                <a:gd name="T61" fmla="*/ 14 h 23"/>
                <a:gd name="T62" fmla="*/ 32 w 32"/>
                <a:gd name="T63" fmla="*/ 15 h 23"/>
                <a:gd name="T64" fmla="*/ 30 w 32"/>
                <a:gd name="T65" fmla="*/ 17 h 23"/>
                <a:gd name="T66" fmla="*/ 28 w 32"/>
                <a:gd name="T67" fmla="*/ 19 h 23"/>
                <a:gd name="T68" fmla="*/ 27 w 32"/>
                <a:gd name="T69" fmla="*/ 21 h 23"/>
                <a:gd name="T70" fmla="*/ 25 w 32"/>
                <a:gd name="T71" fmla="*/ 21 h 23"/>
                <a:gd name="T72" fmla="*/ 25 w 32"/>
                <a:gd name="T73" fmla="*/ 23 h 23"/>
                <a:gd name="T74" fmla="*/ 21 w 32"/>
                <a:gd name="T75" fmla="*/ 23 h 23"/>
                <a:gd name="T76" fmla="*/ 19 w 32"/>
                <a:gd name="T77" fmla="*/ 23 h 23"/>
                <a:gd name="T78" fmla="*/ 17 w 32"/>
                <a:gd name="T79" fmla="*/ 23 h 23"/>
                <a:gd name="T80" fmla="*/ 15 w 32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lnTo>
                    <a:pt x="11" y="23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5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0" name="Freeform 228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8 h 21"/>
                <a:gd name="T24" fmla="*/ 25 w 25"/>
                <a:gd name="T25" fmla="*/ 10 h 21"/>
                <a:gd name="T26" fmla="*/ 25 w 25"/>
                <a:gd name="T27" fmla="*/ 12 h 21"/>
                <a:gd name="T28" fmla="*/ 25 w 25"/>
                <a:gd name="T29" fmla="*/ 14 h 21"/>
                <a:gd name="T30" fmla="*/ 25 w 25"/>
                <a:gd name="T31" fmla="*/ 15 h 21"/>
                <a:gd name="T32" fmla="*/ 25 w 25"/>
                <a:gd name="T33" fmla="*/ 15 h 21"/>
                <a:gd name="T34" fmla="*/ 23 w 25"/>
                <a:gd name="T35" fmla="*/ 17 h 21"/>
                <a:gd name="T36" fmla="*/ 23 w 25"/>
                <a:gd name="T37" fmla="*/ 17 h 21"/>
                <a:gd name="T38" fmla="*/ 21 w 25"/>
                <a:gd name="T39" fmla="*/ 17 h 21"/>
                <a:gd name="T40" fmla="*/ 21 w 25"/>
                <a:gd name="T41" fmla="*/ 19 h 21"/>
                <a:gd name="T42" fmla="*/ 20 w 25"/>
                <a:gd name="T43" fmla="*/ 19 h 21"/>
                <a:gd name="T44" fmla="*/ 20 w 25"/>
                <a:gd name="T45" fmla="*/ 19 h 21"/>
                <a:gd name="T46" fmla="*/ 18 w 25"/>
                <a:gd name="T47" fmla="*/ 19 h 21"/>
                <a:gd name="T48" fmla="*/ 16 w 25"/>
                <a:gd name="T49" fmla="*/ 21 h 21"/>
                <a:gd name="T50" fmla="*/ 16 w 25"/>
                <a:gd name="T51" fmla="*/ 21 h 21"/>
                <a:gd name="T52" fmla="*/ 14 w 25"/>
                <a:gd name="T53" fmla="*/ 21 h 21"/>
                <a:gd name="T54" fmla="*/ 12 w 25"/>
                <a:gd name="T55" fmla="*/ 21 h 21"/>
                <a:gd name="T56" fmla="*/ 10 w 25"/>
                <a:gd name="T57" fmla="*/ 21 h 21"/>
                <a:gd name="T58" fmla="*/ 8 w 25"/>
                <a:gd name="T59" fmla="*/ 19 h 21"/>
                <a:gd name="T60" fmla="*/ 8 w 25"/>
                <a:gd name="T61" fmla="*/ 19 h 21"/>
                <a:gd name="T62" fmla="*/ 6 w 25"/>
                <a:gd name="T63" fmla="*/ 19 h 21"/>
                <a:gd name="T64" fmla="*/ 6 w 25"/>
                <a:gd name="T65" fmla="*/ 17 h 21"/>
                <a:gd name="T66" fmla="*/ 4 w 25"/>
                <a:gd name="T67" fmla="*/ 17 h 21"/>
                <a:gd name="T68" fmla="*/ 2 w 25"/>
                <a:gd name="T69" fmla="*/ 15 h 21"/>
                <a:gd name="T70" fmla="*/ 2 w 25"/>
                <a:gd name="T71" fmla="*/ 14 h 21"/>
                <a:gd name="T72" fmla="*/ 2 w 25"/>
                <a:gd name="T73" fmla="*/ 14 h 21"/>
                <a:gd name="T74" fmla="*/ 0 w 25"/>
                <a:gd name="T75" fmla="*/ 12 h 21"/>
                <a:gd name="T76" fmla="*/ 0 w 25"/>
                <a:gd name="T77" fmla="*/ 10 h 21"/>
                <a:gd name="T78" fmla="*/ 0 w 25"/>
                <a:gd name="T79" fmla="*/ 10 h 21"/>
                <a:gd name="T80" fmla="*/ 2 w 25"/>
                <a:gd name="T81" fmla="*/ 8 h 21"/>
                <a:gd name="T82" fmla="*/ 2 w 25"/>
                <a:gd name="T83" fmla="*/ 6 h 21"/>
                <a:gd name="T84" fmla="*/ 2 w 25"/>
                <a:gd name="T85" fmla="*/ 6 h 21"/>
                <a:gd name="T86" fmla="*/ 4 w 25"/>
                <a:gd name="T87" fmla="*/ 4 h 21"/>
                <a:gd name="T88" fmla="*/ 4 w 25"/>
                <a:gd name="T89" fmla="*/ 2 h 21"/>
                <a:gd name="T90" fmla="*/ 6 w 25"/>
                <a:gd name="T91" fmla="*/ 2 h 21"/>
                <a:gd name="T92" fmla="*/ 6 w 25"/>
                <a:gd name="T93" fmla="*/ 0 h 21"/>
                <a:gd name="T94" fmla="*/ 8 w 25"/>
                <a:gd name="T95" fmla="*/ 0 h 21"/>
                <a:gd name="T96" fmla="*/ 10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1" name="Freeform 229"/>
            <p:cNvSpPr>
              <a:spLocks/>
            </p:cNvSpPr>
            <p:nvPr/>
          </p:nvSpPr>
          <p:spPr bwMode="auto">
            <a:xfrm>
              <a:off x="3284" y="2888"/>
              <a:ext cx="25" cy="21"/>
            </a:xfrm>
            <a:custGeom>
              <a:avLst/>
              <a:gdLst>
                <a:gd name="T0" fmla="*/ 10 w 25"/>
                <a:gd name="T1" fmla="*/ 0 h 21"/>
                <a:gd name="T2" fmla="*/ 12 w 25"/>
                <a:gd name="T3" fmla="*/ 0 h 21"/>
                <a:gd name="T4" fmla="*/ 14 w 25"/>
                <a:gd name="T5" fmla="*/ 0 h 21"/>
                <a:gd name="T6" fmla="*/ 16 w 25"/>
                <a:gd name="T7" fmla="*/ 0 h 21"/>
                <a:gd name="T8" fmla="*/ 18 w 25"/>
                <a:gd name="T9" fmla="*/ 0 h 21"/>
                <a:gd name="T10" fmla="*/ 20 w 25"/>
                <a:gd name="T11" fmla="*/ 0 h 21"/>
                <a:gd name="T12" fmla="*/ 21 w 25"/>
                <a:gd name="T13" fmla="*/ 2 h 21"/>
                <a:gd name="T14" fmla="*/ 23 w 25"/>
                <a:gd name="T15" fmla="*/ 4 h 21"/>
                <a:gd name="T16" fmla="*/ 25 w 25"/>
                <a:gd name="T17" fmla="*/ 6 h 21"/>
                <a:gd name="T18" fmla="*/ 25 w 25"/>
                <a:gd name="T19" fmla="*/ 8 h 21"/>
                <a:gd name="T20" fmla="*/ 25 w 25"/>
                <a:gd name="T21" fmla="*/ 10 h 21"/>
                <a:gd name="T22" fmla="*/ 25 w 25"/>
                <a:gd name="T23" fmla="*/ 12 h 21"/>
                <a:gd name="T24" fmla="*/ 25 w 25"/>
                <a:gd name="T25" fmla="*/ 14 h 21"/>
                <a:gd name="T26" fmla="*/ 25 w 25"/>
                <a:gd name="T27" fmla="*/ 15 h 21"/>
                <a:gd name="T28" fmla="*/ 23 w 25"/>
                <a:gd name="T29" fmla="*/ 17 h 21"/>
                <a:gd name="T30" fmla="*/ 21 w 25"/>
                <a:gd name="T31" fmla="*/ 17 h 21"/>
                <a:gd name="T32" fmla="*/ 21 w 25"/>
                <a:gd name="T33" fmla="*/ 19 h 21"/>
                <a:gd name="T34" fmla="*/ 20 w 25"/>
                <a:gd name="T35" fmla="*/ 19 h 21"/>
                <a:gd name="T36" fmla="*/ 18 w 25"/>
                <a:gd name="T37" fmla="*/ 19 h 21"/>
                <a:gd name="T38" fmla="*/ 16 w 25"/>
                <a:gd name="T39" fmla="*/ 21 h 21"/>
                <a:gd name="T40" fmla="*/ 14 w 25"/>
                <a:gd name="T41" fmla="*/ 21 h 21"/>
                <a:gd name="T42" fmla="*/ 12 w 25"/>
                <a:gd name="T43" fmla="*/ 21 h 21"/>
                <a:gd name="T44" fmla="*/ 10 w 25"/>
                <a:gd name="T45" fmla="*/ 21 h 21"/>
                <a:gd name="T46" fmla="*/ 8 w 25"/>
                <a:gd name="T47" fmla="*/ 19 h 21"/>
                <a:gd name="T48" fmla="*/ 6 w 25"/>
                <a:gd name="T49" fmla="*/ 19 h 21"/>
                <a:gd name="T50" fmla="*/ 6 w 25"/>
                <a:gd name="T51" fmla="*/ 17 h 21"/>
                <a:gd name="T52" fmla="*/ 4 w 25"/>
                <a:gd name="T53" fmla="*/ 17 h 21"/>
                <a:gd name="T54" fmla="*/ 2 w 25"/>
                <a:gd name="T55" fmla="*/ 15 h 21"/>
                <a:gd name="T56" fmla="*/ 2 w 25"/>
                <a:gd name="T57" fmla="*/ 14 h 21"/>
                <a:gd name="T58" fmla="*/ 0 w 25"/>
                <a:gd name="T59" fmla="*/ 12 h 21"/>
                <a:gd name="T60" fmla="*/ 0 w 25"/>
                <a:gd name="T61" fmla="*/ 10 h 21"/>
                <a:gd name="T62" fmla="*/ 2 w 25"/>
                <a:gd name="T63" fmla="*/ 8 h 21"/>
                <a:gd name="T64" fmla="*/ 2 w 25"/>
                <a:gd name="T65" fmla="*/ 6 h 21"/>
                <a:gd name="T66" fmla="*/ 4 w 25"/>
                <a:gd name="T67" fmla="*/ 4 h 21"/>
                <a:gd name="T68" fmla="*/ 4 w 25"/>
                <a:gd name="T69" fmla="*/ 2 h 21"/>
                <a:gd name="T70" fmla="*/ 6 w 25"/>
                <a:gd name="T71" fmla="*/ 2 h 21"/>
                <a:gd name="T72" fmla="*/ 6 w 25"/>
                <a:gd name="T73" fmla="*/ 0 h 21"/>
                <a:gd name="T74" fmla="*/ 8 w 25"/>
                <a:gd name="T75" fmla="*/ 0 h 21"/>
                <a:gd name="T76" fmla="*/ 10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2" name="Freeform 230"/>
            <p:cNvSpPr>
              <a:spLocks/>
            </p:cNvSpPr>
            <p:nvPr/>
          </p:nvSpPr>
          <p:spPr bwMode="auto">
            <a:xfrm>
              <a:off x="3327" y="2902"/>
              <a:ext cx="1" cy="34"/>
            </a:xfrm>
            <a:custGeom>
              <a:avLst/>
              <a:gdLst>
                <a:gd name="T0" fmla="*/ 1 w 1"/>
                <a:gd name="T1" fmla="*/ 34 h 34"/>
                <a:gd name="T2" fmla="*/ 1 w 1"/>
                <a:gd name="T3" fmla="*/ 32 h 34"/>
                <a:gd name="T4" fmla="*/ 1 w 1"/>
                <a:gd name="T5" fmla="*/ 30 h 34"/>
                <a:gd name="T6" fmla="*/ 1 w 1"/>
                <a:gd name="T7" fmla="*/ 26 h 34"/>
                <a:gd name="T8" fmla="*/ 1 w 1"/>
                <a:gd name="T9" fmla="*/ 24 h 34"/>
                <a:gd name="T10" fmla="*/ 1 w 1"/>
                <a:gd name="T11" fmla="*/ 23 h 34"/>
                <a:gd name="T12" fmla="*/ 1 w 1"/>
                <a:gd name="T13" fmla="*/ 21 h 34"/>
                <a:gd name="T14" fmla="*/ 1 w 1"/>
                <a:gd name="T15" fmla="*/ 19 h 34"/>
                <a:gd name="T16" fmla="*/ 1 w 1"/>
                <a:gd name="T17" fmla="*/ 17 h 34"/>
                <a:gd name="T18" fmla="*/ 1 w 1"/>
                <a:gd name="T19" fmla="*/ 13 h 34"/>
                <a:gd name="T20" fmla="*/ 1 w 1"/>
                <a:gd name="T21" fmla="*/ 11 h 34"/>
                <a:gd name="T22" fmla="*/ 1 w 1"/>
                <a:gd name="T23" fmla="*/ 9 h 34"/>
                <a:gd name="T24" fmla="*/ 1 w 1"/>
                <a:gd name="T25" fmla="*/ 7 h 34"/>
                <a:gd name="T26" fmla="*/ 1 w 1"/>
                <a:gd name="T27" fmla="*/ 5 h 34"/>
                <a:gd name="T28" fmla="*/ 0 w 1"/>
                <a:gd name="T29" fmla="*/ 3 h 34"/>
                <a:gd name="T30" fmla="*/ 0 w 1"/>
                <a:gd name="T31" fmla="*/ 1 h 34"/>
                <a:gd name="T32" fmla="*/ 0 w 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4">
                  <a:moveTo>
                    <a:pt x="1" y="34"/>
                  </a:moveTo>
                  <a:lnTo>
                    <a:pt x="1" y="3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3" name="Freeform 231"/>
            <p:cNvSpPr>
              <a:spLocks/>
            </p:cNvSpPr>
            <p:nvPr/>
          </p:nvSpPr>
          <p:spPr bwMode="auto">
            <a:xfrm>
              <a:off x="3332" y="2907"/>
              <a:ext cx="2" cy="25"/>
            </a:xfrm>
            <a:custGeom>
              <a:avLst/>
              <a:gdLst>
                <a:gd name="T0" fmla="*/ 2 w 2"/>
                <a:gd name="T1" fmla="*/ 25 h 25"/>
                <a:gd name="T2" fmla="*/ 0 w 2"/>
                <a:gd name="T3" fmla="*/ 21 h 25"/>
                <a:gd name="T4" fmla="*/ 0 w 2"/>
                <a:gd name="T5" fmla="*/ 18 h 25"/>
                <a:gd name="T6" fmla="*/ 0 w 2"/>
                <a:gd name="T7" fmla="*/ 16 h 25"/>
                <a:gd name="T8" fmla="*/ 2 w 2"/>
                <a:gd name="T9" fmla="*/ 14 h 25"/>
                <a:gd name="T10" fmla="*/ 2 w 2"/>
                <a:gd name="T11" fmla="*/ 10 h 25"/>
                <a:gd name="T12" fmla="*/ 2 w 2"/>
                <a:gd name="T13" fmla="*/ 8 h 25"/>
                <a:gd name="T14" fmla="*/ 2 w 2"/>
                <a:gd name="T15" fmla="*/ 6 h 25"/>
                <a:gd name="T16" fmla="*/ 2 w 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5">
                  <a:moveTo>
                    <a:pt x="2" y="25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4" name="Freeform 232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2 w 33"/>
                <a:gd name="T27" fmla="*/ 8 h 25"/>
                <a:gd name="T28" fmla="*/ 4 w 33"/>
                <a:gd name="T29" fmla="*/ 6 h 25"/>
                <a:gd name="T30" fmla="*/ 4 w 33"/>
                <a:gd name="T31" fmla="*/ 6 h 25"/>
                <a:gd name="T32" fmla="*/ 6 w 33"/>
                <a:gd name="T33" fmla="*/ 4 h 25"/>
                <a:gd name="T34" fmla="*/ 8 w 33"/>
                <a:gd name="T35" fmla="*/ 4 h 25"/>
                <a:gd name="T36" fmla="*/ 8 w 33"/>
                <a:gd name="T37" fmla="*/ 2 h 25"/>
                <a:gd name="T38" fmla="*/ 10 w 33"/>
                <a:gd name="T39" fmla="*/ 2 h 25"/>
                <a:gd name="T40" fmla="*/ 12 w 33"/>
                <a:gd name="T41" fmla="*/ 2 h 25"/>
                <a:gd name="T42" fmla="*/ 14 w 33"/>
                <a:gd name="T43" fmla="*/ 2 h 25"/>
                <a:gd name="T44" fmla="*/ 16 w 33"/>
                <a:gd name="T45" fmla="*/ 2 h 25"/>
                <a:gd name="T46" fmla="*/ 16 w 33"/>
                <a:gd name="T47" fmla="*/ 2 h 25"/>
                <a:gd name="T48" fmla="*/ 17 w 33"/>
                <a:gd name="T49" fmla="*/ 0 h 25"/>
                <a:gd name="T50" fmla="*/ 21 w 33"/>
                <a:gd name="T51" fmla="*/ 2 h 25"/>
                <a:gd name="T52" fmla="*/ 23 w 33"/>
                <a:gd name="T53" fmla="*/ 2 h 25"/>
                <a:gd name="T54" fmla="*/ 25 w 33"/>
                <a:gd name="T55" fmla="*/ 2 h 25"/>
                <a:gd name="T56" fmla="*/ 27 w 33"/>
                <a:gd name="T57" fmla="*/ 4 h 25"/>
                <a:gd name="T58" fmla="*/ 29 w 33"/>
                <a:gd name="T59" fmla="*/ 4 h 25"/>
                <a:gd name="T60" fmla="*/ 31 w 33"/>
                <a:gd name="T61" fmla="*/ 6 h 25"/>
                <a:gd name="T62" fmla="*/ 31 w 33"/>
                <a:gd name="T63" fmla="*/ 8 h 25"/>
                <a:gd name="T64" fmla="*/ 33 w 33"/>
                <a:gd name="T65" fmla="*/ 10 h 25"/>
                <a:gd name="T66" fmla="*/ 33 w 33"/>
                <a:gd name="T67" fmla="*/ 10 h 25"/>
                <a:gd name="T68" fmla="*/ 33 w 33"/>
                <a:gd name="T69" fmla="*/ 12 h 25"/>
                <a:gd name="T70" fmla="*/ 33 w 33"/>
                <a:gd name="T71" fmla="*/ 14 h 25"/>
                <a:gd name="T72" fmla="*/ 33 w 33"/>
                <a:gd name="T73" fmla="*/ 14 h 25"/>
                <a:gd name="T74" fmla="*/ 33 w 33"/>
                <a:gd name="T75" fmla="*/ 16 h 25"/>
                <a:gd name="T76" fmla="*/ 33 w 33"/>
                <a:gd name="T77" fmla="*/ 16 h 25"/>
                <a:gd name="T78" fmla="*/ 31 w 33"/>
                <a:gd name="T79" fmla="*/ 18 h 25"/>
                <a:gd name="T80" fmla="*/ 31 w 33"/>
                <a:gd name="T81" fmla="*/ 18 h 25"/>
                <a:gd name="T82" fmla="*/ 31 w 33"/>
                <a:gd name="T83" fmla="*/ 20 h 25"/>
                <a:gd name="T84" fmla="*/ 29 w 33"/>
                <a:gd name="T85" fmla="*/ 21 h 25"/>
                <a:gd name="T86" fmla="*/ 27 w 33"/>
                <a:gd name="T87" fmla="*/ 21 h 25"/>
                <a:gd name="T88" fmla="*/ 25 w 33"/>
                <a:gd name="T89" fmla="*/ 23 h 25"/>
                <a:gd name="T90" fmla="*/ 23 w 33"/>
                <a:gd name="T91" fmla="*/ 23 h 25"/>
                <a:gd name="T92" fmla="*/ 21 w 33"/>
                <a:gd name="T93" fmla="*/ 25 h 25"/>
                <a:gd name="T94" fmla="*/ 19 w 33"/>
                <a:gd name="T95" fmla="*/ 25 h 25"/>
                <a:gd name="T96" fmla="*/ 17 w 33"/>
                <a:gd name="T9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5" name="Freeform 233"/>
            <p:cNvSpPr>
              <a:spLocks/>
            </p:cNvSpPr>
            <p:nvPr/>
          </p:nvSpPr>
          <p:spPr bwMode="auto">
            <a:xfrm>
              <a:off x="3311" y="2928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4 w 33"/>
                <a:gd name="T3" fmla="*/ 25 h 25"/>
                <a:gd name="T4" fmla="*/ 12 w 33"/>
                <a:gd name="T5" fmla="*/ 25 h 25"/>
                <a:gd name="T6" fmla="*/ 8 w 33"/>
                <a:gd name="T7" fmla="*/ 23 h 25"/>
                <a:gd name="T8" fmla="*/ 6 w 33"/>
                <a:gd name="T9" fmla="*/ 21 h 25"/>
                <a:gd name="T10" fmla="*/ 4 w 33"/>
                <a:gd name="T11" fmla="*/ 20 h 25"/>
                <a:gd name="T12" fmla="*/ 2 w 33"/>
                <a:gd name="T13" fmla="*/ 18 h 25"/>
                <a:gd name="T14" fmla="*/ 0 w 33"/>
                <a:gd name="T15" fmla="*/ 16 h 25"/>
                <a:gd name="T16" fmla="*/ 0 w 33"/>
                <a:gd name="T17" fmla="*/ 14 h 25"/>
                <a:gd name="T18" fmla="*/ 0 w 33"/>
                <a:gd name="T19" fmla="*/ 12 h 25"/>
                <a:gd name="T20" fmla="*/ 0 w 33"/>
                <a:gd name="T21" fmla="*/ 10 h 25"/>
                <a:gd name="T22" fmla="*/ 2 w 33"/>
                <a:gd name="T23" fmla="*/ 10 h 25"/>
                <a:gd name="T24" fmla="*/ 2 w 33"/>
                <a:gd name="T25" fmla="*/ 8 h 25"/>
                <a:gd name="T26" fmla="*/ 4 w 33"/>
                <a:gd name="T27" fmla="*/ 6 h 25"/>
                <a:gd name="T28" fmla="*/ 6 w 33"/>
                <a:gd name="T29" fmla="*/ 4 h 25"/>
                <a:gd name="T30" fmla="*/ 8 w 33"/>
                <a:gd name="T31" fmla="*/ 4 h 25"/>
                <a:gd name="T32" fmla="*/ 8 w 33"/>
                <a:gd name="T33" fmla="*/ 2 h 25"/>
                <a:gd name="T34" fmla="*/ 10 w 33"/>
                <a:gd name="T35" fmla="*/ 2 h 25"/>
                <a:gd name="T36" fmla="*/ 12 w 33"/>
                <a:gd name="T37" fmla="*/ 2 h 25"/>
                <a:gd name="T38" fmla="*/ 14 w 33"/>
                <a:gd name="T39" fmla="*/ 2 h 25"/>
                <a:gd name="T40" fmla="*/ 16 w 33"/>
                <a:gd name="T41" fmla="*/ 2 h 25"/>
                <a:gd name="T42" fmla="*/ 17 w 33"/>
                <a:gd name="T43" fmla="*/ 0 h 25"/>
                <a:gd name="T44" fmla="*/ 21 w 33"/>
                <a:gd name="T45" fmla="*/ 2 h 25"/>
                <a:gd name="T46" fmla="*/ 23 w 33"/>
                <a:gd name="T47" fmla="*/ 2 h 25"/>
                <a:gd name="T48" fmla="*/ 25 w 33"/>
                <a:gd name="T49" fmla="*/ 2 h 25"/>
                <a:gd name="T50" fmla="*/ 27 w 33"/>
                <a:gd name="T51" fmla="*/ 4 h 25"/>
                <a:gd name="T52" fmla="*/ 29 w 33"/>
                <a:gd name="T53" fmla="*/ 4 h 25"/>
                <a:gd name="T54" fmla="*/ 31 w 33"/>
                <a:gd name="T55" fmla="*/ 6 h 25"/>
                <a:gd name="T56" fmla="*/ 31 w 33"/>
                <a:gd name="T57" fmla="*/ 8 h 25"/>
                <a:gd name="T58" fmla="*/ 33 w 33"/>
                <a:gd name="T59" fmla="*/ 10 h 25"/>
                <a:gd name="T60" fmla="*/ 33 w 33"/>
                <a:gd name="T61" fmla="*/ 12 h 25"/>
                <a:gd name="T62" fmla="*/ 33 w 33"/>
                <a:gd name="T63" fmla="*/ 14 h 25"/>
                <a:gd name="T64" fmla="*/ 33 w 33"/>
                <a:gd name="T65" fmla="*/ 16 h 25"/>
                <a:gd name="T66" fmla="*/ 31 w 33"/>
                <a:gd name="T67" fmla="*/ 18 h 25"/>
                <a:gd name="T68" fmla="*/ 31 w 33"/>
                <a:gd name="T69" fmla="*/ 20 h 25"/>
                <a:gd name="T70" fmla="*/ 29 w 33"/>
                <a:gd name="T71" fmla="*/ 21 h 25"/>
                <a:gd name="T72" fmla="*/ 27 w 33"/>
                <a:gd name="T73" fmla="*/ 21 h 25"/>
                <a:gd name="T74" fmla="*/ 25 w 33"/>
                <a:gd name="T75" fmla="*/ 23 h 25"/>
                <a:gd name="T76" fmla="*/ 23 w 33"/>
                <a:gd name="T77" fmla="*/ 23 h 25"/>
                <a:gd name="T78" fmla="*/ 21 w 33"/>
                <a:gd name="T79" fmla="*/ 25 h 25"/>
                <a:gd name="T80" fmla="*/ 19 w 33"/>
                <a:gd name="T81" fmla="*/ 25 h 25"/>
                <a:gd name="T82" fmla="*/ 17 w 33"/>
                <a:gd name="T8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4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6" name="Freeform 234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1 w 25"/>
                <a:gd name="T17" fmla="*/ 2 h 21"/>
                <a:gd name="T18" fmla="*/ 23 w 25"/>
                <a:gd name="T19" fmla="*/ 4 h 21"/>
                <a:gd name="T20" fmla="*/ 25 w 25"/>
                <a:gd name="T21" fmla="*/ 6 h 21"/>
                <a:gd name="T22" fmla="*/ 25 w 25"/>
                <a:gd name="T23" fmla="*/ 6 h 21"/>
                <a:gd name="T24" fmla="*/ 25 w 25"/>
                <a:gd name="T25" fmla="*/ 8 h 21"/>
                <a:gd name="T26" fmla="*/ 25 w 25"/>
                <a:gd name="T27" fmla="*/ 10 h 21"/>
                <a:gd name="T28" fmla="*/ 25 w 25"/>
                <a:gd name="T29" fmla="*/ 12 h 21"/>
                <a:gd name="T30" fmla="*/ 25 w 25"/>
                <a:gd name="T31" fmla="*/ 12 h 21"/>
                <a:gd name="T32" fmla="*/ 25 w 25"/>
                <a:gd name="T33" fmla="*/ 14 h 21"/>
                <a:gd name="T34" fmla="*/ 25 w 25"/>
                <a:gd name="T35" fmla="*/ 16 h 21"/>
                <a:gd name="T36" fmla="*/ 23 w 25"/>
                <a:gd name="T37" fmla="*/ 16 h 21"/>
                <a:gd name="T38" fmla="*/ 23 w 25"/>
                <a:gd name="T39" fmla="*/ 18 h 21"/>
                <a:gd name="T40" fmla="*/ 21 w 25"/>
                <a:gd name="T41" fmla="*/ 18 h 21"/>
                <a:gd name="T42" fmla="*/ 21 w 25"/>
                <a:gd name="T43" fmla="*/ 18 h 21"/>
                <a:gd name="T44" fmla="*/ 19 w 25"/>
                <a:gd name="T45" fmla="*/ 19 h 21"/>
                <a:gd name="T46" fmla="*/ 19 w 25"/>
                <a:gd name="T47" fmla="*/ 19 h 21"/>
                <a:gd name="T48" fmla="*/ 17 w 25"/>
                <a:gd name="T49" fmla="*/ 19 h 21"/>
                <a:gd name="T50" fmla="*/ 16 w 25"/>
                <a:gd name="T51" fmla="*/ 19 h 21"/>
                <a:gd name="T52" fmla="*/ 16 w 25"/>
                <a:gd name="T53" fmla="*/ 21 h 21"/>
                <a:gd name="T54" fmla="*/ 14 w 25"/>
                <a:gd name="T55" fmla="*/ 21 h 21"/>
                <a:gd name="T56" fmla="*/ 12 w 25"/>
                <a:gd name="T57" fmla="*/ 21 h 21"/>
                <a:gd name="T58" fmla="*/ 10 w 25"/>
                <a:gd name="T59" fmla="*/ 21 h 21"/>
                <a:gd name="T60" fmla="*/ 8 w 25"/>
                <a:gd name="T61" fmla="*/ 19 h 21"/>
                <a:gd name="T62" fmla="*/ 8 w 25"/>
                <a:gd name="T63" fmla="*/ 19 h 21"/>
                <a:gd name="T64" fmla="*/ 6 w 25"/>
                <a:gd name="T65" fmla="*/ 19 h 21"/>
                <a:gd name="T66" fmla="*/ 4 w 25"/>
                <a:gd name="T67" fmla="*/ 18 h 21"/>
                <a:gd name="T68" fmla="*/ 4 w 25"/>
                <a:gd name="T69" fmla="*/ 18 h 21"/>
                <a:gd name="T70" fmla="*/ 2 w 25"/>
                <a:gd name="T71" fmla="*/ 16 h 21"/>
                <a:gd name="T72" fmla="*/ 2 w 25"/>
                <a:gd name="T73" fmla="*/ 16 h 21"/>
                <a:gd name="T74" fmla="*/ 0 w 25"/>
                <a:gd name="T75" fmla="*/ 14 h 21"/>
                <a:gd name="T76" fmla="*/ 0 w 25"/>
                <a:gd name="T77" fmla="*/ 12 h 21"/>
                <a:gd name="T78" fmla="*/ 0 w 25"/>
                <a:gd name="T79" fmla="*/ 12 h 21"/>
                <a:gd name="T80" fmla="*/ 0 w 25"/>
                <a:gd name="T81" fmla="*/ 10 h 21"/>
                <a:gd name="T82" fmla="*/ 0 w 25"/>
                <a:gd name="T83" fmla="*/ 8 h 21"/>
                <a:gd name="T84" fmla="*/ 2 w 25"/>
                <a:gd name="T85" fmla="*/ 8 h 21"/>
                <a:gd name="T86" fmla="*/ 2 w 25"/>
                <a:gd name="T87" fmla="*/ 6 h 21"/>
                <a:gd name="T88" fmla="*/ 2 w 25"/>
                <a:gd name="T89" fmla="*/ 4 h 21"/>
                <a:gd name="T90" fmla="*/ 4 w 25"/>
                <a:gd name="T91" fmla="*/ 4 h 21"/>
                <a:gd name="T92" fmla="*/ 6 w 25"/>
                <a:gd name="T93" fmla="*/ 2 h 21"/>
                <a:gd name="T94" fmla="*/ 6 w 25"/>
                <a:gd name="T95" fmla="*/ 2 h 21"/>
                <a:gd name="T96" fmla="*/ 8 w 25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7" name="Freeform 235"/>
            <p:cNvSpPr>
              <a:spLocks/>
            </p:cNvSpPr>
            <p:nvPr/>
          </p:nvSpPr>
          <p:spPr bwMode="auto">
            <a:xfrm>
              <a:off x="3311" y="2884"/>
              <a:ext cx="25" cy="21"/>
            </a:xfrm>
            <a:custGeom>
              <a:avLst/>
              <a:gdLst>
                <a:gd name="T0" fmla="*/ 8 w 25"/>
                <a:gd name="T1" fmla="*/ 0 h 21"/>
                <a:gd name="T2" fmla="*/ 10 w 25"/>
                <a:gd name="T3" fmla="*/ 0 h 21"/>
                <a:gd name="T4" fmla="*/ 12 w 25"/>
                <a:gd name="T5" fmla="*/ 0 h 21"/>
                <a:gd name="T6" fmla="*/ 14 w 25"/>
                <a:gd name="T7" fmla="*/ 0 h 21"/>
                <a:gd name="T8" fmla="*/ 16 w 25"/>
                <a:gd name="T9" fmla="*/ 0 h 21"/>
                <a:gd name="T10" fmla="*/ 17 w 25"/>
                <a:gd name="T11" fmla="*/ 0 h 21"/>
                <a:gd name="T12" fmla="*/ 19 w 25"/>
                <a:gd name="T13" fmla="*/ 0 h 21"/>
                <a:gd name="T14" fmla="*/ 21 w 25"/>
                <a:gd name="T15" fmla="*/ 2 h 21"/>
                <a:gd name="T16" fmla="*/ 23 w 25"/>
                <a:gd name="T17" fmla="*/ 4 h 21"/>
                <a:gd name="T18" fmla="*/ 25 w 25"/>
                <a:gd name="T19" fmla="*/ 6 h 21"/>
                <a:gd name="T20" fmla="*/ 25 w 25"/>
                <a:gd name="T21" fmla="*/ 8 h 21"/>
                <a:gd name="T22" fmla="*/ 25 w 25"/>
                <a:gd name="T23" fmla="*/ 10 h 21"/>
                <a:gd name="T24" fmla="*/ 25 w 25"/>
                <a:gd name="T25" fmla="*/ 12 h 21"/>
                <a:gd name="T26" fmla="*/ 25 w 25"/>
                <a:gd name="T27" fmla="*/ 14 h 21"/>
                <a:gd name="T28" fmla="*/ 25 w 25"/>
                <a:gd name="T29" fmla="*/ 16 h 21"/>
                <a:gd name="T30" fmla="*/ 23 w 25"/>
                <a:gd name="T31" fmla="*/ 16 h 21"/>
                <a:gd name="T32" fmla="*/ 23 w 25"/>
                <a:gd name="T33" fmla="*/ 18 h 21"/>
                <a:gd name="T34" fmla="*/ 21 w 25"/>
                <a:gd name="T35" fmla="*/ 18 h 21"/>
                <a:gd name="T36" fmla="*/ 19 w 25"/>
                <a:gd name="T37" fmla="*/ 19 h 21"/>
                <a:gd name="T38" fmla="*/ 17 w 25"/>
                <a:gd name="T39" fmla="*/ 19 h 21"/>
                <a:gd name="T40" fmla="*/ 16 w 25"/>
                <a:gd name="T41" fmla="*/ 19 h 21"/>
                <a:gd name="T42" fmla="*/ 16 w 25"/>
                <a:gd name="T43" fmla="*/ 21 h 21"/>
                <a:gd name="T44" fmla="*/ 14 w 25"/>
                <a:gd name="T45" fmla="*/ 21 h 21"/>
                <a:gd name="T46" fmla="*/ 12 w 25"/>
                <a:gd name="T47" fmla="*/ 21 h 21"/>
                <a:gd name="T48" fmla="*/ 10 w 25"/>
                <a:gd name="T49" fmla="*/ 21 h 21"/>
                <a:gd name="T50" fmla="*/ 8 w 25"/>
                <a:gd name="T51" fmla="*/ 19 h 21"/>
                <a:gd name="T52" fmla="*/ 6 w 25"/>
                <a:gd name="T53" fmla="*/ 19 h 21"/>
                <a:gd name="T54" fmla="*/ 4 w 25"/>
                <a:gd name="T55" fmla="*/ 18 h 21"/>
                <a:gd name="T56" fmla="*/ 2 w 25"/>
                <a:gd name="T57" fmla="*/ 16 h 21"/>
                <a:gd name="T58" fmla="*/ 0 w 25"/>
                <a:gd name="T59" fmla="*/ 14 h 21"/>
                <a:gd name="T60" fmla="*/ 0 w 25"/>
                <a:gd name="T61" fmla="*/ 12 h 21"/>
                <a:gd name="T62" fmla="*/ 0 w 25"/>
                <a:gd name="T63" fmla="*/ 10 h 21"/>
                <a:gd name="T64" fmla="*/ 0 w 25"/>
                <a:gd name="T65" fmla="*/ 8 h 21"/>
                <a:gd name="T66" fmla="*/ 2 w 25"/>
                <a:gd name="T67" fmla="*/ 8 h 21"/>
                <a:gd name="T68" fmla="*/ 2 w 25"/>
                <a:gd name="T69" fmla="*/ 6 h 21"/>
                <a:gd name="T70" fmla="*/ 2 w 25"/>
                <a:gd name="T71" fmla="*/ 4 h 21"/>
                <a:gd name="T72" fmla="*/ 4 w 25"/>
                <a:gd name="T73" fmla="*/ 4 h 21"/>
                <a:gd name="T74" fmla="*/ 6 w 25"/>
                <a:gd name="T75" fmla="*/ 2 h 21"/>
                <a:gd name="T76" fmla="*/ 8 w 25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8" name="Freeform 236"/>
            <p:cNvSpPr>
              <a:spLocks/>
            </p:cNvSpPr>
            <p:nvPr/>
          </p:nvSpPr>
          <p:spPr bwMode="auto">
            <a:xfrm>
              <a:off x="3352" y="2896"/>
              <a:ext cx="9" cy="32"/>
            </a:xfrm>
            <a:custGeom>
              <a:avLst/>
              <a:gdLst>
                <a:gd name="T0" fmla="*/ 9 w 9"/>
                <a:gd name="T1" fmla="*/ 32 h 32"/>
                <a:gd name="T2" fmla="*/ 7 w 9"/>
                <a:gd name="T3" fmla="*/ 30 h 32"/>
                <a:gd name="T4" fmla="*/ 7 w 9"/>
                <a:gd name="T5" fmla="*/ 29 h 32"/>
                <a:gd name="T6" fmla="*/ 7 w 9"/>
                <a:gd name="T7" fmla="*/ 27 h 32"/>
                <a:gd name="T8" fmla="*/ 5 w 9"/>
                <a:gd name="T9" fmla="*/ 25 h 32"/>
                <a:gd name="T10" fmla="*/ 5 w 9"/>
                <a:gd name="T11" fmla="*/ 23 h 32"/>
                <a:gd name="T12" fmla="*/ 5 w 9"/>
                <a:gd name="T13" fmla="*/ 21 h 32"/>
                <a:gd name="T14" fmla="*/ 5 w 9"/>
                <a:gd name="T15" fmla="*/ 17 h 32"/>
                <a:gd name="T16" fmla="*/ 3 w 9"/>
                <a:gd name="T17" fmla="*/ 15 h 32"/>
                <a:gd name="T18" fmla="*/ 3 w 9"/>
                <a:gd name="T19" fmla="*/ 13 h 32"/>
                <a:gd name="T20" fmla="*/ 3 w 9"/>
                <a:gd name="T21" fmla="*/ 11 h 32"/>
                <a:gd name="T22" fmla="*/ 1 w 9"/>
                <a:gd name="T23" fmla="*/ 9 h 32"/>
                <a:gd name="T24" fmla="*/ 1 w 9"/>
                <a:gd name="T25" fmla="*/ 7 h 32"/>
                <a:gd name="T26" fmla="*/ 1 w 9"/>
                <a:gd name="T27" fmla="*/ 6 h 32"/>
                <a:gd name="T28" fmla="*/ 0 w 9"/>
                <a:gd name="T29" fmla="*/ 4 h 32"/>
                <a:gd name="T30" fmla="*/ 0 w 9"/>
                <a:gd name="T31" fmla="*/ 2 h 32"/>
                <a:gd name="T32" fmla="*/ 0 w 9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89" name="Freeform 237"/>
            <p:cNvSpPr>
              <a:spLocks/>
            </p:cNvSpPr>
            <p:nvPr/>
          </p:nvSpPr>
          <p:spPr bwMode="auto">
            <a:xfrm>
              <a:off x="3359" y="2900"/>
              <a:ext cx="6" cy="23"/>
            </a:xfrm>
            <a:custGeom>
              <a:avLst/>
              <a:gdLst>
                <a:gd name="T0" fmla="*/ 6 w 6"/>
                <a:gd name="T1" fmla="*/ 23 h 23"/>
                <a:gd name="T2" fmla="*/ 4 w 6"/>
                <a:gd name="T3" fmla="*/ 19 h 23"/>
                <a:gd name="T4" fmla="*/ 4 w 6"/>
                <a:gd name="T5" fmla="*/ 17 h 23"/>
                <a:gd name="T6" fmla="*/ 4 w 6"/>
                <a:gd name="T7" fmla="*/ 15 h 23"/>
                <a:gd name="T8" fmla="*/ 4 w 6"/>
                <a:gd name="T9" fmla="*/ 11 h 23"/>
                <a:gd name="T10" fmla="*/ 2 w 6"/>
                <a:gd name="T11" fmla="*/ 9 h 23"/>
                <a:gd name="T12" fmla="*/ 2 w 6"/>
                <a:gd name="T13" fmla="*/ 7 h 23"/>
                <a:gd name="T14" fmla="*/ 2 w 6"/>
                <a:gd name="T15" fmla="*/ 3 h 23"/>
                <a:gd name="T16" fmla="*/ 0 w 6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0" name="Freeform 238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5 h 25"/>
                <a:gd name="T20" fmla="*/ 0 w 32"/>
                <a:gd name="T21" fmla="*/ 13 h 25"/>
                <a:gd name="T22" fmla="*/ 0 w 32"/>
                <a:gd name="T23" fmla="*/ 11 h 25"/>
                <a:gd name="T24" fmla="*/ 0 w 32"/>
                <a:gd name="T25" fmla="*/ 11 h 25"/>
                <a:gd name="T26" fmla="*/ 2 w 32"/>
                <a:gd name="T27" fmla="*/ 9 h 25"/>
                <a:gd name="T28" fmla="*/ 2 w 32"/>
                <a:gd name="T29" fmla="*/ 7 h 25"/>
                <a:gd name="T30" fmla="*/ 2 w 32"/>
                <a:gd name="T31" fmla="*/ 7 h 25"/>
                <a:gd name="T32" fmla="*/ 4 w 32"/>
                <a:gd name="T33" fmla="*/ 5 h 25"/>
                <a:gd name="T34" fmla="*/ 4 w 32"/>
                <a:gd name="T35" fmla="*/ 5 h 25"/>
                <a:gd name="T36" fmla="*/ 6 w 32"/>
                <a:gd name="T37" fmla="*/ 3 h 25"/>
                <a:gd name="T38" fmla="*/ 7 w 32"/>
                <a:gd name="T39" fmla="*/ 3 h 25"/>
                <a:gd name="T40" fmla="*/ 7 w 32"/>
                <a:gd name="T41" fmla="*/ 2 h 25"/>
                <a:gd name="T42" fmla="*/ 9 w 32"/>
                <a:gd name="T43" fmla="*/ 2 h 25"/>
                <a:gd name="T44" fmla="*/ 11 w 32"/>
                <a:gd name="T45" fmla="*/ 0 h 25"/>
                <a:gd name="T46" fmla="*/ 13 w 32"/>
                <a:gd name="T47" fmla="*/ 0 h 25"/>
                <a:gd name="T48" fmla="*/ 15 w 32"/>
                <a:gd name="T49" fmla="*/ 0 h 25"/>
                <a:gd name="T50" fmla="*/ 17 w 32"/>
                <a:gd name="T51" fmla="*/ 0 h 25"/>
                <a:gd name="T52" fmla="*/ 19 w 32"/>
                <a:gd name="T53" fmla="*/ 0 h 25"/>
                <a:gd name="T54" fmla="*/ 21 w 32"/>
                <a:gd name="T55" fmla="*/ 0 h 25"/>
                <a:gd name="T56" fmla="*/ 25 w 32"/>
                <a:gd name="T57" fmla="*/ 0 h 25"/>
                <a:gd name="T58" fmla="*/ 27 w 32"/>
                <a:gd name="T59" fmla="*/ 0 h 25"/>
                <a:gd name="T60" fmla="*/ 29 w 32"/>
                <a:gd name="T61" fmla="*/ 2 h 25"/>
                <a:gd name="T62" fmla="*/ 29 w 32"/>
                <a:gd name="T63" fmla="*/ 2 h 25"/>
                <a:gd name="T64" fmla="*/ 30 w 32"/>
                <a:gd name="T65" fmla="*/ 3 h 25"/>
                <a:gd name="T66" fmla="*/ 30 w 32"/>
                <a:gd name="T67" fmla="*/ 5 h 25"/>
                <a:gd name="T68" fmla="*/ 30 w 32"/>
                <a:gd name="T69" fmla="*/ 5 h 25"/>
                <a:gd name="T70" fmla="*/ 30 w 32"/>
                <a:gd name="T71" fmla="*/ 7 h 25"/>
                <a:gd name="T72" fmla="*/ 32 w 32"/>
                <a:gd name="T73" fmla="*/ 7 h 25"/>
                <a:gd name="T74" fmla="*/ 32 w 32"/>
                <a:gd name="T75" fmla="*/ 9 h 25"/>
                <a:gd name="T76" fmla="*/ 32 w 32"/>
                <a:gd name="T77" fmla="*/ 9 h 25"/>
                <a:gd name="T78" fmla="*/ 30 w 32"/>
                <a:gd name="T79" fmla="*/ 11 h 25"/>
                <a:gd name="T80" fmla="*/ 30 w 32"/>
                <a:gd name="T81" fmla="*/ 13 h 25"/>
                <a:gd name="T82" fmla="*/ 30 w 32"/>
                <a:gd name="T83" fmla="*/ 13 h 25"/>
                <a:gd name="T84" fmla="*/ 30 w 32"/>
                <a:gd name="T85" fmla="*/ 15 h 25"/>
                <a:gd name="T86" fmla="*/ 29 w 32"/>
                <a:gd name="T87" fmla="*/ 17 h 25"/>
                <a:gd name="T88" fmla="*/ 27 w 32"/>
                <a:gd name="T89" fmla="*/ 19 h 25"/>
                <a:gd name="T90" fmla="*/ 27 w 32"/>
                <a:gd name="T91" fmla="*/ 21 h 25"/>
                <a:gd name="T92" fmla="*/ 25 w 32"/>
                <a:gd name="T93" fmla="*/ 21 h 25"/>
                <a:gd name="T94" fmla="*/ 21 w 32"/>
                <a:gd name="T95" fmla="*/ 23 h 25"/>
                <a:gd name="T96" fmla="*/ 19 w 32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1" name="Freeform 239"/>
            <p:cNvSpPr>
              <a:spLocks/>
            </p:cNvSpPr>
            <p:nvPr/>
          </p:nvSpPr>
          <p:spPr bwMode="auto">
            <a:xfrm>
              <a:off x="3346" y="2923"/>
              <a:ext cx="32" cy="25"/>
            </a:xfrm>
            <a:custGeom>
              <a:avLst/>
              <a:gdLst>
                <a:gd name="T0" fmla="*/ 19 w 32"/>
                <a:gd name="T1" fmla="*/ 23 h 25"/>
                <a:gd name="T2" fmla="*/ 17 w 32"/>
                <a:gd name="T3" fmla="*/ 25 h 25"/>
                <a:gd name="T4" fmla="*/ 13 w 32"/>
                <a:gd name="T5" fmla="*/ 25 h 25"/>
                <a:gd name="T6" fmla="*/ 9 w 32"/>
                <a:gd name="T7" fmla="*/ 23 h 25"/>
                <a:gd name="T8" fmla="*/ 7 w 32"/>
                <a:gd name="T9" fmla="*/ 23 h 25"/>
                <a:gd name="T10" fmla="*/ 6 w 32"/>
                <a:gd name="T11" fmla="*/ 21 h 25"/>
                <a:gd name="T12" fmla="*/ 4 w 32"/>
                <a:gd name="T13" fmla="*/ 19 h 25"/>
                <a:gd name="T14" fmla="*/ 2 w 32"/>
                <a:gd name="T15" fmla="*/ 19 h 25"/>
                <a:gd name="T16" fmla="*/ 0 w 32"/>
                <a:gd name="T17" fmla="*/ 15 h 25"/>
                <a:gd name="T18" fmla="*/ 0 w 32"/>
                <a:gd name="T19" fmla="*/ 13 h 25"/>
                <a:gd name="T20" fmla="*/ 0 w 32"/>
                <a:gd name="T21" fmla="*/ 11 h 25"/>
                <a:gd name="T22" fmla="*/ 2 w 32"/>
                <a:gd name="T23" fmla="*/ 9 h 25"/>
                <a:gd name="T24" fmla="*/ 2 w 32"/>
                <a:gd name="T25" fmla="*/ 7 h 25"/>
                <a:gd name="T26" fmla="*/ 4 w 32"/>
                <a:gd name="T27" fmla="*/ 5 h 25"/>
                <a:gd name="T28" fmla="*/ 6 w 32"/>
                <a:gd name="T29" fmla="*/ 3 h 25"/>
                <a:gd name="T30" fmla="*/ 7 w 32"/>
                <a:gd name="T31" fmla="*/ 3 h 25"/>
                <a:gd name="T32" fmla="*/ 7 w 32"/>
                <a:gd name="T33" fmla="*/ 2 h 25"/>
                <a:gd name="T34" fmla="*/ 9 w 32"/>
                <a:gd name="T35" fmla="*/ 2 h 25"/>
                <a:gd name="T36" fmla="*/ 11 w 32"/>
                <a:gd name="T37" fmla="*/ 0 h 25"/>
                <a:gd name="T38" fmla="*/ 13 w 32"/>
                <a:gd name="T39" fmla="*/ 0 h 25"/>
                <a:gd name="T40" fmla="*/ 15 w 32"/>
                <a:gd name="T41" fmla="*/ 0 h 25"/>
                <a:gd name="T42" fmla="*/ 17 w 32"/>
                <a:gd name="T43" fmla="*/ 0 h 25"/>
                <a:gd name="T44" fmla="*/ 19 w 32"/>
                <a:gd name="T45" fmla="*/ 0 h 25"/>
                <a:gd name="T46" fmla="*/ 21 w 32"/>
                <a:gd name="T47" fmla="*/ 0 h 25"/>
                <a:gd name="T48" fmla="*/ 25 w 32"/>
                <a:gd name="T49" fmla="*/ 0 h 25"/>
                <a:gd name="T50" fmla="*/ 27 w 32"/>
                <a:gd name="T51" fmla="*/ 0 h 25"/>
                <a:gd name="T52" fmla="*/ 29 w 32"/>
                <a:gd name="T53" fmla="*/ 2 h 25"/>
                <a:gd name="T54" fmla="*/ 30 w 32"/>
                <a:gd name="T55" fmla="*/ 3 h 25"/>
                <a:gd name="T56" fmla="*/ 30 w 32"/>
                <a:gd name="T57" fmla="*/ 5 h 25"/>
                <a:gd name="T58" fmla="*/ 30 w 32"/>
                <a:gd name="T59" fmla="*/ 7 h 25"/>
                <a:gd name="T60" fmla="*/ 32 w 32"/>
                <a:gd name="T61" fmla="*/ 7 h 25"/>
                <a:gd name="T62" fmla="*/ 32 w 32"/>
                <a:gd name="T63" fmla="*/ 9 h 25"/>
                <a:gd name="T64" fmla="*/ 30 w 32"/>
                <a:gd name="T65" fmla="*/ 11 h 25"/>
                <a:gd name="T66" fmla="*/ 30 w 32"/>
                <a:gd name="T67" fmla="*/ 13 h 25"/>
                <a:gd name="T68" fmla="*/ 30 w 32"/>
                <a:gd name="T69" fmla="*/ 15 h 25"/>
                <a:gd name="T70" fmla="*/ 29 w 32"/>
                <a:gd name="T71" fmla="*/ 17 h 25"/>
                <a:gd name="T72" fmla="*/ 27 w 32"/>
                <a:gd name="T73" fmla="*/ 19 h 25"/>
                <a:gd name="T74" fmla="*/ 27 w 32"/>
                <a:gd name="T75" fmla="*/ 21 h 25"/>
                <a:gd name="T76" fmla="*/ 25 w 32"/>
                <a:gd name="T77" fmla="*/ 21 h 25"/>
                <a:gd name="T78" fmla="*/ 21 w 32"/>
                <a:gd name="T79" fmla="*/ 23 h 25"/>
                <a:gd name="T80" fmla="*/ 19 w 32"/>
                <a:gd name="T8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5">
                  <a:moveTo>
                    <a:pt x="19" y="23"/>
                  </a:moveTo>
                  <a:lnTo>
                    <a:pt x="17" y="25"/>
                  </a:lnTo>
                  <a:lnTo>
                    <a:pt x="13" y="25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23"/>
                  </a:lnTo>
                  <a:lnTo>
                    <a:pt x="19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2" name="Freeform 240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6 w 25"/>
                <a:gd name="T13" fmla="*/ 0 h 22"/>
                <a:gd name="T14" fmla="*/ 18 w 25"/>
                <a:gd name="T15" fmla="*/ 0 h 22"/>
                <a:gd name="T16" fmla="*/ 19 w 25"/>
                <a:gd name="T17" fmla="*/ 2 h 22"/>
                <a:gd name="T18" fmla="*/ 21 w 25"/>
                <a:gd name="T19" fmla="*/ 2 h 22"/>
                <a:gd name="T20" fmla="*/ 21 w 25"/>
                <a:gd name="T21" fmla="*/ 4 h 22"/>
                <a:gd name="T22" fmla="*/ 23 w 25"/>
                <a:gd name="T23" fmla="*/ 4 h 22"/>
                <a:gd name="T24" fmla="*/ 23 w 25"/>
                <a:gd name="T25" fmla="*/ 6 h 22"/>
                <a:gd name="T26" fmla="*/ 25 w 25"/>
                <a:gd name="T27" fmla="*/ 8 h 22"/>
                <a:gd name="T28" fmla="*/ 25 w 25"/>
                <a:gd name="T29" fmla="*/ 8 h 22"/>
                <a:gd name="T30" fmla="*/ 25 w 25"/>
                <a:gd name="T31" fmla="*/ 10 h 22"/>
                <a:gd name="T32" fmla="*/ 25 w 25"/>
                <a:gd name="T33" fmla="*/ 12 h 22"/>
                <a:gd name="T34" fmla="*/ 25 w 25"/>
                <a:gd name="T35" fmla="*/ 14 h 22"/>
                <a:gd name="T36" fmla="*/ 25 w 25"/>
                <a:gd name="T37" fmla="*/ 14 h 22"/>
                <a:gd name="T38" fmla="*/ 23 w 25"/>
                <a:gd name="T39" fmla="*/ 16 h 22"/>
                <a:gd name="T40" fmla="*/ 23 w 25"/>
                <a:gd name="T41" fmla="*/ 16 h 22"/>
                <a:gd name="T42" fmla="*/ 23 w 25"/>
                <a:gd name="T43" fmla="*/ 18 h 22"/>
                <a:gd name="T44" fmla="*/ 21 w 25"/>
                <a:gd name="T45" fmla="*/ 18 h 22"/>
                <a:gd name="T46" fmla="*/ 21 w 25"/>
                <a:gd name="T47" fmla="*/ 20 h 22"/>
                <a:gd name="T48" fmla="*/ 19 w 25"/>
                <a:gd name="T49" fmla="*/ 20 h 22"/>
                <a:gd name="T50" fmla="*/ 18 w 25"/>
                <a:gd name="T51" fmla="*/ 20 h 22"/>
                <a:gd name="T52" fmla="*/ 18 w 25"/>
                <a:gd name="T53" fmla="*/ 22 h 22"/>
                <a:gd name="T54" fmla="*/ 16 w 25"/>
                <a:gd name="T55" fmla="*/ 22 h 22"/>
                <a:gd name="T56" fmla="*/ 14 w 25"/>
                <a:gd name="T57" fmla="*/ 22 h 22"/>
                <a:gd name="T58" fmla="*/ 12 w 25"/>
                <a:gd name="T59" fmla="*/ 22 h 22"/>
                <a:gd name="T60" fmla="*/ 12 w 25"/>
                <a:gd name="T61" fmla="*/ 22 h 22"/>
                <a:gd name="T62" fmla="*/ 10 w 25"/>
                <a:gd name="T63" fmla="*/ 22 h 22"/>
                <a:gd name="T64" fmla="*/ 8 w 25"/>
                <a:gd name="T65" fmla="*/ 22 h 22"/>
                <a:gd name="T66" fmla="*/ 6 w 25"/>
                <a:gd name="T67" fmla="*/ 22 h 22"/>
                <a:gd name="T68" fmla="*/ 6 w 25"/>
                <a:gd name="T69" fmla="*/ 22 h 22"/>
                <a:gd name="T70" fmla="*/ 4 w 25"/>
                <a:gd name="T71" fmla="*/ 20 h 22"/>
                <a:gd name="T72" fmla="*/ 2 w 25"/>
                <a:gd name="T73" fmla="*/ 20 h 22"/>
                <a:gd name="T74" fmla="*/ 2 w 25"/>
                <a:gd name="T75" fmla="*/ 18 h 22"/>
                <a:gd name="T76" fmla="*/ 2 w 25"/>
                <a:gd name="T77" fmla="*/ 18 h 22"/>
                <a:gd name="T78" fmla="*/ 0 w 25"/>
                <a:gd name="T79" fmla="*/ 16 h 22"/>
                <a:gd name="T80" fmla="*/ 0 w 25"/>
                <a:gd name="T81" fmla="*/ 14 h 22"/>
                <a:gd name="T82" fmla="*/ 0 w 25"/>
                <a:gd name="T83" fmla="*/ 14 h 22"/>
                <a:gd name="T84" fmla="*/ 0 w 25"/>
                <a:gd name="T85" fmla="*/ 12 h 22"/>
                <a:gd name="T86" fmla="*/ 0 w 25"/>
                <a:gd name="T87" fmla="*/ 10 h 22"/>
                <a:gd name="T88" fmla="*/ 2 w 25"/>
                <a:gd name="T89" fmla="*/ 8 h 22"/>
                <a:gd name="T90" fmla="*/ 2 w 25"/>
                <a:gd name="T91" fmla="*/ 8 h 22"/>
                <a:gd name="T92" fmla="*/ 2 w 25"/>
                <a:gd name="T93" fmla="*/ 6 h 22"/>
                <a:gd name="T94" fmla="*/ 4 w 25"/>
                <a:gd name="T95" fmla="*/ 4 h 22"/>
                <a:gd name="T96" fmla="*/ 6 w 25"/>
                <a:gd name="T9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3" name="Freeform 241"/>
            <p:cNvSpPr>
              <a:spLocks/>
            </p:cNvSpPr>
            <p:nvPr/>
          </p:nvSpPr>
          <p:spPr bwMode="auto">
            <a:xfrm>
              <a:off x="3334" y="2878"/>
              <a:ext cx="25" cy="22"/>
            </a:xfrm>
            <a:custGeom>
              <a:avLst/>
              <a:gdLst>
                <a:gd name="T0" fmla="*/ 6 w 25"/>
                <a:gd name="T1" fmla="*/ 4 h 22"/>
                <a:gd name="T2" fmla="*/ 8 w 25"/>
                <a:gd name="T3" fmla="*/ 2 h 22"/>
                <a:gd name="T4" fmla="*/ 10 w 25"/>
                <a:gd name="T5" fmla="*/ 2 h 22"/>
                <a:gd name="T6" fmla="*/ 12 w 25"/>
                <a:gd name="T7" fmla="*/ 0 h 22"/>
                <a:gd name="T8" fmla="*/ 14 w 25"/>
                <a:gd name="T9" fmla="*/ 0 h 22"/>
                <a:gd name="T10" fmla="*/ 16 w 25"/>
                <a:gd name="T11" fmla="*/ 0 h 22"/>
                <a:gd name="T12" fmla="*/ 18 w 25"/>
                <a:gd name="T13" fmla="*/ 0 h 22"/>
                <a:gd name="T14" fmla="*/ 19 w 25"/>
                <a:gd name="T15" fmla="*/ 2 h 22"/>
                <a:gd name="T16" fmla="*/ 21 w 25"/>
                <a:gd name="T17" fmla="*/ 2 h 22"/>
                <a:gd name="T18" fmla="*/ 21 w 25"/>
                <a:gd name="T19" fmla="*/ 4 h 22"/>
                <a:gd name="T20" fmla="*/ 23 w 25"/>
                <a:gd name="T21" fmla="*/ 4 h 22"/>
                <a:gd name="T22" fmla="*/ 23 w 25"/>
                <a:gd name="T23" fmla="*/ 6 h 22"/>
                <a:gd name="T24" fmla="*/ 25 w 25"/>
                <a:gd name="T25" fmla="*/ 8 h 22"/>
                <a:gd name="T26" fmla="*/ 25 w 25"/>
                <a:gd name="T27" fmla="*/ 10 h 22"/>
                <a:gd name="T28" fmla="*/ 25 w 25"/>
                <a:gd name="T29" fmla="*/ 12 h 22"/>
                <a:gd name="T30" fmla="*/ 25 w 25"/>
                <a:gd name="T31" fmla="*/ 14 h 22"/>
                <a:gd name="T32" fmla="*/ 23 w 25"/>
                <a:gd name="T33" fmla="*/ 16 h 22"/>
                <a:gd name="T34" fmla="*/ 23 w 25"/>
                <a:gd name="T35" fmla="*/ 18 h 22"/>
                <a:gd name="T36" fmla="*/ 21 w 25"/>
                <a:gd name="T37" fmla="*/ 18 h 22"/>
                <a:gd name="T38" fmla="*/ 21 w 25"/>
                <a:gd name="T39" fmla="*/ 20 h 22"/>
                <a:gd name="T40" fmla="*/ 19 w 25"/>
                <a:gd name="T41" fmla="*/ 20 h 22"/>
                <a:gd name="T42" fmla="*/ 18 w 25"/>
                <a:gd name="T43" fmla="*/ 20 h 22"/>
                <a:gd name="T44" fmla="*/ 18 w 25"/>
                <a:gd name="T45" fmla="*/ 22 h 22"/>
                <a:gd name="T46" fmla="*/ 16 w 25"/>
                <a:gd name="T47" fmla="*/ 22 h 22"/>
                <a:gd name="T48" fmla="*/ 14 w 25"/>
                <a:gd name="T49" fmla="*/ 22 h 22"/>
                <a:gd name="T50" fmla="*/ 12 w 25"/>
                <a:gd name="T51" fmla="*/ 22 h 22"/>
                <a:gd name="T52" fmla="*/ 10 w 25"/>
                <a:gd name="T53" fmla="*/ 22 h 22"/>
                <a:gd name="T54" fmla="*/ 8 w 25"/>
                <a:gd name="T55" fmla="*/ 22 h 22"/>
                <a:gd name="T56" fmla="*/ 6 w 25"/>
                <a:gd name="T57" fmla="*/ 22 h 22"/>
                <a:gd name="T58" fmla="*/ 4 w 25"/>
                <a:gd name="T59" fmla="*/ 20 h 22"/>
                <a:gd name="T60" fmla="*/ 2 w 25"/>
                <a:gd name="T61" fmla="*/ 20 h 22"/>
                <a:gd name="T62" fmla="*/ 2 w 25"/>
                <a:gd name="T63" fmla="*/ 18 h 22"/>
                <a:gd name="T64" fmla="*/ 0 w 25"/>
                <a:gd name="T65" fmla="*/ 16 h 22"/>
                <a:gd name="T66" fmla="*/ 0 w 25"/>
                <a:gd name="T67" fmla="*/ 14 h 22"/>
                <a:gd name="T68" fmla="*/ 0 w 25"/>
                <a:gd name="T69" fmla="*/ 12 h 22"/>
                <a:gd name="T70" fmla="*/ 0 w 25"/>
                <a:gd name="T71" fmla="*/ 10 h 22"/>
                <a:gd name="T72" fmla="*/ 2 w 25"/>
                <a:gd name="T73" fmla="*/ 8 h 22"/>
                <a:gd name="T74" fmla="*/ 2 w 25"/>
                <a:gd name="T75" fmla="*/ 6 h 22"/>
                <a:gd name="T76" fmla="*/ 4 w 25"/>
                <a:gd name="T77" fmla="*/ 4 h 22"/>
                <a:gd name="T78" fmla="*/ 6 w 25"/>
                <a:gd name="T7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2">
                  <a:moveTo>
                    <a:pt x="6" y="4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4" name="Freeform 242"/>
            <p:cNvSpPr>
              <a:spLocks/>
            </p:cNvSpPr>
            <p:nvPr/>
          </p:nvSpPr>
          <p:spPr bwMode="auto">
            <a:xfrm>
              <a:off x="3376" y="2878"/>
              <a:ext cx="14" cy="33"/>
            </a:xfrm>
            <a:custGeom>
              <a:avLst/>
              <a:gdLst>
                <a:gd name="T0" fmla="*/ 14 w 14"/>
                <a:gd name="T1" fmla="*/ 33 h 33"/>
                <a:gd name="T2" fmla="*/ 12 w 14"/>
                <a:gd name="T3" fmla="*/ 31 h 33"/>
                <a:gd name="T4" fmla="*/ 12 w 14"/>
                <a:gd name="T5" fmla="*/ 29 h 33"/>
                <a:gd name="T6" fmla="*/ 12 w 14"/>
                <a:gd name="T7" fmla="*/ 27 h 33"/>
                <a:gd name="T8" fmla="*/ 10 w 14"/>
                <a:gd name="T9" fmla="*/ 25 h 33"/>
                <a:gd name="T10" fmla="*/ 10 w 14"/>
                <a:gd name="T11" fmla="*/ 24 h 33"/>
                <a:gd name="T12" fmla="*/ 8 w 14"/>
                <a:gd name="T13" fmla="*/ 22 h 33"/>
                <a:gd name="T14" fmla="*/ 8 w 14"/>
                <a:gd name="T15" fmla="*/ 20 h 33"/>
                <a:gd name="T16" fmla="*/ 8 w 14"/>
                <a:gd name="T17" fmla="*/ 18 h 33"/>
                <a:gd name="T18" fmla="*/ 6 w 14"/>
                <a:gd name="T19" fmla="*/ 16 h 33"/>
                <a:gd name="T20" fmla="*/ 6 w 14"/>
                <a:gd name="T21" fmla="*/ 14 h 33"/>
                <a:gd name="T22" fmla="*/ 4 w 14"/>
                <a:gd name="T23" fmla="*/ 12 h 33"/>
                <a:gd name="T24" fmla="*/ 4 w 14"/>
                <a:gd name="T25" fmla="*/ 10 h 33"/>
                <a:gd name="T26" fmla="*/ 4 w 14"/>
                <a:gd name="T27" fmla="*/ 6 h 33"/>
                <a:gd name="T28" fmla="*/ 2 w 14"/>
                <a:gd name="T29" fmla="*/ 4 h 33"/>
                <a:gd name="T30" fmla="*/ 2 w 14"/>
                <a:gd name="T31" fmla="*/ 2 h 33"/>
                <a:gd name="T32" fmla="*/ 0 w 1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5" name="Freeform 243"/>
            <p:cNvSpPr>
              <a:spLocks/>
            </p:cNvSpPr>
            <p:nvPr/>
          </p:nvSpPr>
          <p:spPr bwMode="auto">
            <a:xfrm>
              <a:off x="3386" y="2884"/>
              <a:ext cx="8" cy="23"/>
            </a:xfrm>
            <a:custGeom>
              <a:avLst/>
              <a:gdLst>
                <a:gd name="T0" fmla="*/ 8 w 8"/>
                <a:gd name="T1" fmla="*/ 23 h 23"/>
                <a:gd name="T2" fmla="*/ 6 w 8"/>
                <a:gd name="T3" fmla="*/ 19 h 23"/>
                <a:gd name="T4" fmla="*/ 6 w 8"/>
                <a:gd name="T5" fmla="*/ 16 h 23"/>
                <a:gd name="T6" fmla="*/ 4 w 8"/>
                <a:gd name="T7" fmla="*/ 14 h 23"/>
                <a:gd name="T8" fmla="*/ 4 w 8"/>
                <a:gd name="T9" fmla="*/ 12 h 23"/>
                <a:gd name="T10" fmla="*/ 4 w 8"/>
                <a:gd name="T11" fmla="*/ 10 h 23"/>
                <a:gd name="T12" fmla="*/ 2 w 8"/>
                <a:gd name="T13" fmla="*/ 6 h 23"/>
                <a:gd name="T14" fmla="*/ 2 w 8"/>
                <a:gd name="T15" fmla="*/ 4 h 23"/>
                <a:gd name="T16" fmla="*/ 0 w 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3">
                  <a:moveTo>
                    <a:pt x="8" y="23"/>
                  </a:moveTo>
                  <a:lnTo>
                    <a:pt x="6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6" name="Freeform 244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8 h 25"/>
                <a:gd name="T20" fmla="*/ 0 w 31"/>
                <a:gd name="T21" fmla="*/ 16 h 25"/>
                <a:gd name="T22" fmla="*/ 0 w 31"/>
                <a:gd name="T23" fmla="*/ 14 h 25"/>
                <a:gd name="T24" fmla="*/ 0 w 31"/>
                <a:gd name="T25" fmla="*/ 14 h 25"/>
                <a:gd name="T26" fmla="*/ 2 w 31"/>
                <a:gd name="T27" fmla="*/ 12 h 25"/>
                <a:gd name="T28" fmla="*/ 2 w 31"/>
                <a:gd name="T29" fmla="*/ 10 h 25"/>
                <a:gd name="T30" fmla="*/ 2 w 31"/>
                <a:gd name="T31" fmla="*/ 10 h 25"/>
                <a:gd name="T32" fmla="*/ 4 w 31"/>
                <a:gd name="T33" fmla="*/ 8 h 25"/>
                <a:gd name="T34" fmla="*/ 4 w 31"/>
                <a:gd name="T35" fmla="*/ 8 h 25"/>
                <a:gd name="T36" fmla="*/ 4 w 31"/>
                <a:gd name="T37" fmla="*/ 6 h 25"/>
                <a:gd name="T38" fmla="*/ 6 w 31"/>
                <a:gd name="T39" fmla="*/ 4 h 25"/>
                <a:gd name="T40" fmla="*/ 8 w 31"/>
                <a:gd name="T41" fmla="*/ 4 h 25"/>
                <a:gd name="T42" fmla="*/ 8 w 31"/>
                <a:gd name="T43" fmla="*/ 2 h 25"/>
                <a:gd name="T44" fmla="*/ 10 w 31"/>
                <a:gd name="T45" fmla="*/ 2 h 25"/>
                <a:gd name="T46" fmla="*/ 12 w 31"/>
                <a:gd name="T47" fmla="*/ 2 h 25"/>
                <a:gd name="T48" fmla="*/ 14 w 31"/>
                <a:gd name="T49" fmla="*/ 0 h 25"/>
                <a:gd name="T50" fmla="*/ 16 w 31"/>
                <a:gd name="T51" fmla="*/ 0 h 25"/>
                <a:gd name="T52" fmla="*/ 18 w 31"/>
                <a:gd name="T53" fmla="*/ 0 h 25"/>
                <a:gd name="T54" fmla="*/ 22 w 31"/>
                <a:gd name="T55" fmla="*/ 0 h 25"/>
                <a:gd name="T56" fmla="*/ 23 w 31"/>
                <a:gd name="T57" fmla="*/ 0 h 25"/>
                <a:gd name="T58" fmla="*/ 25 w 31"/>
                <a:gd name="T59" fmla="*/ 0 h 25"/>
                <a:gd name="T60" fmla="*/ 27 w 31"/>
                <a:gd name="T61" fmla="*/ 2 h 25"/>
                <a:gd name="T62" fmla="*/ 29 w 31"/>
                <a:gd name="T63" fmla="*/ 2 h 25"/>
                <a:gd name="T64" fmla="*/ 29 w 31"/>
                <a:gd name="T65" fmla="*/ 4 h 25"/>
                <a:gd name="T66" fmla="*/ 31 w 31"/>
                <a:gd name="T67" fmla="*/ 4 h 25"/>
                <a:gd name="T68" fmla="*/ 31 w 31"/>
                <a:gd name="T69" fmla="*/ 6 h 25"/>
                <a:gd name="T70" fmla="*/ 31 w 31"/>
                <a:gd name="T71" fmla="*/ 6 h 25"/>
                <a:gd name="T72" fmla="*/ 31 w 31"/>
                <a:gd name="T73" fmla="*/ 8 h 25"/>
                <a:gd name="T74" fmla="*/ 31 w 31"/>
                <a:gd name="T75" fmla="*/ 8 h 25"/>
                <a:gd name="T76" fmla="*/ 31 w 31"/>
                <a:gd name="T77" fmla="*/ 10 h 25"/>
                <a:gd name="T78" fmla="*/ 31 w 31"/>
                <a:gd name="T79" fmla="*/ 12 h 25"/>
                <a:gd name="T80" fmla="*/ 31 w 31"/>
                <a:gd name="T81" fmla="*/ 12 h 25"/>
                <a:gd name="T82" fmla="*/ 31 w 31"/>
                <a:gd name="T83" fmla="*/ 14 h 25"/>
                <a:gd name="T84" fmla="*/ 31 w 31"/>
                <a:gd name="T85" fmla="*/ 16 h 25"/>
                <a:gd name="T86" fmla="*/ 29 w 31"/>
                <a:gd name="T87" fmla="*/ 18 h 25"/>
                <a:gd name="T88" fmla="*/ 29 w 31"/>
                <a:gd name="T89" fmla="*/ 20 h 25"/>
                <a:gd name="T90" fmla="*/ 27 w 31"/>
                <a:gd name="T91" fmla="*/ 20 h 25"/>
                <a:gd name="T92" fmla="*/ 25 w 31"/>
                <a:gd name="T93" fmla="*/ 21 h 25"/>
                <a:gd name="T94" fmla="*/ 23 w 31"/>
                <a:gd name="T95" fmla="*/ 23 h 25"/>
                <a:gd name="T96" fmla="*/ 22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7" name="Freeform 245"/>
            <p:cNvSpPr>
              <a:spLocks/>
            </p:cNvSpPr>
            <p:nvPr/>
          </p:nvSpPr>
          <p:spPr bwMode="auto">
            <a:xfrm>
              <a:off x="3376" y="2905"/>
              <a:ext cx="31" cy="25"/>
            </a:xfrm>
            <a:custGeom>
              <a:avLst/>
              <a:gdLst>
                <a:gd name="T0" fmla="*/ 22 w 31"/>
                <a:gd name="T1" fmla="*/ 23 h 25"/>
                <a:gd name="T2" fmla="*/ 18 w 31"/>
                <a:gd name="T3" fmla="*/ 25 h 25"/>
                <a:gd name="T4" fmla="*/ 14 w 31"/>
                <a:gd name="T5" fmla="*/ 25 h 25"/>
                <a:gd name="T6" fmla="*/ 12 w 31"/>
                <a:gd name="T7" fmla="*/ 25 h 25"/>
                <a:gd name="T8" fmla="*/ 8 w 31"/>
                <a:gd name="T9" fmla="*/ 25 h 25"/>
                <a:gd name="T10" fmla="*/ 6 w 31"/>
                <a:gd name="T11" fmla="*/ 23 h 25"/>
                <a:gd name="T12" fmla="*/ 4 w 31"/>
                <a:gd name="T13" fmla="*/ 21 h 25"/>
                <a:gd name="T14" fmla="*/ 2 w 31"/>
                <a:gd name="T15" fmla="*/ 20 h 25"/>
                <a:gd name="T16" fmla="*/ 0 w 31"/>
                <a:gd name="T17" fmla="*/ 18 h 25"/>
                <a:gd name="T18" fmla="*/ 0 w 31"/>
                <a:gd name="T19" fmla="*/ 16 h 25"/>
                <a:gd name="T20" fmla="*/ 0 w 31"/>
                <a:gd name="T21" fmla="*/ 14 h 25"/>
                <a:gd name="T22" fmla="*/ 2 w 31"/>
                <a:gd name="T23" fmla="*/ 12 h 25"/>
                <a:gd name="T24" fmla="*/ 2 w 31"/>
                <a:gd name="T25" fmla="*/ 10 h 25"/>
                <a:gd name="T26" fmla="*/ 4 w 31"/>
                <a:gd name="T27" fmla="*/ 8 h 25"/>
                <a:gd name="T28" fmla="*/ 4 w 31"/>
                <a:gd name="T29" fmla="*/ 6 h 25"/>
                <a:gd name="T30" fmla="*/ 6 w 31"/>
                <a:gd name="T31" fmla="*/ 4 h 25"/>
                <a:gd name="T32" fmla="*/ 8 w 31"/>
                <a:gd name="T33" fmla="*/ 4 h 25"/>
                <a:gd name="T34" fmla="*/ 8 w 31"/>
                <a:gd name="T35" fmla="*/ 2 h 25"/>
                <a:gd name="T36" fmla="*/ 10 w 31"/>
                <a:gd name="T37" fmla="*/ 2 h 25"/>
                <a:gd name="T38" fmla="*/ 12 w 31"/>
                <a:gd name="T39" fmla="*/ 2 h 25"/>
                <a:gd name="T40" fmla="*/ 14 w 31"/>
                <a:gd name="T41" fmla="*/ 0 h 25"/>
                <a:gd name="T42" fmla="*/ 16 w 31"/>
                <a:gd name="T43" fmla="*/ 0 h 25"/>
                <a:gd name="T44" fmla="*/ 18 w 31"/>
                <a:gd name="T45" fmla="*/ 0 h 25"/>
                <a:gd name="T46" fmla="*/ 22 w 31"/>
                <a:gd name="T47" fmla="*/ 0 h 25"/>
                <a:gd name="T48" fmla="*/ 23 w 31"/>
                <a:gd name="T49" fmla="*/ 0 h 25"/>
                <a:gd name="T50" fmla="*/ 25 w 31"/>
                <a:gd name="T51" fmla="*/ 0 h 25"/>
                <a:gd name="T52" fmla="*/ 27 w 31"/>
                <a:gd name="T53" fmla="*/ 2 h 25"/>
                <a:gd name="T54" fmla="*/ 29 w 31"/>
                <a:gd name="T55" fmla="*/ 2 h 25"/>
                <a:gd name="T56" fmla="*/ 29 w 31"/>
                <a:gd name="T57" fmla="*/ 4 h 25"/>
                <a:gd name="T58" fmla="*/ 31 w 31"/>
                <a:gd name="T59" fmla="*/ 4 h 25"/>
                <a:gd name="T60" fmla="*/ 31 w 31"/>
                <a:gd name="T61" fmla="*/ 6 h 25"/>
                <a:gd name="T62" fmla="*/ 31 w 31"/>
                <a:gd name="T63" fmla="*/ 8 h 25"/>
                <a:gd name="T64" fmla="*/ 31 w 31"/>
                <a:gd name="T65" fmla="*/ 10 h 25"/>
                <a:gd name="T66" fmla="*/ 31 w 31"/>
                <a:gd name="T67" fmla="*/ 12 h 25"/>
                <a:gd name="T68" fmla="*/ 31 w 31"/>
                <a:gd name="T69" fmla="*/ 14 h 25"/>
                <a:gd name="T70" fmla="*/ 31 w 31"/>
                <a:gd name="T71" fmla="*/ 16 h 25"/>
                <a:gd name="T72" fmla="*/ 29 w 31"/>
                <a:gd name="T73" fmla="*/ 18 h 25"/>
                <a:gd name="T74" fmla="*/ 29 w 31"/>
                <a:gd name="T75" fmla="*/ 20 h 25"/>
                <a:gd name="T76" fmla="*/ 27 w 31"/>
                <a:gd name="T77" fmla="*/ 20 h 25"/>
                <a:gd name="T78" fmla="*/ 25 w 31"/>
                <a:gd name="T79" fmla="*/ 21 h 25"/>
                <a:gd name="T80" fmla="*/ 23 w 31"/>
                <a:gd name="T81" fmla="*/ 23 h 25"/>
                <a:gd name="T82" fmla="*/ 22 w 31"/>
                <a:gd name="T8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5">
                  <a:moveTo>
                    <a:pt x="22" y="23"/>
                  </a:moveTo>
                  <a:lnTo>
                    <a:pt x="18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3" y="23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8" name="Freeform 246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4 w 25"/>
                <a:gd name="T13" fmla="*/ 0 h 23"/>
                <a:gd name="T14" fmla="*/ 15 w 25"/>
                <a:gd name="T15" fmla="*/ 0 h 23"/>
                <a:gd name="T16" fmla="*/ 17 w 25"/>
                <a:gd name="T17" fmla="*/ 2 h 23"/>
                <a:gd name="T18" fmla="*/ 19 w 25"/>
                <a:gd name="T19" fmla="*/ 2 h 23"/>
                <a:gd name="T20" fmla="*/ 21 w 25"/>
                <a:gd name="T21" fmla="*/ 2 h 23"/>
                <a:gd name="T22" fmla="*/ 21 w 25"/>
                <a:gd name="T23" fmla="*/ 4 h 23"/>
                <a:gd name="T24" fmla="*/ 23 w 25"/>
                <a:gd name="T25" fmla="*/ 6 h 23"/>
                <a:gd name="T26" fmla="*/ 23 w 25"/>
                <a:gd name="T27" fmla="*/ 6 h 23"/>
                <a:gd name="T28" fmla="*/ 23 w 25"/>
                <a:gd name="T29" fmla="*/ 8 h 23"/>
                <a:gd name="T30" fmla="*/ 25 w 25"/>
                <a:gd name="T31" fmla="*/ 10 h 23"/>
                <a:gd name="T32" fmla="*/ 25 w 25"/>
                <a:gd name="T33" fmla="*/ 12 h 23"/>
                <a:gd name="T34" fmla="*/ 23 w 25"/>
                <a:gd name="T35" fmla="*/ 12 h 23"/>
                <a:gd name="T36" fmla="*/ 23 w 25"/>
                <a:gd name="T37" fmla="*/ 14 h 23"/>
                <a:gd name="T38" fmla="*/ 23 w 25"/>
                <a:gd name="T39" fmla="*/ 14 h 23"/>
                <a:gd name="T40" fmla="*/ 23 w 25"/>
                <a:gd name="T41" fmla="*/ 15 h 23"/>
                <a:gd name="T42" fmla="*/ 21 w 25"/>
                <a:gd name="T43" fmla="*/ 15 h 23"/>
                <a:gd name="T44" fmla="*/ 21 w 25"/>
                <a:gd name="T45" fmla="*/ 17 h 23"/>
                <a:gd name="T46" fmla="*/ 19 w 25"/>
                <a:gd name="T47" fmla="*/ 17 h 23"/>
                <a:gd name="T48" fmla="*/ 19 w 25"/>
                <a:gd name="T49" fmla="*/ 19 h 23"/>
                <a:gd name="T50" fmla="*/ 17 w 25"/>
                <a:gd name="T51" fmla="*/ 19 h 23"/>
                <a:gd name="T52" fmla="*/ 17 w 25"/>
                <a:gd name="T53" fmla="*/ 21 h 23"/>
                <a:gd name="T54" fmla="*/ 15 w 25"/>
                <a:gd name="T55" fmla="*/ 21 h 23"/>
                <a:gd name="T56" fmla="*/ 14 w 25"/>
                <a:gd name="T57" fmla="*/ 21 h 23"/>
                <a:gd name="T58" fmla="*/ 12 w 25"/>
                <a:gd name="T59" fmla="*/ 23 h 23"/>
                <a:gd name="T60" fmla="*/ 12 w 25"/>
                <a:gd name="T61" fmla="*/ 23 h 23"/>
                <a:gd name="T62" fmla="*/ 10 w 25"/>
                <a:gd name="T63" fmla="*/ 23 h 23"/>
                <a:gd name="T64" fmla="*/ 8 w 25"/>
                <a:gd name="T65" fmla="*/ 23 h 23"/>
                <a:gd name="T66" fmla="*/ 6 w 25"/>
                <a:gd name="T67" fmla="*/ 21 h 23"/>
                <a:gd name="T68" fmla="*/ 6 w 25"/>
                <a:gd name="T69" fmla="*/ 21 h 23"/>
                <a:gd name="T70" fmla="*/ 4 w 25"/>
                <a:gd name="T71" fmla="*/ 21 h 23"/>
                <a:gd name="T72" fmla="*/ 2 w 25"/>
                <a:gd name="T73" fmla="*/ 19 h 23"/>
                <a:gd name="T74" fmla="*/ 2 w 25"/>
                <a:gd name="T75" fmla="*/ 19 h 23"/>
                <a:gd name="T76" fmla="*/ 0 w 25"/>
                <a:gd name="T77" fmla="*/ 17 h 23"/>
                <a:gd name="T78" fmla="*/ 0 w 25"/>
                <a:gd name="T79" fmla="*/ 17 h 23"/>
                <a:gd name="T80" fmla="*/ 0 w 25"/>
                <a:gd name="T81" fmla="*/ 15 h 23"/>
                <a:gd name="T82" fmla="*/ 0 w 25"/>
                <a:gd name="T83" fmla="*/ 14 h 23"/>
                <a:gd name="T84" fmla="*/ 0 w 25"/>
                <a:gd name="T85" fmla="*/ 12 h 23"/>
                <a:gd name="T86" fmla="*/ 0 w 25"/>
                <a:gd name="T87" fmla="*/ 12 h 23"/>
                <a:gd name="T88" fmla="*/ 0 w 25"/>
                <a:gd name="T89" fmla="*/ 10 h 23"/>
                <a:gd name="T90" fmla="*/ 0 w 25"/>
                <a:gd name="T91" fmla="*/ 8 h 23"/>
                <a:gd name="T92" fmla="*/ 2 w 25"/>
                <a:gd name="T93" fmla="*/ 8 h 23"/>
                <a:gd name="T94" fmla="*/ 2 w 25"/>
                <a:gd name="T95" fmla="*/ 6 h 23"/>
                <a:gd name="T96" fmla="*/ 4 w 25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599" name="Freeform 247"/>
            <p:cNvSpPr>
              <a:spLocks/>
            </p:cNvSpPr>
            <p:nvPr/>
          </p:nvSpPr>
          <p:spPr bwMode="auto">
            <a:xfrm>
              <a:off x="3361" y="2863"/>
              <a:ext cx="25" cy="23"/>
            </a:xfrm>
            <a:custGeom>
              <a:avLst/>
              <a:gdLst>
                <a:gd name="T0" fmla="*/ 4 w 25"/>
                <a:gd name="T1" fmla="*/ 4 h 23"/>
                <a:gd name="T2" fmla="*/ 6 w 25"/>
                <a:gd name="T3" fmla="*/ 2 h 23"/>
                <a:gd name="T4" fmla="*/ 8 w 25"/>
                <a:gd name="T5" fmla="*/ 2 h 23"/>
                <a:gd name="T6" fmla="*/ 10 w 25"/>
                <a:gd name="T7" fmla="*/ 0 h 23"/>
                <a:gd name="T8" fmla="*/ 12 w 25"/>
                <a:gd name="T9" fmla="*/ 0 h 23"/>
                <a:gd name="T10" fmla="*/ 14 w 25"/>
                <a:gd name="T11" fmla="*/ 0 h 23"/>
                <a:gd name="T12" fmla="*/ 15 w 25"/>
                <a:gd name="T13" fmla="*/ 0 h 23"/>
                <a:gd name="T14" fmla="*/ 17 w 25"/>
                <a:gd name="T15" fmla="*/ 2 h 23"/>
                <a:gd name="T16" fmla="*/ 19 w 25"/>
                <a:gd name="T17" fmla="*/ 2 h 23"/>
                <a:gd name="T18" fmla="*/ 21 w 25"/>
                <a:gd name="T19" fmla="*/ 2 h 23"/>
                <a:gd name="T20" fmla="*/ 21 w 25"/>
                <a:gd name="T21" fmla="*/ 4 h 23"/>
                <a:gd name="T22" fmla="*/ 23 w 25"/>
                <a:gd name="T23" fmla="*/ 6 h 23"/>
                <a:gd name="T24" fmla="*/ 23 w 25"/>
                <a:gd name="T25" fmla="*/ 8 h 23"/>
                <a:gd name="T26" fmla="*/ 25 w 25"/>
                <a:gd name="T27" fmla="*/ 10 h 23"/>
                <a:gd name="T28" fmla="*/ 25 w 25"/>
                <a:gd name="T29" fmla="*/ 12 h 23"/>
                <a:gd name="T30" fmla="*/ 23 w 25"/>
                <a:gd name="T31" fmla="*/ 12 h 23"/>
                <a:gd name="T32" fmla="*/ 23 w 25"/>
                <a:gd name="T33" fmla="*/ 14 h 23"/>
                <a:gd name="T34" fmla="*/ 23 w 25"/>
                <a:gd name="T35" fmla="*/ 15 h 23"/>
                <a:gd name="T36" fmla="*/ 21 w 25"/>
                <a:gd name="T37" fmla="*/ 15 h 23"/>
                <a:gd name="T38" fmla="*/ 21 w 25"/>
                <a:gd name="T39" fmla="*/ 17 h 23"/>
                <a:gd name="T40" fmla="*/ 19 w 25"/>
                <a:gd name="T41" fmla="*/ 17 h 23"/>
                <a:gd name="T42" fmla="*/ 19 w 25"/>
                <a:gd name="T43" fmla="*/ 19 h 23"/>
                <a:gd name="T44" fmla="*/ 17 w 25"/>
                <a:gd name="T45" fmla="*/ 19 h 23"/>
                <a:gd name="T46" fmla="*/ 17 w 25"/>
                <a:gd name="T47" fmla="*/ 21 h 23"/>
                <a:gd name="T48" fmla="*/ 15 w 25"/>
                <a:gd name="T49" fmla="*/ 21 h 23"/>
                <a:gd name="T50" fmla="*/ 14 w 25"/>
                <a:gd name="T51" fmla="*/ 21 h 23"/>
                <a:gd name="T52" fmla="*/ 12 w 25"/>
                <a:gd name="T53" fmla="*/ 23 h 23"/>
                <a:gd name="T54" fmla="*/ 10 w 25"/>
                <a:gd name="T55" fmla="*/ 23 h 23"/>
                <a:gd name="T56" fmla="*/ 8 w 25"/>
                <a:gd name="T57" fmla="*/ 23 h 23"/>
                <a:gd name="T58" fmla="*/ 6 w 25"/>
                <a:gd name="T59" fmla="*/ 21 h 23"/>
                <a:gd name="T60" fmla="*/ 4 w 25"/>
                <a:gd name="T61" fmla="*/ 21 h 23"/>
                <a:gd name="T62" fmla="*/ 2 w 25"/>
                <a:gd name="T63" fmla="*/ 19 h 23"/>
                <a:gd name="T64" fmla="*/ 0 w 25"/>
                <a:gd name="T65" fmla="*/ 17 h 23"/>
                <a:gd name="T66" fmla="*/ 0 w 25"/>
                <a:gd name="T67" fmla="*/ 15 h 23"/>
                <a:gd name="T68" fmla="*/ 0 w 25"/>
                <a:gd name="T69" fmla="*/ 14 h 23"/>
                <a:gd name="T70" fmla="*/ 0 w 25"/>
                <a:gd name="T71" fmla="*/ 12 h 23"/>
                <a:gd name="T72" fmla="*/ 0 w 25"/>
                <a:gd name="T73" fmla="*/ 10 h 23"/>
                <a:gd name="T74" fmla="*/ 0 w 25"/>
                <a:gd name="T75" fmla="*/ 8 h 23"/>
                <a:gd name="T76" fmla="*/ 2 w 25"/>
                <a:gd name="T77" fmla="*/ 8 h 23"/>
                <a:gd name="T78" fmla="*/ 2 w 25"/>
                <a:gd name="T79" fmla="*/ 6 h 23"/>
                <a:gd name="T80" fmla="*/ 4 w 25"/>
                <a:gd name="T8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3">
                  <a:moveTo>
                    <a:pt x="4" y="4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0" name="Freeform 248"/>
            <p:cNvSpPr>
              <a:spLocks/>
            </p:cNvSpPr>
            <p:nvPr/>
          </p:nvSpPr>
          <p:spPr bwMode="auto">
            <a:xfrm>
              <a:off x="3398" y="2867"/>
              <a:ext cx="21" cy="27"/>
            </a:xfrm>
            <a:custGeom>
              <a:avLst/>
              <a:gdLst>
                <a:gd name="T0" fmla="*/ 21 w 21"/>
                <a:gd name="T1" fmla="*/ 27 h 27"/>
                <a:gd name="T2" fmla="*/ 19 w 21"/>
                <a:gd name="T3" fmla="*/ 27 h 27"/>
                <a:gd name="T4" fmla="*/ 17 w 21"/>
                <a:gd name="T5" fmla="*/ 25 h 27"/>
                <a:gd name="T6" fmla="*/ 17 w 21"/>
                <a:gd name="T7" fmla="*/ 23 h 27"/>
                <a:gd name="T8" fmla="*/ 15 w 21"/>
                <a:gd name="T9" fmla="*/ 21 h 27"/>
                <a:gd name="T10" fmla="*/ 13 w 21"/>
                <a:gd name="T11" fmla="*/ 19 h 27"/>
                <a:gd name="T12" fmla="*/ 13 w 21"/>
                <a:gd name="T13" fmla="*/ 17 h 27"/>
                <a:gd name="T14" fmla="*/ 11 w 21"/>
                <a:gd name="T15" fmla="*/ 15 h 27"/>
                <a:gd name="T16" fmla="*/ 9 w 21"/>
                <a:gd name="T17" fmla="*/ 13 h 27"/>
                <a:gd name="T18" fmla="*/ 9 w 21"/>
                <a:gd name="T19" fmla="*/ 11 h 27"/>
                <a:gd name="T20" fmla="*/ 7 w 21"/>
                <a:gd name="T21" fmla="*/ 10 h 27"/>
                <a:gd name="T22" fmla="*/ 5 w 21"/>
                <a:gd name="T23" fmla="*/ 8 h 27"/>
                <a:gd name="T24" fmla="*/ 5 w 21"/>
                <a:gd name="T25" fmla="*/ 6 h 27"/>
                <a:gd name="T26" fmla="*/ 3 w 21"/>
                <a:gd name="T27" fmla="*/ 4 h 27"/>
                <a:gd name="T28" fmla="*/ 1 w 21"/>
                <a:gd name="T29" fmla="*/ 2 h 27"/>
                <a:gd name="T30" fmla="*/ 0 w 21"/>
                <a:gd name="T31" fmla="*/ 2 h 27"/>
                <a:gd name="T32" fmla="*/ 0 w 21"/>
                <a:gd name="T3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7">
                  <a:moveTo>
                    <a:pt x="21" y="27"/>
                  </a:move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1" name="Freeform 249"/>
            <p:cNvSpPr>
              <a:spLocks/>
            </p:cNvSpPr>
            <p:nvPr/>
          </p:nvSpPr>
          <p:spPr bwMode="auto">
            <a:xfrm>
              <a:off x="3407" y="2869"/>
              <a:ext cx="14" cy="19"/>
            </a:xfrm>
            <a:custGeom>
              <a:avLst/>
              <a:gdLst>
                <a:gd name="T0" fmla="*/ 14 w 14"/>
                <a:gd name="T1" fmla="*/ 19 h 19"/>
                <a:gd name="T2" fmla="*/ 12 w 14"/>
                <a:gd name="T3" fmla="*/ 17 h 19"/>
                <a:gd name="T4" fmla="*/ 10 w 14"/>
                <a:gd name="T5" fmla="*/ 13 h 19"/>
                <a:gd name="T6" fmla="*/ 8 w 14"/>
                <a:gd name="T7" fmla="*/ 11 h 19"/>
                <a:gd name="T8" fmla="*/ 6 w 14"/>
                <a:gd name="T9" fmla="*/ 9 h 19"/>
                <a:gd name="T10" fmla="*/ 6 w 14"/>
                <a:gd name="T11" fmla="*/ 8 h 19"/>
                <a:gd name="T12" fmla="*/ 4 w 14"/>
                <a:gd name="T13" fmla="*/ 6 h 19"/>
                <a:gd name="T14" fmla="*/ 2 w 14"/>
                <a:gd name="T15" fmla="*/ 4 h 19"/>
                <a:gd name="T16" fmla="*/ 0 w 1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12" y="17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2" name="Freeform 250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21 h 27"/>
                <a:gd name="T22" fmla="*/ 0 w 29"/>
                <a:gd name="T23" fmla="*/ 19 h 27"/>
                <a:gd name="T24" fmla="*/ 0 w 29"/>
                <a:gd name="T25" fmla="*/ 17 h 27"/>
                <a:gd name="T26" fmla="*/ 0 w 29"/>
                <a:gd name="T27" fmla="*/ 17 h 27"/>
                <a:gd name="T28" fmla="*/ 0 w 29"/>
                <a:gd name="T29" fmla="*/ 16 h 27"/>
                <a:gd name="T30" fmla="*/ 0 w 29"/>
                <a:gd name="T31" fmla="*/ 14 h 27"/>
                <a:gd name="T32" fmla="*/ 0 w 29"/>
                <a:gd name="T33" fmla="*/ 14 h 27"/>
                <a:gd name="T34" fmla="*/ 2 w 29"/>
                <a:gd name="T35" fmla="*/ 12 h 27"/>
                <a:gd name="T36" fmla="*/ 2 w 29"/>
                <a:gd name="T37" fmla="*/ 10 h 27"/>
                <a:gd name="T38" fmla="*/ 2 w 29"/>
                <a:gd name="T39" fmla="*/ 10 h 27"/>
                <a:gd name="T40" fmla="*/ 4 w 29"/>
                <a:gd name="T41" fmla="*/ 8 h 27"/>
                <a:gd name="T42" fmla="*/ 4 w 29"/>
                <a:gd name="T43" fmla="*/ 6 h 27"/>
                <a:gd name="T44" fmla="*/ 6 w 29"/>
                <a:gd name="T45" fmla="*/ 6 h 27"/>
                <a:gd name="T46" fmla="*/ 8 w 29"/>
                <a:gd name="T47" fmla="*/ 4 h 27"/>
                <a:gd name="T48" fmla="*/ 10 w 29"/>
                <a:gd name="T49" fmla="*/ 4 h 27"/>
                <a:gd name="T50" fmla="*/ 12 w 29"/>
                <a:gd name="T51" fmla="*/ 2 h 27"/>
                <a:gd name="T52" fmla="*/ 14 w 29"/>
                <a:gd name="T53" fmla="*/ 0 h 27"/>
                <a:gd name="T54" fmla="*/ 16 w 29"/>
                <a:gd name="T55" fmla="*/ 0 h 27"/>
                <a:gd name="T56" fmla="*/ 17 w 29"/>
                <a:gd name="T57" fmla="*/ 0 h 27"/>
                <a:gd name="T58" fmla="*/ 19 w 29"/>
                <a:gd name="T59" fmla="*/ 0 h 27"/>
                <a:gd name="T60" fmla="*/ 21 w 29"/>
                <a:gd name="T61" fmla="*/ 0 h 27"/>
                <a:gd name="T62" fmla="*/ 23 w 29"/>
                <a:gd name="T63" fmla="*/ 0 h 27"/>
                <a:gd name="T64" fmla="*/ 25 w 29"/>
                <a:gd name="T65" fmla="*/ 2 h 27"/>
                <a:gd name="T66" fmla="*/ 25 w 29"/>
                <a:gd name="T67" fmla="*/ 2 h 27"/>
                <a:gd name="T68" fmla="*/ 27 w 29"/>
                <a:gd name="T69" fmla="*/ 4 h 27"/>
                <a:gd name="T70" fmla="*/ 27 w 29"/>
                <a:gd name="T71" fmla="*/ 4 h 27"/>
                <a:gd name="T72" fmla="*/ 27 w 29"/>
                <a:gd name="T73" fmla="*/ 6 h 27"/>
                <a:gd name="T74" fmla="*/ 29 w 29"/>
                <a:gd name="T75" fmla="*/ 6 h 27"/>
                <a:gd name="T76" fmla="*/ 29 w 29"/>
                <a:gd name="T77" fmla="*/ 8 h 27"/>
                <a:gd name="T78" fmla="*/ 29 w 29"/>
                <a:gd name="T79" fmla="*/ 8 h 27"/>
                <a:gd name="T80" fmla="*/ 29 w 29"/>
                <a:gd name="T81" fmla="*/ 10 h 27"/>
                <a:gd name="T82" fmla="*/ 29 w 29"/>
                <a:gd name="T83" fmla="*/ 12 h 27"/>
                <a:gd name="T84" fmla="*/ 29 w 29"/>
                <a:gd name="T85" fmla="*/ 14 h 27"/>
                <a:gd name="T86" fmla="*/ 29 w 29"/>
                <a:gd name="T87" fmla="*/ 16 h 27"/>
                <a:gd name="T88" fmla="*/ 27 w 29"/>
                <a:gd name="T89" fmla="*/ 17 h 27"/>
                <a:gd name="T90" fmla="*/ 27 w 29"/>
                <a:gd name="T91" fmla="*/ 19 h 27"/>
                <a:gd name="T92" fmla="*/ 25 w 29"/>
                <a:gd name="T93" fmla="*/ 21 h 27"/>
                <a:gd name="T94" fmla="*/ 23 w 29"/>
                <a:gd name="T95" fmla="*/ 21 h 27"/>
                <a:gd name="T96" fmla="*/ 21 w 29"/>
                <a:gd name="T9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3" name="Freeform 251"/>
            <p:cNvSpPr>
              <a:spLocks/>
            </p:cNvSpPr>
            <p:nvPr/>
          </p:nvSpPr>
          <p:spPr bwMode="auto">
            <a:xfrm>
              <a:off x="3407" y="2886"/>
              <a:ext cx="29" cy="27"/>
            </a:xfrm>
            <a:custGeom>
              <a:avLst/>
              <a:gdLst>
                <a:gd name="T0" fmla="*/ 21 w 29"/>
                <a:gd name="T1" fmla="*/ 23 h 27"/>
                <a:gd name="T2" fmla="*/ 19 w 29"/>
                <a:gd name="T3" fmla="*/ 25 h 27"/>
                <a:gd name="T4" fmla="*/ 16 w 29"/>
                <a:gd name="T5" fmla="*/ 27 h 27"/>
                <a:gd name="T6" fmla="*/ 14 w 29"/>
                <a:gd name="T7" fmla="*/ 27 h 27"/>
                <a:gd name="T8" fmla="*/ 10 w 29"/>
                <a:gd name="T9" fmla="*/ 27 h 27"/>
                <a:gd name="T10" fmla="*/ 8 w 29"/>
                <a:gd name="T11" fmla="*/ 27 h 27"/>
                <a:gd name="T12" fmla="*/ 4 w 29"/>
                <a:gd name="T13" fmla="*/ 27 h 27"/>
                <a:gd name="T14" fmla="*/ 2 w 29"/>
                <a:gd name="T15" fmla="*/ 25 h 27"/>
                <a:gd name="T16" fmla="*/ 2 w 29"/>
                <a:gd name="T17" fmla="*/ 23 h 27"/>
                <a:gd name="T18" fmla="*/ 0 w 29"/>
                <a:gd name="T19" fmla="*/ 21 h 27"/>
                <a:gd name="T20" fmla="*/ 0 w 29"/>
                <a:gd name="T21" fmla="*/ 19 h 27"/>
                <a:gd name="T22" fmla="*/ 0 w 29"/>
                <a:gd name="T23" fmla="*/ 17 h 27"/>
                <a:gd name="T24" fmla="*/ 0 w 29"/>
                <a:gd name="T25" fmla="*/ 16 h 27"/>
                <a:gd name="T26" fmla="*/ 0 w 29"/>
                <a:gd name="T27" fmla="*/ 14 h 27"/>
                <a:gd name="T28" fmla="*/ 2 w 29"/>
                <a:gd name="T29" fmla="*/ 12 h 27"/>
                <a:gd name="T30" fmla="*/ 2 w 29"/>
                <a:gd name="T31" fmla="*/ 10 h 27"/>
                <a:gd name="T32" fmla="*/ 4 w 29"/>
                <a:gd name="T33" fmla="*/ 8 h 27"/>
                <a:gd name="T34" fmla="*/ 4 w 29"/>
                <a:gd name="T35" fmla="*/ 6 h 27"/>
                <a:gd name="T36" fmla="*/ 6 w 29"/>
                <a:gd name="T37" fmla="*/ 6 h 27"/>
                <a:gd name="T38" fmla="*/ 8 w 29"/>
                <a:gd name="T39" fmla="*/ 4 h 27"/>
                <a:gd name="T40" fmla="*/ 10 w 29"/>
                <a:gd name="T41" fmla="*/ 4 h 27"/>
                <a:gd name="T42" fmla="*/ 12 w 29"/>
                <a:gd name="T43" fmla="*/ 2 h 27"/>
                <a:gd name="T44" fmla="*/ 14 w 29"/>
                <a:gd name="T45" fmla="*/ 0 h 27"/>
                <a:gd name="T46" fmla="*/ 16 w 29"/>
                <a:gd name="T47" fmla="*/ 0 h 27"/>
                <a:gd name="T48" fmla="*/ 17 w 29"/>
                <a:gd name="T49" fmla="*/ 0 h 27"/>
                <a:gd name="T50" fmla="*/ 19 w 29"/>
                <a:gd name="T51" fmla="*/ 0 h 27"/>
                <a:gd name="T52" fmla="*/ 21 w 29"/>
                <a:gd name="T53" fmla="*/ 0 h 27"/>
                <a:gd name="T54" fmla="*/ 23 w 29"/>
                <a:gd name="T55" fmla="*/ 0 h 27"/>
                <a:gd name="T56" fmla="*/ 25 w 29"/>
                <a:gd name="T57" fmla="*/ 2 h 27"/>
                <a:gd name="T58" fmla="*/ 27 w 29"/>
                <a:gd name="T59" fmla="*/ 4 h 27"/>
                <a:gd name="T60" fmla="*/ 27 w 29"/>
                <a:gd name="T61" fmla="*/ 6 h 27"/>
                <a:gd name="T62" fmla="*/ 29 w 29"/>
                <a:gd name="T63" fmla="*/ 6 h 27"/>
                <a:gd name="T64" fmla="*/ 29 w 29"/>
                <a:gd name="T65" fmla="*/ 8 h 27"/>
                <a:gd name="T66" fmla="*/ 29 w 29"/>
                <a:gd name="T67" fmla="*/ 10 h 27"/>
                <a:gd name="T68" fmla="*/ 29 w 29"/>
                <a:gd name="T69" fmla="*/ 12 h 27"/>
                <a:gd name="T70" fmla="*/ 29 w 29"/>
                <a:gd name="T71" fmla="*/ 14 h 27"/>
                <a:gd name="T72" fmla="*/ 29 w 29"/>
                <a:gd name="T73" fmla="*/ 16 h 27"/>
                <a:gd name="T74" fmla="*/ 27 w 29"/>
                <a:gd name="T75" fmla="*/ 17 h 27"/>
                <a:gd name="T76" fmla="*/ 27 w 29"/>
                <a:gd name="T77" fmla="*/ 19 h 27"/>
                <a:gd name="T78" fmla="*/ 25 w 29"/>
                <a:gd name="T79" fmla="*/ 21 h 27"/>
                <a:gd name="T80" fmla="*/ 23 w 29"/>
                <a:gd name="T81" fmla="*/ 21 h 27"/>
                <a:gd name="T82" fmla="*/ 21 w 29"/>
                <a:gd name="T8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27">
                  <a:moveTo>
                    <a:pt x="21" y="23"/>
                  </a:move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4" name="Freeform 252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2 w 23"/>
                <a:gd name="T15" fmla="*/ 0 h 23"/>
                <a:gd name="T16" fmla="*/ 14 w 23"/>
                <a:gd name="T17" fmla="*/ 0 h 23"/>
                <a:gd name="T18" fmla="*/ 16 w 23"/>
                <a:gd name="T19" fmla="*/ 0 h 23"/>
                <a:gd name="T20" fmla="*/ 18 w 23"/>
                <a:gd name="T21" fmla="*/ 2 h 23"/>
                <a:gd name="T22" fmla="*/ 19 w 23"/>
                <a:gd name="T23" fmla="*/ 2 h 23"/>
                <a:gd name="T24" fmla="*/ 19 w 23"/>
                <a:gd name="T25" fmla="*/ 3 h 23"/>
                <a:gd name="T26" fmla="*/ 21 w 23"/>
                <a:gd name="T27" fmla="*/ 3 h 23"/>
                <a:gd name="T28" fmla="*/ 21 w 23"/>
                <a:gd name="T29" fmla="*/ 5 h 23"/>
                <a:gd name="T30" fmla="*/ 23 w 23"/>
                <a:gd name="T31" fmla="*/ 5 h 23"/>
                <a:gd name="T32" fmla="*/ 23 w 23"/>
                <a:gd name="T33" fmla="*/ 7 h 23"/>
                <a:gd name="T34" fmla="*/ 23 w 23"/>
                <a:gd name="T35" fmla="*/ 9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3 h 23"/>
                <a:gd name="T44" fmla="*/ 21 w 23"/>
                <a:gd name="T45" fmla="*/ 15 h 23"/>
                <a:gd name="T46" fmla="*/ 21 w 23"/>
                <a:gd name="T47" fmla="*/ 15 h 23"/>
                <a:gd name="T48" fmla="*/ 19 w 23"/>
                <a:gd name="T49" fmla="*/ 17 h 23"/>
                <a:gd name="T50" fmla="*/ 19 w 23"/>
                <a:gd name="T51" fmla="*/ 19 h 23"/>
                <a:gd name="T52" fmla="*/ 18 w 23"/>
                <a:gd name="T53" fmla="*/ 19 h 23"/>
                <a:gd name="T54" fmla="*/ 18 w 23"/>
                <a:gd name="T55" fmla="*/ 21 h 23"/>
                <a:gd name="T56" fmla="*/ 16 w 23"/>
                <a:gd name="T57" fmla="*/ 21 h 23"/>
                <a:gd name="T58" fmla="*/ 16 w 23"/>
                <a:gd name="T59" fmla="*/ 21 h 23"/>
                <a:gd name="T60" fmla="*/ 14 w 23"/>
                <a:gd name="T61" fmla="*/ 23 h 23"/>
                <a:gd name="T62" fmla="*/ 12 w 23"/>
                <a:gd name="T63" fmla="*/ 23 h 23"/>
                <a:gd name="T64" fmla="*/ 10 w 23"/>
                <a:gd name="T65" fmla="*/ 23 h 23"/>
                <a:gd name="T66" fmla="*/ 10 w 23"/>
                <a:gd name="T67" fmla="*/ 23 h 23"/>
                <a:gd name="T68" fmla="*/ 8 w 23"/>
                <a:gd name="T69" fmla="*/ 23 h 23"/>
                <a:gd name="T70" fmla="*/ 6 w 23"/>
                <a:gd name="T71" fmla="*/ 23 h 23"/>
                <a:gd name="T72" fmla="*/ 4 w 23"/>
                <a:gd name="T73" fmla="*/ 23 h 23"/>
                <a:gd name="T74" fmla="*/ 4 w 23"/>
                <a:gd name="T75" fmla="*/ 21 h 23"/>
                <a:gd name="T76" fmla="*/ 2 w 23"/>
                <a:gd name="T77" fmla="*/ 21 h 23"/>
                <a:gd name="T78" fmla="*/ 2 w 23"/>
                <a:gd name="T79" fmla="*/ 19 h 23"/>
                <a:gd name="T80" fmla="*/ 0 w 23"/>
                <a:gd name="T81" fmla="*/ 19 h 23"/>
                <a:gd name="T82" fmla="*/ 0 w 23"/>
                <a:gd name="T83" fmla="*/ 17 h 23"/>
                <a:gd name="T84" fmla="*/ 0 w 23"/>
                <a:gd name="T85" fmla="*/ 15 h 23"/>
                <a:gd name="T86" fmla="*/ 0 w 23"/>
                <a:gd name="T87" fmla="*/ 15 h 23"/>
                <a:gd name="T88" fmla="*/ 0 w 23"/>
                <a:gd name="T89" fmla="*/ 13 h 23"/>
                <a:gd name="T90" fmla="*/ 0 w 23"/>
                <a:gd name="T91" fmla="*/ 11 h 23"/>
                <a:gd name="T92" fmla="*/ 0 w 23"/>
                <a:gd name="T93" fmla="*/ 9 h 23"/>
                <a:gd name="T94" fmla="*/ 0 w 23"/>
                <a:gd name="T95" fmla="*/ 7 h 23"/>
                <a:gd name="T96" fmla="*/ 2 w 23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5" name="Freeform 253"/>
            <p:cNvSpPr>
              <a:spLocks/>
            </p:cNvSpPr>
            <p:nvPr/>
          </p:nvSpPr>
          <p:spPr bwMode="auto">
            <a:xfrm>
              <a:off x="3380" y="2852"/>
              <a:ext cx="23" cy="23"/>
            </a:xfrm>
            <a:custGeom>
              <a:avLst/>
              <a:gdLst>
                <a:gd name="T0" fmla="*/ 2 w 23"/>
                <a:gd name="T1" fmla="*/ 7 h 23"/>
                <a:gd name="T2" fmla="*/ 2 w 23"/>
                <a:gd name="T3" fmla="*/ 5 h 23"/>
                <a:gd name="T4" fmla="*/ 4 w 23"/>
                <a:gd name="T5" fmla="*/ 3 h 23"/>
                <a:gd name="T6" fmla="*/ 6 w 23"/>
                <a:gd name="T7" fmla="*/ 2 h 23"/>
                <a:gd name="T8" fmla="*/ 8 w 23"/>
                <a:gd name="T9" fmla="*/ 2 h 23"/>
                <a:gd name="T10" fmla="*/ 10 w 23"/>
                <a:gd name="T11" fmla="*/ 0 h 23"/>
                <a:gd name="T12" fmla="*/ 12 w 23"/>
                <a:gd name="T13" fmla="*/ 0 h 23"/>
                <a:gd name="T14" fmla="*/ 14 w 23"/>
                <a:gd name="T15" fmla="*/ 0 h 23"/>
                <a:gd name="T16" fmla="*/ 16 w 23"/>
                <a:gd name="T17" fmla="*/ 0 h 23"/>
                <a:gd name="T18" fmla="*/ 18 w 23"/>
                <a:gd name="T19" fmla="*/ 2 h 23"/>
                <a:gd name="T20" fmla="*/ 19 w 23"/>
                <a:gd name="T21" fmla="*/ 2 h 23"/>
                <a:gd name="T22" fmla="*/ 19 w 23"/>
                <a:gd name="T23" fmla="*/ 3 h 23"/>
                <a:gd name="T24" fmla="*/ 21 w 23"/>
                <a:gd name="T25" fmla="*/ 3 h 23"/>
                <a:gd name="T26" fmla="*/ 21 w 23"/>
                <a:gd name="T27" fmla="*/ 5 h 23"/>
                <a:gd name="T28" fmla="*/ 23 w 23"/>
                <a:gd name="T29" fmla="*/ 5 h 23"/>
                <a:gd name="T30" fmla="*/ 23 w 23"/>
                <a:gd name="T31" fmla="*/ 7 h 23"/>
                <a:gd name="T32" fmla="*/ 23 w 23"/>
                <a:gd name="T33" fmla="*/ 9 h 23"/>
                <a:gd name="T34" fmla="*/ 23 w 23"/>
                <a:gd name="T35" fmla="*/ 11 h 23"/>
                <a:gd name="T36" fmla="*/ 23 w 23"/>
                <a:gd name="T37" fmla="*/ 13 h 23"/>
                <a:gd name="T38" fmla="*/ 21 w 23"/>
                <a:gd name="T39" fmla="*/ 13 h 23"/>
                <a:gd name="T40" fmla="*/ 21 w 23"/>
                <a:gd name="T41" fmla="*/ 15 h 23"/>
                <a:gd name="T42" fmla="*/ 19 w 23"/>
                <a:gd name="T43" fmla="*/ 17 h 23"/>
                <a:gd name="T44" fmla="*/ 19 w 23"/>
                <a:gd name="T45" fmla="*/ 19 h 23"/>
                <a:gd name="T46" fmla="*/ 18 w 23"/>
                <a:gd name="T47" fmla="*/ 19 h 23"/>
                <a:gd name="T48" fmla="*/ 18 w 23"/>
                <a:gd name="T49" fmla="*/ 21 h 23"/>
                <a:gd name="T50" fmla="*/ 16 w 23"/>
                <a:gd name="T51" fmla="*/ 21 h 23"/>
                <a:gd name="T52" fmla="*/ 14 w 23"/>
                <a:gd name="T53" fmla="*/ 23 h 23"/>
                <a:gd name="T54" fmla="*/ 12 w 23"/>
                <a:gd name="T55" fmla="*/ 23 h 23"/>
                <a:gd name="T56" fmla="*/ 10 w 23"/>
                <a:gd name="T57" fmla="*/ 23 h 23"/>
                <a:gd name="T58" fmla="*/ 8 w 23"/>
                <a:gd name="T59" fmla="*/ 23 h 23"/>
                <a:gd name="T60" fmla="*/ 6 w 23"/>
                <a:gd name="T61" fmla="*/ 23 h 23"/>
                <a:gd name="T62" fmla="*/ 4 w 23"/>
                <a:gd name="T63" fmla="*/ 23 h 23"/>
                <a:gd name="T64" fmla="*/ 4 w 23"/>
                <a:gd name="T65" fmla="*/ 21 h 23"/>
                <a:gd name="T66" fmla="*/ 2 w 23"/>
                <a:gd name="T67" fmla="*/ 21 h 23"/>
                <a:gd name="T68" fmla="*/ 2 w 23"/>
                <a:gd name="T69" fmla="*/ 19 h 23"/>
                <a:gd name="T70" fmla="*/ 0 w 23"/>
                <a:gd name="T71" fmla="*/ 19 h 23"/>
                <a:gd name="T72" fmla="*/ 0 w 23"/>
                <a:gd name="T73" fmla="*/ 17 h 23"/>
                <a:gd name="T74" fmla="*/ 0 w 23"/>
                <a:gd name="T75" fmla="*/ 15 h 23"/>
                <a:gd name="T76" fmla="*/ 0 w 23"/>
                <a:gd name="T77" fmla="*/ 13 h 23"/>
                <a:gd name="T78" fmla="*/ 0 w 23"/>
                <a:gd name="T79" fmla="*/ 11 h 23"/>
                <a:gd name="T80" fmla="*/ 0 w 23"/>
                <a:gd name="T81" fmla="*/ 9 h 23"/>
                <a:gd name="T82" fmla="*/ 0 w 23"/>
                <a:gd name="T83" fmla="*/ 7 h 23"/>
                <a:gd name="T84" fmla="*/ 2 w 23"/>
                <a:gd name="T8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3">
                  <a:moveTo>
                    <a:pt x="2" y="7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6" name="Freeform 254"/>
            <p:cNvSpPr>
              <a:spLocks/>
            </p:cNvSpPr>
            <p:nvPr/>
          </p:nvSpPr>
          <p:spPr bwMode="auto">
            <a:xfrm>
              <a:off x="3419" y="2848"/>
              <a:ext cx="25" cy="25"/>
            </a:xfrm>
            <a:custGeom>
              <a:avLst/>
              <a:gdLst>
                <a:gd name="T0" fmla="*/ 25 w 25"/>
                <a:gd name="T1" fmla="*/ 25 h 25"/>
                <a:gd name="T2" fmla="*/ 23 w 25"/>
                <a:gd name="T3" fmla="*/ 23 h 25"/>
                <a:gd name="T4" fmla="*/ 21 w 25"/>
                <a:gd name="T5" fmla="*/ 23 h 25"/>
                <a:gd name="T6" fmla="*/ 21 w 25"/>
                <a:gd name="T7" fmla="*/ 21 h 25"/>
                <a:gd name="T8" fmla="*/ 19 w 25"/>
                <a:gd name="T9" fmla="*/ 19 h 25"/>
                <a:gd name="T10" fmla="*/ 17 w 25"/>
                <a:gd name="T11" fmla="*/ 17 h 25"/>
                <a:gd name="T12" fmla="*/ 15 w 25"/>
                <a:gd name="T13" fmla="*/ 15 h 25"/>
                <a:gd name="T14" fmla="*/ 15 w 25"/>
                <a:gd name="T15" fmla="*/ 13 h 25"/>
                <a:gd name="T16" fmla="*/ 13 w 25"/>
                <a:gd name="T17" fmla="*/ 13 h 25"/>
                <a:gd name="T18" fmla="*/ 11 w 25"/>
                <a:gd name="T19" fmla="*/ 11 h 25"/>
                <a:gd name="T20" fmla="*/ 9 w 25"/>
                <a:gd name="T21" fmla="*/ 9 h 25"/>
                <a:gd name="T22" fmla="*/ 7 w 25"/>
                <a:gd name="T23" fmla="*/ 7 h 25"/>
                <a:gd name="T24" fmla="*/ 7 w 25"/>
                <a:gd name="T25" fmla="*/ 6 h 25"/>
                <a:gd name="T26" fmla="*/ 5 w 25"/>
                <a:gd name="T27" fmla="*/ 4 h 25"/>
                <a:gd name="T28" fmla="*/ 4 w 25"/>
                <a:gd name="T29" fmla="*/ 4 h 25"/>
                <a:gd name="T30" fmla="*/ 2 w 25"/>
                <a:gd name="T31" fmla="*/ 2 h 25"/>
                <a:gd name="T32" fmla="*/ 0 w 2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7" name="Freeform 255"/>
            <p:cNvSpPr>
              <a:spLocks/>
            </p:cNvSpPr>
            <p:nvPr/>
          </p:nvSpPr>
          <p:spPr bwMode="auto">
            <a:xfrm>
              <a:off x="3430" y="2850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5 h 17"/>
                <a:gd name="T4" fmla="*/ 12 w 16"/>
                <a:gd name="T5" fmla="*/ 11 h 17"/>
                <a:gd name="T6" fmla="*/ 10 w 16"/>
                <a:gd name="T7" fmla="*/ 9 h 17"/>
                <a:gd name="T8" fmla="*/ 8 w 16"/>
                <a:gd name="T9" fmla="*/ 7 h 17"/>
                <a:gd name="T10" fmla="*/ 6 w 16"/>
                <a:gd name="T11" fmla="*/ 5 h 17"/>
                <a:gd name="T12" fmla="*/ 6 w 16"/>
                <a:gd name="T13" fmla="*/ 4 h 17"/>
                <a:gd name="T14" fmla="*/ 2 w 16"/>
                <a:gd name="T15" fmla="*/ 2 h 17"/>
                <a:gd name="T16" fmla="*/ 0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6" y="17"/>
                  </a:moveTo>
                  <a:lnTo>
                    <a:pt x="14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8" name="Freeform 256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2 w 27"/>
                <a:gd name="T19" fmla="*/ 25 h 29"/>
                <a:gd name="T20" fmla="*/ 0 w 27"/>
                <a:gd name="T21" fmla="*/ 23 h 29"/>
                <a:gd name="T22" fmla="*/ 0 w 27"/>
                <a:gd name="T23" fmla="*/ 21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0 w 27"/>
                <a:gd name="T37" fmla="*/ 14 h 29"/>
                <a:gd name="T38" fmla="*/ 2 w 27"/>
                <a:gd name="T39" fmla="*/ 12 h 29"/>
                <a:gd name="T40" fmla="*/ 2 w 27"/>
                <a:gd name="T41" fmla="*/ 10 h 29"/>
                <a:gd name="T42" fmla="*/ 4 w 27"/>
                <a:gd name="T43" fmla="*/ 8 h 29"/>
                <a:gd name="T44" fmla="*/ 4 w 27"/>
                <a:gd name="T45" fmla="*/ 8 h 29"/>
                <a:gd name="T46" fmla="*/ 6 w 27"/>
                <a:gd name="T47" fmla="*/ 6 h 29"/>
                <a:gd name="T48" fmla="*/ 8 w 27"/>
                <a:gd name="T49" fmla="*/ 4 h 29"/>
                <a:gd name="T50" fmla="*/ 10 w 27"/>
                <a:gd name="T51" fmla="*/ 4 h 29"/>
                <a:gd name="T52" fmla="*/ 12 w 27"/>
                <a:gd name="T53" fmla="*/ 2 h 29"/>
                <a:gd name="T54" fmla="*/ 13 w 27"/>
                <a:gd name="T55" fmla="*/ 0 h 29"/>
                <a:gd name="T56" fmla="*/ 15 w 27"/>
                <a:gd name="T57" fmla="*/ 0 h 29"/>
                <a:gd name="T58" fmla="*/ 17 w 27"/>
                <a:gd name="T59" fmla="*/ 0 h 29"/>
                <a:gd name="T60" fmla="*/ 19 w 27"/>
                <a:gd name="T61" fmla="*/ 0 h 29"/>
                <a:gd name="T62" fmla="*/ 21 w 27"/>
                <a:gd name="T63" fmla="*/ 0 h 29"/>
                <a:gd name="T64" fmla="*/ 23 w 27"/>
                <a:gd name="T65" fmla="*/ 2 h 29"/>
                <a:gd name="T66" fmla="*/ 23 w 27"/>
                <a:gd name="T67" fmla="*/ 2 h 29"/>
                <a:gd name="T68" fmla="*/ 25 w 27"/>
                <a:gd name="T69" fmla="*/ 2 h 29"/>
                <a:gd name="T70" fmla="*/ 25 w 27"/>
                <a:gd name="T71" fmla="*/ 4 h 29"/>
                <a:gd name="T72" fmla="*/ 27 w 27"/>
                <a:gd name="T73" fmla="*/ 4 h 29"/>
                <a:gd name="T74" fmla="*/ 27 w 27"/>
                <a:gd name="T75" fmla="*/ 6 h 29"/>
                <a:gd name="T76" fmla="*/ 27 w 27"/>
                <a:gd name="T77" fmla="*/ 6 h 29"/>
                <a:gd name="T78" fmla="*/ 27 w 27"/>
                <a:gd name="T79" fmla="*/ 8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2 h 29"/>
                <a:gd name="T86" fmla="*/ 27 w 27"/>
                <a:gd name="T87" fmla="*/ 14 h 29"/>
                <a:gd name="T88" fmla="*/ 27 w 27"/>
                <a:gd name="T89" fmla="*/ 15 h 29"/>
                <a:gd name="T90" fmla="*/ 27 w 27"/>
                <a:gd name="T91" fmla="*/ 17 h 29"/>
                <a:gd name="T92" fmla="*/ 25 w 27"/>
                <a:gd name="T93" fmla="*/ 19 h 29"/>
                <a:gd name="T94" fmla="*/ 23 w 27"/>
                <a:gd name="T95" fmla="*/ 21 h 29"/>
                <a:gd name="T96" fmla="*/ 21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09" name="Freeform 257"/>
            <p:cNvSpPr>
              <a:spLocks/>
            </p:cNvSpPr>
            <p:nvPr/>
          </p:nvSpPr>
          <p:spPr bwMode="auto">
            <a:xfrm>
              <a:off x="3434" y="2863"/>
              <a:ext cx="27" cy="29"/>
            </a:xfrm>
            <a:custGeom>
              <a:avLst/>
              <a:gdLst>
                <a:gd name="T0" fmla="*/ 21 w 27"/>
                <a:gd name="T1" fmla="*/ 23 h 29"/>
                <a:gd name="T2" fmla="*/ 19 w 27"/>
                <a:gd name="T3" fmla="*/ 25 h 29"/>
                <a:gd name="T4" fmla="*/ 17 w 27"/>
                <a:gd name="T5" fmla="*/ 27 h 29"/>
                <a:gd name="T6" fmla="*/ 13 w 27"/>
                <a:gd name="T7" fmla="*/ 27 h 29"/>
                <a:gd name="T8" fmla="*/ 12 w 27"/>
                <a:gd name="T9" fmla="*/ 29 h 29"/>
                <a:gd name="T10" fmla="*/ 8 w 27"/>
                <a:gd name="T11" fmla="*/ 29 h 29"/>
                <a:gd name="T12" fmla="*/ 6 w 27"/>
                <a:gd name="T13" fmla="*/ 27 h 29"/>
                <a:gd name="T14" fmla="*/ 4 w 27"/>
                <a:gd name="T15" fmla="*/ 27 h 29"/>
                <a:gd name="T16" fmla="*/ 2 w 27"/>
                <a:gd name="T17" fmla="*/ 25 h 29"/>
                <a:gd name="T18" fmla="*/ 0 w 27"/>
                <a:gd name="T19" fmla="*/ 23 h 29"/>
                <a:gd name="T20" fmla="*/ 0 w 27"/>
                <a:gd name="T21" fmla="*/ 21 h 29"/>
                <a:gd name="T22" fmla="*/ 0 w 27"/>
                <a:gd name="T23" fmla="*/ 19 h 29"/>
                <a:gd name="T24" fmla="*/ 0 w 27"/>
                <a:gd name="T25" fmla="*/ 17 h 29"/>
                <a:gd name="T26" fmla="*/ 0 w 27"/>
                <a:gd name="T27" fmla="*/ 15 h 29"/>
                <a:gd name="T28" fmla="*/ 0 w 27"/>
                <a:gd name="T29" fmla="*/ 14 h 29"/>
                <a:gd name="T30" fmla="*/ 2 w 27"/>
                <a:gd name="T31" fmla="*/ 12 h 29"/>
                <a:gd name="T32" fmla="*/ 2 w 27"/>
                <a:gd name="T33" fmla="*/ 10 h 29"/>
                <a:gd name="T34" fmla="*/ 4 w 27"/>
                <a:gd name="T35" fmla="*/ 8 h 29"/>
                <a:gd name="T36" fmla="*/ 6 w 27"/>
                <a:gd name="T37" fmla="*/ 6 h 29"/>
                <a:gd name="T38" fmla="*/ 8 w 27"/>
                <a:gd name="T39" fmla="*/ 4 h 29"/>
                <a:gd name="T40" fmla="*/ 10 w 27"/>
                <a:gd name="T41" fmla="*/ 4 h 29"/>
                <a:gd name="T42" fmla="*/ 12 w 27"/>
                <a:gd name="T43" fmla="*/ 2 h 29"/>
                <a:gd name="T44" fmla="*/ 13 w 27"/>
                <a:gd name="T45" fmla="*/ 0 h 29"/>
                <a:gd name="T46" fmla="*/ 15 w 27"/>
                <a:gd name="T47" fmla="*/ 0 h 29"/>
                <a:gd name="T48" fmla="*/ 17 w 27"/>
                <a:gd name="T49" fmla="*/ 0 h 29"/>
                <a:gd name="T50" fmla="*/ 19 w 27"/>
                <a:gd name="T51" fmla="*/ 0 h 29"/>
                <a:gd name="T52" fmla="*/ 21 w 27"/>
                <a:gd name="T53" fmla="*/ 0 h 29"/>
                <a:gd name="T54" fmla="*/ 23 w 27"/>
                <a:gd name="T55" fmla="*/ 2 h 29"/>
                <a:gd name="T56" fmla="*/ 25 w 27"/>
                <a:gd name="T57" fmla="*/ 2 h 29"/>
                <a:gd name="T58" fmla="*/ 25 w 27"/>
                <a:gd name="T59" fmla="*/ 4 h 29"/>
                <a:gd name="T60" fmla="*/ 27 w 27"/>
                <a:gd name="T61" fmla="*/ 4 h 29"/>
                <a:gd name="T62" fmla="*/ 27 w 27"/>
                <a:gd name="T63" fmla="*/ 6 h 29"/>
                <a:gd name="T64" fmla="*/ 27 w 27"/>
                <a:gd name="T65" fmla="*/ 8 h 29"/>
                <a:gd name="T66" fmla="*/ 27 w 27"/>
                <a:gd name="T67" fmla="*/ 10 h 29"/>
                <a:gd name="T68" fmla="*/ 27 w 27"/>
                <a:gd name="T69" fmla="*/ 12 h 29"/>
                <a:gd name="T70" fmla="*/ 27 w 27"/>
                <a:gd name="T71" fmla="*/ 14 h 29"/>
                <a:gd name="T72" fmla="*/ 27 w 27"/>
                <a:gd name="T73" fmla="*/ 15 h 29"/>
                <a:gd name="T74" fmla="*/ 27 w 27"/>
                <a:gd name="T75" fmla="*/ 17 h 29"/>
                <a:gd name="T76" fmla="*/ 25 w 27"/>
                <a:gd name="T77" fmla="*/ 19 h 29"/>
                <a:gd name="T78" fmla="*/ 23 w 27"/>
                <a:gd name="T79" fmla="*/ 21 h 29"/>
                <a:gd name="T80" fmla="*/ 21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1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0" name="Freeform 258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8 w 23"/>
                <a:gd name="T11" fmla="*/ 2 h 25"/>
                <a:gd name="T12" fmla="*/ 10 w 23"/>
                <a:gd name="T13" fmla="*/ 2 h 25"/>
                <a:gd name="T14" fmla="*/ 12 w 23"/>
                <a:gd name="T15" fmla="*/ 0 h 25"/>
                <a:gd name="T16" fmla="*/ 14 w 23"/>
                <a:gd name="T17" fmla="*/ 0 h 25"/>
                <a:gd name="T18" fmla="*/ 16 w 23"/>
                <a:gd name="T19" fmla="*/ 2 h 25"/>
                <a:gd name="T20" fmla="*/ 18 w 23"/>
                <a:gd name="T21" fmla="*/ 2 h 25"/>
                <a:gd name="T22" fmla="*/ 18 w 23"/>
                <a:gd name="T23" fmla="*/ 2 h 25"/>
                <a:gd name="T24" fmla="*/ 20 w 23"/>
                <a:gd name="T25" fmla="*/ 2 h 25"/>
                <a:gd name="T26" fmla="*/ 22 w 23"/>
                <a:gd name="T27" fmla="*/ 4 h 25"/>
                <a:gd name="T28" fmla="*/ 22 w 23"/>
                <a:gd name="T29" fmla="*/ 4 h 25"/>
                <a:gd name="T30" fmla="*/ 23 w 23"/>
                <a:gd name="T31" fmla="*/ 6 h 25"/>
                <a:gd name="T32" fmla="*/ 23 w 23"/>
                <a:gd name="T33" fmla="*/ 8 h 25"/>
                <a:gd name="T34" fmla="*/ 23 w 23"/>
                <a:gd name="T35" fmla="*/ 8 h 25"/>
                <a:gd name="T36" fmla="*/ 23 w 23"/>
                <a:gd name="T37" fmla="*/ 10 h 25"/>
                <a:gd name="T38" fmla="*/ 23 w 23"/>
                <a:gd name="T39" fmla="*/ 12 h 25"/>
                <a:gd name="T40" fmla="*/ 23 w 23"/>
                <a:gd name="T41" fmla="*/ 12 h 25"/>
                <a:gd name="T42" fmla="*/ 23 w 23"/>
                <a:gd name="T43" fmla="*/ 14 h 25"/>
                <a:gd name="T44" fmla="*/ 23 w 23"/>
                <a:gd name="T45" fmla="*/ 14 h 25"/>
                <a:gd name="T46" fmla="*/ 23 w 23"/>
                <a:gd name="T47" fmla="*/ 16 h 25"/>
                <a:gd name="T48" fmla="*/ 22 w 23"/>
                <a:gd name="T49" fmla="*/ 18 h 25"/>
                <a:gd name="T50" fmla="*/ 22 w 23"/>
                <a:gd name="T51" fmla="*/ 18 h 25"/>
                <a:gd name="T52" fmla="*/ 20 w 23"/>
                <a:gd name="T53" fmla="*/ 20 h 25"/>
                <a:gd name="T54" fmla="*/ 20 w 23"/>
                <a:gd name="T55" fmla="*/ 22 h 25"/>
                <a:gd name="T56" fmla="*/ 18 w 23"/>
                <a:gd name="T57" fmla="*/ 22 h 25"/>
                <a:gd name="T58" fmla="*/ 18 w 23"/>
                <a:gd name="T59" fmla="*/ 23 h 25"/>
                <a:gd name="T60" fmla="*/ 16 w 23"/>
                <a:gd name="T61" fmla="*/ 23 h 25"/>
                <a:gd name="T62" fmla="*/ 14 w 23"/>
                <a:gd name="T63" fmla="*/ 23 h 25"/>
                <a:gd name="T64" fmla="*/ 14 w 23"/>
                <a:gd name="T65" fmla="*/ 23 h 25"/>
                <a:gd name="T66" fmla="*/ 12 w 23"/>
                <a:gd name="T67" fmla="*/ 25 h 25"/>
                <a:gd name="T68" fmla="*/ 10 w 23"/>
                <a:gd name="T69" fmla="*/ 25 h 25"/>
                <a:gd name="T70" fmla="*/ 8 w 23"/>
                <a:gd name="T71" fmla="*/ 25 h 25"/>
                <a:gd name="T72" fmla="*/ 6 w 23"/>
                <a:gd name="T73" fmla="*/ 23 h 25"/>
                <a:gd name="T74" fmla="*/ 6 w 23"/>
                <a:gd name="T75" fmla="*/ 23 h 25"/>
                <a:gd name="T76" fmla="*/ 4 w 23"/>
                <a:gd name="T77" fmla="*/ 23 h 25"/>
                <a:gd name="T78" fmla="*/ 4 w 23"/>
                <a:gd name="T79" fmla="*/ 22 h 25"/>
                <a:gd name="T80" fmla="*/ 2 w 23"/>
                <a:gd name="T81" fmla="*/ 22 h 25"/>
                <a:gd name="T82" fmla="*/ 2 w 23"/>
                <a:gd name="T83" fmla="*/ 20 h 25"/>
                <a:gd name="T84" fmla="*/ 0 w 23"/>
                <a:gd name="T85" fmla="*/ 18 h 25"/>
                <a:gd name="T86" fmla="*/ 0 w 23"/>
                <a:gd name="T87" fmla="*/ 18 h 25"/>
                <a:gd name="T88" fmla="*/ 0 w 23"/>
                <a:gd name="T89" fmla="*/ 16 h 25"/>
                <a:gd name="T90" fmla="*/ 0 w 23"/>
                <a:gd name="T91" fmla="*/ 14 h 25"/>
                <a:gd name="T92" fmla="*/ 0 w 23"/>
                <a:gd name="T93" fmla="*/ 12 h 25"/>
                <a:gd name="T94" fmla="*/ 2 w 23"/>
                <a:gd name="T95" fmla="*/ 10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1" name="Freeform 259"/>
            <p:cNvSpPr>
              <a:spLocks/>
            </p:cNvSpPr>
            <p:nvPr/>
          </p:nvSpPr>
          <p:spPr bwMode="auto">
            <a:xfrm>
              <a:off x="3401" y="2832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2 w 23"/>
                <a:gd name="T13" fmla="*/ 0 h 25"/>
                <a:gd name="T14" fmla="*/ 14 w 23"/>
                <a:gd name="T15" fmla="*/ 0 h 25"/>
                <a:gd name="T16" fmla="*/ 16 w 23"/>
                <a:gd name="T17" fmla="*/ 2 h 25"/>
                <a:gd name="T18" fmla="*/ 18 w 23"/>
                <a:gd name="T19" fmla="*/ 2 h 25"/>
                <a:gd name="T20" fmla="*/ 20 w 23"/>
                <a:gd name="T21" fmla="*/ 2 h 25"/>
                <a:gd name="T22" fmla="*/ 22 w 23"/>
                <a:gd name="T23" fmla="*/ 4 h 25"/>
                <a:gd name="T24" fmla="*/ 23 w 23"/>
                <a:gd name="T25" fmla="*/ 6 h 25"/>
                <a:gd name="T26" fmla="*/ 23 w 23"/>
                <a:gd name="T27" fmla="*/ 8 h 25"/>
                <a:gd name="T28" fmla="*/ 23 w 23"/>
                <a:gd name="T29" fmla="*/ 10 h 25"/>
                <a:gd name="T30" fmla="*/ 23 w 23"/>
                <a:gd name="T31" fmla="*/ 12 h 25"/>
                <a:gd name="T32" fmla="*/ 23 w 23"/>
                <a:gd name="T33" fmla="*/ 14 h 25"/>
                <a:gd name="T34" fmla="*/ 23 w 23"/>
                <a:gd name="T35" fmla="*/ 16 h 25"/>
                <a:gd name="T36" fmla="*/ 22 w 23"/>
                <a:gd name="T37" fmla="*/ 18 h 25"/>
                <a:gd name="T38" fmla="*/ 20 w 23"/>
                <a:gd name="T39" fmla="*/ 20 h 25"/>
                <a:gd name="T40" fmla="*/ 20 w 23"/>
                <a:gd name="T41" fmla="*/ 22 h 25"/>
                <a:gd name="T42" fmla="*/ 18 w 23"/>
                <a:gd name="T43" fmla="*/ 22 h 25"/>
                <a:gd name="T44" fmla="*/ 18 w 23"/>
                <a:gd name="T45" fmla="*/ 23 h 25"/>
                <a:gd name="T46" fmla="*/ 16 w 23"/>
                <a:gd name="T47" fmla="*/ 23 h 25"/>
                <a:gd name="T48" fmla="*/ 14 w 23"/>
                <a:gd name="T49" fmla="*/ 23 h 25"/>
                <a:gd name="T50" fmla="*/ 12 w 23"/>
                <a:gd name="T51" fmla="*/ 25 h 25"/>
                <a:gd name="T52" fmla="*/ 10 w 23"/>
                <a:gd name="T53" fmla="*/ 25 h 25"/>
                <a:gd name="T54" fmla="*/ 8 w 23"/>
                <a:gd name="T55" fmla="*/ 25 h 25"/>
                <a:gd name="T56" fmla="*/ 6 w 23"/>
                <a:gd name="T57" fmla="*/ 23 h 25"/>
                <a:gd name="T58" fmla="*/ 4 w 23"/>
                <a:gd name="T59" fmla="*/ 23 h 25"/>
                <a:gd name="T60" fmla="*/ 4 w 23"/>
                <a:gd name="T61" fmla="*/ 22 h 25"/>
                <a:gd name="T62" fmla="*/ 2 w 23"/>
                <a:gd name="T63" fmla="*/ 22 h 25"/>
                <a:gd name="T64" fmla="*/ 2 w 23"/>
                <a:gd name="T65" fmla="*/ 20 h 25"/>
                <a:gd name="T66" fmla="*/ 0 w 23"/>
                <a:gd name="T67" fmla="*/ 18 h 25"/>
                <a:gd name="T68" fmla="*/ 0 w 23"/>
                <a:gd name="T69" fmla="*/ 16 h 25"/>
                <a:gd name="T70" fmla="*/ 0 w 23"/>
                <a:gd name="T71" fmla="*/ 14 h 25"/>
                <a:gd name="T72" fmla="*/ 0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2" name="Freeform 260"/>
            <p:cNvSpPr>
              <a:spLocks/>
            </p:cNvSpPr>
            <p:nvPr/>
          </p:nvSpPr>
          <p:spPr bwMode="auto">
            <a:xfrm>
              <a:off x="3436" y="2831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9 h 21"/>
                <a:gd name="T4" fmla="*/ 25 w 29"/>
                <a:gd name="T5" fmla="*/ 17 h 21"/>
                <a:gd name="T6" fmla="*/ 23 w 29"/>
                <a:gd name="T7" fmla="*/ 17 h 21"/>
                <a:gd name="T8" fmla="*/ 21 w 29"/>
                <a:gd name="T9" fmla="*/ 15 h 21"/>
                <a:gd name="T10" fmla="*/ 19 w 29"/>
                <a:gd name="T11" fmla="*/ 13 h 21"/>
                <a:gd name="T12" fmla="*/ 17 w 29"/>
                <a:gd name="T13" fmla="*/ 13 h 21"/>
                <a:gd name="T14" fmla="*/ 17 w 29"/>
                <a:gd name="T15" fmla="*/ 11 h 21"/>
                <a:gd name="T16" fmla="*/ 15 w 29"/>
                <a:gd name="T17" fmla="*/ 9 h 21"/>
                <a:gd name="T18" fmla="*/ 13 w 29"/>
                <a:gd name="T19" fmla="*/ 7 h 21"/>
                <a:gd name="T20" fmla="*/ 11 w 29"/>
                <a:gd name="T21" fmla="*/ 7 h 21"/>
                <a:gd name="T22" fmla="*/ 10 w 29"/>
                <a:gd name="T23" fmla="*/ 5 h 21"/>
                <a:gd name="T24" fmla="*/ 8 w 29"/>
                <a:gd name="T25" fmla="*/ 3 h 21"/>
                <a:gd name="T26" fmla="*/ 6 w 29"/>
                <a:gd name="T27" fmla="*/ 1 h 21"/>
                <a:gd name="T28" fmla="*/ 4 w 29"/>
                <a:gd name="T29" fmla="*/ 1 h 21"/>
                <a:gd name="T30" fmla="*/ 2 w 29"/>
                <a:gd name="T31" fmla="*/ 0 h 21"/>
                <a:gd name="T32" fmla="*/ 0 w 29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lnTo>
                    <a:pt x="27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3" name="Freeform 261"/>
            <p:cNvSpPr>
              <a:spLocks/>
            </p:cNvSpPr>
            <p:nvPr/>
          </p:nvSpPr>
          <p:spPr bwMode="auto">
            <a:xfrm>
              <a:off x="3447" y="2829"/>
              <a:ext cx="18" cy="15"/>
            </a:xfrm>
            <a:custGeom>
              <a:avLst/>
              <a:gdLst>
                <a:gd name="T0" fmla="*/ 18 w 18"/>
                <a:gd name="T1" fmla="*/ 15 h 15"/>
                <a:gd name="T2" fmla="*/ 16 w 18"/>
                <a:gd name="T3" fmla="*/ 13 h 15"/>
                <a:gd name="T4" fmla="*/ 12 w 18"/>
                <a:gd name="T5" fmla="*/ 11 h 15"/>
                <a:gd name="T6" fmla="*/ 10 w 18"/>
                <a:gd name="T7" fmla="*/ 9 h 15"/>
                <a:gd name="T8" fmla="*/ 10 w 18"/>
                <a:gd name="T9" fmla="*/ 7 h 15"/>
                <a:gd name="T10" fmla="*/ 8 w 18"/>
                <a:gd name="T11" fmla="*/ 5 h 15"/>
                <a:gd name="T12" fmla="*/ 6 w 18"/>
                <a:gd name="T13" fmla="*/ 5 h 15"/>
                <a:gd name="T14" fmla="*/ 2 w 18"/>
                <a:gd name="T15" fmla="*/ 3 h 15"/>
                <a:gd name="T16" fmla="*/ 0 w 1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lnTo>
                    <a:pt x="16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4" name="Freeform 262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5 h 29"/>
                <a:gd name="T38" fmla="*/ 2 w 27"/>
                <a:gd name="T39" fmla="*/ 14 h 29"/>
                <a:gd name="T40" fmla="*/ 2 w 27"/>
                <a:gd name="T41" fmla="*/ 12 h 29"/>
                <a:gd name="T42" fmla="*/ 2 w 27"/>
                <a:gd name="T43" fmla="*/ 10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2 h 29"/>
                <a:gd name="T54" fmla="*/ 12 w 27"/>
                <a:gd name="T55" fmla="*/ 2 h 29"/>
                <a:gd name="T56" fmla="*/ 14 w 27"/>
                <a:gd name="T57" fmla="*/ 0 h 29"/>
                <a:gd name="T58" fmla="*/ 15 w 27"/>
                <a:gd name="T59" fmla="*/ 0 h 29"/>
                <a:gd name="T60" fmla="*/ 17 w 27"/>
                <a:gd name="T61" fmla="*/ 0 h 29"/>
                <a:gd name="T62" fmla="*/ 19 w 27"/>
                <a:gd name="T63" fmla="*/ 0 h 29"/>
                <a:gd name="T64" fmla="*/ 21 w 27"/>
                <a:gd name="T65" fmla="*/ 0 h 29"/>
                <a:gd name="T66" fmla="*/ 21 w 27"/>
                <a:gd name="T67" fmla="*/ 0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2 h 29"/>
                <a:gd name="T74" fmla="*/ 25 w 27"/>
                <a:gd name="T75" fmla="*/ 4 h 29"/>
                <a:gd name="T76" fmla="*/ 25 w 27"/>
                <a:gd name="T77" fmla="*/ 4 h 29"/>
                <a:gd name="T78" fmla="*/ 27 w 27"/>
                <a:gd name="T79" fmla="*/ 6 h 29"/>
                <a:gd name="T80" fmla="*/ 27 w 27"/>
                <a:gd name="T81" fmla="*/ 6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7 w 27"/>
                <a:gd name="T93" fmla="*/ 17 h 29"/>
                <a:gd name="T94" fmla="*/ 25 w 27"/>
                <a:gd name="T95" fmla="*/ 19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5" name="Freeform 263"/>
            <p:cNvSpPr>
              <a:spLocks/>
            </p:cNvSpPr>
            <p:nvPr/>
          </p:nvSpPr>
          <p:spPr bwMode="auto">
            <a:xfrm>
              <a:off x="3455" y="2840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9 w 27"/>
                <a:gd name="T5" fmla="*/ 27 h 29"/>
                <a:gd name="T6" fmla="*/ 15 w 27"/>
                <a:gd name="T7" fmla="*/ 27 h 29"/>
                <a:gd name="T8" fmla="*/ 14 w 27"/>
                <a:gd name="T9" fmla="*/ 29 h 29"/>
                <a:gd name="T10" fmla="*/ 12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2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2 w 27"/>
                <a:gd name="T35" fmla="*/ 14 h 29"/>
                <a:gd name="T36" fmla="*/ 2 w 27"/>
                <a:gd name="T37" fmla="*/ 12 h 29"/>
                <a:gd name="T38" fmla="*/ 2 w 27"/>
                <a:gd name="T39" fmla="*/ 10 h 29"/>
                <a:gd name="T40" fmla="*/ 4 w 27"/>
                <a:gd name="T41" fmla="*/ 10 h 29"/>
                <a:gd name="T42" fmla="*/ 4 w 27"/>
                <a:gd name="T43" fmla="*/ 8 h 29"/>
                <a:gd name="T44" fmla="*/ 6 w 27"/>
                <a:gd name="T45" fmla="*/ 6 h 29"/>
                <a:gd name="T46" fmla="*/ 8 w 27"/>
                <a:gd name="T47" fmla="*/ 4 h 29"/>
                <a:gd name="T48" fmla="*/ 10 w 27"/>
                <a:gd name="T49" fmla="*/ 2 h 29"/>
                <a:gd name="T50" fmla="*/ 12 w 27"/>
                <a:gd name="T51" fmla="*/ 2 h 29"/>
                <a:gd name="T52" fmla="*/ 14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5 w 27"/>
                <a:gd name="T65" fmla="*/ 2 h 29"/>
                <a:gd name="T66" fmla="*/ 25 w 27"/>
                <a:gd name="T67" fmla="*/ 4 h 29"/>
                <a:gd name="T68" fmla="*/ 27 w 27"/>
                <a:gd name="T69" fmla="*/ 6 h 29"/>
                <a:gd name="T70" fmla="*/ 27 w 27"/>
                <a:gd name="T71" fmla="*/ 8 h 29"/>
                <a:gd name="T72" fmla="*/ 27 w 27"/>
                <a:gd name="T73" fmla="*/ 10 h 29"/>
                <a:gd name="T74" fmla="*/ 27 w 27"/>
                <a:gd name="T75" fmla="*/ 12 h 29"/>
                <a:gd name="T76" fmla="*/ 27 w 27"/>
                <a:gd name="T77" fmla="*/ 14 h 29"/>
                <a:gd name="T78" fmla="*/ 27 w 27"/>
                <a:gd name="T79" fmla="*/ 15 h 29"/>
                <a:gd name="T80" fmla="*/ 27 w 27"/>
                <a:gd name="T81" fmla="*/ 17 h 29"/>
                <a:gd name="T82" fmla="*/ 25 w 27"/>
                <a:gd name="T83" fmla="*/ 19 h 29"/>
                <a:gd name="T84" fmla="*/ 23 w 27"/>
                <a:gd name="T8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6" name="Freeform 264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5 w 23"/>
                <a:gd name="T11" fmla="*/ 2 h 23"/>
                <a:gd name="T12" fmla="*/ 7 w 23"/>
                <a:gd name="T13" fmla="*/ 0 h 23"/>
                <a:gd name="T14" fmla="*/ 9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5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0 h 23"/>
                <a:gd name="T28" fmla="*/ 19 w 23"/>
                <a:gd name="T29" fmla="*/ 2 h 23"/>
                <a:gd name="T30" fmla="*/ 21 w 23"/>
                <a:gd name="T31" fmla="*/ 2 h 23"/>
                <a:gd name="T32" fmla="*/ 21 w 23"/>
                <a:gd name="T33" fmla="*/ 4 h 23"/>
                <a:gd name="T34" fmla="*/ 23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4 h 23"/>
                <a:gd name="T48" fmla="*/ 21 w 23"/>
                <a:gd name="T49" fmla="*/ 14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7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9 w 23"/>
                <a:gd name="T71" fmla="*/ 23 h 23"/>
                <a:gd name="T72" fmla="*/ 7 w 23"/>
                <a:gd name="T73" fmla="*/ 23 h 23"/>
                <a:gd name="T74" fmla="*/ 5 w 23"/>
                <a:gd name="T75" fmla="*/ 23 h 23"/>
                <a:gd name="T76" fmla="*/ 5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4 h 23"/>
                <a:gd name="T92" fmla="*/ 0 w 23"/>
                <a:gd name="T93" fmla="*/ 12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7" name="Freeform 265"/>
            <p:cNvSpPr>
              <a:spLocks/>
            </p:cNvSpPr>
            <p:nvPr/>
          </p:nvSpPr>
          <p:spPr bwMode="auto">
            <a:xfrm>
              <a:off x="3419" y="2817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5 w 23"/>
                <a:gd name="T9" fmla="*/ 2 h 23"/>
                <a:gd name="T10" fmla="*/ 7 w 23"/>
                <a:gd name="T11" fmla="*/ 0 h 23"/>
                <a:gd name="T12" fmla="*/ 9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0 h 23"/>
                <a:gd name="T24" fmla="*/ 19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6 h 23"/>
                <a:gd name="T32" fmla="*/ 23 w 23"/>
                <a:gd name="T33" fmla="*/ 8 h 23"/>
                <a:gd name="T34" fmla="*/ 23 w 23"/>
                <a:gd name="T35" fmla="*/ 10 h 23"/>
                <a:gd name="T36" fmla="*/ 23 w 23"/>
                <a:gd name="T37" fmla="*/ 12 h 23"/>
                <a:gd name="T38" fmla="*/ 21 w 23"/>
                <a:gd name="T39" fmla="*/ 14 h 23"/>
                <a:gd name="T40" fmla="*/ 21 w 23"/>
                <a:gd name="T41" fmla="*/ 15 h 23"/>
                <a:gd name="T42" fmla="*/ 21 w 23"/>
                <a:gd name="T43" fmla="*/ 17 h 23"/>
                <a:gd name="T44" fmla="*/ 19 w 23"/>
                <a:gd name="T45" fmla="*/ 17 h 23"/>
                <a:gd name="T46" fmla="*/ 19 w 23"/>
                <a:gd name="T47" fmla="*/ 19 h 23"/>
                <a:gd name="T48" fmla="*/ 17 w 23"/>
                <a:gd name="T49" fmla="*/ 19 h 23"/>
                <a:gd name="T50" fmla="*/ 17 w 23"/>
                <a:gd name="T51" fmla="*/ 21 h 23"/>
                <a:gd name="T52" fmla="*/ 15 w 23"/>
                <a:gd name="T53" fmla="*/ 21 h 23"/>
                <a:gd name="T54" fmla="*/ 13 w 23"/>
                <a:gd name="T55" fmla="*/ 23 h 23"/>
                <a:gd name="T56" fmla="*/ 11 w 23"/>
                <a:gd name="T57" fmla="*/ 23 h 23"/>
                <a:gd name="T58" fmla="*/ 9 w 23"/>
                <a:gd name="T59" fmla="*/ 23 h 23"/>
                <a:gd name="T60" fmla="*/ 7 w 23"/>
                <a:gd name="T61" fmla="*/ 23 h 23"/>
                <a:gd name="T62" fmla="*/ 5 w 23"/>
                <a:gd name="T63" fmla="*/ 23 h 23"/>
                <a:gd name="T64" fmla="*/ 4 w 23"/>
                <a:gd name="T65" fmla="*/ 21 h 23"/>
                <a:gd name="T66" fmla="*/ 2 w 23"/>
                <a:gd name="T67" fmla="*/ 19 h 23"/>
                <a:gd name="T68" fmla="*/ 0 w 23"/>
                <a:gd name="T69" fmla="*/ 17 h 23"/>
                <a:gd name="T70" fmla="*/ 0 w 23"/>
                <a:gd name="T71" fmla="*/ 15 h 23"/>
                <a:gd name="T72" fmla="*/ 0 w 23"/>
                <a:gd name="T73" fmla="*/ 14 h 23"/>
                <a:gd name="T74" fmla="*/ 0 w 23"/>
                <a:gd name="T75" fmla="*/ 12 h 23"/>
                <a:gd name="T76" fmla="*/ 0 w 23"/>
                <a:gd name="T7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8" name="Freeform 266"/>
            <p:cNvSpPr>
              <a:spLocks/>
            </p:cNvSpPr>
            <p:nvPr/>
          </p:nvSpPr>
          <p:spPr bwMode="auto">
            <a:xfrm>
              <a:off x="3453" y="2807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0 h 22"/>
                <a:gd name="T4" fmla="*/ 25 w 27"/>
                <a:gd name="T5" fmla="*/ 20 h 22"/>
                <a:gd name="T6" fmla="*/ 23 w 27"/>
                <a:gd name="T7" fmla="*/ 18 h 22"/>
                <a:gd name="T8" fmla="*/ 21 w 27"/>
                <a:gd name="T9" fmla="*/ 16 h 22"/>
                <a:gd name="T10" fmla="*/ 19 w 27"/>
                <a:gd name="T11" fmla="*/ 14 h 22"/>
                <a:gd name="T12" fmla="*/ 17 w 27"/>
                <a:gd name="T13" fmla="*/ 14 h 22"/>
                <a:gd name="T14" fmla="*/ 16 w 27"/>
                <a:gd name="T15" fmla="*/ 12 h 22"/>
                <a:gd name="T16" fmla="*/ 14 w 27"/>
                <a:gd name="T17" fmla="*/ 10 h 22"/>
                <a:gd name="T18" fmla="*/ 12 w 27"/>
                <a:gd name="T19" fmla="*/ 10 h 22"/>
                <a:gd name="T20" fmla="*/ 12 w 27"/>
                <a:gd name="T21" fmla="*/ 8 h 22"/>
                <a:gd name="T22" fmla="*/ 10 w 27"/>
                <a:gd name="T23" fmla="*/ 6 h 22"/>
                <a:gd name="T24" fmla="*/ 8 w 27"/>
                <a:gd name="T25" fmla="*/ 4 h 22"/>
                <a:gd name="T26" fmla="*/ 6 w 27"/>
                <a:gd name="T27" fmla="*/ 4 h 22"/>
                <a:gd name="T28" fmla="*/ 4 w 27"/>
                <a:gd name="T29" fmla="*/ 2 h 22"/>
                <a:gd name="T30" fmla="*/ 2 w 27"/>
                <a:gd name="T31" fmla="*/ 0 h 22"/>
                <a:gd name="T32" fmla="*/ 0 w 2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7" y="20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19" name="Freeform 267"/>
            <p:cNvSpPr>
              <a:spLocks/>
            </p:cNvSpPr>
            <p:nvPr/>
          </p:nvSpPr>
          <p:spPr bwMode="auto">
            <a:xfrm>
              <a:off x="3463" y="2806"/>
              <a:ext cx="19" cy="15"/>
            </a:xfrm>
            <a:custGeom>
              <a:avLst/>
              <a:gdLst>
                <a:gd name="T0" fmla="*/ 19 w 19"/>
                <a:gd name="T1" fmla="*/ 15 h 15"/>
                <a:gd name="T2" fmla="*/ 15 w 19"/>
                <a:gd name="T3" fmla="*/ 13 h 15"/>
                <a:gd name="T4" fmla="*/ 13 w 19"/>
                <a:gd name="T5" fmla="*/ 11 h 15"/>
                <a:gd name="T6" fmla="*/ 11 w 19"/>
                <a:gd name="T7" fmla="*/ 9 h 15"/>
                <a:gd name="T8" fmla="*/ 9 w 19"/>
                <a:gd name="T9" fmla="*/ 7 h 15"/>
                <a:gd name="T10" fmla="*/ 7 w 19"/>
                <a:gd name="T11" fmla="*/ 7 h 15"/>
                <a:gd name="T12" fmla="*/ 6 w 19"/>
                <a:gd name="T13" fmla="*/ 5 h 15"/>
                <a:gd name="T14" fmla="*/ 4 w 19"/>
                <a:gd name="T15" fmla="*/ 3 h 15"/>
                <a:gd name="T16" fmla="*/ 0 w 1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lnTo>
                    <a:pt x="15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0" name="Freeform 268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3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4 h 29"/>
                <a:gd name="T40" fmla="*/ 2 w 27"/>
                <a:gd name="T41" fmla="*/ 12 h 29"/>
                <a:gd name="T42" fmla="*/ 2 w 27"/>
                <a:gd name="T43" fmla="*/ 12 h 29"/>
                <a:gd name="T44" fmla="*/ 4 w 27"/>
                <a:gd name="T45" fmla="*/ 10 h 29"/>
                <a:gd name="T46" fmla="*/ 4 w 27"/>
                <a:gd name="T47" fmla="*/ 8 h 29"/>
                <a:gd name="T48" fmla="*/ 6 w 27"/>
                <a:gd name="T49" fmla="*/ 6 h 29"/>
                <a:gd name="T50" fmla="*/ 8 w 27"/>
                <a:gd name="T51" fmla="*/ 4 h 29"/>
                <a:gd name="T52" fmla="*/ 10 w 27"/>
                <a:gd name="T53" fmla="*/ 4 h 29"/>
                <a:gd name="T54" fmla="*/ 12 w 27"/>
                <a:gd name="T55" fmla="*/ 2 h 29"/>
                <a:gd name="T56" fmla="*/ 14 w 27"/>
                <a:gd name="T57" fmla="*/ 0 h 29"/>
                <a:gd name="T58" fmla="*/ 16 w 27"/>
                <a:gd name="T59" fmla="*/ 0 h 29"/>
                <a:gd name="T60" fmla="*/ 18 w 27"/>
                <a:gd name="T61" fmla="*/ 0 h 29"/>
                <a:gd name="T62" fmla="*/ 20 w 27"/>
                <a:gd name="T63" fmla="*/ 0 h 29"/>
                <a:gd name="T64" fmla="*/ 20 w 27"/>
                <a:gd name="T65" fmla="*/ 0 h 29"/>
                <a:gd name="T66" fmla="*/ 22 w 27"/>
                <a:gd name="T67" fmla="*/ 2 h 29"/>
                <a:gd name="T68" fmla="*/ 23 w 27"/>
                <a:gd name="T69" fmla="*/ 2 h 29"/>
                <a:gd name="T70" fmla="*/ 23 w 27"/>
                <a:gd name="T71" fmla="*/ 2 h 29"/>
                <a:gd name="T72" fmla="*/ 25 w 27"/>
                <a:gd name="T73" fmla="*/ 4 h 29"/>
                <a:gd name="T74" fmla="*/ 25 w 27"/>
                <a:gd name="T75" fmla="*/ 4 h 29"/>
                <a:gd name="T76" fmla="*/ 25 w 27"/>
                <a:gd name="T77" fmla="*/ 6 h 29"/>
                <a:gd name="T78" fmla="*/ 25 w 27"/>
                <a:gd name="T79" fmla="*/ 6 h 29"/>
                <a:gd name="T80" fmla="*/ 27 w 27"/>
                <a:gd name="T81" fmla="*/ 8 h 29"/>
                <a:gd name="T82" fmla="*/ 27 w 27"/>
                <a:gd name="T83" fmla="*/ 10 h 29"/>
                <a:gd name="T84" fmla="*/ 27 w 27"/>
                <a:gd name="T85" fmla="*/ 10 h 29"/>
                <a:gd name="T86" fmla="*/ 27 w 27"/>
                <a:gd name="T87" fmla="*/ 12 h 29"/>
                <a:gd name="T88" fmla="*/ 27 w 27"/>
                <a:gd name="T89" fmla="*/ 14 h 29"/>
                <a:gd name="T90" fmla="*/ 27 w 27"/>
                <a:gd name="T91" fmla="*/ 15 h 29"/>
                <a:gd name="T92" fmla="*/ 25 w 27"/>
                <a:gd name="T93" fmla="*/ 19 h 29"/>
                <a:gd name="T94" fmla="*/ 25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1" name="Freeform 269"/>
            <p:cNvSpPr>
              <a:spLocks/>
            </p:cNvSpPr>
            <p:nvPr/>
          </p:nvSpPr>
          <p:spPr bwMode="auto">
            <a:xfrm>
              <a:off x="3472" y="2817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2 w 27"/>
                <a:gd name="T3" fmla="*/ 25 h 29"/>
                <a:gd name="T4" fmla="*/ 20 w 27"/>
                <a:gd name="T5" fmla="*/ 27 h 29"/>
                <a:gd name="T6" fmla="*/ 16 w 27"/>
                <a:gd name="T7" fmla="*/ 29 h 29"/>
                <a:gd name="T8" fmla="*/ 14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6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4 h 29"/>
                <a:gd name="T36" fmla="*/ 2 w 27"/>
                <a:gd name="T37" fmla="*/ 12 h 29"/>
                <a:gd name="T38" fmla="*/ 4 w 27"/>
                <a:gd name="T39" fmla="*/ 10 h 29"/>
                <a:gd name="T40" fmla="*/ 4 w 27"/>
                <a:gd name="T41" fmla="*/ 8 h 29"/>
                <a:gd name="T42" fmla="*/ 6 w 27"/>
                <a:gd name="T43" fmla="*/ 6 h 29"/>
                <a:gd name="T44" fmla="*/ 8 w 27"/>
                <a:gd name="T45" fmla="*/ 4 h 29"/>
                <a:gd name="T46" fmla="*/ 10 w 27"/>
                <a:gd name="T47" fmla="*/ 4 h 29"/>
                <a:gd name="T48" fmla="*/ 12 w 27"/>
                <a:gd name="T49" fmla="*/ 2 h 29"/>
                <a:gd name="T50" fmla="*/ 14 w 27"/>
                <a:gd name="T51" fmla="*/ 0 h 29"/>
                <a:gd name="T52" fmla="*/ 16 w 27"/>
                <a:gd name="T53" fmla="*/ 0 h 29"/>
                <a:gd name="T54" fmla="*/ 18 w 27"/>
                <a:gd name="T55" fmla="*/ 0 h 29"/>
                <a:gd name="T56" fmla="*/ 20 w 27"/>
                <a:gd name="T57" fmla="*/ 0 h 29"/>
                <a:gd name="T58" fmla="*/ 22 w 27"/>
                <a:gd name="T59" fmla="*/ 2 h 29"/>
                <a:gd name="T60" fmla="*/ 23 w 27"/>
                <a:gd name="T61" fmla="*/ 2 h 29"/>
                <a:gd name="T62" fmla="*/ 25 w 27"/>
                <a:gd name="T63" fmla="*/ 4 h 29"/>
                <a:gd name="T64" fmla="*/ 25 w 27"/>
                <a:gd name="T65" fmla="*/ 6 h 29"/>
                <a:gd name="T66" fmla="*/ 27 w 27"/>
                <a:gd name="T67" fmla="*/ 8 h 29"/>
                <a:gd name="T68" fmla="*/ 27 w 27"/>
                <a:gd name="T69" fmla="*/ 10 h 29"/>
                <a:gd name="T70" fmla="*/ 27 w 27"/>
                <a:gd name="T71" fmla="*/ 12 h 29"/>
                <a:gd name="T72" fmla="*/ 27 w 27"/>
                <a:gd name="T73" fmla="*/ 14 h 29"/>
                <a:gd name="T74" fmla="*/ 27 w 27"/>
                <a:gd name="T75" fmla="*/ 15 h 29"/>
                <a:gd name="T76" fmla="*/ 25 w 27"/>
                <a:gd name="T77" fmla="*/ 19 h 29"/>
                <a:gd name="T78" fmla="*/ 25 w 27"/>
                <a:gd name="T79" fmla="*/ 21 h 29"/>
                <a:gd name="T80" fmla="*/ 23 w 27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2" y="25"/>
                  </a:lnTo>
                  <a:lnTo>
                    <a:pt x="20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2" name="Freeform 270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6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1 w 23"/>
                <a:gd name="T17" fmla="*/ 0 h 23"/>
                <a:gd name="T18" fmla="*/ 13 w 23"/>
                <a:gd name="T19" fmla="*/ 0 h 23"/>
                <a:gd name="T20" fmla="*/ 13 w 23"/>
                <a:gd name="T21" fmla="*/ 0 h 23"/>
                <a:gd name="T22" fmla="*/ 15 w 23"/>
                <a:gd name="T23" fmla="*/ 0 h 23"/>
                <a:gd name="T24" fmla="*/ 17 w 23"/>
                <a:gd name="T25" fmla="*/ 0 h 23"/>
                <a:gd name="T26" fmla="*/ 19 w 23"/>
                <a:gd name="T27" fmla="*/ 2 h 23"/>
                <a:gd name="T28" fmla="*/ 19 w 23"/>
                <a:gd name="T29" fmla="*/ 2 h 23"/>
                <a:gd name="T30" fmla="*/ 21 w 23"/>
                <a:gd name="T31" fmla="*/ 4 h 23"/>
                <a:gd name="T32" fmla="*/ 21 w 23"/>
                <a:gd name="T33" fmla="*/ 4 h 23"/>
                <a:gd name="T34" fmla="*/ 21 w 23"/>
                <a:gd name="T35" fmla="*/ 6 h 23"/>
                <a:gd name="T36" fmla="*/ 23 w 23"/>
                <a:gd name="T37" fmla="*/ 6 h 23"/>
                <a:gd name="T38" fmla="*/ 23 w 23"/>
                <a:gd name="T39" fmla="*/ 8 h 23"/>
                <a:gd name="T40" fmla="*/ 23 w 23"/>
                <a:gd name="T41" fmla="*/ 10 h 23"/>
                <a:gd name="T42" fmla="*/ 23 w 23"/>
                <a:gd name="T43" fmla="*/ 10 h 23"/>
                <a:gd name="T44" fmla="*/ 23 w 23"/>
                <a:gd name="T45" fmla="*/ 12 h 23"/>
                <a:gd name="T46" fmla="*/ 21 w 23"/>
                <a:gd name="T47" fmla="*/ 13 h 23"/>
                <a:gd name="T48" fmla="*/ 21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19 w 23"/>
                <a:gd name="T55" fmla="*/ 17 h 23"/>
                <a:gd name="T56" fmla="*/ 19 w 23"/>
                <a:gd name="T57" fmla="*/ 19 h 23"/>
                <a:gd name="T58" fmla="*/ 17 w 23"/>
                <a:gd name="T59" fmla="*/ 19 h 23"/>
                <a:gd name="T60" fmla="*/ 15 w 23"/>
                <a:gd name="T61" fmla="*/ 21 h 23"/>
                <a:gd name="T62" fmla="*/ 15 w 23"/>
                <a:gd name="T63" fmla="*/ 21 h 23"/>
                <a:gd name="T64" fmla="*/ 13 w 23"/>
                <a:gd name="T65" fmla="*/ 23 h 23"/>
                <a:gd name="T66" fmla="*/ 11 w 23"/>
                <a:gd name="T67" fmla="*/ 23 h 23"/>
                <a:gd name="T68" fmla="*/ 11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6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0 w 23"/>
                <a:gd name="T87" fmla="*/ 17 h 23"/>
                <a:gd name="T88" fmla="*/ 0 w 23"/>
                <a:gd name="T89" fmla="*/ 15 h 23"/>
                <a:gd name="T90" fmla="*/ 0 w 23"/>
                <a:gd name="T91" fmla="*/ 13 h 23"/>
                <a:gd name="T92" fmla="*/ 0 w 23"/>
                <a:gd name="T93" fmla="*/ 13 h 23"/>
                <a:gd name="T94" fmla="*/ 0 w 23"/>
                <a:gd name="T95" fmla="*/ 12 h 23"/>
                <a:gd name="T96" fmla="*/ 0 w 23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3" name="Freeform 271"/>
            <p:cNvSpPr>
              <a:spLocks/>
            </p:cNvSpPr>
            <p:nvPr/>
          </p:nvSpPr>
          <p:spPr bwMode="auto">
            <a:xfrm>
              <a:off x="3436" y="2794"/>
              <a:ext cx="23" cy="23"/>
            </a:xfrm>
            <a:custGeom>
              <a:avLst/>
              <a:gdLst>
                <a:gd name="T0" fmla="*/ 0 w 23"/>
                <a:gd name="T1" fmla="*/ 10 h 23"/>
                <a:gd name="T2" fmla="*/ 2 w 23"/>
                <a:gd name="T3" fmla="*/ 8 h 23"/>
                <a:gd name="T4" fmla="*/ 2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0 h 23"/>
                <a:gd name="T12" fmla="*/ 10 w 23"/>
                <a:gd name="T13" fmla="*/ 0 h 23"/>
                <a:gd name="T14" fmla="*/ 11 w 23"/>
                <a:gd name="T15" fmla="*/ 0 h 23"/>
                <a:gd name="T16" fmla="*/ 13 w 23"/>
                <a:gd name="T17" fmla="*/ 0 h 23"/>
                <a:gd name="T18" fmla="*/ 15 w 23"/>
                <a:gd name="T19" fmla="*/ 0 h 23"/>
                <a:gd name="T20" fmla="*/ 17 w 23"/>
                <a:gd name="T21" fmla="*/ 0 h 23"/>
                <a:gd name="T22" fmla="*/ 19 w 23"/>
                <a:gd name="T23" fmla="*/ 2 h 23"/>
                <a:gd name="T24" fmla="*/ 21 w 23"/>
                <a:gd name="T25" fmla="*/ 4 h 23"/>
                <a:gd name="T26" fmla="*/ 21 w 23"/>
                <a:gd name="T27" fmla="*/ 6 h 23"/>
                <a:gd name="T28" fmla="*/ 23 w 23"/>
                <a:gd name="T29" fmla="*/ 6 h 23"/>
                <a:gd name="T30" fmla="*/ 23 w 23"/>
                <a:gd name="T31" fmla="*/ 8 h 23"/>
                <a:gd name="T32" fmla="*/ 23 w 23"/>
                <a:gd name="T33" fmla="*/ 10 h 23"/>
                <a:gd name="T34" fmla="*/ 23 w 23"/>
                <a:gd name="T35" fmla="*/ 12 h 23"/>
                <a:gd name="T36" fmla="*/ 21 w 23"/>
                <a:gd name="T37" fmla="*/ 13 h 23"/>
                <a:gd name="T38" fmla="*/ 21 w 23"/>
                <a:gd name="T39" fmla="*/ 15 h 23"/>
                <a:gd name="T40" fmla="*/ 21 w 23"/>
                <a:gd name="T41" fmla="*/ 17 h 23"/>
                <a:gd name="T42" fmla="*/ 19 w 23"/>
                <a:gd name="T43" fmla="*/ 17 h 23"/>
                <a:gd name="T44" fmla="*/ 19 w 23"/>
                <a:gd name="T45" fmla="*/ 19 h 23"/>
                <a:gd name="T46" fmla="*/ 17 w 23"/>
                <a:gd name="T47" fmla="*/ 19 h 23"/>
                <a:gd name="T48" fmla="*/ 15 w 23"/>
                <a:gd name="T49" fmla="*/ 21 h 23"/>
                <a:gd name="T50" fmla="*/ 13 w 23"/>
                <a:gd name="T51" fmla="*/ 23 h 23"/>
                <a:gd name="T52" fmla="*/ 11 w 23"/>
                <a:gd name="T53" fmla="*/ 23 h 23"/>
                <a:gd name="T54" fmla="*/ 10 w 23"/>
                <a:gd name="T55" fmla="*/ 23 h 23"/>
                <a:gd name="T56" fmla="*/ 8 w 23"/>
                <a:gd name="T57" fmla="*/ 23 h 23"/>
                <a:gd name="T58" fmla="*/ 6 w 23"/>
                <a:gd name="T59" fmla="*/ 23 h 23"/>
                <a:gd name="T60" fmla="*/ 4 w 23"/>
                <a:gd name="T61" fmla="*/ 21 h 23"/>
                <a:gd name="T62" fmla="*/ 2 w 23"/>
                <a:gd name="T63" fmla="*/ 19 h 23"/>
                <a:gd name="T64" fmla="*/ 0 w 23"/>
                <a:gd name="T65" fmla="*/ 17 h 23"/>
                <a:gd name="T66" fmla="*/ 0 w 23"/>
                <a:gd name="T67" fmla="*/ 15 h 23"/>
                <a:gd name="T68" fmla="*/ 0 w 23"/>
                <a:gd name="T69" fmla="*/ 13 h 23"/>
                <a:gd name="T70" fmla="*/ 0 w 23"/>
                <a:gd name="T71" fmla="*/ 12 h 23"/>
                <a:gd name="T72" fmla="*/ 0 w 23"/>
                <a:gd name="T7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3">
                  <a:moveTo>
                    <a:pt x="0" y="10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4" name="Freeform 272"/>
            <p:cNvSpPr>
              <a:spLocks/>
            </p:cNvSpPr>
            <p:nvPr/>
          </p:nvSpPr>
          <p:spPr bwMode="auto">
            <a:xfrm>
              <a:off x="3474" y="2784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5 w 27"/>
                <a:gd name="T3" fmla="*/ 22 h 22"/>
                <a:gd name="T4" fmla="*/ 23 w 27"/>
                <a:gd name="T5" fmla="*/ 20 h 22"/>
                <a:gd name="T6" fmla="*/ 21 w 27"/>
                <a:gd name="T7" fmla="*/ 20 h 22"/>
                <a:gd name="T8" fmla="*/ 21 w 27"/>
                <a:gd name="T9" fmla="*/ 18 h 22"/>
                <a:gd name="T10" fmla="*/ 20 w 27"/>
                <a:gd name="T11" fmla="*/ 16 h 22"/>
                <a:gd name="T12" fmla="*/ 18 w 27"/>
                <a:gd name="T13" fmla="*/ 14 h 22"/>
                <a:gd name="T14" fmla="*/ 16 w 27"/>
                <a:gd name="T15" fmla="*/ 14 h 22"/>
                <a:gd name="T16" fmla="*/ 14 w 27"/>
                <a:gd name="T17" fmla="*/ 12 h 22"/>
                <a:gd name="T18" fmla="*/ 12 w 27"/>
                <a:gd name="T19" fmla="*/ 10 h 22"/>
                <a:gd name="T20" fmla="*/ 10 w 27"/>
                <a:gd name="T21" fmla="*/ 8 h 22"/>
                <a:gd name="T22" fmla="*/ 8 w 27"/>
                <a:gd name="T23" fmla="*/ 8 h 22"/>
                <a:gd name="T24" fmla="*/ 6 w 27"/>
                <a:gd name="T25" fmla="*/ 6 h 22"/>
                <a:gd name="T26" fmla="*/ 4 w 27"/>
                <a:gd name="T27" fmla="*/ 4 h 22"/>
                <a:gd name="T28" fmla="*/ 2 w 27"/>
                <a:gd name="T29" fmla="*/ 2 h 22"/>
                <a:gd name="T30" fmla="*/ 0 w 2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27" y="22"/>
                  </a:moveTo>
                  <a:lnTo>
                    <a:pt x="25" y="22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5" name="Freeform 273"/>
            <p:cNvSpPr>
              <a:spLocks/>
            </p:cNvSpPr>
            <p:nvPr/>
          </p:nvSpPr>
          <p:spPr bwMode="auto">
            <a:xfrm>
              <a:off x="3484" y="278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1 w 17"/>
                <a:gd name="T5" fmla="*/ 12 h 16"/>
                <a:gd name="T6" fmla="*/ 10 w 17"/>
                <a:gd name="T7" fmla="*/ 10 h 16"/>
                <a:gd name="T8" fmla="*/ 8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6" name="Freeform 274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3 w 28"/>
                <a:gd name="T19" fmla="*/ 27 h 29"/>
                <a:gd name="T20" fmla="*/ 2 w 28"/>
                <a:gd name="T21" fmla="*/ 25 h 29"/>
                <a:gd name="T22" fmla="*/ 2 w 28"/>
                <a:gd name="T23" fmla="*/ 23 h 29"/>
                <a:gd name="T24" fmla="*/ 2 w 28"/>
                <a:gd name="T25" fmla="*/ 23 h 29"/>
                <a:gd name="T26" fmla="*/ 2 w 28"/>
                <a:gd name="T27" fmla="*/ 21 h 29"/>
                <a:gd name="T28" fmla="*/ 0 w 28"/>
                <a:gd name="T29" fmla="*/ 19 h 29"/>
                <a:gd name="T30" fmla="*/ 0 w 28"/>
                <a:gd name="T31" fmla="*/ 19 h 29"/>
                <a:gd name="T32" fmla="*/ 0 w 28"/>
                <a:gd name="T33" fmla="*/ 17 h 29"/>
                <a:gd name="T34" fmla="*/ 2 w 28"/>
                <a:gd name="T35" fmla="*/ 15 h 29"/>
                <a:gd name="T36" fmla="*/ 2 w 28"/>
                <a:gd name="T37" fmla="*/ 13 h 29"/>
                <a:gd name="T38" fmla="*/ 2 w 28"/>
                <a:gd name="T39" fmla="*/ 13 h 29"/>
                <a:gd name="T40" fmla="*/ 2 w 28"/>
                <a:gd name="T41" fmla="*/ 11 h 29"/>
                <a:gd name="T42" fmla="*/ 3 w 28"/>
                <a:gd name="T43" fmla="*/ 10 h 29"/>
                <a:gd name="T44" fmla="*/ 3 w 28"/>
                <a:gd name="T45" fmla="*/ 8 h 29"/>
                <a:gd name="T46" fmla="*/ 5 w 28"/>
                <a:gd name="T47" fmla="*/ 8 h 29"/>
                <a:gd name="T48" fmla="*/ 5 w 28"/>
                <a:gd name="T49" fmla="*/ 6 h 29"/>
                <a:gd name="T50" fmla="*/ 7 w 28"/>
                <a:gd name="T51" fmla="*/ 4 h 29"/>
                <a:gd name="T52" fmla="*/ 9 w 28"/>
                <a:gd name="T53" fmla="*/ 2 h 29"/>
                <a:gd name="T54" fmla="*/ 11 w 28"/>
                <a:gd name="T55" fmla="*/ 2 h 29"/>
                <a:gd name="T56" fmla="*/ 13 w 28"/>
                <a:gd name="T57" fmla="*/ 0 h 29"/>
                <a:gd name="T58" fmla="*/ 15 w 28"/>
                <a:gd name="T59" fmla="*/ 0 h 29"/>
                <a:gd name="T60" fmla="*/ 17 w 28"/>
                <a:gd name="T61" fmla="*/ 0 h 29"/>
                <a:gd name="T62" fmla="*/ 19 w 28"/>
                <a:gd name="T63" fmla="*/ 0 h 29"/>
                <a:gd name="T64" fmla="*/ 21 w 28"/>
                <a:gd name="T65" fmla="*/ 0 h 29"/>
                <a:gd name="T66" fmla="*/ 23 w 28"/>
                <a:gd name="T67" fmla="*/ 0 h 29"/>
                <a:gd name="T68" fmla="*/ 23 w 28"/>
                <a:gd name="T69" fmla="*/ 0 h 29"/>
                <a:gd name="T70" fmla="*/ 25 w 28"/>
                <a:gd name="T71" fmla="*/ 2 h 29"/>
                <a:gd name="T72" fmla="*/ 25 w 28"/>
                <a:gd name="T73" fmla="*/ 2 h 29"/>
                <a:gd name="T74" fmla="*/ 25 w 28"/>
                <a:gd name="T75" fmla="*/ 4 h 29"/>
                <a:gd name="T76" fmla="*/ 26 w 28"/>
                <a:gd name="T77" fmla="*/ 4 h 29"/>
                <a:gd name="T78" fmla="*/ 26 w 28"/>
                <a:gd name="T79" fmla="*/ 6 h 29"/>
                <a:gd name="T80" fmla="*/ 26 w 28"/>
                <a:gd name="T81" fmla="*/ 6 h 29"/>
                <a:gd name="T82" fmla="*/ 26 w 28"/>
                <a:gd name="T83" fmla="*/ 8 h 29"/>
                <a:gd name="T84" fmla="*/ 28 w 28"/>
                <a:gd name="T85" fmla="*/ 10 h 29"/>
                <a:gd name="T86" fmla="*/ 28 w 28"/>
                <a:gd name="T87" fmla="*/ 11 h 29"/>
                <a:gd name="T88" fmla="*/ 26 w 28"/>
                <a:gd name="T89" fmla="*/ 13 h 29"/>
                <a:gd name="T90" fmla="*/ 26 w 28"/>
                <a:gd name="T91" fmla="*/ 15 h 29"/>
                <a:gd name="T92" fmla="*/ 26 w 28"/>
                <a:gd name="T93" fmla="*/ 17 h 29"/>
                <a:gd name="T94" fmla="*/ 25 w 28"/>
                <a:gd name="T95" fmla="*/ 19 h 29"/>
                <a:gd name="T96" fmla="*/ 23 w 28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7" name="Freeform 275"/>
            <p:cNvSpPr>
              <a:spLocks/>
            </p:cNvSpPr>
            <p:nvPr/>
          </p:nvSpPr>
          <p:spPr bwMode="auto">
            <a:xfrm>
              <a:off x="3492" y="2796"/>
              <a:ext cx="28" cy="29"/>
            </a:xfrm>
            <a:custGeom>
              <a:avLst/>
              <a:gdLst>
                <a:gd name="T0" fmla="*/ 23 w 28"/>
                <a:gd name="T1" fmla="*/ 21 h 29"/>
                <a:gd name="T2" fmla="*/ 21 w 28"/>
                <a:gd name="T3" fmla="*/ 25 h 29"/>
                <a:gd name="T4" fmla="*/ 19 w 28"/>
                <a:gd name="T5" fmla="*/ 25 h 29"/>
                <a:gd name="T6" fmla="*/ 17 w 28"/>
                <a:gd name="T7" fmla="*/ 27 h 29"/>
                <a:gd name="T8" fmla="*/ 13 w 28"/>
                <a:gd name="T9" fmla="*/ 29 h 29"/>
                <a:gd name="T10" fmla="*/ 11 w 28"/>
                <a:gd name="T11" fmla="*/ 29 h 29"/>
                <a:gd name="T12" fmla="*/ 9 w 28"/>
                <a:gd name="T13" fmla="*/ 29 h 29"/>
                <a:gd name="T14" fmla="*/ 5 w 28"/>
                <a:gd name="T15" fmla="*/ 29 h 29"/>
                <a:gd name="T16" fmla="*/ 3 w 28"/>
                <a:gd name="T17" fmla="*/ 27 h 29"/>
                <a:gd name="T18" fmla="*/ 2 w 28"/>
                <a:gd name="T19" fmla="*/ 25 h 29"/>
                <a:gd name="T20" fmla="*/ 2 w 28"/>
                <a:gd name="T21" fmla="*/ 23 h 29"/>
                <a:gd name="T22" fmla="*/ 2 w 28"/>
                <a:gd name="T23" fmla="*/ 21 h 29"/>
                <a:gd name="T24" fmla="*/ 0 w 28"/>
                <a:gd name="T25" fmla="*/ 19 h 29"/>
                <a:gd name="T26" fmla="*/ 0 w 28"/>
                <a:gd name="T27" fmla="*/ 17 h 29"/>
                <a:gd name="T28" fmla="*/ 2 w 28"/>
                <a:gd name="T29" fmla="*/ 15 h 29"/>
                <a:gd name="T30" fmla="*/ 2 w 28"/>
                <a:gd name="T31" fmla="*/ 13 h 29"/>
                <a:gd name="T32" fmla="*/ 2 w 28"/>
                <a:gd name="T33" fmla="*/ 11 h 29"/>
                <a:gd name="T34" fmla="*/ 3 w 28"/>
                <a:gd name="T35" fmla="*/ 10 h 29"/>
                <a:gd name="T36" fmla="*/ 3 w 28"/>
                <a:gd name="T37" fmla="*/ 8 h 29"/>
                <a:gd name="T38" fmla="*/ 5 w 28"/>
                <a:gd name="T39" fmla="*/ 8 h 29"/>
                <a:gd name="T40" fmla="*/ 5 w 28"/>
                <a:gd name="T41" fmla="*/ 6 h 29"/>
                <a:gd name="T42" fmla="*/ 7 w 28"/>
                <a:gd name="T43" fmla="*/ 4 h 29"/>
                <a:gd name="T44" fmla="*/ 9 w 28"/>
                <a:gd name="T45" fmla="*/ 2 h 29"/>
                <a:gd name="T46" fmla="*/ 11 w 28"/>
                <a:gd name="T47" fmla="*/ 2 h 29"/>
                <a:gd name="T48" fmla="*/ 13 w 28"/>
                <a:gd name="T49" fmla="*/ 0 h 29"/>
                <a:gd name="T50" fmla="*/ 15 w 28"/>
                <a:gd name="T51" fmla="*/ 0 h 29"/>
                <a:gd name="T52" fmla="*/ 17 w 28"/>
                <a:gd name="T53" fmla="*/ 0 h 29"/>
                <a:gd name="T54" fmla="*/ 19 w 28"/>
                <a:gd name="T55" fmla="*/ 0 h 29"/>
                <a:gd name="T56" fmla="*/ 21 w 28"/>
                <a:gd name="T57" fmla="*/ 0 h 29"/>
                <a:gd name="T58" fmla="*/ 23 w 28"/>
                <a:gd name="T59" fmla="*/ 0 h 29"/>
                <a:gd name="T60" fmla="*/ 25 w 28"/>
                <a:gd name="T61" fmla="*/ 2 h 29"/>
                <a:gd name="T62" fmla="*/ 25 w 28"/>
                <a:gd name="T63" fmla="*/ 4 h 29"/>
                <a:gd name="T64" fmla="*/ 26 w 28"/>
                <a:gd name="T65" fmla="*/ 4 h 29"/>
                <a:gd name="T66" fmla="*/ 26 w 28"/>
                <a:gd name="T67" fmla="*/ 6 h 29"/>
                <a:gd name="T68" fmla="*/ 26 w 28"/>
                <a:gd name="T69" fmla="*/ 8 h 29"/>
                <a:gd name="T70" fmla="*/ 28 w 28"/>
                <a:gd name="T71" fmla="*/ 10 h 29"/>
                <a:gd name="T72" fmla="*/ 28 w 28"/>
                <a:gd name="T73" fmla="*/ 11 h 29"/>
                <a:gd name="T74" fmla="*/ 26 w 28"/>
                <a:gd name="T75" fmla="*/ 13 h 29"/>
                <a:gd name="T76" fmla="*/ 26 w 28"/>
                <a:gd name="T77" fmla="*/ 15 h 29"/>
                <a:gd name="T78" fmla="*/ 26 w 28"/>
                <a:gd name="T79" fmla="*/ 17 h 29"/>
                <a:gd name="T80" fmla="*/ 25 w 28"/>
                <a:gd name="T81" fmla="*/ 19 h 29"/>
                <a:gd name="T82" fmla="*/ 23 w 28"/>
                <a:gd name="T8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29">
                  <a:moveTo>
                    <a:pt x="23" y="21"/>
                  </a:moveTo>
                  <a:lnTo>
                    <a:pt x="21" y="25"/>
                  </a:lnTo>
                  <a:lnTo>
                    <a:pt x="19" y="25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8" name="Freeform 276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6 h 25"/>
                <a:gd name="T8" fmla="*/ 6 w 23"/>
                <a:gd name="T9" fmla="*/ 4 h 25"/>
                <a:gd name="T10" fmla="*/ 8 w 23"/>
                <a:gd name="T11" fmla="*/ 2 h 25"/>
                <a:gd name="T12" fmla="*/ 10 w 23"/>
                <a:gd name="T13" fmla="*/ 2 h 25"/>
                <a:gd name="T14" fmla="*/ 10 w 23"/>
                <a:gd name="T15" fmla="*/ 0 h 25"/>
                <a:gd name="T16" fmla="*/ 12 w 23"/>
                <a:gd name="T17" fmla="*/ 0 h 25"/>
                <a:gd name="T18" fmla="*/ 14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9 w 23"/>
                <a:gd name="T25" fmla="*/ 2 h 25"/>
                <a:gd name="T26" fmla="*/ 19 w 23"/>
                <a:gd name="T27" fmla="*/ 2 h 25"/>
                <a:gd name="T28" fmla="*/ 21 w 23"/>
                <a:gd name="T29" fmla="*/ 4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10 h 25"/>
                <a:gd name="T40" fmla="*/ 23 w 23"/>
                <a:gd name="T41" fmla="*/ 10 h 25"/>
                <a:gd name="T42" fmla="*/ 23 w 23"/>
                <a:gd name="T43" fmla="*/ 12 h 25"/>
                <a:gd name="T44" fmla="*/ 23 w 23"/>
                <a:gd name="T45" fmla="*/ 12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3 h 25"/>
                <a:gd name="T62" fmla="*/ 15 w 23"/>
                <a:gd name="T63" fmla="*/ 23 h 25"/>
                <a:gd name="T64" fmla="*/ 15 w 23"/>
                <a:gd name="T65" fmla="*/ 23 h 25"/>
                <a:gd name="T66" fmla="*/ 14 w 23"/>
                <a:gd name="T67" fmla="*/ 23 h 25"/>
                <a:gd name="T68" fmla="*/ 12 w 23"/>
                <a:gd name="T69" fmla="*/ 25 h 25"/>
                <a:gd name="T70" fmla="*/ 10 w 23"/>
                <a:gd name="T71" fmla="*/ 25 h 25"/>
                <a:gd name="T72" fmla="*/ 10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2 w 23"/>
                <a:gd name="T91" fmla="*/ 15 h 25"/>
                <a:gd name="T92" fmla="*/ 0 w 23"/>
                <a:gd name="T93" fmla="*/ 13 h 25"/>
                <a:gd name="T94" fmla="*/ 2 w 23"/>
                <a:gd name="T95" fmla="*/ 12 h 25"/>
                <a:gd name="T96" fmla="*/ 2 w 23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29" name="Freeform 277"/>
            <p:cNvSpPr>
              <a:spLocks/>
            </p:cNvSpPr>
            <p:nvPr/>
          </p:nvSpPr>
          <p:spPr bwMode="auto">
            <a:xfrm>
              <a:off x="3455" y="2771"/>
              <a:ext cx="23" cy="25"/>
            </a:xfrm>
            <a:custGeom>
              <a:avLst/>
              <a:gdLst>
                <a:gd name="T0" fmla="*/ 2 w 23"/>
                <a:gd name="T1" fmla="*/ 10 h 25"/>
                <a:gd name="T2" fmla="*/ 2 w 23"/>
                <a:gd name="T3" fmla="*/ 8 h 25"/>
                <a:gd name="T4" fmla="*/ 4 w 23"/>
                <a:gd name="T5" fmla="*/ 6 h 25"/>
                <a:gd name="T6" fmla="*/ 6 w 23"/>
                <a:gd name="T7" fmla="*/ 4 h 25"/>
                <a:gd name="T8" fmla="*/ 8 w 23"/>
                <a:gd name="T9" fmla="*/ 2 h 25"/>
                <a:gd name="T10" fmla="*/ 10 w 23"/>
                <a:gd name="T11" fmla="*/ 2 h 25"/>
                <a:gd name="T12" fmla="*/ 10 w 23"/>
                <a:gd name="T13" fmla="*/ 0 h 25"/>
                <a:gd name="T14" fmla="*/ 12 w 23"/>
                <a:gd name="T15" fmla="*/ 0 h 25"/>
                <a:gd name="T16" fmla="*/ 14 w 23"/>
                <a:gd name="T17" fmla="*/ 0 h 25"/>
                <a:gd name="T18" fmla="*/ 15 w 23"/>
                <a:gd name="T19" fmla="*/ 0 h 25"/>
                <a:gd name="T20" fmla="*/ 17 w 23"/>
                <a:gd name="T21" fmla="*/ 0 h 25"/>
                <a:gd name="T22" fmla="*/ 19 w 23"/>
                <a:gd name="T23" fmla="*/ 2 h 25"/>
                <a:gd name="T24" fmla="*/ 21 w 23"/>
                <a:gd name="T25" fmla="*/ 4 h 25"/>
                <a:gd name="T26" fmla="*/ 23 w 23"/>
                <a:gd name="T27" fmla="*/ 6 h 25"/>
                <a:gd name="T28" fmla="*/ 23 w 23"/>
                <a:gd name="T29" fmla="*/ 8 h 25"/>
                <a:gd name="T30" fmla="*/ 23 w 23"/>
                <a:gd name="T31" fmla="*/ 10 h 25"/>
                <a:gd name="T32" fmla="*/ 23 w 23"/>
                <a:gd name="T33" fmla="*/ 12 h 25"/>
                <a:gd name="T34" fmla="*/ 23 w 23"/>
                <a:gd name="T35" fmla="*/ 13 h 25"/>
                <a:gd name="T36" fmla="*/ 23 w 23"/>
                <a:gd name="T37" fmla="*/ 15 h 25"/>
                <a:gd name="T38" fmla="*/ 21 w 23"/>
                <a:gd name="T39" fmla="*/ 15 h 25"/>
                <a:gd name="T40" fmla="*/ 21 w 23"/>
                <a:gd name="T41" fmla="*/ 17 h 25"/>
                <a:gd name="T42" fmla="*/ 21 w 23"/>
                <a:gd name="T43" fmla="*/ 19 h 25"/>
                <a:gd name="T44" fmla="*/ 19 w 23"/>
                <a:gd name="T45" fmla="*/ 19 h 25"/>
                <a:gd name="T46" fmla="*/ 19 w 23"/>
                <a:gd name="T47" fmla="*/ 21 h 25"/>
                <a:gd name="T48" fmla="*/ 17 w 23"/>
                <a:gd name="T49" fmla="*/ 23 h 25"/>
                <a:gd name="T50" fmla="*/ 15 w 23"/>
                <a:gd name="T51" fmla="*/ 23 h 25"/>
                <a:gd name="T52" fmla="*/ 14 w 23"/>
                <a:gd name="T53" fmla="*/ 23 h 25"/>
                <a:gd name="T54" fmla="*/ 12 w 23"/>
                <a:gd name="T55" fmla="*/ 25 h 25"/>
                <a:gd name="T56" fmla="*/ 10 w 23"/>
                <a:gd name="T57" fmla="*/ 25 h 25"/>
                <a:gd name="T58" fmla="*/ 8 w 23"/>
                <a:gd name="T59" fmla="*/ 23 h 25"/>
                <a:gd name="T60" fmla="*/ 6 w 23"/>
                <a:gd name="T61" fmla="*/ 23 h 25"/>
                <a:gd name="T62" fmla="*/ 4 w 23"/>
                <a:gd name="T63" fmla="*/ 21 h 25"/>
                <a:gd name="T64" fmla="*/ 2 w 23"/>
                <a:gd name="T65" fmla="*/ 19 h 25"/>
                <a:gd name="T66" fmla="*/ 2 w 23"/>
                <a:gd name="T67" fmla="*/ 17 h 25"/>
                <a:gd name="T68" fmla="*/ 2 w 23"/>
                <a:gd name="T69" fmla="*/ 15 h 25"/>
                <a:gd name="T70" fmla="*/ 0 w 23"/>
                <a:gd name="T71" fmla="*/ 13 h 25"/>
                <a:gd name="T72" fmla="*/ 2 w 23"/>
                <a:gd name="T73" fmla="*/ 12 h 25"/>
                <a:gd name="T74" fmla="*/ 2 w 23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2" y="10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0" name="Freeform 278"/>
            <p:cNvSpPr>
              <a:spLocks/>
            </p:cNvSpPr>
            <p:nvPr/>
          </p:nvSpPr>
          <p:spPr bwMode="auto">
            <a:xfrm>
              <a:off x="3494" y="2763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20 h 21"/>
                <a:gd name="T4" fmla="*/ 24 w 26"/>
                <a:gd name="T5" fmla="*/ 18 h 21"/>
                <a:gd name="T6" fmla="*/ 23 w 26"/>
                <a:gd name="T7" fmla="*/ 18 h 21"/>
                <a:gd name="T8" fmla="*/ 21 w 26"/>
                <a:gd name="T9" fmla="*/ 16 h 21"/>
                <a:gd name="T10" fmla="*/ 19 w 26"/>
                <a:gd name="T11" fmla="*/ 14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8 h 21"/>
                <a:gd name="T20" fmla="*/ 9 w 26"/>
                <a:gd name="T21" fmla="*/ 8 h 21"/>
                <a:gd name="T22" fmla="*/ 7 w 26"/>
                <a:gd name="T23" fmla="*/ 6 h 21"/>
                <a:gd name="T24" fmla="*/ 7 w 26"/>
                <a:gd name="T25" fmla="*/ 4 h 21"/>
                <a:gd name="T26" fmla="*/ 5 w 26"/>
                <a:gd name="T27" fmla="*/ 4 h 21"/>
                <a:gd name="T28" fmla="*/ 3 w 26"/>
                <a:gd name="T29" fmla="*/ 2 h 21"/>
                <a:gd name="T30" fmla="*/ 1 w 26"/>
                <a:gd name="T31" fmla="*/ 0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20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1" name="Freeform 279"/>
            <p:cNvSpPr>
              <a:spLocks/>
            </p:cNvSpPr>
            <p:nvPr/>
          </p:nvSpPr>
          <p:spPr bwMode="auto">
            <a:xfrm>
              <a:off x="3503" y="276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4 w 17"/>
                <a:gd name="T5" fmla="*/ 12 h 16"/>
                <a:gd name="T6" fmla="*/ 12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6 h 16"/>
                <a:gd name="T14" fmla="*/ 4 w 17"/>
                <a:gd name="T15" fmla="*/ 4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2" name="Freeform 280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21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7 h 29"/>
                <a:gd name="T36" fmla="*/ 0 w 27"/>
                <a:gd name="T37" fmla="*/ 15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10 h 29"/>
                <a:gd name="T44" fmla="*/ 2 w 27"/>
                <a:gd name="T45" fmla="*/ 10 h 29"/>
                <a:gd name="T46" fmla="*/ 4 w 27"/>
                <a:gd name="T47" fmla="*/ 8 h 29"/>
                <a:gd name="T48" fmla="*/ 4 w 27"/>
                <a:gd name="T49" fmla="*/ 6 h 29"/>
                <a:gd name="T50" fmla="*/ 5 w 27"/>
                <a:gd name="T51" fmla="*/ 4 h 29"/>
                <a:gd name="T52" fmla="*/ 7 w 27"/>
                <a:gd name="T53" fmla="*/ 2 h 29"/>
                <a:gd name="T54" fmla="*/ 9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2 h 29"/>
                <a:gd name="T70" fmla="*/ 23 w 27"/>
                <a:gd name="T71" fmla="*/ 2 h 29"/>
                <a:gd name="T72" fmla="*/ 23 w 27"/>
                <a:gd name="T73" fmla="*/ 4 h 29"/>
                <a:gd name="T74" fmla="*/ 25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8 h 29"/>
                <a:gd name="T82" fmla="*/ 27 w 27"/>
                <a:gd name="T83" fmla="*/ 8 h 29"/>
                <a:gd name="T84" fmla="*/ 27 w 27"/>
                <a:gd name="T85" fmla="*/ 10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21 h 29"/>
                <a:gd name="T96" fmla="*/ 23 w 27"/>
                <a:gd name="T9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3" name="Freeform 281"/>
            <p:cNvSpPr>
              <a:spLocks/>
            </p:cNvSpPr>
            <p:nvPr/>
          </p:nvSpPr>
          <p:spPr bwMode="auto">
            <a:xfrm>
              <a:off x="3513" y="2773"/>
              <a:ext cx="27" cy="29"/>
            </a:xfrm>
            <a:custGeom>
              <a:avLst/>
              <a:gdLst>
                <a:gd name="T0" fmla="*/ 23 w 27"/>
                <a:gd name="T1" fmla="*/ 23 h 29"/>
                <a:gd name="T2" fmla="*/ 21 w 27"/>
                <a:gd name="T3" fmla="*/ 25 h 29"/>
                <a:gd name="T4" fmla="*/ 17 w 27"/>
                <a:gd name="T5" fmla="*/ 27 h 29"/>
                <a:gd name="T6" fmla="*/ 15 w 27"/>
                <a:gd name="T7" fmla="*/ 29 h 29"/>
                <a:gd name="T8" fmla="*/ 11 w 27"/>
                <a:gd name="T9" fmla="*/ 29 h 29"/>
                <a:gd name="T10" fmla="*/ 9 w 27"/>
                <a:gd name="T11" fmla="*/ 29 h 29"/>
                <a:gd name="T12" fmla="*/ 7 w 27"/>
                <a:gd name="T13" fmla="*/ 29 h 29"/>
                <a:gd name="T14" fmla="*/ 5 w 27"/>
                <a:gd name="T15" fmla="*/ 29 h 29"/>
                <a:gd name="T16" fmla="*/ 4 w 27"/>
                <a:gd name="T17" fmla="*/ 27 h 29"/>
                <a:gd name="T18" fmla="*/ 2 w 27"/>
                <a:gd name="T19" fmla="*/ 27 h 29"/>
                <a:gd name="T20" fmla="*/ 2 w 27"/>
                <a:gd name="T21" fmla="*/ 25 h 29"/>
                <a:gd name="T22" fmla="*/ 0 w 27"/>
                <a:gd name="T23" fmla="*/ 25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7 h 29"/>
                <a:gd name="T32" fmla="*/ 0 w 27"/>
                <a:gd name="T33" fmla="*/ 15 h 29"/>
                <a:gd name="T34" fmla="*/ 0 w 27"/>
                <a:gd name="T35" fmla="*/ 13 h 29"/>
                <a:gd name="T36" fmla="*/ 0 w 27"/>
                <a:gd name="T37" fmla="*/ 11 h 29"/>
                <a:gd name="T38" fmla="*/ 2 w 27"/>
                <a:gd name="T39" fmla="*/ 10 h 29"/>
                <a:gd name="T40" fmla="*/ 4 w 27"/>
                <a:gd name="T41" fmla="*/ 8 h 29"/>
                <a:gd name="T42" fmla="*/ 4 w 27"/>
                <a:gd name="T43" fmla="*/ 6 h 29"/>
                <a:gd name="T44" fmla="*/ 5 w 27"/>
                <a:gd name="T45" fmla="*/ 4 h 29"/>
                <a:gd name="T46" fmla="*/ 7 w 27"/>
                <a:gd name="T47" fmla="*/ 2 h 29"/>
                <a:gd name="T48" fmla="*/ 9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1 w 27"/>
                <a:gd name="T63" fmla="*/ 2 h 29"/>
                <a:gd name="T64" fmla="*/ 23 w 27"/>
                <a:gd name="T65" fmla="*/ 2 h 29"/>
                <a:gd name="T66" fmla="*/ 23 w 27"/>
                <a:gd name="T67" fmla="*/ 4 h 29"/>
                <a:gd name="T68" fmla="*/ 25 w 27"/>
                <a:gd name="T69" fmla="*/ 4 h 29"/>
                <a:gd name="T70" fmla="*/ 25 w 27"/>
                <a:gd name="T71" fmla="*/ 6 h 29"/>
                <a:gd name="T72" fmla="*/ 25 w 27"/>
                <a:gd name="T73" fmla="*/ 8 h 29"/>
                <a:gd name="T74" fmla="*/ 27 w 27"/>
                <a:gd name="T75" fmla="*/ 8 h 29"/>
                <a:gd name="T76" fmla="*/ 27 w 27"/>
                <a:gd name="T77" fmla="*/ 10 h 29"/>
                <a:gd name="T78" fmla="*/ 27 w 27"/>
                <a:gd name="T79" fmla="*/ 11 h 29"/>
                <a:gd name="T80" fmla="*/ 27 w 27"/>
                <a:gd name="T81" fmla="*/ 13 h 29"/>
                <a:gd name="T82" fmla="*/ 25 w 27"/>
                <a:gd name="T83" fmla="*/ 15 h 29"/>
                <a:gd name="T84" fmla="*/ 25 w 27"/>
                <a:gd name="T85" fmla="*/ 17 h 29"/>
                <a:gd name="T86" fmla="*/ 23 w 27"/>
                <a:gd name="T87" fmla="*/ 21 h 29"/>
                <a:gd name="T88" fmla="*/ 23 w 27"/>
                <a:gd name="T8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9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4" name="Freeform 282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8 w 21"/>
                <a:gd name="T27" fmla="*/ 2 h 25"/>
                <a:gd name="T28" fmla="*/ 19 w 21"/>
                <a:gd name="T29" fmla="*/ 4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8 h 25"/>
                <a:gd name="T36" fmla="*/ 21 w 21"/>
                <a:gd name="T37" fmla="*/ 8 h 25"/>
                <a:gd name="T38" fmla="*/ 21 w 21"/>
                <a:gd name="T39" fmla="*/ 10 h 25"/>
                <a:gd name="T40" fmla="*/ 21 w 21"/>
                <a:gd name="T41" fmla="*/ 12 h 25"/>
                <a:gd name="T42" fmla="*/ 21 w 21"/>
                <a:gd name="T43" fmla="*/ 12 h 25"/>
                <a:gd name="T44" fmla="*/ 21 w 21"/>
                <a:gd name="T45" fmla="*/ 13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7 h 25"/>
                <a:gd name="T52" fmla="*/ 19 w 21"/>
                <a:gd name="T53" fmla="*/ 17 h 25"/>
                <a:gd name="T54" fmla="*/ 19 w 21"/>
                <a:gd name="T55" fmla="*/ 19 h 25"/>
                <a:gd name="T56" fmla="*/ 18 w 21"/>
                <a:gd name="T57" fmla="*/ 21 h 25"/>
                <a:gd name="T58" fmla="*/ 18 w 21"/>
                <a:gd name="T59" fmla="*/ 21 h 25"/>
                <a:gd name="T60" fmla="*/ 16 w 21"/>
                <a:gd name="T61" fmla="*/ 23 h 25"/>
                <a:gd name="T62" fmla="*/ 16 w 21"/>
                <a:gd name="T63" fmla="*/ 23 h 25"/>
                <a:gd name="T64" fmla="*/ 14 w 21"/>
                <a:gd name="T65" fmla="*/ 23 h 25"/>
                <a:gd name="T66" fmla="*/ 12 w 21"/>
                <a:gd name="T67" fmla="*/ 25 h 25"/>
                <a:gd name="T68" fmla="*/ 10 w 21"/>
                <a:gd name="T69" fmla="*/ 25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5 h 25"/>
                <a:gd name="T76" fmla="*/ 4 w 21"/>
                <a:gd name="T77" fmla="*/ 25 h 25"/>
                <a:gd name="T78" fmla="*/ 4 w 21"/>
                <a:gd name="T79" fmla="*/ 23 h 25"/>
                <a:gd name="T80" fmla="*/ 2 w 21"/>
                <a:gd name="T81" fmla="*/ 23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9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3 h 25"/>
                <a:gd name="T96" fmla="*/ 0 w 21"/>
                <a:gd name="T9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5" name="Freeform 283"/>
            <p:cNvSpPr>
              <a:spLocks/>
            </p:cNvSpPr>
            <p:nvPr/>
          </p:nvSpPr>
          <p:spPr bwMode="auto">
            <a:xfrm>
              <a:off x="3476" y="2748"/>
              <a:ext cx="21" cy="25"/>
            </a:xfrm>
            <a:custGeom>
              <a:avLst/>
              <a:gdLst>
                <a:gd name="T0" fmla="*/ 0 w 21"/>
                <a:gd name="T1" fmla="*/ 12 h 25"/>
                <a:gd name="T2" fmla="*/ 0 w 21"/>
                <a:gd name="T3" fmla="*/ 10 h 25"/>
                <a:gd name="T4" fmla="*/ 2 w 21"/>
                <a:gd name="T5" fmla="*/ 8 h 25"/>
                <a:gd name="T6" fmla="*/ 4 w 21"/>
                <a:gd name="T7" fmla="*/ 6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2 h 25"/>
                <a:gd name="T16" fmla="*/ 12 w 21"/>
                <a:gd name="T17" fmla="*/ 2 h 25"/>
                <a:gd name="T18" fmla="*/ 12 w 21"/>
                <a:gd name="T19" fmla="*/ 0 h 25"/>
                <a:gd name="T20" fmla="*/ 14 w 21"/>
                <a:gd name="T21" fmla="*/ 2 h 25"/>
                <a:gd name="T22" fmla="*/ 16 w 21"/>
                <a:gd name="T23" fmla="*/ 2 h 25"/>
                <a:gd name="T24" fmla="*/ 18 w 21"/>
                <a:gd name="T25" fmla="*/ 2 h 25"/>
                <a:gd name="T26" fmla="*/ 19 w 21"/>
                <a:gd name="T27" fmla="*/ 4 h 25"/>
                <a:gd name="T28" fmla="*/ 21 w 21"/>
                <a:gd name="T29" fmla="*/ 4 h 25"/>
                <a:gd name="T30" fmla="*/ 21 w 21"/>
                <a:gd name="T31" fmla="*/ 6 h 25"/>
                <a:gd name="T32" fmla="*/ 21 w 21"/>
                <a:gd name="T33" fmla="*/ 8 h 25"/>
                <a:gd name="T34" fmla="*/ 21 w 21"/>
                <a:gd name="T35" fmla="*/ 10 h 25"/>
                <a:gd name="T36" fmla="*/ 21 w 21"/>
                <a:gd name="T37" fmla="*/ 12 h 25"/>
                <a:gd name="T38" fmla="*/ 21 w 21"/>
                <a:gd name="T39" fmla="*/ 13 h 25"/>
                <a:gd name="T40" fmla="*/ 21 w 21"/>
                <a:gd name="T41" fmla="*/ 15 h 25"/>
                <a:gd name="T42" fmla="*/ 21 w 21"/>
                <a:gd name="T43" fmla="*/ 17 h 25"/>
                <a:gd name="T44" fmla="*/ 19 w 21"/>
                <a:gd name="T45" fmla="*/ 17 h 25"/>
                <a:gd name="T46" fmla="*/ 19 w 21"/>
                <a:gd name="T47" fmla="*/ 19 h 25"/>
                <a:gd name="T48" fmla="*/ 18 w 21"/>
                <a:gd name="T49" fmla="*/ 21 h 25"/>
                <a:gd name="T50" fmla="*/ 16 w 21"/>
                <a:gd name="T51" fmla="*/ 23 h 25"/>
                <a:gd name="T52" fmla="*/ 14 w 21"/>
                <a:gd name="T53" fmla="*/ 23 h 25"/>
                <a:gd name="T54" fmla="*/ 12 w 21"/>
                <a:gd name="T55" fmla="*/ 25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5 h 25"/>
                <a:gd name="T62" fmla="*/ 4 w 21"/>
                <a:gd name="T63" fmla="*/ 25 h 25"/>
                <a:gd name="T64" fmla="*/ 4 w 21"/>
                <a:gd name="T65" fmla="*/ 23 h 25"/>
                <a:gd name="T66" fmla="*/ 2 w 21"/>
                <a:gd name="T67" fmla="*/ 23 h 25"/>
                <a:gd name="T68" fmla="*/ 2 w 21"/>
                <a:gd name="T69" fmla="*/ 21 h 25"/>
                <a:gd name="T70" fmla="*/ 0 w 21"/>
                <a:gd name="T71" fmla="*/ 19 h 25"/>
                <a:gd name="T72" fmla="*/ 0 w 21"/>
                <a:gd name="T73" fmla="*/ 17 h 25"/>
                <a:gd name="T74" fmla="*/ 0 w 21"/>
                <a:gd name="T75" fmla="*/ 15 h 25"/>
                <a:gd name="T76" fmla="*/ 0 w 21"/>
                <a:gd name="T77" fmla="*/ 13 h 25"/>
                <a:gd name="T78" fmla="*/ 0 w 21"/>
                <a:gd name="T7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0" y="12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6" name="Freeform 284"/>
            <p:cNvSpPr>
              <a:spLocks/>
            </p:cNvSpPr>
            <p:nvPr/>
          </p:nvSpPr>
          <p:spPr bwMode="auto">
            <a:xfrm>
              <a:off x="3513" y="2740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0 h 21"/>
                <a:gd name="T4" fmla="*/ 23 w 27"/>
                <a:gd name="T5" fmla="*/ 20 h 21"/>
                <a:gd name="T6" fmla="*/ 23 w 27"/>
                <a:gd name="T7" fmla="*/ 18 h 21"/>
                <a:gd name="T8" fmla="*/ 21 w 27"/>
                <a:gd name="T9" fmla="*/ 16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0 h 21"/>
                <a:gd name="T18" fmla="*/ 11 w 27"/>
                <a:gd name="T19" fmla="*/ 10 h 21"/>
                <a:gd name="T20" fmla="*/ 9 w 27"/>
                <a:gd name="T21" fmla="*/ 8 h 21"/>
                <a:gd name="T22" fmla="*/ 7 w 27"/>
                <a:gd name="T23" fmla="*/ 6 h 21"/>
                <a:gd name="T24" fmla="*/ 5 w 27"/>
                <a:gd name="T25" fmla="*/ 6 h 21"/>
                <a:gd name="T26" fmla="*/ 5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7" name="Freeform 285"/>
            <p:cNvSpPr>
              <a:spLocks/>
            </p:cNvSpPr>
            <p:nvPr/>
          </p:nvSpPr>
          <p:spPr bwMode="auto">
            <a:xfrm>
              <a:off x="3522" y="2740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6 w 18"/>
                <a:gd name="T3" fmla="*/ 12 h 14"/>
                <a:gd name="T4" fmla="*/ 12 w 18"/>
                <a:gd name="T5" fmla="*/ 10 h 14"/>
                <a:gd name="T6" fmla="*/ 10 w 18"/>
                <a:gd name="T7" fmla="*/ 8 h 14"/>
                <a:gd name="T8" fmla="*/ 8 w 18"/>
                <a:gd name="T9" fmla="*/ 6 h 14"/>
                <a:gd name="T10" fmla="*/ 6 w 18"/>
                <a:gd name="T11" fmla="*/ 4 h 14"/>
                <a:gd name="T12" fmla="*/ 2 w 18"/>
                <a:gd name="T13" fmla="*/ 2 h 14"/>
                <a:gd name="T14" fmla="*/ 0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18" y="14"/>
                  </a:moveTo>
                  <a:lnTo>
                    <a:pt x="16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8" name="Freeform 286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3 h 31"/>
                <a:gd name="T40" fmla="*/ 0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8 h 31"/>
                <a:gd name="T48" fmla="*/ 4 w 27"/>
                <a:gd name="T49" fmla="*/ 6 h 31"/>
                <a:gd name="T50" fmla="*/ 6 w 27"/>
                <a:gd name="T51" fmla="*/ 6 h 31"/>
                <a:gd name="T52" fmla="*/ 8 w 27"/>
                <a:gd name="T53" fmla="*/ 4 h 31"/>
                <a:gd name="T54" fmla="*/ 9 w 27"/>
                <a:gd name="T55" fmla="*/ 2 h 31"/>
                <a:gd name="T56" fmla="*/ 11 w 27"/>
                <a:gd name="T57" fmla="*/ 2 h 31"/>
                <a:gd name="T58" fmla="*/ 13 w 27"/>
                <a:gd name="T59" fmla="*/ 0 h 31"/>
                <a:gd name="T60" fmla="*/ 15 w 27"/>
                <a:gd name="T61" fmla="*/ 0 h 31"/>
                <a:gd name="T62" fmla="*/ 17 w 27"/>
                <a:gd name="T63" fmla="*/ 0 h 31"/>
                <a:gd name="T64" fmla="*/ 19 w 27"/>
                <a:gd name="T65" fmla="*/ 0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2 h 31"/>
                <a:gd name="T72" fmla="*/ 23 w 27"/>
                <a:gd name="T73" fmla="*/ 4 h 31"/>
                <a:gd name="T74" fmla="*/ 23 w 27"/>
                <a:gd name="T75" fmla="*/ 4 h 31"/>
                <a:gd name="T76" fmla="*/ 25 w 27"/>
                <a:gd name="T77" fmla="*/ 6 h 31"/>
                <a:gd name="T78" fmla="*/ 25 w 27"/>
                <a:gd name="T79" fmla="*/ 6 h 31"/>
                <a:gd name="T80" fmla="*/ 25 w 27"/>
                <a:gd name="T81" fmla="*/ 8 h 31"/>
                <a:gd name="T82" fmla="*/ 25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5 w 27"/>
                <a:gd name="T91" fmla="*/ 17 h 31"/>
                <a:gd name="T92" fmla="*/ 25 w 27"/>
                <a:gd name="T93" fmla="*/ 19 h 31"/>
                <a:gd name="T94" fmla="*/ 23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39" name="Freeform 287"/>
            <p:cNvSpPr>
              <a:spLocks/>
            </p:cNvSpPr>
            <p:nvPr/>
          </p:nvSpPr>
          <p:spPr bwMode="auto">
            <a:xfrm>
              <a:off x="3532" y="2750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19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1 w 27"/>
                <a:gd name="T9" fmla="*/ 29 h 31"/>
                <a:gd name="T10" fmla="*/ 9 w 27"/>
                <a:gd name="T11" fmla="*/ 31 h 31"/>
                <a:gd name="T12" fmla="*/ 8 w 27"/>
                <a:gd name="T13" fmla="*/ 31 h 31"/>
                <a:gd name="T14" fmla="*/ 4 w 27"/>
                <a:gd name="T15" fmla="*/ 29 h 31"/>
                <a:gd name="T16" fmla="*/ 2 w 27"/>
                <a:gd name="T17" fmla="*/ 29 h 31"/>
                <a:gd name="T18" fmla="*/ 2 w 27"/>
                <a:gd name="T19" fmla="*/ 27 h 31"/>
                <a:gd name="T20" fmla="*/ 0 w 27"/>
                <a:gd name="T21" fmla="*/ 27 h 31"/>
                <a:gd name="T22" fmla="*/ 0 w 27"/>
                <a:gd name="T23" fmla="*/ 25 h 31"/>
                <a:gd name="T24" fmla="*/ 0 w 27"/>
                <a:gd name="T25" fmla="*/ 23 h 31"/>
                <a:gd name="T26" fmla="*/ 0 w 27"/>
                <a:gd name="T27" fmla="*/ 21 h 31"/>
                <a:gd name="T28" fmla="*/ 0 w 27"/>
                <a:gd name="T29" fmla="*/ 19 h 31"/>
                <a:gd name="T30" fmla="*/ 0 w 27"/>
                <a:gd name="T31" fmla="*/ 17 h 31"/>
                <a:gd name="T32" fmla="*/ 0 w 27"/>
                <a:gd name="T33" fmla="*/ 15 h 31"/>
                <a:gd name="T34" fmla="*/ 0 w 27"/>
                <a:gd name="T35" fmla="*/ 13 h 31"/>
                <a:gd name="T36" fmla="*/ 2 w 27"/>
                <a:gd name="T37" fmla="*/ 11 h 31"/>
                <a:gd name="T38" fmla="*/ 2 w 27"/>
                <a:gd name="T39" fmla="*/ 10 h 31"/>
                <a:gd name="T40" fmla="*/ 4 w 27"/>
                <a:gd name="T41" fmla="*/ 8 h 31"/>
                <a:gd name="T42" fmla="*/ 4 w 27"/>
                <a:gd name="T43" fmla="*/ 6 h 31"/>
                <a:gd name="T44" fmla="*/ 6 w 27"/>
                <a:gd name="T45" fmla="*/ 6 h 31"/>
                <a:gd name="T46" fmla="*/ 8 w 27"/>
                <a:gd name="T47" fmla="*/ 4 h 31"/>
                <a:gd name="T48" fmla="*/ 9 w 27"/>
                <a:gd name="T49" fmla="*/ 2 h 31"/>
                <a:gd name="T50" fmla="*/ 11 w 27"/>
                <a:gd name="T51" fmla="*/ 2 h 31"/>
                <a:gd name="T52" fmla="*/ 13 w 27"/>
                <a:gd name="T53" fmla="*/ 0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2 h 31"/>
                <a:gd name="T62" fmla="*/ 23 w 27"/>
                <a:gd name="T63" fmla="*/ 2 h 31"/>
                <a:gd name="T64" fmla="*/ 23 w 27"/>
                <a:gd name="T65" fmla="*/ 4 h 31"/>
                <a:gd name="T66" fmla="*/ 25 w 27"/>
                <a:gd name="T67" fmla="*/ 6 h 31"/>
                <a:gd name="T68" fmla="*/ 25 w 27"/>
                <a:gd name="T69" fmla="*/ 8 h 31"/>
                <a:gd name="T70" fmla="*/ 25 w 27"/>
                <a:gd name="T71" fmla="*/ 10 h 31"/>
                <a:gd name="T72" fmla="*/ 27 w 27"/>
                <a:gd name="T73" fmla="*/ 11 h 31"/>
                <a:gd name="T74" fmla="*/ 27 w 27"/>
                <a:gd name="T75" fmla="*/ 13 h 31"/>
                <a:gd name="T76" fmla="*/ 27 w 27"/>
                <a:gd name="T77" fmla="*/ 15 h 31"/>
                <a:gd name="T78" fmla="*/ 25 w 27"/>
                <a:gd name="T79" fmla="*/ 17 h 31"/>
                <a:gd name="T80" fmla="*/ 25 w 27"/>
                <a:gd name="T81" fmla="*/ 19 h 31"/>
                <a:gd name="T82" fmla="*/ 23 w 27"/>
                <a:gd name="T83" fmla="*/ 21 h 31"/>
                <a:gd name="T84" fmla="*/ 23 w 27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19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0" name="Freeform 288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0 w 22"/>
                <a:gd name="T17" fmla="*/ 0 h 23"/>
                <a:gd name="T18" fmla="*/ 12 w 22"/>
                <a:gd name="T19" fmla="*/ 0 h 23"/>
                <a:gd name="T20" fmla="*/ 14 w 22"/>
                <a:gd name="T21" fmla="*/ 0 h 23"/>
                <a:gd name="T22" fmla="*/ 16 w 22"/>
                <a:gd name="T23" fmla="*/ 0 h 23"/>
                <a:gd name="T24" fmla="*/ 18 w 22"/>
                <a:gd name="T25" fmla="*/ 0 h 23"/>
                <a:gd name="T26" fmla="*/ 18 w 22"/>
                <a:gd name="T27" fmla="*/ 2 h 23"/>
                <a:gd name="T28" fmla="*/ 20 w 22"/>
                <a:gd name="T29" fmla="*/ 2 h 23"/>
                <a:gd name="T30" fmla="*/ 20 w 22"/>
                <a:gd name="T31" fmla="*/ 4 h 23"/>
                <a:gd name="T32" fmla="*/ 22 w 22"/>
                <a:gd name="T33" fmla="*/ 4 h 23"/>
                <a:gd name="T34" fmla="*/ 22 w 22"/>
                <a:gd name="T35" fmla="*/ 6 h 23"/>
                <a:gd name="T36" fmla="*/ 22 w 22"/>
                <a:gd name="T37" fmla="*/ 8 h 23"/>
                <a:gd name="T38" fmla="*/ 22 w 22"/>
                <a:gd name="T39" fmla="*/ 8 h 23"/>
                <a:gd name="T40" fmla="*/ 22 w 22"/>
                <a:gd name="T41" fmla="*/ 10 h 23"/>
                <a:gd name="T42" fmla="*/ 22 w 22"/>
                <a:gd name="T43" fmla="*/ 10 h 23"/>
                <a:gd name="T44" fmla="*/ 22 w 22"/>
                <a:gd name="T45" fmla="*/ 11 h 23"/>
                <a:gd name="T46" fmla="*/ 22 w 22"/>
                <a:gd name="T47" fmla="*/ 13 h 23"/>
                <a:gd name="T48" fmla="*/ 22 w 22"/>
                <a:gd name="T49" fmla="*/ 13 h 23"/>
                <a:gd name="T50" fmla="*/ 22 w 22"/>
                <a:gd name="T51" fmla="*/ 15 h 23"/>
                <a:gd name="T52" fmla="*/ 20 w 22"/>
                <a:gd name="T53" fmla="*/ 17 h 23"/>
                <a:gd name="T54" fmla="*/ 20 w 22"/>
                <a:gd name="T55" fmla="*/ 17 h 23"/>
                <a:gd name="T56" fmla="*/ 18 w 22"/>
                <a:gd name="T57" fmla="*/ 19 h 23"/>
                <a:gd name="T58" fmla="*/ 18 w 22"/>
                <a:gd name="T59" fmla="*/ 21 h 23"/>
                <a:gd name="T60" fmla="*/ 16 w 22"/>
                <a:gd name="T61" fmla="*/ 21 h 23"/>
                <a:gd name="T62" fmla="*/ 16 w 22"/>
                <a:gd name="T63" fmla="*/ 21 h 23"/>
                <a:gd name="T64" fmla="*/ 14 w 22"/>
                <a:gd name="T65" fmla="*/ 23 h 23"/>
                <a:gd name="T66" fmla="*/ 12 w 22"/>
                <a:gd name="T67" fmla="*/ 23 h 23"/>
                <a:gd name="T68" fmla="*/ 10 w 22"/>
                <a:gd name="T69" fmla="*/ 23 h 23"/>
                <a:gd name="T70" fmla="*/ 8 w 22"/>
                <a:gd name="T71" fmla="*/ 23 h 23"/>
                <a:gd name="T72" fmla="*/ 8 w 22"/>
                <a:gd name="T73" fmla="*/ 23 h 23"/>
                <a:gd name="T74" fmla="*/ 6 w 22"/>
                <a:gd name="T75" fmla="*/ 23 h 23"/>
                <a:gd name="T76" fmla="*/ 4 w 22"/>
                <a:gd name="T77" fmla="*/ 23 h 23"/>
                <a:gd name="T78" fmla="*/ 4 w 22"/>
                <a:gd name="T79" fmla="*/ 21 h 23"/>
                <a:gd name="T80" fmla="*/ 2 w 22"/>
                <a:gd name="T81" fmla="*/ 21 h 23"/>
                <a:gd name="T82" fmla="*/ 2 w 22"/>
                <a:gd name="T83" fmla="*/ 19 h 23"/>
                <a:gd name="T84" fmla="*/ 0 w 22"/>
                <a:gd name="T85" fmla="*/ 19 h 23"/>
                <a:gd name="T86" fmla="*/ 0 w 22"/>
                <a:gd name="T87" fmla="*/ 17 h 23"/>
                <a:gd name="T88" fmla="*/ 0 w 22"/>
                <a:gd name="T89" fmla="*/ 15 h 23"/>
                <a:gd name="T90" fmla="*/ 0 w 22"/>
                <a:gd name="T91" fmla="*/ 15 h 23"/>
                <a:gd name="T92" fmla="*/ 0 w 22"/>
                <a:gd name="T93" fmla="*/ 13 h 23"/>
                <a:gd name="T94" fmla="*/ 0 w 22"/>
                <a:gd name="T95" fmla="*/ 11 h 23"/>
                <a:gd name="T96" fmla="*/ 0 w 22"/>
                <a:gd name="T9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1" name="Freeform 289"/>
            <p:cNvSpPr>
              <a:spLocks/>
            </p:cNvSpPr>
            <p:nvPr/>
          </p:nvSpPr>
          <p:spPr bwMode="auto">
            <a:xfrm>
              <a:off x="3495" y="2727"/>
              <a:ext cx="22" cy="23"/>
            </a:xfrm>
            <a:custGeom>
              <a:avLst/>
              <a:gdLst>
                <a:gd name="T0" fmla="*/ 0 w 22"/>
                <a:gd name="T1" fmla="*/ 10 h 23"/>
                <a:gd name="T2" fmla="*/ 0 w 22"/>
                <a:gd name="T3" fmla="*/ 8 h 23"/>
                <a:gd name="T4" fmla="*/ 2 w 22"/>
                <a:gd name="T5" fmla="*/ 6 h 23"/>
                <a:gd name="T6" fmla="*/ 2 w 22"/>
                <a:gd name="T7" fmla="*/ 4 h 23"/>
                <a:gd name="T8" fmla="*/ 4 w 22"/>
                <a:gd name="T9" fmla="*/ 2 h 23"/>
                <a:gd name="T10" fmla="*/ 6 w 22"/>
                <a:gd name="T11" fmla="*/ 2 h 23"/>
                <a:gd name="T12" fmla="*/ 8 w 22"/>
                <a:gd name="T13" fmla="*/ 0 h 23"/>
                <a:gd name="T14" fmla="*/ 10 w 22"/>
                <a:gd name="T15" fmla="*/ 0 h 23"/>
                <a:gd name="T16" fmla="*/ 12 w 22"/>
                <a:gd name="T17" fmla="*/ 0 h 23"/>
                <a:gd name="T18" fmla="*/ 14 w 22"/>
                <a:gd name="T19" fmla="*/ 0 h 23"/>
                <a:gd name="T20" fmla="*/ 16 w 22"/>
                <a:gd name="T21" fmla="*/ 0 h 23"/>
                <a:gd name="T22" fmla="*/ 18 w 22"/>
                <a:gd name="T23" fmla="*/ 0 h 23"/>
                <a:gd name="T24" fmla="*/ 18 w 22"/>
                <a:gd name="T25" fmla="*/ 2 h 23"/>
                <a:gd name="T26" fmla="*/ 20 w 22"/>
                <a:gd name="T27" fmla="*/ 2 h 23"/>
                <a:gd name="T28" fmla="*/ 20 w 22"/>
                <a:gd name="T29" fmla="*/ 4 h 23"/>
                <a:gd name="T30" fmla="*/ 22 w 22"/>
                <a:gd name="T31" fmla="*/ 4 h 23"/>
                <a:gd name="T32" fmla="*/ 22 w 22"/>
                <a:gd name="T33" fmla="*/ 6 h 23"/>
                <a:gd name="T34" fmla="*/ 22 w 22"/>
                <a:gd name="T35" fmla="*/ 8 h 23"/>
                <a:gd name="T36" fmla="*/ 22 w 22"/>
                <a:gd name="T37" fmla="*/ 10 h 23"/>
                <a:gd name="T38" fmla="*/ 22 w 22"/>
                <a:gd name="T39" fmla="*/ 11 h 23"/>
                <a:gd name="T40" fmla="*/ 22 w 22"/>
                <a:gd name="T41" fmla="*/ 13 h 23"/>
                <a:gd name="T42" fmla="*/ 22 w 22"/>
                <a:gd name="T43" fmla="*/ 15 h 23"/>
                <a:gd name="T44" fmla="*/ 20 w 22"/>
                <a:gd name="T45" fmla="*/ 17 h 23"/>
                <a:gd name="T46" fmla="*/ 18 w 22"/>
                <a:gd name="T47" fmla="*/ 19 h 23"/>
                <a:gd name="T48" fmla="*/ 18 w 22"/>
                <a:gd name="T49" fmla="*/ 21 h 23"/>
                <a:gd name="T50" fmla="*/ 16 w 22"/>
                <a:gd name="T51" fmla="*/ 21 h 23"/>
                <a:gd name="T52" fmla="*/ 14 w 22"/>
                <a:gd name="T53" fmla="*/ 23 h 23"/>
                <a:gd name="T54" fmla="*/ 12 w 22"/>
                <a:gd name="T55" fmla="*/ 23 h 23"/>
                <a:gd name="T56" fmla="*/ 10 w 22"/>
                <a:gd name="T57" fmla="*/ 23 h 23"/>
                <a:gd name="T58" fmla="*/ 8 w 22"/>
                <a:gd name="T59" fmla="*/ 23 h 23"/>
                <a:gd name="T60" fmla="*/ 6 w 22"/>
                <a:gd name="T61" fmla="*/ 23 h 23"/>
                <a:gd name="T62" fmla="*/ 4 w 22"/>
                <a:gd name="T63" fmla="*/ 23 h 23"/>
                <a:gd name="T64" fmla="*/ 4 w 22"/>
                <a:gd name="T65" fmla="*/ 21 h 23"/>
                <a:gd name="T66" fmla="*/ 2 w 22"/>
                <a:gd name="T67" fmla="*/ 21 h 23"/>
                <a:gd name="T68" fmla="*/ 2 w 22"/>
                <a:gd name="T69" fmla="*/ 19 h 23"/>
                <a:gd name="T70" fmla="*/ 0 w 22"/>
                <a:gd name="T71" fmla="*/ 19 h 23"/>
                <a:gd name="T72" fmla="*/ 0 w 22"/>
                <a:gd name="T73" fmla="*/ 17 h 23"/>
                <a:gd name="T74" fmla="*/ 0 w 22"/>
                <a:gd name="T75" fmla="*/ 15 h 23"/>
                <a:gd name="T76" fmla="*/ 0 w 22"/>
                <a:gd name="T77" fmla="*/ 13 h 23"/>
                <a:gd name="T78" fmla="*/ 0 w 22"/>
                <a:gd name="T79" fmla="*/ 11 h 23"/>
                <a:gd name="T80" fmla="*/ 0 w 22"/>
                <a:gd name="T8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3">
                  <a:moveTo>
                    <a:pt x="0" y="10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2" name="Freeform 290"/>
            <p:cNvSpPr>
              <a:spLocks/>
            </p:cNvSpPr>
            <p:nvPr/>
          </p:nvSpPr>
          <p:spPr bwMode="auto">
            <a:xfrm>
              <a:off x="3532" y="2717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20 h 21"/>
                <a:gd name="T6" fmla="*/ 23 w 27"/>
                <a:gd name="T7" fmla="*/ 18 h 21"/>
                <a:gd name="T8" fmla="*/ 21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3 w 27"/>
                <a:gd name="T17" fmla="*/ 12 h 21"/>
                <a:gd name="T18" fmla="*/ 11 w 27"/>
                <a:gd name="T19" fmla="*/ 10 h 21"/>
                <a:gd name="T20" fmla="*/ 9 w 27"/>
                <a:gd name="T21" fmla="*/ 8 h 21"/>
                <a:gd name="T22" fmla="*/ 8 w 27"/>
                <a:gd name="T23" fmla="*/ 6 h 21"/>
                <a:gd name="T24" fmla="*/ 6 w 27"/>
                <a:gd name="T25" fmla="*/ 4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20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3" name="Freeform 291"/>
            <p:cNvSpPr>
              <a:spLocks/>
            </p:cNvSpPr>
            <p:nvPr/>
          </p:nvSpPr>
          <p:spPr bwMode="auto">
            <a:xfrm>
              <a:off x="3541" y="2717"/>
              <a:ext cx="20" cy="16"/>
            </a:xfrm>
            <a:custGeom>
              <a:avLst/>
              <a:gdLst>
                <a:gd name="T0" fmla="*/ 20 w 20"/>
                <a:gd name="T1" fmla="*/ 16 h 16"/>
                <a:gd name="T2" fmla="*/ 16 w 20"/>
                <a:gd name="T3" fmla="*/ 14 h 16"/>
                <a:gd name="T4" fmla="*/ 14 w 20"/>
                <a:gd name="T5" fmla="*/ 12 h 16"/>
                <a:gd name="T6" fmla="*/ 12 w 20"/>
                <a:gd name="T7" fmla="*/ 10 h 16"/>
                <a:gd name="T8" fmla="*/ 10 w 20"/>
                <a:gd name="T9" fmla="*/ 8 h 16"/>
                <a:gd name="T10" fmla="*/ 8 w 20"/>
                <a:gd name="T11" fmla="*/ 6 h 16"/>
                <a:gd name="T12" fmla="*/ 6 w 20"/>
                <a:gd name="T13" fmla="*/ 4 h 16"/>
                <a:gd name="T14" fmla="*/ 4 w 20"/>
                <a:gd name="T15" fmla="*/ 2 h 16"/>
                <a:gd name="T16" fmla="*/ 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6" y="14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4" name="Freeform 292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2 w 27"/>
                <a:gd name="T21" fmla="*/ 27 h 31"/>
                <a:gd name="T22" fmla="*/ 0 w 27"/>
                <a:gd name="T23" fmla="*/ 25 h 31"/>
                <a:gd name="T24" fmla="*/ 0 w 27"/>
                <a:gd name="T25" fmla="*/ 25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21 h 31"/>
                <a:gd name="T32" fmla="*/ 0 w 27"/>
                <a:gd name="T33" fmla="*/ 19 h 31"/>
                <a:gd name="T34" fmla="*/ 0 w 27"/>
                <a:gd name="T35" fmla="*/ 17 h 31"/>
                <a:gd name="T36" fmla="*/ 0 w 27"/>
                <a:gd name="T37" fmla="*/ 15 h 31"/>
                <a:gd name="T38" fmla="*/ 0 w 27"/>
                <a:gd name="T39" fmla="*/ 15 h 31"/>
                <a:gd name="T40" fmla="*/ 2 w 27"/>
                <a:gd name="T41" fmla="*/ 13 h 31"/>
                <a:gd name="T42" fmla="*/ 2 w 27"/>
                <a:gd name="T43" fmla="*/ 11 h 31"/>
                <a:gd name="T44" fmla="*/ 2 w 27"/>
                <a:gd name="T45" fmla="*/ 10 h 31"/>
                <a:gd name="T46" fmla="*/ 4 w 27"/>
                <a:gd name="T47" fmla="*/ 10 h 31"/>
                <a:gd name="T48" fmla="*/ 6 w 27"/>
                <a:gd name="T49" fmla="*/ 8 h 31"/>
                <a:gd name="T50" fmla="*/ 6 w 27"/>
                <a:gd name="T51" fmla="*/ 6 h 31"/>
                <a:gd name="T52" fmla="*/ 8 w 27"/>
                <a:gd name="T53" fmla="*/ 4 h 31"/>
                <a:gd name="T54" fmla="*/ 10 w 27"/>
                <a:gd name="T55" fmla="*/ 2 h 31"/>
                <a:gd name="T56" fmla="*/ 14 w 27"/>
                <a:gd name="T57" fmla="*/ 2 h 31"/>
                <a:gd name="T58" fmla="*/ 15 w 27"/>
                <a:gd name="T59" fmla="*/ 2 h 31"/>
                <a:gd name="T60" fmla="*/ 17 w 27"/>
                <a:gd name="T61" fmla="*/ 0 h 31"/>
                <a:gd name="T62" fmla="*/ 19 w 27"/>
                <a:gd name="T63" fmla="*/ 0 h 31"/>
                <a:gd name="T64" fmla="*/ 19 w 27"/>
                <a:gd name="T65" fmla="*/ 2 h 31"/>
                <a:gd name="T66" fmla="*/ 21 w 27"/>
                <a:gd name="T67" fmla="*/ 2 h 31"/>
                <a:gd name="T68" fmla="*/ 21 w 27"/>
                <a:gd name="T69" fmla="*/ 2 h 31"/>
                <a:gd name="T70" fmla="*/ 23 w 27"/>
                <a:gd name="T71" fmla="*/ 4 h 31"/>
                <a:gd name="T72" fmla="*/ 23 w 27"/>
                <a:gd name="T73" fmla="*/ 4 h 31"/>
                <a:gd name="T74" fmla="*/ 25 w 27"/>
                <a:gd name="T75" fmla="*/ 6 h 31"/>
                <a:gd name="T76" fmla="*/ 25 w 27"/>
                <a:gd name="T77" fmla="*/ 6 h 31"/>
                <a:gd name="T78" fmla="*/ 25 w 27"/>
                <a:gd name="T79" fmla="*/ 8 h 31"/>
                <a:gd name="T80" fmla="*/ 25 w 27"/>
                <a:gd name="T81" fmla="*/ 8 h 31"/>
                <a:gd name="T82" fmla="*/ 27 w 27"/>
                <a:gd name="T83" fmla="*/ 10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5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5" name="Freeform 293"/>
            <p:cNvSpPr>
              <a:spLocks/>
            </p:cNvSpPr>
            <p:nvPr/>
          </p:nvSpPr>
          <p:spPr bwMode="auto">
            <a:xfrm>
              <a:off x="3551" y="2727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7 w 27"/>
                <a:gd name="T5" fmla="*/ 27 h 31"/>
                <a:gd name="T6" fmla="*/ 15 w 27"/>
                <a:gd name="T7" fmla="*/ 29 h 31"/>
                <a:gd name="T8" fmla="*/ 14 w 27"/>
                <a:gd name="T9" fmla="*/ 31 h 31"/>
                <a:gd name="T10" fmla="*/ 10 w 27"/>
                <a:gd name="T11" fmla="*/ 31 h 31"/>
                <a:gd name="T12" fmla="*/ 8 w 27"/>
                <a:gd name="T13" fmla="*/ 31 h 31"/>
                <a:gd name="T14" fmla="*/ 6 w 27"/>
                <a:gd name="T15" fmla="*/ 31 h 31"/>
                <a:gd name="T16" fmla="*/ 4 w 27"/>
                <a:gd name="T17" fmla="*/ 29 h 31"/>
                <a:gd name="T18" fmla="*/ 2 w 27"/>
                <a:gd name="T19" fmla="*/ 27 h 31"/>
                <a:gd name="T20" fmla="*/ 0 w 27"/>
                <a:gd name="T21" fmla="*/ 25 h 31"/>
                <a:gd name="T22" fmla="*/ 0 w 27"/>
                <a:gd name="T23" fmla="*/ 23 h 31"/>
                <a:gd name="T24" fmla="*/ 0 w 27"/>
                <a:gd name="T25" fmla="*/ 21 h 31"/>
                <a:gd name="T26" fmla="*/ 0 w 27"/>
                <a:gd name="T27" fmla="*/ 19 h 31"/>
                <a:gd name="T28" fmla="*/ 0 w 27"/>
                <a:gd name="T29" fmla="*/ 17 h 31"/>
                <a:gd name="T30" fmla="*/ 0 w 27"/>
                <a:gd name="T31" fmla="*/ 15 h 31"/>
                <a:gd name="T32" fmla="*/ 2 w 27"/>
                <a:gd name="T33" fmla="*/ 13 h 31"/>
                <a:gd name="T34" fmla="*/ 2 w 27"/>
                <a:gd name="T35" fmla="*/ 11 h 31"/>
                <a:gd name="T36" fmla="*/ 2 w 27"/>
                <a:gd name="T37" fmla="*/ 10 h 31"/>
                <a:gd name="T38" fmla="*/ 4 w 27"/>
                <a:gd name="T39" fmla="*/ 10 h 31"/>
                <a:gd name="T40" fmla="*/ 6 w 27"/>
                <a:gd name="T41" fmla="*/ 8 h 31"/>
                <a:gd name="T42" fmla="*/ 6 w 27"/>
                <a:gd name="T43" fmla="*/ 6 h 31"/>
                <a:gd name="T44" fmla="*/ 8 w 27"/>
                <a:gd name="T45" fmla="*/ 4 h 31"/>
                <a:gd name="T46" fmla="*/ 10 w 27"/>
                <a:gd name="T47" fmla="*/ 2 h 31"/>
                <a:gd name="T48" fmla="*/ 14 w 27"/>
                <a:gd name="T49" fmla="*/ 2 h 31"/>
                <a:gd name="T50" fmla="*/ 15 w 27"/>
                <a:gd name="T51" fmla="*/ 2 h 31"/>
                <a:gd name="T52" fmla="*/ 17 w 27"/>
                <a:gd name="T53" fmla="*/ 0 h 31"/>
                <a:gd name="T54" fmla="*/ 19 w 27"/>
                <a:gd name="T55" fmla="*/ 0 h 31"/>
                <a:gd name="T56" fmla="*/ 19 w 27"/>
                <a:gd name="T57" fmla="*/ 2 h 31"/>
                <a:gd name="T58" fmla="*/ 21 w 27"/>
                <a:gd name="T59" fmla="*/ 2 h 31"/>
                <a:gd name="T60" fmla="*/ 23 w 27"/>
                <a:gd name="T61" fmla="*/ 4 h 31"/>
                <a:gd name="T62" fmla="*/ 25 w 27"/>
                <a:gd name="T63" fmla="*/ 6 h 31"/>
                <a:gd name="T64" fmla="*/ 25 w 27"/>
                <a:gd name="T65" fmla="*/ 8 h 31"/>
                <a:gd name="T66" fmla="*/ 27 w 27"/>
                <a:gd name="T67" fmla="*/ 10 h 31"/>
                <a:gd name="T68" fmla="*/ 27 w 27"/>
                <a:gd name="T69" fmla="*/ 11 h 31"/>
                <a:gd name="T70" fmla="*/ 27 w 27"/>
                <a:gd name="T71" fmla="*/ 13 h 31"/>
                <a:gd name="T72" fmla="*/ 27 w 27"/>
                <a:gd name="T73" fmla="*/ 15 h 31"/>
                <a:gd name="T74" fmla="*/ 27 w 27"/>
                <a:gd name="T75" fmla="*/ 17 h 31"/>
                <a:gd name="T76" fmla="*/ 25 w 27"/>
                <a:gd name="T77" fmla="*/ 19 h 31"/>
                <a:gd name="T78" fmla="*/ 25 w 27"/>
                <a:gd name="T79" fmla="*/ 21 h 31"/>
                <a:gd name="T80" fmla="*/ 23 w 27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6" name="Freeform 294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3 w 21"/>
                <a:gd name="T9" fmla="*/ 4 h 25"/>
                <a:gd name="T10" fmla="*/ 5 w 21"/>
                <a:gd name="T11" fmla="*/ 2 h 25"/>
                <a:gd name="T12" fmla="*/ 7 w 21"/>
                <a:gd name="T13" fmla="*/ 2 h 25"/>
                <a:gd name="T14" fmla="*/ 9 w 21"/>
                <a:gd name="T15" fmla="*/ 0 h 25"/>
                <a:gd name="T16" fmla="*/ 11 w 21"/>
                <a:gd name="T17" fmla="*/ 0 h 25"/>
                <a:gd name="T18" fmla="*/ 11 w 21"/>
                <a:gd name="T19" fmla="*/ 0 h 25"/>
                <a:gd name="T20" fmla="*/ 13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9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3 w 21"/>
                <a:gd name="T65" fmla="*/ 23 h 25"/>
                <a:gd name="T66" fmla="*/ 11 w 21"/>
                <a:gd name="T67" fmla="*/ 23 h 25"/>
                <a:gd name="T68" fmla="*/ 9 w 21"/>
                <a:gd name="T69" fmla="*/ 25 h 25"/>
                <a:gd name="T70" fmla="*/ 9 w 21"/>
                <a:gd name="T71" fmla="*/ 25 h 25"/>
                <a:gd name="T72" fmla="*/ 7 w 21"/>
                <a:gd name="T73" fmla="*/ 25 h 25"/>
                <a:gd name="T74" fmla="*/ 5 w 21"/>
                <a:gd name="T75" fmla="*/ 23 h 25"/>
                <a:gd name="T76" fmla="*/ 5 w 21"/>
                <a:gd name="T77" fmla="*/ 23 h 25"/>
                <a:gd name="T78" fmla="*/ 3 w 21"/>
                <a:gd name="T79" fmla="*/ 23 h 25"/>
                <a:gd name="T80" fmla="*/ 3 w 21"/>
                <a:gd name="T81" fmla="*/ 21 h 25"/>
                <a:gd name="T82" fmla="*/ 2 w 21"/>
                <a:gd name="T83" fmla="*/ 21 h 25"/>
                <a:gd name="T84" fmla="*/ 2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7" name="Freeform 295"/>
            <p:cNvSpPr>
              <a:spLocks/>
            </p:cNvSpPr>
            <p:nvPr/>
          </p:nvSpPr>
          <p:spPr bwMode="auto">
            <a:xfrm>
              <a:off x="3515" y="2704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6 h 25"/>
                <a:gd name="T6" fmla="*/ 3 w 21"/>
                <a:gd name="T7" fmla="*/ 4 h 25"/>
                <a:gd name="T8" fmla="*/ 5 w 21"/>
                <a:gd name="T9" fmla="*/ 2 h 25"/>
                <a:gd name="T10" fmla="*/ 7 w 21"/>
                <a:gd name="T11" fmla="*/ 2 h 25"/>
                <a:gd name="T12" fmla="*/ 9 w 21"/>
                <a:gd name="T13" fmla="*/ 0 h 25"/>
                <a:gd name="T14" fmla="*/ 11 w 21"/>
                <a:gd name="T15" fmla="*/ 0 h 25"/>
                <a:gd name="T16" fmla="*/ 13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3 w 21"/>
                <a:gd name="T51" fmla="*/ 23 h 25"/>
                <a:gd name="T52" fmla="*/ 11 w 21"/>
                <a:gd name="T53" fmla="*/ 23 h 25"/>
                <a:gd name="T54" fmla="*/ 9 w 21"/>
                <a:gd name="T55" fmla="*/ 25 h 25"/>
                <a:gd name="T56" fmla="*/ 7 w 21"/>
                <a:gd name="T57" fmla="*/ 25 h 25"/>
                <a:gd name="T58" fmla="*/ 5 w 21"/>
                <a:gd name="T59" fmla="*/ 23 h 25"/>
                <a:gd name="T60" fmla="*/ 3 w 21"/>
                <a:gd name="T61" fmla="*/ 23 h 25"/>
                <a:gd name="T62" fmla="*/ 3 w 21"/>
                <a:gd name="T63" fmla="*/ 21 h 25"/>
                <a:gd name="T64" fmla="*/ 2 w 21"/>
                <a:gd name="T65" fmla="*/ 21 h 25"/>
                <a:gd name="T66" fmla="*/ 2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8" name="Freeform 296"/>
            <p:cNvSpPr>
              <a:spLocks/>
            </p:cNvSpPr>
            <p:nvPr/>
          </p:nvSpPr>
          <p:spPr bwMode="auto">
            <a:xfrm>
              <a:off x="3551" y="2694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3 w 27"/>
                <a:gd name="T5" fmla="*/ 19 h 21"/>
                <a:gd name="T6" fmla="*/ 21 w 27"/>
                <a:gd name="T7" fmla="*/ 18 h 21"/>
                <a:gd name="T8" fmla="*/ 19 w 27"/>
                <a:gd name="T9" fmla="*/ 18 h 21"/>
                <a:gd name="T10" fmla="*/ 19 w 27"/>
                <a:gd name="T11" fmla="*/ 16 h 21"/>
                <a:gd name="T12" fmla="*/ 17 w 27"/>
                <a:gd name="T13" fmla="*/ 14 h 21"/>
                <a:gd name="T14" fmla="*/ 15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6 w 27"/>
                <a:gd name="T25" fmla="*/ 6 h 21"/>
                <a:gd name="T26" fmla="*/ 4 w 27"/>
                <a:gd name="T27" fmla="*/ 4 h 21"/>
                <a:gd name="T28" fmla="*/ 2 w 27"/>
                <a:gd name="T29" fmla="*/ 2 h 21"/>
                <a:gd name="T30" fmla="*/ 0 w 27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49" name="Freeform 297"/>
            <p:cNvSpPr>
              <a:spLocks/>
            </p:cNvSpPr>
            <p:nvPr/>
          </p:nvSpPr>
          <p:spPr bwMode="auto">
            <a:xfrm>
              <a:off x="3561" y="2694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3 w 17"/>
                <a:gd name="T3" fmla="*/ 14 h 16"/>
                <a:gd name="T4" fmla="*/ 11 w 17"/>
                <a:gd name="T5" fmla="*/ 12 h 16"/>
                <a:gd name="T6" fmla="*/ 9 w 17"/>
                <a:gd name="T7" fmla="*/ 10 h 16"/>
                <a:gd name="T8" fmla="*/ 7 w 17"/>
                <a:gd name="T9" fmla="*/ 8 h 16"/>
                <a:gd name="T10" fmla="*/ 7 w 17"/>
                <a:gd name="T11" fmla="*/ 6 h 16"/>
                <a:gd name="T12" fmla="*/ 5 w 17"/>
                <a:gd name="T13" fmla="*/ 4 h 16"/>
                <a:gd name="T14" fmla="*/ 2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3" y="14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0" name="Freeform 298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5 h 31"/>
                <a:gd name="T26" fmla="*/ 2 w 29"/>
                <a:gd name="T27" fmla="*/ 23 h 31"/>
                <a:gd name="T28" fmla="*/ 0 w 29"/>
                <a:gd name="T29" fmla="*/ 21 h 31"/>
                <a:gd name="T30" fmla="*/ 0 w 29"/>
                <a:gd name="T31" fmla="*/ 21 h 31"/>
                <a:gd name="T32" fmla="*/ 0 w 29"/>
                <a:gd name="T33" fmla="*/ 19 h 31"/>
                <a:gd name="T34" fmla="*/ 0 w 29"/>
                <a:gd name="T35" fmla="*/ 17 h 31"/>
                <a:gd name="T36" fmla="*/ 2 w 29"/>
                <a:gd name="T37" fmla="*/ 15 h 31"/>
                <a:gd name="T38" fmla="*/ 2 w 29"/>
                <a:gd name="T39" fmla="*/ 15 h 31"/>
                <a:gd name="T40" fmla="*/ 2 w 29"/>
                <a:gd name="T41" fmla="*/ 13 h 31"/>
                <a:gd name="T42" fmla="*/ 4 w 29"/>
                <a:gd name="T43" fmla="*/ 11 h 31"/>
                <a:gd name="T44" fmla="*/ 4 w 29"/>
                <a:gd name="T45" fmla="*/ 9 h 31"/>
                <a:gd name="T46" fmla="*/ 6 w 29"/>
                <a:gd name="T47" fmla="*/ 9 h 31"/>
                <a:gd name="T48" fmla="*/ 6 w 29"/>
                <a:gd name="T49" fmla="*/ 8 h 31"/>
                <a:gd name="T50" fmla="*/ 8 w 29"/>
                <a:gd name="T51" fmla="*/ 6 h 31"/>
                <a:gd name="T52" fmla="*/ 10 w 29"/>
                <a:gd name="T53" fmla="*/ 4 h 31"/>
                <a:gd name="T54" fmla="*/ 12 w 29"/>
                <a:gd name="T55" fmla="*/ 2 h 31"/>
                <a:gd name="T56" fmla="*/ 14 w 29"/>
                <a:gd name="T57" fmla="*/ 2 h 31"/>
                <a:gd name="T58" fmla="*/ 16 w 29"/>
                <a:gd name="T59" fmla="*/ 2 h 31"/>
                <a:gd name="T60" fmla="*/ 18 w 29"/>
                <a:gd name="T61" fmla="*/ 0 h 31"/>
                <a:gd name="T62" fmla="*/ 20 w 29"/>
                <a:gd name="T63" fmla="*/ 0 h 31"/>
                <a:gd name="T64" fmla="*/ 21 w 29"/>
                <a:gd name="T65" fmla="*/ 2 h 31"/>
                <a:gd name="T66" fmla="*/ 23 w 29"/>
                <a:gd name="T67" fmla="*/ 2 h 31"/>
                <a:gd name="T68" fmla="*/ 23 w 29"/>
                <a:gd name="T69" fmla="*/ 2 h 31"/>
                <a:gd name="T70" fmla="*/ 25 w 29"/>
                <a:gd name="T71" fmla="*/ 4 h 31"/>
                <a:gd name="T72" fmla="*/ 25 w 29"/>
                <a:gd name="T73" fmla="*/ 4 h 31"/>
                <a:gd name="T74" fmla="*/ 25 w 29"/>
                <a:gd name="T75" fmla="*/ 6 h 31"/>
                <a:gd name="T76" fmla="*/ 27 w 29"/>
                <a:gd name="T77" fmla="*/ 6 h 31"/>
                <a:gd name="T78" fmla="*/ 27 w 29"/>
                <a:gd name="T79" fmla="*/ 8 h 31"/>
                <a:gd name="T80" fmla="*/ 27 w 29"/>
                <a:gd name="T81" fmla="*/ 8 h 31"/>
                <a:gd name="T82" fmla="*/ 27 w 29"/>
                <a:gd name="T83" fmla="*/ 9 h 31"/>
                <a:gd name="T84" fmla="*/ 27 w 29"/>
                <a:gd name="T85" fmla="*/ 11 h 31"/>
                <a:gd name="T86" fmla="*/ 29 w 29"/>
                <a:gd name="T87" fmla="*/ 13 h 31"/>
                <a:gd name="T88" fmla="*/ 27 w 29"/>
                <a:gd name="T89" fmla="*/ 15 h 31"/>
                <a:gd name="T90" fmla="*/ 27 w 29"/>
                <a:gd name="T91" fmla="*/ 17 h 31"/>
                <a:gd name="T92" fmla="*/ 27 w 29"/>
                <a:gd name="T93" fmla="*/ 19 h 31"/>
                <a:gd name="T94" fmla="*/ 25 w 29"/>
                <a:gd name="T95" fmla="*/ 21 h 31"/>
                <a:gd name="T96" fmla="*/ 23 w 29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1" name="Freeform 299"/>
            <p:cNvSpPr>
              <a:spLocks/>
            </p:cNvSpPr>
            <p:nvPr/>
          </p:nvSpPr>
          <p:spPr bwMode="auto">
            <a:xfrm>
              <a:off x="3568" y="2704"/>
              <a:ext cx="29" cy="31"/>
            </a:xfrm>
            <a:custGeom>
              <a:avLst/>
              <a:gdLst>
                <a:gd name="T0" fmla="*/ 23 w 29"/>
                <a:gd name="T1" fmla="*/ 23 h 31"/>
                <a:gd name="T2" fmla="*/ 21 w 29"/>
                <a:gd name="T3" fmla="*/ 25 h 31"/>
                <a:gd name="T4" fmla="*/ 20 w 29"/>
                <a:gd name="T5" fmla="*/ 27 h 31"/>
                <a:gd name="T6" fmla="*/ 18 w 29"/>
                <a:gd name="T7" fmla="*/ 29 h 31"/>
                <a:gd name="T8" fmla="*/ 14 w 29"/>
                <a:gd name="T9" fmla="*/ 31 h 31"/>
                <a:gd name="T10" fmla="*/ 12 w 29"/>
                <a:gd name="T11" fmla="*/ 31 h 31"/>
                <a:gd name="T12" fmla="*/ 8 w 29"/>
                <a:gd name="T13" fmla="*/ 31 h 31"/>
                <a:gd name="T14" fmla="*/ 6 w 29"/>
                <a:gd name="T15" fmla="*/ 31 h 31"/>
                <a:gd name="T16" fmla="*/ 4 w 29"/>
                <a:gd name="T17" fmla="*/ 29 h 31"/>
                <a:gd name="T18" fmla="*/ 4 w 29"/>
                <a:gd name="T19" fmla="*/ 27 h 31"/>
                <a:gd name="T20" fmla="*/ 2 w 29"/>
                <a:gd name="T21" fmla="*/ 27 h 31"/>
                <a:gd name="T22" fmla="*/ 2 w 29"/>
                <a:gd name="T23" fmla="*/ 25 h 31"/>
                <a:gd name="T24" fmla="*/ 2 w 29"/>
                <a:gd name="T25" fmla="*/ 23 h 31"/>
                <a:gd name="T26" fmla="*/ 0 w 29"/>
                <a:gd name="T27" fmla="*/ 21 h 31"/>
                <a:gd name="T28" fmla="*/ 0 w 29"/>
                <a:gd name="T29" fmla="*/ 19 h 31"/>
                <a:gd name="T30" fmla="*/ 0 w 29"/>
                <a:gd name="T31" fmla="*/ 17 h 31"/>
                <a:gd name="T32" fmla="*/ 2 w 29"/>
                <a:gd name="T33" fmla="*/ 15 h 31"/>
                <a:gd name="T34" fmla="*/ 2 w 29"/>
                <a:gd name="T35" fmla="*/ 13 h 31"/>
                <a:gd name="T36" fmla="*/ 4 w 29"/>
                <a:gd name="T37" fmla="*/ 11 h 31"/>
                <a:gd name="T38" fmla="*/ 4 w 29"/>
                <a:gd name="T39" fmla="*/ 9 h 31"/>
                <a:gd name="T40" fmla="*/ 6 w 29"/>
                <a:gd name="T41" fmla="*/ 9 h 31"/>
                <a:gd name="T42" fmla="*/ 6 w 29"/>
                <a:gd name="T43" fmla="*/ 8 h 31"/>
                <a:gd name="T44" fmla="*/ 8 w 29"/>
                <a:gd name="T45" fmla="*/ 6 h 31"/>
                <a:gd name="T46" fmla="*/ 10 w 29"/>
                <a:gd name="T47" fmla="*/ 4 h 31"/>
                <a:gd name="T48" fmla="*/ 12 w 29"/>
                <a:gd name="T49" fmla="*/ 2 h 31"/>
                <a:gd name="T50" fmla="*/ 14 w 29"/>
                <a:gd name="T51" fmla="*/ 2 h 31"/>
                <a:gd name="T52" fmla="*/ 16 w 29"/>
                <a:gd name="T53" fmla="*/ 2 h 31"/>
                <a:gd name="T54" fmla="*/ 18 w 29"/>
                <a:gd name="T55" fmla="*/ 0 h 31"/>
                <a:gd name="T56" fmla="*/ 20 w 29"/>
                <a:gd name="T57" fmla="*/ 0 h 31"/>
                <a:gd name="T58" fmla="*/ 21 w 29"/>
                <a:gd name="T59" fmla="*/ 2 h 31"/>
                <a:gd name="T60" fmla="*/ 23 w 29"/>
                <a:gd name="T61" fmla="*/ 2 h 31"/>
                <a:gd name="T62" fmla="*/ 25 w 29"/>
                <a:gd name="T63" fmla="*/ 4 h 31"/>
                <a:gd name="T64" fmla="*/ 25 w 29"/>
                <a:gd name="T65" fmla="*/ 6 h 31"/>
                <a:gd name="T66" fmla="*/ 27 w 29"/>
                <a:gd name="T67" fmla="*/ 6 h 31"/>
                <a:gd name="T68" fmla="*/ 27 w 29"/>
                <a:gd name="T69" fmla="*/ 8 h 31"/>
                <a:gd name="T70" fmla="*/ 27 w 29"/>
                <a:gd name="T71" fmla="*/ 9 h 31"/>
                <a:gd name="T72" fmla="*/ 27 w 29"/>
                <a:gd name="T73" fmla="*/ 11 h 31"/>
                <a:gd name="T74" fmla="*/ 29 w 29"/>
                <a:gd name="T75" fmla="*/ 13 h 31"/>
                <a:gd name="T76" fmla="*/ 27 w 29"/>
                <a:gd name="T77" fmla="*/ 15 h 31"/>
                <a:gd name="T78" fmla="*/ 27 w 29"/>
                <a:gd name="T79" fmla="*/ 17 h 31"/>
                <a:gd name="T80" fmla="*/ 27 w 29"/>
                <a:gd name="T81" fmla="*/ 19 h 31"/>
                <a:gd name="T82" fmla="*/ 25 w 29"/>
                <a:gd name="T83" fmla="*/ 21 h 31"/>
                <a:gd name="T84" fmla="*/ 23 w 29"/>
                <a:gd name="T8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1">
                  <a:moveTo>
                    <a:pt x="23" y="23"/>
                  </a:moveTo>
                  <a:lnTo>
                    <a:pt x="21" y="25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2" name="Freeform 300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8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9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3 h 25"/>
                <a:gd name="T70" fmla="*/ 9 w 23"/>
                <a:gd name="T71" fmla="*/ 25 h 25"/>
                <a:gd name="T72" fmla="*/ 8 w 23"/>
                <a:gd name="T73" fmla="*/ 25 h 25"/>
                <a:gd name="T74" fmla="*/ 8 w 23"/>
                <a:gd name="T75" fmla="*/ 23 h 25"/>
                <a:gd name="T76" fmla="*/ 6 w 23"/>
                <a:gd name="T77" fmla="*/ 23 h 25"/>
                <a:gd name="T78" fmla="*/ 6 w 23"/>
                <a:gd name="T79" fmla="*/ 23 h 25"/>
                <a:gd name="T80" fmla="*/ 4 w 23"/>
                <a:gd name="T81" fmla="*/ 21 h 25"/>
                <a:gd name="T82" fmla="*/ 4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3" name="Freeform 301"/>
            <p:cNvSpPr>
              <a:spLocks/>
            </p:cNvSpPr>
            <p:nvPr/>
          </p:nvSpPr>
          <p:spPr bwMode="auto">
            <a:xfrm>
              <a:off x="3532" y="2681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4 w 23"/>
                <a:gd name="T5" fmla="*/ 6 h 25"/>
                <a:gd name="T6" fmla="*/ 4 w 23"/>
                <a:gd name="T7" fmla="*/ 4 h 25"/>
                <a:gd name="T8" fmla="*/ 6 w 23"/>
                <a:gd name="T9" fmla="*/ 4 h 25"/>
                <a:gd name="T10" fmla="*/ 8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9 w 23"/>
                <a:gd name="T53" fmla="*/ 21 h 25"/>
                <a:gd name="T54" fmla="*/ 17 w 23"/>
                <a:gd name="T55" fmla="*/ 21 h 25"/>
                <a:gd name="T56" fmla="*/ 15 w 23"/>
                <a:gd name="T57" fmla="*/ 23 h 25"/>
                <a:gd name="T58" fmla="*/ 13 w 23"/>
                <a:gd name="T59" fmla="*/ 23 h 25"/>
                <a:gd name="T60" fmla="*/ 11 w 23"/>
                <a:gd name="T61" fmla="*/ 23 h 25"/>
                <a:gd name="T62" fmla="*/ 9 w 23"/>
                <a:gd name="T63" fmla="*/ 25 h 25"/>
                <a:gd name="T64" fmla="*/ 8 w 23"/>
                <a:gd name="T65" fmla="*/ 25 h 25"/>
                <a:gd name="T66" fmla="*/ 8 w 23"/>
                <a:gd name="T67" fmla="*/ 23 h 25"/>
                <a:gd name="T68" fmla="*/ 6 w 23"/>
                <a:gd name="T69" fmla="*/ 23 h 25"/>
                <a:gd name="T70" fmla="*/ 4 w 23"/>
                <a:gd name="T71" fmla="*/ 21 h 25"/>
                <a:gd name="T72" fmla="*/ 2 w 23"/>
                <a:gd name="T73" fmla="*/ 19 h 25"/>
                <a:gd name="T74" fmla="*/ 2 w 23"/>
                <a:gd name="T75" fmla="*/ 17 h 25"/>
                <a:gd name="T76" fmla="*/ 0 w 23"/>
                <a:gd name="T77" fmla="*/ 15 h 25"/>
                <a:gd name="T78" fmla="*/ 0 w 23"/>
                <a:gd name="T79" fmla="*/ 13 h 25"/>
                <a:gd name="T80" fmla="*/ 2 w 23"/>
                <a:gd name="T81" fmla="*/ 11 h 25"/>
                <a:gd name="T82" fmla="*/ 2 w 23"/>
                <a:gd name="T8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4" name="Freeform 302"/>
            <p:cNvSpPr>
              <a:spLocks/>
            </p:cNvSpPr>
            <p:nvPr/>
          </p:nvSpPr>
          <p:spPr bwMode="auto">
            <a:xfrm>
              <a:off x="3568" y="2671"/>
              <a:ext cx="27" cy="21"/>
            </a:xfrm>
            <a:custGeom>
              <a:avLst/>
              <a:gdLst>
                <a:gd name="T0" fmla="*/ 27 w 27"/>
                <a:gd name="T1" fmla="*/ 21 h 21"/>
                <a:gd name="T2" fmla="*/ 25 w 27"/>
                <a:gd name="T3" fmla="*/ 21 h 21"/>
                <a:gd name="T4" fmla="*/ 25 w 27"/>
                <a:gd name="T5" fmla="*/ 19 h 21"/>
                <a:gd name="T6" fmla="*/ 23 w 27"/>
                <a:gd name="T7" fmla="*/ 18 h 21"/>
                <a:gd name="T8" fmla="*/ 21 w 27"/>
                <a:gd name="T9" fmla="*/ 18 h 21"/>
                <a:gd name="T10" fmla="*/ 20 w 27"/>
                <a:gd name="T11" fmla="*/ 16 h 21"/>
                <a:gd name="T12" fmla="*/ 18 w 27"/>
                <a:gd name="T13" fmla="*/ 14 h 21"/>
                <a:gd name="T14" fmla="*/ 16 w 27"/>
                <a:gd name="T15" fmla="*/ 12 h 21"/>
                <a:gd name="T16" fmla="*/ 14 w 27"/>
                <a:gd name="T17" fmla="*/ 12 h 21"/>
                <a:gd name="T18" fmla="*/ 12 w 27"/>
                <a:gd name="T19" fmla="*/ 10 h 21"/>
                <a:gd name="T20" fmla="*/ 10 w 27"/>
                <a:gd name="T21" fmla="*/ 8 h 21"/>
                <a:gd name="T22" fmla="*/ 8 w 27"/>
                <a:gd name="T23" fmla="*/ 8 h 21"/>
                <a:gd name="T24" fmla="*/ 8 w 27"/>
                <a:gd name="T25" fmla="*/ 6 h 21"/>
                <a:gd name="T26" fmla="*/ 6 w 27"/>
                <a:gd name="T27" fmla="*/ 4 h 21"/>
                <a:gd name="T28" fmla="*/ 4 w 27"/>
                <a:gd name="T29" fmla="*/ 2 h 21"/>
                <a:gd name="T30" fmla="*/ 2 w 27"/>
                <a:gd name="T31" fmla="*/ 2 h 21"/>
                <a:gd name="T32" fmla="*/ 0 w 2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27" y="21"/>
                  </a:moveTo>
                  <a:lnTo>
                    <a:pt x="25" y="21"/>
                  </a:lnTo>
                  <a:lnTo>
                    <a:pt x="25" y="19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5" name="Freeform 303"/>
            <p:cNvSpPr>
              <a:spLocks/>
            </p:cNvSpPr>
            <p:nvPr/>
          </p:nvSpPr>
          <p:spPr bwMode="auto">
            <a:xfrm>
              <a:off x="3578" y="2671"/>
              <a:ext cx="17" cy="16"/>
            </a:xfrm>
            <a:custGeom>
              <a:avLst/>
              <a:gdLst>
                <a:gd name="T0" fmla="*/ 17 w 17"/>
                <a:gd name="T1" fmla="*/ 16 h 16"/>
                <a:gd name="T2" fmla="*/ 15 w 17"/>
                <a:gd name="T3" fmla="*/ 14 h 16"/>
                <a:gd name="T4" fmla="*/ 13 w 17"/>
                <a:gd name="T5" fmla="*/ 12 h 16"/>
                <a:gd name="T6" fmla="*/ 11 w 17"/>
                <a:gd name="T7" fmla="*/ 10 h 16"/>
                <a:gd name="T8" fmla="*/ 10 w 17"/>
                <a:gd name="T9" fmla="*/ 8 h 16"/>
                <a:gd name="T10" fmla="*/ 8 w 17"/>
                <a:gd name="T11" fmla="*/ 6 h 16"/>
                <a:gd name="T12" fmla="*/ 6 w 17"/>
                <a:gd name="T13" fmla="*/ 4 h 16"/>
                <a:gd name="T14" fmla="*/ 4 w 17"/>
                <a:gd name="T15" fmla="*/ 2 h 16"/>
                <a:gd name="T16" fmla="*/ 0 w 1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6" name="Freeform 304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1 w 26"/>
                <a:gd name="T21" fmla="*/ 27 h 31"/>
                <a:gd name="T22" fmla="*/ 0 w 26"/>
                <a:gd name="T23" fmla="*/ 25 h 31"/>
                <a:gd name="T24" fmla="*/ 0 w 26"/>
                <a:gd name="T25" fmla="*/ 25 h 31"/>
                <a:gd name="T26" fmla="*/ 0 w 26"/>
                <a:gd name="T27" fmla="*/ 23 h 31"/>
                <a:gd name="T28" fmla="*/ 0 w 26"/>
                <a:gd name="T29" fmla="*/ 21 h 31"/>
                <a:gd name="T30" fmla="*/ 0 w 26"/>
                <a:gd name="T31" fmla="*/ 21 h 31"/>
                <a:gd name="T32" fmla="*/ 0 w 26"/>
                <a:gd name="T33" fmla="*/ 19 h 31"/>
                <a:gd name="T34" fmla="*/ 0 w 26"/>
                <a:gd name="T35" fmla="*/ 17 h 31"/>
                <a:gd name="T36" fmla="*/ 0 w 26"/>
                <a:gd name="T37" fmla="*/ 15 h 31"/>
                <a:gd name="T38" fmla="*/ 0 w 26"/>
                <a:gd name="T39" fmla="*/ 15 h 31"/>
                <a:gd name="T40" fmla="*/ 0 w 26"/>
                <a:gd name="T41" fmla="*/ 13 h 31"/>
                <a:gd name="T42" fmla="*/ 1 w 26"/>
                <a:gd name="T43" fmla="*/ 11 h 31"/>
                <a:gd name="T44" fmla="*/ 1 w 26"/>
                <a:gd name="T45" fmla="*/ 9 h 31"/>
                <a:gd name="T46" fmla="*/ 3 w 26"/>
                <a:gd name="T47" fmla="*/ 9 h 31"/>
                <a:gd name="T48" fmla="*/ 3 w 26"/>
                <a:gd name="T49" fmla="*/ 8 h 31"/>
                <a:gd name="T50" fmla="*/ 5 w 26"/>
                <a:gd name="T51" fmla="*/ 6 h 31"/>
                <a:gd name="T52" fmla="*/ 7 w 26"/>
                <a:gd name="T53" fmla="*/ 4 h 31"/>
                <a:gd name="T54" fmla="*/ 9 w 26"/>
                <a:gd name="T55" fmla="*/ 2 h 31"/>
                <a:gd name="T56" fmla="*/ 11 w 26"/>
                <a:gd name="T57" fmla="*/ 2 h 31"/>
                <a:gd name="T58" fmla="*/ 13 w 26"/>
                <a:gd name="T59" fmla="*/ 2 h 31"/>
                <a:gd name="T60" fmla="*/ 17 w 26"/>
                <a:gd name="T61" fmla="*/ 0 h 31"/>
                <a:gd name="T62" fmla="*/ 17 w 26"/>
                <a:gd name="T63" fmla="*/ 0 h 31"/>
                <a:gd name="T64" fmla="*/ 19 w 26"/>
                <a:gd name="T65" fmla="*/ 2 h 31"/>
                <a:gd name="T66" fmla="*/ 21 w 26"/>
                <a:gd name="T67" fmla="*/ 2 h 31"/>
                <a:gd name="T68" fmla="*/ 21 w 26"/>
                <a:gd name="T69" fmla="*/ 2 h 31"/>
                <a:gd name="T70" fmla="*/ 23 w 26"/>
                <a:gd name="T71" fmla="*/ 4 h 31"/>
                <a:gd name="T72" fmla="*/ 23 w 26"/>
                <a:gd name="T73" fmla="*/ 4 h 31"/>
                <a:gd name="T74" fmla="*/ 24 w 26"/>
                <a:gd name="T75" fmla="*/ 6 h 31"/>
                <a:gd name="T76" fmla="*/ 24 w 26"/>
                <a:gd name="T77" fmla="*/ 6 h 31"/>
                <a:gd name="T78" fmla="*/ 24 w 26"/>
                <a:gd name="T79" fmla="*/ 8 h 31"/>
                <a:gd name="T80" fmla="*/ 24 w 26"/>
                <a:gd name="T81" fmla="*/ 8 h 31"/>
                <a:gd name="T82" fmla="*/ 26 w 26"/>
                <a:gd name="T83" fmla="*/ 9 h 31"/>
                <a:gd name="T84" fmla="*/ 26 w 26"/>
                <a:gd name="T85" fmla="*/ 11 h 31"/>
                <a:gd name="T86" fmla="*/ 26 w 26"/>
                <a:gd name="T87" fmla="*/ 13 h 31"/>
                <a:gd name="T88" fmla="*/ 26 w 26"/>
                <a:gd name="T89" fmla="*/ 15 h 31"/>
                <a:gd name="T90" fmla="*/ 24 w 26"/>
                <a:gd name="T91" fmla="*/ 17 h 31"/>
                <a:gd name="T92" fmla="*/ 24 w 26"/>
                <a:gd name="T93" fmla="*/ 19 h 31"/>
                <a:gd name="T94" fmla="*/ 23 w 26"/>
                <a:gd name="T95" fmla="*/ 21 h 31"/>
                <a:gd name="T96" fmla="*/ 23 w 26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7" name="Freeform 305"/>
            <p:cNvSpPr>
              <a:spLocks/>
            </p:cNvSpPr>
            <p:nvPr/>
          </p:nvSpPr>
          <p:spPr bwMode="auto">
            <a:xfrm>
              <a:off x="3588" y="2681"/>
              <a:ext cx="26" cy="31"/>
            </a:xfrm>
            <a:custGeom>
              <a:avLst/>
              <a:gdLst>
                <a:gd name="T0" fmla="*/ 23 w 26"/>
                <a:gd name="T1" fmla="*/ 23 h 31"/>
                <a:gd name="T2" fmla="*/ 21 w 26"/>
                <a:gd name="T3" fmla="*/ 25 h 31"/>
                <a:gd name="T4" fmla="*/ 17 w 26"/>
                <a:gd name="T5" fmla="*/ 27 h 31"/>
                <a:gd name="T6" fmla="*/ 15 w 26"/>
                <a:gd name="T7" fmla="*/ 29 h 31"/>
                <a:gd name="T8" fmla="*/ 11 w 26"/>
                <a:gd name="T9" fmla="*/ 31 h 31"/>
                <a:gd name="T10" fmla="*/ 9 w 26"/>
                <a:gd name="T11" fmla="*/ 31 h 31"/>
                <a:gd name="T12" fmla="*/ 7 w 26"/>
                <a:gd name="T13" fmla="*/ 31 h 31"/>
                <a:gd name="T14" fmla="*/ 5 w 26"/>
                <a:gd name="T15" fmla="*/ 31 h 31"/>
                <a:gd name="T16" fmla="*/ 3 w 26"/>
                <a:gd name="T17" fmla="*/ 29 h 31"/>
                <a:gd name="T18" fmla="*/ 1 w 26"/>
                <a:gd name="T19" fmla="*/ 27 h 31"/>
                <a:gd name="T20" fmla="*/ 0 w 26"/>
                <a:gd name="T21" fmla="*/ 25 h 31"/>
                <a:gd name="T22" fmla="*/ 0 w 26"/>
                <a:gd name="T23" fmla="*/ 23 h 31"/>
                <a:gd name="T24" fmla="*/ 0 w 26"/>
                <a:gd name="T25" fmla="*/ 21 h 31"/>
                <a:gd name="T26" fmla="*/ 0 w 26"/>
                <a:gd name="T27" fmla="*/ 19 h 31"/>
                <a:gd name="T28" fmla="*/ 0 w 26"/>
                <a:gd name="T29" fmla="*/ 17 h 31"/>
                <a:gd name="T30" fmla="*/ 0 w 26"/>
                <a:gd name="T31" fmla="*/ 15 h 31"/>
                <a:gd name="T32" fmla="*/ 0 w 26"/>
                <a:gd name="T33" fmla="*/ 13 h 31"/>
                <a:gd name="T34" fmla="*/ 1 w 26"/>
                <a:gd name="T35" fmla="*/ 11 h 31"/>
                <a:gd name="T36" fmla="*/ 1 w 26"/>
                <a:gd name="T37" fmla="*/ 9 h 31"/>
                <a:gd name="T38" fmla="*/ 3 w 26"/>
                <a:gd name="T39" fmla="*/ 9 h 31"/>
                <a:gd name="T40" fmla="*/ 3 w 26"/>
                <a:gd name="T41" fmla="*/ 8 h 31"/>
                <a:gd name="T42" fmla="*/ 5 w 26"/>
                <a:gd name="T43" fmla="*/ 6 h 31"/>
                <a:gd name="T44" fmla="*/ 7 w 26"/>
                <a:gd name="T45" fmla="*/ 4 h 31"/>
                <a:gd name="T46" fmla="*/ 9 w 26"/>
                <a:gd name="T47" fmla="*/ 2 h 31"/>
                <a:gd name="T48" fmla="*/ 11 w 26"/>
                <a:gd name="T49" fmla="*/ 2 h 31"/>
                <a:gd name="T50" fmla="*/ 13 w 26"/>
                <a:gd name="T51" fmla="*/ 2 h 31"/>
                <a:gd name="T52" fmla="*/ 17 w 26"/>
                <a:gd name="T53" fmla="*/ 0 h 31"/>
                <a:gd name="T54" fmla="*/ 19 w 26"/>
                <a:gd name="T55" fmla="*/ 2 h 31"/>
                <a:gd name="T56" fmla="*/ 21 w 26"/>
                <a:gd name="T57" fmla="*/ 2 h 31"/>
                <a:gd name="T58" fmla="*/ 23 w 26"/>
                <a:gd name="T59" fmla="*/ 4 h 31"/>
                <a:gd name="T60" fmla="*/ 24 w 26"/>
                <a:gd name="T61" fmla="*/ 6 h 31"/>
                <a:gd name="T62" fmla="*/ 24 w 26"/>
                <a:gd name="T63" fmla="*/ 8 h 31"/>
                <a:gd name="T64" fmla="*/ 26 w 26"/>
                <a:gd name="T65" fmla="*/ 9 h 31"/>
                <a:gd name="T66" fmla="*/ 26 w 26"/>
                <a:gd name="T67" fmla="*/ 11 h 31"/>
                <a:gd name="T68" fmla="*/ 26 w 26"/>
                <a:gd name="T69" fmla="*/ 13 h 31"/>
                <a:gd name="T70" fmla="*/ 26 w 26"/>
                <a:gd name="T71" fmla="*/ 15 h 31"/>
                <a:gd name="T72" fmla="*/ 24 w 26"/>
                <a:gd name="T73" fmla="*/ 17 h 31"/>
                <a:gd name="T74" fmla="*/ 24 w 26"/>
                <a:gd name="T75" fmla="*/ 19 h 31"/>
                <a:gd name="T76" fmla="*/ 23 w 26"/>
                <a:gd name="T77" fmla="*/ 21 h 31"/>
                <a:gd name="T78" fmla="*/ 23 w 26"/>
                <a:gd name="T7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lnTo>
                    <a:pt x="21" y="25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8" name="Freeform 306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4 w 21"/>
                <a:gd name="T9" fmla="*/ 4 h 25"/>
                <a:gd name="T10" fmla="*/ 6 w 21"/>
                <a:gd name="T11" fmla="*/ 2 h 25"/>
                <a:gd name="T12" fmla="*/ 8 w 21"/>
                <a:gd name="T13" fmla="*/ 2 h 25"/>
                <a:gd name="T14" fmla="*/ 10 w 21"/>
                <a:gd name="T15" fmla="*/ 0 h 25"/>
                <a:gd name="T16" fmla="*/ 12 w 21"/>
                <a:gd name="T17" fmla="*/ 0 h 25"/>
                <a:gd name="T18" fmla="*/ 12 w 21"/>
                <a:gd name="T19" fmla="*/ 0 h 25"/>
                <a:gd name="T20" fmla="*/ 14 w 21"/>
                <a:gd name="T21" fmla="*/ 0 h 25"/>
                <a:gd name="T22" fmla="*/ 15 w 21"/>
                <a:gd name="T23" fmla="*/ 0 h 25"/>
                <a:gd name="T24" fmla="*/ 17 w 21"/>
                <a:gd name="T25" fmla="*/ 2 h 25"/>
                <a:gd name="T26" fmla="*/ 17 w 21"/>
                <a:gd name="T27" fmla="*/ 2 h 25"/>
                <a:gd name="T28" fmla="*/ 19 w 21"/>
                <a:gd name="T29" fmla="*/ 2 h 25"/>
                <a:gd name="T30" fmla="*/ 21 w 21"/>
                <a:gd name="T31" fmla="*/ 4 h 25"/>
                <a:gd name="T32" fmla="*/ 21 w 21"/>
                <a:gd name="T33" fmla="*/ 6 h 25"/>
                <a:gd name="T34" fmla="*/ 21 w 21"/>
                <a:gd name="T35" fmla="*/ 6 h 25"/>
                <a:gd name="T36" fmla="*/ 21 w 21"/>
                <a:gd name="T37" fmla="*/ 8 h 25"/>
                <a:gd name="T38" fmla="*/ 21 w 21"/>
                <a:gd name="T39" fmla="*/ 8 h 25"/>
                <a:gd name="T40" fmla="*/ 21 w 21"/>
                <a:gd name="T41" fmla="*/ 9 h 25"/>
                <a:gd name="T42" fmla="*/ 21 w 21"/>
                <a:gd name="T43" fmla="*/ 11 h 25"/>
                <a:gd name="T44" fmla="*/ 21 w 21"/>
                <a:gd name="T45" fmla="*/ 11 h 25"/>
                <a:gd name="T46" fmla="*/ 21 w 21"/>
                <a:gd name="T47" fmla="*/ 13 h 25"/>
                <a:gd name="T48" fmla="*/ 21 w 21"/>
                <a:gd name="T49" fmla="*/ 15 h 25"/>
                <a:gd name="T50" fmla="*/ 21 w 21"/>
                <a:gd name="T51" fmla="*/ 15 h 25"/>
                <a:gd name="T52" fmla="*/ 19 w 21"/>
                <a:gd name="T53" fmla="*/ 17 h 25"/>
                <a:gd name="T54" fmla="*/ 19 w 21"/>
                <a:gd name="T55" fmla="*/ 19 h 25"/>
                <a:gd name="T56" fmla="*/ 17 w 21"/>
                <a:gd name="T57" fmla="*/ 19 h 25"/>
                <a:gd name="T58" fmla="*/ 17 w 21"/>
                <a:gd name="T59" fmla="*/ 21 h 25"/>
                <a:gd name="T60" fmla="*/ 15 w 21"/>
                <a:gd name="T61" fmla="*/ 21 h 25"/>
                <a:gd name="T62" fmla="*/ 15 w 21"/>
                <a:gd name="T63" fmla="*/ 23 h 25"/>
                <a:gd name="T64" fmla="*/ 14 w 21"/>
                <a:gd name="T65" fmla="*/ 23 h 25"/>
                <a:gd name="T66" fmla="*/ 12 w 21"/>
                <a:gd name="T67" fmla="*/ 23 h 25"/>
                <a:gd name="T68" fmla="*/ 10 w 21"/>
                <a:gd name="T69" fmla="*/ 23 h 25"/>
                <a:gd name="T70" fmla="*/ 10 w 21"/>
                <a:gd name="T71" fmla="*/ 25 h 25"/>
                <a:gd name="T72" fmla="*/ 8 w 21"/>
                <a:gd name="T73" fmla="*/ 25 h 25"/>
                <a:gd name="T74" fmla="*/ 6 w 21"/>
                <a:gd name="T75" fmla="*/ 23 h 25"/>
                <a:gd name="T76" fmla="*/ 4 w 21"/>
                <a:gd name="T77" fmla="*/ 23 h 25"/>
                <a:gd name="T78" fmla="*/ 4 w 21"/>
                <a:gd name="T79" fmla="*/ 23 h 25"/>
                <a:gd name="T80" fmla="*/ 2 w 21"/>
                <a:gd name="T81" fmla="*/ 21 h 25"/>
                <a:gd name="T82" fmla="*/ 2 w 21"/>
                <a:gd name="T83" fmla="*/ 21 h 25"/>
                <a:gd name="T84" fmla="*/ 0 w 21"/>
                <a:gd name="T85" fmla="*/ 19 h 25"/>
                <a:gd name="T86" fmla="*/ 0 w 21"/>
                <a:gd name="T87" fmla="*/ 17 h 25"/>
                <a:gd name="T88" fmla="*/ 0 w 21"/>
                <a:gd name="T89" fmla="*/ 17 h 25"/>
                <a:gd name="T90" fmla="*/ 0 w 21"/>
                <a:gd name="T91" fmla="*/ 15 h 25"/>
                <a:gd name="T92" fmla="*/ 0 w 21"/>
                <a:gd name="T93" fmla="*/ 13 h 25"/>
                <a:gd name="T94" fmla="*/ 0 w 21"/>
                <a:gd name="T95" fmla="*/ 11 h 25"/>
                <a:gd name="T96" fmla="*/ 0 w 21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59" name="Freeform 307"/>
            <p:cNvSpPr>
              <a:spLocks/>
            </p:cNvSpPr>
            <p:nvPr/>
          </p:nvSpPr>
          <p:spPr bwMode="auto">
            <a:xfrm>
              <a:off x="3551" y="2658"/>
              <a:ext cx="21" cy="25"/>
            </a:xfrm>
            <a:custGeom>
              <a:avLst/>
              <a:gdLst>
                <a:gd name="T0" fmla="*/ 0 w 21"/>
                <a:gd name="T1" fmla="*/ 9 h 25"/>
                <a:gd name="T2" fmla="*/ 0 w 21"/>
                <a:gd name="T3" fmla="*/ 8 h 25"/>
                <a:gd name="T4" fmla="*/ 2 w 21"/>
                <a:gd name="T5" fmla="*/ 6 h 25"/>
                <a:gd name="T6" fmla="*/ 4 w 21"/>
                <a:gd name="T7" fmla="*/ 4 h 25"/>
                <a:gd name="T8" fmla="*/ 6 w 21"/>
                <a:gd name="T9" fmla="*/ 2 h 25"/>
                <a:gd name="T10" fmla="*/ 8 w 21"/>
                <a:gd name="T11" fmla="*/ 2 h 25"/>
                <a:gd name="T12" fmla="*/ 10 w 21"/>
                <a:gd name="T13" fmla="*/ 0 h 25"/>
                <a:gd name="T14" fmla="*/ 12 w 21"/>
                <a:gd name="T15" fmla="*/ 0 h 25"/>
                <a:gd name="T16" fmla="*/ 14 w 21"/>
                <a:gd name="T17" fmla="*/ 0 h 25"/>
                <a:gd name="T18" fmla="*/ 15 w 21"/>
                <a:gd name="T19" fmla="*/ 0 h 25"/>
                <a:gd name="T20" fmla="*/ 17 w 21"/>
                <a:gd name="T21" fmla="*/ 2 h 25"/>
                <a:gd name="T22" fmla="*/ 19 w 21"/>
                <a:gd name="T23" fmla="*/ 2 h 25"/>
                <a:gd name="T24" fmla="*/ 21 w 21"/>
                <a:gd name="T25" fmla="*/ 4 h 25"/>
                <a:gd name="T26" fmla="*/ 21 w 21"/>
                <a:gd name="T27" fmla="*/ 6 h 25"/>
                <a:gd name="T28" fmla="*/ 21 w 21"/>
                <a:gd name="T29" fmla="*/ 8 h 25"/>
                <a:gd name="T30" fmla="*/ 21 w 21"/>
                <a:gd name="T31" fmla="*/ 9 h 25"/>
                <a:gd name="T32" fmla="*/ 21 w 21"/>
                <a:gd name="T33" fmla="*/ 11 h 25"/>
                <a:gd name="T34" fmla="*/ 21 w 21"/>
                <a:gd name="T35" fmla="*/ 13 h 25"/>
                <a:gd name="T36" fmla="*/ 21 w 21"/>
                <a:gd name="T37" fmla="*/ 15 h 25"/>
                <a:gd name="T38" fmla="*/ 19 w 21"/>
                <a:gd name="T39" fmla="*/ 17 h 25"/>
                <a:gd name="T40" fmla="*/ 19 w 21"/>
                <a:gd name="T41" fmla="*/ 19 h 25"/>
                <a:gd name="T42" fmla="*/ 17 w 21"/>
                <a:gd name="T43" fmla="*/ 19 h 25"/>
                <a:gd name="T44" fmla="*/ 17 w 21"/>
                <a:gd name="T45" fmla="*/ 21 h 25"/>
                <a:gd name="T46" fmla="*/ 15 w 21"/>
                <a:gd name="T47" fmla="*/ 21 h 25"/>
                <a:gd name="T48" fmla="*/ 15 w 21"/>
                <a:gd name="T49" fmla="*/ 23 h 25"/>
                <a:gd name="T50" fmla="*/ 14 w 21"/>
                <a:gd name="T51" fmla="*/ 23 h 25"/>
                <a:gd name="T52" fmla="*/ 12 w 21"/>
                <a:gd name="T53" fmla="*/ 23 h 25"/>
                <a:gd name="T54" fmla="*/ 10 w 21"/>
                <a:gd name="T55" fmla="*/ 23 h 25"/>
                <a:gd name="T56" fmla="*/ 10 w 21"/>
                <a:gd name="T57" fmla="*/ 25 h 25"/>
                <a:gd name="T58" fmla="*/ 8 w 21"/>
                <a:gd name="T59" fmla="*/ 25 h 25"/>
                <a:gd name="T60" fmla="*/ 6 w 21"/>
                <a:gd name="T61" fmla="*/ 23 h 25"/>
                <a:gd name="T62" fmla="*/ 4 w 21"/>
                <a:gd name="T63" fmla="*/ 23 h 25"/>
                <a:gd name="T64" fmla="*/ 2 w 21"/>
                <a:gd name="T65" fmla="*/ 21 h 25"/>
                <a:gd name="T66" fmla="*/ 0 w 21"/>
                <a:gd name="T67" fmla="*/ 19 h 25"/>
                <a:gd name="T68" fmla="*/ 0 w 21"/>
                <a:gd name="T69" fmla="*/ 17 h 25"/>
                <a:gd name="T70" fmla="*/ 0 w 21"/>
                <a:gd name="T71" fmla="*/ 15 h 25"/>
                <a:gd name="T72" fmla="*/ 0 w 21"/>
                <a:gd name="T73" fmla="*/ 13 h 25"/>
                <a:gd name="T74" fmla="*/ 0 w 21"/>
                <a:gd name="T75" fmla="*/ 11 h 25"/>
                <a:gd name="T76" fmla="*/ 0 w 21"/>
                <a:gd name="T7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0" name="Freeform 308"/>
            <p:cNvSpPr>
              <a:spLocks/>
            </p:cNvSpPr>
            <p:nvPr/>
          </p:nvSpPr>
          <p:spPr bwMode="auto">
            <a:xfrm>
              <a:off x="3588" y="2648"/>
              <a:ext cx="26" cy="21"/>
            </a:xfrm>
            <a:custGeom>
              <a:avLst/>
              <a:gdLst>
                <a:gd name="T0" fmla="*/ 26 w 26"/>
                <a:gd name="T1" fmla="*/ 21 h 21"/>
                <a:gd name="T2" fmla="*/ 24 w 26"/>
                <a:gd name="T3" fmla="*/ 19 h 21"/>
                <a:gd name="T4" fmla="*/ 23 w 26"/>
                <a:gd name="T5" fmla="*/ 19 h 21"/>
                <a:gd name="T6" fmla="*/ 21 w 26"/>
                <a:gd name="T7" fmla="*/ 18 h 21"/>
                <a:gd name="T8" fmla="*/ 19 w 26"/>
                <a:gd name="T9" fmla="*/ 16 h 21"/>
                <a:gd name="T10" fmla="*/ 17 w 26"/>
                <a:gd name="T11" fmla="*/ 16 h 21"/>
                <a:gd name="T12" fmla="*/ 17 w 26"/>
                <a:gd name="T13" fmla="*/ 14 h 21"/>
                <a:gd name="T14" fmla="*/ 15 w 26"/>
                <a:gd name="T15" fmla="*/ 12 h 21"/>
                <a:gd name="T16" fmla="*/ 13 w 26"/>
                <a:gd name="T17" fmla="*/ 10 h 21"/>
                <a:gd name="T18" fmla="*/ 11 w 26"/>
                <a:gd name="T19" fmla="*/ 10 h 21"/>
                <a:gd name="T20" fmla="*/ 9 w 26"/>
                <a:gd name="T21" fmla="*/ 8 h 21"/>
                <a:gd name="T22" fmla="*/ 7 w 26"/>
                <a:gd name="T23" fmla="*/ 6 h 21"/>
                <a:gd name="T24" fmla="*/ 5 w 26"/>
                <a:gd name="T25" fmla="*/ 6 h 21"/>
                <a:gd name="T26" fmla="*/ 3 w 26"/>
                <a:gd name="T27" fmla="*/ 4 h 21"/>
                <a:gd name="T28" fmla="*/ 1 w 26"/>
                <a:gd name="T29" fmla="*/ 2 h 21"/>
                <a:gd name="T30" fmla="*/ 0 w 26"/>
                <a:gd name="T31" fmla="*/ 2 h 21"/>
                <a:gd name="T32" fmla="*/ 0 w 26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1">
                  <a:moveTo>
                    <a:pt x="26" y="21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1" name="Freeform 309"/>
            <p:cNvSpPr>
              <a:spLocks/>
            </p:cNvSpPr>
            <p:nvPr/>
          </p:nvSpPr>
          <p:spPr bwMode="auto">
            <a:xfrm>
              <a:off x="3597" y="2648"/>
              <a:ext cx="17" cy="14"/>
            </a:xfrm>
            <a:custGeom>
              <a:avLst/>
              <a:gdLst>
                <a:gd name="T0" fmla="*/ 17 w 17"/>
                <a:gd name="T1" fmla="*/ 14 h 14"/>
                <a:gd name="T2" fmla="*/ 14 w 17"/>
                <a:gd name="T3" fmla="*/ 12 h 14"/>
                <a:gd name="T4" fmla="*/ 12 w 17"/>
                <a:gd name="T5" fmla="*/ 10 h 14"/>
                <a:gd name="T6" fmla="*/ 10 w 17"/>
                <a:gd name="T7" fmla="*/ 8 h 14"/>
                <a:gd name="T8" fmla="*/ 8 w 17"/>
                <a:gd name="T9" fmla="*/ 8 h 14"/>
                <a:gd name="T10" fmla="*/ 6 w 17"/>
                <a:gd name="T11" fmla="*/ 6 h 14"/>
                <a:gd name="T12" fmla="*/ 4 w 17"/>
                <a:gd name="T13" fmla="*/ 4 h 14"/>
                <a:gd name="T14" fmla="*/ 2 w 17"/>
                <a:gd name="T15" fmla="*/ 2 h 14"/>
                <a:gd name="T16" fmla="*/ 0 w 1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14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2" name="Freeform 310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9 h 31"/>
                <a:gd name="T34" fmla="*/ 0 w 27"/>
                <a:gd name="T35" fmla="*/ 17 h 31"/>
                <a:gd name="T36" fmla="*/ 2 w 27"/>
                <a:gd name="T37" fmla="*/ 15 h 31"/>
                <a:gd name="T38" fmla="*/ 2 w 27"/>
                <a:gd name="T39" fmla="*/ 13 h 31"/>
                <a:gd name="T40" fmla="*/ 2 w 27"/>
                <a:gd name="T41" fmla="*/ 13 h 31"/>
                <a:gd name="T42" fmla="*/ 2 w 27"/>
                <a:gd name="T43" fmla="*/ 11 h 31"/>
                <a:gd name="T44" fmla="*/ 4 w 27"/>
                <a:gd name="T45" fmla="*/ 9 h 31"/>
                <a:gd name="T46" fmla="*/ 4 w 27"/>
                <a:gd name="T47" fmla="*/ 8 h 31"/>
                <a:gd name="T48" fmla="*/ 6 w 27"/>
                <a:gd name="T49" fmla="*/ 6 h 31"/>
                <a:gd name="T50" fmla="*/ 7 w 27"/>
                <a:gd name="T51" fmla="*/ 6 h 31"/>
                <a:gd name="T52" fmla="*/ 9 w 27"/>
                <a:gd name="T53" fmla="*/ 4 h 31"/>
                <a:gd name="T54" fmla="*/ 11 w 27"/>
                <a:gd name="T55" fmla="*/ 2 h 31"/>
                <a:gd name="T56" fmla="*/ 13 w 27"/>
                <a:gd name="T57" fmla="*/ 2 h 31"/>
                <a:gd name="T58" fmla="*/ 15 w 27"/>
                <a:gd name="T59" fmla="*/ 0 h 31"/>
                <a:gd name="T60" fmla="*/ 17 w 27"/>
                <a:gd name="T61" fmla="*/ 0 h 31"/>
                <a:gd name="T62" fmla="*/ 19 w 27"/>
                <a:gd name="T63" fmla="*/ 0 h 31"/>
                <a:gd name="T64" fmla="*/ 21 w 27"/>
                <a:gd name="T65" fmla="*/ 0 h 31"/>
                <a:gd name="T66" fmla="*/ 21 w 27"/>
                <a:gd name="T67" fmla="*/ 2 h 31"/>
                <a:gd name="T68" fmla="*/ 23 w 27"/>
                <a:gd name="T69" fmla="*/ 2 h 31"/>
                <a:gd name="T70" fmla="*/ 23 w 27"/>
                <a:gd name="T71" fmla="*/ 2 h 31"/>
                <a:gd name="T72" fmla="*/ 25 w 27"/>
                <a:gd name="T73" fmla="*/ 4 h 31"/>
                <a:gd name="T74" fmla="*/ 25 w 27"/>
                <a:gd name="T75" fmla="*/ 4 h 31"/>
                <a:gd name="T76" fmla="*/ 27 w 27"/>
                <a:gd name="T77" fmla="*/ 6 h 31"/>
                <a:gd name="T78" fmla="*/ 27 w 27"/>
                <a:gd name="T79" fmla="*/ 6 h 31"/>
                <a:gd name="T80" fmla="*/ 27 w 27"/>
                <a:gd name="T81" fmla="*/ 8 h 31"/>
                <a:gd name="T82" fmla="*/ 27 w 27"/>
                <a:gd name="T83" fmla="*/ 9 h 31"/>
                <a:gd name="T84" fmla="*/ 27 w 27"/>
                <a:gd name="T85" fmla="*/ 11 h 31"/>
                <a:gd name="T86" fmla="*/ 27 w 27"/>
                <a:gd name="T87" fmla="*/ 13 h 31"/>
                <a:gd name="T88" fmla="*/ 27 w 27"/>
                <a:gd name="T89" fmla="*/ 15 h 31"/>
                <a:gd name="T90" fmla="*/ 27 w 27"/>
                <a:gd name="T91" fmla="*/ 17 h 31"/>
                <a:gd name="T92" fmla="*/ 27 w 27"/>
                <a:gd name="T93" fmla="*/ 19 h 31"/>
                <a:gd name="T94" fmla="*/ 25 w 27"/>
                <a:gd name="T95" fmla="*/ 21 h 31"/>
                <a:gd name="T96" fmla="*/ 23 w 27"/>
                <a:gd name="T9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3" name="Freeform 311"/>
            <p:cNvSpPr>
              <a:spLocks/>
            </p:cNvSpPr>
            <p:nvPr/>
          </p:nvSpPr>
          <p:spPr bwMode="auto">
            <a:xfrm>
              <a:off x="3605" y="2658"/>
              <a:ext cx="27" cy="31"/>
            </a:xfrm>
            <a:custGeom>
              <a:avLst/>
              <a:gdLst>
                <a:gd name="T0" fmla="*/ 23 w 27"/>
                <a:gd name="T1" fmla="*/ 23 h 31"/>
                <a:gd name="T2" fmla="*/ 21 w 27"/>
                <a:gd name="T3" fmla="*/ 25 h 31"/>
                <a:gd name="T4" fmla="*/ 19 w 27"/>
                <a:gd name="T5" fmla="*/ 27 h 31"/>
                <a:gd name="T6" fmla="*/ 15 w 27"/>
                <a:gd name="T7" fmla="*/ 29 h 31"/>
                <a:gd name="T8" fmla="*/ 13 w 27"/>
                <a:gd name="T9" fmla="*/ 29 h 31"/>
                <a:gd name="T10" fmla="*/ 11 w 27"/>
                <a:gd name="T11" fmla="*/ 31 h 31"/>
                <a:gd name="T12" fmla="*/ 7 w 27"/>
                <a:gd name="T13" fmla="*/ 31 h 31"/>
                <a:gd name="T14" fmla="*/ 6 w 27"/>
                <a:gd name="T15" fmla="*/ 29 h 31"/>
                <a:gd name="T16" fmla="*/ 4 w 27"/>
                <a:gd name="T17" fmla="*/ 29 h 31"/>
                <a:gd name="T18" fmla="*/ 4 w 27"/>
                <a:gd name="T19" fmla="*/ 27 h 31"/>
                <a:gd name="T20" fmla="*/ 2 w 27"/>
                <a:gd name="T21" fmla="*/ 27 h 31"/>
                <a:gd name="T22" fmla="*/ 2 w 27"/>
                <a:gd name="T23" fmla="*/ 25 h 31"/>
                <a:gd name="T24" fmla="*/ 2 w 27"/>
                <a:gd name="T25" fmla="*/ 23 h 31"/>
                <a:gd name="T26" fmla="*/ 0 w 27"/>
                <a:gd name="T27" fmla="*/ 23 h 31"/>
                <a:gd name="T28" fmla="*/ 0 w 27"/>
                <a:gd name="T29" fmla="*/ 21 h 31"/>
                <a:gd name="T30" fmla="*/ 0 w 27"/>
                <a:gd name="T31" fmla="*/ 19 h 31"/>
                <a:gd name="T32" fmla="*/ 0 w 27"/>
                <a:gd name="T33" fmla="*/ 17 h 31"/>
                <a:gd name="T34" fmla="*/ 2 w 27"/>
                <a:gd name="T35" fmla="*/ 15 h 31"/>
                <a:gd name="T36" fmla="*/ 2 w 27"/>
                <a:gd name="T37" fmla="*/ 13 h 31"/>
                <a:gd name="T38" fmla="*/ 2 w 27"/>
                <a:gd name="T39" fmla="*/ 11 h 31"/>
                <a:gd name="T40" fmla="*/ 4 w 27"/>
                <a:gd name="T41" fmla="*/ 9 h 31"/>
                <a:gd name="T42" fmla="*/ 4 w 27"/>
                <a:gd name="T43" fmla="*/ 8 h 31"/>
                <a:gd name="T44" fmla="*/ 6 w 27"/>
                <a:gd name="T45" fmla="*/ 6 h 31"/>
                <a:gd name="T46" fmla="*/ 7 w 27"/>
                <a:gd name="T47" fmla="*/ 6 h 31"/>
                <a:gd name="T48" fmla="*/ 9 w 27"/>
                <a:gd name="T49" fmla="*/ 4 h 31"/>
                <a:gd name="T50" fmla="*/ 11 w 27"/>
                <a:gd name="T51" fmla="*/ 2 h 31"/>
                <a:gd name="T52" fmla="*/ 13 w 27"/>
                <a:gd name="T53" fmla="*/ 2 h 31"/>
                <a:gd name="T54" fmla="*/ 15 w 27"/>
                <a:gd name="T55" fmla="*/ 0 h 31"/>
                <a:gd name="T56" fmla="*/ 17 w 27"/>
                <a:gd name="T57" fmla="*/ 0 h 31"/>
                <a:gd name="T58" fmla="*/ 19 w 27"/>
                <a:gd name="T59" fmla="*/ 0 h 31"/>
                <a:gd name="T60" fmla="*/ 21 w 27"/>
                <a:gd name="T61" fmla="*/ 0 h 31"/>
                <a:gd name="T62" fmla="*/ 21 w 27"/>
                <a:gd name="T63" fmla="*/ 2 h 31"/>
                <a:gd name="T64" fmla="*/ 23 w 27"/>
                <a:gd name="T65" fmla="*/ 2 h 31"/>
                <a:gd name="T66" fmla="*/ 25 w 27"/>
                <a:gd name="T67" fmla="*/ 4 h 31"/>
                <a:gd name="T68" fmla="*/ 27 w 27"/>
                <a:gd name="T69" fmla="*/ 6 h 31"/>
                <a:gd name="T70" fmla="*/ 27 w 27"/>
                <a:gd name="T71" fmla="*/ 8 h 31"/>
                <a:gd name="T72" fmla="*/ 27 w 27"/>
                <a:gd name="T73" fmla="*/ 9 h 31"/>
                <a:gd name="T74" fmla="*/ 27 w 27"/>
                <a:gd name="T75" fmla="*/ 11 h 31"/>
                <a:gd name="T76" fmla="*/ 27 w 27"/>
                <a:gd name="T77" fmla="*/ 13 h 31"/>
                <a:gd name="T78" fmla="*/ 27 w 27"/>
                <a:gd name="T79" fmla="*/ 15 h 31"/>
                <a:gd name="T80" fmla="*/ 27 w 27"/>
                <a:gd name="T81" fmla="*/ 17 h 31"/>
                <a:gd name="T82" fmla="*/ 27 w 27"/>
                <a:gd name="T83" fmla="*/ 19 h 31"/>
                <a:gd name="T84" fmla="*/ 25 w 27"/>
                <a:gd name="T85" fmla="*/ 21 h 31"/>
                <a:gd name="T86" fmla="*/ 23 w 27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1">
                  <a:moveTo>
                    <a:pt x="23" y="23"/>
                  </a:moveTo>
                  <a:lnTo>
                    <a:pt x="21" y="25"/>
                  </a:lnTo>
                  <a:lnTo>
                    <a:pt x="19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4" name="Freeform 312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18 w 23"/>
                <a:gd name="T25" fmla="*/ 0 h 23"/>
                <a:gd name="T26" fmla="*/ 20 w 23"/>
                <a:gd name="T27" fmla="*/ 2 h 23"/>
                <a:gd name="T28" fmla="*/ 21 w 23"/>
                <a:gd name="T29" fmla="*/ 2 h 23"/>
                <a:gd name="T30" fmla="*/ 21 w 23"/>
                <a:gd name="T31" fmla="*/ 4 h 23"/>
                <a:gd name="T32" fmla="*/ 23 w 23"/>
                <a:gd name="T33" fmla="*/ 4 h 23"/>
                <a:gd name="T34" fmla="*/ 23 w 23"/>
                <a:gd name="T35" fmla="*/ 6 h 23"/>
                <a:gd name="T36" fmla="*/ 23 w 23"/>
                <a:gd name="T37" fmla="*/ 8 h 23"/>
                <a:gd name="T38" fmla="*/ 23 w 23"/>
                <a:gd name="T39" fmla="*/ 8 h 23"/>
                <a:gd name="T40" fmla="*/ 23 w 23"/>
                <a:gd name="T41" fmla="*/ 9 h 23"/>
                <a:gd name="T42" fmla="*/ 23 w 23"/>
                <a:gd name="T43" fmla="*/ 9 h 23"/>
                <a:gd name="T44" fmla="*/ 23 w 23"/>
                <a:gd name="T45" fmla="*/ 11 h 23"/>
                <a:gd name="T46" fmla="*/ 23 w 23"/>
                <a:gd name="T47" fmla="*/ 13 h 23"/>
                <a:gd name="T48" fmla="*/ 23 w 23"/>
                <a:gd name="T49" fmla="*/ 13 h 23"/>
                <a:gd name="T50" fmla="*/ 21 w 23"/>
                <a:gd name="T51" fmla="*/ 15 h 23"/>
                <a:gd name="T52" fmla="*/ 21 w 23"/>
                <a:gd name="T53" fmla="*/ 17 h 23"/>
                <a:gd name="T54" fmla="*/ 20 w 23"/>
                <a:gd name="T55" fmla="*/ 17 h 23"/>
                <a:gd name="T56" fmla="*/ 20 w 23"/>
                <a:gd name="T57" fmla="*/ 19 h 23"/>
                <a:gd name="T58" fmla="*/ 18 w 23"/>
                <a:gd name="T59" fmla="*/ 21 h 23"/>
                <a:gd name="T60" fmla="*/ 18 w 23"/>
                <a:gd name="T61" fmla="*/ 21 h 23"/>
                <a:gd name="T62" fmla="*/ 16 w 23"/>
                <a:gd name="T63" fmla="*/ 21 h 23"/>
                <a:gd name="T64" fmla="*/ 16 w 23"/>
                <a:gd name="T65" fmla="*/ 23 h 23"/>
                <a:gd name="T66" fmla="*/ 14 w 23"/>
                <a:gd name="T67" fmla="*/ 23 h 23"/>
                <a:gd name="T68" fmla="*/ 12 w 23"/>
                <a:gd name="T69" fmla="*/ 23 h 23"/>
                <a:gd name="T70" fmla="*/ 10 w 23"/>
                <a:gd name="T71" fmla="*/ 23 h 23"/>
                <a:gd name="T72" fmla="*/ 8 w 23"/>
                <a:gd name="T73" fmla="*/ 23 h 23"/>
                <a:gd name="T74" fmla="*/ 8 w 23"/>
                <a:gd name="T75" fmla="*/ 23 h 23"/>
                <a:gd name="T76" fmla="*/ 6 w 23"/>
                <a:gd name="T77" fmla="*/ 23 h 23"/>
                <a:gd name="T78" fmla="*/ 4 w 23"/>
                <a:gd name="T79" fmla="*/ 21 h 23"/>
                <a:gd name="T80" fmla="*/ 4 w 23"/>
                <a:gd name="T81" fmla="*/ 21 h 23"/>
                <a:gd name="T82" fmla="*/ 2 w 23"/>
                <a:gd name="T83" fmla="*/ 19 h 23"/>
                <a:gd name="T84" fmla="*/ 2 w 23"/>
                <a:gd name="T85" fmla="*/ 19 h 23"/>
                <a:gd name="T86" fmla="*/ 2 w 23"/>
                <a:gd name="T87" fmla="*/ 17 h 23"/>
                <a:gd name="T88" fmla="*/ 0 w 23"/>
                <a:gd name="T89" fmla="*/ 15 h 23"/>
                <a:gd name="T90" fmla="*/ 0 w 23"/>
                <a:gd name="T91" fmla="*/ 15 h 23"/>
                <a:gd name="T92" fmla="*/ 0 w 23"/>
                <a:gd name="T93" fmla="*/ 13 h 23"/>
                <a:gd name="T94" fmla="*/ 0 w 23"/>
                <a:gd name="T95" fmla="*/ 11 h 23"/>
                <a:gd name="T96" fmla="*/ 2 w 23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5" name="Freeform 313"/>
            <p:cNvSpPr>
              <a:spLocks/>
            </p:cNvSpPr>
            <p:nvPr/>
          </p:nvSpPr>
          <p:spPr bwMode="auto">
            <a:xfrm>
              <a:off x="3568" y="2635"/>
              <a:ext cx="23" cy="23"/>
            </a:xfrm>
            <a:custGeom>
              <a:avLst/>
              <a:gdLst>
                <a:gd name="T0" fmla="*/ 2 w 23"/>
                <a:gd name="T1" fmla="*/ 9 h 23"/>
                <a:gd name="T2" fmla="*/ 2 w 23"/>
                <a:gd name="T3" fmla="*/ 8 h 23"/>
                <a:gd name="T4" fmla="*/ 4 w 23"/>
                <a:gd name="T5" fmla="*/ 6 h 23"/>
                <a:gd name="T6" fmla="*/ 4 w 23"/>
                <a:gd name="T7" fmla="*/ 4 h 23"/>
                <a:gd name="T8" fmla="*/ 6 w 23"/>
                <a:gd name="T9" fmla="*/ 2 h 23"/>
                <a:gd name="T10" fmla="*/ 8 w 23"/>
                <a:gd name="T11" fmla="*/ 2 h 23"/>
                <a:gd name="T12" fmla="*/ 8 w 23"/>
                <a:gd name="T13" fmla="*/ 0 h 23"/>
                <a:gd name="T14" fmla="*/ 10 w 23"/>
                <a:gd name="T15" fmla="*/ 0 h 23"/>
                <a:gd name="T16" fmla="*/ 12 w 23"/>
                <a:gd name="T17" fmla="*/ 0 h 23"/>
                <a:gd name="T18" fmla="*/ 14 w 23"/>
                <a:gd name="T19" fmla="*/ 0 h 23"/>
                <a:gd name="T20" fmla="*/ 16 w 23"/>
                <a:gd name="T21" fmla="*/ 0 h 23"/>
                <a:gd name="T22" fmla="*/ 18 w 23"/>
                <a:gd name="T23" fmla="*/ 0 h 23"/>
                <a:gd name="T24" fmla="*/ 20 w 23"/>
                <a:gd name="T25" fmla="*/ 2 h 23"/>
                <a:gd name="T26" fmla="*/ 21 w 23"/>
                <a:gd name="T27" fmla="*/ 2 h 23"/>
                <a:gd name="T28" fmla="*/ 21 w 23"/>
                <a:gd name="T29" fmla="*/ 4 h 23"/>
                <a:gd name="T30" fmla="*/ 23 w 23"/>
                <a:gd name="T31" fmla="*/ 4 h 23"/>
                <a:gd name="T32" fmla="*/ 23 w 23"/>
                <a:gd name="T33" fmla="*/ 6 h 23"/>
                <a:gd name="T34" fmla="*/ 23 w 23"/>
                <a:gd name="T35" fmla="*/ 8 h 23"/>
                <a:gd name="T36" fmla="*/ 23 w 23"/>
                <a:gd name="T37" fmla="*/ 9 h 23"/>
                <a:gd name="T38" fmla="*/ 23 w 23"/>
                <a:gd name="T39" fmla="*/ 11 h 23"/>
                <a:gd name="T40" fmla="*/ 23 w 23"/>
                <a:gd name="T41" fmla="*/ 13 h 23"/>
                <a:gd name="T42" fmla="*/ 21 w 23"/>
                <a:gd name="T43" fmla="*/ 15 h 23"/>
                <a:gd name="T44" fmla="*/ 21 w 23"/>
                <a:gd name="T45" fmla="*/ 17 h 23"/>
                <a:gd name="T46" fmla="*/ 20 w 23"/>
                <a:gd name="T47" fmla="*/ 17 h 23"/>
                <a:gd name="T48" fmla="*/ 20 w 23"/>
                <a:gd name="T49" fmla="*/ 19 h 23"/>
                <a:gd name="T50" fmla="*/ 18 w 23"/>
                <a:gd name="T51" fmla="*/ 21 h 23"/>
                <a:gd name="T52" fmla="*/ 16 w 23"/>
                <a:gd name="T53" fmla="*/ 21 h 23"/>
                <a:gd name="T54" fmla="*/ 16 w 23"/>
                <a:gd name="T55" fmla="*/ 23 h 23"/>
                <a:gd name="T56" fmla="*/ 14 w 23"/>
                <a:gd name="T57" fmla="*/ 23 h 23"/>
                <a:gd name="T58" fmla="*/ 12 w 23"/>
                <a:gd name="T59" fmla="*/ 23 h 23"/>
                <a:gd name="T60" fmla="*/ 10 w 23"/>
                <a:gd name="T61" fmla="*/ 23 h 23"/>
                <a:gd name="T62" fmla="*/ 8 w 23"/>
                <a:gd name="T63" fmla="*/ 23 h 23"/>
                <a:gd name="T64" fmla="*/ 6 w 23"/>
                <a:gd name="T65" fmla="*/ 23 h 23"/>
                <a:gd name="T66" fmla="*/ 4 w 23"/>
                <a:gd name="T67" fmla="*/ 21 h 23"/>
                <a:gd name="T68" fmla="*/ 2 w 23"/>
                <a:gd name="T69" fmla="*/ 19 h 23"/>
                <a:gd name="T70" fmla="*/ 2 w 23"/>
                <a:gd name="T71" fmla="*/ 17 h 23"/>
                <a:gd name="T72" fmla="*/ 0 w 23"/>
                <a:gd name="T73" fmla="*/ 15 h 23"/>
                <a:gd name="T74" fmla="*/ 0 w 23"/>
                <a:gd name="T75" fmla="*/ 13 h 23"/>
                <a:gd name="T76" fmla="*/ 0 w 23"/>
                <a:gd name="T77" fmla="*/ 11 h 23"/>
                <a:gd name="T78" fmla="*/ 2 w 23"/>
                <a:gd name="T7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6" name="Freeform 314"/>
            <p:cNvSpPr>
              <a:spLocks/>
            </p:cNvSpPr>
            <p:nvPr/>
          </p:nvSpPr>
          <p:spPr bwMode="auto">
            <a:xfrm>
              <a:off x="3605" y="2623"/>
              <a:ext cx="27" cy="23"/>
            </a:xfrm>
            <a:custGeom>
              <a:avLst/>
              <a:gdLst>
                <a:gd name="T0" fmla="*/ 27 w 27"/>
                <a:gd name="T1" fmla="*/ 23 h 23"/>
                <a:gd name="T2" fmla="*/ 25 w 27"/>
                <a:gd name="T3" fmla="*/ 21 h 23"/>
                <a:gd name="T4" fmla="*/ 23 w 27"/>
                <a:gd name="T5" fmla="*/ 20 h 23"/>
                <a:gd name="T6" fmla="*/ 21 w 27"/>
                <a:gd name="T7" fmla="*/ 18 h 23"/>
                <a:gd name="T8" fmla="*/ 19 w 27"/>
                <a:gd name="T9" fmla="*/ 16 h 23"/>
                <a:gd name="T10" fmla="*/ 17 w 27"/>
                <a:gd name="T11" fmla="*/ 14 h 23"/>
                <a:gd name="T12" fmla="*/ 15 w 27"/>
                <a:gd name="T13" fmla="*/ 14 h 23"/>
                <a:gd name="T14" fmla="*/ 13 w 27"/>
                <a:gd name="T15" fmla="*/ 12 h 23"/>
                <a:gd name="T16" fmla="*/ 11 w 27"/>
                <a:gd name="T17" fmla="*/ 10 h 23"/>
                <a:gd name="T18" fmla="*/ 9 w 27"/>
                <a:gd name="T19" fmla="*/ 8 h 23"/>
                <a:gd name="T20" fmla="*/ 7 w 27"/>
                <a:gd name="T21" fmla="*/ 8 h 23"/>
                <a:gd name="T22" fmla="*/ 6 w 27"/>
                <a:gd name="T23" fmla="*/ 6 h 23"/>
                <a:gd name="T24" fmla="*/ 6 w 27"/>
                <a:gd name="T25" fmla="*/ 4 h 23"/>
                <a:gd name="T26" fmla="*/ 4 w 27"/>
                <a:gd name="T27" fmla="*/ 4 h 23"/>
                <a:gd name="T28" fmla="*/ 2 w 27"/>
                <a:gd name="T29" fmla="*/ 2 h 23"/>
                <a:gd name="T30" fmla="*/ 0 w 2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23"/>
                  </a:moveTo>
                  <a:lnTo>
                    <a:pt x="25" y="21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7" name="Freeform 315"/>
            <p:cNvSpPr>
              <a:spLocks/>
            </p:cNvSpPr>
            <p:nvPr/>
          </p:nvSpPr>
          <p:spPr bwMode="auto">
            <a:xfrm>
              <a:off x="3614" y="2623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6 w 18"/>
                <a:gd name="T3" fmla="*/ 14 h 16"/>
                <a:gd name="T4" fmla="*/ 12 w 18"/>
                <a:gd name="T5" fmla="*/ 12 h 16"/>
                <a:gd name="T6" fmla="*/ 10 w 18"/>
                <a:gd name="T7" fmla="*/ 10 h 16"/>
                <a:gd name="T8" fmla="*/ 10 w 18"/>
                <a:gd name="T9" fmla="*/ 8 h 16"/>
                <a:gd name="T10" fmla="*/ 8 w 18"/>
                <a:gd name="T11" fmla="*/ 6 h 16"/>
                <a:gd name="T12" fmla="*/ 6 w 18"/>
                <a:gd name="T13" fmla="*/ 4 h 16"/>
                <a:gd name="T14" fmla="*/ 4 w 18"/>
                <a:gd name="T15" fmla="*/ 2 h 16"/>
                <a:gd name="T16" fmla="*/ 0 w 1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6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8" name="Freeform 316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3 h 29"/>
                <a:gd name="T26" fmla="*/ 0 w 27"/>
                <a:gd name="T27" fmla="*/ 21 h 29"/>
                <a:gd name="T28" fmla="*/ 0 w 27"/>
                <a:gd name="T29" fmla="*/ 19 h 29"/>
                <a:gd name="T30" fmla="*/ 0 w 27"/>
                <a:gd name="T31" fmla="*/ 19 h 29"/>
                <a:gd name="T32" fmla="*/ 0 w 27"/>
                <a:gd name="T33" fmla="*/ 17 h 29"/>
                <a:gd name="T34" fmla="*/ 0 w 27"/>
                <a:gd name="T35" fmla="*/ 15 h 29"/>
                <a:gd name="T36" fmla="*/ 0 w 27"/>
                <a:gd name="T37" fmla="*/ 13 h 29"/>
                <a:gd name="T38" fmla="*/ 0 w 27"/>
                <a:gd name="T39" fmla="*/ 13 h 29"/>
                <a:gd name="T40" fmla="*/ 0 w 27"/>
                <a:gd name="T41" fmla="*/ 11 h 29"/>
                <a:gd name="T42" fmla="*/ 2 w 27"/>
                <a:gd name="T43" fmla="*/ 9 h 29"/>
                <a:gd name="T44" fmla="*/ 2 w 27"/>
                <a:gd name="T45" fmla="*/ 8 h 29"/>
                <a:gd name="T46" fmla="*/ 4 w 27"/>
                <a:gd name="T47" fmla="*/ 8 h 29"/>
                <a:gd name="T48" fmla="*/ 4 w 27"/>
                <a:gd name="T49" fmla="*/ 6 h 29"/>
                <a:gd name="T50" fmla="*/ 6 w 27"/>
                <a:gd name="T51" fmla="*/ 4 h 29"/>
                <a:gd name="T52" fmla="*/ 8 w 27"/>
                <a:gd name="T53" fmla="*/ 2 h 29"/>
                <a:gd name="T54" fmla="*/ 10 w 27"/>
                <a:gd name="T55" fmla="*/ 2 h 29"/>
                <a:gd name="T56" fmla="*/ 11 w 27"/>
                <a:gd name="T57" fmla="*/ 0 h 29"/>
                <a:gd name="T58" fmla="*/ 13 w 27"/>
                <a:gd name="T59" fmla="*/ 0 h 29"/>
                <a:gd name="T60" fmla="*/ 15 w 27"/>
                <a:gd name="T61" fmla="*/ 0 h 29"/>
                <a:gd name="T62" fmla="*/ 17 w 27"/>
                <a:gd name="T63" fmla="*/ 0 h 29"/>
                <a:gd name="T64" fmla="*/ 19 w 27"/>
                <a:gd name="T65" fmla="*/ 0 h 29"/>
                <a:gd name="T66" fmla="*/ 21 w 27"/>
                <a:gd name="T67" fmla="*/ 0 h 29"/>
                <a:gd name="T68" fmla="*/ 21 w 27"/>
                <a:gd name="T69" fmla="*/ 0 h 29"/>
                <a:gd name="T70" fmla="*/ 23 w 27"/>
                <a:gd name="T71" fmla="*/ 2 h 29"/>
                <a:gd name="T72" fmla="*/ 23 w 27"/>
                <a:gd name="T73" fmla="*/ 2 h 29"/>
                <a:gd name="T74" fmla="*/ 23 w 27"/>
                <a:gd name="T75" fmla="*/ 4 h 29"/>
                <a:gd name="T76" fmla="*/ 25 w 27"/>
                <a:gd name="T77" fmla="*/ 4 h 29"/>
                <a:gd name="T78" fmla="*/ 25 w 27"/>
                <a:gd name="T79" fmla="*/ 6 h 29"/>
                <a:gd name="T80" fmla="*/ 25 w 27"/>
                <a:gd name="T81" fmla="*/ 6 h 29"/>
                <a:gd name="T82" fmla="*/ 25 w 27"/>
                <a:gd name="T83" fmla="*/ 8 h 29"/>
                <a:gd name="T84" fmla="*/ 27 w 27"/>
                <a:gd name="T85" fmla="*/ 9 h 29"/>
                <a:gd name="T86" fmla="*/ 27 w 27"/>
                <a:gd name="T87" fmla="*/ 11 h 29"/>
                <a:gd name="T88" fmla="*/ 27 w 27"/>
                <a:gd name="T89" fmla="*/ 13 h 29"/>
                <a:gd name="T90" fmla="*/ 25 w 27"/>
                <a:gd name="T91" fmla="*/ 15 h 29"/>
                <a:gd name="T92" fmla="*/ 25 w 27"/>
                <a:gd name="T93" fmla="*/ 17 h 29"/>
                <a:gd name="T94" fmla="*/ 23 w 27"/>
                <a:gd name="T95" fmla="*/ 19 h 29"/>
                <a:gd name="T96" fmla="*/ 23 w 27"/>
                <a:gd name="T9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69" name="Freeform 317"/>
            <p:cNvSpPr>
              <a:spLocks/>
            </p:cNvSpPr>
            <p:nvPr/>
          </p:nvSpPr>
          <p:spPr bwMode="auto">
            <a:xfrm>
              <a:off x="3624" y="2635"/>
              <a:ext cx="27" cy="29"/>
            </a:xfrm>
            <a:custGeom>
              <a:avLst/>
              <a:gdLst>
                <a:gd name="T0" fmla="*/ 23 w 27"/>
                <a:gd name="T1" fmla="*/ 21 h 29"/>
                <a:gd name="T2" fmla="*/ 19 w 27"/>
                <a:gd name="T3" fmla="*/ 25 h 29"/>
                <a:gd name="T4" fmla="*/ 17 w 27"/>
                <a:gd name="T5" fmla="*/ 25 h 29"/>
                <a:gd name="T6" fmla="*/ 15 w 27"/>
                <a:gd name="T7" fmla="*/ 27 h 29"/>
                <a:gd name="T8" fmla="*/ 11 w 27"/>
                <a:gd name="T9" fmla="*/ 29 h 29"/>
                <a:gd name="T10" fmla="*/ 10 w 27"/>
                <a:gd name="T11" fmla="*/ 29 h 29"/>
                <a:gd name="T12" fmla="*/ 8 w 27"/>
                <a:gd name="T13" fmla="*/ 29 h 29"/>
                <a:gd name="T14" fmla="*/ 4 w 27"/>
                <a:gd name="T15" fmla="*/ 29 h 29"/>
                <a:gd name="T16" fmla="*/ 2 w 27"/>
                <a:gd name="T17" fmla="*/ 27 h 29"/>
                <a:gd name="T18" fmla="*/ 2 w 27"/>
                <a:gd name="T19" fmla="*/ 25 h 29"/>
                <a:gd name="T20" fmla="*/ 0 w 27"/>
                <a:gd name="T21" fmla="*/ 25 h 29"/>
                <a:gd name="T22" fmla="*/ 0 w 27"/>
                <a:gd name="T23" fmla="*/ 23 h 29"/>
                <a:gd name="T24" fmla="*/ 0 w 27"/>
                <a:gd name="T25" fmla="*/ 21 h 29"/>
                <a:gd name="T26" fmla="*/ 0 w 27"/>
                <a:gd name="T27" fmla="*/ 19 h 29"/>
                <a:gd name="T28" fmla="*/ 0 w 27"/>
                <a:gd name="T29" fmla="*/ 17 h 29"/>
                <a:gd name="T30" fmla="*/ 0 w 27"/>
                <a:gd name="T31" fmla="*/ 15 h 29"/>
                <a:gd name="T32" fmla="*/ 0 w 27"/>
                <a:gd name="T33" fmla="*/ 13 h 29"/>
                <a:gd name="T34" fmla="*/ 0 w 27"/>
                <a:gd name="T35" fmla="*/ 11 h 29"/>
                <a:gd name="T36" fmla="*/ 2 w 27"/>
                <a:gd name="T37" fmla="*/ 9 h 29"/>
                <a:gd name="T38" fmla="*/ 2 w 27"/>
                <a:gd name="T39" fmla="*/ 8 h 29"/>
                <a:gd name="T40" fmla="*/ 4 w 27"/>
                <a:gd name="T41" fmla="*/ 8 h 29"/>
                <a:gd name="T42" fmla="*/ 4 w 27"/>
                <a:gd name="T43" fmla="*/ 6 h 29"/>
                <a:gd name="T44" fmla="*/ 6 w 27"/>
                <a:gd name="T45" fmla="*/ 4 h 29"/>
                <a:gd name="T46" fmla="*/ 8 w 27"/>
                <a:gd name="T47" fmla="*/ 2 h 29"/>
                <a:gd name="T48" fmla="*/ 10 w 27"/>
                <a:gd name="T49" fmla="*/ 2 h 29"/>
                <a:gd name="T50" fmla="*/ 11 w 27"/>
                <a:gd name="T51" fmla="*/ 0 h 29"/>
                <a:gd name="T52" fmla="*/ 13 w 27"/>
                <a:gd name="T53" fmla="*/ 0 h 29"/>
                <a:gd name="T54" fmla="*/ 15 w 27"/>
                <a:gd name="T55" fmla="*/ 0 h 29"/>
                <a:gd name="T56" fmla="*/ 17 w 27"/>
                <a:gd name="T57" fmla="*/ 0 h 29"/>
                <a:gd name="T58" fmla="*/ 19 w 27"/>
                <a:gd name="T59" fmla="*/ 0 h 29"/>
                <a:gd name="T60" fmla="*/ 21 w 27"/>
                <a:gd name="T61" fmla="*/ 0 h 29"/>
                <a:gd name="T62" fmla="*/ 23 w 27"/>
                <a:gd name="T63" fmla="*/ 2 h 29"/>
                <a:gd name="T64" fmla="*/ 23 w 27"/>
                <a:gd name="T65" fmla="*/ 4 h 29"/>
                <a:gd name="T66" fmla="*/ 25 w 27"/>
                <a:gd name="T67" fmla="*/ 4 h 29"/>
                <a:gd name="T68" fmla="*/ 25 w 27"/>
                <a:gd name="T69" fmla="*/ 6 h 29"/>
                <a:gd name="T70" fmla="*/ 25 w 27"/>
                <a:gd name="T71" fmla="*/ 8 h 29"/>
                <a:gd name="T72" fmla="*/ 27 w 27"/>
                <a:gd name="T73" fmla="*/ 9 h 29"/>
                <a:gd name="T74" fmla="*/ 27 w 27"/>
                <a:gd name="T75" fmla="*/ 11 h 29"/>
                <a:gd name="T76" fmla="*/ 27 w 27"/>
                <a:gd name="T77" fmla="*/ 13 h 29"/>
                <a:gd name="T78" fmla="*/ 25 w 27"/>
                <a:gd name="T79" fmla="*/ 15 h 29"/>
                <a:gd name="T80" fmla="*/ 25 w 27"/>
                <a:gd name="T81" fmla="*/ 17 h 29"/>
                <a:gd name="T82" fmla="*/ 23 w 27"/>
                <a:gd name="T83" fmla="*/ 19 h 29"/>
                <a:gd name="T84" fmla="*/ 23 w 27"/>
                <a:gd name="T8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9">
                  <a:moveTo>
                    <a:pt x="23" y="21"/>
                  </a:moveTo>
                  <a:lnTo>
                    <a:pt x="19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3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0" name="Freeform 318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6 h 25"/>
                <a:gd name="T36" fmla="*/ 23 w 23"/>
                <a:gd name="T37" fmla="*/ 8 h 25"/>
                <a:gd name="T38" fmla="*/ 23 w 23"/>
                <a:gd name="T39" fmla="*/ 9 h 25"/>
                <a:gd name="T40" fmla="*/ 23 w 23"/>
                <a:gd name="T41" fmla="*/ 9 h 25"/>
                <a:gd name="T42" fmla="*/ 23 w 23"/>
                <a:gd name="T43" fmla="*/ 11 h 25"/>
                <a:gd name="T44" fmla="*/ 23 w 23"/>
                <a:gd name="T45" fmla="*/ 11 h 25"/>
                <a:gd name="T46" fmla="*/ 23 w 23"/>
                <a:gd name="T47" fmla="*/ 13 h 25"/>
                <a:gd name="T48" fmla="*/ 23 w 23"/>
                <a:gd name="T49" fmla="*/ 15 h 25"/>
                <a:gd name="T50" fmla="*/ 21 w 23"/>
                <a:gd name="T51" fmla="*/ 15 h 25"/>
                <a:gd name="T52" fmla="*/ 21 w 23"/>
                <a:gd name="T53" fmla="*/ 17 h 25"/>
                <a:gd name="T54" fmla="*/ 21 w 23"/>
                <a:gd name="T55" fmla="*/ 19 h 25"/>
                <a:gd name="T56" fmla="*/ 19 w 23"/>
                <a:gd name="T57" fmla="*/ 19 h 25"/>
                <a:gd name="T58" fmla="*/ 17 w 23"/>
                <a:gd name="T59" fmla="*/ 21 h 25"/>
                <a:gd name="T60" fmla="*/ 17 w 23"/>
                <a:gd name="T61" fmla="*/ 21 h 25"/>
                <a:gd name="T62" fmla="*/ 15 w 23"/>
                <a:gd name="T63" fmla="*/ 23 h 25"/>
                <a:gd name="T64" fmla="*/ 15 w 23"/>
                <a:gd name="T65" fmla="*/ 23 h 25"/>
                <a:gd name="T66" fmla="*/ 13 w 23"/>
                <a:gd name="T67" fmla="*/ 23 h 25"/>
                <a:gd name="T68" fmla="*/ 11 w 23"/>
                <a:gd name="T69" fmla="*/ 25 h 25"/>
                <a:gd name="T70" fmla="*/ 9 w 23"/>
                <a:gd name="T71" fmla="*/ 25 h 25"/>
                <a:gd name="T72" fmla="*/ 7 w 23"/>
                <a:gd name="T73" fmla="*/ 25 h 25"/>
                <a:gd name="T74" fmla="*/ 7 w 23"/>
                <a:gd name="T75" fmla="*/ 23 h 25"/>
                <a:gd name="T76" fmla="*/ 5 w 23"/>
                <a:gd name="T77" fmla="*/ 23 h 25"/>
                <a:gd name="T78" fmla="*/ 5 w 23"/>
                <a:gd name="T79" fmla="*/ 23 h 25"/>
                <a:gd name="T80" fmla="*/ 3 w 23"/>
                <a:gd name="T81" fmla="*/ 21 h 25"/>
                <a:gd name="T82" fmla="*/ 3 w 23"/>
                <a:gd name="T83" fmla="*/ 21 h 25"/>
                <a:gd name="T84" fmla="*/ 2 w 23"/>
                <a:gd name="T85" fmla="*/ 19 h 25"/>
                <a:gd name="T86" fmla="*/ 2 w 23"/>
                <a:gd name="T87" fmla="*/ 17 h 25"/>
                <a:gd name="T88" fmla="*/ 2 w 23"/>
                <a:gd name="T89" fmla="*/ 17 h 25"/>
                <a:gd name="T90" fmla="*/ 0 w 23"/>
                <a:gd name="T91" fmla="*/ 15 h 25"/>
                <a:gd name="T92" fmla="*/ 0 w 23"/>
                <a:gd name="T93" fmla="*/ 13 h 25"/>
                <a:gd name="T94" fmla="*/ 2 w 23"/>
                <a:gd name="T95" fmla="*/ 11 h 25"/>
                <a:gd name="T96" fmla="*/ 2 w 23"/>
                <a:gd name="T9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1" name="Freeform 319"/>
            <p:cNvSpPr>
              <a:spLocks/>
            </p:cNvSpPr>
            <p:nvPr/>
          </p:nvSpPr>
          <p:spPr bwMode="auto">
            <a:xfrm>
              <a:off x="3586" y="2610"/>
              <a:ext cx="23" cy="25"/>
            </a:xfrm>
            <a:custGeom>
              <a:avLst/>
              <a:gdLst>
                <a:gd name="T0" fmla="*/ 2 w 23"/>
                <a:gd name="T1" fmla="*/ 9 h 25"/>
                <a:gd name="T2" fmla="*/ 2 w 23"/>
                <a:gd name="T3" fmla="*/ 8 h 25"/>
                <a:gd name="T4" fmla="*/ 3 w 23"/>
                <a:gd name="T5" fmla="*/ 6 h 25"/>
                <a:gd name="T6" fmla="*/ 3 w 23"/>
                <a:gd name="T7" fmla="*/ 4 h 25"/>
                <a:gd name="T8" fmla="*/ 5 w 23"/>
                <a:gd name="T9" fmla="*/ 4 h 25"/>
                <a:gd name="T10" fmla="*/ 7 w 23"/>
                <a:gd name="T11" fmla="*/ 2 h 25"/>
                <a:gd name="T12" fmla="*/ 9 w 23"/>
                <a:gd name="T13" fmla="*/ 2 h 25"/>
                <a:gd name="T14" fmla="*/ 9 w 23"/>
                <a:gd name="T15" fmla="*/ 0 h 25"/>
                <a:gd name="T16" fmla="*/ 11 w 23"/>
                <a:gd name="T17" fmla="*/ 0 h 25"/>
                <a:gd name="T18" fmla="*/ 13 w 23"/>
                <a:gd name="T19" fmla="*/ 0 h 25"/>
                <a:gd name="T20" fmla="*/ 15 w 23"/>
                <a:gd name="T21" fmla="*/ 0 h 25"/>
                <a:gd name="T22" fmla="*/ 17 w 23"/>
                <a:gd name="T23" fmla="*/ 0 h 25"/>
                <a:gd name="T24" fmla="*/ 17 w 23"/>
                <a:gd name="T25" fmla="*/ 2 h 25"/>
                <a:gd name="T26" fmla="*/ 19 w 23"/>
                <a:gd name="T27" fmla="*/ 2 h 25"/>
                <a:gd name="T28" fmla="*/ 21 w 23"/>
                <a:gd name="T29" fmla="*/ 2 h 25"/>
                <a:gd name="T30" fmla="*/ 21 w 23"/>
                <a:gd name="T31" fmla="*/ 4 h 25"/>
                <a:gd name="T32" fmla="*/ 23 w 23"/>
                <a:gd name="T33" fmla="*/ 6 h 25"/>
                <a:gd name="T34" fmla="*/ 23 w 23"/>
                <a:gd name="T35" fmla="*/ 8 h 25"/>
                <a:gd name="T36" fmla="*/ 23 w 23"/>
                <a:gd name="T37" fmla="*/ 9 h 25"/>
                <a:gd name="T38" fmla="*/ 23 w 23"/>
                <a:gd name="T39" fmla="*/ 11 h 25"/>
                <a:gd name="T40" fmla="*/ 23 w 23"/>
                <a:gd name="T41" fmla="*/ 13 h 25"/>
                <a:gd name="T42" fmla="*/ 23 w 23"/>
                <a:gd name="T43" fmla="*/ 15 h 25"/>
                <a:gd name="T44" fmla="*/ 21 w 23"/>
                <a:gd name="T45" fmla="*/ 15 h 25"/>
                <a:gd name="T46" fmla="*/ 21 w 23"/>
                <a:gd name="T47" fmla="*/ 17 h 25"/>
                <a:gd name="T48" fmla="*/ 21 w 23"/>
                <a:gd name="T49" fmla="*/ 19 h 25"/>
                <a:gd name="T50" fmla="*/ 19 w 23"/>
                <a:gd name="T51" fmla="*/ 19 h 25"/>
                <a:gd name="T52" fmla="*/ 17 w 23"/>
                <a:gd name="T53" fmla="*/ 21 h 25"/>
                <a:gd name="T54" fmla="*/ 15 w 23"/>
                <a:gd name="T55" fmla="*/ 23 h 25"/>
                <a:gd name="T56" fmla="*/ 13 w 23"/>
                <a:gd name="T57" fmla="*/ 23 h 25"/>
                <a:gd name="T58" fmla="*/ 11 w 23"/>
                <a:gd name="T59" fmla="*/ 25 h 25"/>
                <a:gd name="T60" fmla="*/ 9 w 23"/>
                <a:gd name="T61" fmla="*/ 25 h 25"/>
                <a:gd name="T62" fmla="*/ 7 w 23"/>
                <a:gd name="T63" fmla="*/ 25 h 25"/>
                <a:gd name="T64" fmla="*/ 7 w 23"/>
                <a:gd name="T65" fmla="*/ 23 h 25"/>
                <a:gd name="T66" fmla="*/ 5 w 23"/>
                <a:gd name="T67" fmla="*/ 23 h 25"/>
                <a:gd name="T68" fmla="*/ 3 w 23"/>
                <a:gd name="T69" fmla="*/ 21 h 25"/>
                <a:gd name="T70" fmla="*/ 2 w 23"/>
                <a:gd name="T71" fmla="*/ 19 h 25"/>
                <a:gd name="T72" fmla="*/ 2 w 23"/>
                <a:gd name="T73" fmla="*/ 17 h 25"/>
                <a:gd name="T74" fmla="*/ 0 w 23"/>
                <a:gd name="T75" fmla="*/ 15 h 25"/>
                <a:gd name="T76" fmla="*/ 0 w 23"/>
                <a:gd name="T77" fmla="*/ 13 h 25"/>
                <a:gd name="T78" fmla="*/ 2 w 23"/>
                <a:gd name="T79" fmla="*/ 11 h 25"/>
                <a:gd name="T80" fmla="*/ 2 w 23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2" y="9"/>
                  </a:move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2" name="Freeform 320"/>
            <p:cNvSpPr>
              <a:spLocks/>
            </p:cNvSpPr>
            <p:nvPr/>
          </p:nvSpPr>
          <p:spPr bwMode="auto">
            <a:xfrm>
              <a:off x="3261" y="2902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10 w 10"/>
                <a:gd name="T3" fmla="*/ 1 h 32"/>
                <a:gd name="T4" fmla="*/ 10 w 10"/>
                <a:gd name="T5" fmla="*/ 3 h 32"/>
                <a:gd name="T6" fmla="*/ 8 w 10"/>
                <a:gd name="T7" fmla="*/ 5 h 32"/>
                <a:gd name="T8" fmla="*/ 8 w 10"/>
                <a:gd name="T9" fmla="*/ 7 h 32"/>
                <a:gd name="T10" fmla="*/ 8 w 10"/>
                <a:gd name="T11" fmla="*/ 9 h 32"/>
                <a:gd name="T12" fmla="*/ 6 w 10"/>
                <a:gd name="T13" fmla="*/ 11 h 32"/>
                <a:gd name="T14" fmla="*/ 6 w 10"/>
                <a:gd name="T15" fmla="*/ 13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4 h 32"/>
                <a:gd name="T26" fmla="*/ 2 w 10"/>
                <a:gd name="T27" fmla="*/ 26 h 32"/>
                <a:gd name="T28" fmla="*/ 0 w 10"/>
                <a:gd name="T29" fmla="*/ 28 h 32"/>
                <a:gd name="T30" fmla="*/ 0 w 10"/>
                <a:gd name="T31" fmla="*/ 30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3" name="Freeform 321"/>
            <p:cNvSpPr>
              <a:spLocks/>
            </p:cNvSpPr>
            <p:nvPr/>
          </p:nvSpPr>
          <p:spPr bwMode="auto">
            <a:xfrm>
              <a:off x="3261" y="2892"/>
              <a:ext cx="12" cy="33"/>
            </a:xfrm>
            <a:custGeom>
              <a:avLst/>
              <a:gdLst>
                <a:gd name="T0" fmla="*/ 12 w 12"/>
                <a:gd name="T1" fmla="*/ 0 h 33"/>
                <a:gd name="T2" fmla="*/ 10 w 12"/>
                <a:gd name="T3" fmla="*/ 2 h 33"/>
                <a:gd name="T4" fmla="*/ 10 w 12"/>
                <a:gd name="T5" fmla="*/ 4 h 33"/>
                <a:gd name="T6" fmla="*/ 10 w 12"/>
                <a:gd name="T7" fmla="*/ 6 h 33"/>
                <a:gd name="T8" fmla="*/ 8 w 12"/>
                <a:gd name="T9" fmla="*/ 8 h 33"/>
                <a:gd name="T10" fmla="*/ 8 w 12"/>
                <a:gd name="T11" fmla="*/ 10 h 33"/>
                <a:gd name="T12" fmla="*/ 8 w 12"/>
                <a:gd name="T13" fmla="*/ 11 h 33"/>
                <a:gd name="T14" fmla="*/ 6 w 12"/>
                <a:gd name="T15" fmla="*/ 13 h 33"/>
                <a:gd name="T16" fmla="*/ 6 w 12"/>
                <a:gd name="T17" fmla="*/ 15 h 33"/>
                <a:gd name="T18" fmla="*/ 6 w 12"/>
                <a:gd name="T19" fmla="*/ 17 h 33"/>
                <a:gd name="T20" fmla="*/ 4 w 12"/>
                <a:gd name="T21" fmla="*/ 21 h 33"/>
                <a:gd name="T22" fmla="*/ 4 w 12"/>
                <a:gd name="T23" fmla="*/ 23 h 33"/>
                <a:gd name="T24" fmla="*/ 4 w 12"/>
                <a:gd name="T25" fmla="*/ 25 h 33"/>
                <a:gd name="T26" fmla="*/ 2 w 12"/>
                <a:gd name="T27" fmla="*/ 27 h 33"/>
                <a:gd name="T28" fmla="*/ 2 w 12"/>
                <a:gd name="T29" fmla="*/ 29 h 33"/>
                <a:gd name="T30" fmla="*/ 2 w 12"/>
                <a:gd name="T31" fmla="*/ 31 h 33"/>
                <a:gd name="T32" fmla="*/ 0 w 1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4" name="Freeform 322"/>
            <p:cNvSpPr>
              <a:spLocks/>
            </p:cNvSpPr>
            <p:nvPr/>
          </p:nvSpPr>
          <p:spPr bwMode="auto">
            <a:xfrm>
              <a:off x="3229" y="2896"/>
              <a:ext cx="11" cy="32"/>
            </a:xfrm>
            <a:custGeom>
              <a:avLst/>
              <a:gdLst>
                <a:gd name="T0" fmla="*/ 0 w 11"/>
                <a:gd name="T1" fmla="*/ 32 h 32"/>
                <a:gd name="T2" fmla="*/ 0 w 11"/>
                <a:gd name="T3" fmla="*/ 30 h 32"/>
                <a:gd name="T4" fmla="*/ 2 w 11"/>
                <a:gd name="T5" fmla="*/ 29 h 32"/>
                <a:gd name="T6" fmla="*/ 2 w 11"/>
                <a:gd name="T7" fmla="*/ 27 h 32"/>
                <a:gd name="T8" fmla="*/ 2 w 11"/>
                <a:gd name="T9" fmla="*/ 25 h 32"/>
                <a:gd name="T10" fmla="*/ 4 w 11"/>
                <a:gd name="T11" fmla="*/ 23 h 32"/>
                <a:gd name="T12" fmla="*/ 4 w 11"/>
                <a:gd name="T13" fmla="*/ 21 h 32"/>
                <a:gd name="T14" fmla="*/ 5 w 11"/>
                <a:gd name="T15" fmla="*/ 19 h 32"/>
                <a:gd name="T16" fmla="*/ 5 w 11"/>
                <a:gd name="T17" fmla="*/ 17 h 32"/>
                <a:gd name="T18" fmla="*/ 5 w 11"/>
                <a:gd name="T19" fmla="*/ 15 h 32"/>
                <a:gd name="T20" fmla="*/ 7 w 11"/>
                <a:gd name="T21" fmla="*/ 11 h 32"/>
                <a:gd name="T22" fmla="*/ 7 w 11"/>
                <a:gd name="T23" fmla="*/ 9 h 32"/>
                <a:gd name="T24" fmla="*/ 7 w 11"/>
                <a:gd name="T25" fmla="*/ 7 h 32"/>
                <a:gd name="T26" fmla="*/ 9 w 11"/>
                <a:gd name="T27" fmla="*/ 6 h 32"/>
                <a:gd name="T28" fmla="*/ 9 w 11"/>
                <a:gd name="T29" fmla="*/ 4 h 32"/>
                <a:gd name="T30" fmla="*/ 9 w 11"/>
                <a:gd name="T31" fmla="*/ 2 h 32"/>
                <a:gd name="T32" fmla="*/ 11 w 11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2">
                  <a:moveTo>
                    <a:pt x="0" y="32"/>
                  </a:moveTo>
                  <a:lnTo>
                    <a:pt x="0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5" name="Freeform 323"/>
            <p:cNvSpPr>
              <a:spLocks/>
            </p:cNvSpPr>
            <p:nvPr/>
          </p:nvSpPr>
          <p:spPr bwMode="auto">
            <a:xfrm>
              <a:off x="3236" y="2894"/>
              <a:ext cx="10" cy="31"/>
            </a:xfrm>
            <a:custGeom>
              <a:avLst/>
              <a:gdLst>
                <a:gd name="T0" fmla="*/ 10 w 10"/>
                <a:gd name="T1" fmla="*/ 0 h 31"/>
                <a:gd name="T2" fmla="*/ 10 w 10"/>
                <a:gd name="T3" fmla="*/ 2 h 31"/>
                <a:gd name="T4" fmla="*/ 10 w 10"/>
                <a:gd name="T5" fmla="*/ 4 h 31"/>
                <a:gd name="T6" fmla="*/ 10 w 10"/>
                <a:gd name="T7" fmla="*/ 6 h 31"/>
                <a:gd name="T8" fmla="*/ 8 w 10"/>
                <a:gd name="T9" fmla="*/ 8 h 31"/>
                <a:gd name="T10" fmla="*/ 8 w 10"/>
                <a:gd name="T11" fmla="*/ 9 h 31"/>
                <a:gd name="T12" fmla="*/ 8 w 10"/>
                <a:gd name="T13" fmla="*/ 11 h 31"/>
                <a:gd name="T14" fmla="*/ 6 w 10"/>
                <a:gd name="T15" fmla="*/ 13 h 31"/>
                <a:gd name="T16" fmla="*/ 6 w 10"/>
                <a:gd name="T17" fmla="*/ 15 h 31"/>
                <a:gd name="T18" fmla="*/ 4 w 10"/>
                <a:gd name="T19" fmla="*/ 17 h 31"/>
                <a:gd name="T20" fmla="*/ 4 w 10"/>
                <a:gd name="T21" fmla="*/ 19 h 31"/>
                <a:gd name="T22" fmla="*/ 4 w 10"/>
                <a:gd name="T23" fmla="*/ 21 h 31"/>
                <a:gd name="T24" fmla="*/ 2 w 10"/>
                <a:gd name="T25" fmla="*/ 23 h 31"/>
                <a:gd name="T26" fmla="*/ 2 w 10"/>
                <a:gd name="T27" fmla="*/ 25 h 31"/>
                <a:gd name="T28" fmla="*/ 2 w 10"/>
                <a:gd name="T29" fmla="*/ 27 h 31"/>
                <a:gd name="T30" fmla="*/ 0 w 10"/>
                <a:gd name="T31" fmla="*/ 29 h 31"/>
                <a:gd name="T32" fmla="*/ 0 w 10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6" name="Freeform 324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21 w 25"/>
                <a:gd name="T31" fmla="*/ 18 h 20"/>
                <a:gd name="T32" fmla="*/ 19 w 25"/>
                <a:gd name="T33" fmla="*/ 20 h 20"/>
                <a:gd name="T34" fmla="*/ 19 w 25"/>
                <a:gd name="T35" fmla="*/ 20 h 20"/>
                <a:gd name="T36" fmla="*/ 17 w 25"/>
                <a:gd name="T37" fmla="*/ 20 h 20"/>
                <a:gd name="T38" fmla="*/ 17 w 25"/>
                <a:gd name="T39" fmla="*/ 20 h 20"/>
                <a:gd name="T40" fmla="*/ 15 w 25"/>
                <a:gd name="T41" fmla="*/ 20 h 20"/>
                <a:gd name="T42" fmla="*/ 13 w 25"/>
                <a:gd name="T43" fmla="*/ 20 h 20"/>
                <a:gd name="T44" fmla="*/ 13 w 25"/>
                <a:gd name="T45" fmla="*/ 20 h 20"/>
                <a:gd name="T46" fmla="*/ 11 w 25"/>
                <a:gd name="T47" fmla="*/ 20 h 20"/>
                <a:gd name="T48" fmla="*/ 9 w 25"/>
                <a:gd name="T49" fmla="*/ 20 h 20"/>
                <a:gd name="T50" fmla="*/ 7 w 25"/>
                <a:gd name="T51" fmla="*/ 20 h 20"/>
                <a:gd name="T52" fmla="*/ 7 w 25"/>
                <a:gd name="T53" fmla="*/ 20 h 20"/>
                <a:gd name="T54" fmla="*/ 5 w 25"/>
                <a:gd name="T55" fmla="*/ 18 h 20"/>
                <a:gd name="T56" fmla="*/ 3 w 25"/>
                <a:gd name="T57" fmla="*/ 18 h 20"/>
                <a:gd name="T58" fmla="*/ 2 w 25"/>
                <a:gd name="T59" fmla="*/ 16 h 20"/>
                <a:gd name="T60" fmla="*/ 2 w 25"/>
                <a:gd name="T61" fmla="*/ 16 h 20"/>
                <a:gd name="T62" fmla="*/ 2 w 25"/>
                <a:gd name="T63" fmla="*/ 14 h 20"/>
                <a:gd name="T64" fmla="*/ 0 w 25"/>
                <a:gd name="T65" fmla="*/ 14 h 20"/>
                <a:gd name="T66" fmla="*/ 0 w 25"/>
                <a:gd name="T67" fmla="*/ 12 h 20"/>
                <a:gd name="T68" fmla="*/ 0 w 25"/>
                <a:gd name="T69" fmla="*/ 10 h 20"/>
                <a:gd name="T70" fmla="*/ 0 w 25"/>
                <a:gd name="T71" fmla="*/ 10 h 20"/>
                <a:gd name="T72" fmla="*/ 0 w 25"/>
                <a:gd name="T73" fmla="*/ 8 h 20"/>
                <a:gd name="T74" fmla="*/ 0 w 25"/>
                <a:gd name="T75" fmla="*/ 6 h 20"/>
                <a:gd name="T76" fmla="*/ 0 w 25"/>
                <a:gd name="T77" fmla="*/ 6 h 20"/>
                <a:gd name="T78" fmla="*/ 0 w 25"/>
                <a:gd name="T79" fmla="*/ 4 h 20"/>
                <a:gd name="T80" fmla="*/ 2 w 25"/>
                <a:gd name="T81" fmla="*/ 4 h 20"/>
                <a:gd name="T82" fmla="*/ 2 w 25"/>
                <a:gd name="T83" fmla="*/ 2 h 20"/>
                <a:gd name="T84" fmla="*/ 3 w 25"/>
                <a:gd name="T85" fmla="*/ 2 h 20"/>
                <a:gd name="T86" fmla="*/ 3 w 25"/>
                <a:gd name="T87" fmla="*/ 0 h 20"/>
                <a:gd name="T88" fmla="*/ 5 w 25"/>
                <a:gd name="T89" fmla="*/ 0 h 20"/>
                <a:gd name="T90" fmla="*/ 7 w 25"/>
                <a:gd name="T91" fmla="*/ 0 h 20"/>
                <a:gd name="T92" fmla="*/ 9 w 25"/>
                <a:gd name="T93" fmla="*/ 0 h 20"/>
                <a:gd name="T94" fmla="*/ 11 w 25"/>
                <a:gd name="T95" fmla="*/ 0 h 20"/>
                <a:gd name="T96" fmla="*/ 13 w 25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7" name="Freeform 325"/>
            <p:cNvSpPr>
              <a:spLocks/>
            </p:cNvSpPr>
            <p:nvPr/>
          </p:nvSpPr>
          <p:spPr bwMode="auto">
            <a:xfrm>
              <a:off x="3231" y="2880"/>
              <a:ext cx="25" cy="20"/>
            </a:xfrm>
            <a:custGeom>
              <a:avLst/>
              <a:gdLst>
                <a:gd name="T0" fmla="*/ 13 w 25"/>
                <a:gd name="T1" fmla="*/ 0 h 20"/>
                <a:gd name="T2" fmla="*/ 15 w 25"/>
                <a:gd name="T3" fmla="*/ 0 h 20"/>
                <a:gd name="T4" fmla="*/ 17 w 25"/>
                <a:gd name="T5" fmla="*/ 2 h 20"/>
                <a:gd name="T6" fmla="*/ 19 w 25"/>
                <a:gd name="T7" fmla="*/ 2 h 20"/>
                <a:gd name="T8" fmla="*/ 21 w 25"/>
                <a:gd name="T9" fmla="*/ 4 h 20"/>
                <a:gd name="T10" fmla="*/ 23 w 25"/>
                <a:gd name="T11" fmla="*/ 6 h 20"/>
                <a:gd name="T12" fmla="*/ 23 w 25"/>
                <a:gd name="T13" fmla="*/ 8 h 20"/>
                <a:gd name="T14" fmla="*/ 25 w 25"/>
                <a:gd name="T15" fmla="*/ 8 h 20"/>
                <a:gd name="T16" fmla="*/ 25 w 25"/>
                <a:gd name="T17" fmla="*/ 10 h 20"/>
                <a:gd name="T18" fmla="*/ 25 w 25"/>
                <a:gd name="T19" fmla="*/ 12 h 20"/>
                <a:gd name="T20" fmla="*/ 25 w 25"/>
                <a:gd name="T21" fmla="*/ 14 h 20"/>
                <a:gd name="T22" fmla="*/ 23 w 25"/>
                <a:gd name="T23" fmla="*/ 14 h 20"/>
                <a:gd name="T24" fmla="*/ 23 w 25"/>
                <a:gd name="T25" fmla="*/ 16 h 20"/>
                <a:gd name="T26" fmla="*/ 23 w 25"/>
                <a:gd name="T27" fmla="*/ 18 h 20"/>
                <a:gd name="T28" fmla="*/ 21 w 25"/>
                <a:gd name="T29" fmla="*/ 18 h 20"/>
                <a:gd name="T30" fmla="*/ 19 w 25"/>
                <a:gd name="T31" fmla="*/ 20 h 20"/>
                <a:gd name="T32" fmla="*/ 17 w 25"/>
                <a:gd name="T33" fmla="*/ 20 h 20"/>
                <a:gd name="T34" fmla="*/ 15 w 25"/>
                <a:gd name="T35" fmla="*/ 20 h 20"/>
                <a:gd name="T36" fmla="*/ 13 w 25"/>
                <a:gd name="T37" fmla="*/ 20 h 20"/>
                <a:gd name="T38" fmla="*/ 11 w 25"/>
                <a:gd name="T39" fmla="*/ 20 h 20"/>
                <a:gd name="T40" fmla="*/ 9 w 25"/>
                <a:gd name="T41" fmla="*/ 20 h 20"/>
                <a:gd name="T42" fmla="*/ 7 w 25"/>
                <a:gd name="T43" fmla="*/ 20 h 20"/>
                <a:gd name="T44" fmla="*/ 5 w 25"/>
                <a:gd name="T45" fmla="*/ 18 h 20"/>
                <a:gd name="T46" fmla="*/ 3 w 25"/>
                <a:gd name="T47" fmla="*/ 18 h 20"/>
                <a:gd name="T48" fmla="*/ 2 w 25"/>
                <a:gd name="T49" fmla="*/ 16 h 20"/>
                <a:gd name="T50" fmla="*/ 2 w 25"/>
                <a:gd name="T51" fmla="*/ 14 h 20"/>
                <a:gd name="T52" fmla="*/ 0 w 25"/>
                <a:gd name="T53" fmla="*/ 14 h 20"/>
                <a:gd name="T54" fmla="*/ 0 w 25"/>
                <a:gd name="T55" fmla="*/ 12 h 20"/>
                <a:gd name="T56" fmla="*/ 0 w 25"/>
                <a:gd name="T57" fmla="*/ 10 h 20"/>
                <a:gd name="T58" fmla="*/ 0 w 25"/>
                <a:gd name="T59" fmla="*/ 8 h 20"/>
                <a:gd name="T60" fmla="*/ 0 w 25"/>
                <a:gd name="T61" fmla="*/ 6 h 20"/>
                <a:gd name="T62" fmla="*/ 0 w 25"/>
                <a:gd name="T63" fmla="*/ 4 h 20"/>
                <a:gd name="T64" fmla="*/ 2 w 25"/>
                <a:gd name="T65" fmla="*/ 4 h 20"/>
                <a:gd name="T66" fmla="*/ 2 w 25"/>
                <a:gd name="T67" fmla="*/ 2 h 20"/>
                <a:gd name="T68" fmla="*/ 3 w 25"/>
                <a:gd name="T69" fmla="*/ 2 h 20"/>
                <a:gd name="T70" fmla="*/ 3 w 25"/>
                <a:gd name="T71" fmla="*/ 0 h 20"/>
                <a:gd name="T72" fmla="*/ 5 w 25"/>
                <a:gd name="T73" fmla="*/ 0 h 20"/>
                <a:gd name="T74" fmla="*/ 7 w 25"/>
                <a:gd name="T75" fmla="*/ 0 h 20"/>
                <a:gd name="T76" fmla="*/ 9 w 25"/>
                <a:gd name="T77" fmla="*/ 0 h 20"/>
                <a:gd name="T78" fmla="*/ 11 w 25"/>
                <a:gd name="T79" fmla="*/ 0 h 20"/>
                <a:gd name="T80" fmla="*/ 13 w 25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0">
                  <a:moveTo>
                    <a:pt x="13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8" name="Freeform 326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8 w 31"/>
                <a:gd name="T31" fmla="*/ 0 h 25"/>
                <a:gd name="T32" fmla="*/ 10 w 31"/>
                <a:gd name="T33" fmla="*/ 0 h 25"/>
                <a:gd name="T34" fmla="*/ 12 w 31"/>
                <a:gd name="T35" fmla="*/ 0 h 25"/>
                <a:gd name="T36" fmla="*/ 14 w 31"/>
                <a:gd name="T37" fmla="*/ 0 h 25"/>
                <a:gd name="T38" fmla="*/ 14 w 31"/>
                <a:gd name="T39" fmla="*/ 0 h 25"/>
                <a:gd name="T40" fmla="*/ 16 w 31"/>
                <a:gd name="T41" fmla="*/ 0 h 25"/>
                <a:gd name="T42" fmla="*/ 18 w 31"/>
                <a:gd name="T43" fmla="*/ 0 h 25"/>
                <a:gd name="T44" fmla="*/ 20 w 31"/>
                <a:gd name="T45" fmla="*/ 0 h 25"/>
                <a:gd name="T46" fmla="*/ 22 w 31"/>
                <a:gd name="T47" fmla="*/ 2 h 25"/>
                <a:gd name="T48" fmla="*/ 23 w 31"/>
                <a:gd name="T49" fmla="*/ 2 h 25"/>
                <a:gd name="T50" fmla="*/ 25 w 31"/>
                <a:gd name="T51" fmla="*/ 3 h 25"/>
                <a:gd name="T52" fmla="*/ 27 w 31"/>
                <a:gd name="T53" fmla="*/ 5 h 25"/>
                <a:gd name="T54" fmla="*/ 27 w 31"/>
                <a:gd name="T55" fmla="*/ 7 h 25"/>
                <a:gd name="T56" fmla="*/ 29 w 31"/>
                <a:gd name="T57" fmla="*/ 9 h 25"/>
                <a:gd name="T58" fmla="*/ 31 w 31"/>
                <a:gd name="T59" fmla="*/ 11 h 25"/>
                <a:gd name="T60" fmla="*/ 31 w 31"/>
                <a:gd name="T61" fmla="*/ 13 h 25"/>
                <a:gd name="T62" fmla="*/ 31 w 31"/>
                <a:gd name="T63" fmla="*/ 15 h 25"/>
                <a:gd name="T64" fmla="*/ 31 w 31"/>
                <a:gd name="T65" fmla="*/ 17 h 25"/>
                <a:gd name="T66" fmla="*/ 31 w 31"/>
                <a:gd name="T67" fmla="*/ 17 h 25"/>
                <a:gd name="T68" fmla="*/ 29 w 31"/>
                <a:gd name="T69" fmla="*/ 19 h 25"/>
                <a:gd name="T70" fmla="*/ 29 w 31"/>
                <a:gd name="T71" fmla="*/ 19 h 25"/>
                <a:gd name="T72" fmla="*/ 29 w 31"/>
                <a:gd name="T73" fmla="*/ 21 h 25"/>
                <a:gd name="T74" fmla="*/ 27 w 31"/>
                <a:gd name="T75" fmla="*/ 21 h 25"/>
                <a:gd name="T76" fmla="*/ 27 w 31"/>
                <a:gd name="T77" fmla="*/ 21 h 25"/>
                <a:gd name="T78" fmla="*/ 27 w 31"/>
                <a:gd name="T79" fmla="*/ 23 h 25"/>
                <a:gd name="T80" fmla="*/ 25 w 31"/>
                <a:gd name="T81" fmla="*/ 23 h 25"/>
                <a:gd name="T82" fmla="*/ 23 w 31"/>
                <a:gd name="T83" fmla="*/ 23 h 25"/>
                <a:gd name="T84" fmla="*/ 22 w 31"/>
                <a:gd name="T85" fmla="*/ 25 h 25"/>
                <a:gd name="T86" fmla="*/ 20 w 31"/>
                <a:gd name="T87" fmla="*/ 25 h 25"/>
                <a:gd name="T88" fmla="*/ 18 w 31"/>
                <a:gd name="T89" fmla="*/ 25 h 25"/>
                <a:gd name="T90" fmla="*/ 16 w 31"/>
                <a:gd name="T91" fmla="*/ 25 h 25"/>
                <a:gd name="T92" fmla="*/ 14 w 31"/>
                <a:gd name="T93" fmla="*/ 25 h 25"/>
                <a:gd name="T94" fmla="*/ 12 w 31"/>
                <a:gd name="T95" fmla="*/ 23 h 25"/>
                <a:gd name="T96" fmla="*/ 10 w 3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79" name="Freeform 327"/>
            <p:cNvSpPr>
              <a:spLocks/>
            </p:cNvSpPr>
            <p:nvPr/>
          </p:nvSpPr>
          <p:spPr bwMode="auto">
            <a:xfrm>
              <a:off x="3211" y="2923"/>
              <a:ext cx="31" cy="25"/>
            </a:xfrm>
            <a:custGeom>
              <a:avLst/>
              <a:gdLst>
                <a:gd name="T0" fmla="*/ 10 w 31"/>
                <a:gd name="T1" fmla="*/ 23 h 25"/>
                <a:gd name="T2" fmla="*/ 6 w 31"/>
                <a:gd name="T3" fmla="*/ 21 h 25"/>
                <a:gd name="T4" fmla="*/ 4 w 31"/>
                <a:gd name="T5" fmla="*/ 19 h 25"/>
                <a:gd name="T6" fmla="*/ 2 w 31"/>
                <a:gd name="T7" fmla="*/ 15 h 25"/>
                <a:gd name="T8" fmla="*/ 2 w 31"/>
                <a:gd name="T9" fmla="*/ 13 h 25"/>
                <a:gd name="T10" fmla="*/ 0 w 31"/>
                <a:gd name="T11" fmla="*/ 11 h 25"/>
                <a:gd name="T12" fmla="*/ 0 w 31"/>
                <a:gd name="T13" fmla="*/ 7 h 25"/>
                <a:gd name="T14" fmla="*/ 0 w 31"/>
                <a:gd name="T15" fmla="*/ 5 h 25"/>
                <a:gd name="T16" fmla="*/ 0 w 31"/>
                <a:gd name="T17" fmla="*/ 3 h 25"/>
                <a:gd name="T18" fmla="*/ 2 w 31"/>
                <a:gd name="T19" fmla="*/ 3 h 25"/>
                <a:gd name="T20" fmla="*/ 2 w 31"/>
                <a:gd name="T21" fmla="*/ 2 h 25"/>
                <a:gd name="T22" fmla="*/ 4 w 31"/>
                <a:gd name="T23" fmla="*/ 2 h 25"/>
                <a:gd name="T24" fmla="*/ 4 w 31"/>
                <a:gd name="T25" fmla="*/ 0 h 25"/>
                <a:gd name="T26" fmla="*/ 6 w 31"/>
                <a:gd name="T27" fmla="*/ 0 h 25"/>
                <a:gd name="T28" fmla="*/ 8 w 31"/>
                <a:gd name="T29" fmla="*/ 0 h 25"/>
                <a:gd name="T30" fmla="*/ 10 w 31"/>
                <a:gd name="T31" fmla="*/ 0 h 25"/>
                <a:gd name="T32" fmla="*/ 12 w 31"/>
                <a:gd name="T33" fmla="*/ 0 h 25"/>
                <a:gd name="T34" fmla="*/ 14 w 31"/>
                <a:gd name="T35" fmla="*/ 0 h 25"/>
                <a:gd name="T36" fmla="*/ 16 w 31"/>
                <a:gd name="T37" fmla="*/ 0 h 25"/>
                <a:gd name="T38" fmla="*/ 18 w 31"/>
                <a:gd name="T39" fmla="*/ 0 h 25"/>
                <a:gd name="T40" fmla="*/ 20 w 31"/>
                <a:gd name="T41" fmla="*/ 0 h 25"/>
                <a:gd name="T42" fmla="*/ 22 w 31"/>
                <a:gd name="T43" fmla="*/ 2 h 25"/>
                <a:gd name="T44" fmla="*/ 23 w 31"/>
                <a:gd name="T45" fmla="*/ 2 h 25"/>
                <a:gd name="T46" fmla="*/ 25 w 31"/>
                <a:gd name="T47" fmla="*/ 3 h 25"/>
                <a:gd name="T48" fmla="*/ 27 w 31"/>
                <a:gd name="T49" fmla="*/ 5 h 25"/>
                <a:gd name="T50" fmla="*/ 27 w 31"/>
                <a:gd name="T51" fmla="*/ 7 h 25"/>
                <a:gd name="T52" fmla="*/ 29 w 31"/>
                <a:gd name="T53" fmla="*/ 9 h 25"/>
                <a:gd name="T54" fmla="*/ 31 w 31"/>
                <a:gd name="T55" fmla="*/ 11 h 25"/>
                <a:gd name="T56" fmla="*/ 31 w 31"/>
                <a:gd name="T57" fmla="*/ 13 h 25"/>
                <a:gd name="T58" fmla="*/ 31 w 31"/>
                <a:gd name="T59" fmla="*/ 15 h 25"/>
                <a:gd name="T60" fmla="*/ 31 w 31"/>
                <a:gd name="T61" fmla="*/ 17 h 25"/>
                <a:gd name="T62" fmla="*/ 29 w 31"/>
                <a:gd name="T63" fmla="*/ 19 h 25"/>
                <a:gd name="T64" fmla="*/ 29 w 31"/>
                <a:gd name="T65" fmla="*/ 21 h 25"/>
                <a:gd name="T66" fmla="*/ 27 w 31"/>
                <a:gd name="T67" fmla="*/ 21 h 25"/>
                <a:gd name="T68" fmla="*/ 27 w 31"/>
                <a:gd name="T69" fmla="*/ 23 h 25"/>
                <a:gd name="T70" fmla="*/ 25 w 31"/>
                <a:gd name="T71" fmla="*/ 23 h 25"/>
                <a:gd name="T72" fmla="*/ 23 w 31"/>
                <a:gd name="T73" fmla="*/ 23 h 25"/>
                <a:gd name="T74" fmla="*/ 22 w 31"/>
                <a:gd name="T75" fmla="*/ 25 h 25"/>
                <a:gd name="T76" fmla="*/ 20 w 31"/>
                <a:gd name="T77" fmla="*/ 25 h 25"/>
                <a:gd name="T78" fmla="*/ 18 w 31"/>
                <a:gd name="T79" fmla="*/ 25 h 25"/>
                <a:gd name="T80" fmla="*/ 16 w 31"/>
                <a:gd name="T81" fmla="*/ 25 h 25"/>
                <a:gd name="T82" fmla="*/ 14 w 31"/>
                <a:gd name="T83" fmla="*/ 25 h 25"/>
                <a:gd name="T84" fmla="*/ 12 w 31"/>
                <a:gd name="T85" fmla="*/ 23 h 25"/>
                <a:gd name="T86" fmla="*/ 10 w 31"/>
                <a:gd name="T8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5">
                  <a:moveTo>
                    <a:pt x="10" y="23"/>
                  </a:moveTo>
                  <a:lnTo>
                    <a:pt x="6" y="21"/>
                  </a:lnTo>
                  <a:lnTo>
                    <a:pt x="4" y="19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0" name="Freeform 328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4 h 19"/>
                <a:gd name="T4" fmla="*/ 25 w 25"/>
                <a:gd name="T5" fmla="*/ 16 h 19"/>
                <a:gd name="T6" fmla="*/ 23 w 25"/>
                <a:gd name="T7" fmla="*/ 16 h 19"/>
                <a:gd name="T8" fmla="*/ 23 w 25"/>
                <a:gd name="T9" fmla="*/ 16 h 19"/>
                <a:gd name="T10" fmla="*/ 23 w 25"/>
                <a:gd name="T11" fmla="*/ 18 h 19"/>
                <a:gd name="T12" fmla="*/ 22 w 25"/>
                <a:gd name="T13" fmla="*/ 18 h 19"/>
                <a:gd name="T14" fmla="*/ 22 w 25"/>
                <a:gd name="T15" fmla="*/ 18 h 19"/>
                <a:gd name="T16" fmla="*/ 20 w 25"/>
                <a:gd name="T17" fmla="*/ 19 h 19"/>
                <a:gd name="T18" fmla="*/ 20 w 25"/>
                <a:gd name="T19" fmla="*/ 19 h 19"/>
                <a:gd name="T20" fmla="*/ 18 w 25"/>
                <a:gd name="T21" fmla="*/ 19 h 19"/>
                <a:gd name="T22" fmla="*/ 16 w 25"/>
                <a:gd name="T23" fmla="*/ 19 h 19"/>
                <a:gd name="T24" fmla="*/ 16 w 25"/>
                <a:gd name="T25" fmla="*/ 19 h 19"/>
                <a:gd name="T26" fmla="*/ 14 w 25"/>
                <a:gd name="T27" fmla="*/ 19 h 19"/>
                <a:gd name="T28" fmla="*/ 12 w 25"/>
                <a:gd name="T29" fmla="*/ 19 h 19"/>
                <a:gd name="T30" fmla="*/ 12 w 25"/>
                <a:gd name="T31" fmla="*/ 19 h 19"/>
                <a:gd name="T32" fmla="*/ 10 w 25"/>
                <a:gd name="T33" fmla="*/ 19 h 19"/>
                <a:gd name="T34" fmla="*/ 8 w 25"/>
                <a:gd name="T35" fmla="*/ 19 h 19"/>
                <a:gd name="T36" fmla="*/ 6 w 25"/>
                <a:gd name="T37" fmla="*/ 19 h 19"/>
                <a:gd name="T38" fmla="*/ 4 w 25"/>
                <a:gd name="T39" fmla="*/ 18 h 19"/>
                <a:gd name="T40" fmla="*/ 4 w 25"/>
                <a:gd name="T41" fmla="*/ 18 h 19"/>
                <a:gd name="T42" fmla="*/ 2 w 25"/>
                <a:gd name="T43" fmla="*/ 16 h 19"/>
                <a:gd name="T44" fmla="*/ 0 w 25"/>
                <a:gd name="T45" fmla="*/ 16 h 19"/>
                <a:gd name="T46" fmla="*/ 0 w 25"/>
                <a:gd name="T47" fmla="*/ 14 h 19"/>
                <a:gd name="T48" fmla="*/ 0 w 25"/>
                <a:gd name="T49" fmla="*/ 14 h 19"/>
                <a:gd name="T50" fmla="*/ 0 w 25"/>
                <a:gd name="T51" fmla="*/ 12 h 19"/>
                <a:gd name="T52" fmla="*/ 0 w 25"/>
                <a:gd name="T53" fmla="*/ 12 h 19"/>
                <a:gd name="T54" fmla="*/ 0 w 25"/>
                <a:gd name="T55" fmla="*/ 10 h 19"/>
                <a:gd name="T56" fmla="*/ 0 w 25"/>
                <a:gd name="T57" fmla="*/ 10 h 19"/>
                <a:gd name="T58" fmla="*/ 0 w 25"/>
                <a:gd name="T59" fmla="*/ 8 h 19"/>
                <a:gd name="T60" fmla="*/ 0 w 25"/>
                <a:gd name="T61" fmla="*/ 8 h 19"/>
                <a:gd name="T62" fmla="*/ 0 w 25"/>
                <a:gd name="T63" fmla="*/ 8 h 19"/>
                <a:gd name="T64" fmla="*/ 0 w 25"/>
                <a:gd name="T65" fmla="*/ 6 h 19"/>
                <a:gd name="T66" fmla="*/ 2 w 25"/>
                <a:gd name="T67" fmla="*/ 6 h 19"/>
                <a:gd name="T68" fmla="*/ 2 w 25"/>
                <a:gd name="T69" fmla="*/ 4 h 19"/>
                <a:gd name="T70" fmla="*/ 4 w 25"/>
                <a:gd name="T71" fmla="*/ 2 h 19"/>
                <a:gd name="T72" fmla="*/ 6 w 25"/>
                <a:gd name="T73" fmla="*/ 2 h 19"/>
                <a:gd name="T74" fmla="*/ 8 w 25"/>
                <a:gd name="T75" fmla="*/ 2 h 19"/>
                <a:gd name="T76" fmla="*/ 10 w 25"/>
                <a:gd name="T77" fmla="*/ 0 h 19"/>
                <a:gd name="T78" fmla="*/ 12 w 25"/>
                <a:gd name="T79" fmla="*/ 0 h 19"/>
                <a:gd name="T80" fmla="*/ 14 w 25"/>
                <a:gd name="T81" fmla="*/ 0 h 19"/>
                <a:gd name="T82" fmla="*/ 16 w 25"/>
                <a:gd name="T83" fmla="*/ 2 h 19"/>
                <a:gd name="T84" fmla="*/ 18 w 25"/>
                <a:gd name="T85" fmla="*/ 2 h 19"/>
                <a:gd name="T86" fmla="*/ 22 w 25"/>
                <a:gd name="T87" fmla="*/ 4 h 19"/>
                <a:gd name="T88" fmla="*/ 22 w 25"/>
                <a:gd name="T89" fmla="*/ 6 h 19"/>
                <a:gd name="T90" fmla="*/ 23 w 25"/>
                <a:gd name="T91" fmla="*/ 8 h 19"/>
                <a:gd name="T92" fmla="*/ 25 w 25"/>
                <a:gd name="T93" fmla="*/ 10 h 19"/>
                <a:gd name="T94" fmla="*/ 25 w 25"/>
                <a:gd name="T95" fmla="*/ 12 h 19"/>
                <a:gd name="T96" fmla="*/ 25 w 25"/>
                <a:gd name="T9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4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1" name="Freeform 329"/>
            <p:cNvSpPr>
              <a:spLocks/>
            </p:cNvSpPr>
            <p:nvPr/>
          </p:nvSpPr>
          <p:spPr bwMode="auto">
            <a:xfrm>
              <a:off x="3259" y="2884"/>
              <a:ext cx="25" cy="19"/>
            </a:xfrm>
            <a:custGeom>
              <a:avLst/>
              <a:gdLst>
                <a:gd name="T0" fmla="*/ 25 w 25"/>
                <a:gd name="T1" fmla="*/ 14 h 19"/>
                <a:gd name="T2" fmla="*/ 25 w 25"/>
                <a:gd name="T3" fmla="*/ 16 h 19"/>
                <a:gd name="T4" fmla="*/ 23 w 25"/>
                <a:gd name="T5" fmla="*/ 16 h 19"/>
                <a:gd name="T6" fmla="*/ 23 w 25"/>
                <a:gd name="T7" fmla="*/ 18 h 19"/>
                <a:gd name="T8" fmla="*/ 22 w 25"/>
                <a:gd name="T9" fmla="*/ 18 h 19"/>
                <a:gd name="T10" fmla="*/ 20 w 25"/>
                <a:gd name="T11" fmla="*/ 19 h 19"/>
                <a:gd name="T12" fmla="*/ 18 w 25"/>
                <a:gd name="T13" fmla="*/ 19 h 19"/>
                <a:gd name="T14" fmla="*/ 16 w 25"/>
                <a:gd name="T15" fmla="*/ 19 h 19"/>
                <a:gd name="T16" fmla="*/ 14 w 25"/>
                <a:gd name="T17" fmla="*/ 19 h 19"/>
                <a:gd name="T18" fmla="*/ 12 w 25"/>
                <a:gd name="T19" fmla="*/ 19 h 19"/>
                <a:gd name="T20" fmla="*/ 10 w 25"/>
                <a:gd name="T21" fmla="*/ 19 h 19"/>
                <a:gd name="T22" fmla="*/ 8 w 25"/>
                <a:gd name="T23" fmla="*/ 19 h 19"/>
                <a:gd name="T24" fmla="*/ 6 w 25"/>
                <a:gd name="T25" fmla="*/ 19 h 19"/>
                <a:gd name="T26" fmla="*/ 4 w 25"/>
                <a:gd name="T27" fmla="*/ 18 h 19"/>
                <a:gd name="T28" fmla="*/ 2 w 25"/>
                <a:gd name="T29" fmla="*/ 16 h 19"/>
                <a:gd name="T30" fmla="*/ 0 w 25"/>
                <a:gd name="T31" fmla="*/ 16 h 19"/>
                <a:gd name="T32" fmla="*/ 0 w 25"/>
                <a:gd name="T33" fmla="*/ 14 h 19"/>
                <a:gd name="T34" fmla="*/ 0 w 25"/>
                <a:gd name="T35" fmla="*/ 12 h 19"/>
                <a:gd name="T36" fmla="*/ 0 w 25"/>
                <a:gd name="T37" fmla="*/ 10 h 19"/>
                <a:gd name="T38" fmla="*/ 0 w 25"/>
                <a:gd name="T39" fmla="*/ 8 h 19"/>
                <a:gd name="T40" fmla="*/ 0 w 25"/>
                <a:gd name="T41" fmla="*/ 6 h 19"/>
                <a:gd name="T42" fmla="*/ 2 w 25"/>
                <a:gd name="T43" fmla="*/ 6 h 19"/>
                <a:gd name="T44" fmla="*/ 2 w 25"/>
                <a:gd name="T45" fmla="*/ 4 h 19"/>
                <a:gd name="T46" fmla="*/ 4 w 25"/>
                <a:gd name="T47" fmla="*/ 2 h 19"/>
                <a:gd name="T48" fmla="*/ 6 w 25"/>
                <a:gd name="T49" fmla="*/ 2 h 19"/>
                <a:gd name="T50" fmla="*/ 8 w 25"/>
                <a:gd name="T51" fmla="*/ 2 h 19"/>
                <a:gd name="T52" fmla="*/ 10 w 25"/>
                <a:gd name="T53" fmla="*/ 0 h 19"/>
                <a:gd name="T54" fmla="*/ 12 w 25"/>
                <a:gd name="T55" fmla="*/ 0 h 19"/>
                <a:gd name="T56" fmla="*/ 14 w 25"/>
                <a:gd name="T57" fmla="*/ 0 h 19"/>
                <a:gd name="T58" fmla="*/ 16 w 25"/>
                <a:gd name="T59" fmla="*/ 2 h 19"/>
                <a:gd name="T60" fmla="*/ 18 w 25"/>
                <a:gd name="T61" fmla="*/ 2 h 19"/>
                <a:gd name="T62" fmla="*/ 22 w 25"/>
                <a:gd name="T63" fmla="*/ 4 h 19"/>
                <a:gd name="T64" fmla="*/ 22 w 25"/>
                <a:gd name="T65" fmla="*/ 6 h 19"/>
                <a:gd name="T66" fmla="*/ 23 w 25"/>
                <a:gd name="T67" fmla="*/ 8 h 19"/>
                <a:gd name="T68" fmla="*/ 25 w 25"/>
                <a:gd name="T69" fmla="*/ 10 h 19"/>
                <a:gd name="T70" fmla="*/ 25 w 25"/>
                <a:gd name="T71" fmla="*/ 12 h 19"/>
                <a:gd name="T72" fmla="*/ 25 w 25"/>
                <a:gd name="T7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25" y="14"/>
                  </a:moveTo>
                  <a:lnTo>
                    <a:pt x="25" y="16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2" name="Freeform 330"/>
            <p:cNvSpPr>
              <a:spLocks/>
            </p:cNvSpPr>
            <p:nvPr/>
          </p:nvSpPr>
          <p:spPr bwMode="auto">
            <a:xfrm>
              <a:off x="2816" y="1938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6 h 29"/>
                <a:gd name="T10" fmla="*/ 4 w 14"/>
                <a:gd name="T11" fmla="*/ 20 h 29"/>
                <a:gd name="T12" fmla="*/ 2 w 14"/>
                <a:gd name="T13" fmla="*/ 23 h 29"/>
                <a:gd name="T14" fmla="*/ 2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3" name="Freeform 331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4" name="Freeform 332"/>
            <p:cNvSpPr>
              <a:spLocks/>
            </p:cNvSpPr>
            <p:nvPr/>
          </p:nvSpPr>
          <p:spPr bwMode="auto">
            <a:xfrm>
              <a:off x="2803" y="1958"/>
              <a:ext cx="25" cy="21"/>
            </a:xfrm>
            <a:custGeom>
              <a:avLst/>
              <a:gdLst>
                <a:gd name="T0" fmla="*/ 2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3 w 25"/>
                <a:gd name="T45" fmla="*/ 5 h 21"/>
                <a:gd name="T46" fmla="*/ 21 w 25"/>
                <a:gd name="T47" fmla="*/ 3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5" name="Freeform 333"/>
            <p:cNvSpPr>
              <a:spLocks/>
            </p:cNvSpPr>
            <p:nvPr/>
          </p:nvSpPr>
          <p:spPr bwMode="auto">
            <a:xfrm>
              <a:off x="2826" y="1927"/>
              <a:ext cx="13" cy="29"/>
            </a:xfrm>
            <a:custGeom>
              <a:avLst/>
              <a:gdLst>
                <a:gd name="T0" fmla="*/ 13 w 13"/>
                <a:gd name="T1" fmla="*/ 0 h 29"/>
                <a:gd name="T2" fmla="*/ 11 w 13"/>
                <a:gd name="T3" fmla="*/ 2 h 29"/>
                <a:gd name="T4" fmla="*/ 9 w 13"/>
                <a:gd name="T5" fmla="*/ 6 h 29"/>
                <a:gd name="T6" fmla="*/ 7 w 13"/>
                <a:gd name="T7" fmla="*/ 9 h 29"/>
                <a:gd name="T8" fmla="*/ 6 w 13"/>
                <a:gd name="T9" fmla="*/ 15 h 29"/>
                <a:gd name="T10" fmla="*/ 6 w 13"/>
                <a:gd name="T11" fmla="*/ 19 h 29"/>
                <a:gd name="T12" fmla="*/ 4 w 13"/>
                <a:gd name="T13" fmla="*/ 23 h 29"/>
                <a:gd name="T14" fmla="*/ 2 w 13"/>
                <a:gd name="T15" fmla="*/ 27 h 29"/>
                <a:gd name="T16" fmla="*/ 0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lnTo>
                    <a:pt x="11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6" name="Freeform 334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7" name="Freeform 335"/>
            <p:cNvSpPr>
              <a:spLocks/>
            </p:cNvSpPr>
            <p:nvPr/>
          </p:nvSpPr>
          <p:spPr bwMode="auto">
            <a:xfrm>
              <a:off x="2826" y="1917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10 h 23"/>
                <a:gd name="T6" fmla="*/ 0 w 25"/>
                <a:gd name="T7" fmla="*/ 12 h 23"/>
                <a:gd name="T8" fmla="*/ 0 w 25"/>
                <a:gd name="T9" fmla="*/ 14 h 23"/>
                <a:gd name="T10" fmla="*/ 2 w 25"/>
                <a:gd name="T11" fmla="*/ 16 h 23"/>
                <a:gd name="T12" fmla="*/ 4 w 25"/>
                <a:gd name="T13" fmla="*/ 18 h 23"/>
                <a:gd name="T14" fmla="*/ 6 w 25"/>
                <a:gd name="T15" fmla="*/ 19 h 23"/>
                <a:gd name="T16" fmla="*/ 7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8 h 23"/>
                <a:gd name="T36" fmla="*/ 25 w 25"/>
                <a:gd name="T37" fmla="*/ 16 h 23"/>
                <a:gd name="T38" fmla="*/ 25 w 25"/>
                <a:gd name="T39" fmla="*/ 14 h 23"/>
                <a:gd name="T40" fmla="*/ 25 w 25"/>
                <a:gd name="T41" fmla="*/ 12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7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8" name="Freeform 336"/>
            <p:cNvSpPr>
              <a:spLocks/>
            </p:cNvSpPr>
            <p:nvPr/>
          </p:nvSpPr>
          <p:spPr bwMode="auto">
            <a:xfrm>
              <a:off x="2956" y="2019"/>
              <a:ext cx="14" cy="29"/>
            </a:xfrm>
            <a:custGeom>
              <a:avLst/>
              <a:gdLst>
                <a:gd name="T0" fmla="*/ 14 w 14"/>
                <a:gd name="T1" fmla="*/ 0 h 29"/>
                <a:gd name="T2" fmla="*/ 12 w 14"/>
                <a:gd name="T3" fmla="*/ 2 h 29"/>
                <a:gd name="T4" fmla="*/ 10 w 14"/>
                <a:gd name="T5" fmla="*/ 6 h 29"/>
                <a:gd name="T6" fmla="*/ 8 w 14"/>
                <a:gd name="T7" fmla="*/ 10 h 29"/>
                <a:gd name="T8" fmla="*/ 6 w 14"/>
                <a:gd name="T9" fmla="*/ 15 h 29"/>
                <a:gd name="T10" fmla="*/ 4 w 14"/>
                <a:gd name="T11" fmla="*/ 19 h 29"/>
                <a:gd name="T12" fmla="*/ 2 w 14"/>
                <a:gd name="T13" fmla="*/ 23 h 29"/>
                <a:gd name="T14" fmla="*/ 0 w 14"/>
                <a:gd name="T15" fmla="*/ 27 h 29"/>
                <a:gd name="T16" fmla="*/ 0 w 14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89" name="Freeform 337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0" name="Freeform 338"/>
            <p:cNvSpPr>
              <a:spLocks/>
            </p:cNvSpPr>
            <p:nvPr/>
          </p:nvSpPr>
          <p:spPr bwMode="auto">
            <a:xfrm>
              <a:off x="2943" y="203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1" name="Freeform 339"/>
            <p:cNvSpPr>
              <a:spLocks/>
            </p:cNvSpPr>
            <p:nvPr/>
          </p:nvSpPr>
          <p:spPr bwMode="auto">
            <a:xfrm>
              <a:off x="2964" y="2007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2 h 29"/>
                <a:gd name="T4" fmla="*/ 11 w 15"/>
                <a:gd name="T5" fmla="*/ 6 h 29"/>
                <a:gd name="T6" fmla="*/ 10 w 15"/>
                <a:gd name="T7" fmla="*/ 10 h 29"/>
                <a:gd name="T8" fmla="*/ 8 w 15"/>
                <a:gd name="T9" fmla="*/ 16 h 29"/>
                <a:gd name="T10" fmla="*/ 6 w 15"/>
                <a:gd name="T11" fmla="*/ 20 h 29"/>
                <a:gd name="T12" fmla="*/ 4 w 15"/>
                <a:gd name="T13" fmla="*/ 24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2"/>
                  </a:lnTo>
                  <a:lnTo>
                    <a:pt x="11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2" name="Freeform 340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3" name="Freeform 341"/>
            <p:cNvSpPr>
              <a:spLocks/>
            </p:cNvSpPr>
            <p:nvPr/>
          </p:nvSpPr>
          <p:spPr bwMode="auto">
            <a:xfrm>
              <a:off x="2966" y="1998"/>
              <a:ext cx="25" cy="23"/>
            </a:xfrm>
            <a:custGeom>
              <a:avLst/>
              <a:gdLst>
                <a:gd name="T0" fmla="*/ 0 w 25"/>
                <a:gd name="T1" fmla="*/ 6 h 23"/>
                <a:gd name="T2" fmla="*/ 0 w 25"/>
                <a:gd name="T3" fmla="*/ 8 h 23"/>
                <a:gd name="T4" fmla="*/ 0 w 25"/>
                <a:gd name="T5" fmla="*/ 9 h 23"/>
                <a:gd name="T6" fmla="*/ 0 w 25"/>
                <a:gd name="T7" fmla="*/ 11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21 h 23"/>
                <a:gd name="T18" fmla="*/ 9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3 h 23"/>
                <a:gd name="T28" fmla="*/ 21 w 25"/>
                <a:gd name="T29" fmla="*/ 21 h 23"/>
                <a:gd name="T30" fmla="*/ 23 w 25"/>
                <a:gd name="T31" fmla="*/ 21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11 h 23"/>
                <a:gd name="T42" fmla="*/ 23 w 25"/>
                <a:gd name="T43" fmla="*/ 8 h 23"/>
                <a:gd name="T44" fmla="*/ 21 w 25"/>
                <a:gd name="T45" fmla="*/ 6 h 23"/>
                <a:gd name="T46" fmla="*/ 19 w 25"/>
                <a:gd name="T47" fmla="*/ 6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2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4" name="Freeform 342"/>
            <p:cNvSpPr>
              <a:spLocks/>
            </p:cNvSpPr>
            <p:nvPr/>
          </p:nvSpPr>
          <p:spPr bwMode="auto">
            <a:xfrm>
              <a:off x="2862" y="1965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2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19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5" name="Freeform 343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6" name="Freeform 344"/>
            <p:cNvSpPr>
              <a:spLocks/>
            </p:cNvSpPr>
            <p:nvPr/>
          </p:nvSpPr>
          <p:spPr bwMode="auto">
            <a:xfrm>
              <a:off x="2849" y="1984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0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0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0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0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7" name="Freeform 345"/>
            <p:cNvSpPr>
              <a:spLocks/>
            </p:cNvSpPr>
            <p:nvPr/>
          </p:nvSpPr>
          <p:spPr bwMode="auto">
            <a:xfrm>
              <a:off x="2872" y="1954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8" name="Freeform 346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699" name="Freeform 347"/>
            <p:cNvSpPr>
              <a:spLocks/>
            </p:cNvSpPr>
            <p:nvPr/>
          </p:nvSpPr>
          <p:spPr bwMode="auto">
            <a:xfrm>
              <a:off x="2872" y="1946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19 h 21"/>
                <a:gd name="T30" fmla="*/ 25 w 25"/>
                <a:gd name="T31" fmla="*/ 17 h 21"/>
                <a:gd name="T32" fmla="*/ 25 w 25"/>
                <a:gd name="T33" fmla="*/ 15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8 h 21"/>
                <a:gd name="T42" fmla="*/ 23 w 25"/>
                <a:gd name="T43" fmla="*/ 6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9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0" name="Freeform 348"/>
            <p:cNvSpPr>
              <a:spLocks/>
            </p:cNvSpPr>
            <p:nvPr/>
          </p:nvSpPr>
          <p:spPr bwMode="auto">
            <a:xfrm>
              <a:off x="3002" y="2044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8 w 14"/>
                <a:gd name="T7" fmla="*/ 11 h 31"/>
                <a:gd name="T8" fmla="*/ 6 w 14"/>
                <a:gd name="T9" fmla="*/ 15 h 31"/>
                <a:gd name="T10" fmla="*/ 4 w 14"/>
                <a:gd name="T11" fmla="*/ 19 h 31"/>
                <a:gd name="T12" fmla="*/ 2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1" name="Freeform 349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2" name="Freeform 350"/>
            <p:cNvSpPr>
              <a:spLocks/>
            </p:cNvSpPr>
            <p:nvPr/>
          </p:nvSpPr>
          <p:spPr bwMode="auto">
            <a:xfrm>
              <a:off x="2989" y="206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3" name="Freeform 351"/>
            <p:cNvSpPr>
              <a:spLocks/>
            </p:cNvSpPr>
            <p:nvPr/>
          </p:nvSpPr>
          <p:spPr bwMode="auto">
            <a:xfrm>
              <a:off x="3012" y="203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8 w 13"/>
                <a:gd name="T7" fmla="*/ 12 h 31"/>
                <a:gd name="T8" fmla="*/ 6 w 13"/>
                <a:gd name="T9" fmla="*/ 16 h 31"/>
                <a:gd name="T10" fmla="*/ 4 w 13"/>
                <a:gd name="T11" fmla="*/ 20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4" name="Freeform 352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5" name="Freeform 353"/>
            <p:cNvSpPr>
              <a:spLocks/>
            </p:cNvSpPr>
            <p:nvPr/>
          </p:nvSpPr>
          <p:spPr bwMode="auto">
            <a:xfrm>
              <a:off x="3012" y="2025"/>
              <a:ext cx="25" cy="23"/>
            </a:xfrm>
            <a:custGeom>
              <a:avLst/>
              <a:gdLst>
                <a:gd name="T0" fmla="*/ 0 w 25"/>
                <a:gd name="T1" fmla="*/ 4 h 23"/>
                <a:gd name="T2" fmla="*/ 0 w 25"/>
                <a:gd name="T3" fmla="*/ 6 h 23"/>
                <a:gd name="T4" fmla="*/ 0 w 25"/>
                <a:gd name="T5" fmla="*/ 7 h 23"/>
                <a:gd name="T6" fmla="*/ 0 w 25"/>
                <a:gd name="T7" fmla="*/ 9 h 23"/>
                <a:gd name="T8" fmla="*/ 0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9 w 25"/>
                <a:gd name="T19" fmla="*/ 21 h 23"/>
                <a:gd name="T20" fmla="*/ 13 w 25"/>
                <a:gd name="T21" fmla="*/ 21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1 h 23"/>
                <a:gd name="T40" fmla="*/ 25 w 25"/>
                <a:gd name="T41" fmla="*/ 9 h 23"/>
                <a:gd name="T42" fmla="*/ 23 w 25"/>
                <a:gd name="T43" fmla="*/ 7 h 23"/>
                <a:gd name="T44" fmla="*/ 21 w 25"/>
                <a:gd name="T45" fmla="*/ 6 h 23"/>
                <a:gd name="T46" fmla="*/ 19 w 25"/>
                <a:gd name="T47" fmla="*/ 4 h 23"/>
                <a:gd name="T48" fmla="*/ 17 w 25"/>
                <a:gd name="T49" fmla="*/ 4 h 23"/>
                <a:gd name="T50" fmla="*/ 15 w 25"/>
                <a:gd name="T51" fmla="*/ 2 h 23"/>
                <a:gd name="T52" fmla="*/ 11 w 25"/>
                <a:gd name="T53" fmla="*/ 0 h 23"/>
                <a:gd name="T54" fmla="*/ 9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4 h 23"/>
                <a:gd name="T64" fmla="*/ 0 w 25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6" name="Freeform 354"/>
            <p:cNvSpPr>
              <a:spLocks/>
            </p:cNvSpPr>
            <p:nvPr/>
          </p:nvSpPr>
          <p:spPr bwMode="auto">
            <a:xfrm>
              <a:off x="2908" y="1992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2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4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2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7" name="Freeform 355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8" name="Freeform 356"/>
            <p:cNvSpPr>
              <a:spLocks/>
            </p:cNvSpPr>
            <p:nvPr/>
          </p:nvSpPr>
          <p:spPr bwMode="auto">
            <a:xfrm>
              <a:off x="2895" y="2009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8 h 23"/>
                <a:gd name="T14" fmla="*/ 6 w 27"/>
                <a:gd name="T15" fmla="*/ 20 h 23"/>
                <a:gd name="T16" fmla="*/ 9 w 27"/>
                <a:gd name="T17" fmla="*/ 22 h 23"/>
                <a:gd name="T18" fmla="*/ 11 w 27"/>
                <a:gd name="T19" fmla="*/ 22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2 h 23"/>
                <a:gd name="T30" fmla="*/ 25 w 27"/>
                <a:gd name="T31" fmla="*/ 22 h 23"/>
                <a:gd name="T32" fmla="*/ 25 w 27"/>
                <a:gd name="T33" fmla="*/ 20 h 23"/>
                <a:gd name="T34" fmla="*/ 27 w 27"/>
                <a:gd name="T35" fmla="*/ 18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09" name="Freeform 357"/>
            <p:cNvSpPr>
              <a:spLocks/>
            </p:cNvSpPr>
            <p:nvPr/>
          </p:nvSpPr>
          <p:spPr bwMode="auto">
            <a:xfrm>
              <a:off x="2918" y="1981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9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0" name="Freeform 358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5 h 23"/>
                <a:gd name="T38" fmla="*/ 27 w 27"/>
                <a:gd name="T39" fmla="*/ 13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4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9 w 27"/>
                <a:gd name="T57" fmla="*/ 0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1" name="Freeform 359"/>
            <p:cNvSpPr>
              <a:spLocks/>
            </p:cNvSpPr>
            <p:nvPr/>
          </p:nvSpPr>
          <p:spPr bwMode="auto">
            <a:xfrm>
              <a:off x="2918" y="1971"/>
              <a:ext cx="27" cy="23"/>
            </a:xfrm>
            <a:custGeom>
              <a:avLst/>
              <a:gdLst>
                <a:gd name="T0" fmla="*/ 2 w 27"/>
                <a:gd name="T1" fmla="*/ 4 h 23"/>
                <a:gd name="T2" fmla="*/ 2 w 27"/>
                <a:gd name="T3" fmla="*/ 6 h 23"/>
                <a:gd name="T4" fmla="*/ 0 w 27"/>
                <a:gd name="T5" fmla="*/ 8 h 23"/>
                <a:gd name="T6" fmla="*/ 2 w 27"/>
                <a:gd name="T7" fmla="*/ 12 h 23"/>
                <a:gd name="T8" fmla="*/ 2 w 27"/>
                <a:gd name="T9" fmla="*/ 13 h 23"/>
                <a:gd name="T10" fmla="*/ 4 w 27"/>
                <a:gd name="T11" fmla="*/ 15 h 23"/>
                <a:gd name="T12" fmla="*/ 4 w 27"/>
                <a:gd name="T13" fmla="*/ 17 h 23"/>
                <a:gd name="T14" fmla="*/ 6 w 27"/>
                <a:gd name="T15" fmla="*/ 19 h 23"/>
                <a:gd name="T16" fmla="*/ 9 w 27"/>
                <a:gd name="T17" fmla="*/ 19 h 23"/>
                <a:gd name="T18" fmla="*/ 11 w 27"/>
                <a:gd name="T19" fmla="*/ 21 h 23"/>
                <a:gd name="T20" fmla="*/ 13 w 27"/>
                <a:gd name="T21" fmla="*/ 21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1 h 23"/>
                <a:gd name="T28" fmla="*/ 23 w 27"/>
                <a:gd name="T29" fmla="*/ 21 h 23"/>
                <a:gd name="T30" fmla="*/ 25 w 27"/>
                <a:gd name="T31" fmla="*/ 19 h 23"/>
                <a:gd name="T32" fmla="*/ 27 w 27"/>
                <a:gd name="T33" fmla="*/ 17 h 23"/>
                <a:gd name="T34" fmla="*/ 27 w 27"/>
                <a:gd name="T35" fmla="*/ 15 h 23"/>
                <a:gd name="T36" fmla="*/ 27 w 27"/>
                <a:gd name="T37" fmla="*/ 13 h 23"/>
                <a:gd name="T38" fmla="*/ 25 w 27"/>
                <a:gd name="T39" fmla="*/ 10 h 23"/>
                <a:gd name="T40" fmla="*/ 25 w 27"/>
                <a:gd name="T41" fmla="*/ 8 h 23"/>
                <a:gd name="T42" fmla="*/ 23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5 w 27"/>
                <a:gd name="T49" fmla="*/ 2 h 23"/>
                <a:gd name="T50" fmla="*/ 13 w 27"/>
                <a:gd name="T51" fmla="*/ 2 h 23"/>
                <a:gd name="T52" fmla="*/ 11 w 27"/>
                <a:gd name="T53" fmla="*/ 0 h 23"/>
                <a:gd name="T54" fmla="*/ 9 w 27"/>
                <a:gd name="T55" fmla="*/ 0 h 23"/>
                <a:gd name="T56" fmla="*/ 6 w 27"/>
                <a:gd name="T57" fmla="*/ 2 h 23"/>
                <a:gd name="T58" fmla="*/ 4 w 27"/>
                <a:gd name="T59" fmla="*/ 2 h 23"/>
                <a:gd name="T60" fmla="*/ 4 w 27"/>
                <a:gd name="T61" fmla="*/ 4 h 23"/>
                <a:gd name="T62" fmla="*/ 2 w 27"/>
                <a:gd name="T6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3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2" name="Freeform 360"/>
            <p:cNvSpPr>
              <a:spLocks/>
            </p:cNvSpPr>
            <p:nvPr/>
          </p:nvSpPr>
          <p:spPr bwMode="auto">
            <a:xfrm>
              <a:off x="3048" y="2073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2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3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7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3" name="Freeform 361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4" name="Freeform 362"/>
            <p:cNvSpPr>
              <a:spLocks/>
            </p:cNvSpPr>
            <p:nvPr/>
          </p:nvSpPr>
          <p:spPr bwMode="auto">
            <a:xfrm>
              <a:off x="3035" y="209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6 h 21"/>
                <a:gd name="T44" fmla="*/ 23 w 27"/>
                <a:gd name="T45" fmla="*/ 4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5" name="Freeform 363"/>
            <p:cNvSpPr>
              <a:spLocks/>
            </p:cNvSpPr>
            <p:nvPr/>
          </p:nvSpPr>
          <p:spPr bwMode="auto">
            <a:xfrm>
              <a:off x="3058" y="2061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10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6" name="Freeform 364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  <a:gd name="T64" fmla="*/ 2 w 25"/>
                <a:gd name="T6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7" name="Freeform 365"/>
            <p:cNvSpPr>
              <a:spLocks/>
            </p:cNvSpPr>
            <p:nvPr/>
          </p:nvSpPr>
          <p:spPr bwMode="auto">
            <a:xfrm>
              <a:off x="3058" y="2052"/>
              <a:ext cx="25" cy="23"/>
            </a:xfrm>
            <a:custGeom>
              <a:avLst/>
              <a:gdLst>
                <a:gd name="T0" fmla="*/ 2 w 25"/>
                <a:gd name="T1" fmla="*/ 3 h 23"/>
                <a:gd name="T2" fmla="*/ 0 w 25"/>
                <a:gd name="T3" fmla="*/ 5 h 23"/>
                <a:gd name="T4" fmla="*/ 0 w 25"/>
                <a:gd name="T5" fmla="*/ 7 h 23"/>
                <a:gd name="T6" fmla="*/ 0 w 25"/>
                <a:gd name="T7" fmla="*/ 11 h 23"/>
                <a:gd name="T8" fmla="*/ 2 w 25"/>
                <a:gd name="T9" fmla="*/ 13 h 23"/>
                <a:gd name="T10" fmla="*/ 2 w 25"/>
                <a:gd name="T11" fmla="*/ 15 h 23"/>
                <a:gd name="T12" fmla="*/ 4 w 25"/>
                <a:gd name="T13" fmla="*/ 17 h 23"/>
                <a:gd name="T14" fmla="*/ 6 w 25"/>
                <a:gd name="T15" fmla="*/ 19 h 23"/>
                <a:gd name="T16" fmla="*/ 8 w 25"/>
                <a:gd name="T17" fmla="*/ 19 h 23"/>
                <a:gd name="T18" fmla="*/ 11 w 25"/>
                <a:gd name="T19" fmla="*/ 21 h 23"/>
                <a:gd name="T20" fmla="*/ 13 w 25"/>
                <a:gd name="T21" fmla="*/ 23 h 23"/>
                <a:gd name="T22" fmla="*/ 15 w 25"/>
                <a:gd name="T23" fmla="*/ 23 h 23"/>
                <a:gd name="T24" fmla="*/ 17 w 25"/>
                <a:gd name="T25" fmla="*/ 23 h 23"/>
                <a:gd name="T26" fmla="*/ 19 w 25"/>
                <a:gd name="T27" fmla="*/ 21 h 23"/>
                <a:gd name="T28" fmla="*/ 21 w 25"/>
                <a:gd name="T29" fmla="*/ 21 h 23"/>
                <a:gd name="T30" fmla="*/ 23 w 25"/>
                <a:gd name="T31" fmla="*/ 19 h 23"/>
                <a:gd name="T32" fmla="*/ 25 w 25"/>
                <a:gd name="T33" fmla="*/ 19 h 23"/>
                <a:gd name="T34" fmla="*/ 25 w 25"/>
                <a:gd name="T35" fmla="*/ 17 h 23"/>
                <a:gd name="T36" fmla="*/ 25 w 25"/>
                <a:gd name="T37" fmla="*/ 15 h 23"/>
                <a:gd name="T38" fmla="*/ 25 w 25"/>
                <a:gd name="T39" fmla="*/ 13 h 23"/>
                <a:gd name="T40" fmla="*/ 25 w 25"/>
                <a:gd name="T41" fmla="*/ 9 h 23"/>
                <a:gd name="T42" fmla="*/ 23 w 25"/>
                <a:gd name="T43" fmla="*/ 7 h 23"/>
                <a:gd name="T44" fmla="*/ 23 w 25"/>
                <a:gd name="T45" fmla="*/ 5 h 23"/>
                <a:gd name="T46" fmla="*/ 21 w 25"/>
                <a:gd name="T47" fmla="*/ 3 h 23"/>
                <a:gd name="T48" fmla="*/ 17 w 25"/>
                <a:gd name="T49" fmla="*/ 3 h 23"/>
                <a:gd name="T50" fmla="*/ 15 w 25"/>
                <a:gd name="T51" fmla="*/ 2 h 23"/>
                <a:gd name="T52" fmla="*/ 13 w 25"/>
                <a:gd name="T53" fmla="*/ 2 h 23"/>
                <a:gd name="T54" fmla="*/ 10 w 25"/>
                <a:gd name="T55" fmla="*/ 0 h 23"/>
                <a:gd name="T56" fmla="*/ 8 w 25"/>
                <a:gd name="T57" fmla="*/ 0 h 23"/>
                <a:gd name="T58" fmla="*/ 6 w 25"/>
                <a:gd name="T59" fmla="*/ 2 h 23"/>
                <a:gd name="T60" fmla="*/ 4 w 25"/>
                <a:gd name="T61" fmla="*/ 2 h 23"/>
                <a:gd name="T62" fmla="*/ 2 w 25"/>
                <a:gd name="T6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3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8" name="Freeform 366"/>
            <p:cNvSpPr>
              <a:spLocks/>
            </p:cNvSpPr>
            <p:nvPr/>
          </p:nvSpPr>
          <p:spPr bwMode="auto">
            <a:xfrm>
              <a:off x="3094" y="2100"/>
              <a:ext cx="14" cy="28"/>
            </a:xfrm>
            <a:custGeom>
              <a:avLst/>
              <a:gdLst>
                <a:gd name="T0" fmla="*/ 14 w 14"/>
                <a:gd name="T1" fmla="*/ 0 h 28"/>
                <a:gd name="T2" fmla="*/ 12 w 14"/>
                <a:gd name="T3" fmla="*/ 3 h 28"/>
                <a:gd name="T4" fmla="*/ 10 w 14"/>
                <a:gd name="T5" fmla="*/ 5 h 28"/>
                <a:gd name="T6" fmla="*/ 10 w 14"/>
                <a:gd name="T7" fmla="*/ 9 h 28"/>
                <a:gd name="T8" fmla="*/ 8 w 14"/>
                <a:gd name="T9" fmla="*/ 15 h 28"/>
                <a:gd name="T10" fmla="*/ 6 w 14"/>
                <a:gd name="T11" fmla="*/ 19 h 28"/>
                <a:gd name="T12" fmla="*/ 4 w 14"/>
                <a:gd name="T13" fmla="*/ 23 h 28"/>
                <a:gd name="T14" fmla="*/ 2 w 14"/>
                <a:gd name="T15" fmla="*/ 26 h 28"/>
                <a:gd name="T16" fmla="*/ 0 w 14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lnTo>
                    <a:pt x="12" y="3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19" name="Freeform 367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0" name="Freeform 368"/>
            <p:cNvSpPr>
              <a:spLocks/>
            </p:cNvSpPr>
            <p:nvPr/>
          </p:nvSpPr>
          <p:spPr bwMode="auto">
            <a:xfrm>
              <a:off x="3081" y="2119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10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10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1" name="Freeform 369"/>
            <p:cNvSpPr>
              <a:spLocks/>
            </p:cNvSpPr>
            <p:nvPr/>
          </p:nvSpPr>
          <p:spPr bwMode="auto">
            <a:xfrm>
              <a:off x="3104" y="2088"/>
              <a:ext cx="15" cy="29"/>
            </a:xfrm>
            <a:custGeom>
              <a:avLst/>
              <a:gdLst>
                <a:gd name="T0" fmla="*/ 15 w 15"/>
                <a:gd name="T1" fmla="*/ 0 h 29"/>
                <a:gd name="T2" fmla="*/ 13 w 15"/>
                <a:gd name="T3" fmla="*/ 4 h 29"/>
                <a:gd name="T4" fmla="*/ 12 w 15"/>
                <a:gd name="T5" fmla="*/ 6 h 29"/>
                <a:gd name="T6" fmla="*/ 10 w 15"/>
                <a:gd name="T7" fmla="*/ 10 h 29"/>
                <a:gd name="T8" fmla="*/ 8 w 15"/>
                <a:gd name="T9" fmla="*/ 15 h 29"/>
                <a:gd name="T10" fmla="*/ 6 w 15"/>
                <a:gd name="T11" fmla="*/ 19 h 29"/>
                <a:gd name="T12" fmla="*/ 4 w 15"/>
                <a:gd name="T13" fmla="*/ 23 h 29"/>
                <a:gd name="T14" fmla="*/ 2 w 15"/>
                <a:gd name="T15" fmla="*/ 27 h 29"/>
                <a:gd name="T16" fmla="*/ 0 w 15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lnTo>
                    <a:pt x="13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2" name="Freeform 370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6 h 21"/>
                <a:gd name="T44" fmla="*/ 23 w 25"/>
                <a:gd name="T45" fmla="*/ 4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10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3" name="Freeform 371"/>
            <p:cNvSpPr>
              <a:spLocks/>
            </p:cNvSpPr>
            <p:nvPr/>
          </p:nvSpPr>
          <p:spPr bwMode="auto">
            <a:xfrm>
              <a:off x="3104" y="2080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12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21 w 25"/>
                <a:gd name="T27" fmla="*/ 21 h 21"/>
                <a:gd name="T28" fmla="*/ 23 w 25"/>
                <a:gd name="T29" fmla="*/ 20 h 21"/>
                <a:gd name="T30" fmla="*/ 25 w 25"/>
                <a:gd name="T31" fmla="*/ 18 h 21"/>
                <a:gd name="T32" fmla="*/ 25 w 25"/>
                <a:gd name="T33" fmla="*/ 16 h 21"/>
                <a:gd name="T34" fmla="*/ 25 w 25"/>
                <a:gd name="T35" fmla="*/ 14 h 21"/>
                <a:gd name="T36" fmla="*/ 25 w 25"/>
                <a:gd name="T37" fmla="*/ 12 h 21"/>
                <a:gd name="T38" fmla="*/ 25 w 25"/>
                <a:gd name="T39" fmla="*/ 10 h 21"/>
                <a:gd name="T40" fmla="*/ 23 w 25"/>
                <a:gd name="T41" fmla="*/ 6 h 21"/>
                <a:gd name="T42" fmla="*/ 23 w 25"/>
                <a:gd name="T43" fmla="*/ 4 h 21"/>
                <a:gd name="T44" fmla="*/ 21 w 25"/>
                <a:gd name="T45" fmla="*/ 4 h 21"/>
                <a:gd name="T46" fmla="*/ 17 w 25"/>
                <a:gd name="T47" fmla="*/ 2 h 21"/>
                <a:gd name="T48" fmla="*/ 15 w 25"/>
                <a:gd name="T49" fmla="*/ 0 h 21"/>
                <a:gd name="T50" fmla="*/ 13 w 25"/>
                <a:gd name="T51" fmla="*/ 0 h 21"/>
                <a:gd name="T52" fmla="*/ 10 w 25"/>
                <a:gd name="T53" fmla="*/ 0 h 21"/>
                <a:gd name="T54" fmla="*/ 8 w 25"/>
                <a:gd name="T55" fmla="*/ 0 h 21"/>
                <a:gd name="T56" fmla="*/ 6 w 25"/>
                <a:gd name="T57" fmla="*/ 0 h 21"/>
                <a:gd name="T58" fmla="*/ 4 w 25"/>
                <a:gd name="T59" fmla="*/ 0 h 21"/>
                <a:gd name="T60" fmla="*/ 2 w 25"/>
                <a:gd name="T61" fmla="*/ 2 h 21"/>
                <a:gd name="T62" fmla="*/ 2 w 25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4" name="Freeform 372"/>
            <p:cNvSpPr>
              <a:spLocks/>
            </p:cNvSpPr>
            <p:nvPr/>
          </p:nvSpPr>
          <p:spPr bwMode="auto">
            <a:xfrm>
              <a:off x="3252" y="2121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 h 36"/>
                <a:gd name="T4" fmla="*/ 0 w 4"/>
                <a:gd name="T5" fmla="*/ 4 h 36"/>
                <a:gd name="T6" fmla="*/ 0 w 4"/>
                <a:gd name="T7" fmla="*/ 5 h 36"/>
                <a:gd name="T8" fmla="*/ 0 w 4"/>
                <a:gd name="T9" fmla="*/ 7 h 36"/>
                <a:gd name="T10" fmla="*/ 0 w 4"/>
                <a:gd name="T11" fmla="*/ 9 h 36"/>
                <a:gd name="T12" fmla="*/ 2 w 4"/>
                <a:gd name="T13" fmla="*/ 11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1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8 h 36"/>
                <a:gd name="T28" fmla="*/ 4 w 4"/>
                <a:gd name="T29" fmla="*/ 32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5" name="Freeform 373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3 h 23"/>
                <a:gd name="T8" fmla="*/ 0 w 31"/>
                <a:gd name="T9" fmla="*/ 15 h 23"/>
                <a:gd name="T10" fmla="*/ 2 w 31"/>
                <a:gd name="T11" fmla="*/ 15 h 23"/>
                <a:gd name="T12" fmla="*/ 2 w 31"/>
                <a:gd name="T13" fmla="*/ 17 h 23"/>
                <a:gd name="T14" fmla="*/ 2 w 31"/>
                <a:gd name="T15" fmla="*/ 17 h 23"/>
                <a:gd name="T16" fmla="*/ 4 w 31"/>
                <a:gd name="T17" fmla="*/ 19 h 23"/>
                <a:gd name="T18" fmla="*/ 6 w 31"/>
                <a:gd name="T19" fmla="*/ 19 h 23"/>
                <a:gd name="T20" fmla="*/ 6 w 31"/>
                <a:gd name="T21" fmla="*/ 21 h 23"/>
                <a:gd name="T22" fmla="*/ 8 w 31"/>
                <a:gd name="T23" fmla="*/ 21 h 23"/>
                <a:gd name="T24" fmla="*/ 8 w 31"/>
                <a:gd name="T25" fmla="*/ 23 h 23"/>
                <a:gd name="T26" fmla="*/ 10 w 31"/>
                <a:gd name="T27" fmla="*/ 23 h 23"/>
                <a:gd name="T28" fmla="*/ 12 w 31"/>
                <a:gd name="T29" fmla="*/ 23 h 23"/>
                <a:gd name="T30" fmla="*/ 14 w 31"/>
                <a:gd name="T31" fmla="*/ 23 h 23"/>
                <a:gd name="T32" fmla="*/ 16 w 31"/>
                <a:gd name="T33" fmla="*/ 23 h 23"/>
                <a:gd name="T34" fmla="*/ 17 w 31"/>
                <a:gd name="T35" fmla="*/ 23 h 23"/>
                <a:gd name="T36" fmla="*/ 19 w 31"/>
                <a:gd name="T37" fmla="*/ 23 h 23"/>
                <a:gd name="T38" fmla="*/ 23 w 31"/>
                <a:gd name="T39" fmla="*/ 23 h 23"/>
                <a:gd name="T40" fmla="*/ 25 w 31"/>
                <a:gd name="T41" fmla="*/ 21 h 23"/>
                <a:gd name="T42" fmla="*/ 27 w 31"/>
                <a:gd name="T43" fmla="*/ 19 h 23"/>
                <a:gd name="T44" fmla="*/ 29 w 31"/>
                <a:gd name="T45" fmla="*/ 17 h 23"/>
                <a:gd name="T46" fmla="*/ 29 w 31"/>
                <a:gd name="T47" fmla="*/ 15 h 23"/>
                <a:gd name="T48" fmla="*/ 31 w 31"/>
                <a:gd name="T49" fmla="*/ 13 h 23"/>
                <a:gd name="T50" fmla="*/ 31 w 31"/>
                <a:gd name="T51" fmla="*/ 11 h 23"/>
                <a:gd name="T52" fmla="*/ 29 w 31"/>
                <a:gd name="T53" fmla="*/ 9 h 23"/>
                <a:gd name="T54" fmla="*/ 29 w 31"/>
                <a:gd name="T55" fmla="*/ 9 h 23"/>
                <a:gd name="T56" fmla="*/ 29 w 31"/>
                <a:gd name="T57" fmla="*/ 7 h 23"/>
                <a:gd name="T58" fmla="*/ 29 w 31"/>
                <a:gd name="T59" fmla="*/ 7 h 23"/>
                <a:gd name="T60" fmla="*/ 27 w 31"/>
                <a:gd name="T61" fmla="*/ 5 h 23"/>
                <a:gd name="T62" fmla="*/ 27 w 31"/>
                <a:gd name="T63" fmla="*/ 5 h 23"/>
                <a:gd name="T64" fmla="*/ 25 w 31"/>
                <a:gd name="T65" fmla="*/ 3 h 23"/>
                <a:gd name="T66" fmla="*/ 25 w 31"/>
                <a:gd name="T67" fmla="*/ 3 h 23"/>
                <a:gd name="T68" fmla="*/ 23 w 31"/>
                <a:gd name="T69" fmla="*/ 2 h 23"/>
                <a:gd name="T70" fmla="*/ 23 w 31"/>
                <a:gd name="T71" fmla="*/ 2 h 23"/>
                <a:gd name="T72" fmla="*/ 21 w 31"/>
                <a:gd name="T73" fmla="*/ 2 h 23"/>
                <a:gd name="T74" fmla="*/ 19 w 31"/>
                <a:gd name="T75" fmla="*/ 0 h 23"/>
                <a:gd name="T76" fmla="*/ 19 w 31"/>
                <a:gd name="T77" fmla="*/ 0 h 23"/>
                <a:gd name="T78" fmla="*/ 17 w 31"/>
                <a:gd name="T79" fmla="*/ 0 h 23"/>
                <a:gd name="T80" fmla="*/ 16 w 31"/>
                <a:gd name="T81" fmla="*/ 0 h 23"/>
                <a:gd name="T82" fmla="*/ 12 w 31"/>
                <a:gd name="T83" fmla="*/ 0 h 23"/>
                <a:gd name="T84" fmla="*/ 10 w 31"/>
                <a:gd name="T85" fmla="*/ 0 h 23"/>
                <a:gd name="T86" fmla="*/ 8 w 31"/>
                <a:gd name="T87" fmla="*/ 2 h 23"/>
                <a:gd name="T88" fmla="*/ 6 w 31"/>
                <a:gd name="T89" fmla="*/ 2 h 23"/>
                <a:gd name="T90" fmla="*/ 2 w 31"/>
                <a:gd name="T91" fmla="*/ 3 h 23"/>
                <a:gd name="T92" fmla="*/ 2 w 31"/>
                <a:gd name="T93" fmla="*/ 5 h 23"/>
                <a:gd name="T94" fmla="*/ 0 w 31"/>
                <a:gd name="T95" fmla="*/ 7 h 23"/>
                <a:gd name="T96" fmla="*/ 0 w 31"/>
                <a:gd name="T9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6" name="Freeform 374"/>
            <p:cNvSpPr>
              <a:spLocks/>
            </p:cNvSpPr>
            <p:nvPr/>
          </p:nvSpPr>
          <p:spPr bwMode="auto">
            <a:xfrm>
              <a:off x="3240" y="2146"/>
              <a:ext cx="31" cy="23"/>
            </a:xfrm>
            <a:custGeom>
              <a:avLst/>
              <a:gdLst>
                <a:gd name="T0" fmla="*/ 0 w 31"/>
                <a:gd name="T1" fmla="*/ 9 h 23"/>
                <a:gd name="T2" fmla="*/ 0 w 31"/>
                <a:gd name="T3" fmla="*/ 11 h 23"/>
                <a:gd name="T4" fmla="*/ 0 w 31"/>
                <a:gd name="T5" fmla="*/ 13 h 23"/>
                <a:gd name="T6" fmla="*/ 0 w 31"/>
                <a:gd name="T7" fmla="*/ 15 h 23"/>
                <a:gd name="T8" fmla="*/ 2 w 31"/>
                <a:gd name="T9" fmla="*/ 15 h 23"/>
                <a:gd name="T10" fmla="*/ 2 w 31"/>
                <a:gd name="T11" fmla="*/ 17 h 23"/>
                <a:gd name="T12" fmla="*/ 4 w 31"/>
                <a:gd name="T13" fmla="*/ 19 h 23"/>
                <a:gd name="T14" fmla="*/ 6 w 31"/>
                <a:gd name="T15" fmla="*/ 19 h 23"/>
                <a:gd name="T16" fmla="*/ 6 w 31"/>
                <a:gd name="T17" fmla="*/ 21 h 23"/>
                <a:gd name="T18" fmla="*/ 8 w 31"/>
                <a:gd name="T19" fmla="*/ 21 h 23"/>
                <a:gd name="T20" fmla="*/ 8 w 31"/>
                <a:gd name="T21" fmla="*/ 23 h 23"/>
                <a:gd name="T22" fmla="*/ 10 w 31"/>
                <a:gd name="T23" fmla="*/ 23 h 23"/>
                <a:gd name="T24" fmla="*/ 12 w 31"/>
                <a:gd name="T25" fmla="*/ 23 h 23"/>
                <a:gd name="T26" fmla="*/ 14 w 31"/>
                <a:gd name="T27" fmla="*/ 23 h 23"/>
                <a:gd name="T28" fmla="*/ 16 w 31"/>
                <a:gd name="T29" fmla="*/ 23 h 23"/>
                <a:gd name="T30" fmla="*/ 17 w 31"/>
                <a:gd name="T31" fmla="*/ 23 h 23"/>
                <a:gd name="T32" fmla="*/ 19 w 31"/>
                <a:gd name="T33" fmla="*/ 23 h 23"/>
                <a:gd name="T34" fmla="*/ 23 w 31"/>
                <a:gd name="T35" fmla="*/ 23 h 23"/>
                <a:gd name="T36" fmla="*/ 25 w 31"/>
                <a:gd name="T37" fmla="*/ 21 h 23"/>
                <a:gd name="T38" fmla="*/ 27 w 31"/>
                <a:gd name="T39" fmla="*/ 19 h 23"/>
                <a:gd name="T40" fmla="*/ 29 w 31"/>
                <a:gd name="T41" fmla="*/ 17 h 23"/>
                <a:gd name="T42" fmla="*/ 29 w 31"/>
                <a:gd name="T43" fmla="*/ 15 h 23"/>
                <a:gd name="T44" fmla="*/ 31 w 31"/>
                <a:gd name="T45" fmla="*/ 13 h 23"/>
                <a:gd name="T46" fmla="*/ 31 w 31"/>
                <a:gd name="T47" fmla="*/ 11 h 23"/>
                <a:gd name="T48" fmla="*/ 29 w 31"/>
                <a:gd name="T49" fmla="*/ 9 h 23"/>
                <a:gd name="T50" fmla="*/ 29 w 31"/>
                <a:gd name="T51" fmla="*/ 7 h 23"/>
                <a:gd name="T52" fmla="*/ 27 w 31"/>
                <a:gd name="T53" fmla="*/ 5 h 23"/>
                <a:gd name="T54" fmla="*/ 25 w 31"/>
                <a:gd name="T55" fmla="*/ 3 h 23"/>
                <a:gd name="T56" fmla="*/ 23 w 31"/>
                <a:gd name="T57" fmla="*/ 2 h 23"/>
                <a:gd name="T58" fmla="*/ 21 w 31"/>
                <a:gd name="T59" fmla="*/ 2 h 23"/>
                <a:gd name="T60" fmla="*/ 19 w 31"/>
                <a:gd name="T61" fmla="*/ 0 h 23"/>
                <a:gd name="T62" fmla="*/ 17 w 31"/>
                <a:gd name="T63" fmla="*/ 0 h 23"/>
                <a:gd name="T64" fmla="*/ 16 w 31"/>
                <a:gd name="T65" fmla="*/ 0 h 23"/>
                <a:gd name="T66" fmla="*/ 12 w 31"/>
                <a:gd name="T67" fmla="*/ 0 h 23"/>
                <a:gd name="T68" fmla="*/ 10 w 31"/>
                <a:gd name="T69" fmla="*/ 0 h 23"/>
                <a:gd name="T70" fmla="*/ 8 w 31"/>
                <a:gd name="T71" fmla="*/ 2 h 23"/>
                <a:gd name="T72" fmla="*/ 6 w 31"/>
                <a:gd name="T73" fmla="*/ 2 h 23"/>
                <a:gd name="T74" fmla="*/ 2 w 31"/>
                <a:gd name="T75" fmla="*/ 3 h 23"/>
                <a:gd name="T76" fmla="*/ 2 w 31"/>
                <a:gd name="T77" fmla="*/ 5 h 23"/>
                <a:gd name="T78" fmla="*/ 0 w 31"/>
                <a:gd name="T79" fmla="*/ 7 h 23"/>
                <a:gd name="T80" fmla="*/ 0 w 31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23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7" name="Freeform 375"/>
            <p:cNvSpPr>
              <a:spLocks/>
            </p:cNvSpPr>
            <p:nvPr/>
          </p:nvSpPr>
          <p:spPr bwMode="auto">
            <a:xfrm>
              <a:off x="3256" y="2107"/>
              <a:ext cx="1" cy="33"/>
            </a:xfrm>
            <a:custGeom>
              <a:avLst/>
              <a:gdLst>
                <a:gd name="T0" fmla="*/ 0 w 1"/>
                <a:gd name="T1" fmla="*/ 0 h 33"/>
                <a:gd name="T2" fmla="*/ 0 w 1"/>
                <a:gd name="T3" fmla="*/ 2 h 33"/>
                <a:gd name="T4" fmla="*/ 0 w 1"/>
                <a:gd name="T5" fmla="*/ 6 h 33"/>
                <a:gd name="T6" fmla="*/ 0 w 1"/>
                <a:gd name="T7" fmla="*/ 8 h 33"/>
                <a:gd name="T8" fmla="*/ 0 w 1"/>
                <a:gd name="T9" fmla="*/ 10 h 33"/>
                <a:gd name="T10" fmla="*/ 0 w 1"/>
                <a:gd name="T11" fmla="*/ 12 h 33"/>
                <a:gd name="T12" fmla="*/ 0 w 1"/>
                <a:gd name="T13" fmla="*/ 14 h 33"/>
                <a:gd name="T14" fmla="*/ 0 w 1"/>
                <a:gd name="T15" fmla="*/ 16 h 33"/>
                <a:gd name="T16" fmla="*/ 0 w 1"/>
                <a:gd name="T17" fmla="*/ 18 h 33"/>
                <a:gd name="T18" fmla="*/ 1 w 1"/>
                <a:gd name="T19" fmla="*/ 19 h 33"/>
                <a:gd name="T20" fmla="*/ 1 w 1"/>
                <a:gd name="T21" fmla="*/ 23 h 33"/>
                <a:gd name="T22" fmla="*/ 1 w 1"/>
                <a:gd name="T23" fmla="*/ 25 h 33"/>
                <a:gd name="T24" fmla="*/ 1 w 1"/>
                <a:gd name="T25" fmla="*/ 27 h 33"/>
                <a:gd name="T26" fmla="*/ 1 w 1"/>
                <a:gd name="T27" fmla="*/ 29 h 33"/>
                <a:gd name="T28" fmla="*/ 1 w 1"/>
                <a:gd name="T29" fmla="*/ 31 h 33"/>
                <a:gd name="T30" fmla="*/ 1 w 1"/>
                <a:gd name="T3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3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8" name="Freeform 376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9 h 19"/>
                <a:gd name="T6" fmla="*/ 0 w 25"/>
                <a:gd name="T7" fmla="*/ 11 h 19"/>
                <a:gd name="T8" fmla="*/ 0 w 25"/>
                <a:gd name="T9" fmla="*/ 11 h 19"/>
                <a:gd name="T10" fmla="*/ 0 w 25"/>
                <a:gd name="T11" fmla="*/ 13 h 19"/>
                <a:gd name="T12" fmla="*/ 2 w 25"/>
                <a:gd name="T13" fmla="*/ 13 h 19"/>
                <a:gd name="T14" fmla="*/ 2 w 25"/>
                <a:gd name="T15" fmla="*/ 13 h 19"/>
                <a:gd name="T16" fmla="*/ 4 w 25"/>
                <a:gd name="T17" fmla="*/ 15 h 19"/>
                <a:gd name="T18" fmla="*/ 4 w 25"/>
                <a:gd name="T19" fmla="*/ 15 h 19"/>
                <a:gd name="T20" fmla="*/ 4 w 25"/>
                <a:gd name="T21" fmla="*/ 15 h 19"/>
                <a:gd name="T22" fmla="*/ 6 w 25"/>
                <a:gd name="T23" fmla="*/ 17 h 19"/>
                <a:gd name="T24" fmla="*/ 6 w 25"/>
                <a:gd name="T25" fmla="*/ 17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5 w 25"/>
                <a:gd name="T45" fmla="*/ 13 h 19"/>
                <a:gd name="T46" fmla="*/ 25 w 25"/>
                <a:gd name="T47" fmla="*/ 13 h 19"/>
                <a:gd name="T48" fmla="*/ 25 w 25"/>
                <a:gd name="T49" fmla="*/ 11 h 19"/>
                <a:gd name="T50" fmla="*/ 25 w 25"/>
                <a:gd name="T51" fmla="*/ 9 h 19"/>
                <a:gd name="T52" fmla="*/ 25 w 25"/>
                <a:gd name="T53" fmla="*/ 9 h 19"/>
                <a:gd name="T54" fmla="*/ 25 w 25"/>
                <a:gd name="T55" fmla="*/ 7 h 19"/>
                <a:gd name="T56" fmla="*/ 25 w 25"/>
                <a:gd name="T57" fmla="*/ 7 h 19"/>
                <a:gd name="T58" fmla="*/ 23 w 25"/>
                <a:gd name="T59" fmla="*/ 5 h 19"/>
                <a:gd name="T60" fmla="*/ 23 w 25"/>
                <a:gd name="T61" fmla="*/ 5 h 19"/>
                <a:gd name="T62" fmla="*/ 23 w 25"/>
                <a:gd name="T63" fmla="*/ 5 h 19"/>
                <a:gd name="T64" fmla="*/ 21 w 25"/>
                <a:gd name="T65" fmla="*/ 3 h 19"/>
                <a:gd name="T66" fmla="*/ 21 w 25"/>
                <a:gd name="T67" fmla="*/ 3 h 19"/>
                <a:gd name="T68" fmla="*/ 19 w 25"/>
                <a:gd name="T69" fmla="*/ 3 h 19"/>
                <a:gd name="T70" fmla="*/ 19 w 25"/>
                <a:gd name="T71" fmla="*/ 1 h 19"/>
                <a:gd name="T72" fmla="*/ 17 w 25"/>
                <a:gd name="T73" fmla="*/ 1 h 19"/>
                <a:gd name="T74" fmla="*/ 17 w 25"/>
                <a:gd name="T75" fmla="*/ 1 h 19"/>
                <a:gd name="T76" fmla="*/ 15 w 25"/>
                <a:gd name="T77" fmla="*/ 1 h 19"/>
                <a:gd name="T78" fmla="*/ 14 w 25"/>
                <a:gd name="T79" fmla="*/ 0 h 19"/>
                <a:gd name="T80" fmla="*/ 12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1 h 19"/>
                <a:gd name="T88" fmla="*/ 4 w 25"/>
                <a:gd name="T89" fmla="*/ 1 h 19"/>
                <a:gd name="T90" fmla="*/ 2 w 25"/>
                <a:gd name="T91" fmla="*/ 3 h 19"/>
                <a:gd name="T92" fmla="*/ 0 w 25"/>
                <a:gd name="T93" fmla="*/ 3 h 19"/>
                <a:gd name="T94" fmla="*/ 0 w 25"/>
                <a:gd name="T95" fmla="*/ 5 h 19"/>
                <a:gd name="T96" fmla="*/ 0 w 25"/>
                <a:gd name="T9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29" name="Freeform 377"/>
            <p:cNvSpPr>
              <a:spLocks/>
            </p:cNvSpPr>
            <p:nvPr/>
          </p:nvSpPr>
          <p:spPr bwMode="auto">
            <a:xfrm>
              <a:off x="3242" y="2100"/>
              <a:ext cx="25" cy="19"/>
            </a:xfrm>
            <a:custGeom>
              <a:avLst/>
              <a:gdLst>
                <a:gd name="T0" fmla="*/ 0 w 25"/>
                <a:gd name="T1" fmla="*/ 7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4 w 25"/>
                <a:gd name="T11" fmla="*/ 15 h 19"/>
                <a:gd name="T12" fmla="*/ 6 w 25"/>
                <a:gd name="T13" fmla="*/ 17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3 w 25"/>
                <a:gd name="T41" fmla="*/ 5 h 19"/>
                <a:gd name="T42" fmla="*/ 21 w 25"/>
                <a:gd name="T43" fmla="*/ 3 h 19"/>
                <a:gd name="T44" fmla="*/ 19 w 25"/>
                <a:gd name="T45" fmla="*/ 3 h 19"/>
                <a:gd name="T46" fmla="*/ 19 w 25"/>
                <a:gd name="T47" fmla="*/ 1 h 19"/>
                <a:gd name="T48" fmla="*/ 17 w 25"/>
                <a:gd name="T49" fmla="*/ 1 h 19"/>
                <a:gd name="T50" fmla="*/ 15 w 25"/>
                <a:gd name="T51" fmla="*/ 1 h 19"/>
                <a:gd name="T52" fmla="*/ 14 w 25"/>
                <a:gd name="T53" fmla="*/ 0 h 19"/>
                <a:gd name="T54" fmla="*/ 12 w 25"/>
                <a:gd name="T55" fmla="*/ 0 h 19"/>
                <a:gd name="T56" fmla="*/ 10 w 25"/>
                <a:gd name="T57" fmla="*/ 0 h 19"/>
                <a:gd name="T58" fmla="*/ 8 w 25"/>
                <a:gd name="T59" fmla="*/ 0 h 19"/>
                <a:gd name="T60" fmla="*/ 6 w 25"/>
                <a:gd name="T61" fmla="*/ 1 h 19"/>
                <a:gd name="T62" fmla="*/ 4 w 25"/>
                <a:gd name="T63" fmla="*/ 1 h 19"/>
                <a:gd name="T64" fmla="*/ 2 w 25"/>
                <a:gd name="T65" fmla="*/ 3 h 19"/>
                <a:gd name="T66" fmla="*/ 0 w 25"/>
                <a:gd name="T67" fmla="*/ 3 h 19"/>
                <a:gd name="T68" fmla="*/ 0 w 25"/>
                <a:gd name="T69" fmla="*/ 5 h 19"/>
                <a:gd name="T70" fmla="*/ 0 w 25"/>
                <a:gd name="T7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0" name="Freeform 378"/>
            <p:cNvSpPr>
              <a:spLocks/>
            </p:cNvSpPr>
            <p:nvPr/>
          </p:nvSpPr>
          <p:spPr bwMode="auto">
            <a:xfrm>
              <a:off x="2839" y="1952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1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1" name="Freeform 379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2" name="Freeform 380"/>
            <p:cNvSpPr>
              <a:spLocks/>
            </p:cNvSpPr>
            <p:nvPr/>
          </p:nvSpPr>
          <p:spPr bwMode="auto">
            <a:xfrm>
              <a:off x="2826" y="1971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2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2 h 21"/>
                <a:gd name="T40" fmla="*/ 25 w 27"/>
                <a:gd name="T41" fmla="*/ 10 h 21"/>
                <a:gd name="T42" fmla="*/ 25 w 27"/>
                <a:gd name="T43" fmla="*/ 8 h 21"/>
                <a:gd name="T44" fmla="*/ 23 w 27"/>
                <a:gd name="T45" fmla="*/ 6 h 21"/>
                <a:gd name="T46" fmla="*/ 21 w 27"/>
                <a:gd name="T47" fmla="*/ 4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3" name="Freeform 381"/>
            <p:cNvSpPr>
              <a:spLocks/>
            </p:cNvSpPr>
            <p:nvPr/>
          </p:nvSpPr>
          <p:spPr bwMode="auto">
            <a:xfrm>
              <a:off x="2849" y="1940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7 w 15"/>
                <a:gd name="T9" fmla="*/ 16 h 31"/>
                <a:gd name="T10" fmla="*/ 6 w 15"/>
                <a:gd name="T11" fmla="*/ 20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4" name="Freeform 382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5" name="Freeform 383"/>
            <p:cNvSpPr>
              <a:spLocks/>
            </p:cNvSpPr>
            <p:nvPr/>
          </p:nvSpPr>
          <p:spPr bwMode="auto">
            <a:xfrm>
              <a:off x="2849" y="1933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2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4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9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6" name="Freeform 384"/>
            <p:cNvSpPr>
              <a:spLocks/>
            </p:cNvSpPr>
            <p:nvPr/>
          </p:nvSpPr>
          <p:spPr bwMode="auto">
            <a:xfrm>
              <a:off x="2979" y="2032"/>
              <a:ext cx="14" cy="31"/>
            </a:xfrm>
            <a:custGeom>
              <a:avLst/>
              <a:gdLst>
                <a:gd name="T0" fmla="*/ 14 w 14"/>
                <a:gd name="T1" fmla="*/ 0 h 31"/>
                <a:gd name="T2" fmla="*/ 12 w 14"/>
                <a:gd name="T3" fmla="*/ 4 h 31"/>
                <a:gd name="T4" fmla="*/ 10 w 14"/>
                <a:gd name="T5" fmla="*/ 8 h 31"/>
                <a:gd name="T6" fmla="*/ 10 w 14"/>
                <a:gd name="T7" fmla="*/ 12 h 31"/>
                <a:gd name="T8" fmla="*/ 8 w 14"/>
                <a:gd name="T9" fmla="*/ 16 h 31"/>
                <a:gd name="T10" fmla="*/ 6 w 14"/>
                <a:gd name="T11" fmla="*/ 20 h 31"/>
                <a:gd name="T12" fmla="*/ 4 w 14"/>
                <a:gd name="T13" fmla="*/ 23 h 31"/>
                <a:gd name="T14" fmla="*/ 2 w 14"/>
                <a:gd name="T15" fmla="*/ 27 h 31"/>
                <a:gd name="T16" fmla="*/ 0 w 14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1">
                  <a:moveTo>
                    <a:pt x="14" y="0"/>
                  </a:moveTo>
                  <a:lnTo>
                    <a:pt x="12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7" name="Freeform 385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8" name="Freeform 386"/>
            <p:cNvSpPr>
              <a:spLocks/>
            </p:cNvSpPr>
            <p:nvPr/>
          </p:nvSpPr>
          <p:spPr bwMode="auto">
            <a:xfrm>
              <a:off x="2966" y="2052"/>
              <a:ext cx="27" cy="21"/>
            </a:xfrm>
            <a:custGeom>
              <a:avLst/>
              <a:gdLst>
                <a:gd name="T0" fmla="*/ 2 w 27"/>
                <a:gd name="T1" fmla="*/ 3 h 21"/>
                <a:gd name="T2" fmla="*/ 0 w 27"/>
                <a:gd name="T3" fmla="*/ 5 h 21"/>
                <a:gd name="T4" fmla="*/ 0 w 27"/>
                <a:gd name="T5" fmla="*/ 7 h 21"/>
                <a:gd name="T6" fmla="*/ 2 w 27"/>
                <a:gd name="T7" fmla="*/ 9 h 21"/>
                <a:gd name="T8" fmla="*/ 2 w 27"/>
                <a:gd name="T9" fmla="*/ 11 h 21"/>
                <a:gd name="T10" fmla="*/ 2 w 27"/>
                <a:gd name="T11" fmla="*/ 13 h 21"/>
                <a:gd name="T12" fmla="*/ 4 w 27"/>
                <a:gd name="T13" fmla="*/ 15 h 21"/>
                <a:gd name="T14" fmla="*/ 6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3 w 27"/>
                <a:gd name="T21" fmla="*/ 21 h 21"/>
                <a:gd name="T22" fmla="*/ 15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9 h 21"/>
                <a:gd name="T42" fmla="*/ 25 w 27"/>
                <a:gd name="T43" fmla="*/ 7 h 21"/>
                <a:gd name="T44" fmla="*/ 23 w 27"/>
                <a:gd name="T45" fmla="*/ 5 h 21"/>
                <a:gd name="T46" fmla="*/ 21 w 27"/>
                <a:gd name="T47" fmla="*/ 3 h 21"/>
                <a:gd name="T48" fmla="*/ 19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11 w 27"/>
                <a:gd name="T55" fmla="*/ 0 h 21"/>
                <a:gd name="T56" fmla="*/ 8 w 27"/>
                <a:gd name="T57" fmla="*/ 0 h 21"/>
                <a:gd name="T58" fmla="*/ 6 w 27"/>
                <a:gd name="T59" fmla="*/ 0 h 21"/>
                <a:gd name="T60" fmla="*/ 4 w 27"/>
                <a:gd name="T61" fmla="*/ 0 h 21"/>
                <a:gd name="T62" fmla="*/ 4 w 27"/>
                <a:gd name="T63" fmla="*/ 2 h 21"/>
                <a:gd name="T64" fmla="*/ 2 w 27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39" name="Freeform 387"/>
            <p:cNvSpPr>
              <a:spLocks/>
            </p:cNvSpPr>
            <p:nvPr/>
          </p:nvSpPr>
          <p:spPr bwMode="auto">
            <a:xfrm>
              <a:off x="2989" y="2021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3 w 13"/>
                <a:gd name="T3" fmla="*/ 4 h 31"/>
                <a:gd name="T4" fmla="*/ 11 w 13"/>
                <a:gd name="T5" fmla="*/ 8 h 31"/>
                <a:gd name="T6" fmla="*/ 9 w 13"/>
                <a:gd name="T7" fmla="*/ 11 h 31"/>
                <a:gd name="T8" fmla="*/ 8 w 13"/>
                <a:gd name="T9" fmla="*/ 15 h 31"/>
                <a:gd name="T10" fmla="*/ 6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0" name="Freeform 388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1" name="Freeform 389"/>
            <p:cNvSpPr>
              <a:spLocks/>
            </p:cNvSpPr>
            <p:nvPr/>
          </p:nvSpPr>
          <p:spPr bwMode="auto">
            <a:xfrm>
              <a:off x="2989" y="2013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2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19 h 21"/>
                <a:gd name="T18" fmla="*/ 11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3 w 25"/>
                <a:gd name="T45" fmla="*/ 6 h 21"/>
                <a:gd name="T46" fmla="*/ 21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2" name="Freeform 390"/>
            <p:cNvSpPr>
              <a:spLocks/>
            </p:cNvSpPr>
            <p:nvPr/>
          </p:nvSpPr>
          <p:spPr bwMode="auto">
            <a:xfrm>
              <a:off x="2885" y="1979"/>
              <a:ext cx="16" cy="30"/>
            </a:xfrm>
            <a:custGeom>
              <a:avLst/>
              <a:gdLst>
                <a:gd name="T0" fmla="*/ 16 w 16"/>
                <a:gd name="T1" fmla="*/ 0 h 30"/>
                <a:gd name="T2" fmla="*/ 14 w 16"/>
                <a:gd name="T3" fmla="*/ 4 h 30"/>
                <a:gd name="T4" fmla="*/ 12 w 16"/>
                <a:gd name="T5" fmla="*/ 7 h 30"/>
                <a:gd name="T6" fmla="*/ 10 w 16"/>
                <a:gd name="T7" fmla="*/ 11 h 30"/>
                <a:gd name="T8" fmla="*/ 8 w 16"/>
                <a:gd name="T9" fmla="*/ 15 h 30"/>
                <a:gd name="T10" fmla="*/ 6 w 16"/>
                <a:gd name="T11" fmla="*/ 19 h 30"/>
                <a:gd name="T12" fmla="*/ 4 w 16"/>
                <a:gd name="T13" fmla="*/ 23 h 30"/>
                <a:gd name="T14" fmla="*/ 2 w 16"/>
                <a:gd name="T15" fmla="*/ 27 h 30"/>
                <a:gd name="T16" fmla="*/ 0 w 1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lnTo>
                    <a:pt x="14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3" name="Freeform 391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4" name="Freeform 392"/>
            <p:cNvSpPr>
              <a:spLocks/>
            </p:cNvSpPr>
            <p:nvPr/>
          </p:nvSpPr>
          <p:spPr bwMode="auto">
            <a:xfrm>
              <a:off x="2874" y="1998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21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1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2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5" name="Freeform 393"/>
            <p:cNvSpPr>
              <a:spLocks/>
            </p:cNvSpPr>
            <p:nvPr/>
          </p:nvSpPr>
          <p:spPr bwMode="auto">
            <a:xfrm>
              <a:off x="2895" y="1967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4 h 31"/>
                <a:gd name="T4" fmla="*/ 11 w 15"/>
                <a:gd name="T5" fmla="*/ 8 h 31"/>
                <a:gd name="T6" fmla="*/ 9 w 15"/>
                <a:gd name="T7" fmla="*/ 12 h 31"/>
                <a:gd name="T8" fmla="*/ 8 w 15"/>
                <a:gd name="T9" fmla="*/ 16 h 31"/>
                <a:gd name="T10" fmla="*/ 6 w 15"/>
                <a:gd name="T11" fmla="*/ 19 h 31"/>
                <a:gd name="T12" fmla="*/ 4 w 15"/>
                <a:gd name="T13" fmla="*/ 23 h 31"/>
                <a:gd name="T14" fmla="*/ 2 w 15"/>
                <a:gd name="T15" fmla="*/ 27 h 31"/>
                <a:gd name="T16" fmla="*/ 0 w 15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6" name="Freeform 394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7" name="Freeform 395"/>
            <p:cNvSpPr>
              <a:spLocks/>
            </p:cNvSpPr>
            <p:nvPr/>
          </p:nvSpPr>
          <p:spPr bwMode="auto">
            <a:xfrm>
              <a:off x="2897" y="1960"/>
              <a:ext cx="25" cy="21"/>
            </a:xfrm>
            <a:custGeom>
              <a:avLst/>
              <a:gdLst>
                <a:gd name="T0" fmla="*/ 0 w 25"/>
                <a:gd name="T1" fmla="*/ 3 h 21"/>
                <a:gd name="T2" fmla="*/ 0 w 25"/>
                <a:gd name="T3" fmla="*/ 5 h 21"/>
                <a:gd name="T4" fmla="*/ 0 w 25"/>
                <a:gd name="T5" fmla="*/ 7 h 21"/>
                <a:gd name="T6" fmla="*/ 0 w 25"/>
                <a:gd name="T7" fmla="*/ 9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5 h 21"/>
                <a:gd name="T46" fmla="*/ 19 w 25"/>
                <a:gd name="T47" fmla="*/ 3 h 21"/>
                <a:gd name="T48" fmla="*/ 17 w 25"/>
                <a:gd name="T49" fmla="*/ 1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1 h 21"/>
                <a:gd name="T64" fmla="*/ 0 w 25"/>
                <a:gd name="T6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8" name="Freeform 396"/>
            <p:cNvSpPr>
              <a:spLocks/>
            </p:cNvSpPr>
            <p:nvPr/>
          </p:nvSpPr>
          <p:spPr bwMode="auto">
            <a:xfrm>
              <a:off x="3025" y="2059"/>
              <a:ext cx="16" cy="29"/>
            </a:xfrm>
            <a:custGeom>
              <a:avLst/>
              <a:gdLst>
                <a:gd name="T0" fmla="*/ 16 w 16"/>
                <a:gd name="T1" fmla="*/ 0 h 29"/>
                <a:gd name="T2" fmla="*/ 14 w 16"/>
                <a:gd name="T3" fmla="*/ 4 h 29"/>
                <a:gd name="T4" fmla="*/ 12 w 16"/>
                <a:gd name="T5" fmla="*/ 6 h 29"/>
                <a:gd name="T6" fmla="*/ 10 w 16"/>
                <a:gd name="T7" fmla="*/ 10 h 29"/>
                <a:gd name="T8" fmla="*/ 8 w 16"/>
                <a:gd name="T9" fmla="*/ 16 h 29"/>
                <a:gd name="T10" fmla="*/ 6 w 16"/>
                <a:gd name="T11" fmla="*/ 19 h 29"/>
                <a:gd name="T12" fmla="*/ 4 w 16"/>
                <a:gd name="T13" fmla="*/ 23 h 29"/>
                <a:gd name="T14" fmla="*/ 2 w 16"/>
                <a:gd name="T15" fmla="*/ 27 h 29"/>
                <a:gd name="T16" fmla="*/ 0 w 1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lnTo>
                    <a:pt x="14" y="4"/>
                  </a:lnTo>
                  <a:lnTo>
                    <a:pt x="12" y="6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2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49" name="Freeform 397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4 w 27"/>
                <a:gd name="T63" fmla="*/ 2 h 22"/>
                <a:gd name="T64" fmla="*/ 2 w 27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0" name="Freeform 398"/>
            <p:cNvSpPr>
              <a:spLocks/>
            </p:cNvSpPr>
            <p:nvPr/>
          </p:nvSpPr>
          <p:spPr bwMode="auto">
            <a:xfrm>
              <a:off x="3012" y="2078"/>
              <a:ext cx="27" cy="22"/>
            </a:xfrm>
            <a:custGeom>
              <a:avLst/>
              <a:gdLst>
                <a:gd name="T0" fmla="*/ 2 w 27"/>
                <a:gd name="T1" fmla="*/ 4 h 22"/>
                <a:gd name="T2" fmla="*/ 2 w 27"/>
                <a:gd name="T3" fmla="*/ 6 h 22"/>
                <a:gd name="T4" fmla="*/ 0 w 27"/>
                <a:gd name="T5" fmla="*/ 8 h 22"/>
                <a:gd name="T6" fmla="*/ 2 w 27"/>
                <a:gd name="T7" fmla="*/ 10 h 22"/>
                <a:gd name="T8" fmla="*/ 2 w 27"/>
                <a:gd name="T9" fmla="*/ 12 h 22"/>
                <a:gd name="T10" fmla="*/ 4 w 27"/>
                <a:gd name="T11" fmla="*/ 14 h 22"/>
                <a:gd name="T12" fmla="*/ 4 w 27"/>
                <a:gd name="T13" fmla="*/ 16 h 22"/>
                <a:gd name="T14" fmla="*/ 6 w 27"/>
                <a:gd name="T15" fmla="*/ 18 h 22"/>
                <a:gd name="T16" fmla="*/ 9 w 27"/>
                <a:gd name="T17" fmla="*/ 20 h 22"/>
                <a:gd name="T18" fmla="*/ 11 w 27"/>
                <a:gd name="T19" fmla="*/ 22 h 22"/>
                <a:gd name="T20" fmla="*/ 13 w 27"/>
                <a:gd name="T21" fmla="*/ 22 h 22"/>
                <a:gd name="T22" fmla="*/ 15 w 27"/>
                <a:gd name="T23" fmla="*/ 22 h 22"/>
                <a:gd name="T24" fmla="*/ 19 w 27"/>
                <a:gd name="T25" fmla="*/ 22 h 22"/>
                <a:gd name="T26" fmla="*/ 21 w 27"/>
                <a:gd name="T27" fmla="*/ 22 h 22"/>
                <a:gd name="T28" fmla="*/ 23 w 27"/>
                <a:gd name="T29" fmla="*/ 22 h 22"/>
                <a:gd name="T30" fmla="*/ 25 w 27"/>
                <a:gd name="T31" fmla="*/ 20 h 22"/>
                <a:gd name="T32" fmla="*/ 25 w 27"/>
                <a:gd name="T33" fmla="*/ 18 h 22"/>
                <a:gd name="T34" fmla="*/ 27 w 27"/>
                <a:gd name="T35" fmla="*/ 16 h 22"/>
                <a:gd name="T36" fmla="*/ 27 w 27"/>
                <a:gd name="T37" fmla="*/ 14 h 22"/>
                <a:gd name="T38" fmla="*/ 27 w 27"/>
                <a:gd name="T39" fmla="*/ 12 h 22"/>
                <a:gd name="T40" fmla="*/ 25 w 27"/>
                <a:gd name="T41" fmla="*/ 10 h 22"/>
                <a:gd name="T42" fmla="*/ 25 w 27"/>
                <a:gd name="T43" fmla="*/ 8 h 22"/>
                <a:gd name="T44" fmla="*/ 23 w 27"/>
                <a:gd name="T45" fmla="*/ 6 h 22"/>
                <a:gd name="T46" fmla="*/ 21 w 27"/>
                <a:gd name="T47" fmla="*/ 4 h 22"/>
                <a:gd name="T48" fmla="*/ 19 w 27"/>
                <a:gd name="T49" fmla="*/ 2 h 22"/>
                <a:gd name="T50" fmla="*/ 15 w 27"/>
                <a:gd name="T51" fmla="*/ 2 h 22"/>
                <a:gd name="T52" fmla="*/ 13 w 27"/>
                <a:gd name="T53" fmla="*/ 0 h 22"/>
                <a:gd name="T54" fmla="*/ 11 w 27"/>
                <a:gd name="T55" fmla="*/ 0 h 22"/>
                <a:gd name="T56" fmla="*/ 9 w 27"/>
                <a:gd name="T57" fmla="*/ 0 h 22"/>
                <a:gd name="T58" fmla="*/ 6 w 27"/>
                <a:gd name="T59" fmla="*/ 0 h 22"/>
                <a:gd name="T60" fmla="*/ 4 w 27"/>
                <a:gd name="T61" fmla="*/ 2 h 22"/>
                <a:gd name="T62" fmla="*/ 2 w 27"/>
                <a:gd name="T6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2">
                  <a:moveTo>
                    <a:pt x="2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1" name="Freeform 399"/>
            <p:cNvSpPr>
              <a:spLocks/>
            </p:cNvSpPr>
            <p:nvPr/>
          </p:nvSpPr>
          <p:spPr bwMode="auto">
            <a:xfrm>
              <a:off x="3035" y="2048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4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7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2" name="Freeform 400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3" name="Freeform 401"/>
            <p:cNvSpPr>
              <a:spLocks/>
            </p:cNvSpPr>
            <p:nvPr/>
          </p:nvSpPr>
          <p:spPr bwMode="auto">
            <a:xfrm>
              <a:off x="3035" y="2038"/>
              <a:ext cx="27" cy="23"/>
            </a:xfrm>
            <a:custGeom>
              <a:avLst/>
              <a:gdLst>
                <a:gd name="T0" fmla="*/ 2 w 27"/>
                <a:gd name="T1" fmla="*/ 6 h 23"/>
                <a:gd name="T2" fmla="*/ 2 w 27"/>
                <a:gd name="T3" fmla="*/ 8 h 23"/>
                <a:gd name="T4" fmla="*/ 0 w 27"/>
                <a:gd name="T5" fmla="*/ 10 h 23"/>
                <a:gd name="T6" fmla="*/ 2 w 27"/>
                <a:gd name="T7" fmla="*/ 12 h 23"/>
                <a:gd name="T8" fmla="*/ 2 w 27"/>
                <a:gd name="T9" fmla="*/ 14 h 23"/>
                <a:gd name="T10" fmla="*/ 4 w 27"/>
                <a:gd name="T11" fmla="*/ 16 h 23"/>
                <a:gd name="T12" fmla="*/ 4 w 27"/>
                <a:gd name="T13" fmla="*/ 17 h 23"/>
                <a:gd name="T14" fmla="*/ 6 w 27"/>
                <a:gd name="T15" fmla="*/ 19 h 23"/>
                <a:gd name="T16" fmla="*/ 10 w 27"/>
                <a:gd name="T17" fmla="*/ 21 h 23"/>
                <a:gd name="T18" fmla="*/ 11 w 27"/>
                <a:gd name="T19" fmla="*/ 21 h 23"/>
                <a:gd name="T20" fmla="*/ 13 w 27"/>
                <a:gd name="T21" fmla="*/ 23 h 23"/>
                <a:gd name="T22" fmla="*/ 15 w 27"/>
                <a:gd name="T23" fmla="*/ 23 h 23"/>
                <a:gd name="T24" fmla="*/ 19 w 27"/>
                <a:gd name="T25" fmla="*/ 23 h 23"/>
                <a:gd name="T26" fmla="*/ 21 w 27"/>
                <a:gd name="T27" fmla="*/ 23 h 23"/>
                <a:gd name="T28" fmla="*/ 23 w 27"/>
                <a:gd name="T29" fmla="*/ 21 h 23"/>
                <a:gd name="T30" fmla="*/ 25 w 27"/>
                <a:gd name="T31" fmla="*/ 21 h 23"/>
                <a:gd name="T32" fmla="*/ 25 w 27"/>
                <a:gd name="T33" fmla="*/ 19 h 23"/>
                <a:gd name="T34" fmla="*/ 27 w 27"/>
                <a:gd name="T35" fmla="*/ 17 h 23"/>
                <a:gd name="T36" fmla="*/ 27 w 27"/>
                <a:gd name="T37" fmla="*/ 16 h 23"/>
                <a:gd name="T38" fmla="*/ 27 w 27"/>
                <a:gd name="T39" fmla="*/ 14 h 23"/>
                <a:gd name="T40" fmla="*/ 25 w 27"/>
                <a:gd name="T41" fmla="*/ 12 h 23"/>
                <a:gd name="T42" fmla="*/ 25 w 27"/>
                <a:gd name="T43" fmla="*/ 8 h 23"/>
                <a:gd name="T44" fmla="*/ 23 w 27"/>
                <a:gd name="T45" fmla="*/ 6 h 23"/>
                <a:gd name="T46" fmla="*/ 21 w 27"/>
                <a:gd name="T47" fmla="*/ 6 h 23"/>
                <a:gd name="T48" fmla="*/ 19 w 27"/>
                <a:gd name="T49" fmla="*/ 4 h 23"/>
                <a:gd name="T50" fmla="*/ 15 w 27"/>
                <a:gd name="T51" fmla="*/ 2 h 23"/>
                <a:gd name="T52" fmla="*/ 13 w 27"/>
                <a:gd name="T53" fmla="*/ 2 h 23"/>
                <a:gd name="T54" fmla="*/ 11 w 27"/>
                <a:gd name="T55" fmla="*/ 0 h 23"/>
                <a:gd name="T56" fmla="*/ 10 w 27"/>
                <a:gd name="T57" fmla="*/ 2 h 23"/>
                <a:gd name="T58" fmla="*/ 6 w 27"/>
                <a:gd name="T59" fmla="*/ 2 h 23"/>
                <a:gd name="T60" fmla="*/ 4 w 27"/>
                <a:gd name="T61" fmla="*/ 2 h 23"/>
                <a:gd name="T62" fmla="*/ 4 w 27"/>
                <a:gd name="T63" fmla="*/ 4 h 23"/>
                <a:gd name="T64" fmla="*/ 2 w 27"/>
                <a:gd name="T6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3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6754" name="Group 402"/>
          <p:cNvGrpSpPr>
            <a:grpSpLocks/>
          </p:cNvGrpSpPr>
          <p:nvPr/>
        </p:nvGrpSpPr>
        <p:grpSpPr bwMode="auto">
          <a:xfrm>
            <a:off x="4033838" y="2241550"/>
            <a:ext cx="3260725" cy="2062163"/>
            <a:chOff x="2920" y="1986"/>
            <a:chExt cx="856" cy="541"/>
          </a:xfrm>
        </p:grpSpPr>
        <p:sp>
          <p:nvSpPr>
            <p:cNvPr id="356755" name="Freeform 403"/>
            <p:cNvSpPr>
              <a:spLocks/>
            </p:cNvSpPr>
            <p:nvPr/>
          </p:nvSpPr>
          <p:spPr bwMode="auto">
            <a:xfrm>
              <a:off x="2933" y="2006"/>
              <a:ext cx="14" cy="30"/>
            </a:xfrm>
            <a:custGeom>
              <a:avLst/>
              <a:gdLst>
                <a:gd name="T0" fmla="*/ 14 w 14"/>
                <a:gd name="T1" fmla="*/ 0 h 30"/>
                <a:gd name="T2" fmla="*/ 12 w 14"/>
                <a:gd name="T3" fmla="*/ 3 h 30"/>
                <a:gd name="T4" fmla="*/ 10 w 14"/>
                <a:gd name="T5" fmla="*/ 7 h 30"/>
                <a:gd name="T6" fmla="*/ 8 w 14"/>
                <a:gd name="T7" fmla="*/ 11 h 30"/>
                <a:gd name="T8" fmla="*/ 6 w 14"/>
                <a:gd name="T9" fmla="*/ 15 h 30"/>
                <a:gd name="T10" fmla="*/ 4 w 14"/>
                <a:gd name="T11" fmla="*/ 19 h 30"/>
                <a:gd name="T12" fmla="*/ 2 w 14"/>
                <a:gd name="T13" fmla="*/ 23 h 30"/>
                <a:gd name="T14" fmla="*/ 0 w 14"/>
                <a:gd name="T15" fmla="*/ 26 h 30"/>
                <a:gd name="T16" fmla="*/ 0 w 14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2" y="3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6" name="Freeform 404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7" name="Freeform 405"/>
            <p:cNvSpPr>
              <a:spLocks/>
            </p:cNvSpPr>
            <p:nvPr/>
          </p:nvSpPr>
          <p:spPr bwMode="auto">
            <a:xfrm>
              <a:off x="2920" y="2025"/>
              <a:ext cx="25" cy="21"/>
            </a:xfrm>
            <a:custGeom>
              <a:avLst/>
              <a:gdLst>
                <a:gd name="T0" fmla="*/ 2 w 25"/>
                <a:gd name="T1" fmla="*/ 4 h 21"/>
                <a:gd name="T2" fmla="*/ 0 w 25"/>
                <a:gd name="T3" fmla="*/ 6 h 21"/>
                <a:gd name="T4" fmla="*/ 0 w 25"/>
                <a:gd name="T5" fmla="*/ 7 h 21"/>
                <a:gd name="T6" fmla="*/ 0 w 25"/>
                <a:gd name="T7" fmla="*/ 9 h 21"/>
                <a:gd name="T8" fmla="*/ 2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7 w 25"/>
                <a:gd name="T17" fmla="*/ 19 h 21"/>
                <a:gd name="T18" fmla="*/ 9 w 25"/>
                <a:gd name="T19" fmla="*/ 19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9 h 21"/>
                <a:gd name="T42" fmla="*/ 23 w 25"/>
                <a:gd name="T43" fmla="*/ 7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3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2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8" name="Freeform 406"/>
            <p:cNvSpPr>
              <a:spLocks/>
            </p:cNvSpPr>
            <p:nvPr/>
          </p:nvSpPr>
          <p:spPr bwMode="auto">
            <a:xfrm>
              <a:off x="2943" y="1994"/>
              <a:ext cx="13" cy="31"/>
            </a:xfrm>
            <a:custGeom>
              <a:avLst/>
              <a:gdLst>
                <a:gd name="T0" fmla="*/ 13 w 13"/>
                <a:gd name="T1" fmla="*/ 0 h 31"/>
                <a:gd name="T2" fmla="*/ 11 w 13"/>
                <a:gd name="T3" fmla="*/ 4 h 31"/>
                <a:gd name="T4" fmla="*/ 9 w 13"/>
                <a:gd name="T5" fmla="*/ 8 h 31"/>
                <a:gd name="T6" fmla="*/ 7 w 13"/>
                <a:gd name="T7" fmla="*/ 12 h 31"/>
                <a:gd name="T8" fmla="*/ 6 w 13"/>
                <a:gd name="T9" fmla="*/ 15 h 31"/>
                <a:gd name="T10" fmla="*/ 4 w 13"/>
                <a:gd name="T11" fmla="*/ 19 h 31"/>
                <a:gd name="T12" fmla="*/ 4 w 13"/>
                <a:gd name="T13" fmla="*/ 23 h 31"/>
                <a:gd name="T14" fmla="*/ 2 w 13"/>
                <a:gd name="T15" fmla="*/ 27 h 31"/>
                <a:gd name="T16" fmla="*/ 0 w 1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lnTo>
                    <a:pt x="11" y="4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59" name="Freeform 407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0" name="Freeform 408"/>
            <p:cNvSpPr>
              <a:spLocks/>
            </p:cNvSpPr>
            <p:nvPr/>
          </p:nvSpPr>
          <p:spPr bwMode="auto">
            <a:xfrm>
              <a:off x="2943" y="1986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7 w 25"/>
                <a:gd name="T17" fmla="*/ 20 h 21"/>
                <a:gd name="T18" fmla="*/ 9 w 25"/>
                <a:gd name="T19" fmla="*/ 20 h 21"/>
                <a:gd name="T20" fmla="*/ 13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7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1" name="Freeform 409"/>
            <p:cNvSpPr>
              <a:spLocks/>
            </p:cNvSpPr>
            <p:nvPr/>
          </p:nvSpPr>
          <p:spPr bwMode="auto">
            <a:xfrm>
              <a:off x="3071" y="2086"/>
              <a:ext cx="16" cy="31"/>
            </a:xfrm>
            <a:custGeom>
              <a:avLst/>
              <a:gdLst>
                <a:gd name="T0" fmla="*/ 16 w 16"/>
                <a:gd name="T1" fmla="*/ 0 h 31"/>
                <a:gd name="T2" fmla="*/ 14 w 16"/>
                <a:gd name="T3" fmla="*/ 4 h 31"/>
                <a:gd name="T4" fmla="*/ 12 w 16"/>
                <a:gd name="T5" fmla="*/ 8 h 31"/>
                <a:gd name="T6" fmla="*/ 10 w 16"/>
                <a:gd name="T7" fmla="*/ 12 h 31"/>
                <a:gd name="T8" fmla="*/ 8 w 16"/>
                <a:gd name="T9" fmla="*/ 15 h 31"/>
                <a:gd name="T10" fmla="*/ 6 w 16"/>
                <a:gd name="T11" fmla="*/ 19 h 31"/>
                <a:gd name="T12" fmla="*/ 4 w 16"/>
                <a:gd name="T13" fmla="*/ 23 h 31"/>
                <a:gd name="T14" fmla="*/ 2 w 16"/>
                <a:gd name="T15" fmla="*/ 27 h 31"/>
                <a:gd name="T16" fmla="*/ 0 w 16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lnTo>
                    <a:pt x="14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2" name="Freeform 410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3" name="Freeform 411"/>
            <p:cNvSpPr>
              <a:spLocks/>
            </p:cNvSpPr>
            <p:nvPr/>
          </p:nvSpPr>
          <p:spPr bwMode="auto">
            <a:xfrm>
              <a:off x="3060" y="2105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2 h 21"/>
                <a:gd name="T10" fmla="*/ 2 w 25"/>
                <a:gd name="T11" fmla="*/ 14 h 21"/>
                <a:gd name="T12" fmla="*/ 4 w 25"/>
                <a:gd name="T13" fmla="*/ 16 h 21"/>
                <a:gd name="T14" fmla="*/ 6 w 25"/>
                <a:gd name="T15" fmla="*/ 18 h 21"/>
                <a:gd name="T16" fmla="*/ 8 w 25"/>
                <a:gd name="T17" fmla="*/ 20 h 21"/>
                <a:gd name="T18" fmla="*/ 9 w 25"/>
                <a:gd name="T19" fmla="*/ 20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20 h 21"/>
                <a:gd name="T30" fmla="*/ 23 w 25"/>
                <a:gd name="T31" fmla="*/ 20 h 21"/>
                <a:gd name="T32" fmla="*/ 25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4" name="Freeform 412"/>
            <p:cNvSpPr>
              <a:spLocks/>
            </p:cNvSpPr>
            <p:nvPr/>
          </p:nvSpPr>
          <p:spPr bwMode="auto">
            <a:xfrm>
              <a:off x="3081" y="2075"/>
              <a:ext cx="15" cy="30"/>
            </a:xfrm>
            <a:custGeom>
              <a:avLst/>
              <a:gdLst>
                <a:gd name="T0" fmla="*/ 15 w 15"/>
                <a:gd name="T1" fmla="*/ 0 h 30"/>
                <a:gd name="T2" fmla="*/ 13 w 15"/>
                <a:gd name="T3" fmla="*/ 3 h 30"/>
                <a:gd name="T4" fmla="*/ 11 w 15"/>
                <a:gd name="T5" fmla="*/ 7 h 30"/>
                <a:gd name="T6" fmla="*/ 10 w 15"/>
                <a:gd name="T7" fmla="*/ 11 h 30"/>
                <a:gd name="T8" fmla="*/ 8 w 15"/>
                <a:gd name="T9" fmla="*/ 15 h 30"/>
                <a:gd name="T10" fmla="*/ 6 w 15"/>
                <a:gd name="T11" fmla="*/ 19 h 30"/>
                <a:gd name="T12" fmla="*/ 4 w 15"/>
                <a:gd name="T13" fmla="*/ 23 h 30"/>
                <a:gd name="T14" fmla="*/ 2 w 15"/>
                <a:gd name="T15" fmla="*/ 26 h 30"/>
                <a:gd name="T16" fmla="*/ 0 w 1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5" name="Freeform 413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6" name="Freeform 414"/>
            <p:cNvSpPr>
              <a:spLocks/>
            </p:cNvSpPr>
            <p:nvPr/>
          </p:nvSpPr>
          <p:spPr bwMode="auto">
            <a:xfrm>
              <a:off x="3083" y="2067"/>
              <a:ext cx="25" cy="21"/>
            </a:xfrm>
            <a:custGeom>
              <a:avLst/>
              <a:gdLst>
                <a:gd name="T0" fmla="*/ 0 w 25"/>
                <a:gd name="T1" fmla="*/ 4 h 21"/>
                <a:gd name="T2" fmla="*/ 0 w 25"/>
                <a:gd name="T3" fmla="*/ 6 h 21"/>
                <a:gd name="T4" fmla="*/ 0 w 25"/>
                <a:gd name="T5" fmla="*/ 8 h 21"/>
                <a:gd name="T6" fmla="*/ 0 w 25"/>
                <a:gd name="T7" fmla="*/ 10 h 21"/>
                <a:gd name="T8" fmla="*/ 0 w 25"/>
                <a:gd name="T9" fmla="*/ 11 h 21"/>
                <a:gd name="T10" fmla="*/ 2 w 25"/>
                <a:gd name="T11" fmla="*/ 13 h 21"/>
                <a:gd name="T12" fmla="*/ 4 w 25"/>
                <a:gd name="T13" fmla="*/ 15 h 21"/>
                <a:gd name="T14" fmla="*/ 6 w 25"/>
                <a:gd name="T15" fmla="*/ 17 h 21"/>
                <a:gd name="T16" fmla="*/ 8 w 25"/>
                <a:gd name="T17" fmla="*/ 19 h 21"/>
                <a:gd name="T18" fmla="*/ 9 w 25"/>
                <a:gd name="T19" fmla="*/ 19 h 21"/>
                <a:gd name="T20" fmla="*/ 11 w 25"/>
                <a:gd name="T21" fmla="*/ 21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21 h 21"/>
                <a:gd name="T28" fmla="*/ 21 w 25"/>
                <a:gd name="T29" fmla="*/ 19 h 21"/>
                <a:gd name="T30" fmla="*/ 23 w 25"/>
                <a:gd name="T31" fmla="*/ 19 h 21"/>
                <a:gd name="T32" fmla="*/ 25 w 25"/>
                <a:gd name="T33" fmla="*/ 17 h 21"/>
                <a:gd name="T34" fmla="*/ 25 w 25"/>
                <a:gd name="T35" fmla="*/ 15 h 21"/>
                <a:gd name="T36" fmla="*/ 25 w 25"/>
                <a:gd name="T37" fmla="*/ 13 h 21"/>
                <a:gd name="T38" fmla="*/ 25 w 25"/>
                <a:gd name="T39" fmla="*/ 11 h 21"/>
                <a:gd name="T40" fmla="*/ 25 w 25"/>
                <a:gd name="T41" fmla="*/ 10 h 21"/>
                <a:gd name="T42" fmla="*/ 23 w 25"/>
                <a:gd name="T43" fmla="*/ 8 h 21"/>
                <a:gd name="T44" fmla="*/ 21 w 25"/>
                <a:gd name="T45" fmla="*/ 6 h 21"/>
                <a:gd name="T46" fmla="*/ 19 w 25"/>
                <a:gd name="T47" fmla="*/ 4 h 21"/>
                <a:gd name="T48" fmla="*/ 17 w 25"/>
                <a:gd name="T49" fmla="*/ 2 h 21"/>
                <a:gd name="T50" fmla="*/ 15 w 25"/>
                <a:gd name="T51" fmla="*/ 0 h 21"/>
                <a:gd name="T52" fmla="*/ 11 w 25"/>
                <a:gd name="T53" fmla="*/ 0 h 21"/>
                <a:gd name="T54" fmla="*/ 9 w 25"/>
                <a:gd name="T55" fmla="*/ 0 h 21"/>
                <a:gd name="T56" fmla="*/ 8 w 25"/>
                <a:gd name="T57" fmla="*/ 0 h 21"/>
                <a:gd name="T58" fmla="*/ 6 w 25"/>
                <a:gd name="T59" fmla="*/ 0 h 21"/>
                <a:gd name="T60" fmla="*/ 4 w 25"/>
                <a:gd name="T61" fmla="*/ 0 h 21"/>
                <a:gd name="T62" fmla="*/ 2 w 25"/>
                <a:gd name="T63" fmla="*/ 2 h 21"/>
                <a:gd name="T64" fmla="*/ 0 w 25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7" name="Freeform 415"/>
            <p:cNvSpPr>
              <a:spLocks/>
            </p:cNvSpPr>
            <p:nvPr/>
          </p:nvSpPr>
          <p:spPr bwMode="auto">
            <a:xfrm>
              <a:off x="3229" y="2123"/>
              <a:ext cx="1" cy="36"/>
            </a:xfrm>
            <a:custGeom>
              <a:avLst/>
              <a:gdLst>
                <a:gd name="T0" fmla="*/ 0 h 36"/>
                <a:gd name="T1" fmla="*/ 2 h 36"/>
                <a:gd name="T2" fmla="*/ 3 h 36"/>
                <a:gd name="T3" fmla="*/ 5 h 36"/>
                <a:gd name="T4" fmla="*/ 7 h 36"/>
                <a:gd name="T5" fmla="*/ 9 h 36"/>
                <a:gd name="T6" fmla="*/ 13 h 36"/>
                <a:gd name="T7" fmla="*/ 15 h 36"/>
                <a:gd name="T8" fmla="*/ 17 h 36"/>
                <a:gd name="T9" fmla="*/ 19 h 36"/>
                <a:gd name="T10" fmla="*/ 23 h 36"/>
                <a:gd name="T11" fmla="*/ 25 h 36"/>
                <a:gd name="T12" fmla="*/ 26 h 36"/>
                <a:gd name="T13" fmla="*/ 28 h 36"/>
                <a:gd name="T14" fmla="*/ 32 h 36"/>
                <a:gd name="T15" fmla="*/ 34 h 36"/>
                <a:gd name="T16" fmla="*/ 36 h 3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8" name="Freeform 416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1 h 23"/>
                <a:gd name="T8" fmla="*/ 0 w 29"/>
                <a:gd name="T9" fmla="*/ 13 h 23"/>
                <a:gd name="T10" fmla="*/ 0 w 29"/>
                <a:gd name="T11" fmla="*/ 15 h 23"/>
                <a:gd name="T12" fmla="*/ 2 w 29"/>
                <a:gd name="T13" fmla="*/ 15 h 23"/>
                <a:gd name="T14" fmla="*/ 2 w 29"/>
                <a:gd name="T15" fmla="*/ 17 h 23"/>
                <a:gd name="T16" fmla="*/ 4 w 29"/>
                <a:gd name="T17" fmla="*/ 17 h 23"/>
                <a:gd name="T18" fmla="*/ 4 w 29"/>
                <a:gd name="T19" fmla="*/ 19 h 23"/>
                <a:gd name="T20" fmla="*/ 6 w 29"/>
                <a:gd name="T21" fmla="*/ 19 h 23"/>
                <a:gd name="T22" fmla="*/ 6 w 29"/>
                <a:gd name="T23" fmla="*/ 19 h 23"/>
                <a:gd name="T24" fmla="*/ 8 w 29"/>
                <a:gd name="T25" fmla="*/ 21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3 h 23"/>
                <a:gd name="T32" fmla="*/ 14 w 29"/>
                <a:gd name="T33" fmla="*/ 23 h 23"/>
                <a:gd name="T34" fmla="*/ 18 w 29"/>
                <a:gd name="T35" fmla="*/ 23 h 23"/>
                <a:gd name="T36" fmla="*/ 19 w 29"/>
                <a:gd name="T37" fmla="*/ 23 h 23"/>
                <a:gd name="T38" fmla="*/ 21 w 29"/>
                <a:gd name="T39" fmla="*/ 21 h 23"/>
                <a:gd name="T40" fmla="*/ 23 w 29"/>
                <a:gd name="T41" fmla="*/ 19 h 23"/>
                <a:gd name="T42" fmla="*/ 27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1 h 23"/>
                <a:gd name="T52" fmla="*/ 29 w 29"/>
                <a:gd name="T53" fmla="*/ 9 h 23"/>
                <a:gd name="T54" fmla="*/ 29 w 29"/>
                <a:gd name="T55" fmla="*/ 9 h 23"/>
                <a:gd name="T56" fmla="*/ 29 w 29"/>
                <a:gd name="T57" fmla="*/ 7 h 23"/>
                <a:gd name="T58" fmla="*/ 27 w 29"/>
                <a:gd name="T59" fmla="*/ 7 h 23"/>
                <a:gd name="T60" fmla="*/ 27 w 29"/>
                <a:gd name="T61" fmla="*/ 5 h 23"/>
                <a:gd name="T62" fmla="*/ 25 w 29"/>
                <a:gd name="T63" fmla="*/ 5 h 23"/>
                <a:gd name="T64" fmla="*/ 25 w 29"/>
                <a:gd name="T65" fmla="*/ 3 h 23"/>
                <a:gd name="T66" fmla="*/ 25 w 29"/>
                <a:gd name="T67" fmla="*/ 3 h 23"/>
                <a:gd name="T68" fmla="*/ 23 w 29"/>
                <a:gd name="T69" fmla="*/ 1 h 23"/>
                <a:gd name="T70" fmla="*/ 23 w 29"/>
                <a:gd name="T71" fmla="*/ 1 h 23"/>
                <a:gd name="T72" fmla="*/ 21 w 29"/>
                <a:gd name="T73" fmla="*/ 1 h 23"/>
                <a:gd name="T74" fmla="*/ 19 w 29"/>
                <a:gd name="T75" fmla="*/ 0 h 23"/>
                <a:gd name="T76" fmla="*/ 19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0 w 29"/>
                <a:gd name="T85" fmla="*/ 0 h 23"/>
                <a:gd name="T86" fmla="*/ 8 w 29"/>
                <a:gd name="T87" fmla="*/ 0 h 23"/>
                <a:gd name="T88" fmla="*/ 6 w 29"/>
                <a:gd name="T89" fmla="*/ 1 h 23"/>
                <a:gd name="T90" fmla="*/ 2 w 29"/>
                <a:gd name="T91" fmla="*/ 3 h 23"/>
                <a:gd name="T92" fmla="*/ 2 w 29"/>
                <a:gd name="T93" fmla="*/ 3 h 23"/>
                <a:gd name="T94" fmla="*/ 0 w 29"/>
                <a:gd name="T95" fmla="*/ 5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69" name="Freeform 417"/>
            <p:cNvSpPr>
              <a:spLocks/>
            </p:cNvSpPr>
            <p:nvPr/>
          </p:nvSpPr>
          <p:spPr bwMode="auto">
            <a:xfrm>
              <a:off x="3215" y="2148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0 w 29"/>
                <a:gd name="T9" fmla="*/ 15 h 23"/>
                <a:gd name="T10" fmla="*/ 2 w 29"/>
                <a:gd name="T11" fmla="*/ 15 h 23"/>
                <a:gd name="T12" fmla="*/ 2 w 29"/>
                <a:gd name="T13" fmla="*/ 17 h 23"/>
                <a:gd name="T14" fmla="*/ 4 w 29"/>
                <a:gd name="T15" fmla="*/ 17 h 23"/>
                <a:gd name="T16" fmla="*/ 4 w 29"/>
                <a:gd name="T17" fmla="*/ 19 h 23"/>
                <a:gd name="T18" fmla="*/ 6 w 29"/>
                <a:gd name="T19" fmla="*/ 19 h 23"/>
                <a:gd name="T20" fmla="*/ 8 w 29"/>
                <a:gd name="T21" fmla="*/ 21 h 23"/>
                <a:gd name="T22" fmla="*/ 10 w 29"/>
                <a:gd name="T23" fmla="*/ 21 h 23"/>
                <a:gd name="T24" fmla="*/ 12 w 29"/>
                <a:gd name="T25" fmla="*/ 23 h 23"/>
                <a:gd name="T26" fmla="*/ 14 w 29"/>
                <a:gd name="T27" fmla="*/ 23 h 23"/>
                <a:gd name="T28" fmla="*/ 18 w 29"/>
                <a:gd name="T29" fmla="*/ 23 h 23"/>
                <a:gd name="T30" fmla="*/ 19 w 29"/>
                <a:gd name="T31" fmla="*/ 23 h 23"/>
                <a:gd name="T32" fmla="*/ 21 w 29"/>
                <a:gd name="T33" fmla="*/ 21 h 23"/>
                <a:gd name="T34" fmla="*/ 23 w 29"/>
                <a:gd name="T35" fmla="*/ 19 h 23"/>
                <a:gd name="T36" fmla="*/ 27 w 29"/>
                <a:gd name="T37" fmla="*/ 19 h 23"/>
                <a:gd name="T38" fmla="*/ 27 w 29"/>
                <a:gd name="T39" fmla="*/ 17 h 23"/>
                <a:gd name="T40" fmla="*/ 29 w 29"/>
                <a:gd name="T41" fmla="*/ 15 h 23"/>
                <a:gd name="T42" fmla="*/ 29 w 29"/>
                <a:gd name="T43" fmla="*/ 13 h 23"/>
                <a:gd name="T44" fmla="*/ 29 w 29"/>
                <a:gd name="T45" fmla="*/ 11 h 23"/>
                <a:gd name="T46" fmla="*/ 29 w 29"/>
                <a:gd name="T47" fmla="*/ 9 h 23"/>
                <a:gd name="T48" fmla="*/ 29 w 29"/>
                <a:gd name="T49" fmla="*/ 7 h 23"/>
                <a:gd name="T50" fmla="*/ 27 w 29"/>
                <a:gd name="T51" fmla="*/ 7 h 23"/>
                <a:gd name="T52" fmla="*/ 27 w 29"/>
                <a:gd name="T53" fmla="*/ 5 h 23"/>
                <a:gd name="T54" fmla="*/ 25 w 29"/>
                <a:gd name="T55" fmla="*/ 5 h 23"/>
                <a:gd name="T56" fmla="*/ 25 w 29"/>
                <a:gd name="T57" fmla="*/ 3 h 23"/>
                <a:gd name="T58" fmla="*/ 23 w 29"/>
                <a:gd name="T59" fmla="*/ 1 h 23"/>
                <a:gd name="T60" fmla="*/ 21 w 29"/>
                <a:gd name="T61" fmla="*/ 1 h 23"/>
                <a:gd name="T62" fmla="*/ 19 w 29"/>
                <a:gd name="T63" fmla="*/ 0 h 23"/>
                <a:gd name="T64" fmla="*/ 18 w 29"/>
                <a:gd name="T65" fmla="*/ 0 h 23"/>
                <a:gd name="T66" fmla="*/ 16 w 29"/>
                <a:gd name="T67" fmla="*/ 0 h 23"/>
                <a:gd name="T68" fmla="*/ 14 w 29"/>
                <a:gd name="T69" fmla="*/ 0 h 23"/>
                <a:gd name="T70" fmla="*/ 10 w 29"/>
                <a:gd name="T71" fmla="*/ 0 h 23"/>
                <a:gd name="T72" fmla="*/ 8 w 29"/>
                <a:gd name="T73" fmla="*/ 0 h 23"/>
                <a:gd name="T74" fmla="*/ 6 w 29"/>
                <a:gd name="T75" fmla="*/ 1 h 23"/>
                <a:gd name="T76" fmla="*/ 2 w 29"/>
                <a:gd name="T77" fmla="*/ 3 h 23"/>
                <a:gd name="T78" fmla="*/ 0 w 29"/>
                <a:gd name="T79" fmla="*/ 5 h 23"/>
                <a:gd name="T80" fmla="*/ 0 w 29"/>
                <a:gd name="T8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0" name="Freeform 418"/>
            <p:cNvSpPr>
              <a:spLocks/>
            </p:cNvSpPr>
            <p:nvPr/>
          </p:nvSpPr>
          <p:spPr bwMode="auto">
            <a:xfrm>
              <a:off x="3233" y="2109"/>
              <a:ext cx="1" cy="33"/>
            </a:xfrm>
            <a:custGeom>
              <a:avLst/>
              <a:gdLst>
                <a:gd name="T0" fmla="*/ 0 h 33"/>
                <a:gd name="T1" fmla="*/ 2 h 33"/>
                <a:gd name="T2" fmla="*/ 4 h 33"/>
                <a:gd name="T3" fmla="*/ 6 h 33"/>
                <a:gd name="T4" fmla="*/ 8 h 33"/>
                <a:gd name="T5" fmla="*/ 10 h 33"/>
                <a:gd name="T6" fmla="*/ 12 h 33"/>
                <a:gd name="T7" fmla="*/ 14 h 33"/>
                <a:gd name="T8" fmla="*/ 16 h 33"/>
                <a:gd name="T9" fmla="*/ 17 h 33"/>
                <a:gd name="T10" fmla="*/ 19 h 33"/>
                <a:gd name="T11" fmla="*/ 23 h 33"/>
                <a:gd name="T12" fmla="*/ 25 h 33"/>
                <a:gd name="T13" fmla="*/ 27 h 33"/>
                <a:gd name="T14" fmla="*/ 29 h 33"/>
                <a:gd name="T15" fmla="*/ 31 h 33"/>
                <a:gd name="T16" fmla="*/ 33 h 3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1" name="Freeform 419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0 h 20"/>
                <a:gd name="T6" fmla="*/ 0 w 25"/>
                <a:gd name="T7" fmla="*/ 12 h 20"/>
                <a:gd name="T8" fmla="*/ 0 w 25"/>
                <a:gd name="T9" fmla="*/ 12 h 20"/>
                <a:gd name="T10" fmla="*/ 2 w 25"/>
                <a:gd name="T11" fmla="*/ 14 h 20"/>
                <a:gd name="T12" fmla="*/ 2 w 25"/>
                <a:gd name="T13" fmla="*/ 14 h 20"/>
                <a:gd name="T14" fmla="*/ 2 w 25"/>
                <a:gd name="T15" fmla="*/ 14 h 20"/>
                <a:gd name="T16" fmla="*/ 4 w 25"/>
                <a:gd name="T17" fmla="*/ 16 h 20"/>
                <a:gd name="T18" fmla="*/ 4 w 25"/>
                <a:gd name="T19" fmla="*/ 16 h 20"/>
                <a:gd name="T20" fmla="*/ 6 w 25"/>
                <a:gd name="T21" fmla="*/ 18 h 20"/>
                <a:gd name="T22" fmla="*/ 6 w 25"/>
                <a:gd name="T23" fmla="*/ 18 h 20"/>
                <a:gd name="T24" fmla="*/ 8 w 25"/>
                <a:gd name="T25" fmla="*/ 18 h 20"/>
                <a:gd name="T26" fmla="*/ 8 w 25"/>
                <a:gd name="T27" fmla="*/ 18 h 20"/>
                <a:gd name="T28" fmla="*/ 10 w 25"/>
                <a:gd name="T29" fmla="*/ 20 h 20"/>
                <a:gd name="T30" fmla="*/ 12 w 25"/>
                <a:gd name="T31" fmla="*/ 20 h 20"/>
                <a:gd name="T32" fmla="*/ 14 w 25"/>
                <a:gd name="T33" fmla="*/ 20 h 20"/>
                <a:gd name="T34" fmla="*/ 15 w 25"/>
                <a:gd name="T35" fmla="*/ 20 h 20"/>
                <a:gd name="T36" fmla="*/ 17 w 25"/>
                <a:gd name="T37" fmla="*/ 20 h 20"/>
                <a:gd name="T38" fmla="*/ 19 w 25"/>
                <a:gd name="T39" fmla="*/ 20 h 20"/>
                <a:gd name="T40" fmla="*/ 21 w 25"/>
                <a:gd name="T41" fmla="*/ 18 h 20"/>
                <a:gd name="T42" fmla="*/ 23 w 25"/>
                <a:gd name="T43" fmla="*/ 18 h 20"/>
                <a:gd name="T44" fmla="*/ 23 w 25"/>
                <a:gd name="T45" fmla="*/ 16 h 20"/>
                <a:gd name="T46" fmla="*/ 25 w 25"/>
                <a:gd name="T47" fmla="*/ 16 h 20"/>
                <a:gd name="T48" fmla="*/ 25 w 25"/>
                <a:gd name="T49" fmla="*/ 14 h 20"/>
                <a:gd name="T50" fmla="*/ 25 w 25"/>
                <a:gd name="T51" fmla="*/ 14 h 20"/>
                <a:gd name="T52" fmla="*/ 25 w 25"/>
                <a:gd name="T53" fmla="*/ 12 h 20"/>
                <a:gd name="T54" fmla="*/ 25 w 25"/>
                <a:gd name="T55" fmla="*/ 12 h 20"/>
                <a:gd name="T56" fmla="*/ 25 w 25"/>
                <a:gd name="T57" fmla="*/ 10 h 20"/>
                <a:gd name="T58" fmla="*/ 25 w 25"/>
                <a:gd name="T59" fmla="*/ 10 h 20"/>
                <a:gd name="T60" fmla="*/ 25 w 25"/>
                <a:gd name="T61" fmla="*/ 8 h 20"/>
                <a:gd name="T62" fmla="*/ 23 w 25"/>
                <a:gd name="T63" fmla="*/ 8 h 20"/>
                <a:gd name="T64" fmla="*/ 23 w 25"/>
                <a:gd name="T65" fmla="*/ 6 h 20"/>
                <a:gd name="T66" fmla="*/ 23 w 25"/>
                <a:gd name="T67" fmla="*/ 6 h 20"/>
                <a:gd name="T68" fmla="*/ 21 w 25"/>
                <a:gd name="T69" fmla="*/ 4 h 20"/>
                <a:gd name="T70" fmla="*/ 21 w 25"/>
                <a:gd name="T71" fmla="*/ 4 h 20"/>
                <a:gd name="T72" fmla="*/ 19 w 25"/>
                <a:gd name="T73" fmla="*/ 4 h 20"/>
                <a:gd name="T74" fmla="*/ 19 w 25"/>
                <a:gd name="T75" fmla="*/ 2 h 20"/>
                <a:gd name="T76" fmla="*/ 17 w 25"/>
                <a:gd name="T77" fmla="*/ 2 h 20"/>
                <a:gd name="T78" fmla="*/ 15 w 25"/>
                <a:gd name="T79" fmla="*/ 2 h 20"/>
                <a:gd name="T80" fmla="*/ 14 w 25"/>
                <a:gd name="T81" fmla="*/ 0 h 20"/>
                <a:gd name="T82" fmla="*/ 12 w 25"/>
                <a:gd name="T83" fmla="*/ 0 h 20"/>
                <a:gd name="T84" fmla="*/ 10 w 25"/>
                <a:gd name="T85" fmla="*/ 0 h 20"/>
                <a:gd name="T86" fmla="*/ 8 w 25"/>
                <a:gd name="T87" fmla="*/ 2 h 20"/>
                <a:gd name="T88" fmla="*/ 4 w 25"/>
                <a:gd name="T89" fmla="*/ 2 h 20"/>
                <a:gd name="T90" fmla="*/ 2 w 25"/>
                <a:gd name="T91" fmla="*/ 4 h 20"/>
                <a:gd name="T92" fmla="*/ 2 w 25"/>
                <a:gd name="T93" fmla="*/ 4 h 20"/>
                <a:gd name="T94" fmla="*/ 0 w 25"/>
                <a:gd name="T95" fmla="*/ 6 h 20"/>
                <a:gd name="T96" fmla="*/ 0 w 25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2" name="Freeform 420"/>
            <p:cNvSpPr>
              <a:spLocks/>
            </p:cNvSpPr>
            <p:nvPr/>
          </p:nvSpPr>
          <p:spPr bwMode="auto">
            <a:xfrm>
              <a:off x="3219" y="2101"/>
              <a:ext cx="25" cy="20"/>
            </a:xfrm>
            <a:custGeom>
              <a:avLst/>
              <a:gdLst>
                <a:gd name="T0" fmla="*/ 0 w 25"/>
                <a:gd name="T1" fmla="*/ 8 h 20"/>
                <a:gd name="T2" fmla="*/ 0 w 25"/>
                <a:gd name="T3" fmla="*/ 10 h 20"/>
                <a:gd name="T4" fmla="*/ 0 w 25"/>
                <a:gd name="T5" fmla="*/ 12 h 20"/>
                <a:gd name="T6" fmla="*/ 2 w 25"/>
                <a:gd name="T7" fmla="*/ 14 h 20"/>
                <a:gd name="T8" fmla="*/ 4 w 25"/>
                <a:gd name="T9" fmla="*/ 16 h 20"/>
                <a:gd name="T10" fmla="*/ 6 w 25"/>
                <a:gd name="T11" fmla="*/ 18 h 20"/>
                <a:gd name="T12" fmla="*/ 8 w 25"/>
                <a:gd name="T13" fmla="*/ 18 h 20"/>
                <a:gd name="T14" fmla="*/ 10 w 25"/>
                <a:gd name="T15" fmla="*/ 20 h 20"/>
                <a:gd name="T16" fmla="*/ 12 w 25"/>
                <a:gd name="T17" fmla="*/ 20 h 20"/>
                <a:gd name="T18" fmla="*/ 14 w 25"/>
                <a:gd name="T19" fmla="*/ 20 h 20"/>
                <a:gd name="T20" fmla="*/ 15 w 25"/>
                <a:gd name="T21" fmla="*/ 20 h 20"/>
                <a:gd name="T22" fmla="*/ 17 w 25"/>
                <a:gd name="T23" fmla="*/ 20 h 20"/>
                <a:gd name="T24" fmla="*/ 19 w 25"/>
                <a:gd name="T25" fmla="*/ 20 h 20"/>
                <a:gd name="T26" fmla="*/ 21 w 25"/>
                <a:gd name="T27" fmla="*/ 18 h 20"/>
                <a:gd name="T28" fmla="*/ 23 w 25"/>
                <a:gd name="T29" fmla="*/ 18 h 20"/>
                <a:gd name="T30" fmla="*/ 23 w 25"/>
                <a:gd name="T31" fmla="*/ 16 h 20"/>
                <a:gd name="T32" fmla="*/ 25 w 25"/>
                <a:gd name="T33" fmla="*/ 16 h 20"/>
                <a:gd name="T34" fmla="*/ 25 w 25"/>
                <a:gd name="T35" fmla="*/ 14 h 20"/>
                <a:gd name="T36" fmla="*/ 25 w 25"/>
                <a:gd name="T37" fmla="*/ 12 h 20"/>
                <a:gd name="T38" fmla="*/ 25 w 25"/>
                <a:gd name="T39" fmla="*/ 10 h 20"/>
                <a:gd name="T40" fmla="*/ 25 w 25"/>
                <a:gd name="T41" fmla="*/ 8 h 20"/>
                <a:gd name="T42" fmla="*/ 23 w 25"/>
                <a:gd name="T43" fmla="*/ 8 h 20"/>
                <a:gd name="T44" fmla="*/ 23 w 25"/>
                <a:gd name="T45" fmla="*/ 6 h 20"/>
                <a:gd name="T46" fmla="*/ 21 w 25"/>
                <a:gd name="T47" fmla="*/ 4 h 20"/>
                <a:gd name="T48" fmla="*/ 19 w 25"/>
                <a:gd name="T49" fmla="*/ 4 h 20"/>
                <a:gd name="T50" fmla="*/ 19 w 25"/>
                <a:gd name="T51" fmla="*/ 2 h 20"/>
                <a:gd name="T52" fmla="*/ 17 w 25"/>
                <a:gd name="T53" fmla="*/ 2 h 20"/>
                <a:gd name="T54" fmla="*/ 15 w 25"/>
                <a:gd name="T55" fmla="*/ 2 h 20"/>
                <a:gd name="T56" fmla="*/ 14 w 25"/>
                <a:gd name="T57" fmla="*/ 0 h 20"/>
                <a:gd name="T58" fmla="*/ 12 w 25"/>
                <a:gd name="T59" fmla="*/ 0 h 20"/>
                <a:gd name="T60" fmla="*/ 10 w 25"/>
                <a:gd name="T61" fmla="*/ 0 h 20"/>
                <a:gd name="T62" fmla="*/ 8 w 25"/>
                <a:gd name="T63" fmla="*/ 2 h 20"/>
                <a:gd name="T64" fmla="*/ 4 w 25"/>
                <a:gd name="T65" fmla="*/ 2 h 20"/>
                <a:gd name="T66" fmla="*/ 2 w 25"/>
                <a:gd name="T67" fmla="*/ 4 h 20"/>
                <a:gd name="T68" fmla="*/ 0 w 25"/>
                <a:gd name="T69" fmla="*/ 6 h 20"/>
                <a:gd name="T70" fmla="*/ 0 w 25"/>
                <a:gd name="T7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3" name="Freeform 421"/>
            <p:cNvSpPr>
              <a:spLocks/>
            </p:cNvSpPr>
            <p:nvPr/>
          </p:nvSpPr>
          <p:spPr bwMode="auto">
            <a:xfrm>
              <a:off x="3204" y="2117"/>
              <a:ext cx="4" cy="36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2 h 36"/>
                <a:gd name="T4" fmla="*/ 2 w 4"/>
                <a:gd name="T5" fmla="*/ 4 h 36"/>
                <a:gd name="T6" fmla="*/ 2 w 4"/>
                <a:gd name="T7" fmla="*/ 6 h 36"/>
                <a:gd name="T8" fmla="*/ 2 w 4"/>
                <a:gd name="T9" fmla="*/ 8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19 h 36"/>
                <a:gd name="T20" fmla="*/ 2 w 4"/>
                <a:gd name="T21" fmla="*/ 23 h 36"/>
                <a:gd name="T22" fmla="*/ 2 w 4"/>
                <a:gd name="T23" fmla="*/ 25 h 36"/>
                <a:gd name="T24" fmla="*/ 2 w 4"/>
                <a:gd name="T25" fmla="*/ 27 h 36"/>
                <a:gd name="T26" fmla="*/ 2 w 4"/>
                <a:gd name="T27" fmla="*/ 29 h 36"/>
                <a:gd name="T28" fmla="*/ 2 w 4"/>
                <a:gd name="T29" fmla="*/ 32 h 36"/>
                <a:gd name="T30" fmla="*/ 0 w 4"/>
                <a:gd name="T31" fmla="*/ 34 h 36"/>
                <a:gd name="T32" fmla="*/ 0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4" name="Freeform 422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7 h 23"/>
                <a:gd name="T4" fmla="*/ 0 w 29"/>
                <a:gd name="T5" fmla="*/ 9 h 23"/>
                <a:gd name="T6" fmla="*/ 0 w 29"/>
                <a:gd name="T7" fmla="*/ 11 h 23"/>
                <a:gd name="T8" fmla="*/ 0 w 29"/>
                <a:gd name="T9" fmla="*/ 11 h 23"/>
                <a:gd name="T10" fmla="*/ 0 w 29"/>
                <a:gd name="T11" fmla="*/ 13 h 23"/>
                <a:gd name="T12" fmla="*/ 2 w 29"/>
                <a:gd name="T13" fmla="*/ 15 h 23"/>
                <a:gd name="T14" fmla="*/ 2 w 29"/>
                <a:gd name="T15" fmla="*/ 15 h 23"/>
                <a:gd name="T16" fmla="*/ 4 w 29"/>
                <a:gd name="T17" fmla="*/ 17 h 23"/>
                <a:gd name="T18" fmla="*/ 4 w 29"/>
                <a:gd name="T19" fmla="*/ 17 h 23"/>
                <a:gd name="T20" fmla="*/ 4 w 29"/>
                <a:gd name="T21" fmla="*/ 17 h 23"/>
                <a:gd name="T22" fmla="*/ 6 w 29"/>
                <a:gd name="T23" fmla="*/ 19 h 23"/>
                <a:gd name="T24" fmla="*/ 8 w 29"/>
                <a:gd name="T25" fmla="*/ 19 h 23"/>
                <a:gd name="T26" fmla="*/ 8 w 29"/>
                <a:gd name="T27" fmla="*/ 21 h 23"/>
                <a:gd name="T28" fmla="*/ 10 w 29"/>
                <a:gd name="T29" fmla="*/ 21 h 23"/>
                <a:gd name="T30" fmla="*/ 12 w 29"/>
                <a:gd name="T31" fmla="*/ 21 h 23"/>
                <a:gd name="T32" fmla="*/ 14 w 29"/>
                <a:gd name="T33" fmla="*/ 21 h 23"/>
                <a:gd name="T34" fmla="*/ 16 w 29"/>
                <a:gd name="T35" fmla="*/ 23 h 23"/>
                <a:gd name="T36" fmla="*/ 18 w 29"/>
                <a:gd name="T37" fmla="*/ 23 h 23"/>
                <a:gd name="T38" fmla="*/ 21 w 29"/>
                <a:gd name="T39" fmla="*/ 21 h 23"/>
                <a:gd name="T40" fmla="*/ 23 w 29"/>
                <a:gd name="T41" fmla="*/ 21 h 23"/>
                <a:gd name="T42" fmla="*/ 25 w 29"/>
                <a:gd name="T43" fmla="*/ 19 h 23"/>
                <a:gd name="T44" fmla="*/ 27 w 29"/>
                <a:gd name="T45" fmla="*/ 17 h 23"/>
                <a:gd name="T46" fmla="*/ 29 w 29"/>
                <a:gd name="T47" fmla="*/ 15 h 23"/>
                <a:gd name="T48" fmla="*/ 29 w 29"/>
                <a:gd name="T49" fmla="*/ 13 h 23"/>
                <a:gd name="T50" fmla="*/ 29 w 29"/>
                <a:gd name="T51" fmla="*/ 13 h 23"/>
                <a:gd name="T52" fmla="*/ 29 w 29"/>
                <a:gd name="T53" fmla="*/ 11 h 23"/>
                <a:gd name="T54" fmla="*/ 29 w 29"/>
                <a:gd name="T55" fmla="*/ 9 h 23"/>
                <a:gd name="T56" fmla="*/ 29 w 29"/>
                <a:gd name="T57" fmla="*/ 9 h 23"/>
                <a:gd name="T58" fmla="*/ 27 w 29"/>
                <a:gd name="T59" fmla="*/ 7 h 23"/>
                <a:gd name="T60" fmla="*/ 27 w 29"/>
                <a:gd name="T61" fmla="*/ 7 h 23"/>
                <a:gd name="T62" fmla="*/ 27 w 29"/>
                <a:gd name="T63" fmla="*/ 6 h 23"/>
                <a:gd name="T64" fmla="*/ 25 w 29"/>
                <a:gd name="T65" fmla="*/ 6 h 23"/>
                <a:gd name="T66" fmla="*/ 25 w 29"/>
                <a:gd name="T67" fmla="*/ 4 h 23"/>
                <a:gd name="T68" fmla="*/ 23 w 29"/>
                <a:gd name="T69" fmla="*/ 4 h 23"/>
                <a:gd name="T70" fmla="*/ 23 w 29"/>
                <a:gd name="T71" fmla="*/ 4 h 23"/>
                <a:gd name="T72" fmla="*/ 21 w 29"/>
                <a:gd name="T73" fmla="*/ 2 h 23"/>
                <a:gd name="T74" fmla="*/ 21 w 29"/>
                <a:gd name="T75" fmla="*/ 2 h 23"/>
                <a:gd name="T76" fmla="*/ 20 w 29"/>
                <a:gd name="T77" fmla="*/ 0 h 23"/>
                <a:gd name="T78" fmla="*/ 18 w 29"/>
                <a:gd name="T79" fmla="*/ 0 h 23"/>
                <a:gd name="T80" fmla="*/ 16 w 29"/>
                <a:gd name="T81" fmla="*/ 0 h 23"/>
                <a:gd name="T82" fmla="*/ 14 w 29"/>
                <a:gd name="T83" fmla="*/ 0 h 23"/>
                <a:gd name="T84" fmla="*/ 12 w 29"/>
                <a:gd name="T85" fmla="*/ 0 h 23"/>
                <a:gd name="T86" fmla="*/ 8 w 29"/>
                <a:gd name="T87" fmla="*/ 0 h 23"/>
                <a:gd name="T88" fmla="*/ 6 w 29"/>
                <a:gd name="T89" fmla="*/ 2 h 23"/>
                <a:gd name="T90" fmla="*/ 4 w 29"/>
                <a:gd name="T91" fmla="*/ 2 h 23"/>
                <a:gd name="T92" fmla="*/ 2 w 29"/>
                <a:gd name="T93" fmla="*/ 4 h 23"/>
                <a:gd name="T94" fmla="*/ 0 w 29"/>
                <a:gd name="T95" fmla="*/ 6 h 23"/>
                <a:gd name="T96" fmla="*/ 0 w 29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5" name="Freeform 423"/>
            <p:cNvSpPr>
              <a:spLocks/>
            </p:cNvSpPr>
            <p:nvPr/>
          </p:nvSpPr>
          <p:spPr bwMode="auto">
            <a:xfrm>
              <a:off x="3190" y="214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0 w 29"/>
                <a:gd name="T3" fmla="*/ 9 h 23"/>
                <a:gd name="T4" fmla="*/ 0 w 29"/>
                <a:gd name="T5" fmla="*/ 11 h 23"/>
                <a:gd name="T6" fmla="*/ 0 w 29"/>
                <a:gd name="T7" fmla="*/ 13 h 23"/>
                <a:gd name="T8" fmla="*/ 2 w 29"/>
                <a:gd name="T9" fmla="*/ 15 h 23"/>
                <a:gd name="T10" fmla="*/ 4 w 29"/>
                <a:gd name="T11" fmla="*/ 17 h 23"/>
                <a:gd name="T12" fmla="*/ 6 w 29"/>
                <a:gd name="T13" fmla="*/ 19 h 23"/>
                <a:gd name="T14" fmla="*/ 8 w 29"/>
                <a:gd name="T15" fmla="*/ 19 h 23"/>
                <a:gd name="T16" fmla="*/ 8 w 29"/>
                <a:gd name="T17" fmla="*/ 21 h 23"/>
                <a:gd name="T18" fmla="*/ 10 w 29"/>
                <a:gd name="T19" fmla="*/ 21 h 23"/>
                <a:gd name="T20" fmla="*/ 12 w 29"/>
                <a:gd name="T21" fmla="*/ 21 h 23"/>
                <a:gd name="T22" fmla="*/ 14 w 29"/>
                <a:gd name="T23" fmla="*/ 21 h 23"/>
                <a:gd name="T24" fmla="*/ 16 w 29"/>
                <a:gd name="T25" fmla="*/ 23 h 23"/>
                <a:gd name="T26" fmla="*/ 18 w 29"/>
                <a:gd name="T27" fmla="*/ 23 h 23"/>
                <a:gd name="T28" fmla="*/ 21 w 29"/>
                <a:gd name="T29" fmla="*/ 21 h 23"/>
                <a:gd name="T30" fmla="*/ 23 w 29"/>
                <a:gd name="T31" fmla="*/ 21 h 23"/>
                <a:gd name="T32" fmla="*/ 25 w 29"/>
                <a:gd name="T33" fmla="*/ 19 h 23"/>
                <a:gd name="T34" fmla="*/ 27 w 29"/>
                <a:gd name="T35" fmla="*/ 17 h 23"/>
                <a:gd name="T36" fmla="*/ 29 w 29"/>
                <a:gd name="T37" fmla="*/ 15 h 23"/>
                <a:gd name="T38" fmla="*/ 29 w 29"/>
                <a:gd name="T39" fmla="*/ 13 h 23"/>
                <a:gd name="T40" fmla="*/ 29 w 29"/>
                <a:gd name="T41" fmla="*/ 11 h 23"/>
                <a:gd name="T42" fmla="*/ 29 w 29"/>
                <a:gd name="T43" fmla="*/ 9 h 23"/>
                <a:gd name="T44" fmla="*/ 27 w 29"/>
                <a:gd name="T45" fmla="*/ 7 h 23"/>
                <a:gd name="T46" fmla="*/ 27 w 29"/>
                <a:gd name="T47" fmla="*/ 6 h 23"/>
                <a:gd name="T48" fmla="*/ 25 w 29"/>
                <a:gd name="T49" fmla="*/ 6 h 23"/>
                <a:gd name="T50" fmla="*/ 25 w 29"/>
                <a:gd name="T51" fmla="*/ 4 h 23"/>
                <a:gd name="T52" fmla="*/ 23 w 29"/>
                <a:gd name="T53" fmla="*/ 4 h 23"/>
                <a:gd name="T54" fmla="*/ 21 w 29"/>
                <a:gd name="T55" fmla="*/ 2 h 23"/>
                <a:gd name="T56" fmla="*/ 20 w 29"/>
                <a:gd name="T57" fmla="*/ 0 h 23"/>
                <a:gd name="T58" fmla="*/ 18 w 29"/>
                <a:gd name="T59" fmla="*/ 0 h 23"/>
                <a:gd name="T60" fmla="*/ 16 w 29"/>
                <a:gd name="T61" fmla="*/ 0 h 23"/>
                <a:gd name="T62" fmla="*/ 14 w 29"/>
                <a:gd name="T63" fmla="*/ 0 h 23"/>
                <a:gd name="T64" fmla="*/ 12 w 29"/>
                <a:gd name="T65" fmla="*/ 0 h 23"/>
                <a:gd name="T66" fmla="*/ 8 w 29"/>
                <a:gd name="T67" fmla="*/ 0 h 23"/>
                <a:gd name="T68" fmla="*/ 6 w 29"/>
                <a:gd name="T69" fmla="*/ 2 h 23"/>
                <a:gd name="T70" fmla="*/ 4 w 29"/>
                <a:gd name="T71" fmla="*/ 2 h 23"/>
                <a:gd name="T72" fmla="*/ 2 w 29"/>
                <a:gd name="T73" fmla="*/ 4 h 23"/>
                <a:gd name="T74" fmla="*/ 0 w 29"/>
                <a:gd name="T75" fmla="*/ 6 h 23"/>
                <a:gd name="T76" fmla="*/ 0 w 29"/>
                <a:gd name="T7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3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6" name="Freeform 424"/>
            <p:cNvSpPr>
              <a:spLocks/>
            </p:cNvSpPr>
            <p:nvPr/>
          </p:nvSpPr>
          <p:spPr bwMode="auto">
            <a:xfrm>
              <a:off x="3210" y="2103"/>
              <a:ext cx="1" cy="35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2 h 35"/>
                <a:gd name="T4" fmla="*/ 1 w 1"/>
                <a:gd name="T5" fmla="*/ 4 h 35"/>
                <a:gd name="T6" fmla="*/ 1 w 1"/>
                <a:gd name="T7" fmla="*/ 6 h 35"/>
                <a:gd name="T8" fmla="*/ 1 w 1"/>
                <a:gd name="T9" fmla="*/ 8 h 35"/>
                <a:gd name="T10" fmla="*/ 1 w 1"/>
                <a:gd name="T11" fmla="*/ 10 h 35"/>
                <a:gd name="T12" fmla="*/ 0 w 1"/>
                <a:gd name="T13" fmla="*/ 12 h 35"/>
                <a:gd name="T14" fmla="*/ 0 w 1"/>
                <a:gd name="T15" fmla="*/ 16 h 35"/>
                <a:gd name="T16" fmla="*/ 0 w 1"/>
                <a:gd name="T17" fmla="*/ 18 h 35"/>
                <a:gd name="T18" fmla="*/ 0 w 1"/>
                <a:gd name="T19" fmla="*/ 20 h 35"/>
                <a:gd name="T20" fmla="*/ 0 w 1"/>
                <a:gd name="T21" fmla="*/ 22 h 35"/>
                <a:gd name="T22" fmla="*/ 0 w 1"/>
                <a:gd name="T23" fmla="*/ 23 h 35"/>
                <a:gd name="T24" fmla="*/ 0 w 1"/>
                <a:gd name="T25" fmla="*/ 25 h 35"/>
                <a:gd name="T26" fmla="*/ 0 w 1"/>
                <a:gd name="T27" fmla="*/ 27 h 35"/>
                <a:gd name="T28" fmla="*/ 0 w 1"/>
                <a:gd name="T29" fmla="*/ 31 h 35"/>
                <a:gd name="T30" fmla="*/ 0 w 1"/>
                <a:gd name="T31" fmla="*/ 33 h 35"/>
                <a:gd name="T32" fmla="*/ 0 w 1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7" name="Freeform 425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7 h 19"/>
                <a:gd name="T6" fmla="*/ 0 w 25"/>
                <a:gd name="T7" fmla="*/ 9 h 19"/>
                <a:gd name="T8" fmla="*/ 0 w 25"/>
                <a:gd name="T9" fmla="*/ 9 h 19"/>
                <a:gd name="T10" fmla="*/ 2 w 25"/>
                <a:gd name="T11" fmla="*/ 11 h 19"/>
                <a:gd name="T12" fmla="*/ 2 w 25"/>
                <a:gd name="T13" fmla="*/ 11 h 19"/>
                <a:gd name="T14" fmla="*/ 2 w 25"/>
                <a:gd name="T15" fmla="*/ 11 h 19"/>
                <a:gd name="T16" fmla="*/ 4 w 25"/>
                <a:gd name="T17" fmla="*/ 13 h 19"/>
                <a:gd name="T18" fmla="*/ 4 w 25"/>
                <a:gd name="T19" fmla="*/ 13 h 19"/>
                <a:gd name="T20" fmla="*/ 6 w 25"/>
                <a:gd name="T21" fmla="*/ 15 h 19"/>
                <a:gd name="T22" fmla="*/ 6 w 25"/>
                <a:gd name="T23" fmla="*/ 15 h 19"/>
                <a:gd name="T24" fmla="*/ 8 w 25"/>
                <a:gd name="T25" fmla="*/ 15 h 19"/>
                <a:gd name="T26" fmla="*/ 8 w 25"/>
                <a:gd name="T27" fmla="*/ 17 h 19"/>
                <a:gd name="T28" fmla="*/ 10 w 25"/>
                <a:gd name="T29" fmla="*/ 17 h 19"/>
                <a:gd name="T30" fmla="*/ 12 w 25"/>
                <a:gd name="T31" fmla="*/ 17 h 19"/>
                <a:gd name="T32" fmla="*/ 12 w 25"/>
                <a:gd name="T33" fmla="*/ 19 h 19"/>
                <a:gd name="T34" fmla="*/ 13 w 25"/>
                <a:gd name="T35" fmla="*/ 19 h 19"/>
                <a:gd name="T36" fmla="*/ 15 w 25"/>
                <a:gd name="T37" fmla="*/ 19 h 19"/>
                <a:gd name="T38" fmla="*/ 17 w 25"/>
                <a:gd name="T39" fmla="*/ 19 h 19"/>
                <a:gd name="T40" fmla="*/ 19 w 25"/>
                <a:gd name="T41" fmla="*/ 17 h 19"/>
                <a:gd name="T42" fmla="*/ 21 w 25"/>
                <a:gd name="T43" fmla="*/ 17 h 19"/>
                <a:gd name="T44" fmla="*/ 23 w 25"/>
                <a:gd name="T45" fmla="*/ 17 h 19"/>
                <a:gd name="T46" fmla="*/ 23 w 25"/>
                <a:gd name="T47" fmla="*/ 15 h 19"/>
                <a:gd name="T48" fmla="*/ 25 w 25"/>
                <a:gd name="T49" fmla="*/ 15 h 19"/>
                <a:gd name="T50" fmla="*/ 25 w 25"/>
                <a:gd name="T51" fmla="*/ 13 h 19"/>
                <a:gd name="T52" fmla="*/ 25 w 25"/>
                <a:gd name="T53" fmla="*/ 13 h 19"/>
                <a:gd name="T54" fmla="*/ 25 w 25"/>
                <a:gd name="T55" fmla="*/ 11 h 19"/>
                <a:gd name="T56" fmla="*/ 25 w 25"/>
                <a:gd name="T57" fmla="*/ 11 h 19"/>
                <a:gd name="T58" fmla="*/ 25 w 25"/>
                <a:gd name="T59" fmla="*/ 9 h 19"/>
                <a:gd name="T60" fmla="*/ 25 w 25"/>
                <a:gd name="T61" fmla="*/ 9 h 19"/>
                <a:gd name="T62" fmla="*/ 25 w 25"/>
                <a:gd name="T63" fmla="*/ 7 h 19"/>
                <a:gd name="T64" fmla="*/ 25 w 25"/>
                <a:gd name="T65" fmla="*/ 7 h 19"/>
                <a:gd name="T66" fmla="*/ 25 w 25"/>
                <a:gd name="T67" fmla="*/ 5 h 19"/>
                <a:gd name="T68" fmla="*/ 23 w 25"/>
                <a:gd name="T69" fmla="*/ 5 h 19"/>
                <a:gd name="T70" fmla="*/ 23 w 25"/>
                <a:gd name="T71" fmla="*/ 3 h 19"/>
                <a:gd name="T72" fmla="*/ 21 w 25"/>
                <a:gd name="T73" fmla="*/ 2 h 19"/>
                <a:gd name="T74" fmla="*/ 21 w 25"/>
                <a:gd name="T75" fmla="*/ 2 h 19"/>
                <a:gd name="T76" fmla="*/ 19 w 25"/>
                <a:gd name="T77" fmla="*/ 2 h 19"/>
                <a:gd name="T78" fmla="*/ 17 w 25"/>
                <a:gd name="T79" fmla="*/ 0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2 h 19"/>
                <a:gd name="T92" fmla="*/ 2 w 25"/>
                <a:gd name="T93" fmla="*/ 2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8" name="Freeform 426"/>
            <p:cNvSpPr>
              <a:spLocks/>
            </p:cNvSpPr>
            <p:nvPr/>
          </p:nvSpPr>
          <p:spPr bwMode="auto">
            <a:xfrm>
              <a:off x="3198" y="2098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2 w 25"/>
                <a:gd name="T7" fmla="*/ 11 h 19"/>
                <a:gd name="T8" fmla="*/ 4 w 25"/>
                <a:gd name="T9" fmla="*/ 13 h 19"/>
                <a:gd name="T10" fmla="*/ 6 w 25"/>
                <a:gd name="T11" fmla="*/ 15 h 19"/>
                <a:gd name="T12" fmla="*/ 8 w 25"/>
                <a:gd name="T13" fmla="*/ 15 h 19"/>
                <a:gd name="T14" fmla="*/ 8 w 25"/>
                <a:gd name="T15" fmla="*/ 17 h 19"/>
                <a:gd name="T16" fmla="*/ 10 w 25"/>
                <a:gd name="T17" fmla="*/ 17 h 19"/>
                <a:gd name="T18" fmla="*/ 12 w 25"/>
                <a:gd name="T19" fmla="*/ 17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7 h 19"/>
                <a:gd name="T34" fmla="*/ 23 w 25"/>
                <a:gd name="T35" fmla="*/ 15 h 19"/>
                <a:gd name="T36" fmla="*/ 25 w 25"/>
                <a:gd name="T37" fmla="*/ 15 h 19"/>
                <a:gd name="T38" fmla="*/ 25 w 25"/>
                <a:gd name="T39" fmla="*/ 13 h 19"/>
                <a:gd name="T40" fmla="*/ 25 w 25"/>
                <a:gd name="T41" fmla="*/ 11 h 19"/>
                <a:gd name="T42" fmla="*/ 25 w 25"/>
                <a:gd name="T43" fmla="*/ 9 h 19"/>
                <a:gd name="T44" fmla="*/ 25 w 25"/>
                <a:gd name="T45" fmla="*/ 7 h 19"/>
                <a:gd name="T46" fmla="*/ 25 w 25"/>
                <a:gd name="T47" fmla="*/ 5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2 h 19"/>
                <a:gd name="T54" fmla="*/ 19 w 25"/>
                <a:gd name="T55" fmla="*/ 2 h 19"/>
                <a:gd name="T56" fmla="*/ 17 w 25"/>
                <a:gd name="T57" fmla="*/ 0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2 h 19"/>
                <a:gd name="T70" fmla="*/ 2 w 25"/>
                <a:gd name="T71" fmla="*/ 2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79" name="Freeform 427"/>
            <p:cNvSpPr>
              <a:spLocks/>
            </p:cNvSpPr>
            <p:nvPr/>
          </p:nvSpPr>
          <p:spPr bwMode="auto">
            <a:xfrm>
              <a:off x="3177" y="2119"/>
              <a:ext cx="6" cy="34"/>
            </a:xfrm>
            <a:custGeom>
              <a:avLst/>
              <a:gdLst>
                <a:gd name="T0" fmla="*/ 6 w 6"/>
                <a:gd name="T1" fmla="*/ 0 h 34"/>
                <a:gd name="T2" fmla="*/ 4 w 6"/>
                <a:gd name="T3" fmla="*/ 2 h 34"/>
                <a:gd name="T4" fmla="*/ 4 w 6"/>
                <a:gd name="T5" fmla="*/ 4 h 34"/>
                <a:gd name="T6" fmla="*/ 4 w 6"/>
                <a:gd name="T7" fmla="*/ 6 h 34"/>
                <a:gd name="T8" fmla="*/ 4 w 6"/>
                <a:gd name="T9" fmla="*/ 7 h 34"/>
                <a:gd name="T10" fmla="*/ 4 w 6"/>
                <a:gd name="T11" fmla="*/ 11 h 34"/>
                <a:gd name="T12" fmla="*/ 2 w 6"/>
                <a:gd name="T13" fmla="*/ 13 h 34"/>
                <a:gd name="T14" fmla="*/ 2 w 6"/>
                <a:gd name="T15" fmla="*/ 15 h 34"/>
                <a:gd name="T16" fmla="*/ 2 w 6"/>
                <a:gd name="T17" fmla="*/ 17 h 34"/>
                <a:gd name="T18" fmla="*/ 2 w 6"/>
                <a:gd name="T19" fmla="*/ 19 h 34"/>
                <a:gd name="T20" fmla="*/ 2 w 6"/>
                <a:gd name="T21" fmla="*/ 21 h 34"/>
                <a:gd name="T22" fmla="*/ 2 w 6"/>
                <a:gd name="T23" fmla="*/ 25 h 34"/>
                <a:gd name="T24" fmla="*/ 0 w 6"/>
                <a:gd name="T25" fmla="*/ 27 h 34"/>
                <a:gd name="T26" fmla="*/ 0 w 6"/>
                <a:gd name="T27" fmla="*/ 29 h 34"/>
                <a:gd name="T28" fmla="*/ 0 w 6"/>
                <a:gd name="T29" fmla="*/ 30 h 34"/>
                <a:gd name="T30" fmla="*/ 0 w 6"/>
                <a:gd name="T31" fmla="*/ 32 h 34"/>
                <a:gd name="T32" fmla="*/ 0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0" name="Freeform 428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1 w 28"/>
                <a:gd name="T3" fmla="*/ 7 h 23"/>
                <a:gd name="T4" fmla="*/ 0 w 28"/>
                <a:gd name="T5" fmla="*/ 9 h 23"/>
                <a:gd name="T6" fmla="*/ 1 w 28"/>
                <a:gd name="T7" fmla="*/ 11 h 23"/>
                <a:gd name="T8" fmla="*/ 1 w 28"/>
                <a:gd name="T9" fmla="*/ 11 h 23"/>
                <a:gd name="T10" fmla="*/ 1 w 28"/>
                <a:gd name="T11" fmla="*/ 13 h 23"/>
                <a:gd name="T12" fmla="*/ 1 w 28"/>
                <a:gd name="T13" fmla="*/ 13 h 23"/>
                <a:gd name="T14" fmla="*/ 1 w 28"/>
                <a:gd name="T15" fmla="*/ 15 h 23"/>
                <a:gd name="T16" fmla="*/ 3 w 28"/>
                <a:gd name="T17" fmla="*/ 15 h 23"/>
                <a:gd name="T18" fmla="*/ 3 w 28"/>
                <a:gd name="T19" fmla="*/ 17 h 23"/>
                <a:gd name="T20" fmla="*/ 5 w 28"/>
                <a:gd name="T21" fmla="*/ 17 h 23"/>
                <a:gd name="T22" fmla="*/ 5 w 28"/>
                <a:gd name="T23" fmla="*/ 19 h 23"/>
                <a:gd name="T24" fmla="*/ 7 w 28"/>
                <a:gd name="T25" fmla="*/ 19 h 23"/>
                <a:gd name="T26" fmla="*/ 7 w 28"/>
                <a:gd name="T27" fmla="*/ 19 h 23"/>
                <a:gd name="T28" fmla="*/ 9 w 28"/>
                <a:gd name="T29" fmla="*/ 21 h 23"/>
                <a:gd name="T30" fmla="*/ 11 w 28"/>
                <a:gd name="T31" fmla="*/ 21 h 23"/>
                <a:gd name="T32" fmla="*/ 13 w 28"/>
                <a:gd name="T33" fmla="*/ 21 h 23"/>
                <a:gd name="T34" fmla="*/ 15 w 28"/>
                <a:gd name="T35" fmla="*/ 23 h 23"/>
                <a:gd name="T36" fmla="*/ 17 w 28"/>
                <a:gd name="T37" fmla="*/ 23 h 23"/>
                <a:gd name="T38" fmla="*/ 21 w 28"/>
                <a:gd name="T39" fmla="*/ 21 h 23"/>
                <a:gd name="T40" fmla="*/ 23 w 28"/>
                <a:gd name="T41" fmla="*/ 21 h 23"/>
                <a:gd name="T42" fmla="*/ 25 w 28"/>
                <a:gd name="T43" fmla="*/ 21 h 23"/>
                <a:gd name="T44" fmla="*/ 26 w 28"/>
                <a:gd name="T45" fmla="*/ 19 h 23"/>
                <a:gd name="T46" fmla="*/ 28 w 28"/>
                <a:gd name="T47" fmla="*/ 17 h 23"/>
                <a:gd name="T48" fmla="*/ 28 w 28"/>
                <a:gd name="T49" fmla="*/ 15 h 23"/>
                <a:gd name="T50" fmla="*/ 28 w 28"/>
                <a:gd name="T51" fmla="*/ 13 h 23"/>
                <a:gd name="T52" fmla="*/ 28 w 28"/>
                <a:gd name="T53" fmla="*/ 13 h 23"/>
                <a:gd name="T54" fmla="*/ 28 w 28"/>
                <a:gd name="T55" fmla="*/ 11 h 23"/>
                <a:gd name="T56" fmla="*/ 28 w 28"/>
                <a:gd name="T57" fmla="*/ 11 h 23"/>
                <a:gd name="T58" fmla="*/ 28 w 28"/>
                <a:gd name="T59" fmla="*/ 9 h 23"/>
                <a:gd name="T60" fmla="*/ 26 w 28"/>
                <a:gd name="T61" fmla="*/ 9 h 23"/>
                <a:gd name="T62" fmla="*/ 26 w 28"/>
                <a:gd name="T63" fmla="*/ 7 h 23"/>
                <a:gd name="T64" fmla="*/ 26 w 28"/>
                <a:gd name="T65" fmla="*/ 7 h 23"/>
                <a:gd name="T66" fmla="*/ 25 w 28"/>
                <a:gd name="T67" fmla="*/ 6 h 23"/>
                <a:gd name="T68" fmla="*/ 25 w 28"/>
                <a:gd name="T69" fmla="*/ 6 h 23"/>
                <a:gd name="T70" fmla="*/ 23 w 28"/>
                <a:gd name="T71" fmla="*/ 4 h 23"/>
                <a:gd name="T72" fmla="*/ 23 w 28"/>
                <a:gd name="T73" fmla="*/ 4 h 23"/>
                <a:gd name="T74" fmla="*/ 21 w 28"/>
                <a:gd name="T75" fmla="*/ 4 h 23"/>
                <a:gd name="T76" fmla="*/ 21 w 28"/>
                <a:gd name="T77" fmla="*/ 2 h 23"/>
                <a:gd name="T78" fmla="*/ 19 w 28"/>
                <a:gd name="T79" fmla="*/ 2 h 23"/>
                <a:gd name="T80" fmla="*/ 17 w 28"/>
                <a:gd name="T81" fmla="*/ 2 h 23"/>
                <a:gd name="T82" fmla="*/ 15 w 28"/>
                <a:gd name="T83" fmla="*/ 0 h 23"/>
                <a:gd name="T84" fmla="*/ 11 w 28"/>
                <a:gd name="T85" fmla="*/ 0 h 23"/>
                <a:gd name="T86" fmla="*/ 9 w 28"/>
                <a:gd name="T87" fmla="*/ 0 h 23"/>
                <a:gd name="T88" fmla="*/ 7 w 28"/>
                <a:gd name="T89" fmla="*/ 2 h 23"/>
                <a:gd name="T90" fmla="*/ 5 w 28"/>
                <a:gd name="T91" fmla="*/ 2 h 23"/>
                <a:gd name="T92" fmla="*/ 3 w 28"/>
                <a:gd name="T93" fmla="*/ 4 h 23"/>
                <a:gd name="T94" fmla="*/ 1 w 28"/>
                <a:gd name="T95" fmla="*/ 6 h 23"/>
                <a:gd name="T96" fmla="*/ 1 w 2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1" name="Freeform 429"/>
            <p:cNvSpPr>
              <a:spLocks/>
            </p:cNvSpPr>
            <p:nvPr/>
          </p:nvSpPr>
          <p:spPr bwMode="auto">
            <a:xfrm>
              <a:off x="3162" y="2142"/>
              <a:ext cx="28" cy="23"/>
            </a:xfrm>
            <a:custGeom>
              <a:avLst/>
              <a:gdLst>
                <a:gd name="T0" fmla="*/ 1 w 28"/>
                <a:gd name="T1" fmla="*/ 7 h 23"/>
                <a:gd name="T2" fmla="*/ 0 w 28"/>
                <a:gd name="T3" fmla="*/ 9 h 23"/>
                <a:gd name="T4" fmla="*/ 1 w 28"/>
                <a:gd name="T5" fmla="*/ 11 h 23"/>
                <a:gd name="T6" fmla="*/ 1 w 28"/>
                <a:gd name="T7" fmla="*/ 13 h 23"/>
                <a:gd name="T8" fmla="*/ 1 w 28"/>
                <a:gd name="T9" fmla="*/ 15 h 23"/>
                <a:gd name="T10" fmla="*/ 3 w 28"/>
                <a:gd name="T11" fmla="*/ 15 h 23"/>
                <a:gd name="T12" fmla="*/ 3 w 28"/>
                <a:gd name="T13" fmla="*/ 17 h 23"/>
                <a:gd name="T14" fmla="*/ 5 w 28"/>
                <a:gd name="T15" fmla="*/ 17 h 23"/>
                <a:gd name="T16" fmla="*/ 5 w 28"/>
                <a:gd name="T17" fmla="*/ 19 h 23"/>
                <a:gd name="T18" fmla="*/ 7 w 28"/>
                <a:gd name="T19" fmla="*/ 19 h 23"/>
                <a:gd name="T20" fmla="*/ 9 w 28"/>
                <a:gd name="T21" fmla="*/ 21 h 23"/>
                <a:gd name="T22" fmla="*/ 11 w 28"/>
                <a:gd name="T23" fmla="*/ 21 h 23"/>
                <a:gd name="T24" fmla="*/ 13 w 28"/>
                <a:gd name="T25" fmla="*/ 21 h 23"/>
                <a:gd name="T26" fmla="*/ 15 w 28"/>
                <a:gd name="T27" fmla="*/ 23 h 23"/>
                <a:gd name="T28" fmla="*/ 17 w 28"/>
                <a:gd name="T29" fmla="*/ 23 h 23"/>
                <a:gd name="T30" fmla="*/ 21 w 28"/>
                <a:gd name="T31" fmla="*/ 21 h 23"/>
                <a:gd name="T32" fmla="*/ 23 w 28"/>
                <a:gd name="T33" fmla="*/ 21 h 23"/>
                <a:gd name="T34" fmla="*/ 25 w 28"/>
                <a:gd name="T35" fmla="*/ 21 h 23"/>
                <a:gd name="T36" fmla="*/ 26 w 28"/>
                <a:gd name="T37" fmla="*/ 19 h 23"/>
                <a:gd name="T38" fmla="*/ 28 w 28"/>
                <a:gd name="T39" fmla="*/ 17 h 23"/>
                <a:gd name="T40" fmla="*/ 28 w 28"/>
                <a:gd name="T41" fmla="*/ 15 h 23"/>
                <a:gd name="T42" fmla="*/ 28 w 28"/>
                <a:gd name="T43" fmla="*/ 13 h 23"/>
                <a:gd name="T44" fmla="*/ 28 w 28"/>
                <a:gd name="T45" fmla="*/ 11 h 23"/>
                <a:gd name="T46" fmla="*/ 28 w 28"/>
                <a:gd name="T47" fmla="*/ 9 h 23"/>
                <a:gd name="T48" fmla="*/ 26 w 28"/>
                <a:gd name="T49" fmla="*/ 9 h 23"/>
                <a:gd name="T50" fmla="*/ 26 w 28"/>
                <a:gd name="T51" fmla="*/ 7 h 23"/>
                <a:gd name="T52" fmla="*/ 25 w 28"/>
                <a:gd name="T53" fmla="*/ 6 h 23"/>
                <a:gd name="T54" fmla="*/ 23 w 28"/>
                <a:gd name="T55" fmla="*/ 4 h 23"/>
                <a:gd name="T56" fmla="*/ 21 w 28"/>
                <a:gd name="T57" fmla="*/ 4 h 23"/>
                <a:gd name="T58" fmla="*/ 21 w 28"/>
                <a:gd name="T59" fmla="*/ 2 h 23"/>
                <a:gd name="T60" fmla="*/ 19 w 28"/>
                <a:gd name="T61" fmla="*/ 2 h 23"/>
                <a:gd name="T62" fmla="*/ 17 w 28"/>
                <a:gd name="T63" fmla="*/ 2 h 23"/>
                <a:gd name="T64" fmla="*/ 15 w 28"/>
                <a:gd name="T65" fmla="*/ 0 h 23"/>
                <a:gd name="T66" fmla="*/ 11 w 28"/>
                <a:gd name="T67" fmla="*/ 0 h 23"/>
                <a:gd name="T68" fmla="*/ 9 w 28"/>
                <a:gd name="T69" fmla="*/ 0 h 23"/>
                <a:gd name="T70" fmla="*/ 7 w 28"/>
                <a:gd name="T71" fmla="*/ 2 h 23"/>
                <a:gd name="T72" fmla="*/ 5 w 28"/>
                <a:gd name="T73" fmla="*/ 2 h 23"/>
                <a:gd name="T74" fmla="*/ 3 w 28"/>
                <a:gd name="T75" fmla="*/ 4 h 23"/>
                <a:gd name="T76" fmla="*/ 1 w 28"/>
                <a:gd name="T77" fmla="*/ 6 h 23"/>
                <a:gd name="T78" fmla="*/ 1 w 28"/>
                <a:gd name="T7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3">
                  <a:moveTo>
                    <a:pt x="1" y="7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2" name="Freeform 430"/>
            <p:cNvSpPr>
              <a:spLocks/>
            </p:cNvSpPr>
            <p:nvPr/>
          </p:nvSpPr>
          <p:spPr bwMode="auto">
            <a:xfrm>
              <a:off x="3183" y="2105"/>
              <a:ext cx="5" cy="35"/>
            </a:xfrm>
            <a:custGeom>
              <a:avLst/>
              <a:gdLst>
                <a:gd name="T0" fmla="*/ 5 w 5"/>
                <a:gd name="T1" fmla="*/ 0 h 35"/>
                <a:gd name="T2" fmla="*/ 5 w 5"/>
                <a:gd name="T3" fmla="*/ 2 h 35"/>
                <a:gd name="T4" fmla="*/ 5 w 5"/>
                <a:gd name="T5" fmla="*/ 4 h 35"/>
                <a:gd name="T6" fmla="*/ 4 w 5"/>
                <a:gd name="T7" fmla="*/ 8 h 35"/>
                <a:gd name="T8" fmla="*/ 4 w 5"/>
                <a:gd name="T9" fmla="*/ 10 h 35"/>
                <a:gd name="T10" fmla="*/ 4 w 5"/>
                <a:gd name="T11" fmla="*/ 12 h 35"/>
                <a:gd name="T12" fmla="*/ 4 w 5"/>
                <a:gd name="T13" fmla="*/ 14 h 35"/>
                <a:gd name="T14" fmla="*/ 4 w 5"/>
                <a:gd name="T15" fmla="*/ 16 h 35"/>
                <a:gd name="T16" fmla="*/ 2 w 5"/>
                <a:gd name="T17" fmla="*/ 18 h 35"/>
                <a:gd name="T18" fmla="*/ 2 w 5"/>
                <a:gd name="T19" fmla="*/ 20 h 35"/>
                <a:gd name="T20" fmla="*/ 2 w 5"/>
                <a:gd name="T21" fmla="*/ 21 h 35"/>
                <a:gd name="T22" fmla="*/ 2 w 5"/>
                <a:gd name="T23" fmla="*/ 23 h 35"/>
                <a:gd name="T24" fmla="*/ 2 w 5"/>
                <a:gd name="T25" fmla="*/ 27 h 35"/>
                <a:gd name="T26" fmla="*/ 2 w 5"/>
                <a:gd name="T27" fmla="*/ 29 h 35"/>
                <a:gd name="T28" fmla="*/ 2 w 5"/>
                <a:gd name="T29" fmla="*/ 31 h 35"/>
                <a:gd name="T30" fmla="*/ 0 w 5"/>
                <a:gd name="T31" fmla="*/ 33 h 35"/>
                <a:gd name="T32" fmla="*/ 0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3" name="Freeform 431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5 h 19"/>
                <a:gd name="T4" fmla="*/ 0 w 25"/>
                <a:gd name="T5" fmla="*/ 7 h 19"/>
                <a:gd name="T6" fmla="*/ 0 w 25"/>
                <a:gd name="T7" fmla="*/ 7 h 19"/>
                <a:gd name="T8" fmla="*/ 0 w 25"/>
                <a:gd name="T9" fmla="*/ 9 h 19"/>
                <a:gd name="T10" fmla="*/ 0 w 25"/>
                <a:gd name="T11" fmla="*/ 9 h 19"/>
                <a:gd name="T12" fmla="*/ 0 w 25"/>
                <a:gd name="T13" fmla="*/ 11 h 19"/>
                <a:gd name="T14" fmla="*/ 2 w 25"/>
                <a:gd name="T15" fmla="*/ 11 h 19"/>
                <a:gd name="T16" fmla="*/ 2 w 25"/>
                <a:gd name="T17" fmla="*/ 13 h 19"/>
                <a:gd name="T18" fmla="*/ 2 w 25"/>
                <a:gd name="T19" fmla="*/ 13 h 19"/>
                <a:gd name="T20" fmla="*/ 4 w 25"/>
                <a:gd name="T21" fmla="*/ 15 h 19"/>
                <a:gd name="T22" fmla="*/ 4 w 25"/>
                <a:gd name="T23" fmla="*/ 15 h 19"/>
                <a:gd name="T24" fmla="*/ 6 w 25"/>
                <a:gd name="T25" fmla="*/ 17 h 19"/>
                <a:gd name="T26" fmla="*/ 8 w 25"/>
                <a:gd name="T27" fmla="*/ 17 h 19"/>
                <a:gd name="T28" fmla="*/ 8 w 25"/>
                <a:gd name="T29" fmla="*/ 17 h 19"/>
                <a:gd name="T30" fmla="*/ 10 w 25"/>
                <a:gd name="T31" fmla="*/ 19 h 19"/>
                <a:gd name="T32" fmla="*/ 12 w 25"/>
                <a:gd name="T33" fmla="*/ 19 h 19"/>
                <a:gd name="T34" fmla="*/ 12 w 25"/>
                <a:gd name="T35" fmla="*/ 19 h 19"/>
                <a:gd name="T36" fmla="*/ 13 w 25"/>
                <a:gd name="T37" fmla="*/ 19 h 19"/>
                <a:gd name="T38" fmla="*/ 15 w 25"/>
                <a:gd name="T39" fmla="*/ 19 h 19"/>
                <a:gd name="T40" fmla="*/ 17 w 25"/>
                <a:gd name="T41" fmla="*/ 19 h 19"/>
                <a:gd name="T42" fmla="*/ 19 w 25"/>
                <a:gd name="T43" fmla="*/ 19 h 19"/>
                <a:gd name="T44" fmla="*/ 21 w 25"/>
                <a:gd name="T45" fmla="*/ 19 h 19"/>
                <a:gd name="T46" fmla="*/ 21 w 25"/>
                <a:gd name="T47" fmla="*/ 17 h 19"/>
                <a:gd name="T48" fmla="*/ 23 w 25"/>
                <a:gd name="T49" fmla="*/ 17 h 19"/>
                <a:gd name="T50" fmla="*/ 23 w 25"/>
                <a:gd name="T51" fmla="*/ 17 h 19"/>
                <a:gd name="T52" fmla="*/ 23 w 25"/>
                <a:gd name="T53" fmla="*/ 15 h 19"/>
                <a:gd name="T54" fmla="*/ 25 w 25"/>
                <a:gd name="T55" fmla="*/ 15 h 19"/>
                <a:gd name="T56" fmla="*/ 25 w 25"/>
                <a:gd name="T57" fmla="*/ 13 h 19"/>
                <a:gd name="T58" fmla="*/ 25 w 25"/>
                <a:gd name="T59" fmla="*/ 13 h 19"/>
                <a:gd name="T60" fmla="*/ 25 w 25"/>
                <a:gd name="T61" fmla="*/ 11 h 19"/>
                <a:gd name="T62" fmla="*/ 25 w 25"/>
                <a:gd name="T63" fmla="*/ 11 h 19"/>
                <a:gd name="T64" fmla="*/ 25 w 25"/>
                <a:gd name="T65" fmla="*/ 11 h 19"/>
                <a:gd name="T66" fmla="*/ 25 w 25"/>
                <a:gd name="T67" fmla="*/ 9 h 19"/>
                <a:gd name="T68" fmla="*/ 25 w 25"/>
                <a:gd name="T69" fmla="*/ 7 h 19"/>
                <a:gd name="T70" fmla="*/ 23 w 25"/>
                <a:gd name="T71" fmla="*/ 5 h 19"/>
                <a:gd name="T72" fmla="*/ 23 w 25"/>
                <a:gd name="T73" fmla="*/ 3 h 19"/>
                <a:gd name="T74" fmla="*/ 21 w 25"/>
                <a:gd name="T75" fmla="*/ 3 h 19"/>
                <a:gd name="T76" fmla="*/ 19 w 25"/>
                <a:gd name="T77" fmla="*/ 1 h 19"/>
                <a:gd name="T78" fmla="*/ 17 w 25"/>
                <a:gd name="T79" fmla="*/ 1 h 19"/>
                <a:gd name="T80" fmla="*/ 15 w 25"/>
                <a:gd name="T81" fmla="*/ 0 h 19"/>
                <a:gd name="T82" fmla="*/ 13 w 25"/>
                <a:gd name="T83" fmla="*/ 0 h 19"/>
                <a:gd name="T84" fmla="*/ 10 w 25"/>
                <a:gd name="T85" fmla="*/ 0 h 19"/>
                <a:gd name="T86" fmla="*/ 8 w 25"/>
                <a:gd name="T87" fmla="*/ 0 h 19"/>
                <a:gd name="T88" fmla="*/ 6 w 25"/>
                <a:gd name="T89" fmla="*/ 0 h 19"/>
                <a:gd name="T90" fmla="*/ 4 w 25"/>
                <a:gd name="T91" fmla="*/ 1 h 19"/>
                <a:gd name="T92" fmla="*/ 2 w 25"/>
                <a:gd name="T93" fmla="*/ 1 h 19"/>
                <a:gd name="T94" fmla="*/ 0 w 25"/>
                <a:gd name="T95" fmla="*/ 3 h 19"/>
                <a:gd name="T96" fmla="*/ 0 w 25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4" name="Freeform 432"/>
            <p:cNvSpPr>
              <a:spLocks/>
            </p:cNvSpPr>
            <p:nvPr/>
          </p:nvSpPr>
          <p:spPr bwMode="auto">
            <a:xfrm>
              <a:off x="3175" y="2100"/>
              <a:ext cx="25" cy="19"/>
            </a:xfrm>
            <a:custGeom>
              <a:avLst/>
              <a:gdLst>
                <a:gd name="T0" fmla="*/ 0 w 25"/>
                <a:gd name="T1" fmla="*/ 5 h 19"/>
                <a:gd name="T2" fmla="*/ 0 w 25"/>
                <a:gd name="T3" fmla="*/ 7 h 19"/>
                <a:gd name="T4" fmla="*/ 0 w 25"/>
                <a:gd name="T5" fmla="*/ 9 h 19"/>
                <a:gd name="T6" fmla="*/ 0 w 25"/>
                <a:gd name="T7" fmla="*/ 11 h 19"/>
                <a:gd name="T8" fmla="*/ 2 w 25"/>
                <a:gd name="T9" fmla="*/ 11 h 19"/>
                <a:gd name="T10" fmla="*/ 2 w 25"/>
                <a:gd name="T11" fmla="*/ 13 h 19"/>
                <a:gd name="T12" fmla="*/ 4 w 25"/>
                <a:gd name="T13" fmla="*/ 15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3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9 h 19"/>
                <a:gd name="T30" fmla="*/ 21 w 25"/>
                <a:gd name="T31" fmla="*/ 19 h 19"/>
                <a:gd name="T32" fmla="*/ 21 w 25"/>
                <a:gd name="T33" fmla="*/ 17 h 19"/>
                <a:gd name="T34" fmla="*/ 23 w 25"/>
                <a:gd name="T35" fmla="*/ 17 h 19"/>
                <a:gd name="T36" fmla="*/ 23 w 25"/>
                <a:gd name="T37" fmla="*/ 15 h 19"/>
                <a:gd name="T38" fmla="*/ 25 w 25"/>
                <a:gd name="T39" fmla="*/ 15 h 19"/>
                <a:gd name="T40" fmla="*/ 25 w 25"/>
                <a:gd name="T41" fmla="*/ 13 h 19"/>
                <a:gd name="T42" fmla="*/ 25 w 25"/>
                <a:gd name="T43" fmla="*/ 11 h 19"/>
                <a:gd name="T44" fmla="*/ 25 w 25"/>
                <a:gd name="T45" fmla="*/ 9 h 19"/>
                <a:gd name="T46" fmla="*/ 25 w 25"/>
                <a:gd name="T47" fmla="*/ 7 h 19"/>
                <a:gd name="T48" fmla="*/ 23 w 25"/>
                <a:gd name="T49" fmla="*/ 5 h 19"/>
                <a:gd name="T50" fmla="*/ 23 w 25"/>
                <a:gd name="T51" fmla="*/ 3 h 19"/>
                <a:gd name="T52" fmla="*/ 21 w 25"/>
                <a:gd name="T53" fmla="*/ 3 h 19"/>
                <a:gd name="T54" fmla="*/ 19 w 25"/>
                <a:gd name="T55" fmla="*/ 1 h 19"/>
                <a:gd name="T56" fmla="*/ 17 w 25"/>
                <a:gd name="T57" fmla="*/ 1 h 19"/>
                <a:gd name="T58" fmla="*/ 15 w 25"/>
                <a:gd name="T59" fmla="*/ 0 h 19"/>
                <a:gd name="T60" fmla="*/ 13 w 25"/>
                <a:gd name="T61" fmla="*/ 0 h 19"/>
                <a:gd name="T62" fmla="*/ 10 w 25"/>
                <a:gd name="T63" fmla="*/ 0 h 19"/>
                <a:gd name="T64" fmla="*/ 8 w 25"/>
                <a:gd name="T65" fmla="*/ 0 h 19"/>
                <a:gd name="T66" fmla="*/ 6 w 25"/>
                <a:gd name="T67" fmla="*/ 0 h 19"/>
                <a:gd name="T68" fmla="*/ 4 w 25"/>
                <a:gd name="T69" fmla="*/ 1 h 19"/>
                <a:gd name="T70" fmla="*/ 2 w 25"/>
                <a:gd name="T71" fmla="*/ 1 h 19"/>
                <a:gd name="T72" fmla="*/ 0 w 25"/>
                <a:gd name="T73" fmla="*/ 3 h 19"/>
                <a:gd name="T74" fmla="*/ 0 w 25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5" name="Freeform 433"/>
            <p:cNvSpPr>
              <a:spLocks/>
            </p:cNvSpPr>
            <p:nvPr/>
          </p:nvSpPr>
          <p:spPr bwMode="auto">
            <a:xfrm>
              <a:off x="3273" y="2125"/>
              <a:ext cx="4" cy="36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1 h 36"/>
                <a:gd name="T4" fmla="*/ 2 w 4"/>
                <a:gd name="T5" fmla="*/ 5 h 36"/>
                <a:gd name="T6" fmla="*/ 2 w 4"/>
                <a:gd name="T7" fmla="*/ 7 h 36"/>
                <a:gd name="T8" fmla="*/ 2 w 4"/>
                <a:gd name="T9" fmla="*/ 9 h 36"/>
                <a:gd name="T10" fmla="*/ 2 w 4"/>
                <a:gd name="T11" fmla="*/ 11 h 36"/>
                <a:gd name="T12" fmla="*/ 2 w 4"/>
                <a:gd name="T13" fmla="*/ 13 h 36"/>
                <a:gd name="T14" fmla="*/ 2 w 4"/>
                <a:gd name="T15" fmla="*/ 15 h 36"/>
                <a:gd name="T16" fmla="*/ 2 w 4"/>
                <a:gd name="T17" fmla="*/ 17 h 36"/>
                <a:gd name="T18" fmla="*/ 2 w 4"/>
                <a:gd name="T19" fmla="*/ 21 h 36"/>
                <a:gd name="T20" fmla="*/ 4 w 4"/>
                <a:gd name="T21" fmla="*/ 23 h 36"/>
                <a:gd name="T22" fmla="*/ 4 w 4"/>
                <a:gd name="T23" fmla="*/ 24 h 36"/>
                <a:gd name="T24" fmla="*/ 4 w 4"/>
                <a:gd name="T25" fmla="*/ 26 h 36"/>
                <a:gd name="T26" fmla="*/ 4 w 4"/>
                <a:gd name="T27" fmla="*/ 28 h 36"/>
                <a:gd name="T28" fmla="*/ 4 w 4"/>
                <a:gd name="T29" fmla="*/ 30 h 36"/>
                <a:gd name="T30" fmla="*/ 4 w 4"/>
                <a:gd name="T31" fmla="*/ 34 h 36"/>
                <a:gd name="T32" fmla="*/ 4 w 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6" name="Freeform 434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6 w 29"/>
                <a:gd name="T19" fmla="*/ 18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4 w 29"/>
                <a:gd name="T31" fmla="*/ 22 h 22"/>
                <a:gd name="T32" fmla="*/ 14 w 29"/>
                <a:gd name="T33" fmla="*/ 22 h 22"/>
                <a:gd name="T34" fmla="*/ 18 w 29"/>
                <a:gd name="T35" fmla="*/ 22 h 22"/>
                <a:gd name="T36" fmla="*/ 19 w 29"/>
                <a:gd name="T37" fmla="*/ 20 h 22"/>
                <a:gd name="T38" fmla="*/ 21 w 29"/>
                <a:gd name="T39" fmla="*/ 20 h 22"/>
                <a:gd name="T40" fmla="*/ 25 w 29"/>
                <a:gd name="T41" fmla="*/ 18 h 22"/>
                <a:gd name="T42" fmla="*/ 25 w 29"/>
                <a:gd name="T43" fmla="*/ 16 h 22"/>
                <a:gd name="T44" fmla="*/ 27 w 29"/>
                <a:gd name="T45" fmla="*/ 14 h 22"/>
                <a:gd name="T46" fmla="*/ 29 w 29"/>
                <a:gd name="T47" fmla="*/ 12 h 22"/>
                <a:gd name="T48" fmla="*/ 29 w 29"/>
                <a:gd name="T49" fmla="*/ 10 h 22"/>
                <a:gd name="T50" fmla="*/ 29 w 29"/>
                <a:gd name="T51" fmla="*/ 10 h 22"/>
                <a:gd name="T52" fmla="*/ 29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4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9 w 29"/>
                <a:gd name="T75" fmla="*/ 0 h 22"/>
                <a:gd name="T76" fmla="*/ 18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10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7" name="Freeform 435"/>
            <p:cNvSpPr>
              <a:spLocks/>
            </p:cNvSpPr>
            <p:nvPr/>
          </p:nvSpPr>
          <p:spPr bwMode="auto">
            <a:xfrm>
              <a:off x="3263" y="2149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6 w 29"/>
                <a:gd name="T11" fmla="*/ 18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8 w 29"/>
                <a:gd name="T23" fmla="*/ 22 h 22"/>
                <a:gd name="T24" fmla="*/ 19 w 29"/>
                <a:gd name="T25" fmla="*/ 20 h 22"/>
                <a:gd name="T26" fmla="*/ 21 w 29"/>
                <a:gd name="T27" fmla="*/ 20 h 22"/>
                <a:gd name="T28" fmla="*/ 25 w 29"/>
                <a:gd name="T29" fmla="*/ 18 h 22"/>
                <a:gd name="T30" fmla="*/ 25 w 29"/>
                <a:gd name="T31" fmla="*/ 16 h 22"/>
                <a:gd name="T32" fmla="*/ 27 w 29"/>
                <a:gd name="T33" fmla="*/ 14 h 22"/>
                <a:gd name="T34" fmla="*/ 29 w 29"/>
                <a:gd name="T35" fmla="*/ 12 h 22"/>
                <a:gd name="T36" fmla="*/ 29 w 29"/>
                <a:gd name="T37" fmla="*/ 10 h 22"/>
                <a:gd name="T38" fmla="*/ 29 w 29"/>
                <a:gd name="T39" fmla="*/ 8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4 h 22"/>
                <a:gd name="T46" fmla="*/ 23 w 29"/>
                <a:gd name="T47" fmla="*/ 4 h 22"/>
                <a:gd name="T48" fmla="*/ 23 w 29"/>
                <a:gd name="T49" fmla="*/ 2 h 22"/>
                <a:gd name="T50" fmla="*/ 21 w 29"/>
                <a:gd name="T51" fmla="*/ 2 h 22"/>
                <a:gd name="T52" fmla="*/ 19 w 29"/>
                <a:gd name="T53" fmla="*/ 0 h 22"/>
                <a:gd name="T54" fmla="*/ 18 w 29"/>
                <a:gd name="T55" fmla="*/ 0 h 22"/>
                <a:gd name="T56" fmla="*/ 16 w 29"/>
                <a:gd name="T57" fmla="*/ 0 h 22"/>
                <a:gd name="T58" fmla="*/ 14 w 29"/>
                <a:gd name="T59" fmla="*/ 0 h 22"/>
                <a:gd name="T60" fmla="*/ 12 w 29"/>
                <a:gd name="T61" fmla="*/ 0 h 22"/>
                <a:gd name="T62" fmla="*/ 10 w 29"/>
                <a:gd name="T63" fmla="*/ 0 h 22"/>
                <a:gd name="T64" fmla="*/ 6 w 29"/>
                <a:gd name="T65" fmla="*/ 2 h 22"/>
                <a:gd name="T66" fmla="*/ 4 w 29"/>
                <a:gd name="T67" fmla="*/ 2 h 22"/>
                <a:gd name="T68" fmla="*/ 2 w 29"/>
                <a:gd name="T69" fmla="*/ 4 h 22"/>
                <a:gd name="T70" fmla="*/ 0 w 29"/>
                <a:gd name="T71" fmla="*/ 6 h 22"/>
                <a:gd name="T72" fmla="*/ 0 w 29"/>
                <a:gd name="T73" fmla="*/ 8 h 22"/>
                <a:gd name="T74" fmla="*/ 0 w 29"/>
                <a:gd name="T7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8" name="Freeform 436"/>
            <p:cNvSpPr>
              <a:spLocks/>
            </p:cNvSpPr>
            <p:nvPr/>
          </p:nvSpPr>
          <p:spPr bwMode="auto">
            <a:xfrm>
              <a:off x="3277" y="2111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6 h 35"/>
                <a:gd name="T8" fmla="*/ 0 w 4"/>
                <a:gd name="T9" fmla="*/ 8 h 35"/>
                <a:gd name="T10" fmla="*/ 0 w 4"/>
                <a:gd name="T11" fmla="*/ 10 h 35"/>
                <a:gd name="T12" fmla="*/ 0 w 4"/>
                <a:gd name="T13" fmla="*/ 12 h 35"/>
                <a:gd name="T14" fmla="*/ 2 w 4"/>
                <a:gd name="T15" fmla="*/ 15 h 35"/>
                <a:gd name="T16" fmla="*/ 2 w 4"/>
                <a:gd name="T17" fmla="*/ 17 h 35"/>
                <a:gd name="T18" fmla="*/ 2 w 4"/>
                <a:gd name="T19" fmla="*/ 19 h 35"/>
                <a:gd name="T20" fmla="*/ 2 w 4"/>
                <a:gd name="T21" fmla="*/ 21 h 35"/>
                <a:gd name="T22" fmla="*/ 2 w 4"/>
                <a:gd name="T23" fmla="*/ 23 h 35"/>
                <a:gd name="T24" fmla="*/ 2 w 4"/>
                <a:gd name="T25" fmla="*/ 25 h 35"/>
                <a:gd name="T26" fmla="*/ 2 w 4"/>
                <a:gd name="T27" fmla="*/ 27 h 35"/>
                <a:gd name="T28" fmla="*/ 4 w 4"/>
                <a:gd name="T29" fmla="*/ 29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89" name="Freeform 437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0 h 20"/>
                <a:gd name="T6" fmla="*/ 0 w 27"/>
                <a:gd name="T7" fmla="*/ 12 h 20"/>
                <a:gd name="T8" fmla="*/ 2 w 27"/>
                <a:gd name="T9" fmla="*/ 12 h 20"/>
                <a:gd name="T10" fmla="*/ 2 w 27"/>
                <a:gd name="T11" fmla="*/ 14 h 20"/>
                <a:gd name="T12" fmla="*/ 2 w 27"/>
                <a:gd name="T13" fmla="*/ 14 h 20"/>
                <a:gd name="T14" fmla="*/ 4 w 27"/>
                <a:gd name="T15" fmla="*/ 16 h 20"/>
                <a:gd name="T16" fmla="*/ 4 w 27"/>
                <a:gd name="T17" fmla="*/ 16 h 20"/>
                <a:gd name="T18" fmla="*/ 6 w 27"/>
                <a:gd name="T19" fmla="*/ 16 h 20"/>
                <a:gd name="T20" fmla="*/ 6 w 27"/>
                <a:gd name="T21" fmla="*/ 18 h 20"/>
                <a:gd name="T22" fmla="*/ 8 w 27"/>
                <a:gd name="T23" fmla="*/ 18 h 20"/>
                <a:gd name="T24" fmla="*/ 8 w 27"/>
                <a:gd name="T25" fmla="*/ 18 h 20"/>
                <a:gd name="T26" fmla="*/ 10 w 27"/>
                <a:gd name="T27" fmla="*/ 18 h 20"/>
                <a:gd name="T28" fmla="*/ 12 w 27"/>
                <a:gd name="T29" fmla="*/ 18 h 20"/>
                <a:gd name="T30" fmla="*/ 14 w 27"/>
                <a:gd name="T31" fmla="*/ 20 h 20"/>
                <a:gd name="T32" fmla="*/ 14 w 27"/>
                <a:gd name="T33" fmla="*/ 20 h 20"/>
                <a:gd name="T34" fmla="*/ 16 w 27"/>
                <a:gd name="T35" fmla="*/ 20 h 20"/>
                <a:gd name="T36" fmla="*/ 18 w 27"/>
                <a:gd name="T37" fmla="*/ 18 h 20"/>
                <a:gd name="T38" fmla="*/ 19 w 27"/>
                <a:gd name="T39" fmla="*/ 18 h 20"/>
                <a:gd name="T40" fmla="*/ 21 w 27"/>
                <a:gd name="T41" fmla="*/ 18 h 20"/>
                <a:gd name="T42" fmla="*/ 21 w 27"/>
                <a:gd name="T43" fmla="*/ 18 h 20"/>
                <a:gd name="T44" fmla="*/ 23 w 27"/>
                <a:gd name="T45" fmla="*/ 16 h 20"/>
                <a:gd name="T46" fmla="*/ 25 w 27"/>
                <a:gd name="T47" fmla="*/ 16 h 20"/>
                <a:gd name="T48" fmla="*/ 25 w 27"/>
                <a:gd name="T49" fmla="*/ 14 h 20"/>
                <a:gd name="T50" fmla="*/ 25 w 27"/>
                <a:gd name="T51" fmla="*/ 14 h 20"/>
                <a:gd name="T52" fmla="*/ 25 w 27"/>
                <a:gd name="T53" fmla="*/ 12 h 20"/>
                <a:gd name="T54" fmla="*/ 25 w 27"/>
                <a:gd name="T55" fmla="*/ 12 h 20"/>
                <a:gd name="T56" fmla="*/ 27 w 27"/>
                <a:gd name="T57" fmla="*/ 10 h 20"/>
                <a:gd name="T58" fmla="*/ 27 w 27"/>
                <a:gd name="T59" fmla="*/ 10 h 20"/>
                <a:gd name="T60" fmla="*/ 27 w 27"/>
                <a:gd name="T61" fmla="*/ 8 h 20"/>
                <a:gd name="T62" fmla="*/ 25 w 27"/>
                <a:gd name="T63" fmla="*/ 8 h 20"/>
                <a:gd name="T64" fmla="*/ 25 w 27"/>
                <a:gd name="T65" fmla="*/ 6 h 20"/>
                <a:gd name="T66" fmla="*/ 25 w 27"/>
                <a:gd name="T67" fmla="*/ 6 h 20"/>
                <a:gd name="T68" fmla="*/ 25 w 27"/>
                <a:gd name="T69" fmla="*/ 4 h 20"/>
                <a:gd name="T70" fmla="*/ 23 w 27"/>
                <a:gd name="T71" fmla="*/ 2 h 20"/>
                <a:gd name="T72" fmla="*/ 21 w 27"/>
                <a:gd name="T73" fmla="*/ 2 h 20"/>
                <a:gd name="T74" fmla="*/ 19 w 27"/>
                <a:gd name="T75" fmla="*/ 0 h 20"/>
                <a:gd name="T76" fmla="*/ 18 w 27"/>
                <a:gd name="T77" fmla="*/ 0 h 20"/>
                <a:gd name="T78" fmla="*/ 16 w 27"/>
                <a:gd name="T79" fmla="*/ 0 h 20"/>
                <a:gd name="T80" fmla="*/ 14 w 27"/>
                <a:gd name="T81" fmla="*/ 0 h 20"/>
                <a:gd name="T82" fmla="*/ 12 w 27"/>
                <a:gd name="T83" fmla="*/ 0 h 20"/>
                <a:gd name="T84" fmla="*/ 10 w 27"/>
                <a:gd name="T85" fmla="*/ 0 h 20"/>
                <a:gd name="T86" fmla="*/ 6 w 27"/>
                <a:gd name="T87" fmla="*/ 0 h 20"/>
                <a:gd name="T88" fmla="*/ 4 w 27"/>
                <a:gd name="T89" fmla="*/ 2 h 20"/>
                <a:gd name="T90" fmla="*/ 2 w 27"/>
                <a:gd name="T91" fmla="*/ 4 h 20"/>
                <a:gd name="T92" fmla="*/ 2 w 27"/>
                <a:gd name="T93" fmla="*/ 4 h 20"/>
                <a:gd name="T94" fmla="*/ 0 w 27"/>
                <a:gd name="T95" fmla="*/ 6 h 20"/>
                <a:gd name="T96" fmla="*/ 0 w 27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0" name="Freeform 438"/>
            <p:cNvSpPr>
              <a:spLocks/>
            </p:cNvSpPr>
            <p:nvPr/>
          </p:nvSpPr>
          <p:spPr bwMode="auto">
            <a:xfrm>
              <a:off x="3263" y="2105"/>
              <a:ext cx="27" cy="20"/>
            </a:xfrm>
            <a:custGeom>
              <a:avLst/>
              <a:gdLst>
                <a:gd name="T0" fmla="*/ 0 w 27"/>
                <a:gd name="T1" fmla="*/ 8 h 20"/>
                <a:gd name="T2" fmla="*/ 0 w 27"/>
                <a:gd name="T3" fmla="*/ 10 h 20"/>
                <a:gd name="T4" fmla="*/ 0 w 27"/>
                <a:gd name="T5" fmla="*/ 12 h 20"/>
                <a:gd name="T6" fmla="*/ 2 w 27"/>
                <a:gd name="T7" fmla="*/ 12 h 20"/>
                <a:gd name="T8" fmla="*/ 2 w 27"/>
                <a:gd name="T9" fmla="*/ 14 h 20"/>
                <a:gd name="T10" fmla="*/ 4 w 27"/>
                <a:gd name="T11" fmla="*/ 16 h 20"/>
                <a:gd name="T12" fmla="*/ 6 w 27"/>
                <a:gd name="T13" fmla="*/ 16 h 20"/>
                <a:gd name="T14" fmla="*/ 6 w 27"/>
                <a:gd name="T15" fmla="*/ 18 h 20"/>
                <a:gd name="T16" fmla="*/ 8 w 27"/>
                <a:gd name="T17" fmla="*/ 18 h 20"/>
                <a:gd name="T18" fmla="*/ 10 w 27"/>
                <a:gd name="T19" fmla="*/ 18 h 20"/>
                <a:gd name="T20" fmla="*/ 12 w 27"/>
                <a:gd name="T21" fmla="*/ 18 h 20"/>
                <a:gd name="T22" fmla="*/ 14 w 27"/>
                <a:gd name="T23" fmla="*/ 20 h 20"/>
                <a:gd name="T24" fmla="*/ 16 w 27"/>
                <a:gd name="T25" fmla="*/ 20 h 20"/>
                <a:gd name="T26" fmla="*/ 18 w 27"/>
                <a:gd name="T27" fmla="*/ 18 h 20"/>
                <a:gd name="T28" fmla="*/ 19 w 27"/>
                <a:gd name="T29" fmla="*/ 18 h 20"/>
                <a:gd name="T30" fmla="*/ 21 w 27"/>
                <a:gd name="T31" fmla="*/ 18 h 20"/>
                <a:gd name="T32" fmla="*/ 23 w 27"/>
                <a:gd name="T33" fmla="*/ 16 h 20"/>
                <a:gd name="T34" fmla="*/ 25 w 27"/>
                <a:gd name="T35" fmla="*/ 16 h 20"/>
                <a:gd name="T36" fmla="*/ 25 w 27"/>
                <a:gd name="T37" fmla="*/ 14 h 20"/>
                <a:gd name="T38" fmla="*/ 25 w 27"/>
                <a:gd name="T39" fmla="*/ 12 h 20"/>
                <a:gd name="T40" fmla="*/ 27 w 27"/>
                <a:gd name="T41" fmla="*/ 10 h 20"/>
                <a:gd name="T42" fmla="*/ 27 w 27"/>
                <a:gd name="T43" fmla="*/ 8 h 20"/>
                <a:gd name="T44" fmla="*/ 25 w 27"/>
                <a:gd name="T45" fmla="*/ 8 h 20"/>
                <a:gd name="T46" fmla="*/ 25 w 27"/>
                <a:gd name="T47" fmla="*/ 6 h 20"/>
                <a:gd name="T48" fmla="*/ 25 w 27"/>
                <a:gd name="T49" fmla="*/ 4 h 20"/>
                <a:gd name="T50" fmla="*/ 23 w 27"/>
                <a:gd name="T51" fmla="*/ 2 h 20"/>
                <a:gd name="T52" fmla="*/ 21 w 27"/>
                <a:gd name="T53" fmla="*/ 2 h 20"/>
                <a:gd name="T54" fmla="*/ 19 w 27"/>
                <a:gd name="T55" fmla="*/ 0 h 20"/>
                <a:gd name="T56" fmla="*/ 18 w 27"/>
                <a:gd name="T57" fmla="*/ 0 h 20"/>
                <a:gd name="T58" fmla="*/ 16 w 27"/>
                <a:gd name="T59" fmla="*/ 0 h 20"/>
                <a:gd name="T60" fmla="*/ 14 w 27"/>
                <a:gd name="T61" fmla="*/ 0 h 20"/>
                <a:gd name="T62" fmla="*/ 12 w 27"/>
                <a:gd name="T63" fmla="*/ 0 h 20"/>
                <a:gd name="T64" fmla="*/ 10 w 27"/>
                <a:gd name="T65" fmla="*/ 0 h 20"/>
                <a:gd name="T66" fmla="*/ 6 w 27"/>
                <a:gd name="T67" fmla="*/ 0 h 20"/>
                <a:gd name="T68" fmla="*/ 4 w 27"/>
                <a:gd name="T69" fmla="*/ 2 h 20"/>
                <a:gd name="T70" fmla="*/ 2 w 27"/>
                <a:gd name="T71" fmla="*/ 4 h 20"/>
                <a:gd name="T72" fmla="*/ 0 w 27"/>
                <a:gd name="T73" fmla="*/ 6 h 20"/>
                <a:gd name="T74" fmla="*/ 0 w 27"/>
                <a:gd name="T7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1" name="Freeform 439"/>
            <p:cNvSpPr>
              <a:spLocks/>
            </p:cNvSpPr>
            <p:nvPr/>
          </p:nvSpPr>
          <p:spPr bwMode="auto">
            <a:xfrm>
              <a:off x="3302" y="2121"/>
              <a:ext cx="5" cy="34"/>
            </a:xfrm>
            <a:custGeom>
              <a:avLst/>
              <a:gdLst>
                <a:gd name="T0" fmla="*/ 0 w 5"/>
                <a:gd name="T1" fmla="*/ 0 h 34"/>
                <a:gd name="T2" fmla="*/ 0 w 5"/>
                <a:gd name="T3" fmla="*/ 2 h 34"/>
                <a:gd name="T4" fmla="*/ 0 w 5"/>
                <a:gd name="T5" fmla="*/ 4 h 34"/>
                <a:gd name="T6" fmla="*/ 0 w 5"/>
                <a:gd name="T7" fmla="*/ 5 h 34"/>
                <a:gd name="T8" fmla="*/ 0 w 5"/>
                <a:gd name="T9" fmla="*/ 7 h 34"/>
                <a:gd name="T10" fmla="*/ 2 w 5"/>
                <a:gd name="T11" fmla="*/ 9 h 34"/>
                <a:gd name="T12" fmla="*/ 2 w 5"/>
                <a:gd name="T13" fmla="*/ 11 h 34"/>
                <a:gd name="T14" fmla="*/ 2 w 5"/>
                <a:gd name="T15" fmla="*/ 13 h 34"/>
                <a:gd name="T16" fmla="*/ 2 w 5"/>
                <a:gd name="T17" fmla="*/ 17 h 34"/>
                <a:gd name="T18" fmla="*/ 2 w 5"/>
                <a:gd name="T19" fmla="*/ 19 h 34"/>
                <a:gd name="T20" fmla="*/ 3 w 5"/>
                <a:gd name="T21" fmla="*/ 21 h 34"/>
                <a:gd name="T22" fmla="*/ 3 w 5"/>
                <a:gd name="T23" fmla="*/ 23 h 34"/>
                <a:gd name="T24" fmla="*/ 3 w 5"/>
                <a:gd name="T25" fmla="*/ 25 h 34"/>
                <a:gd name="T26" fmla="*/ 3 w 5"/>
                <a:gd name="T27" fmla="*/ 28 h 34"/>
                <a:gd name="T28" fmla="*/ 3 w 5"/>
                <a:gd name="T29" fmla="*/ 30 h 34"/>
                <a:gd name="T30" fmla="*/ 3 w 5"/>
                <a:gd name="T31" fmla="*/ 32 h 34"/>
                <a:gd name="T32" fmla="*/ 5 w 5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2" name="Freeform 440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9 h 21"/>
                <a:gd name="T52" fmla="*/ 29 w 29"/>
                <a:gd name="T53" fmla="*/ 7 h 21"/>
                <a:gd name="T54" fmla="*/ 29 w 29"/>
                <a:gd name="T55" fmla="*/ 5 h 21"/>
                <a:gd name="T56" fmla="*/ 27 w 29"/>
                <a:gd name="T57" fmla="*/ 5 h 21"/>
                <a:gd name="T58" fmla="*/ 27 w 29"/>
                <a:gd name="T59" fmla="*/ 5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9 w 29"/>
                <a:gd name="T75" fmla="*/ 0 h 21"/>
                <a:gd name="T76" fmla="*/ 17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2 w 29"/>
                <a:gd name="T83" fmla="*/ 0 h 21"/>
                <a:gd name="T84" fmla="*/ 10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5 h 21"/>
                <a:gd name="T92" fmla="*/ 2 w 29"/>
                <a:gd name="T93" fmla="*/ 5 h 21"/>
                <a:gd name="T94" fmla="*/ 0 w 29"/>
                <a:gd name="T95" fmla="*/ 7 h 21"/>
                <a:gd name="T96" fmla="*/ 0 w 29"/>
                <a:gd name="T9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3" name="Freeform 441"/>
            <p:cNvSpPr>
              <a:spLocks/>
            </p:cNvSpPr>
            <p:nvPr/>
          </p:nvSpPr>
          <p:spPr bwMode="auto">
            <a:xfrm>
              <a:off x="3292" y="2144"/>
              <a:ext cx="29" cy="21"/>
            </a:xfrm>
            <a:custGeom>
              <a:avLst/>
              <a:gdLst>
                <a:gd name="T0" fmla="*/ 0 w 29"/>
                <a:gd name="T1" fmla="*/ 9 h 21"/>
                <a:gd name="T2" fmla="*/ 0 w 29"/>
                <a:gd name="T3" fmla="*/ 11 h 21"/>
                <a:gd name="T4" fmla="*/ 0 w 29"/>
                <a:gd name="T5" fmla="*/ 13 h 21"/>
                <a:gd name="T6" fmla="*/ 2 w 29"/>
                <a:gd name="T7" fmla="*/ 13 h 21"/>
                <a:gd name="T8" fmla="*/ 2 w 29"/>
                <a:gd name="T9" fmla="*/ 15 h 21"/>
                <a:gd name="T10" fmla="*/ 4 w 29"/>
                <a:gd name="T11" fmla="*/ 17 h 21"/>
                <a:gd name="T12" fmla="*/ 6 w 29"/>
                <a:gd name="T13" fmla="*/ 17 h 21"/>
                <a:gd name="T14" fmla="*/ 6 w 29"/>
                <a:gd name="T15" fmla="*/ 19 h 21"/>
                <a:gd name="T16" fmla="*/ 8 w 29"/>
                <a:gd name="T17" fmla="*/ 19 h 21"/>
                <a:gd name="T18" fmla="*/ 10 w 29"/>
                <a:gd name="T19" fmla="*/ 21 h 21"/>
                <a:gd name="T20" fmla="*/ 12 w 29"/>
                <a:gd name="T21" fmla="*/ 21 h 21"/>
                <a:gd name="T22" fmla="*/ 13 w 29"/>
                <a:gd name="T23" fmla="*/ 21 h 21"/>
                <a:gd name="T24" fmla="*/ 15 w 29"/>
                <a:gd name="T25" fmla="*/ 21 h 21"/>
                <a:gd name="T26" fmla="*/ 17 w 29"/>
                <a:gd name="T27" fmla="*/ 21 h 21"/>
                <a:gd name="T28" fmla="*/ 21 w 29"/>
                <a:gd name="T29" fmla="*/ 21 h 21"/>
                <a:gd name="T30" fmla="*/ 23 w 29"/>
                <a:gd name="T31" fmla="*/ 19 h 21"/>
                <a:gd name="T32" fmla="*/ 25 w 29"/>
                <a:gd name="T33" fmla="*/ 17 h 21"/>
                <a:gd name="T34" fmla="*/ 27 w 29"/>
                <a:gd name="T35" fmla="*/ 15 h 21"/>
                <a:gd name="T36" fmla="*/ 29 w 29"/>
                <a:gd name="T37" fmla="*/ 13 h 21"/>
                <a:gd name="T38" fmla="*/ 29 w 29"/>
                <a:gd name="T39" fmla="*/ 11 h 21"/>
                <a:gd name="T40" fmla="*/ 29 w 29"/>
                <a:gd name="T41" fmla="*/ 9 h 21"/>
                <a:gd name="T42" fmla="*/ 29 w 29"/>
                <a:gd name="T43" fmla="*/ 7 h 21"/>
                <a:gd name="T44" fmla="*/ 29 w 29"/>
                <a:gd name="T45" fmla="*/ 5 h 21"/>
                <a:gd name="T46" fmla="*/ 27 w 29"/>
                <a:gd name="T47" fmla="*/ 5 h 21"/>
                <a:gd name="T48" fmla="*/ 25 w 29"/>
                <a:gd name="T49" fmla="*/ 4 h 21"/>
                <a:gd name="T50" fmla="*/ 23 w 29"/>
                <a:gd name="T51" fmla="*/ 4 h 21"/>
                <a:gd name="T52" fmla="*/ 23 w 29"/>
                <a:gd name="T53" fmla="*/ 2 h 21"/>
                <a:gd name="T54" fmla="*/ 21 w 29"/>
                <a:gd name="T55" fmla="*/ 2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12 w 29"/>
                <a:gd name="T65" fmla="*/ 0 h 21"/>
                <a:gd name="T66" fmla="*/ 10 w 29"/>
                <a:gd name="T67" fmla="*/ 0 h 21"/>
                <a:gd name="T68" fmla="*/ 6 w 29"/>
                <a:gd name="T69" fmla="*/ 2 h 21"/>
                <a:gd name="T70" fmla="*/ 4 w 29"/>
                <a:gd name="T71" fmla="*/ 4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4" name="Freeform 442"/>
            <p:cNvSpPr>
              <a:spLocks/>
            </p:cNvSpPr>
            <p:nvPr/>
          </p:nvSpPr>
          <p:spPr bwMode="auto">
            <a:xfrm>
              <a:off x="3304" y="2105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0 w 5"/>
                <a:gd name="T9" fmla="*/ 10 h 35"/>
                <a:gd name="T10" fmla="*/ 1 w 5"/>
                <a:gd name="T11" fmla="*/ 12 h 35"/>
                <a:gd name="T12" fmla="*/ 1 w 5"/>
                <a:gd name="T13" fmla="*/ 14 h 35"/>
                <a:gd name="T14" fmla="*/ 1 w 5"/>
                <a:gd name="T15" fmla="*/ 16 h 35"/>
                <a:gd name="T16" fmla="*/ 1 w 5"/>
                <a:gd name="T17" fmla="*/ 18 h 35"/>
                <a:gd name="T18" fmla="*/ 1 w 5"/>
                <a:gd name="T19" fmla="*/ 20 h 35"/>
                <a:gd name="T20" fmla="*/ 3 w 5"/>
                <a:gd name="T21" fmla="*/ 21 h 35"/>
                <a:gd name="T22" fmla="*/ 3 w 5"/>
                <a:gd name="T23" fmla="*/ 23 h 35"/>
                <a:gd name="T24" fmla="*/ 3 w 5"/>
                <a:gd name="T25" fmla="*/ 27 h 35"/>
                <a:gd name="T26" fmla="*/ 3 w 5"/>
                <a:gd name="T27" fmla="*/ 29 h 35"/>
                <a:gd name="T28" fmla="*/ 3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5" name="Freeform 443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1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3 h 19"/>
                <a:gd name="T12" fmla="*/ 4 w 27"/>
                <a:gd name="T13" fmla="*/ 15 h 19"/>
                <a:gd name="T14" fmla="*/ 4 w 27"/>
                <a:gd name="T15" fmla="*/ 15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7 h 19"/>
                <a:gd name="T22" fmla="*/ 8 w 27"/>
                <a:gd name="T23" fmla="*/ 17 h 19"/>
                <a:gd name="T24" fmla="*/ 10 w 27"/>
                <a:gd name="T25" fmla="*/ 19 h 19"/>
                <a:gd name="T26" fmla="*/ 10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5 w 27"/>
                <a:gd name="T33" fmla="*/ 19 h 19"/>
                <a:gd name="T34" fmla="*/ 15 w 27"/>
                <a:gd name="T35" fmla="*/ 19 h 19"/>
                <a:gd name="T36" fmla="*/ 17 w 27"/>
                <a:gd name="T37" fmla="*/ 19 h 19"/>
                <a:gd name="T38" fmla="*/ 19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9 h 19"/>
                <a:gd name="T62" fmla="*/ 27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5 w 27"/>
                <a:gd name="T69" fmla="*/ 3 h 19"/>
                <a:gd name="T70" fmla="*/ 23 w 27"/>
                <a:gd name="T71" fmla="*/ 3 h 19"/>
                <a:gd name="T72" fmla="*/ 21 w 27"/>
                <a:gd name="T73" fmla="*/ 1 h 19"/>
                <a:gd name="T74" fmla="*/ 19 w 27"/>
                <a:gd name="T75" fmla="*/ 1 h 19"/>
                <a:gd name="T76" fmla="*/ 17 w 27"/>
                <a:gd name="T77" fmla="*/ 0 h 19"/>
                <a:gd name="T78" fmla="*/ 15 w 27"/>
                <a:gd name="T79" fmla="*/ 0 h 19"/>
                <a:gd name="T80" fmla="*/ 14 w 27"/>
                <a:gd name="T81" fmla="*/ 0 h 19"/>
                <a:gd name="T82" fmla="*/ 12 w 27"/>
                <a:gd name="T83" fmla="*/ 0 h 19"/>
                <a:gd name="T84" fmla="*/ 8 w 27"/>
                <a:gd name="T85" fmla="*/ 0 h 19"/>
                <a:gd name="T86" fmla="*/ 6 w 27"/>
                <a:gd name="T87" fmla="*/ 1 h 19"/>
                <a:gd name="T88" fmla="*/ 4 w 27"/>
                <a:gd name="T89" fmla="*/ 3 h 19"/>
                <a:gd name="T90" fmla="*/ 2 w 27"/>
                <a:gd name="T91" fmla="*/ 3 h 19"/>
                <a:gd name="T92" fmla="*/ 2 w 27"/>
                <a:gd name="T93" fmla="*/ 5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6" name="Freeform 444"/>
            <p:cNvSpPr>
              <a:spLocks/>
            </p:cNvSpPr>
            <p:nvPr/>
          </p:nvSpPr>
          <p:spPr bwMode="auto">
            <a:xfrm>
              <a:off x="3290" y="2100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2 w 27"/>
                <a:gd name="T5" fmla="*/ 13 h 19"/>
                <a:gd name="T6" fmla="*/ 4 w 27"/>
                <a:gd name="T7" fmla="*/ 15 h 19"/>
                <a:gd name="T8" fmla="*/ 4 w 27"/>
                <a:gd name="T9" fmla="*/ 17 h 19"/>
                <a:gd name="T10" fmla="*/ 6 w 27"/>
                <a:gd name="T11" fmla="*/ 17 h 19"/>
                <a:gd name="T12" fmla="*/ 8 w 27"/>
                <a:gd name="T13" fmla="*/ 17 h 19"/>
                <a:gd name="T14" fmla="*/ 10 w 27"/>
                <a:gd name="T15" fmla="*/ 19 h 19"/>
                <a:gd name="T16" fmla="*/ 12 w 27"/>
                <a:gd name="T17" fmla="*/ 19 h 19"/>
                <a:gd name="T18" fmla="*/ 14 w 27"/>
                <a:gd name="T19" fmla="*/ 19 h 19"/>
                <a:gd name="T20" fmla="*/ 15 w 27"/>
                <a:gd name="T21" fmla="*/ 19 h 19"/>
                <a:gd name="T22" fmla="*/ 17 w 27"/>
                <a:gd name="T23" fmla="*/ 19 h 19"/>
                <a:gd name="T24" fmla="*/ 19 w 27"/>
                <a:gd name="T25" fmla="*/ 17 h 19"/>
                <a:gd name="T26" fmla="*/ 21 w 27"/>
                <a:gd name="T27" fmla="*/ 17 h 19"/>
                <a:gd name="T28" fmla="*/ 23 w 27"/>
                <a:gd name="T29" fmla="*/ 17 h 19"/>
                <a:gd name="T30" fmla="*/ 23 w 27"/>
                <a:gd name="T31" fmla="*/ 15 h 19"/>
                <a:gd name="T32" fmla="*/ 25 w 27"/>
                <a:gd name="T33" fmla="*/ 15 h 19"/>
                <a:gd name="T34" fmla="*/ 25 w 27"/>
                <a:gd name="T35" fmla="*/ 13 h 19"/>
                <a:gd name="T36" fmla="*/ 25 w 27"/>
                <a:gd name="T37" fmla="*/ 11 h 19"/>
                <a:gd name="T38" fmla="*/ 27 w 27"/>
                <a:gd name="T39" fmla="*/ 11 h 19"/>
                <a:gd name="T40" fmla="*/ 27 w 27"/>
                <a:gd name="T41" fmla="*/ 9 h 19"/>
                <a:gd name="T42" fmla="*/ 27 w 27"/>
                <a:gd name="T43" fmla="*/ 7 h 19"/>
                <a:gd name="T44" fmla="*/ 25 w 27"/>
                <a:gd name="T45" fmla="*/ 7 h 19"/>
                <a:gd name="T46" fmla="*/ 25 w 27"/>
                <a:gd name="T47" fmla="*/ 5 h 19"/>
                <a:gd name="T48" fmla="*/ 25 w 27"/>
                <a:gd name="T49" fmla="*/ 3 h 19"/>
                <a:gd name="T50" fmla="*/ 23 w 27"/>
                <a:gd name="T51" fmla="*/ 3 h 19"/>
                <a:gd name="T52" fmla="*/ 21 w 27"/>
                <a:gd name="T53" fmla="*/ 1 h 19"/>
                <a:gd name="T54" fmla="*/ 19 w 27"/>
                <a:gd name="T55" fmla="*/ 1 h 19"/>
                <a:gd name="T56" fmla="*/ 17 w 27"/>
                <a:gd name="T57" fmla="*/ 0 h 19"/>
                <a:gd name="T58" fmla="*/ 15 w 27"/>
                <a:gd name="T59" fmla="*/ 0 h 19"/>
                <a:gd name="T60" fmla="*/ 14 w 27"/>
                <a:gd name="T61" fmla="*/ 0 h 19"/>
                <a:gd name="T62" fmla="*/ 12 w 27"/>
                <a:gd name="T63" fmla="*/ 0 h 19"/>
                <a:gd name="T64" fmla="*/ 8 w 27"/>
                <a:gd name="T65" fmla="*/ 0 h 19"/>
                <a:gd name="T66" fmla="*/ 6 w 27"/>
                <a:gd name="T67" fmla="*/ 1 h 19"/>
                <a:gd name="T68" fmla="*/ 4 w 27"/>
                <a:gd name="T69" fmla="*/ 3 h 19"/>
                <a:gd name="T70" fmla="*/ 2 w 27"/>
                <a:gd name="T71" fmla="*/ 3 h 19"/>
                <a:gd name="T72" fmla="*/ 2 w 27"/>
                <a:gd name="T73" fmla="*/ 5 h 19"/>
                <a:gd name="T74" fmla="*/ 0 w 27"/>
                <a:gd name="T75" fmla="*/ 7 h 19"/>
                <a:gd name="T76" fmla="*/ 0 w 27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7" name="Freeform 445"/>
            <p:cNvSpPr>
              <a:spLocks/>
            </p:cNvSpPr>
            <p:nvPr/>
          </p:nvSpPr>
          <p:spPr bwMode="auto">
            <a:xfrm>
              <a:off x="3330" y="2113"/>
              <a:ext cx="6" cy="36"/>
            </a:xfrm>
            <a:custGeom>
              <a:avLst/>
              <a:gdLst>
                <a:gd name="T0" fmla="*/ 0 w 6"/>
                <a:gd name="T1" fmla="*/ 0 h 36"/>
                <a:gd name="T2" fmla="*/ 0 w 6"/>
                <a:gd name="T3" fmla="*/ 4 h 36"/>
                <a:gd name="T4" fmla="*/ 0 w 6"/>
                <a:gd name="T5" fmla="*/ 6 h 36"/>
                <a:gd name="T6" fmla="*/ 0 w 6"/>
                <a:gd name="T7" fmla="*/ 8 h 36"/>
                <a:gd name="T8" fmla="*/ 0 w 6"/>
                <a:gd name="T9" fmla="*/ 10 h 36"/>
                <a:gd name="T10" fmla="*/ 2 w 6"/>
                <a:gd name="T11" fmla="*/ 12 h 36"/>
                <a:gd name="T12" fmla="*/ 2 w 6"/>
                <a:gd name="T13" fmla="*/ 13 h 36"/>
                <a:gd name="T14" fmla="*/ 2 w 6"/>
                <a:gd name="T15" fmla="*/ 15 h 36"/>
                <a:gd name="T16" fmla="*/ 2 w 6"/>
                <a:gd name="T17" fmla="*/ 17 h 36"/>
                <a:gd name="T18" fmla="*/ 4 w 6"/>
                <a:gd name="T19" fmla="*/ 21 h 36"/>
                <a:gd name="T20" fmla="*/ 4 w 6"/>
                <a:gd name="T21" fmla="*/ 23 h 36"/>
                <a:gd name="T22" fmla="*/ 4 w 6"/>
                <a:gd name="T23" fmla="*/ 25 h 36"/>
                <a:gd name="T24" fmla="*/ 4 w 6"/>
                <a:gd name="T25" fmla="*/ 27 h 36"/>
                <a:gd name="T26" fmla="*/ 6 w 6"/>
                <a:gd name="T27" fmla="*/ 29 h 36"/>
                <a:gd name="T28" fmla="*/ 6 w 6"/>
                <a:gd name="T29" fmla="*/ 31 h 36"/>
                <a:gd name="T30" fmla="*/ 6 w 6"/>
                <a:gd name="T31" fmla="*/ 33 h 36"/>
                <a:gd name="T32" fmla="*/ 6 w 6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8" name="Freeform 446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3 h 21"/>
                <a:gd name="T8" fmla="*/ 0 w 29"/>
                <a:gd name="T9" fmla="*/ 15 h 21"/>
                <a:gd name="T10" fmla="*/ 2 w 29"/>
                <a:gd name="T11" fmla="*/ 15 h 21"/>
                <a:gd name="T12" fmla="*/ 2 w 29"/>
                <a:gd name="T13" fmla="*/ 17 h 21"/>
                <a:gd name="T14" fmla="*/ 4 w 29"/>
                <a:gd name="T15" fmla="*/ 17 h 21"/>
                <a:gd name="T16" fmla="*/ 4 w 29"/>
                <a:gd name="T17" fmla="*/ 17 h 21"/>
                <a:gd name="T18" fmla="*/ 5 w 29"/>
                <a:gd name="T19" fmla="*/ 19 h 21"/>
                <a:gd name="T20" fmla="*/ 5 w 29"/>
                <a:gd name="T21" fmla="*/ 19 h 21"/>
                <a:gd name="T22" fmla="*/ 7 w 29"/>
                <a:gd name="T23" fmla="*/ 19 h 21"/>
                <a:gd name="T24" fmla="*/ 9 w 29"/>
                <a:gd name="T25" fmla="*/ 19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19 w 29"/>
                <a:gd name="T37" fmla="*/ 19 h 21"/>
                <a:gd name="T38" fmla="*/ 23 w 29"/>
                <a:gd name="T39" fmla="*/ 17 h 21"/>
                <a:gd name="T40" fmla="*/ 25 w 29"/>
                <a:gd name="T41" fmla="*/ 17 h 21"/>
                <a:gd name="T42" fmla="*/ 25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10 h 21"/>
                <a:gd name="T50" fmla="*/ 27 w 29"/>
                <a:gd name="T51" fmla="*/ 8 h 21"/>
                <a:gd name="T52" fmla="*/ 27 w 29"/>
                <a:gd name="T53" fmla="*/ 6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3 w 29"/>
                <a:gd name="T63" fmla="*/ 2 h 21"/>
                <a:gd name="T64" fmla="*/ 23 w 29"/>
                <a:gd name="T65" fmla="*/ 2 h 21"/>
                <a:gd name="T66" fmla="*/ 21 w 29"/>
                <a:gd name="T67" fmla="*/ 2 h 21"/>
                <a:gd name="T68" fmla="*/ 21 w 29"/>
                <a:gd name="T69" fmla="*/ 0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0 h 21"/>
                <a:gd name="T84" fmla="*/ 7 w 29"/>
                <a:gd name="T85" fmla="*/ 0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799" name="Freeform 447"/>
            <p:cNvSpPr>
              <a:spLocks/>
            </p:cNvSpPr>
            <p:nvPr/>
          </p:nvSpPr>
          <p:spPr bwMode="auto">
            <a:xfrm>
              <a:off x="3323" y="2138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1 h 21"/>
                <a:gd name="T4" fmla="*/ 0 w 29"/>
                <a:gd name="T5" fmla="*/ 13 h 21"/>
                <a:gd name="T6" fmla="*/ 0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5 w 29"/>
                <a:gd name="T15" fmla="*/ 19 h 21"/>
                <a:gd name="T16" fmla="*/ 7 w 29"/>
                <a:gd name="T17" fmla="*/ 19 h 21"/>
                <a:gd name="T18" fmla="*/ 9 w 29"/>
                <a:gd name="T19" fmla="*/ 19 h 21"/>
                <a:gd name="T20" fmla="*/ 9 w 29"/>
                <a:gd name="T21" fmla="*/ 21 h 21"/>
                <a:gd name="T22" fmla="*/ 11 w 29"/>
                <a:gd name="T23" fmla="*/ 21 h 21"/>
                <a:gd name="T24" fmla="*/ 13 w 29"/>
                <a:gd name="T25" fmla="*/ 21 h 21"/>
                <a:gd name="T26" fmla="*/ 15 w 29"/>
                <a:gd name="T27" fmla="*/ 21 h 21"/>
                <a:gd name="T28" fmla="*/ 17 w 29"/>
                <a:gd name="T29" fmla="*/ 21 h 21"/>
                <a:gd name="T30" fmla="*/ 19 w 29"/>
                <a:gd name="T31" fmla="*/ 19 h 21"/>
                <a:gd name="T32" fmla="*/ 23 w 29"/>
                <a:gd name="T33" fmla="*/ 17 h 21"/>
                <a:gd name="T34" fmla="*/ 25 w 29"/>
                <a:gd name="T35" fmla="*/ 17 h 21"/>
                <a:gd name="T36" fmla="*/ 25 w 29"/>
                <a:gd name="T37" fmla="*/ 15 h 21"/>
                <a:gd name="T38" fmla="*/ 27 w 29"/>
                <a:gd name="T39" fmla="*/ 13 h 21"/>
                <a:gd name="T40" fmla="*/ 29 w 29"/>
                <a:gd name="T41" fmla="*/ 11 h 21"/>
                <a:gd name="T42" fmla="*/ 29 w 29"/>
                <a:gd name="T43" fmla="*/ 10 h 21"/>
                <a:gd name="T44" fmla="*/ 27 w 29"/>
                <a:gd name="T45" fmla="*/ 8 h 21"/>
                <a:gd name="T46" fmla="*/ 27 w 29"/>
                <a:gd name="T47" fmla="*/ 6 h 21"/>
                <a:gd name="T48" fmla="*/ 25 w 29"/>
                <a:gd name="T49" fmla="*/ 4 h 21"/>
                <a:gd name="T50" fmla="*/ 23 w 29"/>
                <a:gd name="T51" fmla="*/ 2 h 21"/>
                <a:gd name="T52" fmla="*/ 21 w 29"/>
                <a:gd name="T53" fmla="*/ 2 h 21"/>
                <a:gd name="T54" fmla="*/ 21 w 29"/>
                <a:gd name="T55" fmla="*/ 0 h 21"/>
                <a:gd name="T56" fmla="*/ 19 w 29"/>
                <a:gd name="T57" fmla="*/ 0 h 21"/>
                <a:gd name="T58" fmla="*/ 17 w 29"/>
                <a:gd name="T59" fmla="*/ 0 h 21"/>
                <a:gd name="T60" fmla="*/ 15 w 29"/>
                <a:gd name="T61" fmla="*/ 0 h 21"/>
                <a:gd name="T62" fmla="*/ 13 w 29"/>
                <a:gd name="T63" fmla="*/ 0 h 21"/>
                <a:gd name="T64" fmla="*/ 9 w 29"/>
                <a:gd name="T65" fmla="*/ 0 h 21"/>
                <a:gd name="T66" fmla="*/ 7 w 29"/>
                <a:gd name="T67" fmla="*/ 0 h 21"/>
                <a:gd name="T68" fmla="*/ 5 w 29"/>
                <a:gd name="T69" fmla="*/ 2 h 21"/>
                <a:gd name="T70" fmla="*/ 4 w 29"/>
                <a:gd name="T71" fmla="*/ 4 h 21"/>
                <a:gd name="T72" fmla="*/ 2 w 29"/>
                <a:gd name="T73" fmla="*/ 4 h 21"/>
                <a:gd name="T74" fmla="*/ 0 w 29"/>
                <a:gd name="T75" fmla="*/ 6 h 21"/>
                <a:gd name="T76" fmla="*/ 0 w 29"/>
                <a:gd name="T77" fmla="*/ 8 h 21"/>
                <a:gd name="T78" fmla="*/ 0 w 2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0" name="Freeform 448"/>
            <p:cNvSpPr>
              <a:spLocks/>
            </p:cNvSpPr>
            <p:nvPr/>
          </p:nvSpPr>
          <p:spPr bwMode="auto">
            <a:xfrm>
              <a:off x="3332" y="2100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1 h 32"/>
                <a:gd name="T4" fmla="*/ 0 w 6"/>
                <a:gd name="T5" fmla="*/ 3 h 32"/>
                <a:gd name="T6" fmla="*/ 0 w 6"/>
                <a:gd name="T7" fmla="*/ 5 h 32"/>
                <a:gd name="T8" fmla="*/ 0 w 6"/>
                <a:gd name="T9" fmla="*/ 7 h 32"/>
                <a:gd name="T10" fmla="*/ 0 w 6"/>
                <a:gd name="T11" fmla="*/ 9 h 32"/>
                <a:gd name="T12" fmla="*/ 2 w 6"/>
                <a:gd name="T13" fmla="*/ 11 h 32"/>
                <a:gd name="T14" fmla="*/ 2 w 6"/>
                <a:gd name="T15" fmla="*/ 15 h 32"/>
                <a:gd name="T16" fmla="*/ 2 w 6"/>
                <a:gd name="T17" fmla="*/ 17 h 32"/>
                <a:gd name="T18" fmla="*/ 2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6 h 32"/>
                <a:gd name="T28" fmla="*/ 4 w 6"/>
                <a:gd name="T29" fmla="*/ 28 h 32"/>
                <a:gd name="T30" fmla="*/ 6 w 6"/>
                <a:gd name="T31" fmla="*/ 30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1" name="Freeform 449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9 h 19"/>
                <a:gd name="T4" fmla="*/ 0 w 25"/>
                <a:gd name="T5" fmla="*/ 11 h 19"/>
                <a:gd name="T6" fmla="*/ 0 w 25"/>
                <a:gd name="T7" fmla="*/ 11 h 19"/>
                <a:gd name="T8" fmla="*/ 2 w 25"/>
                <a:gd name="T9" fmla="*/ 13 h 19"/>
                <a:gd name="T10" fmla="*/ 2 w 25"/>
                <a:gd name="T11" fmla="*/ 13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5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9 w 25"/>
                <a:gd name="T25" fmla="*/ 17 h 19"/>
                <a:gd name="T26" fmla="*/ 9 w 25"/>
                <a:gd name="T27" fmla="*/ 17 h 19"/>
                <a:gd name="T28" fmla="*/ 11 w 25"/>
                <a:gd name="T29" fmla="*/ 19 h 19"/>
                <a:gd name="T30" fmla="*/ 13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7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9 h 19"/>
                <a:gd name="T56" fmla="*/ 25 w 25"/>
                <a:gd name="T57" fmla="*/ 9 h 19"/>
                <a:gd name="T58" fmla="*/ 25 w 25"/>
                <a:gd name="T59" fmla="*/ 7 h 19"/>
                <a:gd name="T60" fmla="*/ 25 w 25"/>
                <a:gd name="T61" fmla="*/ 7 h 19"/>
                <a:gd name="T62" fmla="*/ 25 w 25"/>
                <a:gd name="T63" fmla="*/ 6 h 19"/>
                <a:gd name="T64" fmla="*/ 25 w 25"/>
                <a:gd name="T65" fmla="*/ 6 h 19"/>
                <a:gd name="T66" fmla="*/ 25 w 25"/>
                <a:gd name="T67" fmla="*/ 4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3 w 25"/>
                <a:gd name="T81" fmla="*/ 0 h 19"/>
                <a:gd name="T82" fmla="*/ 9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2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7 h 19"/>
                <a:gd name="T96" fmla="*/ 0 w 25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2" name="Freeform 450"/>
            <p:cNvSpPr>
              <a:spLocks/>
            </p:cNvSpPr>
            <p:nvPr/>
          </p:nvSpPr>
          <p:spPr bwMode="auto">
            <a:xfrm>
              <a:off x="3319" y="2094"/>
              <a:ext cx="25" cy="19"/>
            </a:xfrm>
            <a:custGeom>
              <a:avLst/>
              <a:gdLst>
                <a:gd name="T0" fmla="*/ 0 w 25"/>
                <a:gd name="T1" fmla="*/ 9 h 19"/>
                <a:gd name="T2" fmla="*/ 0 w 25"/>
                <a:gd name="T3" fmla="*/ 11 h 19"/>
                <a:gd name="T4" fmla="*/ 2 w 25"/>
                <a:gd name="T5" fmla="*/ 13 h 19"/>
                <a:gd name="T6" fmla="*/ 2 w 25"/>
                <a:gd name="T7" fmla="*/ 15 h 19"/>
                <a:gd name="T8" fmla="*/ 4 w 25"/>
                <a:gd name="T9" fmla="*/ 15 h 19"/>
                <a:gd name="T10" fmla="*/ 6 w 25"/>
                <a:gd name="T11" fmla="*/ 17 h 19"/>
                <a:gd name="T12" fmla="*/ 8 w 25"/>
                <a:gd name="T13" fmla="*/ 17 h 19"/>
                <a:gd name="T14" fmla="*/ 9 w 25"/>
                <a:gd name="T15" fmla="*/ 17 h 19"/>
                <a:gd name="T16" fmla="*/ 11 w 25"/>
                <a:gd name="T17" fmla="*/ 19 h 19"/>
                <a:gd name="T18" fmla="*/ 13 w 25"/>
                <a:gd name="T19" fmla="*/ 19 h 19"/>
                <a:gd name="T20" fmla="*/ 15 w 25"/>
                <a:gd name="T21" fmla="*/ 19 h 19"/>
                <a:gd name="T22" fmla="*/ 17 w 25"/>
                <a:gd name="T23" fmla="*/ 19 h 19"/>
                <a:gd name="T24" fmla="*/ 17 w 25"/>
                <a:gd name="T25" fmla="*/ 17 h 19"/>
                <a:gd name="T26" fmla="*/ 19 w 25"/>
                <a:gd name="T27" fmla="*/ 17 h 19"/>
                <a:gd name="T28" fmla="*/ 21 w 25"/>
                <a:gd name="T29" fmla="*/ 17 h 19"/>
                <a:gd name="T30" fmla="*/ 23 w 25"/>
                <a:gd name="T31" fmla="*/ 15 h 19"/>
                <a:gd name="T32" fmla="*/ 25 w 25"/>
                <a:gd name="T33" fmla="*/ 13 h 19"/>
                <a:gd name="T34" fmla="*/ 25 w 25"/>
                <a:gd name="T35" fmla="*/ 11 h 19"/>
                <a:gd name="T36" fmla="*/ 25 w 25"/>
                <a:gd name="T37" fmla="*/ 9 h 19"/>
                <a:gd name="T38" fmla="*/ 25 w 25"/>
                <a:gd name="T39" fmla="*/ 7 h 19"/>
                <a:gd name="T40" fmla="*/ 25 w 25"/>
                <a:gd name="T41" fmla="*/ 6 h 19"/>
                <a:gd name="T42" fmla="*/ 25 w 25"/>
                <a:gd name="T43" fmla="*/ 4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3 w 25"/>
                <a:gd name="T57" fmla="*/ 0 h 19"/>
                <a:gd name="T58" fmla="*/ 9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2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7 h 19"/>
                <a:gd name="T72" fmla="*/ 0 w 25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9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3" name="Freeform 451"/>
            <p:cNvSpPr>
              <a:spLocks/>
            </p:cNvSpPr>
            <p:nvPr/>
          </p:nvSpPr>
          <p:spPr bwMode="auto">
            <a:xfrm>
              <a:off x="3359" y="2107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0 w 6"/>
                <a:gd name="T9" fmla="*/ 8 h 35"/>
                <a:gd name="T10" fmla="*/ 0 w 6"/>
                <a:gd name="T11" fmla="*/ 10 h 35"/>
                <a:gd name="T12" fmla="*/ 2 w 6"/>
                <a:gd name="T13" fmla="*/ 12 h 35"/>
                <a:gd name="T14" fmla="*/ 2 w 6"/>
                <a:gd name="T15" fmla="*/ 16 h 35"/>
                <a:gd name="T16" fmla="*/ 2 w 6"/>
                <a:gd name="T17" fmla="*/ 18 h 35"/>
                <a:gd name="T18" fmla="*/ 2 w 6"/>
                <a:gd name="T19" fmla="*/ 19 h 35"/>
                <a:gd name="T20" fmla="*/ 4 w 6"/>
                <a:gd name="T21" fmla="*/ 21 h 35"/>
                <a:gd name="T22" fmla="*/ 4 w 6"/>
                <a:gd name="T23" fmla="*/ 23 h 35"/>
                <a:gd name="T24" fmla="*/ 4 w 6"/>
                <a:gd name="T25" fmla="*/ 25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4" name="Freeform 452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2 h 21"/>
                <a:gd name="T4" fmla="*/ 0 w 28"/>
                <a:gd name="T5" fmla="*/ 14 h 21"/>
                <a:gd name="T6" fmla="*/ 0 w 28"/>
                <a:gd name="T7" fmla="*/ 16 h 21"/>
                <a:gd name="T8" fmla="*/ 0 w 28"/>
                <a:gd name="T9" fmla="*/ 16 h 21"/>
                <a:gd name="T10" fmla="*/ 1 w 28"/>
                <a:gd name="T11" fmla="*/ 18 h 21"/>
                <a:gd name="T12" fmla="*/ 1 w 28"/>
                <a:gd name="T13" fmla="*/ 18 h 21"/>
                <a:gd name="T14" fmla="*/ 3 w 28"/>
                <a:gd name="T15" fmla="*/ 18 h 21"/>
                <a:gd name="T16" fmla="*/ 3 w 28"/>
                <a:gd name="T17" fmla="*/ 19 h 21"/>
                <a:gd name="T18" fmla="*/ 5 w 28"/>
                <a:gd name="T19" fmla="*/ 19 h 21"/>
                <a:gd name="T20" fmla="*/ 5 w 28"/>
                <a:gd name="T21" fmla="*/ 19 h 21"/>
                <a:gd name="T22" fmla="*/ 7 w 28"/>
                <a:gd name="T23" fmla="*/ 19 h 21"/>
                <a:gd name="T24" fmla="*/ 9 w 28"/>
                <a:gd name="T25" fmla="*/ 21 h 21"/>
                <a:gd name="T26" fmla="*/ 9 w 28"/>
                <a:gd name="T27" fmla="*/ 21 h 21"/>
                <a:gd name="T28" fmla="*/ 11 w 28"/>
                <a:gd name="T29" fmla="*/ 21 h 21"/>
                <a:gd name="T30" fmla="*/ 13 w 28"/>
                <a:gd name="T31" fmla="*/ 21 h 21"/>
                <a:gd name="T32" fmla="*/ 15 w 28"/>
                <a:gd name="T33" fmla="*/ 21 h 21"/>
                <a:gd name="T34" fmla="*/ 17 w 28"/>
                <a:gd name="T35" fmla="*/ 21 h 21"/>
                <a:gd name="T36" fmla="*/ 19 w 28"/>
                <a:gd name="T37" fmla="*/ 19 h 21"/>
                <a:gd name="T38" fmla="*/ 21 w 28"/>
                <a:gd name="T39" fmla="*/ 19 h 21"/>
                <a:gd name="T40" fmla="*/ 23 w 28"/>
                <a:gd name="T41" fmla="*/ 18 h 21"/>
                <a:gd name="T42" fmla="*/ 24 w 28"/>
                <a:gd name="T43" fmla="*/ 16 h 21"/>
                <a:gd name="T44" fmla="*/ 26 w 28"/>
                <a:gd name="T45" fmla="*/ 14 h 21"/>
                <a:gd name="T46" fmla="*/ 26 w 28"/>
                <a:gd name="T47" fmla="*/ 12 h 21"/>
                <a:gd name="T48" fmla="*/ 28 w 28"/>
                <a:gd name="T49" fmla="*/ 10 h 21"/>
                <a:gd name="T50" fmla="*/ 26 w 28"/>
                <a:gd name="T51" fmla="*/ 8 h 21"/>
                <a:gd name="T52" fmla="*/ 26 w 28"/>
                <a:gd name="T53" fmla="*/ 8 h 21"/>
                <a:gd name="T54" fmla="*/ 26 w 28"/>
                <a:gd name="T55" fmla="*/ 6 h 21"/>
                <a:gd name="T56" fmla="*/ 24 w 28"/>
                <a:gd name="T57" fmla="*/ 6 h 21"/>
                <a:gd name="T58" fmla="*/ 24 w 28"/>
                <a:gd name="T59" fmla="*/ 4 h 21"/>
                <a:gd name="T60" fmla="*/ 24 w 28"/>
                <a:gd name="T61" fmla="*/ 4 h 21"/>
                <a:gd name="T62" fmla="*/ 23 w 28"/>
                <a:gd name="T63" fmla="*/ 4 h 21"/>
                <a:gd name="T64" fmla="*/ 23 w 28"/>
                <a:gd name="T65" fmla="*/ 2 h 21"/>
                <a:gd name="T66" fmla="*/ 21 w 28"/>
                <a:gd name="T67" fmla="*/ 2 h 21"/>
                <a:gd name="T68" fmla="*/ 21 w 28"/>
                <a:gd name="T69" fmla="*/ 2 h 21"/>
                <a:gd name="T70" fmla="*/ 19 w 28"/>
                <a:gd name="T71" fmla="*/ 0 h 21"/>
                <a:gd name="T72" fmla="*/ 17 w 28"/>
                <a:gd name="T73" fmla="*/ 0 h 21"/>
                <a:gd name="T74" fmla="*/ 17 w 28"/>
                <a:gd name="T75" fmla="*/ 0 h 21"/>
                <a:gd name="T76" fmla="*/ 15 w 28"/>
                <a:gd name="T77" fmla="*/ 0 h 21"/>
                <a:gd name="T78" fmla="*/ 13 w 28"/>
                <a:gd name="T79" fmla="*/ 0 h 21"/>
                <a:gd name="T80" fmla="*/ 11 w 28"/>
                <a:gd name="T81" fmla="*/ 0 h 21"/>
                <a:gd name="T82" fmla="*/ 9 w 28"/>
                <a:gd name="T83" fmla="*/ 0 h 21"/>
                <a:gd name="T84" fmla="*/ 7 w 28"/>
                <a:gd name="T85" fmla="*/ 2 h 21"/>
                <a:gd name="T86" fmla="*/ 3 w 28"/>
                <a:gd name="T87" fmla="*/ 2 h 21"/>
                <a:gd name="T88" fmla="*/ 1 w 28"/>
                <a:gd name="T89" fmla="*/ 4 h 21"/>
                <a:gd name="T90" fmla="*/ 1 w 28"/>
                <a:gd name="T91" fmla="*/ 6 h 21"/>
                <a:gd name="T92" fmla="*/ 0 w 28"/>
                <a:gd name="T93" fmla="*/ 8 h 21"/>
                <a:gd name="T94" fmla="*/ 0 w 28"/>
                <a:gd name="T95" fmla="*/ 10 h 21"/>
                <a:gd name="T96" fmla="*/ 0 w 28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5" name="Freeform 453"/>
            <p:cNvSpPr>
              <a:spLocks/>
            </p:cNvSpPr>
            <p:nvPr/>
          </p:nvSpPr>
          <p:spPr bwMode="auto">
            <a:xfrm>
              <a:off x="3352" y="2130"/>
              <a:ext cx="28" cy="21"/>
            </a:xfrm>
            <a:custGeom>
              <a:avLst/>
              <a:gdLst>
                <a:gd name="T0" fmla="*/ 0 w 28"/>
                <a:gd name="T1" fmla="*/ 12 h 21"/>
                <a:gd name="T2" fmla="*/ 0 w 28"/>
                <a:gd name="T3" fmla="*/ 14 h 21"/>
                <a:gd name="T4" fmla="*/ 0 w 28"/>
                <a:gd name="T5" fmla="*/ 16 h 21"/>
                <a:gd name="T6" fmla="*/ 1 w 28"/>
                <a:gd name="T7" fmla="*/ 18 h 21"/>
                <a:gd name="T8" fmla="*/ 3 w 28"/>
                <a:gd name="T9" fmla="*/ 18 h 21"/>
                <a:gd name="T10" fmla="*/ 3 w 28"/>
                <a:gd name="T11" fmla="*/ 19 h 21"/>
                <a:gd name="T12" fmla="*/ 5 w 28"/>
                <a:gd name="T13" fmla="*/ 19 h 21"/>
                <a:gd name="T14" fmla="*/ 7 w 28"/>
                <a:gd name="T15" fmla="*/ 19 h 21"/>
                <a:gd name="T16" fmla="*/ 9 w 28"/>
                <a:gd name="T17" fmla="*/ 21 h 21"/>
                <a:gd name="T18" fmla="*/ 11 w 28"/>
                <a:gd name="T19" fmla="*/ 21 h 21"/>
                <a:gd name="T20" fmla="*/ 13 w 28"/>
                <a:gd name="T21" fmla="*/ 21 h 21"/>
                <a:gd name="T22" fmla="*/ 15 w 28"/>
                <a:gd name="T23" fmla="*/ 21 h 21"/>
                <a:gd name="T24" fmla="*/ 17 w 28"/>
                <a:gd name="T25" fmla="*/ 21 h 21"/>
                <a:gd name="T26" fmla="*/ 19 w 28"/>
                <a:gd name="T27" fmla="*/ 19 h 21"/>
                <a:gd name="T28" fmla="*/ 21 w 28"/>
                <a:gd name="T29" fmla="*/ 19 h 21"/>
                <a:gd name="T30" fmla="*/ 23 w 28"/>
                <a:gd name="T31" fmla="*/ 18 h 21"/>
                <a:gd name="T32" fmla="*/ 24 w 28"/>
                <a:gd name="T33" fmla="*/ 16 h 21"/>
                <a:gd name="T34" fmla="*/ 26 w 28"/>
                <a:gd name="T35" fmla="*/ 14 h 21"/>
                <a:gd name="T36" fmla="*/ 26 w 28"/>
                <a:gd name="T37" fmla="*/ 12 h 21"/>
                <a:gd name="T38" fmla="*/ 28 w 28"/>
                <a:gd name="T39" fmla="*/ 10 h 21"/>
                <a:gd name="T40" fmla="*/ 26 w 28"/>
                <a:gd name="T41" fmla="*/ 8 h 21"/>
                <a:gd name="T42" fmla="*/ 26 w 28"/>
                <a:gd name="T43" fmla="*/ 6 h 21"/>
                <a:gd name="T44" fmla="*/ 24 w 28"/>
                <a:gd name="T45" fmla="*/ 6 h 21"/>
                <a:gd name="T46" fmla="*/ 24 w 28"/>
                <a:gd name="T47" fmla="*/ 4 h 21"/>
                <a:gd name="T48" fmla="*/ 23 w 28"/>
                <a:gd name="T49" fmla="*/ 4 h 21"/>
                <a:gd name="T50" fmla="*/ 23 w 28"/>
                <a:gd name="T51" fmla="*/ 2 h 21"/>
                <a:gd name="T52" fmla="*/ 21 w 28"/>
                <a:gd name="T53" fmla="*/ 2 h 21"/>
                <a:gd name="T54" fmla="*/ 19 w 28"/>
                <a:gd name="T55" fmla="*/ 0 h 21"/>
                <a:gd name="T56" fmla="*/ 17 w 28"/>
                <a:gd name="T57" fmla="*/ 0 h 21"/>
                <a:gd name="T58" fmla="*/ 15 w 28"/>
                <a:gd name="T59" fmla="*/ 0 h 21"/>
                <a:gd name="T60" fmla="*/ 13 w 28"/>
                <a:gd name="T61" fmla="*/ 0 h 21"/>
                <a:gd name="T62" fmla="*/ 11 w 28"/>
                <a:gd name="T63" fmla="*/ 0 h 21"/>
                <a:gd name="T64" fmla="*/ 9 w 28"/>
                <a:gd name="T65" fmla="*/ 0 h 21"/>
                <a:gd name="T66" fmla="*/ 7 w 28"/>
                <a:gd name="T67" fmla="*/ 2 h 21"/>
                <a:gd name="T68" fmla="*/ 3 w 28"/>
                <a:gd name="T69" fmla="*/ 2 h 21"/>
                <a:gd name="T70" fmla="*/ 1 w 28"/>
                <a:gd name="T71" fmla="*/ 4 h 21"/>
                <a:gd name="T72" fmla="*/ 1 w 28"/>
                <a:gd name="T73" fmla="*/ 6 h 21"/>
                <a:gd name="T74" fmla="*/ 0 w 28"/>
                <a:gd name="T75" fmla="*/ 8 h 21"/>
                <a:gd name="T76" fmla="*/ 0 w 28"/>
                <a:gd name="T77" fmla="*/ 10 h 21"/>
                <a:gd name="T78" fmla="*/ 0 w 28"/>
                <a:gd name="T7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6" name="Freeform 454"/>
            <p:cNvSpPr>
              <a:spLocks/>
            </p:cNvSpPr>
            <p:nvPr/>
          </p:nvSpPr>
          <p:spPr bwMode="auto">
            <a:xfrm>
              <a:off x="3359" y="2092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0 w 8"/>
                <a:gd name="T3" fmla="*/ 2 h 34"/>
                <a:gd name="T4" fmla="*/ 0 w 8"/>
                <a:gd name="T5" fmla="*/ 4 h 34"/>
                <a:gd name="T6" fmla="*/ 2 w 8"/>
                <a:gd name="T7" fmla="*/ 8 h 34"/>
                <a:gd name="T8" fmla="*/ 2 w 8"/>
                <a:gd name="T9" fmla="*/ 9 h 34"/>
                <a:gd name="T10" fmla="*/ 2 w 8"/>
                <a:gd name="T11" fmla="*/ 11 h 34"/>
                <a:gd name="T12" fmla="*/ 2 w 8"/>
                <a:gd name="T13" fmla="*/ 13 h 34"/>
                <a:gd name="T14" fmla="*/ 2 w 8"/>
                <a:gd name="T15" fmla="*/ 15 h 34"/>
                <a:gd name="T16" fmla="*/ 4 w 8"/>
                <a:gd name="T17" fmla="*/ 17 h 34"/>
                <a:gd name="T18" fmla="*/ 4 w 8"/>
                <a:gd name="T19" fmla="*/ 19 h 34"/>
                <a:gd name="T20" fmla="*/ 4 w 8"/>
                <a:gd name="T21" fmla="*/ 21 h 34"/>
                <a:gd name="T22" fmla="*/ 6 w 8"/>
                <a:gd name="T23" fmla="*/ 23 h 34"/>
                <a:gd name="T24" fmla="*/ 6 w 8"/>
                <a:gd name="T25" fmla="*/ 25 h 34"/>
                <a:gd name="T26" fmla="*/ 6 w 8"/>
                <a:gd name="T27" fmla="*/ 29 h 34"/>
                <a:gd name="T28" fmla="*/ 6 w 8"/>
                <a:gd name="T29" fmla="*/ 31 h 34"/>
                <a:gd name="T30" fmla="*/ 6 w 8"/>
                <a:gd name="T31" fmla="*/ 33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7" name="Freeform 455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7 w 27"/>
                <a:gd name="T21" fmla="*/ 17 h 19"/>
                <a:gd name="T22" fmla="*/ 7 w 27"/>
                <a:gd name="T23" fmla="*/ 19 h 19"/>
                <a:gd name="T24" fmla="*/ 9 w 27"/>
                <a:gd name="T25" fmla="*/ 19 h 19"/>
                <a:gd name="T26" fmla="*/ 11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21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5 h 19"/>
                <a:gd name="T46" fmla="*/ 25 w 27"/>
                <a:gd name="T47" fmla="*/ 15 h 19"/>
                <a:gd name="T48" fmla="*/ 25 w 27"/>
                <a:gd name="T49" fmla="*/ 14 h 19"/>
                <a:gd name="T50" fmla="*/ 27 w 27"/>
                <a:gd name="T51" fmla="*/ 14 h 19"/>
                <a:gd name="T52" fmla="*/ 27 w 27"/>
                <a:gd name="T53" fmla="*/ 12 h 19"/>
                <a:gd name="T54" fmla="*/ 27 w 27"/>
                <a:gd name="T55" fmla="*/ 12 h 19"/>
                <a:gd name="T56" fmla="*/ 27 w 27"/>
                <a:gd name="T57" fmla="*/ 10 h 19"/>
                <a:gd name="T58" fmla="*/ 27 w 27"/>
                <a:gd name="T59" fmla="*/ 10 h 19"/>
                <a:gd name="T60" fmla="*/ 27 w 27"/>
                <a:gd name="T61" fmla="*/ 8 h 19"/>
                <a:gd name="T62" fmla="*/ 27 w 27"/>
                <a:gd name="T63" fmla="*/ 8 h 19"/>
                <a:gd name="T64" fmla="*/ 25 w 27"/>
                <a:gd name="T65" fmla="*/ 6 h 19"/>
                <a:gd name="T66" fmla="*/ 25 w 27"/>
                <a:gd name="T67" fmla="*/ 6 h 19"/>
                <a:gd name="T68" fmla="*/ 23 w 27"/>
                <a:gd name="T69" fmla="*/ 4 h 19"/>
                <a:gd name="T70" fmla="*/ 23 w 27"/>
                <a:gd name="T71" fmla="*/ 2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0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7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8" name="Freeform 456"/>
            <p:cNvSpPr>
              <a:spLocks/>
            </p:cNvSpPr>
            <p:nvPr/>
          </p:nvSpPr>
          <p:spPr bwMode="auto">
            <a:xfrm>
              <a:off x="3346" y="2086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2 w 27"/>
                <a:gd name="T3" fmla="*/ 12 h 19"/>
                <a:gd name="T4" fmla="*/ 2 w 27"/>
                <a:gd name="T5" fmla="*/ 14 h 19"/>
                <a:gd name="T6" fmla="*/ 2 w 27"/>
                <a:gd name="T7" fmla="*/ 15 h 19"/>
                <a:gd name="T8" fmla="*/ 4 w 27"/>
                <a:gd name="T9" fmla="*/ 15 h 19"/>
                <a:gd name="T10" fmla="*/ 4 w 27"/>
                <a:gd name="T11" fmla="*/ 17 h 19"/>
                <a:gd name="T12" fmla="*/ 6 w 27"/>
                <a:gd name="T13" fmla="*/ 17 h 19"/>
                <a:gd name="T14" fmla="*/ 7 w 27"/>
                <a:gd name="T15" fmla="*/ 17 h 19"/>
                <a:gd name="T16" fmla="*/ 7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5 h 19"/>
                <a:gd name="T36" fmla="*/ 25 w 27"/>
                <a:gd name="T37" fmla="*/ 14 h 19"/>
                <a:gd name="T38" fmla="*/ 27 w 27"/>
                <a:gd name="T39" fmla="*/ 14 h 19"/>
                <a:gd name="T40" fmla="*/ 27 w 27"/>
                <a:gd name="T41" fmla="*/ 12 h 19"/>
                <a:gd name="T42" fmla="*/ 27 w 27"/>
                <a:gd name="T43" fmla="*/ 10 h 19"/>
                <a:gd name="T44" fmla="*/ 27 w 27"/>
                <a:gd name="T45" fmla="*/ 8 h 19"/>
                <a:gd name="T46" fmla="*/ 25 w 27"/>
                <a:gd name="T47" fmla="*/ 6 h 19"/>
                <a:gd name="T48" fmla="*/ 23 w 27"/>
                <a:gd name="T49" fmla="*/ 4 h 19"/>
                <a:gd name="T50" fmla="*/ 23 w 27"/>
                <a:gd name="T51" fmla="*/ 2 h 19"/>
                <a:gd name="T52" fmla="*/ 21 w 27"/>
                <a:gd name="T53" fmla="*/ 2 h 19"/>
                <a:gd name="T54" fmla="*/ 19 w 27"/>
                <a:gd name="T55" fmla="*/ 2 h 19"/>
                <a:gd name="T56" fmla="*/ 17 w 27"/>
                <a:gd name="T57" fmla="*/ 0 h 19"/>
                <a:gd name="T58" fmla="*/ 15 w 27"/>
                <a:gd name="T59" fmla="*/ 0 h 19"/>
                <a:gd name="T60" fmla="*/ 13 w 27"/>
                <a:gd name="T61" fmla="*/ 0 h 19"/>
                <a:gd name="T62" fmla="*/ 11 w 27"/>
                <a:gd name="T63" fmla="*/ 0 h 19"/>
                <a:gd name="T64" fmla="*/ 7 w 27"/>
                <a:gd name="T65" fmla="*/ 2 h 19"/>
                <a:gd name="T66" fmla="*/ 6 w 27"/>
                <a:gd name="T67" fmla="*/ 2 h 19"/>
                <a:gd name="T68" fmla="*/ 4 w 27"/>
                <a:gd name="T69" fmla="*/ 4 h 19"/>
                <a:gd name="T70" fmla="*/ 2 w 27"/>
                <a:gd name="T71" fmla="*/ 6 h 19"/>
                <a:gd name="T72" fmla="*/ 2 w 27"/>
                <a:gd name="T73" fmla="*/ 8 h 19"/>
                <a:gd name="T74" fmla="*/ 0 w 27"/>
                <a:gd name="T75" fmla="*/ 8 h 19"/>
                <a:gd name="T76" fmla="*/ 0 w 27"/>
                <a:gd name="T7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09" name="Freeform 457"/>
            <p:cNvSpPr>
              <a:spLocks/>
            </p:cNvSpPr>
            <p:nvPr/>
          </p:nvSpPr>
          <p:spPr bwMode="auto">
            <a:xfrm>
              <a:off x="3386" y="2100"/>
              <a:ext cx="8" cy="34"/>
            </a:xfrm>
            <a:custGeom>
              <a:avLst/>
              <a:gdLst>
                <a:gd name="T0" fmla="*/ 0 w 8"/>
                <a:gd name="T1" fmla="*/ 0 h 34"/>
                <a:gd name="T2" fmla="*/ 2 w 8"/>
                <a:gd name="T3" fmla="*/ 1 h 34"/>
                <a:gd name="T4" fmla="*/ 2 w 8"/>
                <a:gd name="T5" fmla="*/ 3 h 34"/>
                <a:gd name="T6" fmla="*/ 2 w 8"/>
                <a:gd name="T7" fmla="*/ 7 h 34"/>
                <a:gd name="T8" fmla="*/ 2 w 8"/>
                <a:gd name="T9" fmla="*/ 9 h 34"/>
                <a:gd name="T10" fmla="*/ 2 w 8"/>
                <a:gd name="T11" fmla="*/ 11 h 34"/>
                <a:gd name="T12" fmla="*/ 4 w 8"/>
                <a:gd name="T13" fmla="*/ 13 h 34"/>
                <a:gd name="T14" fmla="*/ 4 w 8"/>
                <a:gd name="T15" fmla="*/ 15 h 34"/>
                <a:gd name="T16" fmla="*/ 4 w 8"/>
                <a:gd name="T17" fmla="*/ 17 h 34"/>
                <a:gd name="T18" fmla="*/ 6 w 8"/>
                <a:gd name="T19" fmla="*/ 19 h 34"/>
                <a:gd name="T20" fmla="*/ 6 w 8"/>
                <a:gd name="T21" fmla="*/ 21 h 34"/>
                <a:gd name="T22" fmla="*/ 6 w 8"/>
                <a:gd name="T23" fmla="*/ 25 h 34"/>
                <a:gd name="T24" fmla="*/ 6 w 8"/>
                <a:gd name="T25" fmla="*/ 26 h 34"/>
                <a:gd name="T26" fmla="*/ 8 w 8"/>
                <a:gd name="T27" fmla="*/ 28 h 34"/>
                <a:gd name="T28" fmla="*/ 8 w 8"/>
                <a:gd name="T29" fmla="*/ 30 h 34"/>
                <a:gd name="T30" fmla="*/ 8 w 8"/>
                <a:gd name="T31" fmla="*/ 32 h 34"/>
                <a:gd name="T32" fmla="*/ 8 w 8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0" name="Freeform 458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0 w 29"/>
                <a:gd name="T7" fmla="*/ 15 h 21"/>
                <a:gd name="T8" fmla="*/ 2 w 29"/>
                <a:gd name="T9" fmla="*/ 17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9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21 h 21"/>
                <a:gd name="T22" fmla="*/ 8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2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8 w 29"/>
                <a:gd name="T35" fmla="*/ 21 h 21"/>
                <a:gd name="T36" fmla="*/ 21 w 29"/>
                <a:gd name="T37" fmla="*/ 21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7 h 21"/>
                <a:gd name="T52" fmla="*/ 27 w 29"/>
                <a:gd name="T53" fmla="*/ 7 h 21"/>
                <a:gd name="T54" fmla="*/ 27 w 29"/>
                <a:gd name="T55" fmla="*/ 5 h 21"/>
                <a:gd name="T56" fmla="*/ 27 w 29"/>
                <a:gd name="T57" fmla="*/ 5 h 21"/>
                <a:gd name="T58" fmla="*/ 25 w 29"/>
                <a:gd name="T59" fmla="*/ 5 h 21"/>
                <a:gd name="T60" fmla="*/ 25 w 29"/>
                <a:gd name="T61" fmla="*/ 3 h 21"/>
                <a:gd name="T62" fmla="*/ 23 w 29"/>
                <a:gd name="T63" fmla="*/ 3 h 21"/>
                <a:gd name="T64" fmla="*/ 23 w 29"/>
                <a:gd name="T65" fmla="*/ 3 h 21"/>
                <a:gd name="T66" fmla="*/ 21 w 29"/>
                <a:gd name="T67" fmla="*/ 2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0 h 21"/>
                <a:gd name="T74" fmla="*/ 18 w 29"/>
                <a:gd name="T75" fmla="*/ 0 h 21"/>
                <a:gd name="T76" fmla="*/ 16 w 29"/>
                <a:gd name="T77" fmla="*/ 0 h 21"/>
                <a:gd name="T78" fmla="*/ 14 w 29"/>
                <a:gd name="T79" fmla="*/ 0 h 21"/>
                <a:gd name="T80" fmla="*/ 14 w 29"/>
                <a:gd name="T81" fmla="*/ 0 h 21"/>
                <a:gd name="T82" fmla="*/ 10 w 29"/>
                <a:gd name="T83" fmla="*/ 2 h 21"/>
                <a:gd name="T84" fmla="*/ 8 w 29"/>
                <a:gd name="T85" fmla="*/ 2 h 21"/>
                <a:gd name="T86" fmla="*/ 6 w 29"/>
                <a:gd name="T87" fmla="*/ 3 h 21"/>
                <a:gd name="T88" fmla="*/ 4 w 29"/>
                <a:gd name="T89" fmla="*/ 3 h 21"/>
                <a:gd name="T90" fmla="*/ 2 w 29"/>
                <a:gd name="T91" fmla="*/ 5 h 21"/>
                <a:gd name="T92" fmla="*/ 0 w 29"/>
                <a:gd name="T93" fmla="*/ 7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1" name="Freeform 459"/>
            <p:cNvSpPr>
              <a:spLocks/>
            </p:cNvSpPr>
            <p:nvPr/>
          </p:nvSpPr>
          <p:spPr bwMode="auto">
            <a:xfrm>
              <a:off x="3380" y="2123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4 w 29"/>
                <a:gd name="T11" fmla="*/ 19 h 21"/>
                <a:gd name="T12" fmla="*/ 6 w 29"/>
                <a:gd name="T13" fmla="*/ 19 h 21"/>
                <a:gd name="T14" fmla="*/ 8 w 29"/>
                <a:gd name="T15" fmla="*/ 21 h 21"/>
                <a:gd name="T16" fmla="*/ 10 w 29"/>
                <a:gd name="T17" fmla="*/ 21 h 21"/>
                <a:gd name="T18" fmla="*/ 12 w 29"/>
                <a:gd name="T19" fmla="*/ 21 h 21"/>
                <a:gd name="T20" fmla="*/ 14 w 29"/>
                <a:gd name="T21" fmla="*/ 21 h 21"/>
                <a:gd name="T22" fmla="*/ 16 w 29"/>
                <a:gd name="T23" fmla="*/ 21 h 21"/>
                <a:gd name="T24" fmla="*/ 18 w 29"/>
                <a:gd name="T25" fmla="*/ 21 h 21"/>
                <a:gd name="T26" fmla="*/ 21 w 29"/>
                <a:gd name="T27" fmla="*/ 21 h 21"/>
                <a:gd name="T28" fmla="*/ 23 w 29"/>
                <a:gd name="T29" fmla="*/ 19 h 21"/>
                <a:gd name="T30" fmla="*/ 25 w 29"/>
                <a:gd name="T31" fmla="*/ 17 h 21"/>
                <a:gd name="T32" fmla="*/ 27 w 29"/>
                <a:gd name="T33" fmla="*/ 15 h 21"/>
                <a:gd name="T34" fmla="*/ 27 w 29"/>
                <a:gd name="T35" fmla="*/ 13 h 21"/>
                <a:gd name="T36" fmla="*/ 29 w 29"/>
                <a:gd name="T37" fmla="*/ 11 h 21"/>
                <a:gd name="T38" fmla="*/ 29 w 29"/>
                <a:gd name="T39" fmla="*/ 9 h 21"/>
                <a:gd name="T40" fmla="*/ 29 w 29"/>
                <a:gd name="T41" fmla="*/ 7 h 21"/>
                <a:gd name="T42" fmla="*/ 27 w 29"/>
                <a:gd name="T43" fmla="*/ 7 h 21"/>
                <a:gd name="T44" fmla="*/ 27 w 29"/>
                <a:gd name="T45" fmla="*/ 5 h 21"/>
                <a:gd name="T46" fmla="*/ 25 w 29"/>
                <a:gd name="T47" fmla="*/ 5 h 21"/>
                <a:gd name="T48" fmla="*/ 25 w 29"/>
                <a:gd name="T49" fmla="*/ 3 h 21"/>
                <a:gd name="T50" fmla="*/ 23 w 29"/>
                <a:gd name="T51" fmla="*/ 3 h 21"/>
                <a:gd name="T52" fmla="*/ 21 w 29"/>
                <a:gd name="T53" fmla="*/ 2 h 21"/>
                <a:gd name="T54" fmla="*/ 19 w 29"/>
                <a:gd name="T55" fmla="*/ 2 h 21"/>
                <a:gd name="T56" fmla="*/ 19 w 29"/>
                <a:gd name="T57" fmla="*/ 0 h 21"/>
                <a:gd name="T58" fmla="*/ 18 w 29"/>
                <a:gd name="T59" fmla="*/ 0 h 21"/>
                <a:gd name="T60" fmla="*/ 16 w 29"/>
                <a:gd name="T61" fmla="*/ 0 h 21"/>
                <a:gd name="T62" fmla="*/ 14 w 29"/>
                <a:gd name="T63" fmla="*/ 0 h 21"/>
                <a:gd name="T64" fmla="*/ 10 w 29"/>
                <a:gd name="T65" fmla="*/ 2 h 21"/>
                <a:gd name="T66" fmla="*/ 8 w 29"/>
                <a:gd name="T67" fmla="*/ 2 h 21"/>
                <a:gd name="T68" fmla="*/ 6 w 29"/>
                <a:gd name="T69" fmla="*/ 3 h 21"/>
                <a:gd name="T70" fmla="*/ 4 w 29"/>
                <a:gd name="T71" fmla="*/ 3 h 21"/>
                <a:gd name="T72" fmla="*/ 2 w 29"/>
                <a:gd name="T73" fmla="*/ 5 h 21"/>
                <a:gd name="T74" fmla="*/ 0 w 29"/>
                <a:gd name="T75" fmla="*/ 7 h 21"/>
                <a:gd name="T76" fmla="*/ 0 w 29"/>
                <a:gd name="T77" fmla="*/ 9 h 21"/>
                <a:gd name="T78" fmla="*/ 0 w 29"/>
                <a:gd name="T7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2" name="Freeform 460"/>
            <p:cNvSpPr>
              <a:spLocks/>
            </p:cNvSpPr>
            <p:nvPr/>
          </p:nvSpPr>
          <p:spPr bwMode="auto">
            <a:xfrm>
              <a:off x="3388" y="2086"/>
              <a:ext cx="8" cy="33"/>
            </a:xfrm>
            <a:custGeom>
              <a:avLst/>
              <a:gdLst>
                <a:gd name="T0" fmla="*/ 0 w 8"/>
                <a:gd name="T1" fmla="*/ 0 h 33"/>
                <a:gd name="T2" fmla="*/ 0 w 8"/>
                <a:gd name="T3" fmla="*/ 2 h 33"/>
                <a:gd name="T4" fmla="*/ 0 w 8"/>
                <a:gd name="T5" fmla="*/ 4 h 33"/>
                <a:gd name="T6" fmla="*/ 0 w 8"/>
                <a:gd name="T7" fmla="*/ 6 h 33"/>
                <a:gd name="T8" fmla="*/ 2 w 8"/>
                <a:gd name="T9" fmla="*/ 8 h 33"/>
                <a:gd name="T10" fmla="*/ 2 w 8"/>
                <a:gd name="T11" fmla="*/ 10 h 33"/>
                <a:gd name="T12" fmla="*/ 2 w 8"/>
                <a:gd name="T13" fmla="*/ 12 h 33"/>
                <a:gd name="T14" fmla="*/ 2 w 8"/>
                <a:gd name="T15" fmla="*/ 14 h 33"/>
                <a:gd name="T16" fmla="*/ 4 w 8"/>
                <a:gd name="T17" fmla="*/ 17 h 33"/>
                <a:gd name="T18" fmla="*/ 4 w 8"/>
                <a:gd name="T19" fmla="*/ 19 h 33"/>
                <a:gd name="T20" fmla="*/ 4 w 8"/>
                <a:gd name="T21" fmla="*/ 21 h 33"/>
                <a:gd name="T22" fmla="*/ 6 w 8"/>
                <a:gd name="T23" fmla="*/ 23 h 33"/>
                <a:gd name="T24" fmla="*/ 6 w 8"/>
                <a:gd name="T25" fmla="*/ 25 h 33"/>
                <a:gd name="T26" fmla="*/ 6 w 8"/>
                <a:gd name="T27" fmla="*/ 27 h 33"/>
                <a:gd name="T28" fmla="*/ 6 w 8"/>
                <a:gd name="T29" fmla="*/ 29 h 33"/>
                <a:gd name="T30" fmla="*/ 6 w 8"/>
                <a:gd name="T31" fmla="*/ 31 h 33"/>
                <a:gd name="T32" fmla="*/ 8 w 8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3" name="Freeform 461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0 w 26"/>
                <a:gd name="T3" fmla="*/ 12 h 20"/>
                <a:gd name="T4" fmla="*/ 1 w 26"/>
                <a:gd name="T5" fmla="*/ 14 h 20"/>
                <a:gd name="T6" fmla="*/ 1 w 26"/>
                <a:gd name="T7" fmla="*/ 14 h 20"/>
                <a:gd name="T8" fmla="*/ 1 w 26"/>
                <a:gd name="T9" fmla="*/ 16 h 20"/>
                <a:gd name="T10" fmla="*/ 1 w 26"/>
                <a:gd name="T11" fmla="*/ 16 h 20"/>
                <a:gd name="T12" fmla="*/ 3 w 26"/>
                <a:gd name="T13" fmla="*/ 18 h 20"/>
                <a:gd name="T14" fmla="*/ 3 w 26"/>
                <a:gd name="T15" fmla="*/ 18 h 20"/>
                <a:gd name="T16" fmla="*/ 5 w 26"/>
                <a:gd name="T17" fmla="*/ 18 h 20"/>
                <a:gd name="T18" fmla="*/ 5 w 26"/>
                <a:gd name="T19" fmla="*/ 20 h 20"/>
                <a:gd name="T20" fmla="*/ 7 w 26"/>
                <a:gd name="T21" fmla="*/ 20 h 20"/>
                <a:gd name="T22" fmla="*/ 7 w 26"/>
                <a:gd name="T23" fmla="*/ 20 h 20"/>
                <a:gd name="T24" fmla="*/ 9 w 26"/>
                <a:gd name="T25" fmla="*/ 20 h 20"/>
                <a:gd name="T26" fmla="*/ 11 w 26"/>
                <a:gd name="T27" fmla="*/ 20 h 20"/>
                <a:gd name="T28" fmla="*/ 13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7 w 26"/>
                <a:gd name="T35" fmla="*/ 20 h 20"/>
                <a:gd name="T36" fmla="*/ 19 w 26"/>
                <a:gd name="T37" fmla="*/ 20 h 20"/>
                <a:gd name="T38" fmla="*/ 21 w 26"/>
                <a:gd name="T39" fmla="*/ 20 h 20"/>
                <a:gd name="T40" fmla="*/ 21 w 26"/>
                <a:gd name="T41" fmla="*/ 18 h 20"/>
                <a:gd name="T42" fmla="*/ 23 w 26"/>
                <a:gd name="T43" fmla="*/ 18 h 20"/>
                <a:gd name="T44" fmla="*/ 24 w 26"/>
                <a:gd name="T45" fmla="*/ 16 h 20"/>
                <a:gd name="T46" fmla="*/ 24 w 26"/>
                <a:gd name="T47" fmla="*/ 16 h 20"/>
                <a:gd name="T48" fmla="*/ 24 w 26"/>
                <a:gd name="T49" fmla="*/ 14 h 20"/>
                <a:gd name="T50" fmla="*/ 26 w 26"/>
                <a:gd name="T51" fmla="*/ 14 h 20"/>
                <a:gd name="T52" fmla="*/ 26 w 26"/>
                <a:gd name="T53" fmla="*/ 12 h 20"/>
                <a:gd name="T54" fmla="*/ 26 w 26"/>
                <a:gd name="T55" fmla="*/ 12 h 20"/>
                <a:gd name="T56" fmla="*/ 26 w 26"/>
                <a:gd name="T57" fmla="*/ 10 h 20"/>
                <a:gd name="T58" fmla="*/ 26 w 26"/>
                <a:gd name="T59" fmla="*/ 10 h 20"/>
                <a:gd name="T60" fmla="*/ 26 w 26"/>
                <a:gd name="T61" fmla="*/ 8 h 20"/>
                <a:gd name="T62" fmla="*/ 26 w 26"/>
                <a:gd name="T63" fmla="*/ 8 h 20"/>
                <a:gd name="T64" fmla="*/ 24 w 26"/>
                <a:gd name="T65" fmla="*/ 8 h 20"/>
                <a:gd name="T66" fmla="*/ 24 w 26"/>
                <a:gd name="T67" fmla="*/ 6 h 20"/>
                <a:gd name="T68" fmla="*/ 23 w 26"/>
                <a:gd name="T69" fmla="*/ 4 h 20"/>
                <a:gd name="T70" fmla="*/ 23 w 26"/>
                <a:gd name="T71" fmla="*/ 4 h 20"/>
                <a:gd name="T72" fmla="*/ 21 w 26"/>
                <a:gd name="T73" fmla="*/ 2 h 20"/>
                <a:gd name="T74" fmla="*/ 19 w 26"/>
                <a:gd name="T75" fmla="*/ 2 h 20"/>
                <a:gd name="T76" fmla="*/ 17 w 26"/>
                <a:gd name="T77" fmla="*/ 2 h 20"/>
                <a:gd name="T78" fmla="*/ 15 w 26"/>
                <a:gd name="T79" fmla="*/ 0 h 20"/>
                <a:gd name="T80" fmla="*/ 13 w 26"/>
                <a:gd name="T81" fmla="*/ 0 h 20"/>
                <a:gd name="T82" fmla="*/ 11 w 26"/>
                <a:gd name="T83" fmla="*/ 2 h 20"/>
                <a:gd name="T84" fmla="*/ 7 w 26"/>
                <a:gd name="T85" fmla="*/ 2 h 20"/>
                <a:gd name="T86" fmla="*/ 5 w 26"/>
                <a:gd name="T87" fmla="*/ 4 h 20"/>
                <a:gd name="T88" fmla="*/ 3 w 26"/>
                <a:gd name="T89" fmla="*/ 4 h 20"/>
                <a:gd name="T90" fmla="*/ 1 w 26"/>
                <a:gd name="T91" fmla="*/ 6 h 20"/>
                <a:gd name="T92" fmla="*/ 1 w 26"/>
                <a:gd name="T93" fmla="*/ 8 h 20"/>
                <a:gd name="T94" fmla="*/ 0 w 26"/>
                <a:gd name="T95" fmla="*/ 10 h 20"/>
                <a:gd name="T96" fmla="*/ 0 w 26"/>
                <a:gd name="T9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4" name="Freeform 462"/>
            <p:cNvSpPr>
              <a:spLocks/>
            </p:cNvSpPr>
            <p:nvPr/>
          </p:nvSpPr>
          <p:spPr bwMode="auto">
            <a:xfrm>
              <a:off x="3375" y="2078"/>
              <a:ext cx="26" cy="20"/>
            </a:xfrm>
            <a:custGeom>
              <a:avLst/>
              <a:gdLst>
                <a:gd name="T0" fmla="*/ 0 w 26"/>
                <a:gd name="T1" fmla="*/ 12 h 20"/>
                <a:gd name="T2" fmla="*/ 1 w 26"/>
                <a:gd name="T3" fmla="*/ 14 h 20"/>
                <a:gd name="T4" fmla="*/ 1 w 26"/>
                <a:gd name="T5" fmla="*/ 16 h 20"/>
                <a:gd name="T6" fmla="*/ 3 w 26"/>
                <a:gd name="T7" fmla="*/ 18 h 20"/>
                <a:gd name="T8" fmla="*/ 5 w 26"/>
                <a:gd name="T9" fmla="*/ 18 h 20"/>
                <a:gd name="T10" fmla="*/ 5 w 26"/>
                <a:gd name="T11" fmla="*/ 20 h 20"/>
                <a:gd name="T12" fmla="*/ 7 w 26"/>
                <a:gd name="T13" fmla="*/ 20 h 20"/>
                <a:gd name="T14" fmla="*/ 9 w 26"/>
                <a:gd name="T15" fmla="*/ 20 h 20"/>
                <a:gd name="T16" fmla="*/ 11 w 26"/>
                <a:gd name="T17" fmla="*/ 20 h 20"/>
                <a:gd name="T18" fmla="*/ 13 w 26"/>
                <a:gd name="T19" fmla="*/ 20 h 20"/>
                <a:gd name="T20" fmla="*/ 15 w 26"/>
                <a:gd name="T21" fmla="*/ 20 h 20"/>
                <a:gd name="T22" fmla="*/ 17 w 26"/>
                <a:gd name="T23" fmla="*/ 20 h 20"/>
                <a:gd name="T24" fmla="*/ 19 w 26"/>
                <a:gd name="T25" fmla="*/ 20 h 20"/>
                <a:gd name="T26" fmla="*/ 21 w 26"/>
                <a:gd name="T27" fmla="*/ 20 h 20"/>
                <a:gd name="T28" fmla="*/ 21 w 26"/>
                <a:gd name="T29" fmla="*/ 18 h 20"/>
                <a:gd name="T30" fmla="*/ 23 w 26"/>
                <a:gd name="T31" fmla="*/ 18 h 20"/>
                <a:gd name="T32" fmla="*/ 24 w 26"/>
                <a:gd name="T33" fmla="*/ 16 h 20"/>
                <a:gd name="T34" fmla="*/ 24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4 w 26"/>
                <a:gd name="T45" fmla="*/ 8 h 20"/>
                <a:gd name="T46" fmla="*/ 24 w 26"/>
                <a:gd name="T47" fmla="*/ 6 h 20"/>
                <a:gd name="T48" fmla="*/ 23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2 h 20"/>
                <a:gd name="T56" fmla="*/ 15 w 26"/>
                <a:gd name="T57" fmla="*/ 0 h 20"/>
                <a:gd name="T58" fmla="*/ 13 w 26"/>
                <a:gd name="T59" fmla="*/ 0 h 20"/>
                <a:gd name="T60" fmla="*/ 11 w 26"/>
                <a:gd name="T61" fmla="*/ 2 h 20"/>
                <a:gd name="T62" fmla="*/ 7 w 26"/>
                <a:gd name="T63" fmla="*/ 2 h 20"/>
                <a:gd name="T64" fmla="*/ 5 w 26"/>
                <a:gd name="T65" fmla="*/ 4 h 20"/>
                <a:gd name="T66" fmla="*/ 3 w 26"/>
                <a:gd name="T67" fmla="*/ 4 h 20"/>
                <a:gd name="T68" fmla="*/ 1 w 26"/>
                <a:gd name="T69" fmla="*/ 6 h 20"/>
                <a:gd name="T70" fmla="*/ 1 w 26"/>
                <a:gd name="T71" fmla="*/ 8 h 20"/>
                <a:gd name="T72" fmla="*/ 0 w 26"/>
                <a:gd name="T73" fmla="*/ 10 h 20"/>
                <a:gd name="T74" fmla="*/ 0 w 26"/>
                <a:gd name="T7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0">
                  <a:moveTo>
                    <a:pt x="0" y="12"/>
                  </a:move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5" name="Freeform 463"/>
            <p:cNvSpPr>
              <a:spLocks/>
            </p:cNvSpPr>
            <p:nvPr/>
          </p:nvSpPr>
          <p:spPr bwMode="auto">
            <a:xfrm>
              <a:off x="3415" y="2094"/>
              <a:ext cx="6" cy="34"/>
            </a:xfrm>
            <a:custGeom>
              <a:avLst/>
              <a:gdLst>
                <a:gd name="T0" fmla="*/ 0 w 6"/>
                <a:gd name="T1" fmla="*/ 0 h 34"/>
                <a:gd name="T2" fmla="*/ 0 w 6"/>
                <a:gd name="T3" fmla="*/ 2 h 34"/>
                <a:gd name="T4" fmla="*/ 0 w 6"/>
                <a:gd name="T5" fmla="*/ 4 h 34"/>
                <a:gd name="T6" fmla="*/ 2 w 6"/>
                <a:gd name="T7" fmla="*/ 6 h 34"/>
                <a:gd name="T8" fmla="*/ 2 w 6"/>
                <a:gd name="T9" fmla="*/ 7 h 34"/>
                <a:gd name="T10" fmla="*/ 2 w 6"/>
                <a:gd name="T11" fmla="*/ 9 h 34"/>
                <a:gd name="T12" fmla="*/ 2 w 6"/>
                <a:gd name="T13" fmla="*/ 13 h 34"/>
                <a:gd name="T14" fmla="*/ 4 w 6"/>
                <a:gd name="T15" fmla="*/ 15 h 34"/>
                <a:gd name="T16" fmla="*/ 4 w 6"/>
                <a:gd name="T17" fmla="*/ 17 h 34"/>
                <a:gd name="T18" fmla="*/ 4 w 6"/>
                <a:gd name="T19" fmla="*/ 19 h 34"/>
                <a:gd name="T20" fmla="*/ 4 w 6"/>
                <a:gd name="T21" fmla="*/ 21 h 34"/>
                <a:gd name="T22" fmla="*/ 6 w 6"/>
                <a:gd name="T23" fmla="*/ 25 h 34"/>
                <a:gd name="T24" fmla="*/ 6 w 6"/>
                <a:gd name="T25" fmla="*/ 27 h 34"/>
                <a:gd name="T26" fmla="*/ 6 w 6"/>
                <a:gd name="T27" fmla="*/ 29 h 34"/>
                <a:gd name="T28" fmla="*/ 6 w 6"/>
                <a:gd name="T29" fmla="*/ 31 h 34"/>
                <a:gd name="T30" fmla="*/ 6 w 6"/>
                <a:gd name="T31" fmla="*/ 32 h 34"/>
                <a:gd name="T32" fmla="*/ 6 w 6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6" name="Freeform 464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0 w 29"/>
                <a:gd name="T5" fmla="*/ 13 h 21"/>
                <a:gd name="T6" fmla="*/ 2 w 29"/>
                <a:gd name="T7" fmla="*/ 15 h 21"/>
                <a:gd name="T8" fmla="*/ 2 w 29"/>
                <a:gd name="T9" fmla="*/ 15 h 21"/>
                <a:gd name="T10" fmla="*/ 2 w 29"/>
                <a:gd name="T11" fmla="*/ 17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9 h 21"/>
                <a:gd name="T18" fmla="*/ 6 w 29"/>
                <a:gd name="T19" fmla="*/ 19 h 21"/>
                <a:gd name="T20" fmla="*/ 8 w 29"/>
                <a:gd name="T21" fmla="*/ 19 h 21"/>
                <a:gd name="T22" fmla="*/ 10 w 29"/>
                <a:gd name="T23" fmla="*/ 21 h 21"/>
                <a:gd name="T24" fmla="*/ 10 w 29"/>
                <a:gd name="T25" fmla="*/ 21 h 21"/>
                <a:gd name="T26" fmla="*/ 12 w 29"/>
                <a:gd name="T27" fmla="*/ 21 h 21"/>
                <a:gd name="T28" fmla="*/ 14 w 29"/>
                <a:gd name="T29" fmla="*/ 21 h 21"/>
                <a:gd name="T30" fmla="*/ 14 w 29"/>
                <a:gd name="T31" fmla="*/ 21 h 21"/>
                <a:gd name="T32" fmla="*/ 16 w 29"/>
                <a:gd name="T33" fmla="*/ 21 h 21"/>
                <a:gd name="T34" fmla="*/ 19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9 w 29"/>
                <a:gd name="T45" fmla="*/ 13 h 21"/>
                <a:gd name="T46" fmla="*/ 29 w 29"/>
                <a:gd name="T47" fmla="*/ 11 h 21"/>
                <a:gd name="T48" fmla="*/ 29 w 29"/>
                <a:gd name="T49" fmla="*/ 9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7 w 29"/>
                <a:gd name="T59" fmla="*/ 4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2 h 21"/>
                <a:gd name="T72" fmla="*/ 19 w 29"/>
                <a:gd name="T73" fmla="*/ 0 h 21"/>
                <a:gd name="T74" fmla="*/ 17 w 29"/>
                <a:gd name="T75" fmla="*/ 0 h 21"/>
                <a:gd name="T76" fmla="*/ 17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2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2 w 29"/>
                <a:gd name="T93" fmla="*/ 8 h 21"/>
                <a:gd name="T94" fmla="*/ 0 w 29"/>
                <a:gd name="T95" fmla="*/ 9 h 21"/>
                <a:gd name="T96" fmla="*/ 0 w 29"/>
                <a:gd name="T9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7" name="Freeform 465"/>
            <p:cNvSpPr>
              <a:spLocks/>
            </p:cNvSpPr>
            <p:nvPr/>
          </p:nvSpPr>
          <p:spPr bwMode="auto">
            <a:xfrm>
              <a:off x="3407" y="2117"/>
              <a:ext cx="29" cy="21"/>
            </a:xfrm>
            <a:custGeom>
              <a:avLst/>
              <a:gdLst>
                <a:gd name="T0" fmla="*/ 0 w 29"/>
                <a:gd name="T1" fmla="*/ 11 h 21"/>
                <a:gd name="T2" fmla="*/ 0 w 29"/>
                <a:gd name="T3" fmla="*/ 13 h 21"/>
                <a:gd name="T4" fmla="*/ 2 w 29"/>
                <a:gd name="T5" fmla="*/ 15 h 21"/>
                <a:gd name="T6" fmla="*/ 2 w 29"/>
                <a:gd name="T7" fmla="*/ 17 h 21"/>
                <a:gd name="T8" fmla="*/ 4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2 w 29"/>
                <a:gd name="T17" fmla="*/ 21 h 21"/>
                <a:gd name="T18" fmla="*/ 14 w 29"/>
                <a:gd name="T19" fmla="*/ 21 h 21"/>
                <a:gd name="T20" fmla="*/ 16 w 29"/>
                <a:gd name="T21" fmla="*/ 21 h 21"/>
                <a:gd name="T22" fmla="*/ 19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9 w 29"/>
                <a:gd name="T33" fmla="*/ 13 h 21"/>
                <a:gd name="T34" fmla="*/ 29 w 29"/>
                <a:gd name="T35" fmla="*/ 11 h 21"/>
                <a:gd name="T36" fmla="*/ 29 w 29"/>
                <a:gd name="T37" fmla="*/ 9 h 21"/>
                <a:gd name="T38" fmla="*/ 29 w 29"/>
                <a:gd name="T39" fmla="*/ 8 h 21"/>
                <a:gd name="T40" fmla="*/ 27 w 29"/>
                <a:gd name="T41" fmla="*/ 6 h 21"/>
                <a:gd name="T42" fmla="*/ 27 w 29"/>
                <a:gd name="T43" fmla="*/ 4 h 21"/>
                <a:gd name="T44" fmla="*/ 25 w 29"/>
                <a:gd name="T45" fmla="*/ 4 h 21"/>
                <a:gd name="T46" fmla="*/ 23 w 29"/>
                <a:gd name="T47" fmla="*/ 4 h 21"/>
                <a:gd name="T48" fmla="*/ 23 w 29"/>
                <a:gd name="T49" fmla="*/ 2 h 21"/>
                <a:gd name="T50" fmla="*/ 21 w 29"/>
                <a:gd name="T51" fmla="*/ 2 h 21"/>
                <a:gd name="T52" fmla="*/ 19 w 29"/>
                <a:gd name="T53" fmla="*/ 0 h 21"/>
                <a:gd name="T54" fmla="*/ 17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2 h 21"/>
                <a:gd name="T64" fmla="*/ 6 w 29"/>
                <a:gd name="T65" fmla="*/ 2 h 21"/>
                <a:gd name="T66" fmla="*/ 4 w 29"/>
                <a:gd name="T67" fmla="*/ 4 h 21"/>
                <a:gd name="T68" fmla="*/ 2 w 29"/>
                <a:gd name="T69" fmla="*/ 6 h 21"/>
                <a:gd name="T70" fmla="*/ 2 w 29"/>
                <a:gd name="T71" fmla="*/ 8 h 21"/>
                <a:gd name="T72" fmla="*/ 0 w 29"/>
                <a:gd name="T73" fmla="*/ 9 h 21"/>
                <a:gd name="T74" fmla="*/ 0 w 29"/>
                <a:gd name="T7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8" name="Freeform 466"/>
            <p:cNvSpPr>
              <a:spLocks/>
            </p:cNvSpPr>
            <p:nvPr/>
          </p:nvSpPr>
          <p:spPr bwMode="auto">
            <a:xfrm>
              <a:off x="3417" y="2078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4 h 35"/>
                <a:gd name="T4" fmla="*/ 0 w 6"/>
                <a:gd name="T5" fmla="*/ 6 h 35"/>
                <a:gd name="T6" fmla="*/ 0 w 6"/>
                <a:gd name="T7" fmla="*/ 8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20 h 35"/>
                <a:gd name="T20" fmla="*/ 4 w 6"/>
                <a:gd name="T21" fmla="*/ 22 h 35"/>
                <a:gd name="T22" fmla="*/ 4 w 6"/>
                <a:gd name="T23" fmla="*/ 25 h 35"/>
                <a:gd name="T24" fmla="*/ 4 w 6"/>
                <a:gd name="T25" fmla="*/ 27 h 35"/>
                <a:gd name="T26" fmla="*/ 6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19" name="Freeform 467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3 h 19"/>
                <a:gd name="T10" fmla="*/ 2 w 27"/>
                <a:gd name="T11" fmla="*/ 15 h 19"/>
                <a:gd name="T12" fmla="*/ 4 w 27"/>
                <a:gd name="T13" fmla="*/ 15 h 19"/>
                <a:gd name="T14" fmla="*/ 4 w 27"/>
                <a:gd name="T15" fmla="*/ 17 h 19"/>
                <a:gd name="T16" fmla="*/ 4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10 w 27"/>
                <a:gd name="T25" fmla="*/ 19 h 19"/>
                <a:gd name="T26" fmla="*/ 12 w 27"/>
                <a:gd name="T27" fmla="*/ 19 h 19"/>
                <a:gd name="T28" fmla="*/ 12 w 27"/>
                <a:gd name="T29" fmla="*/ 19 h 19"/>
                <a:gd name="T30" fmla="*/ 14 w 27"/>
                <a:gd name="T31" fmla="*/ 19 h 19"/>
                <a:gd name="T32" fmla="*/ 16 w 27"/>
                <a:gd name="T33" fmla="*/ 19 h 19"/>
                <a:gd name="T34" fmla="*/ 18 w 27"/>
                <a:gd name="T35" fmla="*/ 19 h 19"/>
                <a:gd name="T36" fmla="*/ 20 w 27"/>
                <a:gd name="T37" fmla="*/ 19 h 19"/>
                <a:gd name="T38" fmla="*/ 20 w 27"/>
                <a:gd name="T39" fmla="*/ 17 h 19"/>
                <a:gd name="T40" fmla="*/ 21 w 27"/>
                <a:gd name="T41" fmla="*/ 17 h 19"/>
                <a:gd name="T42" fmla="*/ 23 w 27"/>
                <a:gd name="T43" fmla="*/ 17 h 19"/>
                <a:gd name="T44" fmla="*/ 23 w 27"/>
                <a:gd name="T45" fmla="*/ 15 h 19"/>
                <a:gd name="T46" fmla="*/ 25 w 27"/>
                <a:gd name="T47" fmla="*/ 15 h 19"/>
                <a:gd name="T48" fmla="*/ 25 w 27"/>
                <a:gd name="T49" fmla="*/ 13 h 19"/>
                <a:gd name="T50" fmla="*/ 25 w 27"/>
                <a:gd name="T51" fmla="*/ 13 h 19"/>
                <a:gd name="T52" fmla="*/ 25 w 27"/>
                <a:gd name="T53" fmla="*/ 11 h 19"/>
                <a:gd name="T54" fmla="*/ 27 w 27"/>
                <a:gd name="T55" fmla="*/ 11 h 19"/>
                <a:gd name="T56" fmla="*/ 27 w 27"/>
                <a:gd name="T57" fmla="*/ 9 h 19"/>
                <a:gd name="T58" fmla="*/ 27 w 27"/>
                <a:gd name="T59" fmla="*/ 9 h 19"/>
                <a:gd name="T60" fmla="*/ 27 w 27"/>
                <a:gd name="T61" fmla="*/ 7 h 19"/>
                <a:gd name="T62" fmla="*/ 25 w 27"/>
                <a:gd name="T63" fmla="*/ 7 h 19"/>
                <a:gd name="T64" fmla="*/ 25 w 27"/>
                <a:gd name="T65" fmla="*/ 7 h 19"/>
                <a:gd name="T66" fmla="*/ 25 w 27"/>
                <a:gd name="T67" fmla="*/ 5 h 19"/>
                <a:gd name="T68" fmla="*/ 23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20 w 27"/>
                <a:gd name="T75" fmla="*/ 2 h 19"/>
                <a:gd name="T76" fmla="*/ 18 w 27"/>
                <a:gd name="T77" fmla="*/ 0 h 19"/>
                <a:gd name="T78" fmla="*/ 16 w 27"/>
                <a:gd name="T79" fmla="*/ 0 h 19"/>
                <a:gd name="T80" fmla="*/ 14 w 27"/>
                <a:gd name="T81" fmla="*/ 0 h 19"/>
                <a:gd name="T82" fmla="*/ 10 w 27"/>
                <a:gd name="T83" fmla="*/ 0 h 19"/>
                <a:gd name="T84" fmla="*/ 8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5 h 19"/>
                <a:gd name="T92" fmla="*/ 2 w 27"/>
                <a:gd name="T93" fmla="*/ 7 h 19"/>
                <a:gd name="T94" fmla="*/ 0 w 27"/>
                <a:gd name="T95" fmla="*/ 7 h 19"/>
                <a:gd name="T96" fmla="*/ 0 w 27"/>
                <a:gd name="T9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0" name="Freeform 468"/>
            <p:cNvSpPr>
              <a:spLocks/>
            </p:cNvSpPr>
            <p:nvPr/>
          </p:nvSpPr>
          <p:spPr bwMode="auto">
            <a:xfrm>
              <a:off x="3403" y="2073"/>
              <a:ext cx="27" cy="19"/>
            </a:xfrm>
            <a:custGeom>
              <a:avLst/>
              <a:gdLst>
                <a:gd name="T0" fmla="*/ 0 w 27"/>
                <a:gd name="T1" fmla="*/ 9 h 19"/>
                <a:gd name="T2" fmla="*/ 0 w 27"/>
                <a:gd name="T3" fmla="*/ 11 h 19"/>
                <a:gd name="T4" fmla="*/ 0 w 27"/>
                <a:gd name="T5" fmla="*/ 13 h 19"/>
                <a:gd name="T6" fmla="*/ 2 w 27"/>
                <a:gd name="T7" fmla="*/ 13 h 19"/>
                <a:gd name="T8" fmla="*/ 2 w 27"/>
                <a:gd name="T9" fmla="*/ 15 h 19"/>
                <a:gd name="T10" fmla="*/ 4 w 27"/>
                <a:gd name="T11" fmla="*/ 15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10 w 27"/>
                <a:gd name="T19" fmla="*/ 19 h 19"/>
                <a:gd name="T20" fmla="*/ 12 w 27"/>
                <a:gd name="T21" fmla="*/ 19 h 19"/>
                <a:gd name="T22" fmla="*/ 14 w 27"/>
                <a:gd name="T23" fmla="*/ 19 h 19"/>
                <a:gd name="T24" fmla="*/ 16 w 27"/>
                <a:gd name="T25" fmla="*/ 19 h 19"/>
                <a:gd name="T26" fmla="*/ 18 w 27"/>
                <a:gd name="T27" fmla="*/ 19 h 19"/>
                <a:gd name="T28" fmla="*/ 20 w 27"/>
                <a:gd name="T29" fmla="*/ 19 h 19"/>
                <a:gd name="T30" fmla="*/ 20 w 27"/>
                <a:gd name="T31" fmla="*/ 17 h 19"/>
                <a:gd name="T32" fmla="*/ 21 w 27"/>
                <a:gd name="T33" fmla="*/ 17 h 19"/>
                <a:gd name="T34" fmla="*/ 23 w 27"/>
                <a:gd name="T35" fmla="*/ 17 h 19"/>
                <a:gd name="T36" fmla="*/ 23 w 27"/>
                <a:gd name="T37" fmla="*/ 15 h 19"/>
                <a:gd name="T38" fmla="*/ 25 w 27"/>
                <a:gd name="T39" fmla="*/ 15 h 19"/>
                <a:gd name="T40" fmla="*/ 25 w 27"/>
                <a:gd name="T41" fmla="*/ 13 h 19"/>
                <a:gd name="T42" fmla="*/ 25 w 27"/>
                <a:gd name="T43" fmla="*/ 11 h 19"/>
                <a:gd name="T44" fmla="*/ 27 w 27"/>
                <a:gd name="T45" fmla="*/ 11 h 19"/>
                <a:gd name="T46" fmla="*/ 27 w 27"/>
                <a:gd name="T47" fmla="*/ 9 h 19"/>
                <a:gd name="T48" fmla="*/ 27 w 27"/>
                <a:gd name="T49" fmla="*/ 7 h 19"/>
                <a:gd name="T50" fmla="*/ 25 w 27"/>
                <a:gd name="T51" fmla="*/ 7 h 19"/>
                <a:gd name="T52" fmla="*/ 25 w 27"/>
                <a:gd name="T53" fmla="*/ 5 h 19"/>
                <a:gd name="T54" fmla="*/ 23 w 27"/>
                <a:gd name="T55" fmla="*/ 4 h 19"/>
                <a:gd name="T56" fmla="*/ 21 w 27"/>
                <a:gd name="T57" fmla="*/ 2 h 19"/>
                <a:gd name="T58" fmla="*/ 20 w 27"/>
                <a:gd name="T59" fmla="*/ 2 h 19"/>
                <a:gd name="T60" fmla="*/ 18 w 27"/>
                <a:gd name="T61" fmla="*/ 0 h 19"/>
                <a:gd name="T62" fmla="*/ 16 w 27"/>
                <a:gd name="T63" fmla="*/ 0 h 19"/>
                <a:gd name="T64" fmla="*/ 14 w 27"/>
                <a:gd name="T65" fmla="*/ 0 h 19"/>
                <a:gd name="T66" fmla="*/ 10 w 27"/>
                <a:gd name="T67" fmla="*/ 0 h 19"/>
                <a:gd name="T68" fmla="*/ 8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5 h 19"/>
                <a:gd name="T76" fmla="*/ 2 w 27"/>
                <a:gd name="T77" fmla="*/ 7 h 19"/>
                <a:gd name="T78" fmla="*/ 0 w 27"/>
                <a:gd name="T79" fmla="*/ 7 h 19"/>
                <a:gd name="T80" fmla="*/ 0 w 27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1" name="Freeform 469"/>
            <p:cNvSpPr>
              <a:spLocks/>
            </p:cNvSpPr>
            <p:nvPr/>
          </p:nvSpPr>
          <p:spPr bwMode="auto">
            <a:xfrm>
              <a:off x="3444" y="2088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0 w 5"/>
                <a:gd name="T3" fmla="*/ 2 h 35"/>
                <a:gd name="T4" fmla="*/ 0 w 5"/>
                <a:gd name="T5" fmla="*/ 4 h 35"/>
                <a:gd name="T6" fmla="*/ 0 w 5"/>
                <a:gd name="T7" fmla="*/ 6 h 35"/>
                <a:gd name="T8" fmla="*/ 2 w 5"/>
                <a:gd name="T9" fmla="*/ 8 h 35"/>
                <a:gd name="T10" fmla="*/ 2 w 5"/>
                <a:gd name="T11" fmla="*/ 10 h 35"/>
                <a:gd name="T12" fmla="*/ 2 w 5"/>
                <a:gd name="T13" fmla="*/ 12 h 35"/>
                <a:gd name="T14" fmla="*/ 2 w 5"/>
                <a:gd name="T15" fmla="*/ 13 h 35"/>
                <a:gd name="T16" fmla="*/ 3 w 5"/>
                <a:gd name="T17" fmla="*/ 17 h 35"/>
                <a:gd name="T18" fmla="*/ 3 w 5"/>
                <a:gd name="T19" fmla="*/ 19 h 35"/>
                <a:gd name="T20" fmla="*/ 3 w 5"/>
                <a:gd name="T21" fmla="*/ 21 h 35"/>
                <a:gd name="T22" fmla="*/ 3 w 5"/>
                <a:gd name="T23" fmla="*/ 23 h 35"/>
                <a:gd name="T24" fmla="*/ 5 w 5"/>
                <a:gd name="T25" fmla="*/ 25 h 35"/>
                <a:gd name="T26" fmla="*/ 5 w 5"/>
                <a:gd name="T27" fmla="*/ 29 h 35"/>
                <a:gd name="T28" fmla="*/ 5 w 5"/>
                <a:gd name="T29" fmla="*/ 31 h 35"/>
                <a:gd name="T30" fmla="*/ 5 w 5"/>
                <a:gd name="T31" fmla="*/ 33 h 35"/>
                <a:gd name="T32" fmla="*/ 5 w 5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2" name="Freeform 470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2 h 21"/>
                <a:gd name="T4" fmla="*/ 0 w 29"/>
                <a:gd name="T5" fmla="*/ 14 h 21"/>
                <a:gd name="T6" fmla="*/ 0 w 29"/>
                <a:gd name="T7" fmla="*/ 14 h 21"/>
                <a:gd name="T8" fmla="*/ 2 w 29"/>
                <a:gd name="T9" fmla="*/ 15 h 21"/>
                <a:gd name="T10" fmla="*/ 2 w 29"/>
                <a:gd name="T11" fmla="*/ 15 h 21"/>
                <a:gd name="T12" fmla="*/ 4 w 29"/>
                <a:gd name="T13" fmla="*/ 17 h 21"/>
                <a:gd name="T14" fmla="*/ 4 w 29"/>
                <a:gd name="T15" fmla="*/ 17 h 21"/>
                <a:gd name="T16" fmla="*/ 6 w 29"/>
                <a:gd name="T17" fmla="*/ 17 h 21"/>
                <a:gd name="T18" fmla="*/ 6 w 29"/>
                <a:gd name="T19" fmla="*/ 19 h 21"/>
                <a:gd name="T20" fmla="*/ 8 w 29"/>
                <a:gd name="T21" fmla="*/ 19 h 21"/>
                <a:gd name="T22" fmla="*/ 8 w 29"/>
                <a:gd name="T23" fmla="*/ 19 h 21"/>
                <a:gd name="T24" fmla="*/ 10 w 29"/>
                <a:gd name="T25" fmla="*/ 21 h 21"/>
                <a:gd name="T26" fmla="*/ 11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5 w 29"/>
                <a:gd name="T33" fmla="*/ 21 h 21"/>
                <a:gd name="T34" fmla="*/ 17 w 29"/>
                <a:gd name="T35" fmla="*/ 21 h 21"/>
                <a:gd name="T36" fmla="*/ 21 w 29"/>
                <a:gd name="T37" fmla="*/ 19 h 21"/>
                <a:gd name="T38" fmla="*/ 23 w 29"/>
                <a:gd name="T39" fmla="*/ 19 h 21"/>
                <a:gd name="T40" fmla="*/ 25 w 29"/>
                <a:gd name="T41" fmla="*/ 17 h 21"/>
                <a:gd name="T42" fmla="*/ 27 w 29"/>
                <a:gd name="T43" fmla="*/ 15 h 21"/>
                <a:gd name="T44" fmla="*/ 27 w 29"/>
                <a:gd name="T45" fmla="*/ 14 h 21"/>
                <a:gd name="T46" fmla="*/ 29 w 29"/>
                <a:gd name="T47" fmla="*/ 12 h 21"/>
                <a:gd name="T48" fmla="*/ 29 w 29"/>
                <a:gd name="T49" fmla="*/ 10 h 21"/>
                <a:gd name="T50" fmla="*/ 29 w 29"/>
                <a:gd name="T51" fmla="*/ 8 h 21"/>
                <a:gd name="T52" fmla="*/ 29 w 29"/>
                <a:gd name="T53" fmla="*/ 8 h 21"/>
                <a:gd name="T54" fmla="*/ 27 w 29"/>
                <a:gd name="T55" fmla="*/ 6 h 21"/>
                <a:gd name="T56" fmla="*/ 27 w 29"/>
                <a:gd name="T57" fmla="*/ 6 h 21"/>
                <a:gd name="T58" fmla="*/ 25 w 29"/>
                <a:gd name="T59" fmla="*/ 4 h 21"/>
                <a:gd name="T60" fmla="*/ 25 w 29"/>
                <a:gd name="T61" fmla="*/ 4 h 21"/>
                <a:gd name="T62" fmla="*/ 25 w 29"/>
                <a:gd name="T63" fmla="*/ 2 h 21"/>
                <a:gd name="T64" fmla="*/ 23 w 29"/>
                <a:gd name="T65" fmla="*/ 2 h 21"/>
                <a:gd name="T66" fmla="*/ 23 w 29"/>
                <a:gd name="T67" fmla="*/ 2 h 21"/>
                <a:gd name="T68" fmla="*/ 21 w 29"/>
                <a:gd name="T69" fmla="*/ 2 h 21"/>
                <a:gd name="T70" fmla="*/ 19 w 29"/>
                <a:gd name="T71" fmla="*/ 0 h 21"/>
                <a:gd name="T72" fmla="*/ 19 w 29"/>
                <a:gd name="T73" fmla="*/ 0 h 21"/>
                <a:gd name="T74" fmla="*/ 17 w 29"/>
                <a:gd name="T75" fmla="*/ 0 h 21"/>
                <a:gd name="T76" fmla="*/ 15 w 29"/>
                <a:gd name="T77" fmla="*/ 0 h 21"/>
                <a:gd name="T78" fmla="*/ 15 w 29"/>
                <a:gd name="T79" fmla="*/ 0 h 21"/>
                <a:gd name="T80" fmla="*/ 13 w 29"/>
                <a:gd name="T81" fmla="*/ 0 h 21"/>
                <a:gd name="T82" fmla="*/ 10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3" name="Freeform 471"/>
            <p:cNvSpPr>
              <a:spLocks/>
            </p:cNvSpPr>
            <p:nvPr/>
          </p:nvSpPr>
          <p:spPr bwMode="auto">
            <a:xfrm>
              <a:off x="3436" y="2111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2 w 29"/>
                <a:gd name="T5" fmla="*/ 15 h 21"/>
                <a:gd name="T6" fmla="*/ 4 w 29"/>
                <a:gd name="T7" fmla="*/ 17 h 21"/>
                <a:gd name="T8" fmla="*/ 6 w 29"/>
                <a:gd name="T9" fmla="*/ 17 h 21"/>
                <a:gd name="T10" fmla="*/ 6 w 29"/>
                <a:gd name="T11" fmla="*/ 19 h 21"/>
                <a:gd name="T12" fmla="*/ 8 w 29"/>
                <a:gd name="T13" fmla="*/ 19 h 21"/>
                <a:gd name="T14" fmla="*/ 10 w 29"/>
                <a:gd name="T15" fmla="*/ 21 h 21"/>
                <a:gd name="T16" fmla="*/ 11 w 29"/>
                <a:gd name="T17" fmla="*/ 21 h 21"/>
                <a:gd name="T18" fmla="*/ 13 w 29"/>
                <a:gd name="T19" fmla="*/ 21 h 21"/>
                <a:gd name="T20" fmla="*/ 15 w 29"/>
                <a:gd name="T21" fmla="*/ 21 h 21"/>
                <a:gd name="T22" fmla="*/ 17 w 29"/>
                <a:gd name="T23" fmla="*/ 21 h 21"/>
                <a:gd name="T24" fmla="*/ 21 w 29"/>
                <a:gd name="T25" fmla="*/ 19 h 21"/>
                <a:gd name="T26" fmla="*/ 23 w 29"/>
                <a:gd name="T27" fmla="*/ 19 h 21"/>
                <a:gd name="T28" fmla="*/ 25 w 29"/>
                <a:gd name="T29" fmla="*/ 17 h 21"/>
                <a:gd name="T30" fmla="*/ 27 w 29"/>
                <a:gd name="T31" fmla="*/ 15 h 21"/>
                <a:gd name="T32" fmla="*/ 27 w 29"/>
                <a:gd name="T33" fmla="*/ 14 h 21"/>
                <a:gd name="T34" fmla="*/ 29 w 29"/>
                <a:gd name="T35" fmla="*/ 12 h 21"/>
                <a:gd name="T36" fmla="*/ 29 w 29"/>
                <a:gd name="T37" fmla="*/ 10 h 21"/>
                <a:gd name="T38" fmla="*/ 29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5 w 29"/>
                <a:gd name="T45" fmla="*/ 2 h 21"/>
                <a:gd name="T46" fmla="*/ 23 w 29"/>
                <a:gd name="T47" fmla="*/ 2 h 21"/>
                <a:gd name="T48" fmla="*/ 21 w 29"/>
                <a:gd name="T49" fmla="*/ 2 h 21"/>
                <a:gd name="T50" fmla="*/ 19 w 29"/>
                <a:gd name="T51" fmla="*/ 0 h 21"/>
                <a:gd name="T52" fmla="*/ 17 w 29"/>
                <a:gd name="T53" fmla="*/ 0 h 21"/>
                <a:gd name="T54" fmla="*/ 15 w 29"/>
                <a:gd name="T55" fmla="*/ 0 h 21"/>
                <a:gd name="T56" fmla="*/ 13 w 29"/>
                <a:gd name="T57" fmla="*/ 0 h 21"/>
                <a:gd name="T58" fmla="*/ 10 w 29"/>
                <a:gd name="T59" fmla="*/ 0 h 21"/>
                <a:gd name="T60" fmla="*/ 8 w 29"/>
                <a:gd name="T61" fmla="*/ 0 h 21"/>
                <a:gd name="T62" fmla="*/ 6 w 29"/>
                <a:gd name="T63" fmla="*/ 2 h 21"/>
                <a:gd name="T64" fmla="*/ 4 w 29"/>
                <a:gd name="T65" fmla="*/ 4 h 21"/>
                <a:gd name="T66" fmla="*/ 2 w 29"/>
                <a:gd name="T67" fmla="*/ 6 h 21"/>
                <a:gd name="T68" fmla="*/ 0 w 29"/>
                <a:gd name="T69" fmla="*/ 8 h 21"/>
                <a:gd name="T70" fmla="*/ 0 w 29"/>
                <a:gd name="T71" fmla="*/ 10 h 21"/>
                <a:gd name="T72" fmla="*/ 0 w 29"/>
                <a:gd name="T7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4" name="Freeform 472"/>
            <p:cNvSpPr>
              <a:spLocks/>
            </p:cNvSpPr>
            <p:nvPr/>
          </p:nvSpPr>
          <p:spPr bwMode="auto">
            <a:xfrm>
              <a:off x="3446" y="2073"/>
              <a:ext cx="5" cy="32"/>
            </a:xfrm>
            <a:custGeom>
              <a:avLst/>
              <a:gdLst>
                <a:gd name="T0" fmla="*/ 0 w 5"/>
                <a:gd name="T1" fmla="*/ 0 h 32"/>
                <a:gd name="T2" fmla="*/ 0 w 5"/>
                <a:gd name="T3" fmla="*/ 2 h 32"/>
                <a:gd name="T4" fmla="*/ 0 w 5"/>
                <a:gd name="T5" fmla="*/ 4 h 32"/>
                <a:gd name="T6" fmla="*/ 0 w 5"/>
                <a:gd name="T7" fmla="*/ 5 h 32"/>
                <a:gd name="T8" fmla="*/ 0 w 5"/>
                <a:gd name="T9" fmla="*/ 7 h 32"/>
                <a:gd name="T10" fmla="*/ 1 w 5"/>
                <a:gd name="T11" fmla="*/ 9 h 32"/>
                <a:gd name="T12" fmla="*/ 1 w 5"/>
                <a:gd name="T13" fmla="*/ 13 h 32"/>
                <a:gd name="T14" fmla="*/ 1 w 5"/>
                <a:gd name="T15" fmla="*/ 15 h 32"/>
                <a:gd name="T16" fmla="*/ 1 w 5"/>
                <a:gd name="T17" fmla="*/ 17 h 32"/>
                <a:gd name="T18" fmla="*/ 1 w 5"/>
                <a:gd name="T19" fmla="*/ 19 h 32"/>
                <a:gd name="T20" fmla="*/ 3 w 5"/>
                <a:gd name="T21" fmla="*/ 21 h 32"/>
                <a:gd name="T22" fmla="*/ 3 w 5"/>
                <a:gd name="T23" fmla="*/ 23 h 32"/>
                <a:gd name="T24" fmla="*/ 3 w 5"/>
                <a:gd name="T25" fmla="*/ 25 h 32"/>
                <a:gd name="T26" fmla="*/ 3 w 5"/>
                <a:gd name="T27" fmla="*/ 27 h 32"/>
                <a:gd name="T28" fmla="*/ 5 w 5"/>
                <a:gd name="T29" fmla="*/ 28 h 32"/>
                <a:gd name="T30" fmla="*/ 5 w 5"/>
                <a:gd name="T31" fmla="*/ 30 h 32"/>
                <a:gd name="T32" fmla="*/ 5 w 5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5" name="Freeform 473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1 h 19"/>
                <a:gd name="T6" fmla="*/ 0 w 25"/>
                <a:gd name="T7" fmla="*/ 13 h 19"/>
                <a:gd name="T8" fmla="*/ 2 w 25"/>
                <a:gd name="T9" fmla="*/ 13 h 19"/>
                <a:gd name="T10" fmla="*/ 2 w 25"/>
                <a:gd name="T11" fmla="*/ 15 h 19"/>
                <a:gd name="T12" fmla="*/ 2 w 25"/>
                <a:gd name="T13" fmla="*/ 15 h 19"/>
                <a:gd name="T14" fmla="*/ 4 w 25"/>
                <a:gd name="T15" fmla="*/ 15 h 19"/>
                <a:gd name="T16" fmla="*/ 4 w 25"/>
                <a:gd name="T17" fmla="*/ 17 h 19"/>
                <a:gd name="T18" fmla="*/ 6 w 25"/>
                <a:gd name="T19" fmla="*/ 17 h 19"/>
                <a:gd name="T20" fmla="*/ 6 w 25"/>
                <a:gd name="T21" fmla="*/ 17 h 19"/>
                <a:gd name="T22" fmla="*/ 8 w 25"/>
                <a:gd name="T23" fmla="*/ 17 h 19"/>
                <a:gd name="T24" fmla="*/ 10 w 25"/>
                <a:gd name="T25" fmla="*/ 19 h 19"/>
                <a:gd name="T26" fmla="*/ 10 w 25"/>
                <a:gd name="T27" fmla="*/ 19 h 19"/>
                <a:gd name="T28" fmla="*/ 12 w 25"/>
                <a:gd name="T29" fmla="*/ 19 h 19"/>
                <a:gd name="T30" fmla="*/ 14 w 25"/>
                <a:gd name="T31" fmla="*/ 19 h 19"/>
                <a:gd name="T32" fmla="*/ 15 w 25"/>
                <a:gd name="T33" fmla="*/ 19 h 19"/>
                <a:gd name="T34" fmla="*/ 17 w 25"/>
                <a:gd name="T35" fmla="*/ 19 h 19"/>
                <a:gd name="T36" fmla="*/ 17 w 25"/>
                <a:gd name="T37" fmla="*/ 19 h 19"/>
                <a:gd name="T38" fmla="*/ 19 w 25"/>
                <a:gd name="T39" fmla="*/ 17 h 19"/>
                <a:gd name="T40" fmla="*/ 21 w 25"/>
                <a:gd name="T41" fmla="*/ 17 h 19"/>
                <a:gd name="T42" fmla="*/ 23 w 25"/>
                <a:gd name="T43" fmla="*/ 15 h 19"/>
                <a:gd name="T44" fmla="*/ 23 w 25"/>
                <a:gd name="T45" fmla="*/ 15 h 19"/>
                <a:gd name="T46" fmla="*/ 25 w 25"/>
                <a:gd name="T47" fmla="*/ 13 h 19"/>
                <a:gd name="T48" fmla="*/ 25 w 25"/>
                <a:gd name="T49" fmla="*/ 13 h 19"/>
                <a:gd name="T50" fmla="*/ 25 w 25"/>
                <a:gd name="T51" fmla="*/ 11 h 19"/>
                <a:gd name="T52" fmla="*/ 25 w 25"/>
                <a:gd name="T53" fmla="*/ 11 h 19"/>
                <a:gd name="T54" fmla="*/ 25 w 25"/>
                <a:gd name="T55" fmla="*/ 10 h 19"/>
                <a:gd name="T56" fmla="*/ 25 w 25"/>
                <a:gd name="T57" fmla="*/ 10 h 19"/>
                <a:gd name="T58" fmla="*/ 25 w 25"/>
                <a:gd name="T59" fmla="*/ 10 h 19"/>
                <a:gd name="T60" fmla="*/ 25 w 25"/>
                <a:gd name="T61" fmla="*/ 8 h 19"/>
                <a:gd name="T62" fmla="*/ 25 w 25"/>
                <a:gd name="T63" fmla="*/ 8 h 19"/>
                <a:gd name="T64" fmla="*/ 25 w 25"/>
                <a:gd name="T65" fmla="*/ 6 h 19"/>
                <a:gd name="T66" fmla="*/ 25 w 25"/>
                <a:gd name="T67" fmla="*/ 6 h 19"/>
                <a:gd name="T68" fmla="*/ 23 w 25"/>
                <a:gd name="T69" fmla="*/ 4 h 19"/>
                <a:gd name="T70" fmla="*/ 23 w 25"/>
                <a:gd name="T71" fmla="*/ 2 h 19"/>
                <a:gd name="T72" fmla="*/ 21 w 25"/>
                <a:gd name="T73" fmla="*/ 2 h 19"/>
                <a:gd name="T74" fmla="*/ 19 w 25"/>
                <a:gd name="T75" fmla="*/ 0 h 19"/>
                <a:gd name="T76" fmla="*/ 17 w 25"/>
                <a:gd name="T77" fmla="*/ 0 h 19"/>
                <a:gd name="T78" fmla="*/ 15 w 25"/>
                <a:gd name="T79" fmla="*/ 0 h 19"/>
                <a:gd name="T80" fmla="*/ 14 w 25"/>
                <a:gd name="T81" fmla="*/ 0 h 19"/>
                <a:gd name="T82" fmla="*/ 10 w 25"/>
                <a:gd name="T83" fmla="*/ 0 h 19"/>
                <a:gd name="T84" fmla="*/ 8 w 25"/>
                <a:gd name="T85" fmla="*/ 0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6" name="Freeform 474"/>
            <p:cNvSpPr>
              <a:spLocks/>
            </p:cNvSpPr>
            <p:nvPr/>
          </p:nvSpPr>
          <p:spPr bwMode="auto">
            <a:xfrm>
              <a:off x="3432" y="2067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1 h 19"/>
                <a:gd name="T4" fmla="*/ 0 w 25"/>
                <a:gd name="T5" fmla="*/ 13 h 19"/>
                <a:gd name="T6" fmla="*/ 2 w 25"/>
                <a:gd name="T7" fmla="*/ 13 h 19"/>
                <a:gd name="T8" fmla="*/ 2 w 25"/>
                <a:gd name="T9" fmla="*/ 15 h 19"/>
                <a:gd name="T10" fmla="*/ 4 w 25"/>
                <a:gd name="T11" fmla="*/ 15 h 19"/>
                <a:gd name="T12" fmla="*/ 4 w 25"/>
                <a:gd name="T13" fmla="*/ 17 h 19"/>
                <a:gd name="T14" fmla="*/ 6 w 25"/>
                <a:gd name="T15" fmla="*/ 17 h 19"/>
                <a:gd name="T16" fmla="*/ 8 w 25"/>
                <a:gd name="T17" fmla="*/ 17 h 19"/>
                <a:gd name="T18" fmla="*/ 10 w 25"/>
                <a:gd name="T19" fmla="*/ 19 h 19"/>
                <a:gd name="T20" fmla="*/ 12 w 25"/>
                <a:gd name="T21" fmla="*/ 19 h 19"/>
                <a:gd name="T22" fmla="*/ 14 w 25"/>
                <a:gd name="T23" fmla="*/ 19 h 19"/>
                <a:gd name="T24" fmla="*/ 15 w 25"/>
                <a:gd name="T25" fmla="*/ 19 h 19"/>
                <a:gd name="T26" fmla="*/ 17 w 25"/>
                <a:gd name="T27" fmla="*/ 19 h 19"/>
                <a:gd name="T28" fmla="*/ 19 w 25"/>
                <a:gd name="T29" fmla="*/ 17 h 19"/>
                <a:gd name="T30" fmla="*/ 21 w 25"/>
                <a:gd name="T31" fmla="*/ 17 h 19"/>
                <a:gd name="T32" fmla="*/ 23 w 25"/>
                <a:gd name="T33" fmla="*/ 15 h 19"/>
                <a:gd name="T34" fmla="*/ 25 w 25"/>
                <a:gd name="T35" fmla="*/ 13 h 19"/>
                <a:gd name="T36" fmla="*/ 25 w 25"/>
                <a:gd name="T37" fmla="*/ 11 h 19"/>
                <a:gd name="T38" fmla="*/ 25 w 25"/>
                <a:gd name="T39" fmla="*/ 10 h 19"/>
                <a:gd name="T40" fmla="*/ 25 w 25"/>
                <a:gd name="T41" fmla="*/ 8 h 19"/>
                <a:gd name="T42" fmla="*/ 25 w 25"/>
                <a:gd name="T43" fmla="*/ 6 h 19"/>
                <a:gd name="T44" fmla="*/ 23 w 25"/>
                <a:gd name="T45" fmla="*/ 4 h 19"/>
                <a:gd name="T46" fmla="*/ 23 w 25"/>
                <a:gd name="T47" fmla="*/ 2 h 19"/>
                <a:gd name="T48" fmla="*/ 21 w 25"/>
                <a:gd name="T49" fmla="*/ 2 h 19"/>
                <a:gd name="T50" fmla="*/ 19 w 25"/>
                <a:gd name="T51" fmla="*/ 0 h 19"/>
                <a:gd name="T52" fmla="*/ 17 w 25"/>
                <a:gd name="T53" fmla="*/ 0 h 19"/>
                <a:gd name="T54" fmla="*/ 15 w 25"/>
                <a:gd name="T55" fmla="*/ 0 h 19"/>
                <a:gd name="T56" fmla="*/ 14 w 25"/>
                <a:gd name="T57" fmla="*/ 0 h 19"/>
                <a:gd name="T58" fmla="*/ 10 w 25"/>
                <a:gd name="T59" fmla="*/ 0 h 19"/>
                <a:gd name="T60" fmla="*/ 8 w 25"/>
                <a:gd name="T61" fmla="*/ 0 h 19"/>
                <a:gd name="T62" fmla="*/ 6 w 25"/>
                <a:gd name="T63" fmla="*/ 2 h 19"/>
                <a:gd name="T64" fmla="*/ 4 w 25"/>
                <a:gd name="T65" fmla="*/ 4 h 19"/>
                <a:gd name="T66" fmla="*/ 2 w 25"/>
                <a:gd name="T67" fmla="*/ 4 h 19"/>
                <a:gd name="T68" fmla="*/ 0 w 25"/>
                <a:gd name="T69" fmla="*/ 6 h 19"/>
                <a:gd name="T70" fmla="*/ 0 w 25"/>
                <a:gd name="T71" fmla="*/ 8 h 19"/>
                <a:gd name="T72" fmla="*/ 0 w 25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7" name="Freeform 475"/>
            <p:cNvSpPr>
              <a:spLocks/>
            </p:cNvSpPr>
            <p:nvPr/>
          </p:nvSpPr>
          <p:spPr bwMode="auto">
            <a:xfrm>
              <a:off x="3472" y="2082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0 w 6"/>
                <a:gd name="T3" fmla="*/ 2 h 35"/>
                <a:gd name="T4" fmla="*/ 0 w 6"/>
                <a:gd name="T5" fmla="*/ 4 h 35"/>
                <a:gd name="T6" fmla="*/ 0 w 6"/>
                <a:gd name="T7" fmla="*/ 6 h 35"/>
                <a:gd name="T8" fmla="*/ 2 w 6"/>
                <a:gd name="T9" fmla="*/ 10 h 35"/>
                <a:gd name="T10" fmla="*/ 2 w 6"/>
                <a:gd name="T11" fmla="*/ 12 h 35"/>
                <a:gd name="T12" fmla="*/ 2 w 6"/>
                <a:gd name="T13" fmla="*/ 14 h 35"/>
                <a:gd name="T14" fmla="*/ 2 w 6"/>
                <a:gd name="T15" fmla="*/ 16 h 35"/>
                <a:gd name="T16" fmla="*/ 2 w 6"/>
                <a:gd name="T17" fmla="*/ 18 h 35"/>
                <a:gd name="T18" fmla="*/ 4 w 6"/>
                <a:gd name="T19" fmla="*/ 19 h 35"/>
                <a:gd name="T20" fmla="*/ 4 w 6"/>
                <a:gd name="T21" fmla="*/ 23 h 35"/>
                <a:gd name="T22" fmla="*/ 4 w 6"/>
                <a:gd name="T23" fmla="*/ 25 h 35"/>
                <a:gd name="T24" fmla="*/ 4 w 6"/>
                <a:gd name="T25" fmla="*/ 27 h 35"/>
                <a:gd name="T26" fmla="*/ 4 w 6"/>
                <a:gd name="T27" fmla="*/ 29 h 35"/>
                <a:gd name="T28" fmla="*/ 6 w 6"/>
                <a:gd name="T29" fmla="*/ 31 h 35"/>
                <a:gd name="T30" fmla="*/ 6 w 6"/>
                <a:gd name="T31" fmla="*/ 33 h 35"/>
                <a:gd name="T32" fmla="*/ 6 w 6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8" name="Freeform 476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4 h 21"/>
                <a:gd name="T6" fmla="*/ 0 w 29"/>
                <a:gd name="T7" fmla="*/ 16 h 21"/>
                <a:gd name="T8" fmla="*/ 0 w 29"/>
                <a:gd name="T9" fmla="*/ 16 h 21"/>
                <a:gd name="T10" fmla="*/ 2 w 29"/>
                <a:gd name="T11" fmla="*/ 18 h 21"/>
                <a:gd name="T12" fmla="*/ 2 w 29"/>
                <a:gd name="T13" fmla="*/ 18 h 21"/>
                <a:gd name="T14" fmla="*/ 4 w 29"/>
                <a:gd name="T15" fmla="*/ 18 h 21"/>
                <a:gd name="T16" fmla="*/ 4 w 29"/>
                <a:gd name="T17" fmla="*/ 20 h 21"/>
                <a:gd name="T18" fmla="*/ 5 w 29"/>
                <a:gd name="T19" fmla="*/ 20 h 21"/>
                <a:gd name="T20" fmla="*/ 5 w 29"/>
                <a:gd name="T21" fmla="*/ 21 h 21"/>
                <a:gd name="T22" fmla="*/ 7 w 29"/>
                <a:gd name="T23" fmla="*/ 21 h 21"/>
                <a:gd name="T24" fmla="*/ 7 w 29"/>
                <a:gd name="T25" fmla="*/ 21 h 21"/>
                <a:gd name="T26" fmla="*/ 9 w 29"/>
                <a:gd name="T27" fmla="*/ 21 h 21"/>
                <a:gd name="T28" fmla="*/ 11 w 29"/>
                <a:gd name="T29" fmla="*/ 21 h 21"/>
                <a:gd name="T30" fmla="*/ 13 w 29"/>
                <a:gd name="T31" fmla="*/ 21 h 21"/>
                <a:gd name="T32" fmla="*/ 13 w 29"/>
                <a:gd name="T33" fmla="*/ 21 h 21"/>
                <a:gd name="T34" fmla="*/ 17 w 29"/>
                <a:gd name="T35" fmla="*/ 21 h 21"/>
                <a:gd name="T36" fmla="*/ 19 w 29"/>
                <a:gd name="T37" fmla="*/ 21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8 h 21"/>
                <a:gd name="T44" fmla="*/ 27 w 29"/>
                <a:gd name="T45" fmla="*/ 16 h 21"/>
                <a:gd name="T46" fmla="*/ 27 w 29"/>
                <a:gd name="T47" fmla="*/ 14 h 21"/>
                <a:gd name="T48" fmla="*/ 29 w 29"/>
                <a:gd name="T49" fmla="*/ 12 h 21"/>
                <a:gd name="T50" fmla="*/ 27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5 w 29"/>
                <a:gd name="T59" fmla="*/ 6 h 21"/>
                <a:gd name="T60" fmla="*/ 25 w 29"/>
                <a:gd name="T61" fmla="*/ 6 h 21"/>
                <a:gd name="T62" fmla="*/ 23 w 29"/>
                <a:gd name="T63" fmla="*/ 4 h 21"/>
                <a:gd name="T64" fmla="*/ 23 w 29"/>
                <a:gd name="T65" fmla="*/ 4 h 21"/>
                <a:gd name="T66" fmla="*/ 21 w 29"/>
                <a:gd name="T67" fmla="*/ 4 h 21"/>
                <a:gd name="T68" fmla="*/ 21 w 29"/>
                <a:gd name="T69" fmla="*/ 2 h 21"/>
                <a:gd name="T70" fmla="*/ 19 w 29"/>
                <a:gd name="T71" fmla="*/ 2 h 21"/>
                <a:gd name="T72" fmla="*/ 19 w 29"/>
                <a:gd name="T73" fmla="*/ 2 h 21"/>
                <a:gd name="T74" fmla="*/ 17 w 29"/>
                <a:gd name="T75" fmla="*/ 2 h 21"/>
                <a:gd name="T76" fmla="*/ 15 w 29"/>
                <a:gd name="T77" fmla="*/ 0 h 21"/>
                <a:gd name="T78" fmla="*/ 13 w 29"/>
                <a:gd name="T79" fmla="*/ 0 h 21"/>
                <a:gd name="T80" fmla="*/ 13 w 29"/>
                <a:gd name="T81" fmla="*/ 0 h 21"/>
                <a:gd name="T82" fmla="*/ 9 w 29"/>
                <a:gd name="T83" fmla="*/ 2 h 21"/>
                <a:gd name="T84" fmla="*/ 7 w 29"/>
                <a:gd name="T85" fmla="*/ 2 h 21"/>
                <a:gd name="T86" fmla="*/ 5 w 29"/>
                <a:gd name="T87" fmla="*/ 2 h 21"/>
                <a:gd name="T88" fmla="*/ 4 w 29"/>
                <a:gd name="T89" fmla="*/ 4 h 21"/>
                <a:gd name="T90" fmla="*/ 2 w 29"/>
                <a:gd name="T91" fmla="*/ 6 h 21"/>
                <a:gd name="T92" fmla="*/ 0 w 29"/>
                <a:gd name="T93" fmla="*/ 8 h 21"/>
                <a:gd name="T94" fmla="*/ 0 w 29"/>
                <a:gd name="T95" fmla="*/ 10 h 21"/>
                <a:gd name="T96" fmla="*/ 0 w 29"/>
                <a:gd name="T9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29" name="Freeform 477"/>
            <p:cNvSpPr>
              <a:spLocks/>
            </p:cNvSpPr>
            <p:nvPr/>
          </p:nvSpPr>
          <p:spPr bwMode="auto">
            <a:xfrm>
              <a:off x="3465" y="2105"/>
              <a:ext cx="29" cy="21"/>
            </a:xfrm>
            <a:custGeom>
              <a:avLst/>
              <a:gdLst>
                <a:gd name="T0" fmla="*/ 0 w 29"/>
                <a:gd name="T1" fmla="*/ 12 h 21"/>
                <a:gd name="T2" fmla="*/ 0 w 29"/>
                <a:gd name="T3" fmla="*/ 14 h 21"/>
                <a:gd name="T4" fmla="*/ 0 w 29"/>
                <a:gd name="T5" fmla="*/ 16 h 21"/>
                <a:gd name="T6" fmla="*/ 2 w 29"/>
                <a:gd name="T7" fmla="*/ 18 h 21"/>
                <a:gd name="T8" fmla="*/ 4 w 29"/>
                <a:gd name="T9" fmla="*/ 18 h 21"/>
                <a:gd name="T10" fmla="*/ 4 w 29"/>
                <a:gd name="T11" fmla="*/ 20 h 21"/>
                <a:gd name="T12" fmla="*/ 5 w 29"/>
                <a:gd name="T13" fmla="*/ 20 h 21"/>
                <a:gd name="T14" fmla="*/ 5 w 29"/>
                <a:gd name="T15" fmla="*/ 21 h 21"/>
                <a:gd name="T16" fmla="*/ 7 w 29"/>
                <a:gd name="T17" fmla="*/ 21 h 21"/>
                <a:gd name="T18" fmla="*/ 9 w 29"/>
                <a:gd name="T19" fmla="*/ 21 h 21"/>
                <a:gd name="T20" fmla="*/ 11 w 29"/>
                <a:gd name="T21" fmla="*/ 21 h 21"/>
                <a:gd name="T22" fmla="*/ 13 w 29"/>
                <a:gd name="T23" fmla="*/ 21 h 21"/>
                <a:gd name="T24" fmla="*/ 17 w 29"/>
                <a:gd name="T25" fmla="*/ 21 h 21"/>
                <a:gd name="T26" fmla="*/ 19 w 29"/>
                <a:gd name="T27" fmla="*/ 21 h 21"/>
                <a:gd name="T28" fmla="*/ 21 w 29"/>
                <a:gd name="T29" fmla="*/ 20 h 21"/>
                <a:gd name="T30" fmla="*/ 23 w 29"/>
                <a:gd name="T31" fmla="*/ 18 h 21"/>
                <a:gd name="T32" fmla="*/ 25 w 29"/>
                <a:gd name="T33" fmla="*/ 18 h 21"/>
                <a:gd name="T34" fmla="*/ 27 w 29"/>
                <a:gd name="T35" fmla="*/ 16 h 21"/>
                <a:gd name="T36" fmla="*/ 27 w 29"/>
                <a:gd name="T37" fmla="*/ 14 h 21"/>
                <a:gd name="T38" fmla="*/ 29 w 29"/>
                <a:gd name="T39" fmla="*/ 12 h 21"/>
                <a:gd name="T40" fmla="*/ 27 w 29"/>
                <a:gd name="T41" fmla="*/ 10 h 21"/>
                <a:gd name="T42" fmla="*/ 27 w 29"/>
                <a:gd name="T43" fmla="*/ 8 h 21"/>
                <a:gd name="T44" fmla="*/ 27 w 29"/>
                <a:gd name="T45" fmla="*/ 6 h 21"/>
                <a:gd name="T46" fmla="*/ 25 w 29"/>
                <a:gd name="T47" fmla="*/ 6 h 21"/>
                <a:gd name="T48" fmla="*/ 23 w 29"/>
                <a:gd name="T49" fmla="*/ 4 h 21"/>
                <a:gd name="T50" fmla="*/ 21 w 29"/>
                <a:gd name="T51" fmla="*/ 4 h 21"/>
                <a:gd name="T52" fmla="*/ 21 w 29"/>
                <a:gd name="T53" fmla="*/ 2 h 21"/>
                <a:gd name="T54" fmla="*/ 19 w 29"/>
                <a:gd name="T55" fmla="*/ 2 h 21"/>
                <a:gd name="T56" fmla="*/ 17 w 29"/>
                <a:gd name="T57" fmla="*/ 2 h 21"/>
                <a:gd name="T58" fmla="*/ 15 w 29"/>
                <a:gd name="T59" fmla="*/ 0 h 21"/>
                <a:gd name="T60" fmla="*/ 13 w 29"/>
                <a:gd name="T61" fmla="*/ 0 h 21"/>
                <a:gd name="T62" fmla="*/ 9 w 29"/>
                <a:gd name="T63" fmla="*/ 2 h 21"/>
                <a:gd name="T64" fmla="*/ 7 w 29"/>
                <a:gd name="T65" fmla="*/ 2 h 21"/>
                <a:gd name="T66" fmla="*/ 5 w 29"/>
                <a:gd name="T67" fmla="*/ 2 h 21"/>
                <a:gd name="T68" fmla="*/ 4 w 29"/>
                <a:gd name="T69" fmla="*/ 4 h 21"/>
                <a:gd name="T70" fmla="*/ 2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  <a:gd name="T76" fmla="*/ 0 w 29"/>
                <a:gd name="T7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1">
                  <a:moveTo>
                    <a:pt x="0" y="12"/>
                  </a:move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0" name="Freeform 478"/>
            <p:cNvSpPr>
              <a:spLocks/>
            </p:cNvSpPr>
            <p:nvPr/>
          </p:nvSpPr>
          <p:spPr bwMode="auto">
            <a:xfrm>
              <a:off x="3474" y="2069"/>
              <a:ext cx="6" cy="32"/>
            </a:xfrm>
            <a:custGeom>
              <a:avLst/>
              <a:gdLst>
                <a:gd name="T0" fmla="*/ 0 w 6"/>
                <a:gd name="T1" fmla="*/ 0 h 32"/>
                <a:gd name="T2" fmla="*/ 0 w 6"/>
                <a:gd name="T3" fmla="*/ 2 h 32"/>
                <a:gd name="T4" fmla="*/ 0 w 6"/>
                <a:gd name="T5" fmla="*/ 4 h 32"/>
                <a:gd name="T6" fmla="*/ 2 w 6"/>
                <a:gd name="T7" fmla="*/ 6 h 32"/>
                <a:gd name="T8" fmla="*/ 2 w 6"/>
                <a:gd name="T9" fmla="*/ 8 h 32"/>
                <a:gd name="T10" fmla="*/ 2 w 6"/>
                <a:gd name="T11" fmla="*/ 9 h 32"/>
                <a:gd name="T12" fmla="*/ 2 w 6"/>
                <a:gd name="T13" fmla="*/ 11 h 32"/>
                <a:gd name="T14" fmla="*/ 2 w 6"/>
                <a:gd name="T15" fmla="*/ 13 h 32"/>
                <a:gd name="T16" fmla="*/ 2 w 6"/>
                <a:gd name="T17" fmla="*/ 15 h 32"/>
                <a:gd name="T18" fmla="*/ 4 w 6"/>
                <a:gd name="T19" fmla="*/ 19 h 32"/>
                <a:gd name="T20" fmla="*/ 4 w 6"/>
                <a:gd name="T21" fmla="*/ 21 h 32"/>
                <a:gd name="T22" fmla="*/ 4 w 6"/>
                <a:gd name="T23" fmla="*/ 23 h 32"/>
                <a:gd name="T24" fmla="*/ 4 w 6"/>
                <a:gd name="T25" fmla="*/ 25 h 32"/>
                <a:gd name="T26" fmla="*/ 4 w 6"/>
                <a:gd name="T27" fmla="*/ 27 h 32"/>
                <a:gd name="T28" fmla="*/ 6 w 6"/>
                <a:gd name="T29" fmla="*/ 29 h 32"/>
                <a:gd name="T30" fmla="*/ 6 w 6"/>
                <a:gd name="T31" fmla="*/ 31 h 32"/>
                <a:gd name="T32" fmla="*/ 6 w 6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3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6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1" name="Freeform 479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4 h 19"/>
                <a:gd name="T10" fmla="*/ 2 w 27"/>
                <a:gd name="T11" fmla="*/ 16 h 19"/>
                <a:gd name="T12" fmla="*/ 4 w 27"/>
                <a:gd name="T13" fmla="*/ 16 h 19"/>
                <a:gd name="T14" fmla="*/ 4 w 27"/>
                <a:gd name="T15" fmla="*/ 17 h 19"/>
                <a:gd name="T16" fmla="*/ 6 w 27"/>
                <a:gd name="T17" fmla="*/ 17 h 19"/>
                <a:gd name="T18" fmla="*/ 6 w 27"/>
                <a:gd name="T19" fmla="*/ 17 h 19"/>
                <a:gd name="T20" fmla="*/ 8 w 27"/>
                <a:gd name="T21" fmla="*/ 19 h 19"/>
                <a:gd name="T22" fmla="*/ 8 w 27"/>
                <a:gd name="T23" fmla="*/ 19 h 19"/>
                <a:gd name="T24" fmla="*/ 9 w 27"/>
                <a:gd name="T25" fmla="*/ 19 h 19"/>
                <a:gd name="T26" fmla="*/ 9 w 27"/>
                <a:gd name="T27" fmla="*/ 19 h 19"/>
                <a:gd name="T28" fmla="*/ 11 w 27"/>
                <a:gd name="T29" fmla="*/ 19 h 19"/>
                <a:gd name="T30" fmla="*/ 13 w 27"/>
                <a:gd name="T31" fmla="*/ 19 h 19"/>
                <a:gd name="T32" fmla="*/ 15 w 27"/>
                <a:gd name="T33" fmla="*/ 19 h 19"/>
                <a:gd name="T34" fmla="*/ 17 w 27"/>
                <a:gd name="T35" fmla="*/ 19 h 19"/>
                <a:gd name="T36" fmla="*/ 19 w 27"/>
                <a:gd name="T37" fmla="*/ 19 h 19"/>
                <a:gd name="T38" fmla="*/ 19 w 27"/>
                <a:gd name="T39" fmla="*/ 19 h 19"/>
                <a:gd name="T40" fmla="*/ 21 w 27"/>
                <a:gd name="T41" fmla="*/ 17 h 19"/>
                <a:gd name="T42" fmla="*/ 23 w 27"/>
                <a:gd name="T43" fmla="*/ 17 h 19"/>
                <a:gd name="T44" fmla="*/ 25 w 27"/>
                <a:gd name="T45" fmla="*/ 17 h 19"/>
                <a:gd name="T46" fmla="*/ 25 w 27"/>
                <a:gd name="T47" fmla="*/ 16 h 19"/>
                <a:gd name="T48" fmla="*/ 25 w 27"/>
                <a:gd name="T49" fmla="*/ 16 h 19"/>
                <a:gd name="T50" fmla="*/ 25 w 27"/>
                <a:gd name="T51" fmla="*/ 14 h 19"/>
                <a:gd name="T52" fmla="*/ 27 w 27"/>
                <a:gd name="T53" fmla="*/ 14 h 19"/>
                <a:gd name="T54" fmla="*/ 27 w 27"/>
                <a:gd name="T55" fmla="*/ 12 h 19"/>
                <a:gd name="T56" fmla="*/ 27 w 27"/>
                <a:gd name="T57" fmla="*/ 12 h 19"/>
                <a:gd name="T58" fmla="*/ 27 w 27"/>
                <a:gd name="T59" fmla="*/ 10 h 19"/>
                <a:gd name="T60" fmla="*/ 27 w 27"/>
                <a:gd name="T61" fmla="*/ 10 h 19"/>
                <a:gd name="T62" fmla="*/ 27 w 27"/>
                <a:gd name="T63" fmla="*/ 8 h 19"/>
                <a:gd name="T64" fmla="*/ 25 w 27"/>
                <a:gd name="T65" fmla="*/ 8 h 19"/>
                <a:gd name="T66" fmla="*/ 25 w 27"/>
                <a:gd name="T67" fmla="*/ 6 h 19"/>
                <a:gd name="T68" fmla="*/ 25 w 27"/>
                <a:gd name="T69" fmla="*/ 4 h 19"/>
                <a:gd name="T70" fmla="*/ 23 w 27"/>
                <a:gd name="T71" fmla="*/ 4 h 19"/>
                <a:gd name="T72" fmla="*/ 21 w 27"/>
                <a:gd name="T73" fmla="*/ 2 h 19"/>
                <a:gd name="T74" fmla="*/ 19 w 27"/>
                <a:gd name="T75" fmla="*/ 2 h 19"/>
                <a:gd name="T76" fmla="*/ 17 w 27"/>
                <a:gd name="T77" fmla="*/ 2 h 19"/>
                <a:gd name="T78" fmla="*/ 15 w 27"/>
                <a:gd name="T79" fmla="*/ 0 h 19"/>
                <a:gd name="T80" fmla="*/ 13 w 27"/>
                <a:gd name="T81" fmla="*/ 0 h 19"/>
                <a:gd name="T82" fmla="*/ 11 w 27"/>
                <a:gd name="T83" fmla="*/ 0 h 19"/>
                <a:gd name="T84" fmla="*/ 9 w 27"/>
                <a:gd name="T85" fmla="*/ 2 h 19"/>
                <a:gd name="T86" fmla="*/ 6 w 27"/>
                <a:gd name="T87" fmla="*/ 2 h 19"/>
                <a:gd name="T88" fmla="*/ 4 w 27"/>
                <a:gd name="T89" fmla="*/ 4 h 19"/>
                <a:gd name="T90" fmla="*/ 2 w 27"/>
                <a:gd name="T91" fmla="*/ 6 h 19"/>
                <a:gd name="T92" fmla="*/ 2 w 27"/>
                <a:gd name="T93" fmla="*/ 8 h 19"/>
                <a:gd name="T94" fmla="*/ 0 w 27"/>
                <a:gd name="T95" fmla="*/ 8 h 19"/>
                <a:gd name="T96" fmla="*/ 0 w 27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2" name="Freeform 480"/>
            <p:cNvSpPr>
              <a:spLocks/>
            </p:cNvSpPr>
            <p:nvPr/>
          </p:nvSpPr>
          <p:spPr bwMode="auto">
            <a:xfrm>
              <a:off x="3461" y="2061"/>
              <a:ext cx="27" cy="19"/>
            </a:xfrm>
            <a:custGeom>
              <a:avLst/>
              <a:gdLst>
                <a:gd name="T0" fmla="*/ 0 w 27"/>
                <a:gd name="T1" fmla="*/ 10 h 19"/>
                <a:gd name="T2" fmla="*/ 0 w 27"/>
                <a:gd name="T3" fmla="*/ 12 h 19"/>
                <a:gd name="T4" fmla="*/ 2 w 27"/>
                <a:gd name="T5" fmla="*/ 12 h 19"/>
                <a:gd name="T6" fmla="*/ 2 w 27"/>
                <a:gd name="T7" fmla="*/ 14 h 19"/>
                <a:gd name="T8" fmla="*/ 2 w 27"/>
                <a:gd name="T9" fmla="*/ 16 h 19"/>
                <a:gd name="T10" fmla="*/ 4 w 27"/>
                <a:gd name="T11" fmla="*/ 16 h 19"/>
                <a:gd name="T12" fmla="*/ 4 w 27"/>
                <a:gd name="T13" fmla="*/ 17 h 19"/>
                <a:gd name="T14" fmla="*/ 6 w 27"/>
                <a:gd name="T15" fmla="*/ 17 h 19"/>
                <a:gd name="T16" fmla="*/ 8 w 27"/>
                <a:gd name="T17" fmla="*/ 19 h 19"/>
                <a:gd name="T18" fmla="*/ 9 w 27"/>
                <a:gd name="T19" fmla="*/ 19 h 19"/>
                <a:gd name="T20" fmla="*/ 11 w 27"/>
                <a:gd name="T21" fmla="*/ 19 h 19"/>
                <a:gd name="T22" fmla="*/ 13 w 27"/>
                <a:gd name="T23" fmla="*/ 19 h 19"/>
                <a:gd name="T24" fmla="*/ 15 w 27"/>
                <a:gd name="T25" fmla="*/ 19 h 19"/>
                <a:gd name="T26" fmla="*/ 17 w 27"/>
                <a:gd name="T27" fmla="*/ 19 h 19"/>
                <a:gd name="T28" fmla="*/ 19 w 27"/>
                <a:gd name="T29" fmla="*/ 19 h 19"/>
                <a:gd name="T30" fmla="*/ 21 w 27"/>
                <a:gd name="T31" fmla="*/ 17 h 19"/>
                <a:gd name="T32" fmla="*/ 23 w 27"/>
                <a:gd name="T33" fmla="*/ 17 h 19"/>
                <a:gd name="T34" fmla="*/ 25 w 27"/>
                <a:gd name="T35" fmla="*/ 17 h 19"/>
                <a:gd name="T36" fmla="*/ 25 w 27"/>
                <a:gd name="T37" fmla="*/ 16 h 19"/>
                <a:gd name="T38" fmla="*/ 25 w 27"/>
                <a:gd name="T39" fmla="*/ 14 h 19"/>
                <a:gd name="T40" fmla="*/ 27 w 27"/>
                <a:gd name="T41" fmla="*/ 14 h 19"/>
                <a:gd name="T42" fmla="*/ 27 w 27"/>
                <a:gd name="T43" fmla="*/ 12 h 19"/>
                <a:gd name="T44" fmla="*/ 27 w 27"/>
                <a:gd name="T45" fmla="*/ 10 h 19"/>
                <a:gd name="T46" fmla="*/ 27 w 27"/>
                <a:gd name="T47" fmla="*/ 8 h 19"/>
                <a:gd name="T48" fmla="*/ 25 w 27"/>
                <a:gd name="T49" fmla="*/ 8 h 19"/>
                <a:gd name="T50" fmla="*/ 25 w 27"/>
                <a:gd name="T51" fmla="*/ 6 h 19"/>
                <a:gd name="T52" fmla="*/ 25 w 27"/>
                <a:gd name="T53" fmla="*/ 4 h 19"/>
                <a:gd name="T54" fmla="*/ 23 w 27"/>
                <a:gd name="T55" fmla="*/ 4 h 19"/>
                <a:gd name="T56" fmla="*/ 21 w 27"/>
                <a:gd name="T57" fmla="*/ 2 h 19"/>
                <a:gd name="T58" fmla="*/ 19 w 27"/>
                <a:gd name="T59" fmla="*/ 2 h 19"/>
                <a:gd name="T60" fmla="*/ 17 w 27"/>
                <a:gd name="T61" fmla="*/ 2 h 19"/>
                <a:gd name="T62" fmla="*/ 15 w 27"/>
                <a:gd name="T63" fmla="*/ 0 h 19"/>
                <a:gd name="T64" fmla="*/ 13 w 27"/>
                <a:gd name="T65" fmla="*/ 0 h 19"/>
                <a:gd name="T66" fmla="*/ 11 w 27"/>
                <a:gd name="T67" fmla="*/ 0 h 19"/>
                <a:gd name="T68" fmla="*/ 9 w 27"/>
                <a:gd name="T69" fmla="*/ 2 h 19"/>
                <a:gd name="T70" fmla="*/ 6 w 27"/>
                <a:gd name="T71" fmla="*/ 2 h 19"/>
                <a:gd name="T72" fmla="*/ 4 w 27"/>
                <a:gd name="T73" fmla="*/ 4 h 19"/>
                <a:gd name="T74" fmla="*/ 2 w 27"/>
                <a:gd name="T75" fmla="*/ 6 h 19"/>
                <a:gd name="T76" fmla="*/ 2 w 27"/>
                <a:gd name="T77" fmla="*/ 8 h 19"/>
                <a:gd name="T78" fmla="*/ 0 w 27"/>
                <a:gd name="T79" fmla="*/ 8 h 19"/>
                <a:gd name="T80" fmla="*/ 0 w 27"/>
                <a:gd name="T8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10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3" name="Freeform 481"/>
            <p:cNvSpPr>
              <a:spLocks/>
            </p:cNvSpPr>
            <p:nvPr/>
          </p:nvSpPr>
          <p:spPr bwMode="auto">
            <a:xfrm>
              <a:off x="3503" y="2078"/>
              <a:ext cx="2" cy="35"/>
            </a:xfrm>
            <a:custGeom>
              <a:avLst/>
              <a:gdLst>
                <a:gd name="T0" fmla="*/ 0 w 2"/>
                <a:gd name="T1" fmla="*/ 0 h 35"/>
                <a:gd name="T2" fmla="*/ 0 w 2"/>
                <a:gd name="T3" fmla="*/ 2 h 35"/>
                <a:gd name="T4" fmla="*/ 0 w 2"/>
                <a:gd name="T5" fmla="*/ 4 h 35"/>
                <a:gd name="T6" fmla="*/ 0 w 2"/>
                <a:gd name="T7" fmla="*/ 6 h 35"/>
                <a:gd name="T8" fmla="*/ 0 w 2"/>
                <a:gd name="T9" fmla="*/ 8 h 35"/>
                <a:gd name="T10" fmla="*/ 0 w 2"/>
                <a:gd name="T11" fmla="*/ 12 h 35"/>
                <a:gd name="T12" fmla="*/ 0 w 2"/>
                <a:gd name="T13" fmla="*/ 14 h 35"/>
                <a:gd name="T14" fmla="*/ 0 w 2"/>
                <a:gd name="T15" fmla="*/ 16 h 35"/>
                <a:gd name="T16" fmla="*/ 0 w 2"/>
                <a:gd name="T17" fmla="*/ 18 h 35"/>
                <a:gd name="T18" fmla="*/ 2 w 2"/>
                <a:gd name="T19" fmla="*/ 20 h 35"/>
                <a:gd name="T20" fmla="*/ 2 w 2"/>
                <a:gd name="T21" fmla="*/ 22 h 35"/>
                <a:gd name="T22" fmla="*/ 2 w 2"/>
                <a:gd name="T23" fmla="*/ 25 h 35"/>
                <a:gd name="T24" fmla="*/ 2 w 2"/>
                <a:gd name="T25" fmla="*/ 27 h 35"/>
                <a:gd name="T26" fmla="*/ 2 w 2"/>
                <a:gd name="T27" fmla="*/ 29 h 35"/>
                <a:gd name="T28" fmla="*/ 2 w 2"/>
                <a:gd name="T29" fmla="*/ 31 h 35"/>
                <a:gd name="T30" fmla="*/ 2 w 2"/>
                <a:gd name="T31" fmla="*/ 33 h 35"/>
                <a:gd name="T32" fmla="*/ 2 w 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4" name="Freeform 482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2 h 24"/>
                <a:gd name="T4" fmla="*/ 0 w 28"/>
                <a:gd name="T5" fmla="*/ 14 h 24"/>
                <a:gd name="T6" fmla="*/ 0 w 28"/>
                <a:gd name="T7" fmla="*/ 14 h 24"/>
                <a:gd name="T8" fmla="*/ 2 w 28"/>
                <a:gd name="T9" fmla="*/ 16 h 24"/>
                <a:gd name="T10" fmla="*/ 2 w 28"/>
                <a:gd name="T11" fmla="*/ 16 h 24"/>
                <a:gd name="T12" fmla="*/ 2 w 28"/>
                <a:gd name="T13" fmla="*/ 18 h 24"/>
                <a:gd name="T14" fmla="*/ 3 w 28"/>
                <a:gd name="T15" fmla="*/ 18 h 24"/>
                <a:gd name="T16" fmla="*/ 3 w 28"/>
                <a:gd name="T17" fmla="*/ 20 h 24"/>
                <a:gd name="T18" fmla="*/ 5 w 28"/>
                <a:gd name="T19" fmla="*/ 20 h 24"/>
                <a:gd name="T20" fmla="*/ 5 w 28"/>
                <a:gd name="T21" fmla="*/ 20 h 24"/>
                <a:gd name="T22" fmla="*/ 7 w 28"/>
                <a:gd name="T23" fmla="*/ 22 h 24"/>
                <a:gd name="T24" fmla="*/ 9 w 28"/>
                <a:gd name="T25" fmla="*/ 22 h 24"/>
                <a:gd name="T26" fmla="*/ 9 w 28"/>
                <a:gd name="T27" fmla="*/ 22 h 24"/>
                <a:gd name="T28" fmla="*/ 11 w 28"/>
                <a:gd name="T29" fmla="*/ 22 h 24"/>
                <a:gd name="T30" fmla="*/ 13 w 28"/>
                <a:gd name="T31" fmla="*/ 24 h 24"/>
                <a:gd name="T32" fmla="*/ 15 w 28"/>
                <a:gd name="T33" fmla="*/ 24 h 24"/>
                <a:gd name="T34" fmla="*/ 17 w 28"/>
                <a:gd name="T35" fmla="*/ 24 h 24"/>
                <a:gd name="T36" fmla="*/ 19 w 28"/>
                <a:gd name="T37" fmla="*/ 22 h 24"/>
                <a:gd name="T38" fmla="*/ 23 w 28"/>
                <a:gd name="T39" fmla="*/ 22 h 24"/>
                <a:gd name="T40" fmla="*/ 25 w 28"/>
                <a:gd name="T41" fmla="*/ 20 h 24"/>
                <a:gd name="T42" fmla="*/ 26 w 28"/>
                <a:gd name="T43" fmla="*/ 18 h 24"/>
                <a:gd name="T44" fmla="*/ 26 w 28"/>
                <a:gd name="T45" fmla="*/ 16 h 24"/>
                <a:gd name="T46" fmla="*/ 28 w 28"/>
                <a:gd name="T47" fmla="*/ 14 h 24"/>
                <a:gd name="T48" fmla="*/ 28 w 28"/>
                <a:gd name="T49" fmla="*/ 12 h 24"/>
                <a:gd name="T50" fmla="*/ 28 w 28"/>
                <a:gd name="T51" fmla="*/ 10 h 24"/>
                <a:gd name="T52" fmla="*/ 28 w 28"/>
                <a:gd name="T53" fmla="*/ 10 h 24"/>
                <a:gd name="T54" fmla="*/ 28 w 28"/>
                <a:gd name="T55" fmla="*/ 8 h 24"/>
                <a:gd name="T56" fmla="*/ 26 w 28"/>
                <a:gd name="T57" fmla="*/ 8 h 24"/>
                <a:gd name="T58" fmla="*/ 26 w 28"/>
                <a:gd name="T59" fmla="*/ 8 h 24"/>
                <a:gd name="T60" fmla="*/ 26 w 28"/>
                <a:gd name="T61" fmla="*/ 6 h 24"/>
                <a:gd name="T62" fmla="*/ 25 w 28"/>
                <a:gd name="T63" fmla="*/ 6 h 24"/>
                <a:gd name="T64" fmla="*/ 25 w 28"/>
                <a:gd name="T65" fmla="*/ 4 h 24"/>
                <a:gd name="T66" fmla="*/ 23 w 28"/>
                <a:gd name="T67" fmla="*/ 4 h 24"/>
                <a:gd name="T68" fmla="*/ 23 w 28"/>
                <a:gd name="T69" fmla="*/ 4 h 24"/>
                <a:gd name="T70" fmla="*/ 21 w 28"/>
                <a:gd name="T71" fmla="*/ 2 h 24"/>
                <a:gd name="T72" fmla="*/ 19 w 28"/>
                <a:gd name="T73" fmla="*/ 2 h 24"/>
                <a:gd name="T74" fmla="*/ 19 w 28"/>
                <a:gd name="T75" fmla="*/ 2 h 24"/>
                <a:gd name="T76" fmla="*/ 17 w 28"/>
                <a:gd name="T77" fmla="*/ 2 h 24"/>
                <a:gd name="T78" fmla="*/ 15 w 28"/>
                <a:gd name="T79" fmla="*/ 2 h 24"/>
                <a:gd name="T80" fmla="*/ 13 w 28"/>
                <a:gd name="T81" fmla="*/ 0 h 24"/>
                <a:gd name="T82" fmla="*/ 11 w 28"/>
                <a:gd name="T83" fmla="*/ 2 h 24"/>
                <a:gd name="T84" fmla="*/ 9 w 28"/>
                <a:gd name="T85" fmla="*/ 2 h 24"/>
                <a:gd name="T86" fmla="*/ 5 w 28"/>
                <a:gd name="T87" fmla="*/ 2 h 24"/>
                <a:gd name="T88" fmla="*/ 3 w 28"/>
                <a:gd name="T89" fmla="*/ 4 h 24"/>
                <a:gd name="T90" fmla="*/ 2 w 28"/>
                <a:gd name="T91" fmla="*/ 6 h 24"/>
                <a:gd name="T92" fmla="*/ 2 w 28"/>
                <a:gd name="T93" fmla="*/ 8 h 24"/>
                <a:gd name="T94" fmla="*/ 0 w 28"/>
                <a:gd name="T95" fmla="*/ 10 h 24"/>
                <a:gd name="T96" fmla="*/ 0 w 28"/>
                <a:gd name="T9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5" name="Freeform 483"/>
            <p:cNvSpPr>
              <a:spLocks/>
            </p:cNvSpPr>
            <p:nvPr/>
          </p:nvSpPr>
          <p:spPr bwMode="auto">
            <a:xfrm>
              <a:off x="3492" y="2101"/>
              <a:ext cx="28" cy="24"/>
            </a:xfrm>
            <a:custGeom>
              <a:avLst/>
              <a:gdLst>
                <a:gd name="T0" fmla="*/ 0 w 28"/>
                <a:gd name="T1" fmla="*/ 12 h 24"/>
                <a:gd name="T2" fmla="*/ 0 w 28"/>
                <a:gd name="T3" fmla="*/ 14 h 24"/>
                <a:gd name="T4" fmla="*/ 2 w 28"/>
                <a:gd name="T5" fmla="*/ 16 h 24"/>
                <a:gd name="T6" fmla="*/ 2 w 28"/>
                <a:gd name="T7" fmla="*/ 18 h 24"/>
                <a:gd name="T8" fmla="*/ 3 w 28"/>
                <a:gd name="T9" fmla="*/ 18 h 24"/>
                <a:gd name="T10" fmla="*/ 3 w 28"/>
                <a:gd name="T11" fmla="*/ 20 h 24"/>
                <a:gd name="T12" fmla="*/ 5 w 28"/>
                <a:gd name="T13" fmla="*/ 20 h 24"/>
                <a:gd name="T14" fmla="*/ 7 w 28"/>
                <a:gd name="T15" fmla="*/ 22 h 24"/>
                <a:gd name="T16" fmla="*/ 9 w 28"/>
                <a:gd name="T17" fmla="*/ 22 h 24"/>
                <a:gd name="T18" fmla="*/ 11 w 28"/>
                <a:gd name="T19" fmla="*/ 22 h 24"/>
                <a:gd name="T20" fmla="*/ 13 w 28"/>
                <a:gd name="T21" fmla="*/ 24 h 24"/>
                <a:gd name="T22" fmla="*/ 15 w 28"/>
                <a:gd name="T23" fmla="*/ 24 h 24"/>
                <a:gd name="T24" fmla="*/ 17 w 28"/>
                <a:gd name="T25" fmla="*/ 24 h 24"/>
                <a:gd name="T26" fmla="*/ 19 w 28"/>
                <a:gd name="T27" fmla="*/ 22 h 24"/>
                <a:gd name="T28" fmla="*/ 23 w 28"/>
                <a:gd name="T29" fmla="*/ 22 h 24"/>
                <a:gd name="T30" fmla="*/ 25 w 28"/>
                <a:gd name="T31" fmla="*/ 20 h 24"/>
                <a:gd name="T32" fmla="*/ 26 w 28"/>
                <a:gd name="T33" fmla="*/ 18 h 24"/>
                <a:gd name="T34" fmla="*/ 26 w 28"/>
                <a:gd name="T35" fmla="*/ 16 h 24"/>
                <a:gd name="T36" fmla="*/ 28 w 28"/>
                <a:gd name="T37" fmla="*/ 14 h 24"/>
                <a:gd name="T38" fmla="*/ 28 w 28"/>
                <a:gd name="T39" fmla="*/ 12 h 24"/>
                <a:gd name="T40" fmla="*/ 28 w 28"/>
                <a:gd name="T41" fmla="*/ 10 h 24"/>
                <a:gd name="T42" fmla="*/ 28 w 28"/>
                <a:gd name="T43" fmla="*/ 8 h 24"/>
                <a:gd name="T44" fmla="*/ 26 w 28"/>
                <a:gd name="T45" fmla="*/ 8 h 24"/>
                <a:gd name="T46" fmla="*/ 26 w 28"/>
                <a:gd name="T47" fmla="*/ 6 h 24"/>
                <a:gd name="T48" fmla="*/ 25 w 28"/>
                <a:gd name="T49" fmla="*/ 6 h 24"/>
                <a:gd name="T50" fmla="*/ 25 w 28"/>
                <a:gd name="T51" fmla="*/ 4 h 24"/>
                <a:gd name="T52" fmla="*/ 23 w 28"/>
                <a:gd name="T53" fmla="*/ 4 h 24"/>
                <a:gd name="T54" fmla="*/ 21 w 28"/>
                <a:gd name="T55" fmla="*/ 2 h 24"/>
                <a:gd name="T56" fmla="*/ 19 w 28"/>
                <a:gd name="T57" fmla="*/ 2 h 24"/>
                <a:gd name="T58" fmla="*/ 17 w 28"/>
                <a:gd name="T59" fmla="*/ 2 h 24"/>
                <a:gd name="T60" fmla="*/ 15 w 28"/>
                <a:gd name="T61" fmla="*/ 2 h 24"/>
                <a:gd name="T62" fmla="*/ 13 w 28"/>
                <a:gd name="T63" fmla="*/ 0 h 24"/>
                <a:gd name="T64" fmla="*/ 11 w 28"/>
                <a:gd name="T65" fmla="*/ 2 h 24"/>
                <a:gd name="T66" fmla="*/ 9 w 28"/>
                <a:gd name="T67" fmla="*/ 2 h 24"/>
                <a:gd name="T68" fmla="*/ 5 w 28"/>
                <a:gd name="T69" fmla="*/ 2 h 24"/>
                <a:gd name="T70" fmla="*/ 3 w 28"/>
                <a:gd name="T71" fmla="*/ 4 h 24"/>
                <a:gd name="T72" fmla="*/ 2 w 28"/>
                <a:gd name="T73" fmla="*/ 6 h 24"/>
                <a:gd name="T74" fmla="*/ 2 w 28"/>
                <a:gd name="T75" fmla="*/ 8 h 24"/>
                <a:gd name="T76" fmla="*/ 0 w 28"/>
                <a:gd name="T77" fmla="*/ 10 h 24"/>
                <a:gd name="T78" fmla="*/ 0 w 28"/>
                <a:gd name="T7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4">
                  <a:moveTo>
                    <a:pt x="0" y="12"/>
                  </a:move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6" name="Freeform 484"/>
            <p:cNvSpPr>
              <a:spLocks/>
            </p:cNvSpPr>
            <p:nvPr/>
          </p:nvSpPr>
          <p:spPr bwMode="auto">
            <a:xfrm>
              <a:off x="3505" y="2065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2 w 4"/>
                <a:gd name="T13" fmla="*/ 12 h 33"/>
                <a:gd name="T14" fmla="*/ 2 w 4"/>
                <a:gd name="T15" fmla="*/ 13 h 33"/>
                <a:gd name="T16" fmla="*/ 2 w 4"/>
                <a:gd name="T17" fmla="*/ 15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4 w 4"/>
                <a:gd name="T25" fmla="*/ 25 h 33"/>
                <a:gd name="T26" fmla="*/ 4 w 4"/>
                <a:gd name="T27" fmla="*/ 27 h 33"/>
                <a:gd name="T28" fmla="*/ 4 w 4"/>
                <a:gd name="T29" fmla="*/ 29 h 33"/>
                <a:gd name="T30" fmla="*/ 4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7" name="Freeform 485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0 h 20"/>
                <a:gd name="T4" fmla="*/ 0 w 26"/>
                <a:gd name="T5" fmla="*/ 12 h 20"/>
                <a:gd name="T6" fmla="*/ 2 w 26"/>
                <a:gd name="T7" fmla="*/ 14 h 20"/>
                <a:gd name="T8" fmla="*/ 2 w 26"/>
                <a:gd name="T9" fmla="*/ 14 h 20"/>
                <a:gd name="T10" fmla="*/ 2 w 26"/>
                <a:gd name="T11" fmla="*/ 14 h 20"/>
                <a:gd name="T12" fmla="*/ 2 w 26"/>
                <a:gd name="T13" fmla="*/ 16 h 20"/>
                <a:gd name="T14" fmla="*/ 3 w 26"/>
                <a:gd name="T15" fmla="*/ 16 h 20"/>
                <a:gd name="T16" fmla="*/ 3 w 26"/>
                <a:gd name="T17" fmla="*/ 18 h 20"/>
                <a:gd name="T18" fmla="*/ 5 w 26"/>
                <a:gd name="T19" fmla="*/ 18 h 20"/>
                <a:gd name="T20" fmla="*/ 5 w 26"/>
                <a:gd name="T21" fmla="*/ 18 h 20"/>
                <a:gd name="T22" fmla="*/ 7 w 26"/>
                <a:gd name="T23" fmla="*/ 20 h 20"/>
                <a:gd name="T24" fmla="*/ 9 w 26"/>
                <a:gd name="T25" fmla="*/ 20 h 20"/>
                <a:gd name="T26" fmla="*/ 9 w 26"/>
                <a:gd name="T27" fmla="*/ 20 h 20"/>
                <a:gd name="T28" fmla="*/ 11 w 26"/>
                <a:gd name="T29" fmla="*/ 20 h 20"/>
                <a:gd name="T30" fmla="*/ 13 w 26"/>
                <a:gd name="T31" fmla="*/ 20 h 20"/>
                <a:gd name="T32" fmla="*/ 15 w 26"/>
                <a:gd name="T33" fmla="*/ 20 h 20"/>
                <a:gd name="T34" fmla="*/ 15 w 26"/>
                <a:gd name="T35" fmla="*/ 20 h 20"/>
                <a:gd name="T36" fmla="*/ 17 w 26"/>
                <a:gd name="T37" fmla="*/ 20 h 20"/>
                <a:gd name="T38" fmla="*/ 19 w 26"/>
                <a:gd name="T39" fmla="*/ 20 h 20"/>
                <a:gd name="T40" fmla="*/ 21 w 26"/>
                <a:gd name="T41" fmla="*/ 20 h 20"/>
                <a:gd name="T42" fmla="*/ 23 w 26"/>
                <a:gd name="T43" fmla="*/ 18 h 20"/>
                <a:gd name="T44" fmla="*/ 23 w 26"/>
                <a:gd name="T45" fmla="*/ 18 h 20"/>
                <a:gd name="T46" fmla="*/ 25 w 26"/>
                <a:gd name="T47" fmla="*/ 16 h 20"/>
                <a:gd name="T48" fmla="*/ 25 w 26"/>
                <a:gd name="T49" fmla="*/ 16 h 20"/>
                <a:gd name="T50" fmla="*/ 25 w 26"/>
                <a:gd name="T51" fmla="*/ 14 h 20"/>
                <a:gd name="T52" fmla="*/ 26 w 26"/>
                <a:gd name="T53" fmla="*/ 14 h 20"/>
                <a:gd name="T54" fmla="*/ 26 w 26"/>
                <a:gd name="T55" fmla="*/ 12 h 20"/>
                <a:gd name="T56" fmla="*/ 26 w 26"/>
                <a:gd name="T57" fmla="*/ 12 h 20"/>
                <a:gd name="T58" fmla="*/ 26 w 26"/>
                <a:gd name="T59" fmla="*/ 12 h 20"/>
                <a:gd name="T60" fmla="*/ 26 w 26"/>
                <a:gd name="T61" fmla="*/ 10 h 20"/>
                <a:gd name="T62" fmla="*/ 26 w 26"/>
                <a:gd name="T63" fmla="*/ 10 h 20"/>
                <a:gd name="T64" fmla="*/ 26 w 26"/>
                <a:gd name="T65" fmla="*/ 8 h 20"/>
                <a:gd name="T66" fmla="*/ 25 w 26"/>
                <a:gd name="T67" fmla="*/ 6 h 20"/>
                <a:gd name="T68" fmla="*/ 25 w 26"/>
                <a:gd name="T69" fmla="*/ 6 h 20"/>
                <a:gd name="T70" fmla="*/ 23 w 26"/>
                <a:gd name="T71" fmla="*/ 4 h 20"/>
                <a:gd name="T72" fmla="*/ 21 w 26"/>
                <a:gd name="T73" fmla="*/ 4 h 20"/>
                <a:gd name="T74" fmla="*/ 21 w 26"/>
                <a:gd name="T75" fmla="*/ 2 h 20"/>
                <a:gd name="T76" fmla="*/ 19 w 26"/>
                <a:gd name="T77" fmla="*/ 2 h 20"/>
                <a:gd name="T78" fmla="*/ 17 w 26"/>
                <a:gd name="T79" fmla="*/ 0 h 20"/>
                <a:gd name="T80" fmla="*/ 13 w 26"/>
                <a:gd name="T81" fmla="*/ 0 h 20"/>
                <a:gd name="T82" fmla="*/ 11 w 26"/>
                <a:gd name="T83" fmla="*/ 0 h 20"/>
                <a:gd name="T84" fmla="*/ 9 w 26"/>
                <a:gd name="T85" fmla="*/ 2 h 20"/>
                <a:gd name="T86" fmla="*/ 7 w 26"/>
                <a:gd name="T87" fmla="*/ 2 h 20"/>
                <a:gd name="T88" fmla="*/ 3 w 26"/>
                <a:gd name="T89" fmla="*/ 4 h 20"/>
                <a:gd name="T90" fmla="*/ 3 w 26"/>
                <a:gd name="T91" fmla="*/ 4 h 20"/>
                <a:gd name="T92" fmla="*/ 2 w 26"/>
                <a:gd name="T93" fmla="*/ 6 h 20"/>
                <a:gd name="T94" fmla="*/ 0 w 26"/>
                <a:gd name="T95" fmla="*/ 8 h 20"/>
                <a:gd name="T96" fmla="*/ 0 w 2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8" name="Freeform 486"/>
            <p:cNvSpPr>
              <a:spLocks/>
            </p:cNvSpPr>
            <p:nvPr/>
          </p:nvSpPr>
          <p:spPr bwMode="auto">
            <a:xfrm>
              <a:off x="3492" y="2057"/>
              <a:ext cx="26" cy="20"/>
            </a:xfrm>
            <a:custGeom>
              <a:avLst/>
              <a:gdLst>
                <a:gd name="T0" fmla="*/ 0 w 26"/>
                <a:gd name="T1" fmla="*/ 10 h 20"/>
                <a:gd name="T2" fmla="*/ 0 w 26"/>
                <a:gd name="T3" fmla="*/ 12 h 20"/>
                <a:gd name="T4" fmla="*/ 2 w 26"/>
                <a:gd name="T5" fmla="*/ 14 h 20"/>
                <a:gd name="T6" fmla="*/ 2 w 26"/>
                <a:gd name="T7" fmla="*/ 16 h 20"/>
                <a:gd name="T8" fmla="*/ 3 w 26"/>
                <a:gd name="T9" fmla="*/ 16 h 20"/>
                <a:gd name="T10" fmla="*/ 3 w 26"/>
                <a:gd name="T11" fmla="*/ 18 h 20"/>
                <a:gd name="T12" fmla="*/ 5 w 26"/>
                <a:gd name="T13" fmla="*/ 18 h 20"/>
                <a:gd name="T14" fmla="*/ 7 w 26"/>
                <a:gd name="T15" fmla="*/ 20 h 20"/>
                <a:gd name="T16" fmla="*/ 9 w 26"/>
                <a:gd name="T17" fmla="*/ 20 h 20"/>
                <a:gd name="T18" fmla="*/ 11 w 26"/>
                <a:gd name="T19" fmla="*/ 20 h 20"/>
                <a:gd name="T20" fmla="*/ 13 w 26"/>
                <a:gd name="T21" fmla="*/ 20 h 20"/>
                <a:gd name="T22" fmla="*/ 15 w 26"/>
                <a:gd name="T23" fmla="*/ 20 h 20"/>
                <a:gd name="T24" fmla="*/ 17 w 26"/>
                <a:gd name="T25" fmla="*/ 20 h 20"/>
                <a:gd name="T26" fmla="*/ 19 w 26"/>
                <a:gd name="T27" fmla="*/ 20 h 20"/>
                <a:gd name="T28" fmla="*/ 21 w 26"/>
                <a:gd name="T29" fmla="*/ 20 h 20"/>
                <a:gd name="T30" fmla="*/ 23 w 26"/>
                <a:gd name="T31" fmla="*/ 18 h 20"/>
                <a:gd name="T32" fmla="*/ 25 w 26"/>
                <a:gd name="T33" fmla="*/ 16 h 20"/>
                <a:gd name="T34" fmla="*/ 25 w 26"/>
                <a:gd name="T35" fmla="*/ 14 h 20"/>
                <a:gd name="T36" fmla="*/ 26 w 26"/>
                <a:gd name="T37" fmla="*/ 14 h 20"/>
                <a:gd name="T38" fmla="*/ 26 w 26"/>
                <a:gd name="T39" fmla="*/ 12 h 20"/>
                <a:gd name="T40" fmla="*/ 26 w 26"/>
                <a:gd name="T41" fmla="*/ 10 h 20"/>
                <a:gd name="T42" fmla="*/ 26 w 26"/>
                <a:gd name="T43" fmla="*/ 8 h 20"/>
                <a:gd name="T44" fmla="*/ 25 w 26"/>
                <a:gd name="T45" fmla="*/ 6 h 20"/>
                <a:gd name="T46" fmla="*/ 23 w 26"/>
                <a:gd name="T47" fmla="*/ 4 h 20"/>
                <a:gd name="T48" fmla="*/ 21 w 26"/>
                <a:gd name="T49" fmla="*/ 4 h 20"/>
                <a:gd name="T50" fmla="*/ 21 w 26"/>
                <a:gd name="T51" fmla="*/ 2 h 20"/>
                <a:gd name="T52" fmla="*/ 19 w 26"/>
                <a:gd name="T53" fmla="*/ 2 h 20"/>
                <a:gd name="T54" fmla="*/ 17 w 26"/>
                <a:gd name="T55" fmla="*/ 0 h 20"/>
                <a:gd name="T56" fmla="*/ 13 w 26"/>
                <a:gd name="T57" fmla="*/ 0 h 20"/>
                <a:gd name="T58" fmla="*/ 11 w 26"/>
                <a:gd name="T59" fmla="*/ 0 h 20"/>
                <a:gd name="T60" fmla="*/ 9 w 26"/>
                <a:gd name="T61" fmla="*/ 2 h 20"/>
                <a:gd name="T62" fmla="*/ 7 w 26"/>
                <a:gd name="T63" fmla="*/ 2 h 20"/>
                <a:gd name="T64" fmla="*/ 3 w 26"/>
                <a:gd name="T65" fmla="*/ 4 h 20"/>
                <a:gd name="T66" fmla="*/ 2 w 26"/>
                <a:gd name="T67" fmla="*/ 6 h 20"/>
                <a:gd name="T68" fmla="*/ 0 w 26"/>
                <a:gd name="T69" fmla="*/ 8 h 20"/>
                <a:gd name="T70" fmla="*/ 0 w 26"/>
                <a:gd name="T7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0">
                  <a:moveTo>
                    <a:pt x="0" y="10"/>
                  </a:move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39" name="Freeform 487"/>
            <p:cNvSpPr>
              <a:spLocks/>
            </p:cNvSpPr>
            <p:nvPr/>
          </p:nvSpPr>
          <p:spPr bwMode="auto">
            <a:xfrm>
              <a:off x="3532" y="2080"/>
              <a:ext cx="4" cy="35"/>
            </a:xfrm>
            <a:custGeom>
              <a:avLst/>
              <a:gdLst>
                <a:gd name="T0" fmla="*/ 0 w 4"/>
                <a:gd name="T1" fmla="*/ 0 h 35"/>
                <a:gd name="T2" fmla="*/ 0 w 4"/>
                <a:gd name="T3" fmla="*/ 2 h 35"/>
                <a:gd name="T4" fmla="*/ 0 w 4"/>
                <a:gd name="T5" fmla="*/ 4 h 35"/>
                <a:gd name="T6" fmla="*/ 0 w 4"/>
                <a:gd name="T7" fmla="*/ 8 h 35"/>
                <a:gd name="T8" fmla="*/ 2 w 4"/>
                <a:gd name="T9" fmla="*/ 10 h 35"/>
                <a:gd name="T10" fmla="*/ 2 w 4"/>
                <a:gd name="T11" fmla="*/ 12 h 35"/>
                <a:gd name="T12" fmla="*/ 2 w 4"/>
                <a:gd name="T13" fmla="*/ 14 h 35"/>
                <a:gd name="T14" fmla="*/ 2 w 4"/>
                <a:gd name="T15" fmla="*/ 16 h 35"/>
                <a:gd name="T16" fmla="*/ 2 w 4"/>
                <a:gd name="T17" fmla="*/ 18 h 35"/>
                <a:gd name="T18" fmla="*/ 2 w 4"/>
                <a:gd name="T19" fmla="*/ 20 h 35"/>
                <a:gd name="T20" fmla="*/ 2 w 4"/>
                <a:gd name="T21" fmla="*/ 23 h 35"/>
                <a:gd name="T22" fmla="*/ 4 w 4"/>
                <a:gd name="T23" fmla="*/ 25 h 35"/>
                <a:gd name="T24" fmla="*/ 4 w 4"/>
                <a:gd name="T25" fmla="*/ 27 h 35"/>
                <a:gd name="T26" fmla="*/ 4 w 4"/>
                <a:gd name="T27" fmla="*/ 29 h 35"/>
                <a:gd name="T28" fmla="*/ 4 w 4"/>
                <a:gd name="T29" fmla="*/ 31 h 35"/>
                <a:gd name="T30" fmla="*/ 4 w 4"/>
                <a:gd name="T31" fmla="*/ 33 h 35"/>
                <a:gd name="T32" fmla="*/ 4 w 4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0" name="Freeform 488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2 h 21"/>
                <a:gd name="T6" fmla="*/ 0 w 29"/>
                <a:gd name="T7" fmla="*/ 14 h 21"/>
                <a:gd name="T8" fmla="*/ 0 w 29"/>
                <a:gd name="T9" fmla="*/ 14 h 21"/>
                <a:gd name="T10" fmla="*/ 2 w 29"/>
                <a:gd name="T11" fmla="*/ 16 h 21"/>
                <a:gd name="T12" fmla="*/ 2 w 29"/>
                <a:gd name="T13" fmla="*/ 16 h 21"/>
                <a:gd name="T14" fmla="*/ 2 w 29"/>
                <a:gd name="T15" fmla="*/ 18 h 21"/>
                <a:gd name="T16" fmla="*/ 4 w 29"/>
                <a:gd name="T17" fmla="*/ 18 h 21"/>
                <a:gd name="T18" fmla="*/ 4 w 29"/>
                <a:gd name="T19" fmla="*/ 18 h 21"/>
                <a:gd name="T20" fmla="*/ 6 w 29"/>
                <a:gd name="T21" fmla="*/ 20 h 21"/>
                <a:gd name="T22" fmla="*/ 8 w 29"/>
                <a:gd name="T23" fmla="*/ 20 h 21"/>
                <a:gd name="T24" fmla="*/ 8 w 29"/>
                <a:gd name="T25" fmla="*/ 20 h 21"/>
                <a:gd name="T26" fmla="*/ 10 w 29"/>
                <a:gd name="T27" fmla="*/ 20 h 21"/>
                <a:gd name="T28" fmla="*/ 12 w 29"/>
                <a:gd name="T29" fmla="*/ 21 h 21"/>
                <a:gd name="T30" fmla="*/ 12 w 29"/>
                <a:gd name="T31" fmla="*/ 21 h 21"/>
                <a:gd name="T32" fmla="*/ 14 w 29"/>
                <a:gd name="T33" fmla="*/ 21 h 21"/>
                <a:gd name="T34" fmla="*/ 18 w 29"/>
                <a:gd name="T35" fmla="*/ 21 h 21"/>
                <a:gd name="T36" fmla="*/ 19 w 29"/>
                <a:gd name="T37" fmla="*/ 20 h 21"/>
                <a:gd name="T38" fmla="*/ 21 w 29"/>
                <a:gd name="T39" fmla="*/ 20 h 21"/>
                <a:gd name="T40" fmla="*/ 23 w 29"/>
                <a:gd name="T41" fmla="*/ 18 h 21"/>
                <a:gd name="T42" fmla="*/ 25 w 29"/>
                <a:gd name="T43" fmla="*/ 16 h 21"/>
                <a:gd name="T44" fmla="*/ 27 w 29"/>
                <a:gd name="T45" fmla="*/ 14 h 21"/>
                <a:gd name="T46" fmla="*/ 27 w 29"/>
                <a:gd name="T47" fmla="*/ 12 h 21"/>
                <a:gd name="T48" fmla="*/ 29 w 29"/>
                <a:gd name="T49" fmla="*/ 10 h 21"/>
                <a:gd name="T50" fmla="*/ 29 w 29"/>
                <a:gd name="T51" fmla="*/ 10 h 21"/>
                <a:gd name="T52" fmla="*/ 27 w 29"/>
                <a:gd name="T53" fmla="*/ 8 h 21"/>
                <a:gd name="T54" fmla="*/ 27 w 29"/>
                <a:gd name="T55" fmla="*/ 8 h 21"/>
                <a:gd name="T56" fmla="*/ 27 w 29"/>
                <a:gd name="T57" fmla="*/ 6 h 21"/>
                <a:gd name="T58" fmla="*/ 27 w 29"/>
                <a:gd name="T59" fmla="*/ 6 h 21"/>
                <a:gd name="T60" fmla="*/ 25 w 29"/>
                <a:gd name="T61" fmla="*/ 4 h 21"/>
                <a:gd name="T62" fmla="*/ 25 w 29"/>
                <a:gd name="T63" fmla="*/ 4 h 21"/>
                <a:gd name="T64" fmla="*/ 23 w 29"/>
                <a:gd name="T65" fmla="*/ 4 h 21"/>
                <a:gd name="T66" fmla="*/ 23 w 29"/>
                <a:gd name="T67" fmla="*/ 2 h 21"/>
                <a:gd name="T68" fmla="*/ 21 w 29"/>
                <a:gd name="T69" fmla="*/ 2 h 21"/>
                <a:gd name="T70" fmla="*/ 21 w 29"/>
                <a:gd name="T71" fmla="*/ 0 h 21"/>
                <a:gd name="T72" fmla="*/ 19 w 29"/>
                <a:gd name="T73" fmla="*/ 0 h 21"/>
                <a:gd name="T74" fmla="*/ 18 w 29"/>
                <a:gd name="T75" fmla="*/ 0 h 21"/>
                <a:gd name="T76" fmla="*/ 18 w 29"/>
                <a:gd name="T77" fmla="*/ 0 h 21"/>
                <a:gd name="T78" fmla="*/ 16 w 29"/>
                <a:gd name="T79" fmla="*/ 0 h 21"/>
                <a:gd name="T80" fmla="*/ 14 w 29"/>
                <a:gd name="T81" fmla="*/ 0 h 21"/>
                <a:gd name="T82" fmla="*/ 12 w 29"/>
                <a:gd name="T83" fmla="*/ 0 h 21"/>
                <a:gd name="T84" fmla="*/ 8 w 29"/>
                <a:gd name="T85" fmla="*/ 0 h 21"/>
                <a:gd name="T86" fmla="*/ 6 w 29"/>
                <a:gd name="T87" fmla="*/ 2 h 21"/>
                <a:gd name="T88" fmla="*/ 4 w 29"/>
                <a:gd name="T89" fmla="*/ 2 h 21"/>
                <a:gd name="T90" fmla="*/ 2 w 29"/>
                <a:gd name="T91" fmla="*/ 4 h 21"/>
                <a:gd name="T92" fmla="*/ 0 w 29"/>
                <a:gd name="T93" fmla="*/ 6 h 21"/>
                <a:gd name="T94" fmla="*/ 0 w 29"/>
                <a:gd name="T95" fmla="*/ 8 h 21"/>
                <a:gd name="T96" fmla="*/ 0 w 29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1" name="Freeform 489"/>
            <p:cNvSpPr>
              <a:spLocks/>
            </p:cNvSpPr>
            <p:nvPr/>
          </p:nvSpPr>
          <p:spPr bwMode="auto">
            <a:xfrm>
              <a:off x="3522" y="2105"/>
              <a:ext cx="29" cy="21"/>
            </a:xfrm>
            <a:custGeom>
              <a:avLst/>
              <a:gdLst>
                <a:gd name="T0" fmla="*/ 0 w 29"/>
                <a:gd name="T1" fmla="*/ 10 h 21"/>
                <a:gd name="T2" fmla="*/ 0 w 29"/>
                <a:gd name="T3" fmla="*/ 12 h 21"/>
                <a:gd name="T4" fmla="*/ 0 w 29"/>
                <a:gd name="T5" fmla="*/ 14 h 21"/>
                <a:gd name="T6" fmla="*/ 2 w 29"/>
                <a:gd name="T7" fmla="*/ 16 h 21"/>
                <a:gd name="T8" fmla="*/ 2 w 29"/>
                <a:gd name="T9" fmla="*/ 18 h 21"/>
                <a:gd name="T10" fmla="*/ 4 w 29"/>
                <a:gd name="T11" fmla="*/ 18 h 21"/>
                <a:gd name="T12" fmla="*/ 6 w 29"/>
                <a:gd name="T13" fmla="*/ 20 h 21"/>
                <a:gd name="T14" fmla="*/ 8 w 29"/>
                <a:gd name="T15" fmla="*/ 20 h 21"/>
                <a:gd name="T16" fmla="*/ 10 w 29"/>
                <a:gd name="T17" fmla="*/ 20 h 21"/>
                <a:gd name="T18" fmla="*/ 12 w 29"/>
                <a:gd name="T19" fmla="*/ 21 h 21"/>
                <a:gd name="T20" fmla="*/ 14 w 29"/>
                <a:gd name="T21" fmla="*/ 21 h 21"/>
                <a:gd name="T22" fmla="*/ 18 w 29"/>
                <a:gd name="T23" fmla="*/ 21 h 21"/>
                <a:gd name="T24" fmla="*/ 19 w 29"/>
                <a:gd name="T25" fmla="*/ 20 h 21"/>
                <a:gd name="T26" fmla="*/ 21 w 29"/>
                <a:gd name="T27" fmla="*/ 20 h 21"/>
                <a:gd name="T28" fmla="*/ 23 w 29"/>
                <a:gd name="T29" fmla="*/ 18 h 21"/>
                <a:gd name="T30" fmla="*/ 25 w 29"/>
                <a:gd name="T31" fmla="*/ 16 h 21"/>
                <a:gd name="T32" fmla="*/ 27 w 29"/>
                <a:gd name="T33" fmla="*/ 14 h 21"/>
                <a:gd name="T34" fmla="*/ 27 w 29"/>
                <a:gd name="T35" fmla="*/ 12 h 21"/>
                <a:gd name="T36" fmla="*/ 29 w 29"/>
                <a:gd name="T37" fmla="*/ 10 h 21"/>
                <a:gd name="T38" fmla="*/ 27 w 29"/>
                <a:gd name="T39" fmla="*/ 8 h 21"/>
                <a:gd name="T40" fmla="*/ 27 w 29"/>
                <a:gd name="T41" fmla="*/ 6 h 21"/>
                <a:gd name="T42" fmla="*/ 25 w 29"/>
                <a:gd name="T43" fmla="*/ 4 h 21"/>
                <a:gd name="T44" fmla="*/ 23 w 29"/>
                <a:gd name="T45" fmla="*/ 4 h 21"/>
                <a:gd name="T46" fmla="*/ 23 w 29"/>
                <a:gd name="T47" fmla="*/ 2 h 21"/>
                <a:gd name="T48" fmla="*/ 21 w 29"/>
                <a:gd name="T49" fmla="*/ 2 h 21"/>
                <a:gd name="T50" fmla="*/ 21 w 29"/>
                <a:gd name="T51" fmla="*/ 0 h 21"/>
                <a:gd name="T52" fmla="*/ 19 w 29"/>
                <a:gd name="T53" fmla="*/ 0 h 21"/>
                <a:gd name="T54" fmla="*/ 18 w 29"/>
                <a:gd name="T55" fmla="*/ 0 h 21"/>
                <a:gd name="T56" fmla="*/ 16 w 29"/>
                <a:gd name="T57" fmla="*/ 0 h 21"/>
                <a:gd name="T58" fmla="*/ 14 w 29"/>
                <a:gd name="T59" fmla="*/ 0 h 21"/>
                <a:gd name="T60" fmla="*/ 12 w 29"/>
                <a:gd name="T61" fmla="*/ 0 h 21"/>
                <a:gd name="T62" fmla="*/ 8 w 29"/>
                <a:gd name="T63" fmla="*/ 0 h 21"/>
                <a:gd name="T64" fmla="*/ 6 w 29"/>
                <a:gd name="T65" fmla="*/ 2 h 21"/>
                <a:gd name="T66" fmla="*/ 4 w 29"/>
                <a:gd name="T67" fmla="*/ 2 h 21"/>
                <a:gd name="T68" fmla="*/ 2 w 29"/>
                <a:gd name="T69" fmla="*/ 4 h 21"/>
                <a:gd name="T70" fmla="*/ 0 w 29"/>
                <a:gd name="T71" fmla="*/ 6 h 21"/>
                <a:gd name="T72" fmla="*/ 0 w 29"/>
                <a:gd name="T73" fmla="*/ 8 h 21"/>
                <a:gd name="T74" fmla="*/ 0 w 29"/>
                <a:gd name="T7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2" name="Freeform 490"/>
            <p:cNvSpPr>
              <a:spLocks/>
            </p:cNvSpPr>
            <p:nvPr/>
          </p:nvSpPr>
          <p:spPr bwMode="auto">
            <a:xfrm>
              <a:off x="3536" y="2067"/>
              <a:ext cx="4" cy="33"/>
            </a:xfrm>
            <a:custGeom>
              <a:avLst/>
              <a:gdLst>
                <a:gd name="T0" fmla="*/ 0 w 4"/>
                <a:gd name="T1" fmla="*/ 0 h 33"/>
                <a:gd name="T2" fmla="*/ 0 w 4"/>
                <a:gd name="T3" fmla="*/ 2 h 33"/>
                <a:gd name="T4" fmla="*/ 0 w 4"/>
                <a:gd name="T5" fmla="*/ 4 h 33"/>
                <a:gd name="T6" fmla="*/ 0 w 4"/>
                <a:gd name="T7" fmla="*/ 6 h 33"/>
                <a:gd name="T8" fmla="*/ 0 w 4"/>
                <a:gd name="T9" fmla="*/ 8 h 33"/>
                <a:gd name="T10" fmla="*/ 0 w 4"/>
                <a:gd name="T11" fmla="*/ 10 h 33"/>
                <a:gd name="T12" fmla="*/ 0 w 4"/>
                <a:gd name="T13" fmla="*/ 11 h 33"/>
                <a:gd name="T14" fmla="*/ 0 w 4"/>
                <a:gd name="T15" fmla="*/ 13 h 33"/>
                <a:gd name="T16" fmla="*/ 2 w 4"/>
                <a:gd name="T17" fmla="*/ 17 h 33"/>
                <a:gd name="T18" fmla="*/ 2 w 4"/>
                <a:gd name="T19" fmla="*/ 19 h 33"/>
                <a:gd name="T20" fmla="*/ 2 w 4"/>
                <a:gd name="T21" fmla="*/ 21 h 33"/>
                <a:gd name="T22" fmla="*/ 2 w 4"/>
                <a:gd name="T23" fmla="*/ 23 h 33"/>
                <a:gd name="T24" fmla="*/ 2 w 4"/>
                <a:gd name="T25" fmla="*/ 25 h 33"/>
                <a:gd name="T26" fmla="*/ 2 w 4"/>
                <a:gd name="T27" fmla="*/ 27 h 33"/>
                <a:gd name="T28" fmla="*/ 2 w 4"/>
                <a:gd name="T29" fmla="*/ 29 h 33"/>
                <a:gd name="T30" fmla="*/ 2 w 4"/>
                <a:gd name="T31" fmla="*/ 31 h 33"/>
                <a:gd name="T32" fmla="*/ 4 w 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3" name="Freeform 491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2 h 21"/>
                <a:gd name="T6" fmla="*/ 0 w 25"/>
                <a:gd name="T7" fmla="*/ 14 h 21"/>
                <a:gd name="T8" fmla="*/ 0 w 25"/>
                <a:gd name="T9" fmla="*/ 14 h 21"/>
                <a:gd name="T10" fmla="*/ 2 w 25"/>
                <a:gd name="T11" fmla="*/ 16 h 21"/>
                <a:gd name="T12" fmla="*/ 2 w 25"/>
                <a:gd name="T13" fmla="*/ 16 h 21"/>
                <a:gd name="T14" fmla="*/ 4 w 25"/>
                <a:gd name="T15" fmla="*/ 16 h 21"/>
                <a:gd name="T16" fmla="*/ 4 w 25"/>
                <a:gd name="T17" fmla="*/ 18 h 21"/>
                <a:gd name="T18" fmla="*/ 4 w 25"/>
                <a:gd name="T19" fmla="*/ 18 h 21"/>
                <a:gd name="T20" fmla="*/ 6 w 25"/>
                <a:gd name="T21" fmla="*/ 18 h 21"/>
                <a:gd name="T22" fmla="*/ 8 w 25"/>
                <a:gd name="T23" fmla="*/ 19 h 21"/>
                <a:gd name="T24" fmla="*/ 8 w 25"/>
                <a:gd name="T25" fmla="*/ 19 h 21"/>
                <a:gd name="T26" fmla="*/ 10 w 25"/>
                <a:gd name="T27" fmla="*/ 19 h 21"/>
                <a:gd name="T28" fmla="*/ 12 w 25"/>
                <a:gd name="T29" fmla="*/ 19 h 21"/>
                <a:gd name="T30" fmla="*/ 12 w 25"/>
                <a:gd name="T31" fmla="*/ 19 h 21"/>
                <a:gd name="T32" fmla="*/ 14 w 25"/>
                <a:gd name="T33" fmla="*/ 21 h 21"/>
                <a:gd name="T34" fmla="*/ 16 w 25"/>
                <a:gd name="T35" fmla="*/ 19 h 21"/>
                <a:gd name="T36" fmla="*/ 18 w 25"/>
                <a:gd name="T37" fmla="*/ 19 h 21"/>
                <a:gd name="T38" fmla="*/ 19 w 25"/>
                <a:gd name="T39" fmla="*/ 19 h 21"/>
                <a:gd name="T40" fmla="*/ 21 w 25"/>
                <a:gd name="T41" fmla="*/ 19 h 21"/>
                <a:gd name="T42" fmla="*/ 21 w 25"/>
                <a:gd name="T43" fmla="*/ 18 h 21"/>
                <a:gd name="T44" fmla="*/ 23 w 25"/>
                <a:gd name="T45" fmla="*/ 18 h 21"/>
                <a:gd name="T46" fmla="*/ 23 w 25"/>
                <a:gd name="T47" fmla="*/ 18 h 21"/>
                <a:gd name="T48" fmla="*/ 25 w 25"/>
                <a:gd name="T49" fmla="*/ 16 h 21"/>
                <a:gd name="T50" fmla="*/ 25 w 25"/>
                <a:gd name="T51" fmla="*/ 16 h 21"/>
                <a:gd name="T52" fmla="*/ 25 w 25"/>
                <a:gd name="T53" fmla="*/ 14 h 21"/>
                <a:gd name="T54" fmla="*/ 25 w 25"/>
                <a:gd name="T55" fmla="*/ 14 h 21"/>
                <a:gd name="T56" fmla="*/ 25 w 25"/>
                <a:gd name="T57" fmla="*/ 12 h 21"/>
                <a:gd name="T58" fmla="*/ 25 w 25"/>
                <a:gd name="T59" fmla="*/ 12 h 21"/>
                <a:gd name="T60" fmla="*/ 25 w 25"/>
                <a:gd name="T61" fmla="*/ 10 h 21"/>
                <a:gd name="T62" fmla="*/ 25 w 25"/>
                <a:gd name="T63" fmla="*/ 10 h 21"/>
                <a:gd name="T64" fmla="*/ 25 w 25"/>
                <a:gd name="T65" fmla="*/ 8 h 21"/>
                <a:gd name="T66" fmla="*/ 25 w 25"/>
                <a:gd name="T67" fmla="*/ 8 h 21"/>
                <a:gd name="T68" fmla="*/ 23 w 25"/>
                <a:gd name="T69" fmla="*/ 6 h 21"/>
                <a:gd name="T70" fmla="*/ 23 w 25"/>
                <a:gd name="T71" fmla="*/ 4 h 21"/>
                <a:gd name="T72" fmla="*/ 21 w 25"/>
                <a:gd name="T73" fmla="*/ 4 h 21"/>
                <a:gd name="T74" fmla="*/ 19 w 25"/>
                <a:gd name="T75" fmla="*/ 2 h 21"/>
                <a:gd name="T76" fmla="*/ 18 w 25"/>
                <a:gd name="T77" fmla="*/ 2 h 21"/>
                <a:gd name="T78" fmla="*/ 16 w 25"/>
                <a:gd name="T79" fmla="*/ 2 h 21"/>
                <a:gd name="T80" fmla="*/ 14 w 25"/>
                <a:gd name="T81" fmla="*/ 0 h 21"/>
                <a:gd name="T82" fmla="*/ 12 w 25"/>
                <a:gd name="T83" fmla="*/ 2 h 21"/>
                <a:gd name="T84" fmla="*/ 8 w 25"/>
                <a:gd name="T85" fmla="*/ 2 h 21"/>
                <a:gd name="T86" fmla="*/ 6 w 25"/>
                <a:gd name="T87" fmla="*/ 2 h 21"/>
                <a:gd name="T88" fmla="*/ 4 w 25"/>
                <a:gd name="T89" fmla="*/ 4 h 21"/>
                <a:gd name="T90" fmla="*/ 2 w 25"/>
                <a:gd name="T91" fmla="*/ 6 h 21"/>
                <a:gd name="T92" fmla="*/ 0 w 25"/>
                <a:gd name="T93" fmla="*/ 6 h 21"/>
                <a:gd name="T94" fmla="*/ 0 w 25"/>
                <a:gd name="T95" fmla="*/ 8 h 21"/>
                <a:gd name="T96" fmla="*/ 0 w 25"/>
                <a:gd name="T9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4" name="Freeform 492"/>
            <p:cNvSpPr>
              <a:spLocks/>
            </p:cNvSpPr>
            <p:nvPr/>
          </p:nvSpPr>
          <p:spPr bwMode="auto">
            <a:xfrm>
              <a:off x="3522" y="2059"/>
              <a:ext cx="25" cy="21"/>
            </a:xfrm>
            <a:custGeom>
              <a:avLst/>
              <a:gdLst>
                <a:gd name="T0" fmla="*/ 0 w 25"/>
                <a:gd name="T1" fmla="*/ 10 h 21"/>
                <a:gd name="T2" fmla="*/ 0 w 25"/>
                <a:gd name="T3" fmla="*/ 12 h 21"/>
                <a:gd name="T4" fmla="*/ 0 w 25"/>
                <a:gd name="T5" fmla="*/ 14 h 21"/>
                <a:gd name="T6" fmla="*/ 2 w 25"/>
                <a:gd name="T7" fmla="*/ 16 h 21"/>
                <a:gd name="T8" fmla="*/ 4 w 25"/>
                <a:gd name="T9" fmla="*/ 16 h 21"/>
                <a:gd name="T10" fmla="*/ 4 w 25"/>
                <a:gd name="T11" fmla="*/ 18 h 21"/>
                <a:gd name="T12" fmla="*/ 6 w 25"/>
                <a:gd name="T13" fmla="*/ 18 h 21"/>
                <a:gd name="T14" fmla="*/ 8 w 25"/>
                <a:gd name="T15" fmla="*/ 19 h 21"/>
                <a:gd name="T16" fmla="*/ 10 w 25"/>
                <a:gd name="T17" fmla="*/ 19 h 21"/>
                <a:gd name="T18" fmla="*/ 12 w 25"/>
                <a:gd name="T19" fmla="*/ 19 h 21"/>
                <a:gd name="T20" fmla="*/ 14 w 25"/>
                <a:gd name="T21" fmla="*/ 21 h 21"/>
                <a:gd name="T22" fmla="*/ 16 w 25"/>
                <a:gd name="T23" fmla="*/ 19 h 21"/>
                <a:gd name="T24" fmla="*/ 18 w 25"/>
                <a:gd name="T25" fmla="*/ 19 h 21"/>
                <a:gd name="T26" fmla="*/ 19 w 25"/>
                <a:gd name="T27" fmla="*/ 19 h 21"/>
                <a:gd name="T28" fmla="*/ 21 w 25"/>
                <a:gd name="T29" fmla="*/ 19 h 21"/>
                <a:gd name="T30" fmla="*/ 21 w 25"/>
                <a:gd name="T31" fmla="*/ 18 h 21"/>
                <a:gd name="T32" fmla="*/ 23 w 25"/>
                <a:gd name="T33" fmla="*/ 18 h 21"/>
                <a:gd name="T34" fmla="*/ 25 w 25"/>
                <a:gd name="T35" fmla="*/ 16 h 21"/>
                <a:gd name="T36" fmla="*/ 25 w 25"/>
                <a:gd name="T37" fmla="*/ 14 h 21"/>
                <a:gd name="T38" fmla="*/ 25 w 25"/>
                <a:gd name="T39" fmla="*/ 12 h 21"/>
                <a:gd name="T40" fmla="*/ 25 w 25"/>
                <a:gd name="T41" fmla="*/ 10 h 21"/>
                <a:gd name="T42" fmla="*/ 25 w 25"/>
                <a:gd name="T43" fmla="*/ 8 h 21"/>
                <a:gd name="T44" fmla="*/ 23 w 25"/>
                <a:gd name="T45" fmla="*/ 6 h 21"/>
                <a:gd name="T46" fmla="*/ 23 w 25"/>
                <a:gd name="T47" fmla="*/ 4 h 21"/>
                <a:gd name="T48" fmla="*/ 21 w 25"/>
                <a:gd name="T49" fmla="*/ 4 h 21"/>
                <a:gd name="T50" fmla="*/ 19 w 25"/>
                <a:gd name="T51" fmla="*/ 2 h 21"/>
                <a:gd name="T52" fmla="*/ 18 w 25"/>
                <a:gd name="T53" fmla="*/ 2 h 21"/>
                <a:gd name="T54" fmla="*/ 16 w 25"/>
                <a:gd name="T55" fmla="*/ 2 h 21"/>
                <a:gd name="T56" fmla="*/ 14 w 25"/>
                <a:gd name="T57" fmla="*/ 0 h 21"/>
                <a:gd name="T58" fmla="*/ 12 w 25"/>
                <a:gd name="T59" fmla="*/ 2 h 21"/>
                <a:gd name="T60" fmla="*/ 8 w 25"/>
                <a:gd name="T61" fmla="*/ 2 h 21"/>
                <a:gd name="T62" fmla="*/ 6 w 25"/>
                <a:gd name="T63" fmla="*/ 2 h 21"/>
                <a:gd name="T64" fmla="*/ 4 w 25"/>
                <a:gd name="T65" fmla="*/ 4 h 21"/>
                <a:gd name="T66" fmla="*/ 2 w 25"/>
                <a:gd name="T67" fmla="*/ 6 h 21"/>
                <a:gd name="T68" fmla="*/ 0 w 25"/>
                <a:gd name="T69" fmla="*/ 6 h 21"/>
                <a:gd name="T70" fmla="*/ 0 w 25"/>
                <a:gd name="T71" fmla="*/ 8 h 21"/>
                <a:gd name="T72" fmla="*/ 0 w 25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1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5" name="Freeform 493"/>
            <p:cNvSpPr>
              <a:spLocks/>
            </p:cNvSpPr>
            <p:nvPr/>
          </p:nvSpPr>
          <p:spPr bwMode="auto">
            <a:xfrm>
              <a:off x="3150" y="2117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2 h 32"/>
                <a:gd name="T4" fmla="*/ 8 w 10"/>
                <a:gd name="T5" fmla="*/ 4 h 32"/>
                <a:gd name="T6" fmla="*/ 8 w 10"/>
                <a:gd name="T7" fmla="*/ 6 h 32"/>
                <a:gd name="T8" fmla="*/ 6 w 10"/>
                <a:gd name="T9" fmla="*/ 8 h 32"/>
                <a:gd name="T10" fmla="*/ 6 w 10"/>
                <a:gd name="T11" fmla="*/ 9 h 32"/>
                <a:gd name="T12" fmla="*/ 6 w 10"/>
                <a:gd name="T13" fmla="*/ 11 h 32"/>
                <a:gd name="T14" fmla="*/ 6 w 10"/>
                <a:gd name="T15" fmla="*/ 15 h 32"/>
                <a:gd name="T16" fmla="*/ 4 w 10"/>
                <a:gd name="T17" fmla="*/ 17 h 32"/>
                <a:gd name="T18" fmla="*/ 4 w 10"/>
                <a:gd name="T19" fmla="*/ 19 h 32"/>
                <a:gd name="T20" fmla="*/ 4 w 10"/>
                <a:gd name="T21" fmla="*/ 21 h 32"/>
                <a:gd name="T22" fmla="*/ 2 w 10"/>
                <a:gd name="T23" fmla="*/ 23 h 32"/>
                <a:gd name="T24" fmla="*/ 2 w 10"/>
                <a:gd name="T25" fmla="*/ 25 h 32"/>
                <a:gd name="T26" fmla="*/ 2 w 10"/>
                <a:gd name="T27" fmla="*/ 27 h 32"/>
                <a:gd name="T28" fmla="*/ 2 w 10"/>
                <a:gd name="T29" fmla="*/ 29 h 32"/>
                <a:gd name="T30" fmla="*/ 0 w 10"/>
                <a:gd name="T31" fmla="*/ 31 h 32"/>
                <a:gd name="T32" fmla="*/ 0 w 1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6" name="Freeform 494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6 h 21"/>
                <a:gd name="T4" fmla="*/ 0 w 26"/>
                <a:gd name="T5" fmla="*/ 8 h 21"/>
                <a:gd name="T6" fmla="*/ 0 w 26"/>
                <a:gd name="T7" fmla="*/ 8 h 21"/>
                <a:gd name="T8" fmla="*/ 0 w 26"/>
                <a:gd name="T9" fmla="*/ 9 h 21"/>
                <a:gd name="T10" fmla="*/ 0 w 26"/>
                <a:gd name="T11" fmla="*/ 9 h 21"/>
                <a:gd name="T12" fmla="*/ 2 w 26"/>
                <a:gd name="T13" fmla="*/ 11 h 21"/>
                <a:gd name="T14" fmla="*/ 2 w 26"/>
                <a:gd name="T15" fmla="*/ 13 h 21"/>
                <a:gd name="T16" fmla="*/ 2 w 26"/>
                <a:gd name="T17" fmla="*/ 13 h 21"/>
                <a:gd name="T18" fmla="*/ 3 w 26"/>
                <a:gd name="T19" fmla="*/ 15 h 21"/>
                <a:gd name="T20" fmla="*/ 3 w 26"/>
                <a:gd name="T21" fmla="*/ 15 h 21"/>
                <a:gd name="T22" fmla="*/ 3 w 26"/>
                <a:gd name="T23" fmla="*/ 17 h 21"/>
                <a:gd name="T24" fmla="*/ 5 w 26"/>
                <a:gd name="T25" fmla="*/ 17 h 21"/>
                <a:gd name="T26" fmla="*/ 5 w 26"/>
                <a:gd name="T27" fmla="*/ 17 h 21"/>
                <a:gd name="T28" fmla="*/ 7 w 26"/>
                <a:gd name="T29" fmla="*/ 19 h 21"/>
                <a:gd name="T30" fmla="*/ 9 w 26"/>
                <a:gd name="T31" fmla="*/ 19 h 21"/>
                <a:gd name="T32" fmla="*/ 11 w 26"/>
                <a:gd name="T33" fmla="*/ 19 h 21"/>
                <a:gd name="T34" fmla="*/ 13 w 26"/>
                <a:gd name="T35" fmla="*/ 21 h 21"/>
                <a:gd name="T36" fmla="*/ 15 w 26"/>
                <a:gd name="T37" fmla="*/ 21 h 21"/>
                <a:gd name="T38" fmla="*/ 19 w 26"/>
                <a:gd name="T39" fmla="*/ 21 h 21"/>
                <a:gd name="T40" fmla="*/ 21 w 26"/>
                <a:gd name="T41" fmla="*/ 21 h 21"/>
                <a:gd name="T42" fmla="*/ 23 w 26"/>
                <a:gd name="T43" fmla="*/ 19 h 21"/>
                <a:gd name="T44" fmla="*/ 25 w 26"/>
                <a:gd name="T45" fmla="*/ 19 h 21"/>
                <a:gd name="T46" fmla="*/ 26 w 26"/>
                <a:gd name="T47" fmla="*/ 17 h 21"/>
                <a:gd name="T48" fmla="*/ 26 w 26"/>
                <a:gd name="T49" fmla="*/ 15 h 21"/>
                <a:gd name="T50" fmla="*/ 26 w 26"/>
                <a:gd name="T51" fmla="*/ 13 h 21"/>
                <a:gd name="T52" fmla="*/ 26 w 26"/>
                <a:gd name="T53" fmla="*/ 13 h 21"/>
                <a:gd name="T54" fmla="*/ 26 w 26"/>
                <a:gd name="T55" fmla="*/ 11 h 21"/>
                <a:gd name="T56" fmla="*/ 26 w 26"/>
                <a:gd name="T57" fmla="*/ 11 h 21"/>
                <a:gd name="T58" fmla="*/ 26 w 26"/>
                <a:gd name="T59" fmla="*/ 9 h 21"/>
                <a:gd name="T60" fmla="*/ 26 w 26"/>
                <a:gd name="T61" fmla="*/ 9 h 21"/>
                <a:gd name="T62" fmla="*/ 26 w 26"/>
                <a:gd name="T63" fmla="*/ 8 h 21"/>
                <a:gd name="T64" fmla="*/ 25 w 26"/>
                <a:gd name="T65" fmla="*/ 8 h 21"/>
                <a:gd name="T66" fmla="*/ 25 w 26"/>
                <a:gd name="T67" fmla="*/ 6 h 21"/>
                <a:gd name="T68" fmla="*/ 23 w 26"/>
                <a:gd name="T69" fmla="*/ 6 h 21"/>
                <a:gd name="T70" fmla="*/ 23 w 26"/>
                <a:gd name="T71" fmla="*/ 4 h 21"/>
                <a:gd name="T72" fmla="*/ 23 w 26"/>
                <a:gd name="T73" fmla="*/ 4 h 21"/>
                <a:gd name="T74" fmla="*/ 21 w 26"/>
                <a:gd name="T75" fmla="*/ 2 h 21"/>
                <a:gd name="T76" fmla="*/ 19 w 26"/>
                <a:gd name="T77" fmla="*/ 2 h 21"/>
                <a:gd name="T78" fmla="*/ 19 w 26"/>
                <a:gd name="T79" fmla="*/ 2 h 21"/>
                <a:gd name="T80" fmla="*/ 17 w 26"/>
                <a:gd name="T81" fmla="*/ 0 h 21"/>
                <a:gd name="T82" fmla="*/ 15 w 26"/>
                <a:gd name="T83" fmla="*/ 0 h 21"/>
                <a:gd name="T84" fmla="*/ 11 w 26"/>
                <a:gd name="T85" fmla="*/ 0 h 21"/>
                <a:gd name="T86" fmla="*/ 9 w 26"/>
                <a:gd name="T87" fmla="*/ 0 h 21"/>
                <a:gd name="T88" fmla="*/ 7 w 26"/>
                <a:gd name="T89" fmla="*/ 0 h 21"/>
                <a:gd name="T90" fmla="*/ 5 w 26"/>
                <a:gd name="T91" fmla="*/ 0 h 21"/>
                <a:gd name="T92" fmla="*/ 3 w 26"/>
                <a:gd name="T93" fmla="*/ 2 h 21"/>
                <a:gd name="T94" fmla="*/ 2 w 26"/>
                <a:gd name="T95" fmla="*/ 4 h 21"/>
                <a:gd name="T96" fmla="*/ 0 w 26"/>
                <a:gd name="T9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7" name="Freeform 495"/>
            <p:cNvSpPr>
              <a:spLocks/>
            </p:cNvSpPr>
            <p:nvPr/>
          </p:nvSpPr>
          <p:spPr bwMode="auto">
            <a:xfrm>
              <a:off x="3137" y="2140"/>
              <a:ext cx="26" cy="21"/>
            </a:xfrm>
            <a:custGeom>
              <a:avLst/>
              <a:gdLst>
                <a:gd name="T0" fmla="*/ 0 w 26"/>
                <a:gd name="T1" fmla="*/ 6 h 21"/>
                <a:gd name="T2" fmla="*/ 0 w 26"/>
                <a:gd name="T3" fmla="*/ 8 h 21"/>
                <a:gd name="T4" fmla="*/ 0 w 26"/>
                <a:gd name="T5" fmla="*/ 9 h 21"/>
                <a:gd name="T6" fmla="*/ 2 w 26"/>
                <a:gd name="T7" fmla="*/ 11 h 21"/>
                <a:gd name="T8" fmla="*/ 2 w 26"/>
                <a:gd name="T9" fmla="*/ 13 h 21"/>
                <a:gd name="T10" fmla="*/ 3 w 26"/>
                <a:gd name="T11" fmla="*/ 15 h 21"/>
                <a:gd name="T12" fmla="*/ 3 w 26"/>
                <a:gd name="T13" fmla="*/ 17 h 21"/>
                <a:gd name="T14" fmla="*/ 5 w 26"/>
                <a:gd name="T15" fmla="*/ 17 h 21"/>
                <a:gd name="T16" fmla="*/ 7 w 26"/>
                <a:gd name="T17" fmla="*/ 19 h 21"/>
                <a:gd name="T18" fmla="*/ 9 w 26"/>
                <a:gd name="T19" fmla="*/ 19 h 21"/>
                <a:gd name="T20" fmla="*/ 11 w 26"/>
                <a:gd name="T21" fmla="*/ 19 h 21"/>
                <a:gd name="T22" fmla="*/ 13 w 26"/>
                <a:gd name="T23" fmla="*/ 21 h 21"/>
                <a:gd name="T24" fmla="*/ 15 w 26"/>
                <a:gd name="T25" fmla="*/ 21 h 21"/>
                <a:gd name="T26" fmla="*/ 19 w 26"/>
                <a:gd name="T27" fmla="*/ 21 h 21"/>
                <a:gd name="T28" fmla="*/ 21 w 26"/>
                <a:gd name="T29" fmla="*/ 21 h 21"/>
                <a:gd name="T30" fmla="*/ 23 w 26"/>
                <a:gd name="T31" fmla="*/ 19 h 21"/>
                <a:gd name="T32" fmla="*/ 25 w 26"/>
                <a:gd name="T33" fmla="*/ 19 h 21"/>
                <a:gd name="T34" fmla="*/ 26 w 26"/>
                <a:gd name="T35" fmla="*/ 17 h 21"/>
                <a:gd name="T36" fmla="*/ 26 w 26"/>
                <a:gd name="T37" fmla="*/ 15 h 21"/>
                <a:gd name="T38" fmla="*/ 26 w 26"/>
                <a:gd name="T39" fmla="*/ 13 h 21"/>
                <a:gd name="T40" fmla="*/ 26 w 26"/>
                <a:gd name="T41" fmla="*/ 11 h 21"/>
                <a:gd name="T42" fmla="*/ 26 w 26"/>
                <a:gd name="T43" fmla="*/ 9 h 21"/>
                <a:gd name="T44" fmla="*/ 26 w 26"/>
                <a:gd name="T45" fmla="*/ 8 h 21"/>
                <a:gd name="T46" fmla="*/ 25 w 26"/>
                <a:gd name="T47" fmla="*/ 8 h 21"/>
                <a:gd name="T48" fmla="*/ 25 w 26"/>
                <a:gd name="T49" fmla="*/ 6 h 21"/>
                <a:gd name="T50" fmla="*/ 23 w 26"/>
                <a:gd name="T51" fmla="*/ 6 h 21"/>
                <a:gd name="T52" fmla="*/ 23 w 26"/>
                <a:gd name="T53" fmla="*/ 4 h 21"/>
                <a:gd name="T54" fmla="*/ 21 w 26"/>
                <a:gd name="T55" fmla="*/ 2 h 21"/>
                <a:gd name="T56" fmla="*/ 19 w 26"/>
                <a:gd name="T57" fmla="*/ 2 h 21"/>
                <a:gd name="T58" fmla="*/ 17 w 26"/>
                <a:gd name="T59" fmla="*/ 0 h 21"/>
                <a:gd name="T60" fmla="*/ 15 w 26"/>
                <a:gd name="T61" fmla="*/ 0 h 21"/>
                <a:gd name="T62" fmla="*/ 11 w 26"/>
                <a:gd name="T63" fmla="*/ 0 h 21"/>
                <a:gd name="T64" fmla="*/ 9 w 26"/>
                <a:gd name="T65" fmla="*/ 0 h 21"/>
                <a:gd name="T66" fmla="*/ 7 w 26"/>
                <a:gd name="T67" fmla="*/ 0 h 21"/>
                <a:gd name="T68" fmla="*/ 5 w 26"/>
                <a:gd name="T69" fmla="*/ 0 h 21"/>
                <a:gd name="T70" fmla="*/ 3 w 26"/>
                <a:gd name="T71" fmla="*/ 2 h 21"/>
                <a:gd name="T72" fmla="*/ 2 w 26"/>
                <a:gd name="T73" fmla="*/ 4 h 21"/>
                <a:gd name="T74" fmla="*/ 0 w 26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8" name="Freeform 496"/>
            <p:cNvSpPr>
              <a:spLocks/>
            </p:cNvSpPr>
            <p:nvPr/>
          </p:nvSpPr>
          <p:spPr bwMode="auto">
            <a:xfrm>
              <a:off x="3158" y="2105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2 h 33"/>
                <a:gd name="T4" fmla="*/ 7 w 7"/>
                <a:gd name="T5" fmla="*/ 4 h 33"/>
                <a:gd name="T6" fmla="*/ 5 w 7"/>
                <a:gd name="T7" fmla="*/ 6 h 33"/>
                <a:gd name="T8" fmla="*/ 5 w 7"/>
                <a:gd name="T9" fmla="*/ 8 h 33"/>
                <a:gd name="T10" fmla="*/ 5 w 7"/>
                <a:gd name="T11" fmla="*/ 10 h 33"/>
                <a:gd name="T12" fmla="*/ 5 w 7"/>
                <a:gd name="T13" fmla="*/ 12 h 33"/>
                <a:gd name="T14" fmla="*/ 4 w 7"/>
                <a:gd name="T15" fmla="*/ 14 h 33"/>
                <a:gd name="T16" fmla="*/ 4 w 7"/>
                <a:gd name="T17" fmla="*/ 16 h 33"/>
                <a:gd name="T18" fmla="*/ 4 w 7"/>
                <a:gd name="T19" fmla="*/ 18 h 33"/>
                <a:gd name="T20" fmla="*/ 4 w 7"/>
                <a:gd name="T21" fmla="*/ 20 h 33"/>
                <a:gd name="T22" fmla="*/ 2 w 7"/>
                <a:gd name="T23" fmla="*/ 21 h 33"/>
                <a:gd name="T24" fmla="*/ 2 w 7"/>
                <a:gd name="T25" fmla="*/ 25 h 33"/>
                <a:gd name="T26" fmla="*/ 2 w 7"/>
                <a:gd name="T27" fmla="*/ 27 h 33"/>
                <a:gd name="T28" fmla="*/ 2 w 7"/>
                <a:gd name="T29" fmla="*/ 29 h 33"/>
                <a:gd name="T30" fmla="*/ 0 w 7"/>
                <a:gd name="T31" fmla="*/ 31 h 33"/>
                <a:gd name="T32" fmla="*/ 0 w 7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49" name="Freeform 497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7 h 21"/>
                <a:gd name="T8" fmla="*/ 0 w 27"/>
                <a:gd name="T9" fmla="*/ 9 h 21"/>
                <a:gd name="T10" fmla="*/ 2 w 27"/>
                <a:gd name="T11" fmla="*/ 9 h 21"/>
                <a:gd name="T12" fmla="*/ 2 w 27"/>
                <a:gd name="T13" fmla="*/ 11 h 21"/>
                <a:gd name="T14" fmla="*/ 2 w 27"/>
                <a:gd name="T15" fmla="*/ 11 h 21"/>
                <a:gd name="T16" fmla="*/ 2 w 27"/>
                <a:gd name="T17" fmla="*/ 13 h 21"/>
                <a:gd name="T18" fmla="*/ 4 w 27"/>
                <a:gd name="T19" fmla="*/ 13 h 21"/>
                <a:gd name="T20" fmla="*/ 4 w 27"/>
                <a:gd name="T21" fmla="*/ 15 h 21"/>
                <a:gd name="T22" fmla="*/ 6 w 27"/>
                <a:gd name="T23" fmla="*/ 15 h 21"/>
                <a:gd name="T24" fmla="*/ 6 w 27"/>
                <a:gd name="T25" fmla="*/ 17 h 21"/>
                <a:gd name="T26" fmla="*/ 8 w 27"/>
                <a:gd name="T27" fmla="*/ 17 h 21"/>
                <a:gd name="T28" fmla="*/ 8 w 27"/>
                <a:gd name="T29" fmla="*/ 17 h 21"/>
                <a:gd name="T30" fmla="*/ 10 w 27"/>
                <a:gd name="T31" fmla="*/ 19 h 21"/>
                <a:gd name="T32" fmla="*/ 11 w 27"/>
                <a:gd name="T33" fmla="*/ 19 h 21"/>
                <a:gd name="T34" fmla="*/ 11 w 27"/>
                <a:gd name="T35" fmla="*/ 19 h 21"/>
                <a:gd name="T36" fmla="*/ 13 w 27"/>
                <a:gd name="T37" fmla="*/ 19 h 21"/>
                <a:gd name="T38" fmla="*/ 15 w 27"/>
                <a:gd name="T39" fmla="*/ 19 h 21"/>
                <a:gd name="T40" fmla="*/ 17 w 27"/>
                <a:gd name="T41" fmla="*/ 21 h 21"/>
                <a:gd name="T42" fmla="*/ 17 w 27"/>
                <a:gd name="T43" fmla="*/ 19 h 21"/>
                <a:gd name="T44" fmla="*/ 19 w 27"/>
                <a:gd name="T45" fmla="*/ 19 h 21"/>
                <a:gd name="T46" fmla="*/ 21 w 27"/>
                <a:gd name="T47" fmla="*/ 19 h 21"/>
                <a:gd name="T48" fmla="*/ 21 w 27"/>
                <a:gd name="T49" fmla="*/ 19 h 21"/>
                <a:gd name="T50" fmla="*/ 23 w 27"/>
                <a:gd name="T51" fmla="*/ 19 h 21"/>
                <a:gd name="T52" fmla="*/ 23 w 27"/>
                <a:gd name="T53" fmla="*/ 17 h 21"/>
                <a:gd name="T54" fmla="*/ 25 w 27"/>
                <a:gd name="T55" fmla="*/ 17 h 21"/>
                <a:gd name="T56" fmla="*/ 25 w 27"/>
                <a:gd name="T57" fmla="*/ 17 h 21"/>
                <a:gd name="T58" fmla="*/ 25 w 27"/>
                <a:gd name="T59" fmla="*/ 15 h 21"/>
                <a:gd name="T60" fmla="*/ 25 w 27"/>
                <a:gd name="T61" fmla="*/ 15 h 21"/>
                <a:gd name="T62" fmla="*/ 27 w 27"/>
                <a:gd name="T63" fmla="*/ 13 h 21"/>
                <a:gd name="T64" fmla="*/ 27 w 27"/>
                <a:gd name="T65" fmla="*/ 13 h 21"/>
                <a:gd name="T66" fmla="*/ 27 w 27"/>
                <a:gd name="T67" fmla="*/ 11 h 21"/>
                <a:gd name="T68" fmla="*/ 27 w 27"/>
                <a:gd name="T69" fmla="*/ 9 h 21"/>
                <a:gd name="T70" fmla="*/ 25 w 27"/>
                <a:gd name="T71" fmla="*/ 7 h 21"/>
                <a:gd name="T72" fmla="*/ 25 w 27"/>
                <a:gd name="T73" fmla="*/ 5 h 21"/>
                <a:gd name="T74" fmla="*/ 23 w 27"/>
                <a:gd name="T75" fmla="*/ 3 h 21"/>
                <a:gd name="T76" fmla="*/ 21 w 27"/>
                <a:gd name="T77" fmla="*/ 3 h 21"/>
                <a:gd name="T78" fmla="*/ 19 w 27"/>
                <a:gd name="T79" fmla="*/ 2 h 21"/>
                <a:gd name="T80" fmla="*/ 17 w 27"/>
                <a:gd name="T81" fmla="*/ 0 h 21"/>
                <a:gd name="T82" fmla="*/ 15 w 27"/>
                <a:gd name="T83" fmla="*/ 0 h 21"/>
                <a:gd name="T84" fmla="*/ 11 w 27"/>
                <a:gd name="T85" fmla="*/ 0 h 21"/>
                <a:gd name="T86" fmla="*/ 10 w 27"/>
                <a:gd name="T87" fmla="*/ 0 h 21"/>
                <a:gd name="T88" fmla="*/ 8 w 27"/>
                <a:gd name="T89" fmla="*/ 0 h 21"/>
                <a:gd name="T90" fmla="*/ 6 w 27"/>
                <a:gd name="T91" fmla="*/ 0 h 21"/>
                <a:gd name="T92" fmla="*/ 4 w 27"/>
                <a:gd name="T93" fmla="*/ 2 h 21"/>
                <a:gd name="T94" fmla="*/ 2 w 27"/>
                <a:gd name="T95" fmla="*/ 3 h 21"/>
                <a:gd name="T96" fmla="*/ 2 w 27"/>
                <a:gd name="T9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0" name="Freeform 498"/>
            <p:cNvSpPr>
              <a:spLocks/>
            </p:cNvSpPr>
            <p:nvPr/>
          </p:nvSpPr>
          <p:spPr bwMode="auto">
            <a:xfrm>
              <a:off x="3152" y="2098"/>
              <a:ext cx="27" cy="21"/>
            </a:xfrm>
            <a:custGeom>
              <a:avLst/>
              <a:gdLst>
                <a:gd name="T0" fmla="*/ 2 w 27"/>
                <a:gd name="T1" fmla="*/ 5 h 21"/>
                <a:gd name="T2" fmla="*/ 0 w 27"/>
                <a:gd name="T3" fmla="*/ 5 h 21"/>
                <a:gd name="T4" fmla="*/ 0 w 27"/>
                <a:gd name="T5" fmla="*/ 7 h 21"/>
                <a:gd name="T6" fmla="*/ 0 w 27"/>
                <a:gd name="T7" fmla="*/ 9 h 21"/>
                <a:gd name="T8" fmla="*/ 2 w 27"/>
                <a:gd name="T9" fmla="*/ 9 h 21"/>
                <a:gd name="T10" fmla="*/ 2 w 27"/>
                <a:gd name="T11" fmla="*/ 11 h 21"/>
                <a:gd name="T12" fmla="*/ 2 w 27"/>
                <a:gd name="T13" fmla="*/ 13 h 21"/>
                <a:gd name="T14" fmla="*/ 4 w 27"/>
                <a:gd name="T15" fmla="*/ 13 h 21"/>
                <a:gd name="T16" fmla="*/ 4 w 27"/>
                <a:gd name="T17" fmla="*/ 15 h 21"/>
                <a:gd name="T18" fmla="*/ 6 w 27"/>
                <a:gd name="T19" fmla="*/ 15 h 21"/>
                <a:gd name="T20" fmla="*/ 6 w 27"/>
                <a:gd name="T21" fmla="*/ 17 h 21"/>
                <a:gd name="T22" fmla="*/ 8 w 27"/>
                <a:gd name="T23" fmla="*/ 17 h 21"/>
                <a:gd name="T24" fmla="*/ 10 w 27"/>
                <a:gd name="T25" fmla="*/ 19 h 21"/>
                <a:gd name="T26" fmla="*/ 11 w 27"/>
                <a:gd name="T27" fmla="*/ 19 h 21"/>
                <a:gd name="T28" fmla="*/ 13 w 27"/>
                <a:gd name="T29" fmla="*/ 19 h 21"/>
                <a:gd name="T30" fmla="*/ 15 w 27"/>
                <a:gd name="T31" fmla="*/ 19 h 21"/>
                <a:gd name="T32" fmla="*/ 17 w 27"/>
                <a:gd name="T33" fmla="*/ 21 h 21"/>
                <a:gd name="T34" fmla="*/ 17 w 27"/>
                <a:gd name="T35" fmla="*/ 19 h 21"/>
                <a:gd name="T36" fmla="*/ 19 w 27"/>
                <a:gd name="T37" fmla="*/ 19 h 21"/>
                <a:gd name="T38" fmla="*/ 21 w 27"/>
                <a:gd name="T39" fmla="*/ 19 h 21"/>
                <a:gd name="T40" fmla="*/ 23 w 27"/>
                <a:gd name="T41" fmla="*/ 19 h 21"/>
                <a:gd name="T42" fmla="*/ 23 w 27"/>
                <a:gd name="T43" fmla="*/ 17 h 21"/>
                <a:gd name="T44" fmla="*/ 25 w 27"/>
                <a:gd name="T45" fmla="*/ 17 h 21"/>
                <a:gd name="T46" fmla="*/ 25 w 27"/>
                <a:gd name="T47" fmla="*/ 15 h 21"/>
                <a:gd name="T48" fmla="*/ 27 w 27"/>
                <a:gd name="T49" fmla="*/ 13 h 21"/>
                <a:gd name="T50" fmla="*/ 27 w 27"/>
                <a:gd name="T51" fmla="*/ 11 h 21"/>
                <a:gd name="T52" fmla="*/ 27 w 27"/>
                <a:gd name="T53" fmla="*/ 9 h 21"/>
                <a:gd name="T54" fmla="*/ 25 w 27"/>
                <a:gd name="T55" fmla="*/ 7 h 21"/>
                <a:gd name="T56" fmla="*/ 25 w 27"/>
                <a:gd name="T57" fmla="*/ 5 h 21"/>
                <a:gd name="T58" fmla="*/ 23 w 27"/>
                <a:gd name="T59" fmla="*/ 3 h 21"/>
                <a:gd name="T60" fmla="*/ 21 w 27"/>
                <a:gd name="T61" fmla="*/ 3 h 21"/>
                <a:gd name="T62" fmla="*/ 19 w 27"/>
                <a:gd name="T63" fmla="*/ 2 h 21"/>
                <a:gd name="T64" fmla="*/ 17 w 27"/>
                <a:gd name="T65" fmla="*/ 0 h 21"/>
                <a:gd name="T66" fmla="*/ 15 w 27"/>
                <a:gd name="T67" fmla="*/ 0 h 21"/>
                <a:gd name="T68" fmla="*/ 11 w 27"/>
                <a:gd name="T69" fmla="*/ 0 h 21"/>
                <a:gd name="T70" fmla="*/ 10 w 27"/>
                <a:gd name="T71" fmla="*/ 0 h 21"/>
                <a:gd name="T72" fmla="*/ 8 w 27"/>
                <a:gd name="T73" fmla="*/ 0 h 21"/>
                <a:gd name="T74" fmla="*/ 6 w 27"/>
                <a:gd name="T75" fmla="*/ 0 h 21"/>
                <a:gd name="T76" fmla="*/ 4 w 27"/>
                <a:gd name="T77" fmla="*/ 2 h 21"/>
                <a:gd name="T78" fmla="*/ 2 w 27"/>
                <a:gd name="T79" fmla="*/ 3 h 21"/>
                <a:gd name="T80" fmla="*/ 2 w 27"/>
                <a:gd name="T8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1">
                  <a:moveTo>
                    <a:pt x="2" y="5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1" name="Freeform 499"/>
            <p:cNvSpPr>
              <a:spLocks/>
            </p:cNvSpPr>
            <p:nvPr/>
          </p:nvSpPr>
          <p:spPr bwMode="auto">
            <a:xfrm>
              <a:off x="3123" y="2111"/>
              <a:ext cx="12" cy="31"/>
            </a:xfrm>
            <a:custGeom>
              <a:avLst/>
              <a:gdLst>
                <a:gd name="T0" fmla="*/ 12 w 12"/>
                <a:gd name="T1" fmla="*/ 0 h 31"/>
                <a:gd name="T2" fmla="*/ 10 w 12"/>
                <a:gd name="T3" fmla="*/ 4 h 31"/>
                <a:gd name="T4" fmla="*/ 10 w 12"/>
                <a:gd name="T5" fmla="*/ 8 h 31"/>
                <a:gd name="T6" fmla="*/ 8 w 12"/>
                <a:gd name="T7" fmla="*/ 12 h 31"/>
                <a:gd name="T8" fmla="*/ 6 w 12"/>
                <a:gd name="T9" fmla="*/ 15 h 31"/>
                <a:gd name="T10" fmla="*/ 4 w 12"/>
                <a:gd name="T11" fmla="*/ 19 h 31"/>
                <a:gd name="T12" fmla="*/ 4 w 12"/>
                <a:gd name="T13" fmla="*/ 23 h 31"/>
                <a:gd name="T14" fmla="*/ 2 w 12"/>
                <a:gd name="T15" fmla="*/ 27 h 31"/>
                <a:gd name="T16" fmla="*/ 0 w 1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2" name="Freeform 500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3" name="Freeform 501"/>
            <p:cNvSpPr>
              <a:spLocks/>
            </p:cNvSpPr>
            <p:nvPr/>
          </p:nvSpPr>
          <p:spPr bwMode="auto">
            <a:xfrm>
              <a:off x="3110" y="2132"/>
              <a:ext cx="27" cy="21"/>
            </a:xfrm>
            <a:custGeom>
              <a:avLst/>
              <a:gdLst>
                <a:gd name="T0" fmla="*/ 2 w 27"/>
                <a:gd name="T1" fmla="*/ 4 h 21"/>
                <a:gd name="T2" fmla="*/ 0 w 27"/>
                <a:gd name="T3" fmla="*/ 6 h 21"/>
                <a:gd name="T4" fmla="*/ 0 w 27"/>
                <a:gd name="T5" fmla="*/ 8 h 21"/>
                <a:gd name="T6" fmla="*/ 2 w 27"/>
                <a:gd name="T7" fmla="*/ 10 h 21"/>
                <a:gd name="T8" fmla="*/ 2 w 27"/>
                <a:gd name="T9" fmla="*/ 12 h 21"/>
                <a:gd name="T10" fmla="*/ 4 w 27"/>
                <a:gd name="T11" fmla="*/ 14 h 21"/>
                <a:gd name="T12" fmla="*/ 6 w 27"/>
                <a:gd name="T13" fmla="*/ 16 h 21"/>
                <a:gd name="T14" fmla="*/ 7 w 27"/>
                <a:gd name="T15" fmla="*/ 17 h 21"/>
                <a:gd name="T16" fmla="*/ 9 w 27"/>
                <a:gd name="T17" fmla="*/ 19 h 21"/>
                <a:gd name="T18" fmla="*/ 11 w 27"/>
                <a:gd name="T19" fmla="*/ 19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19 h 21"/>
                <a:gd name="T28" fmla="*/ 23 w 27"/>
                <a:gd name="T29" fmla="*/ 19 h 21"/>
                <a:gd name="T30" fmla="*/ 25 w 27"/>
                <a:gd name="T31" fmla="*/ 17 h 21"/>
                <a:gd name="T32" fmla="*/ 27 w 27"/>
                <a:gd name="T33" fmla="*/ 16 h 21"/>
                <a:gd name="T34" fmla="*/ 27 w 27"/>
                <a:gd name="T35" fmla="*/ 14 h 21"/>
                <a:gd name="T36" fmla="*/ 27 w 27"/>
                <a:gd name="T37" fmla="*/ 12 h 21"/>
                <a:gd name="T38" fmla="*/ 27 w 27"/>
                <a:gd name="T39" fmla="*/ 10 h 21"/>
                <a:gd name="T40" fmla="*/ 25 w 27"/>
                <a:gd name="T41" fmla="*/ 8 h 21"/>
                <a:gd name="T42" fmla="*/ 23 w 27"/>
                <a:gd name="T43" fmla="*/ 6 h 21"/>
                <a:gd name="T44" fmla="*/ 23 w 27"/>
                <a:gd name="T45" fmla="*/ 4 h 21"/>
                <a:gd name="T46" fmla="*/ 21 w 27"/>
                <a:gd name="T47" fmla="*/ 2 h 21"/>
                <a:gd name="T48" fmla="*/ 17 w 27"/>
                <a:gd name="T49" fmla="*/ 2 h 21"/>
                <a:gd name="T50" fmla="*/ 15 w 27"/>
                <a:gd name="T51" fmla="*/ 0 h 21"/>
                <a:gd name="T52" fmla="*/ 13 w 27"/>
                <a:gd name="T53" fmla="*/ 0 h 21"/>
                <a:gd name="T54" fmla="*/ 9 w 27"/>
                <a:gd name="T55" fmla="*/ 0 h 21"/>
                <a:gd name="T56" fmla="*/ 7 w 27"/>
                <a:gd name="T57" fmla="*/ 0 h 21"/>
                <a:gd name="T58" fmla="*/ 6 w 27"/>
                <a:gd name="T59" fmla="*/ 0 h 21"/>
                <a:gd name="T60" fmla="*/ 4 w 27"/>
                <a:gd name="T61" fmla="*/ 2 h 21"/>
                <a:gd name="T62" fmla="*/ 2 w 27"/>
                <a:gd name="T63" fmla="*/ 2 h 21"/>
                <a:gd name="T64" fmla="*/ 2 w 27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4" name="Freeform 502"/>
            <p:cNvSpPr>
              <a:spLocks/>
            </p:cNvSpPr>
            <p:nvPr/>
          </p:nvSpPr>
          <p:spPr bwMode="auto">
            <a:xfrm>
              <a:off x="3133" y="2100"/>
              <a:ext cx="11" cy="30"/>
            </a:xfrm>
            <a:custGeom>
              <a:avLst/>
              <a:gdLst>
                <a:gd name="T0" fmla="*/ 11 w 11"/>
                <a:gd name="T1" fmla="*/ 0 h 30"/>
                <a:gd name="T2" fmla="*/ 9 w 11"/>
                <a:gd name="T3" fmla="*/ 3 h 30"/>
                <a:gd name="T4" fmla="*/ 7 w 11"/>
                <a:gd name="T5" fmla="*/ 7 h 30"/>
                <a:gd name="T6" fmla="*/ 6 w 11"/>
                <a:gd name="T7" fmla="*/ 11 h 30"/>
                <a:gd name="T8" fmla="*/ 6 w 11"/>
                <a:gd name="T9" fmla="*/ 15 h 30"/>
                <a:gd name="T10" fmla="*/ 4 w 11"/>
                <a:gd name="T11" fmla="*/ 19 h 30"/>
                <a:gd name="T12" fmla="*/ 2 w 11"/>
                <a:gd name="T13" fmla="*/ 23 h 30"/>
                <a:gd name="T14" fmla="*/ 0 w 11"/>
                <a:gd name="T15" fmla="*/ 26 h 30"/>
                <a:gd name="T16" fmla="*/ 0 w 1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0">
                  <a:moveTo>
                    <a:pt x="11" y="0"/>
                  </a:moveTo>
                  <a:lnTo>
                    <a:pt x="9" y="3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0" y="26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5" name="Freeform 503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6" name="Freeform 504"/>
            <p:cNvSpPr>
              <a:spLocks/>
            </p:cNvSpPr>
            <p:nvPr/>
          </p:nvSpPr>
          <p:spPr bwMode="auto">
            <a:xfrm>
              <a:off x="3129" y="2090"/>
              <a:ext cx="27" cy="21"/>
            </a:xfrm>
            <a:custGeom>
              <a:avLst/>
              <a:gdLst>
                <a:gd name="T0" fmla="*/ 2 w 27"/>
                <a:gd name="T1" fmla="*/ 6 h 21"/>
                <a:gd name="T2" fmla="*/ 0 w 27"/>
                <a:gd name="T3" fmla="*/ 8 h 21"/>
                <a:gd name="T4" fmla="*/ 0 w 27"/>
                <a:gd name="T5" fmla="*/ 10 h 21"/>
                <a:gd name="T6" fmla="*/ 0 w 27"/>
                <a:gd name="T7" fmla="*/ 11 h 21"/>
                <a:gd name="T8" fmla="*/ 2 w 27"/>
                <a:gd name="T9" fmla="*/ 13 h 21"/>
                <a:gd name="T10" fmla="*/ 4 w 27"/>
                <a:gd name="T11" fmla="*/ 15 h 21"/>
                <a:gd name="T12" fmla="*/ 6 w 27"/>
                <a:gd name="T13" fmla="*/ 17 h 21"/>
                <a:gd name="T14" fmla="*/ 8 w 27"/>
                <a:gd name="T15" fmla="*/ 19 h 21"/>
                <a:gd name="T16" fmla="*/ 10 w 27"/>
                <a:gd name="T17" fmla="*/ 21 h 21"/>
                <a:gd name="T18" fmla="*/ 11 w 27"/>
                <a:gd name="T19" fmla="*/ 21 h 21"/>
                <a:gd name="T20" fmla="*/ 15 w 27"/>
                <a:gd name="T21" fmla="*/ 21 h 21"/>
                <a:gd name="T22" fmla="*/ 17 w 27"/>
                <a:gd name="T23" fmla="*/ 21 h 21"/>
                <a:gd name="T24" fmla="*/ 19 w 27"/>
                <a:gd name="T25" fmla="*/ 21 h 21"/>
                <a:gd name="T26" fmla="*/ 21 w 27"/>
                <a:gd name="T27" fmla="*/ 21 h 21"/>
                <a:gd name="T28" fmla="*/ 23 w 27"/>
                <a:gd name="T29" fmla="*/ 19 h 21"/>
                <a:gd name="T30" fmla="*/ 25 w 27"/>
                <a:gd name="T31" fmla="*/ 19 h 21"/>
                <a:gd name="T32" fmla="*/ 25 w 27"/>
                <a:gd name="T33" fmla="*/ 17 h 21"/>
                <a:gd name="T34" fmla="*/ 27 w 27"/>
                <a:gd name="T35" fmla="*/ 15 h 21"/>
                <a:gd name="T36" fmla="*/ 27 w 27"/>
                <a:gd name="T37" fmla="*/ 13 h 21"/>
                <a:gd name="T38" fmla="*/ 27 w 27"/>
                <a:gd name="T39" fmla="*/ 11 h 21"/>
                <a:gd name="T40" fmla="*/ 25 w 27"/>
                <a:gd name="T41" fmla="*/ 10 h 21"/>
                <a:gd name="T42" fmla="*/ 23 w 27"/>
                <a:gd name="T43" fmla="*/ 8 h 21"/>
                <a:gd name="T44" fmla="*/ 23 w 27"/>
                <a:gd name="T45" fmla="*/ 6 h 21"/>
                <a:gd name="T46" fmla="*/ 19 w 27"/>
                <a:gd name="T47" fmla="*/ 4 h 21"/>
                <a:gd name="T48" fmla="*/ 17 w 27"/>
                <a:gd name="T49" fmla="*/ 2 h 21"/>
                <a:gd name="T50" fmla="*/ 15 w 27"/>
                <a:gd name="T51" fmla="*/ 2 h 21"/>
                <a:gd name="T52" fmla="*/ 11 w 27"/>
                <a:gd name="T53" fmla="*/ 0 h 21"/>
                <a:gd name="T54" fmla="*/ 10 w 27"/>
                <a:gd name="T55" fmla="*/ 0 h 21"/>
                <a:gd name="T56" fmla="*/ 8 w 27"/>
                <a:gd name="T57" fmla="*/ 2 h 21"/>
                <a:gd name="T58" fmla="*/ 6 w 27"/>
                <a:gd name="T59" fmla="*/ 2 h 21"/>
                <a:gd name="T60" fmla="*/ 4 w 27"/>
                <a:gd name="T61" fmla="*/ 2 h 21"/>
                <a:gd name="T62" fmla="*/ 2 w 27"/>
                <a:gd name="T63" fmla="*/ 4 h 21"/>
                <a:gd name="T64" fmla="*/ 2 w 27"/>
                <a:gd name="T6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1">
                  <a:moveTo>
                    <a:pt x="2" y="6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7" name="Freeform 505"/>
            <p:cNvSpPr>
              <a:spLocks/>
            </p:cNvSpPr>
            <p:nvPr/>
          </p:nvSpPr>
          <p:spPr bwMode="auto">
            <a:xfrm>
              <a:off x="3561" y="2073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2 w 4"/>
                <a:gd name="T3" fmla="*/ 2 h 34"/>
                <a:gd name="T4" fmla="*/ 2 w 4"/>
                <a:gd name="T5" fmla="*/ 4 h 34"/>
                <a:gd name="T6" fmla="*/ 2 w 4"/>
                <a:gd name="T7" fmla="*/ 5 h 34"/>
                <a:gd name="T8" fmla="*/ 2 w 4"/>
                <a:gd name="T9" fmla="*/ 7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4 w 4"/>
                <a:gd name="T21" fmla="*/ 21 h 34"/>
                <a:gd name="T22" fmla="*/ 4 w 4"/>
                <a:gd name="T23" fmla="*/ 23 h 34"/>
                <a:gd name="T24" fmla="*/ 4 w 4"/>
                <a:gd name="T25" fmla="*/ 27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8" name="Freeform 506"/>
            <p:cNvSpPr>
              <a:spLocks/>
            </p:cNvSpPr>
            <p:nvPr/>
          </p:nvSpPr>
          <p:spPr bwMode="auto">
            <a:xfrm>
              <a:off x="3559" y="2077"/>
              <a:ext cx="4" cy="34"/>
            </a:xfrm>
            <a:custGeom>
              <a:avLst/>
              <a:gdLst>
                <a:gd name="T0" fmla="*/ 0 w 4"/>
                <a:gd name="T1" fmla="*/ 0 h 34"/>
                <a:gd name="T2" fmla="*/ 0 w 4"/>
                <a:gd name="T3" fmla="*/ 1 h 34"/>
                <a:gd name="T4" fmla="*/ 0 w 4"/>
                <a:gd name="T5" fmla="*/ 3 h 34"/>
                <a:gd name="T6" fmla="*/ 0 w 4"/>
                <a:gd name="T7" fmla="*/ 5 h 34"/>
                <a:gd name="T8" fmla="*/ 2 w 4"/>
                <a:gd name="T9" fmla="*/ 9 h 34"/>
                <a:gd name="T10" fmla="*/ 2 w 4"/>
                <a:gd name="T11" fmla="*/ 11 h 34"/>
                <a:gd name="T12" fmla="*/ 2 w 4"/>
                <a:gd name="T13" fmla="*/ 13 h 34"/>
                <a:gd name="T14" fmla="*/ 2 w 4"/>
                <a:gd name="T15" fmla="*/ 15 h 34"/>
                <a:gd name="T16" fmla="*/ 2 w 4"/>
                <a:gd name="T17" fmla="*/ 17 h 34"/>
                <a:gd name="T18" fmla="*/ 2 w 4"/>
                <a:gd name="T19" fmla="*/ 19 h 34"/>
                <a:gd name="T20" fmla="*/ 2 w 4"/>
                <a:gd name="T21" fmla="*/ 23 h 34"/>
                <a:gd name="T22" fmla="*/ 4 w 4"/>
                <a:gd name="T23" fmla="*/ 24 h 34"/>
                <a:gd name="T24" fmla="*/ 4 w 4"/>
                <a:gd name="T25" fmla="*/ 26 h 34"/>
                <a:gd name="T26" fmla="*/ 4 w 4"/>
                <a:gd name="T27" fmla="*/ 28 h 34"/>
                <a:gd name="T28" fmla="*/ 4 w 4"/>
                <a:gd name="T29" fmla="*/ 30 h 34"/>
                <a:gd name="T30" fmla="*/ 4 w 4"/>
                <a:gd name="T31" fmla="*/ 32 h 34"/>
                <a:gd name="T32" fmla="*/ 4 w 4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59" name="Freeform 507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0 h 19"/>
                <a:gd name="T4" fmla="*/ 0 w 25"/>
                <a:gd name="T5" fmla="*/ 12 h 19"/>
                <a:gd name="T6" fmla="*/ 0 w 25"/>
                <a:gd name="T7" fmla="*/ 12 h 19"/>
                <a:gd name="T8" fmla="*/ 0 w 25"/>
                <a:gd name="T9" fmla="*/ 14 h 19"/>
                <a:gd name="T10" fmla="*/ 2 w 25"/>
                <a:gd name="T11" fmla="*/ 14 h 19"/>
                <a:gd name="T12" fmla="*/ 2 w 25"/>
                <a:gd name="T13" fmla="*/ 16 h 19"/>
                <a:gd name="T14" fmla="*/ 2 w 25"/>
                <a:gd name="T15" fmla="*/ 16 h 19"/>
                <a:gd name="T16" fmla="*/ 4 w 25"/>
                <a:gd name="T17" fmla="*/ 18 h 19"/>
                <a:gd name="T18" fmla="*/ 4 w 25"/>
                <a:gd name="T19" fmla="*/ 18 h 19"/>
                <a:gd name="T20" fmla="*/ 6 w 25"/>
                <a:gd name="T21" fmla="*/ 18 h 19"/>
                <a:gd name="T22" fmla="*/ 6 w 25"/>
                <a:gd name="T23" fmla="*/ 18 h 19"/>
                <a:gd name="T24" fmla="*/ 8 w 25"/>
                <a:gd name="T25" fmla="*/ 19 h 19"/>
                <a:gd name="T26" fmla="*/ 10 w 25"/>
                <a:gd name="T27" fmla="*/ 19 h 19"/>
                <a:gd name="T28" fmla="*/ 10 w 25"/>
                <a:gd name="T29" fmla="*/ 19 h 19"/>
                <a:gd name="T30" fmla="*/ 12 w 25"/>
                <a:gd name="T31" fmla="*/ 19 h 19"/>
                <a:gd name="T32" fmla="*/ 14 w 25"/>
                <a:gd name="T33" fmla="*/ 19 h 19"/>
                <a:gd name="T34" fmla="*/ 15 w 25"/>
                <a:gd name="T35" fmla="*/ 19 h 19"/>
                <a:gd name="T36" fmla="*/ 17 w 25"/>
                <a:gd name="T37" fmla="*/ 19 h 19"/>
                <a:gd name="T38" fmla="*/ 19 w 25"/>
                <a:gd name="T39" fmla="*/ 19 h 19"/>
                <a:gd name="T40" fmla="*/ 19 w 25"/>
                <a:gd name="T41" fmla="*/ 19 h 19"/>
                <a:gd name="T42" fmla="*/ 21 w 25"/>
                <a:gd name="T43" fmla="*/ 18 h 19"/>
                <a:gd name="T44" fmla="*/ 23 w 25"/>
                <a:gd name="T45" fmla="*/ 18 h 19"/>
                <a:gd name="T46" fmla="*/ 23 w 25"/>
                <a:gd name="T47" fmla="*/ 16 h 19"/>
                <a:gd name="T48" fmla="*/ 25 w 25"/>
                <a:gd name="T49" fmla="*/ 16 h 19"/>
                <a:gd name="T50" fmla="*/ 25 w 25"/>
                <a:gd name="T51" fmla="*/ 14 h 19"/>
                <a:gd name="T52" fmla="*/ 25 w 25"/>
                <a:gd name="T53" fmla="*/ 14 h 19"/>
                <a:gd name="T54" fmla="*/ 25 w 25"/>
                <a:gd name="T55" fmla="*/ 12 h 19"/>
                <a:gd name="T56" fmla="*/ 25 w 25"/>
                <a:gd name="T57" fmla="*/ 12 h 19"/>
                <a:gd name="T58" fmla="*/ 25 w 25"/>
                <a:gd name="T59" fmla="*/ 10 h 19"/>
                <a:gd name="T60" fmla="*/ 25 w 25"/>
                <a:gd name="T61" fmla="*/ 10 h 19"/>
                <a:gd name="T62" fmla="*/ 25 w 25"/>
                <a:gd name="T63" fmla="*/ 10 h 19"/>
                <a:gd name="T64" fmla="*/ 25 w 25"/>
                <a:gd name="T65" fmla="*/ 8 h 19"/>
                <a:gd name="T66" fmla="*/ 25 w 25"/>
                <a:gd name="T67" fmla="*/ 6 h 19"/>
                <a:gd name="T68" fmla="*/ 23 w 25"/>
                <a:gd name="T69" fmla="*/ 6 h 19"/>
                <a:gd name="T70" fmla="*/ 23 w 25"/>
                <a:gd name="T71" fmla="*/ 4 h 19"/>
                <a:gd name="T72" fmla="*/ 21 w 25"/>
                <a:gd name="T73" fmla="*/ 2 h 19"/>
                <a:gd name="T74" fmla="*/ 19 w 25"/>
                <a:gd name="T75" fmla="*/ 2 h 19"/>
                <a:gd name="T76" fmla="*/ 17 w 25"/>
                <a:gd name="T77" fmla="*/ 2 h 19"/>
                <a:gd name="T78" fmla="*/ 15 w 25"/>
                <a:gd name="T79" fmla="*/ 0 h 19"/>
                <a:gd name="T80" fmla="*/ 14 w 25"/>
                <a:gd name="T81" fmla="*/ 0 h 19"/>
                <a:gd name="T82" fmla="*/ 12 w 25"/>
                <a:gd name="T83" fmla="*/ 0 h 19"/>
                <a:gd name="T84" fmla="*/ 8 w 25"/>
                <a:gd name="T85" fmla="*/ 2 h 19"/>
                <a:gd name="T86" fmla="*/ 6 w 25"/>
                <a:gd name="T87" fmla="*/ 2 h 19"/>
                <a:gd name="T88" fmla="*/ 4 w 25"/>
                <a:gd name="T89" fmla="*/ 4 h 19"/>
                <a:gd name="T90" fmla="*/ 2 w 25"/>
                <a:gd name="T91" fmla="*/ 4 h 19"/>
                <a:gd name="T92" fmla="*/ 0 w 25"/>
                <a:gd name="T93" fmla="*/ 6 h 19"/>
                <a:gd name="T94" fmla="*/ 0 w 25"/>
                <a:gd name="T95" fmla="*/ 8 h 19"/>
                <a:gd name="T96" fmla="*/ 0 w 25"/>
                <a:gd name="T9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0" name="Freeform 508"/>
            <p:cNvSpPr>
              <a:spLocks/>
            </p:cNvSpPr>
            <p:nvPr/>
          </p:nvSpPr>
          <p:spPr bwMode="auto">
            <a:xfrm>
              <a:off x="3551" y="2059"/>
              <a:ext cx="25" cy="19"/>
            </a:xfrm>
            <a:custGeom>
              <a:avLst/>
              <a:gdLst>
                <a:gd name="T0" fmla="*/ 0 w 25"/>
                <a:gd name="T1" fmla="*/ 10 h 19"/>
                <a:gd name="T2" fmla="*/ 0 w 25"/>
                <a:gd name="T3" fmla="*/ 12 h 19"/>
                <a:gd name="T4" fmla="*/ 0 w 25"/>
                <a:gd name="T5" fmla="*/ 14 h 19"/>
                <a:gd name="T6" fmla="*/ 2 w 25"/>
                <a:gd name="T7" fmla="*/ 14 h 19"/>
                <a:gd name="T8" fmla="*/ 2 w 25"/>
                <a:gd name="T9" fmla="*/ 16 h 19"/>
                <a:gd name="T10" fmla="*/ 4 w 25"/>
                <a:gd name="T11" fmla="*/ 18 h 19"/>
                <a:gd name="T12" fmla="*/ 6 w 25"/>
                <a:gd name="T13" fmla="*/ 18 h 19"/>
                <a:gd name="T14" fmla="*/ 8 w 25"/>
                <a:gd name="T15" fmla="*/ 19 h 19"/>
                <a:gd name="T16" fmla="*/ 10 w 25"/>
                <a:gd name="T17" fmla="*/ 19 h 19"/>
                <a:gd name="T18" fmla="*/ 12 w 25"/>
                <a:gd name="T19" fmla="*/ 19 h 19"/>
                <a:gd name="T20" fmla="*/ 14 w 25"/>
                <a:gd name="T21" fmla="*/ 19 h 19"/>
                <a:gd name="T22" fmla="*/ 15 w 25"/>
                <a:gd name="T23" fmla="*/ 19 h 19"/>
                <a:gd name="T24" fmla="*/ 17 w 25"/>
                <a:gd name="T25" fmla="*/ 19 h 19"/>
                <a:gd name="T26" fmla="*/ 19 w 25"/>
                <a:gd name="T27" fmla="*/ 19 h 19"/>
                <a:gd name="T28" fmla="*/ 21 w 25"/>
                <a:gd name="T29" fmla="*/ 18 h 19"/>
                <a:gd name="T30" fmla="*/ 23 w 25"/>
                <a:gd name="T31" fmla="*/ 18 h 19"/>
                <a:gd name="T32" fmla="*/ 23 w 25"/>
                <a:gd name="T33" fmla="*/ 16 h 19"/>
                <a:gd name="T34" fmla="*/ 25 w 25"/>
                <a:gd name="T35" fmla="*/ 16 h 19"/>
                <a:gd name="T36" fmla="*/ 25 w 25"/>
                <a:gd name="T37" fmla="*/ 14 h 19"/>
                <a:gd name="T38" fmla="*/ 25 w 25"/>
                <a:gd name="T39" fmla="*/ 12 h 19"/>
                <a:gd name="T40" fmla="*/ 25 w 25"/>
                <a:gd name="T41" fmla="*/ 10 h 19"/>
                <a:gd name="T42" fmla="*/ 25 w 25"/>
                <a:gd name="T43" fmla="*/ 8 h 19"/>
                <a:gd name="T44" fmla="*/ 25 w 25"/>
                <a:gd name="T45" fmla="*/ 6 h 19"/>
                <a:gd name="T46" fmla="*/ 23 w 25"/>
                <a:gd name="T47" fmla="*/ 6 h 19"/>
                <a:gd name="T48" fmla="*/ 23 w 25"/>
                <a:gd name="T49" fmla="*/ 4 h 19"/>
                <a:gd name="T50" fmla="*/ 21 w 25"/>
                <a:gd name="T51" fmla="*/ 2 h 19"/>
                <a:gd name="T52" fmla="*/ 19 w 25"/>
                <a:gd name="T53" fmla="*/ 2 h 19"/>
                <a:gd name="T54" fmla="*/ 17 w 25"/>
                <a:gd name="T55" fmla="*/ 2 h 19"/>
                <a:gd name="T56" fmla="*/ 15 w 25"/>
                <a:gd name="T57" fmla="*/ 0 h 19"/>
                <a:gd name="T58" fmla="*/ 14 w 25"/>
                <a:gd name="T59" fmla="*/ 0 h 19"/>
                <a:gd name="T60" fmla="*/ 12 w 25"/>
                <a:gd name="T61" fmla="*/ 0 h 19"/>
                <a:gd name="T62" fmla="*/ 8 w 25"/>
                <a:gd name="T63" fmla="*/ 2 h 19"/>
                <a:gd name="T64" fmla="*/ 6 w 25"/>
                <a:gd name="T65" fmla="*/ 2 h 19"/>
                <a:gd name="T66" fmla="*/ 4 w 25"/>
                <a:gd name="T67" fmla="*/ 4 h 19"/>
                <a:gd name="T68" fmla="*/ 2 w 25"/>
                <a:gd name="T69" fmla="*/ 4 h 19"/>
                <a:gd name="T70" fmla="*/ 0 w 25"/>
                <a:gd name="T71" fmla="*/ 6 h 19"/>
                <a:gd name="T72" fmla="*/ 0 w 25"/>
                <a:gd name="T73" fmla="*/ 8 h 19"/>
                <a:gd name="T74" fmla="*/ 0 w 25"/>
                <a:gd name="T7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9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1" name="Freeform 509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2 h 22"/>
                <a:gd name="T6" fmla="*/ 0 w 29"/>
                <a:gd name="T7" fmla="*/ 14 h 22"/>
                <a:gd name="T8" fmla="*/ 0 w 29"/>
                <a:gd name="T9" fmla="*/ 14 h 22"/>
                <a:gd name="T10" fmla="*/ 2 w 29"/>
                <a:gd name="T11" fmla="*/ 16 h 22"/>
                <a:gd name="T12" fmla="*/ 2 w 29"/>
                <a:gd name="T13" fmla="*/ 16 h 22"/>
                <a:gd name="T14" fmla="*/ 4 w 29"/>
                <a:gd name="T15" fmla="*/ 18 h 22"/>
                <a:gd name="T16" fmla="*/ 4 w 29"/>
                <a:gd name="T17" fmla="*/ 18 h 22"/>
                <a:gd name="T18" fmla="*/ 4 w 29"/>
                <a:gd name="T19" fmla="*/ 20 h 22"/>
                <a:gd name="T20" fmla="*/ 6 w 29"/>
                <a:gd name="T21" fmla="*/ 20 h 22"/>
                <a:gd name="T22" fmla="*/ 8 w 29"/>
                <a:gd name="T23" fmla="*/ 20 h 22"/>
                <a:gd name="T24" fmla="*/ 8 w 29"/>
                <a:gd name="T25" fmla="*/ 20 h 22"/>
                <a:gd name="T26" fmla="*/ 10 w 29"/>
                <a:gd name="T27" fmla="*/ 22 h 22"/>
                <a:gd name="T28" fmla="*/ 12 w 29"/>
                <a:gd name="T29" fmla="*/ 22 h 22"/>
                <a:gd name="T30" fmla="*/ 12 w 29"/>
                <a:gd name="T31" fmla="*/ 22 h 22"/>
                <a:gd name="T32" fmla="*/ 14 w 29"/>
                <a:gd name="T33" fmla="*/ 22 h 22"/>
                <a:gd name="T34" fmla="*/ 17 w 29"/>
                <a:gd name="T35" fmla="*/ 22 h 22"/>
                <a:gd name="T36" fmla="*/ 19 w 29"/>
                <a:gd name="T37" fmla="*/ 22 h 22"/>
                <a:gd name="T38" fmla="*/ 21 w 29"/>
                <a:gd name="T39" fmla="*/ 20 h 22"/>
                <a:gd name="T40" fmla="*/ 23 w 29"/>
                <a:gd name="T41" fmla="*/ 18 h 22"/>
                <a:gd name="T42" fmla="*/ 25 w 29"/>
                <a:gd name="T43" fmla="*/ 16 h 22"/>
                <a:gd name="T44" fmla="*/ 27 w 29"/>
                <a:gd name="T45" fmla="*/ 16 h 22"/>
                <a:gd name="T46" fmla="*/ 29 w 29"/>
                <a:gd name="T47" fmla="*/ 14 h 22"/>
                <a:gd name="T48" fmla="*/ 29 w 29"/>
                <a:gd name="T49" fmla="*/ 12 h 22"/>
                <a:gd name="T50" fmla="*/ 29 w 29"/>
                <a:gd name="T51" fmla="*/ 10 h 22"/>
                <a:gd name="T52" fmla="*/ 27 w 29"/>
                <a:gd name="T53" fmla="*/ 8 h 22"/>
                <a:gd name="T54" fmla="*/ 27 w 29"/>
                <a:gd name="T55" fmla="*/ 8 h 22"/>
                <a:gd name="T56" fmla="*/ 27 w 29"/>
                <a:gd name="T57" fmla="*/ 6 h 22"/>
                <a:gd name="T58" fmla="*/ 27 w 29"/>
                <a:gd name="T59" fmla="*/ 6 h 22"/>
                <a:gd name="T60" fmla="*/ 25 w 29"/>
                <a:gd name="T61" fmla="*/ 6 h 22"/>
                <a:gd name="T62" fmla="*/ 25 w 29"/>
                <a:gd name="T63" fmla="*/ 4 h 22"/>
                <a:gd name="T64" fmla="*/ 23 w 29"/>
                <a:gd name="T65" fmla="*/ 4 h 22"/>
                <a:gd name="T66" fmla="*/ 23 w 29"/>
                <a:gd name="T67" fmla="*/ 2 h 22"/>
                <a:gd name="T68" fmla="*/ 21 w 29"/>
                <a:gd name="T69" fmla="*/ 2 h 22"/>
                <a:gd name="T70" fmla="*/ 21 w 29"/>
                <a:gd name="T71" fmla="*/ 2 h 22"/>
                <a:gd name="T72" fmla="*/ 19 w 29"/>
                <a:gd name="T73" fmla="*/ 0 h 22"/>
                <a:gd name="T74" fmla="*/ 17 w 29"/>
                <a:gd name="T75" fmla="*/ 0 h 22"/>
                <a:gd name="T76" fmla="*/ 17 w 29"/>
                <a:gd name="T77" fmla="*/ 0 h 22"/>
                <a:gd name="T78" fmla="*/ 16 w 29"/>
                <a:gd name="T79" fmla="*/ 0 h 22"/>
                <a:gd name="T80" fmla="*/ 14 w 29"/>
                <a:gd name="T81" fmla="*/ 0 h 22"/>
                <a:gd name="T82" fmla="*/ 12 w 29"/>
                <a:gd name="T83" fmla="*/ 0 h 22"/>
                <a:gd name="T84" fmla="*/ 8 w 29"/>
                <a:gd name="T85" fmla="*/ 0 h 22"/>
                <a:gd name="T86" fmla="*/ 6 w 29"/>
                <a:gd name="T87" fmla="*/ 2 h 22"/>
                <a:gd name="T88" fmla="*/ 4 w 29"/>
                <a:gd name="T89" fmla="*/ 2 h 22"/>
                <a:gd name="T90" fmla="*/ 2 w 29"/>
                <a:gd name="T91" fmla="*/ 4 h 22"/>
                <a:gd name="T92" fmla="*/ 0 w 29"/>
                <a:gd name="T93" fmla="*/ 6 h 22"/>
                <a:gd name="T94" fmla="*/ 0 w 29"/>
                <a:gd name="T95" fmla="*/ 8 h 22"/>
                <a:gd name="T96" fmla="*/ 0 w 29"/>
                <a:gd name="T9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2" name="Freeform 510"/>
            <p:cNvSpPr>
              <a:spLocks/>
            </p:cNvSpPr>
            <p:nvPr/>
          </p:nvSpPr>
          <p:spPr bwMode="auto">
            <a:xfrm>
              <a:off x="3549" y="2101"/>
              <a:ext cx="29" cy="22"/>
            </a:xfrm>
            <a:custGeom>
              <a:avLst/>
              <a:gdLst>
                <a:gd name="T0" fmla="*/ 0 w 29"/>
                <a:gd name="T1" fmla="*/ 10 h 22"/>
                <a:gd name="T2" fmla="*/ 0 w 29"/>
                <a:gd name="T3" fmla="*/ 12 h 22"/>
                <a:gd name="T4" fmla="*/ 0 w 29"/>
                <a:gd name="T5" fmla="*/ 14 h 22"/>
                <a:gd name="T6" fmla="*/ 2 w 29"/>
                <a:gd name="T7" fmla="*/ 16 h 22"/>
                <a:gd name="T8" fmla="*/ 4 w 29"/>
                <a:gd name="T9" fmla="*/ 18 h 22"/>
                <a:gd name="T10" fmla="*/ 4 w 29"/>
                <a:gd name="T11" fmla="*/ 20 h 22"/>
                <a:gd name="T12" fmla="*/ 6 w 29"/>
                <a:gd name="T13" fmla="*/ 20 h 22"/>
                <a:gd name="T14" fmla="*/ 8 w 29"/>
                <a:gd name="T15" fmla="*/ 20 h 22"/>
                <a:gd name="T16" fmla="*/ 10 w 29"/>
                <a:gd name="T17" fmla="*/ 22 h 22"/>
                <a:gd name="T18" fmla="*/ 12 w 29"/>
                <a:gd name="T19" fmla="*/ 22 h 22"/>
                <a:gd name="T20" fmla="*/ 14 w 29"/>
                <a:gd name="T21" fmla="*/ 22 h 22"/>
                <a:gd name="T22" fmla="*/ 17 w 29"/>
                <a:gd name="T23" fmla="*/ 22 h 22"/>
                <a:gd name="T24" fmla="*/ 19 w 29"/>
                <a:gd name="T25" fmla="*/ 22 h 22"/>
                <a:gd name="T26" fmla="*/ 21 w 29"/>
                <a:gd name="T27" fmla="*/ 20 h 22"/>
                <a:gd name="T28" fmla="*/ 23 w 29"/>
                <a:gd name="T29" fmla="*/ 18 h 22"/>
                <a:gd name="T30" fmla="*/ 25 w 29"/>
                <a:gd name="T31" fmla="*/ 16 h 22"/>
                <a:gd name="T32" fmla="*/ 27 w 29"/>
                <a:gd name="T33" fmla="*/ 16 h 22"/>
                <a:gd name="T34" fmla="*/ 29 w 29"/>
                <a:gd name="T35" fmla="*/ 14 h 22"/>
                <a:gd name="T36" fmla="*/ 29 w 29"/>
                <a:gd name="T37" fmla="*/ 12 h 22"/>
                <a:gd name="T38" fmla="*/ 29 w 29"/>
                <a:gd name="T39" fmla="*/ 10 h 22"/>
                <a:gd name="T40" fmla="*/ 27 w 29"/>
                <a:gd name="T41" fmla="*/ 8 h 22"/>
                <a:gd name="T42" fmla="*/ 27 w 29"/>
                <a:gd name="T43" fmla="*/ 6 h 22"/>
                <a:gd name="T44" fmla="*/ 25 w 29"/>
                <a:gd name="T45" fmla="*/ 6 h 22"/>
                <a:gd name="T46" fmla="*/ 25 w 29"/>
                <a:gd name="T47" fmla="*/ 4 h 22"/>
                <a:gd name="T48" fmla="*/ 23 w 29"/>
                <a:gd name="T49" fmla="*/ 4 h 22"/>
                <a:gd name="T50" fmla="*/ 23 w 29"/>
                <a:gd name="T51" fmla="*/ 2 h 22"/>
                <a:gd name="T52" fmla="*/ 21 w 29"/>
                <a:gd name="T53" fmla="*/ 2 h 22"/>
                <a:gd name="T54" fmla="*/ 19 w 29"/>
                <a:gd name="T55" fmla="*/ 0 h 22"/>
                <a:gd name="T56" fmla="*/ 17 w 29"/>
                <a:gd name="T57" fmla="*/ 0 h 22"/>
                <a:gd name="T58" fmla="*/ 16 w 29"/>
                <a:gd name="T59" fmla="*/ 0 h 22"/>
                <a:gd name="T60" fmla="*/ 14 w 29"/>
                <a:gd name="T61" fmla="*/ 0 h 22"/>
                <a:gd name="T62" fmla="*/ 12 w 29"/>
                <a:gd name="T63" fmla="*/ 0 h 22"/>
                <a:gd name="T64" fmla="*/ 8 w 29"/>
                <a:gd name="T65" fmla="*/ 0 h 22"/>
                <a:gd name="T66" fmla="*/ 6 w 29"/>
                <a:gd name="T67" fmla="*/ 2 h 22"/>
                <a:gd name="T68" fmla="*/ 4 w 29"/>
                <a:gd name="T69" fmla="*/ 2 h 22"/>
                <a:gd name="T70" fmla="*/ 2 w 29"/>
                <a:gd name="T71" fmla="*/ 4 h 22"/>
                <a:gd name="T72" fmla="*/ 0 w 29"/>
                <a:gd name="T73" fmla="*/ 6 h 22"/>
                <a:gd name="T74" fmla="*/ 0 w 29"/>
                <a:gd name="T75" fmla="*/ 8 h 22"/>
                <a:gd name="T76" fmla="*/ 0 w 29"/>
                <a:gd name="T7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2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3" name="Freeform 511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4 w 25"/>
                <a:gd name="T7" fmla="*/ 21 h 25"/>
                <a:gd name="T8" fmla="*/ 25 w 25"/>
                <a:gd name="T9" fmla="*/ 19 h 25"/>
                <a:gd name="T10" fmla="*/ 25 w 25"/>
                <a:gd name="T11" fmla="*/ 19 h 25"/>
                <a:gd name="T12" fmla="*/ 25 w 25"/>
                <a:gd name="T13" fmla="*/ 17 h 25"/>
                <a:gd name="T14" fmla="*/ 25 w 25"/>
                <a:gd name="T15" fmla="*/ 17 h 25"/>
                <a:gd name="T16" fmla="*/ 25 w 25"/>
                <a:gd name="T17" fmla="*/ 15 h 25"/>
                <a:gd name="T18" fmla="*/ 25 w 25"/>
                <a:gd name="T19" fmla="*/ 13 h 25"/>
                <a:gd name="T20" fmla="*/ 25 w 25"/>
                <a:gd name="T21" fmla="*/ 13 h 25"/>
                <a:gd name="T22" fmla="*/ 25 w 25"/>
                <a:gd name="T23" fmla="*/ 11 h 25"/>
                <a:gd name="T24" fmla="*/ 24 w 25"/>
                <a:gd name="T25" fmla="*/ 10 h 25"/>
                <a:gd name="T26" fmla="*/ 24 w 25"/>
                <a:gd name="T27" fmla="*/ 10 h 25"/>
                <a:gd name="T28" fmla="*/ 24 w 25"/>
                <a:gd name="T29" fmla="*/ 8 h 25"/>
                <a:gd name="T30" fmla="*/ 22 w 25"/>
                <a:gd name="T31" fmla="*/ 6 h 25"/>
                <a:gd name="T32" fmla="*/ 22 w 25"/>
                <a:gd name="T33" fmla="*/ 6 h 25"/>
                <a:gd name="T34" fmla="*/ 20 w 25"/>
                <a:gd name="T35" fmla="*/ 4 h 25"/>
                <a:gd name="T36" fmla="*/ 18 w 25"/>
                <a:gd name="T37" fmla="*/ 2 h 25"/>
                <a:gd name="T38" fmla="*/ 14 w 25"/>
                <a:gd name="T39" fmla="*/ 0 h 25"/>
                <a:gd name="T40" fmla="*/ 12 w 25"/>
                <a:gd name="T41" fmla="*/ 0 h 25"/>
                <a:gd name="T42" fmla="*/ 10 w 25"/>
                <a:gd name="T43" fmla="*/ 0 h 25"/>
                <a:gd name="T44" fmla="*/ 8 w 25"/>
                <a:gd name="T45" fmla="*/ 0 h 25"/>
                <a:gd name="T46" fmla="*/ 6 w 25"/>
                <a:gd name="T47" fmla="*/ 0 h 25"/>
                <a:gd name="T48" fmla="*/ 4 w 25"/>
                <a:gd name="T49" fmla="*/ 2 h 25"/>
                <a:gd name="T50" fmla="*/ 2 w 25"/>
                <a:gd name="T51" fmla="*/ 2 h 25"/>
                <a:gd name="T52" fmla="*/ 2 w 25"/>
                <a:gd name="T53" fmla="*/ 4 h 25"/>
                <a:gd name="T54" fmla="*/ 2 w 25"/>
                <a:gd name="T55" fmla="*/ 4 h 25"/>
                <a:gd name="T56" fmla="*/ 2 w 25"/>
                <a:gd name="T57" fmla="*/ 6 h 25"/>
                <a:gd name="T58" fmla="*/ 0 w 25"/>
                <a:gd name="T59" fmla="*/ 6 h 25"/>
                <a:gd name="T60" fmla="*/ 0 w 25"/>
                <a:gd name="T61" fmla="*/ 8 h 25"/>
                <a:gd name="T62" fmla="*/ 0 w 25"/>
                <a:gd name="T63" fmla="*/ 10 h 25"/>
                <a:gd name="T64" fmla="*/ 2 w 25"/>
                <a:gd name="T65" fmla="*/ 10 h 25"/>
                <a:gd name="T66" fmla="*/ 2 w 25"/>
                <a:gd name="T67" fmla="*/ 11 h 25"/>
                <a:gd name="T68" fmla="*/ 2 w 25"/>
                <a:gd name="T69" fmla="*/ 11 h 25"/>
                <a:gd name="T70" fmla="*/ 2 w 25"/>
                <a:gd name="T71" fmla="*/ 13 h 25"/>
                <a:gd name="T72" fmla="*/ 2 w 25"/>
                <a:gd name="T73" fmla="*/ 15 h 25"/>
                <a:gd name="T74" fmla="*/ 2 w 25"/>
                <a:gd name="T75" fmla="*/ 15 h 25"/>
                <a:gd name="T76" fmla="*/ 4 w 25"/>
                <a:gd name="T77" fmla="*/ 17 h 25"/>
                <a:gd name="T78" fmla="*/ 4 w 25"/>
                <a:gd name="T79" fmla="*/ 19 h 25"/>
                <a:gd name="T80" fmla="*/ 6 w 25"/>
                <a:gd name="T81" fmla="*/ 19 h 25"/>
                <a:gd name="T82" fmla="*/ 8 w 25"/>
                <a:gd name="T83" fmla="*/ 21 h 25"/>
                <a:gd name="T84" fmla="*/ 10 w 25"/>
                <a:gd name="T85" fmla="*/ 23 h 25"/>
                <a:gd name="T86" fmla="*/ 12 w 25"/>
                <a:gd name="T87" fmla="*/ 25 h 25"/>
                <a:gd name="T88" fmla="*/ 14 w 25"/>
                <a:gd name="T89" fmla="*/ 25 h 25"/>
                <a:gd name="T90" fmla="*/ 16 w 25"/>
                <a:gd name="T91" fmla="*/ 25 h 25"/>
                <a:gd name="T92" fmla="*/ 18 w 25"/>
                <a:gd name="T93" fmla="*/ 25 h 25"/>
                <a:gd name="T94" fmla="*/ 22 w 25"/>
                <a:gd name="T95" fmla="*/ 25 h 25"/>
                <a:gd name="T96" fmla="*/ 22 w 25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4" name="Freeform 512"/>
            <p:cNvSpPr>
              <a:spLocks/>
            </p:cNvSpPr>
            <p:nvPr/>
          </p:nvSpPr>
          <p:spPr bwMode="auto">
            <a:xfrm>
              <a:off x="3706" y="2138"/>
              <a:ext cx="25" cy="25"/>
            </a:xfrm>
            <a:custGeom>
              <a:avLst/>
              <a:gdLst>
                <a:gd name="T0" fmla="*/ 22 w 25"/>
                <a:gd name="T1" fmla="*/ 23 h 25"/>
                <a:gd name="T2" fmla="*/ 24 w 25"/>
                <a:gd name="T3" fmla="*/ 23 h 25"/>
                <a:gd name="T4" fmla="*/ 24 w 25"/>
                <a:gd name="T5" fmla="*/ 21 h 25"/>
                <a:gd name="T6" fmla="*/ 25 w 25"/>
                <a:gd name="T7" fmla="*/ 19 h 25"/>
                <a:gd name="T8" fmla="*/ 25 w 25"/>
                <a:gd name="T9" fmla="*/ 17 h 25"/>
                <a:gd name="T10" fmla="*/ 25 w 25"/>
                <a:gd name="T11" fmla="*/ 15 h 25"/>
                <a:gd name="T12" fmla="*/ 25 w 25"/>
                <a:gd name="T13" fmla="*/ 13 h 25"/>
                <a:gd name="T14" fmla="*/ 25 w 25"/>
                <a:gd name="T15" fmla="*/ 11 h 25"/>
                <a:gd name="T16" fmla="*/ 24 w 25"/>
                <a:gd name="T17" fmla="*/ 10 h 25"/>
                <a:gd name="T18" fmla="*/ 24 w 25"/>
                <a:gd name="T19" fmla="*/ 8 h 25"/>
                <a:gd name="T20" fmla="*/ 22 w 25"/>
                <a:gd name="T21" fmla="*/ 6 h 25"/>
                <a:gd name="T22" fmla="*/ 20 w 25"/>
                <a:gd name="T23" fmla="*/ 4 h 25"/>
                <a:gd name="T24" fmla="*/ 18 w 25"/>
                <a:gd name="T25" fmla="*/ 2 h 25"/>
                <a:gd name="T26" fmla="*/ 14 w 25"/>
                <a:gd name="T27" fmla="*/ 0 h 25"/>
                <a:gd name="T28" fmla="*/ 12 w 25"/>
                <a:gd name="T29" fmla="*/ 0 h 25"/>
                <a:gd name="T30" fmla="*/ 10 w 25"/>
                <a:gd name="T31" fmla="*/ 0 h 25"/>
                <a:gd name="T32" fmla="*/ 8 w 25"/>
                <a:gd name="T33" fmla="*/ 0 h 25"/>
                <a:gd name="T34" fmla="*/ 6 w 25"/>
                <a:gd name="T35" fmla="*/ 0 h 25"/>
                <a:gd name="T36" fmla="*/ 4 w 25"/>
                <a:gd name="T37" fmla="*/ 2 h 25"/>
                <a:gd name="T38" fmla="*/ 2 w 25"/>
                <a:gd name="T39" fmla="*/ 2 h 25"/>
                <a:gd name="T40" fmla="*/ 2 w 25"/>
                <a:gd name="T41" fmla="*/ 4 h 25"/>
                <a:gd name="T42" fmla="*/ 2 w 25"/>
                <a:gd name="T43" fmla="*/ 6 h 25"/>
                <a:gd name="T44" fmla="*/ 0 w 25"/>
                <a:gd name="T45" fmla="*/ 6 h 25"/>
                <a:gd name="T46" fmla="*/ 0 w 25"/>
                <a:gd name="T47" fmla="*/ 8 h 25"/>
                <a:gd name="T48" fmla="*/ 0 w 25"/>
                <a:gd name="T49" fmla="*/ 10 h 25"/>
                <a:gd name="T50" fmla="*/ 2 w 25"/>
                <a:gd name="T51" fmla="*/ 10 h 25"/>
                <a:gd name="T52" fmla="*/ 2 w 25"/>
                <a:gd name="T53" fmla="*/ 11 h 25"/>
                <a:gd name="T54" fmla="*/ 2 w 25"/>
                <a:gd name="T55" fmla="*/ 13 h 25"/>
                <a:gd name="T56" fmla="*/ 2 w 25"/>
                <a:gd name="T57" fmla="*/ 15 h 25"/>
                <a:gd name="T58" fmla="*/ 4 w 25"/>
                <a:gd name="T59" fmla="*/ 17 h 25"/>
                <a:gd name="T60" fmla="*/ 4 w 25"/>
                <a:gd name="T61" fmla="*/ 19 h 25"/>
                <a:gd name="T62" fmla="*/ 6 w 25"/>
                <a:gd name="T63" fmla="*/ 19 h 25"/>
                <a:gd name="T64" fmla="*/ 8 w 25"/>
                <a:gd name="T65" fmla="*/ 21 h 25"/>
                <a:gd name="T66" fmla="*/ 10 w 25"/>
                <a:gd name="T67" fmla="*/ 23 h 25"/>
                <a:gd name="T68" fmla="*/ 12 w 25"/>
                <a:gd name="T69" fmla="*/ 25 h 25"/>
                <a:gd name="T70" fmla="*/ 14 w 25"/>
                <a:gd name="T71" fmla="*/ 25 h 25"/>
                <a:gd name="T72" fmla="*/ 16 w 25"/>
                <a:gd name="T73" fmla="*/ 25 h 25"/>
                <a:gd name="T74" fmla="*/ 18 w 25"/>
                <a:gd name="T75" fmla="*/ 25 h 25"/>
                <a:gd name="T76" fmla="*/ 22 w 25"/>
                <a:gd name="T77" fmla="*/ 25 h 25"/>
                <a:gd name="T78" fmla="*/ 22 w 25"/>
                <a:gd name="T7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22" y="23"/>
                  </a:moveTo>
                  <a:lnTo>
                    <a:pt x="24" y="23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2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5" name="Freeform 513"/>
            <p:cNvSpPr>
              <a:spLocks/>
            </p:cNvSpPr>
            <p:nvPr/>
          </p:nvSpPr>
          <p:spPr bwMode="auto">
            <a:xfrm>
              <a:off x="3593" y="2071"/>
              <a:ext cx="1" cy="34"/>
            </a:xfrm>
            <a:custGeom>
              <a:avLst/>
              <a:gdLst>
                <a:gd name="T0" fmla="*/ 0 h 34"/>
                <a:gd name="T1" fmla="*/ 2 h 34"/>
                <a:gd name="T2" fmla="*/ 4 h 34"/>
                <a:gd name="T3" fmla="*/ 6 h 34"/>
                <a:gd name="T4" fmla="*/ 7 h 34"/>
                <a:gd name="T5" fmla="*/ 9 h 34"/>
                <a:gd name="T6" fmla="*/ 13 h 34"/>
                <a:gd name="T7" fmla="*/ 15 h 34"/>
                <a:gd name="T8" fmla="*/ 17 h 34"/>
                <a:gd name="T9" fmla="*/ 19 h 34"/>
                <a:gd name="T10" fmla="*/ 21 h 34"/>
                <a:gd name="T11" fmla="*/ 23 h 34"/>
                <a:gd name="T12" fmla="*/ 27 h 34"/>
                <a:gd name="T13" fmla="*/ 29 h 34"/>
                <a:gd name="T14" fmla="*/ 30 h 34"/>
                <a:gd name="T15" fmla="*/ 32 h 34"/>
                <a:gd name="T16" fmla="*/ 34 h 3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6" name="Freeform 514"/>
            <p:cNvSpPr>
              <a:spLocks/>
            </p:cNvSpPr>
            <p:nvPr/>
          </p:nvSpPr>
          <p:spPr bwMode="auto">
            <a:xfrm>
              <a:off x="3589" y="2082"/>
              <a:ext cx="1" cy="35"/>
            </a:xfrm>
            <a:custGeom>
              <a:avLst/>
              <a:gdLst>
                <a:gd name="T0" fmla="*/ 0 h 35"/>
                <a:gd name="T1" fmla="*/ 2 h 35"/>
                <a:gd name="T2" fmla="*/ 4 h 35"/>
                <a:gd name="T3" fmla="*/ 6 h 35"/>
                <a:gd name="T4" fmla="*/ 8 h 35"/>
                <a:gd name="T5" fmla="*/ 10 h 35"/>
                <a:gd name="T6" fmla="*/ 14 h 35"/>
                <a:gd name="T7" fmla="*/ 16 h 35"/>
                <a:gd name="T8" fmla="*/ 18 h 35"/>
                <a:gd name="T9" fmla="*/ 19 h 35"/>
                <a:gd name="T10" fmla="*/ 21 h 35"/>
                <a:gd name="T11" fmla="*/ 25 h 35"/>
                <a:gd name="T12" fmla="*/ 27 h 35"/>
                <a:gd name="T13" fmla="*/ 29 h 35"/>
                <a:gd name="T14" fmla="*/ 31 h 35"/>
                <a:gd name="T15" fmla="*/ 33 h 35"/>
                <a:gd name="T16" fmla="*/ 35 h 3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35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7" name="Freeform 515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2 h 23"/>
                <a:gd name="T24" fmla="*/ 0 w 31"/>
                <a:gd name="T25" fmla="*/ 14 h 23"/>
                <a:gd name="T26" fmla="*/ 0 w 31"/>
                <a:gd name="T27" fmla="*/ 16 h 23"/>
                <a:gd name="T28" fmla="*/ 2 w 31"/>
                <a:gd name="T29" fmla="*/ 16 h 23"/>
                <a:gd name="T30" fmla="*/ 2 w 31"/>
                <a:gd name="T31" fmla="*/ 17 h 23"/>
                <a:gd name="T32" fmla="*/ 4 w 31"/>
                <a:gd name="T33" fmla="*/ 17 h 23"/>
                <a:gd name="T34" fmla="*/ 4 w 31"/>
                <a:gd name="T35" fmla="*/ 19 h 23"/>
                <a:gd name="T36" fmla="*/ 6 w 31"/>
                <a:gd name="T37" fmla="*/ 19 h 23"/>
                <a:gd name="T38" fmla="*/ 8 w 31"/>
                <a:gd name="T39" fmla="*/ 21 h 23"/>
                <a:gd name="T40" fmla="*/ 8 w 31"/>
                <a:gd name="T41" fmla="*/ 21 h 23"/>
                <a:gd name="T42" fmla="*/ 9 w 31"/>
                <a:gd name="T43" fmla="*/ 23 h 23"/>
                <a:gd name="T44" fmla="*/ 11 w 31"/>
                <a:gd name="T45" fmla="*/ 23 h 23"/>
                <a:gd name="T46" fmla="*/ 13 w 31"/>
                <a:gd name="T47" fmla="*/ 23 h 23"/>
                <a:gd name="T48" fmla="*/ 15 w 31"/>
                <a:gd name="T49" fmla="*/ 23 h 23"/>
                <a:gd name="T50" fmla="*/ 17 w 31"/>
                <a:gd name="T51" fmla="*/ 23 h 23"/>
                <a:gd name="T52" fmla="*/ 19 w 31"/>
                <a:gd name="T53" fmla="*/ 23 h 23"/>
                <a:gd name="T54" fmla="*/ 23 w 31"/>
                <a:gd name="T55" fmla="*/ 23 h 23"/>
                <a:gd name="T56" fmla="*/ 25 w 31"/>
                <a:gd name="T57" fmla="*/ 23 h 23"/>
                <a:gd name="T58" fmla="*/ 27 w 31"/>
                <a:gd name="T59" fmla="*/ 21 h 23"/>
                <a:gd name="T60" fmla="*/ 29 w 31"/>
                <a:gd name="T61" fmla="*/ 21 h 23"/>
                <a:gd name="T62" fmla="*/ 29 w 31"/>
                <a:gd name="T63" fmla="*/ 19 h 23"/>
                <a:gd name="T64" fmla="*/ 31 w 31"/>
                <a:gd name="T65" fmla="*/ 17 h 23"/>
                <a:gd name="T66" fmla="*/ 31 w 31"/>
                <a:gd name="T67" fmla="*/ 17 h 23"/>
                <a:gd name="T68" fmla="*/ 31 w 31"/>
                <a:gd name="T69" fmla="*/ 16 h 23"/>
                <a:gd name="T70" fmla="*/ 31 w 31"/>
                <a:gd name="T71" fmla="*/ 16 h 23"/>
                <a:gd name="T72" fmla="*/ 31 w 31"/>
                <a:gd name="T73" fmla="*/ 14 h 23"/>
                <a:gd name="T74" fmla="*/ 31 w 31"/>
                <a:gd name="T75" fmla="*/ 14 h 23"/>
                <a:gd name="T76" fmla="*/ 31 w 31"/>
                <a:gd name="T77" fmla="*/ 12 h 23"/>
                <a:gd name="T78" fmla="*/ 31 w 31"/>
                <a:gd name="T79" fmla="*/ 10 h 23"/>
                <a:gd name="T80" fmla="*/ 31 w 31"/>
                <a:gd name="T81" fmla="*/ 10 h 23"/>
                <a:gd name="T82" fmla="*/ 29 w 31"/>
                <a:gd name="T83" fmla="*/ 8 h 23"/>
                <a:gd name="T84" fmla="*/ 29 w 31"/>
                <a:gd name="T85" fmla="*/ 6 h 23"/>
                <a:gd name="T86" fmla="*/ 27 w 31"/>
                <a:gd name="T87" fmla="*/ 4 h 23"/>
                <a:gd name="T88" fmla="*/ 27 w 31"/>
                <a:gd name="T89" fmla="*/ 4 h 23"/>
                <a:gd name="T90" fmla="*/ 25 w 31"/>
                <a:gd name="T91" fmla="*/ 2 h 23"/>
                <a:gd name="T92" fmla="*/ 23 w 31"/>
                <a:gd name="T93" fmla="*/ 2 h 23"/>
                <a:gd name="T94" fmla="*/ 21 w 31"/>
                <a:gd name="T95" fmla="*/ 0 h 23"/>
                <a:gd name="T96" fmla="*/ 17 w 31"/>
                <a:gd name="T9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8" name="Freeform 516"/>
            <p:cNvSpPr>
              <a:spLocks/>
            </p:cNvSpPr>
            <p:nvPr/>
          </p:nvSpPr>
          <p:spPr bwMode="auto">
            <a:xfrm>
              <a:off x="3580" y="2061"/>
              <a:ext cx="31" cy="23"/>
            </a:xfrm>
            <a:custGeom>
              <a:avLst/>
              <a:gdLst>
                <a:gd name="T0" fmla="*/ 17 w 31"/>
                <a:gd name="T1" fmla="*/ 0 h 23"/>
                <a:gd name="T2" fmla="*/ 15 w 31"/>
                <a:gd name="T3" fmla="*/ 0 h 23"/>
                <a:gd name="T4" fmla="*/ 11 w 31"/>
                <a:gd name="T5" fmla="*/ 0 h 23"/>
                <a:gd name="T6" fmla="*/ 9 w 31"/>
                <a:gd name="T7" fmla="*/ 0 h 23"/>
                <a:gd name="T8" fmla="*/ 6 w 31"/>
                <a:gd name="T9" fmla="*/ 2 h 23"/>
                <a:gd name="T10" fmla="*/ 4 w 31"/>
                <a:gd name="T11" fmla="*/ 2 h 23"/>
                <a:gd name="T12" fmla="*/ 2 w 31"/>
                <a:gd name="T13" fmla="*/ 4 h 23"/>
                <a:gd name="T14" fmla="*/ 0 w 31"/>
                <a:gd name="T15" fmla="*/ 6 h 23"/>
                <a:gd name="T16" fmla="*/ 0 w 31"/>
                <a:gd name="T17" fmla="*/ 8 h 23"/>
                <a:gd name="T18" fmla="*/ 0 w 31"/>
                <a:gd name="T19" fmla="*/ 10 h 23"/>
                <a:gd name="T20" fmla="*/ 0 w 31"/>
                <a:gd name="T21" fmla="*/ 12 h 23"/>
                <a:gd name="T22" fmla="*/ 0 w 31"/>
                <a:gd name="T23" fmla="*/ 14 h 23"/>
                <a:gd name="T24" fmla="*/ 0 w 31"/>
                <a:gd name="T25" fmla="*/ 16 h 23"/>
                <a:gd name="T26" fmla="*/ 2 w 31"/>
                <a:gd name="T27" fmla="*/ 16 h 23"/>
                <a:gd name="T28" fmla="*/ 2 w 31"/>
                <a:gd name="T29" fmla="*/ 17 h 23"/>
                <a:gd name="T30" fmla="*/ 4 w 31"/>
                <a:gd name="T31" fmla="*/ 17 h 23"/>
                <a:gd name="T32" fmla="*/ 4 w 31"/>
                <a:gd name="T33" fmla="*/ 19 h 23"/>
                <a:gd name="T34" fmla="*/ 6 w 31"/>
                <a:gd name="T35" fmla="*/ 19 h 23"/>
                <a:gd name="T36" fmla="*/ 8 w 31"/>
                <a:gd name="T37" fmla="*/ 21 h 23"/>
                <a:gd name="T38" fmla="*/ 9 w 31"/>
                <a:gd name="T39" fmla="*/ 23 h 23"/>
                <a:gd name="T40" fmla="*/ 11 w 31"/>
                <a:gd name="T41" fmla="*/ 23 h 23"/>
                <a:gd name="T42" fmla="*/ 13 w 31"/>
                <a:gd name="T43" fmla="*/ 23 h 23"/>
                <a:gd name="T44" fmla="*/ 15 w 31"/>
                <a:gd name="T45" fmla="*/ 23 h 23"/>
                <a:gd name="T46" fmla="*/ 17 w 31"/>
                <a:gd name="T47" fmla="*/ 23 h 23"/>
                <a:gd name="T48" fmla="*/ 19 w 31"/>
                <a:gd name="T49" fmla="*/ 23 h 23"/>
                <a:gd name="T50" fmla="*/ 23 w 31"/>
                <a:gd name="T51" fmla="*/ 23 h 23"/>
                <a:gd name="T52" fmla="*/ 25 w 31"/>
                <a:gd name="T53" fmla="*/ 23 h 23"/>
                <a:gd name="T54" fmla="*/ 27 w 31"/>
                <a:gd name="T55" fmla="*/ 21 h 23"/>
                <a:gd name="T56" fmla="*/ 29 w 31"/>
                <a:gd name="T57" fmla="*/ 21 h 23"/>
                <a:gd name="T58" fmla="*/ 29 w 31"/>
                <a:gd name="T59" fmla="*/ 19 h 23"/>
                <a:gd name="T60" fmla="*/ 31 w 31"/>
                <a:gd name="T61" fmla="*/ 17 h 23"/>
                <a:gd name="T62" fmla="*/ 31 w 31"/>
                <a:gd name="T63" fmla="*/ 16 h 23"/>
                <a:gd name="T64" fmla="*/ 31 w 31"/>
                <a:gd name="T65" fmla="*/ 14 h 23"/>
                <a:gd name="T66" fmla="*/ 31 w 31"/>
                <a:gd name="T67" fmla="*/ 12 h 23"/>
                <a:gd name="T68" fmla="*/ 31 w 31"/>
                <a:gd name="T69" fmla="*/ 10 h 23"/>
                <a:gd name="T70" fmla="*/ 29 w 31"/>
                <a:gd name="T71" fmla="*/ 8 h 23"/>
                <a:gd name="T72" fmla="*/ 29 w 31"/>
                <a:gd name="T73" fmla="*/ 6 h 23"/>
                <a:gd name="T74" fmla="*/ 27 w 31"/>
                <a:gd name="T75" fmla="*/ 4 h 23"/>
                <a:gd name="T76" fmla="*/ 25 w 31"/>
                <a:gd name="T77" fmla="*/ 2 h 23"/>
                <a:gd name="T78" fmla="*/ 23 w 31"/>
                <a:gd name="T79" fmla="*/ 2 h 23"/>
                <a:gd name="T80" fmla="*/ 21 w 31"/>
                <a:gd name="T81" fmla="*/ 0 h 23"/>
                <a:gd name="T82" fmla="*/ 17 w 31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23">
                  <a:moveTo>
                    <a:pt x="17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69" name="Freeform 517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2 h 21"/>
                <a:gd name="T34" fmla="*/ 27 w 27"/>
                <a:gd name="T35" fmla="*/ 10 h 21"/>
                <a:gd name="T36" fmla="*/ 27 w 27"/>
                <a:gd name="T37" fmla="*/ 8 h 21"/>
                <a:gd name="T38" fmla="*/ 27 w 27"/>
                <a:gd name="T39" fmla="*/ 8 h 21"/>
                <a:gd name="T40" fmla="*/ 25 w 27"/>
                <a:gd name="T41" fmla="*/ 6 h 21"/>
                <a:gd name="T42" fmla="*/ 25 w 27"/>
                <a:gd name="T43" fmla="*/ 6 h 21"/>
                <a:gd name="T44" fmla="*/ 25 w 27"/>
                <a:gd name="T45" fmla="*/ 4 h 21"/>
                <a:gd name="T46" fmla="*/ 23 w 27"/>
                <a:gd name="T47" fmla="*/ 4 h 21"/>
                <a:gd name="T48" fmla="*/ 23 w 27"/>
                <a:gd name="T49" fmla="*/ 4 h 21"/>
                <a:gd name="T50" fmla="*/ 21 w 27"/>
                <a:gd name="T51" fmla="*/ 2 h 21"/>
                <a:gd name="T52" fmla="*/ 21 w 27"/>
                <a:gd name="T53" fmla="*/ 2 h 21"/>
                <a:gd name="T54" fmla="*/ 19 w 27"/>
                <a:gd name="T55" fmla="*/ 0 h 21"/>
                <a:gd name="T56" fmla="*/ 17 w 27"/>
                <a:gd name="T57" fmla="*/ 0 h 21"/>
                <a:gd name="T58" fmla="*/ 17 w 27"/>
                <a:gd name="T59" fmla="*/ 0 h 21"/>
                <a:gd name="T60" fmla="*/ 15 w 27"/>
                <a:gd name="T61" fmla="*/ 0 h 21"/>
                <a:gd name="T62" fmla="*/ 13 w 27"/>
                <a:gd name="T63" fmla="*/ 0 h 21"/>
                <a:gd name="T64" fmla="*/ 13 w 27"/>
                <a:gd name="T65" fmla="*/ 0 h 21"/>
                <a:gd name="T66" fmla="*/ 10 w 27"/>
                <a:gd name="T67" fmla="*/ 0 h 21"/>
                <a:gd name="T68" fmla="*/ 8 w 27"/>
                <a:gd name="T69" fmla="*/ 0 h 21"/>
                <a:gd name="T70" fmla="*/ 6 w 27"/>
                <a:gd name="T71" fmla="*/ 0 h 21"/>
                <a:gd name="T72" fmla="*/ 4 w 27"/>
                <a:gd name="T73" fmla="*/ 2 h 21"/>
                <a:gd name="T74" fmla="*/ 2 w 27"/>
                <a:gd name="T75" fmla="*/ 4 h 21"/>
                <a:gd name="T76" fmla="*/ 2 w 27"/>
                <a:gd name="T77" fmla="*/ 4 h 21"/>
                <a:gd name="T78" fmla="*/ 0 w 27"/>
                <a:gd name="T79" fmla="*/ 6 h 21"/>
                <a:gd name="T80" fmla="*/ 0 w 27"/>
                <a:gd name="T81" fmla="*/ 8 h 21"/>
                <a:gd name="T82" fmla="*/ 0 w 27"/>
                <a:gd name="T83" fmla="*/ 10 h 21"/>
                <a:gd name="T84" fmla="*/ 0 w 27"/>
                <a:gd name="T85" fmla="*/ 10 h 21"/>
                <a:gd name="T86" fmla="*/ 0 w 27"/>
                <a:gd name="T87" fmla="*/ 12 h 21"/>
                <a:gd name="T88" fmla="*/ 0 w 27"/>
                <a:gd name="T89" fmla="*/ 14 h 21"/>
                <a:gd name="T90" fmla="*/ 2 w 27"/>
                <a:gd name="T91" fmla="*/ 14 h 21"/>
                <a:gd name="T92" fmla="*/ 2 w 27"/>
                <a:gd name="T93" fmla="*/ 16 h 21"/>
                <a:gd name="T94" fmla="*/ 4 w 27"/>
                <a:gd name="T95" fmla="*/ 16 h 21"/>
                <a:gd name="T96" fmla="*/ 4 w 27"/>
                <a:gd name="T9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0" name="Freeform 518"/>
            <p:cNvSpPr>
              <a:spLocks/>
            </p:cNvSpPr>
            <p:nvPr/>
          </p:nvSpPr>
          <p:spPr bwMode="auto">
            <a:xfrm>
              <a:off x="3578" y="2107"/>
              <a:ext cx="27" cy="21"/>
            </a:xfrm>
            <a:custGeom>
              <a:avLst/>
              <a:gdLst>
                <a:gd name="T0" fmla="*/ 4 w 27"/>
                <a:gd name="T1" fmla="*/ 18 h 21"/>
                <a:gd name="T2" fmla="*/ 6 w 27"/>
                <a:gd name="T3" fmla="*/ 18 h 21"/>
                <a:gd name="T4" fmla="*/ 6 w 27"/>
                <a:gd name="T5" fmla="*/ 19 h 21"/>
                <a:gd name="T6" fmla="*/ 8 w 27"/>
                <a:gd name="T7" fmla="*/ 19 h 21"/>
                <a:gd name="T8" fmla="*/ 10 w 27"/>
                <a:gd name="T9" fmla="*/ 19 h 21"/>
                <a:gd name="T10" fmla="*/ 10 w 27"/>
                <a:gd name="T11" fmla="*/ 21 h 21"/>
                <a:gd name="T12" fmla="*/ 11 w 27"/>
                <a:gd name="T13" fmla="*/ 21 h 21"/>
                <a:gd name="T14" fmla="*/ 13 w 27"/>
                <a:gd name="T15" fmla="*/ 21 h 21"/>
                <a:gd name="T16" fmla="*/ 15 w 27"/>
                <a:gd name="T17" fmla="*/ 21 h 21"/>
                <a:gd name="T18" fmla="*/ 17 w 27"/>
                <a:gd name="T19" fmla="*/ 21 h 21"/>
                <a:gd name="T20" fmla="*/ 19 w 27"/>
                <a:gd name="T21" fmla="*/ 19 h 21"/>
                <a:gd name="T22" fmla="*/ 21 w 27"/>
                <a:gd name="T23" fmla="*/ 19 h 21"/>
                <a:gd name="T24" fmla="*/ 23 w 27"/>
                <a:gd name="T25" fmla="*/ 18 h 21"/>
                <a:gd name="T26" fmla="*/ 25 w 27"/>
                <a:gd name="T27" fmla="*/ 16 h 21"/>
                <a:gd name="T28" fmla="*/ 27 w 27"/>
                <a:gd name="T29" fmla="*/ 14 h 21"/>
                <a:gd name="T30" fmla="*/ 27 w 27"/>
                <a:gd name="T31" fmla="*/ 12 h 21"/>
                <a:gd name="T32" fmla="*/ 27 w 27"/>
                <a:gd name="T33" fmla="*/ 10 h 21"/>
                <a:gd name="T34" fmla="*/ 27 w 27"/>
                <a:gd name="T35" fmla="*/ 8 h 21"/>
                <a:gd name="T36" fmla="*/ 25 w 27"/>
                <a:gd name="T37" fmla="*/ 6 h 21"/>
                <a:gd name="T38" fmla="*/ 25 w 27"/>
                <a:gd name="T39" fmla="*/ 4 h 21"/>
                <a:gd name="T40" fmla="*/ 23 w 27"/>
                <a:gd name="T41" fmla="*/ 4 h 21"/>
                <a:gd name="T42" fmla="*/ 21 w 27"/>
                <a:gd name="T43" fmla="*/ 2 h 21"/>
                <a:gd name="T44" fmla="*/ 19 w 27"/>
                <a:gd name="T45" fmla="*/ 0 h 21"/>
                <a:gd name="T46" fmla="*/ 17 w 27"/>
                <a:gd name="T47" fmla="*/ 0 h 21"/>
                <a:gd name="T48" fmla="*/ 15 w 27"/>
                <a:gd name="T49" fmla="*/ 0 h 21"/>
                <a:gd name="T50" fmla="*/ 13 w 27"/>
                <a:gd name="T51" fmla="*/ 0 h 21"/>
                <a:gd name="T52" fmla="*/ 10 w 27"/>
                <a:gd name="T53" fmla="*/ 0 h 21"/>
                <a:gd name="T54" fmla="*/ 8 w 27"/>
                <a:gd name="T55" fmla="*/ 0 h 21"/>
                <a:gd name="T56" fmla="*/ 6 w 27"/>
                <a:gd name="T57" fmla="*/ 0 h 21"/>
                <a:gd name="T58" fmla="*/ 4 w 27"/>
                <a:gd name="T59" fmla="*/ 2 h 21"/>
                <a:gd name="T60" fmla="*/ 2 w 27"/>
                <a:gd name="T61" fmla="*/ 4 h 21"/>
                <a:gd name="T62" fmla="*/ 0 w 27"/>
                <a:gd name="T63" fmla="*/ 6 h 21"/>
                <a:gd name="T64" fmla="*/ 0 w 27"/>
                <a:gd name="T65" fmla="*/ 8 h 21"/>
                <a:gd name="T66" fmla="*/ 0 w 27"/>
                <a:gd name="T67" fmla="*/ 10 h 21"/>
                <a:gd name="T68" fmla="*/ 0 w 27"/>
                <a:gd name="T69" fmla="*/ 12 h 21"/>
                <a:gd name="T70" fmla="*/ 0 w 27"/>
                <a:gd name="T71" fmla="*/ 14 h 21"/>
                <a:gd name="T72" fmla="*/ 2 w 27"/>
                <a:gd name="T73" fmla="*/ 14 h 21"/>
                <a:gd name="T74" fmla="*/ 2 w 27"/>
                <a:gd name="T75" fmla="*/ 16 h 21"/>
                <a:gd name="T76" fmla="*/ 4 w 27"/>
                <a:gd name="T77" fmla="*/ 16 h 21"/>
                <a:gd name="T78" fmla="*/ 4 w 27"/>
                <a:gd name="T7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1">
                  <a:moveTo>
                    <a:pt x="4" y="18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1" name="Freeform 519"/>
            <p:cNvSpPr>
              <a:spLocks/>
            </p:cNvSpPr>
            <p:nvPr/>
          </p:nvSpPr>
          <p:spPr bwMode="auto">
            <a:xfrm>
              <a:off x="3622" y="2088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8 w 10"/>
                <a:gd name="T3" fmla="*/ 2 h 33"/>
                <a:gd name="T4" fmla="*/ 8 w 10"/>
                <a:gd name="T5" fmla="*/ 4 h 33"/>
                <a:gd name="T6" fmla="*/ 8 w 10"/>
                <a:gd name="T7" fmla="*/ 6 h 33"/>
                <a:gd name="T8" fmla="*/ 6 w 10"/>
                <a:gd name="T9" fmla="*/ 8 h 33"/>
                <a:gd name="T10" fmla="*/ 6 w 10"/>
                <a:gd name="T11" fmla="*/ 10 h 33"/>
                <a:gd name="T12" fmla="*/ 6 w 10"/>
                <a:gd name="T13" fmla="*/ 12 h 33"/>
                <a:gd name="T14" fmla="*/ 4 w 10"/>
                <a:gd name="T15" fmla="*/ 13 h 33"/>
                <a:gd name="T16" fmla="*/ 4 w 10"/>
                <a:gd name="T17" fmla="*/ 17 h 33"/>
                <a:gd name="T18" fmla="*/ 4 w 10"/>
                <a:gd name="T19" fmla="*/ 19 h 33"/>
                <a:gd name="T20" fmla="*/ 4 w 10"/>
                <a:gd name="T21" fmla="*/ 21 h 33"/>
                <a:gd name="T22" fmla="*/ 2 w 10"/>
                <a:gd name="T23" fmla="*/ 23 h 33"/>
                <a:gd name="T24" fmla="*/ 2 w 10"/>
                <a:gd name="T25" fmla="*/ 25 h 33"/>
                <a:gd name="T26" fmla="*/ 2 w 10"/>
                <a:gd name="T27" fmla="*/ 27 h 33"/>
                <a:gd name="T28" fmla="*/ 0 w 10"/>
                <a:gd name="T29" fmla="*/ 29 h 33"/>
                <a:gd name="T30" fmla="*/ 0 w 10"/>
                <a:gd name="T31" fmla="*/ 31 h 33"/>
                <a:gd name="T32" fmla="*/ 0 w 10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2" name="Freeform 520"/>
            <p:cNvSpPr>
              <a:spLocks/>
            </p:cNvSpPr>
            <p:nvPr/>
          </p:nvSpPr>
          <p:spPr bwMode="auto">
            <a:xfrm>
              <a:off x="3624" y="2092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2 h 34"/>
                <a:gd name="T4" fmla="*/ 8 w 10"/>
                <a:gd name="T5" fmla="*/ 4 h 34"/>
                <a:gd name="T6" fmla="*/ 8 w 10"/>
                <a:gd name="T7" fmla="*/ 6 h 34"/>
                <a:gd name="T8" fmla="*/ 8 w 10"/>
                <a:gd name="T9" fmla="*/ 8 h 34"/>
                <a:gd name="T10" fmla="*/ 8 w 10"/>
                <a:gd name="T11" fmla="*/ 11 h 34"/>
                <a:gd name="T12" fmla="*/ 6 w 10"/>
                <a:gd name="T13" fmla="*/ 13 h 34"/>
                <a:gd name="T14" fmla="*/ 6 w 10"/>
                <a:gd name="T15" fmla="*/ 15 h 34"/>
                <a:gd name="T16" fmla="*/ 6 w 10"/>
                <a:gd name="T17" fmla="*/ 17 h 34"/>
                <a:gd name="T18" fmla="*/ 4 w 10"/>
                <a:gd name="T19" fmla="*/ 19 h 34"/>
                <a:gd name="T20" fmla="*/ 4 w 10"/>
                <a:gd name="T21" fmla="*/ 21 h 34"/>
                <a:gd name="T22" fmla="*/ 4 w 10"/>
                <a:gd name="T23" fmla="*/ 25 h 34"/>
                <a:gd name="T24" fmla="*/ 4 w 10"/>
                <a:gd name="T25" fmla="*/ 27 h 34"/>
                <a:gd name="T26" fmla="*/ 2 w 10"/>
                <a:gd name="T27" fmla="*/ 29 h 34"/>
                <a:gd name="T28" fmla="*/ 2 w 10"/>
                <a:gd name="T29" fmla="*/ 31 h 34"/>
                <a:gd name="T30" fmla="*/ 2 w 10"/>
                <a:gd name="T31" fmla="*/ 33 h 34"/>
                <a:gd name="T32" fmla="*/ 0 w 1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3" name="Freeform 521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9 h 27"/>
                <a:gd name="T22" fmla="*/ 0 w 31"/>
                <a:gd name="T23" fmla="*/ 11 h 27"/>
                <a:gd name="T24" fmla="*/ 0 w 31"/>
                <a:gd name="T25" fmla="*/ 13 h 27"/>
                <a:gd name="T26" fmla="*/ 0 w 31"/>
                <a:gd name="T27" fmla="*/ 13 h 27"/>
                <a:gd name="T28" fmla="*/ 0 w 31"/>
                <a:gd name="T29" fmla="*/ 15 h 27"/>
                <a:gd name="T30" fmla="*/ 2 w 31"/>
                <a:gd name="T31" fmla="*/ 17 h 27"/>
                <a:gd name="T32" fmla="*/ 2 w 31"/>
                <a:gd name="T33" fmla="*/ 17 h 27"/>
                <a:gd name="T34" fmla="*/ 4 w 31"/>
                <a:gd name="T35" fmla="*/ 19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10 w 31"/>
                <a:gd name="T45" fmla="*/ 23 h 27"/>
                <a:gd name="T46" fmla="*/ 12 w 31"/>
                <a:gd name="T47" fmla="*/ 25 h 27"/>
                <a:gd name="T48" fmla="*/ 14 w 31"/>
                <a:gd name="T49" fmla="*/ 25 h 27"/>
                <a:gd name="T50" fmla="*/ 16 w 31"/>
                <a:gd name="T51" fmla="*/ 25 h 27"/>
                <a:gd name="T52" fmla="*/ 18 w 31"/>
                <a:gd name="T53" fmla="*/ 27 h 27"/>
                <a:gd name="T54" fmla="*/ 19 w 31"/>
                <a:gd name="T55" fmla="*/ 27 h 27"/>
                <a:gd name="T56" fmla="*/ 21 w 31"/>
                <a:gd name="T57" fmla="*/ 25 h 27"/>
                <a:gd name="T58" fmla="*/ 25 w 31"/>
                <a:gd name="T59" fmla="*/ 25 h 27"/>
                <a:gd name="T60" fmla="*/ 25 w 31"/>
                <a:gd name="T61" fmla="*/ 25 h 27"/>
                <a:gd name="T62" fmla="*/ 27 w 31"/>
                <a:gd name="T63" fmla="*/ 23 h 27"/>
                <a:gd name="T64" fmla="*/ 29 w 31"/>
                <a:gd name="T65" fmla="*/ 23 h 27"/>
                <a:gd name="T66" fmla="*/ 29 w 31"/>
                <a:gd name="T67" fmla="*/ 21 h 27"/>
                <a:gd name="T68" fmla="*/ 29 w 31"/>
                <a:gd name="T69" fmla="*/ 21 h 27"/>
                <a:gd name="T70" fmla="*/ 31 w 31"/>
                <a:gd name="T71" fmla="*/ 19 h 27"/>
                <a:gd name="T72" fmla="*/ 31 w 31"/>
                <a:gd name="T73" fmla="*/ 17 h 27"/>
                <a:gd name="T74" fmla="*/ 31 w 31"/>
                <a:gd name="T75" fmla="*/ 17 h 27"/>
                <a:gd name="T76" fmla="*/ 31 w 31"/>
                <a:gd name="T77" fmla="*/ 15 h 27"/>
                <a:gd name="T78" fmla="*/ 31 w 31"/>
                <a:gd name="T79" fmla="*/ 15 h 27"/>
                <a:gd name="T80" fmla="*/ 31 w 31"/>
                <a:gd name="T81" fmla="*/ 13 h 27"/>
                <a:gd name="T82" fmla="*/ 29 w 31"/>
                <a:gd name="T83" fmla="*/ 11 h 27"/>
                <a:gd name="T84" fmla="*/ 29 w 31"/>
                <a:gd name="T85" fmla="*/ 9 h 27"/>
                <a:gd name="T86" fmla="*/ 29 w 31"/>
                <a:gd name="T87" fmla="*/ 9 h 27"/>
                <a:gd name="T88" fmla="*/ 27 w 31"/>
                <a:gd name="T89" fmla="*/ 7 h 27"/>
                <a:gd name="T90" fmla="*/ 25 w 31"/>
                <a:gd name="T91" fmla="*/ 6 h 27"/>
                <a:gd name="T92" fmla="*/ 23 w 31"/>
                <a:gd name="T93" fmla="*/ 4 h 27"/>
                <a:gd name="T94" fmla="*/ 21 w 31"/>
                <a:gd name="T95" fmla="*/ 4 h 27"/>
                <a:gd name="T96" fmla="*/ 19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4" name="Freeform 522"/>
            <p:cNvSpPr>
              <a:spLocks/>
            </p:cNvSpPr>
            <p:nvPr/>
          </p:nvSpPr>
          <p:spPr bwMode="auto">
            <a:xfrm>
              <a:off x="3616" y="2071"/>
              <a:ext cx="31" cy="27"/>
            </a:xfrm>
            <a:custGeom>
              <a:avLst/>
              <a:gdLst>
                <a:gd name="T0" fmla="*/ 19 w 31"/>
                <a:gd name="T1" fmla="*/ 2 h 27"/>
                <a:gd name="T2" fmla="*/ 18 w 31"/>
                <a:gd name="T3" fmla="*/ 2 h 27"/>
                <a:gd name="T4" fmla="*/ 14 w 31"/>
                <a:gd name="T5" fmla="*/ 0 h 27"/>
                <a:gd name="T6" fmla="*/ 10 w 31"/>
                <a:gd name="T7" fmla="*/ 2 h 27"/>
                <a:gd name="T8" fmla="*/ 8 w 31"/>
                <a:gd name="T9" fmla="*/ 2 h 27"/>
                <a:gd name="T10" fmla="*/ 6 w 31"/>
                <a:gd name="T11" fmla="*/ 2 h 27"/>
                <a:gd name="T12" fmla="*/ 2 w 31"/>
                <a:gd name="T13" fmla="*/ 4 h 27"/>
                <a:gd name="T14" fmla="*/ 2 w 31"/>
                <a:gd name="T15" fmla="*/ 6 h 27"/>
                <a:gd name="T16" fmla="*/ 0 w 31"/>
                <a:gd name="T17" fmla="*/ 7 h 27"/>
                <a:gd name="T18" fmla="*/ 0 w 31"/>
                <a:gd name="T19" fmla="*/ 9 h 27"/>
                <a:gd name="T20" fmla="*/ 0 w 31"/>
                <a:gd name="T21" fmla="*/ 11 h 27"/>
                <a:gd name="T22" fmla="*/ 0 w 31"/>
                <a:gd name="T23" fmla="*/ 13 h 27"/>
                <a:gd name="T24" fmla="*/ 0 w 31"/>
                <a:gd name="T25" fmla="*/ 15 h 27"/>
                <a:gd name="T26" fmla="*/ 2 w 31"/>
                <a:gd name="T27" fmla="*/ 17 h 27"/>
                <a:gd name="T28" fmla="*/ 4 w 31"/>
                <a:gd name="T29" fmla="*/ 19 h 27"/>
                <a:gd name="T30" fmla="*/ 6 w 31"/>
                <a:gd name="T31" fmla="*/ 21 h 27"/>
                <a:gd name="T32" fmla="*/ 8 w 31"/>
                <a:gd name="T33" fmla="*/ 23 h 27"/>
                <a:gd name="T34" fmla="*/ 10 w 31"/>
                <a:gd name="T35" fmla="*/ 23 h 27"/>
                <a:gd name="T36" fmla="*/ 12 w 31"/>
                <a:gd name="T37" fmla="*/ 25 h 27"/>
                <a:gd name="T38" fmla="*/ 14 w 31"/>
                <a:gd name="T39" fmla="*/ 25 h 27"/>
                <a:gd name="T40" fmla="*/ 16 w 31"/>
                <a:gd name="T41" fmla="*/ 25 h 27"/>
                <a:gd name="T42" fmla="*/ 18 w 31"/>
                <a:gd name="T43" fmla="*/ 27 h 27"/>
                <a:gd name="T44" fmla="*/ 19 w 31"/>
                <a:gd name="T45" fmla="*/ 27 h 27"/>
                <a:gd name="T46" fmla="*/ 21 w 31"/>
                <a:gd name="T47" fmla="*/ 25 h 27"/>
                <a:gd name="T48" fmla="*/ 25 w 31"/>
                <a:gd name="T49" fmla="*/ 25 h 27"/>
                <a:gd name="T50" fmla="*/ 27 w 31"/>
                <a:gd name="T51" fmla="*/ 23 h 27"/>
                <a:gd name="T52" fmla="*/ 29 w 31"/>
                <a:gd name="T53" fmla="*/ 23 h 27"/>
                <a:gd name="T54" fmla="*/ 29 w 31"/>
                <a:gd name="T55" fmla="*/ 21 h 27"/>
                <a:gd name="T56" fmla="*/ 31 w 31"/>
                <a:gd name="T57" fmla="*/ 19 h 27"/>
                <a:gd name="T58" fmla="*/ 31 w 31"/>
                <a:gd name="T59" fmla="*/ 17 h 27"/>
                <a:gd name="T60" fmla="*/ 31 w 31"/>
                <a:gd name="T61" fmla="*/ 15 h 27"/>
                <a:gd name="T62" fmla="*/ 31 w 31"/>
                <a:gd name="T63" fmla="*/ 13 h 27"/>
                <a:gd name="T64" fmla="*/ 29 w 31"/>
                <a:gd name="T65" fmla="*/ 11 h 27"/>
                <a:gd name="T66" fmla="*/ 29 w 31"/>
                <a:gd name="T67" fmla="*/ 9 h 27"/>
                <a:gd name="T68" fmla="*/ 27 w 31"/>
                <a:gd name="T69" fmla="*/ 7 h 27"/>
                <a:gd name="T70" fmla="*/ 25 w 31"/>
                <a:gd name="T71" fmla="*/ 6 h 27"/>
                <a:gd name="T72" fmla="*/ 23 w 31"/>
                <a:gd name="T73" fmla="*/ 4 h 27"/>
                <a:gd name="T74" fmla="*/ 21 w 31"/>
                <a:gd name="T75" fmla="*/ 4 h 27"/>
                <a:gd name="T76" fmla="*/ 19 w 31"/>
                <a:gd name="T7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7">
                  <a:moveTo>
                    <a:pt x="19" y="2"/>
                  </a:moveTo>
                  <a:lnTo>
                    <a:pt x="18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5" name="Freeform 523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5 h 23"/>
                <a:gd name="T32" fmla="*/ 27 w 27"/>
                <a:gd name="T33" fmla="*/ 13 h 23"/>
                <a:gd name="T34" fmla="*/ 27 w 27"/>
                <a:gd name="T35" fmla="*/ 11 h 23"/>
                <a:gd name="T36" fmla="*/ 27 w 27"/>
                <a:gd name="T37" fmla="*/ 11 h 23"/>
                <a:gd name="T38" fmla="*/ 25 w 27"/>
                <a:gd name="T39" fmla="*/ 10 h 23"/>
                <a:gd name="T40" fmla="*/ 25 w 27"/>
                <a:gd name="T41" fmla="*/ 10 h 23"/>
                <a:gd name="T42" fmla="*/ 25 w 27"/>
                <a:gd name="T43" fmla="*/ 8 h 23"/>
                <a:gd name="T44" fmla="*/ 23 w 27"/>
                <a:gd name="T45" fmla="*/ 8 h 23"/>
                <a:gd name="T46" fmla="*/ 23 w 27"/>
                <a:gd name="T47" fmla="*/ 6 h 23"/>
                <a:gd name="T48" fmla="*/ 21 w 27"/>
                <a:gd name="T49" fmla="*/ 6 h 23"/>
                <a:gd name="T50" fmla="*/ 21 w 27"/>
                <a:gd name="T51" fmla="*/ 4 h 23"/>
                <a:gd name="T52" fmla="*/ 19 w 27"/>
                <a:gd name="T53" fmla="*/ 4 h 23"/>
                <a:gd name="T54" fmla="*/ 19 w 27"/>
                <a:gd name="T55" fmla="*/ 2 h 23"/>
                <a:gd name="T56" fmla="*/ 17 w 27"/>
                <a:gd name="T57" fmla="*/ 2 h 23"/>
                <a:gd name="T58" fmla="*/ 15 w 27"/>
                <a:gd name="T59" fmla="*/ 2 h 23"/>
                <a:gd name="T60" fmla="*/ 15 w 27"/>
                <a:gd name="T61" fmla="*/ 0 h 23"/>
                <a:gd name="T62" fmla="*/ 13 w 27"/>
                <a:gd name="T63" fmla="*/ 0 h 23"/>
                <a:gd name="T64" fmla="*/ 11 w 27"/>
                <a:gd name="T65" fmla="*/ 0 h 23"/>
                <a:gd name="T66" fmla="*/ 9 w 27"/>
                <a:gd name="T67" fmla="*/ 2 h 23"/>
                <a:gd name="T68" fmla="*/ 7 w 27"/>
                <a:gd name="T69" fmla="*/ 2 h 23"/>
                <a:gd name="T70" fmla="*/ 6 w 27"/>
                <a:gd name="T71" fmla="*/ 2 h 23"/>
                <a:gd name="T72" fmla="*/ 4 w 27"/>
                <a:gd name="T73" fmla="*/ 4 h 23"/>
                <a:gd name="T74" fmla="*/ 4 w 27"/>
                <a:gd name="T75" fmla="*/ 4 h 23"/>
                <a:gd name="T76" fmla="*/ 2 w 27"/>
                <a:gd name="T77" fmla="*/ 6 h 23"/>
                <a:gd name="T78" fmla="*/ 2 w 27"/>
                <a:gd name="T79" fmla="*/ 8 h 23"/>
                <a:gd name="T80" fmla="*/ 2 w 27"/>
                <a:gd name="T81" fmla="*/ 8 h 23"/>
                <a:gd name="T82" fmla="*/ 0 w 27"/>
                <a:gd name="T83" fmla="*/ 10 h 23"/>
                <a:gd name="T84" fmla="*/ 0 w 27"/>
                <a:gd name="T85" fmla="*/ 11 h 23"/>
                <a:gd name="T86" fmla="*/ 2 w 27"/>
                <a:gd name="T87" fmla="*/ 11 h 23"/>
                <a:gd name="T88" fmla="*/ 2 w 27"/>
                <a:gd name="T89" fmla="*/ 13 h 23"/>
                <a:gd name="T90" fmla="*/ 2 w 27"/>
                <a:gd name="T91" fmla="*/ 15 h 23"/>
                <a:gd name="T92" fmla="*/ 2 w 27"/>
                <a:gd name="T93" fmla="*/ 15 h 23"/>
                <a:gd name="T94" fmla="*/ 4 w 27"/>
                <a:gd name="T95" fmla="*/ 17 h 23"/>
                <a:gd name="T96" fmla="*/ 4 w 27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6" name="Freeform 524"/>
            <p:cNvSpPr>
              <a:spLocks/>
            </p:cNvSpPr>
            <p:nvPr/>
          </p:nvSpPr>
          <p:spPr bwMode="auto">
            <a:xfrm>
              <a:off x="3605" y="2115"/>
              <a:ext cx="27" cy="23"/>
            </a:xfrm>
            <a:custGeom>
              <a:avLst/>
              <a:gdLst>
                <a:gd name="T0" fmla="*/ 4 w 27"/>
                <a:gd name="T1" fmla="*/ 19 h 23"/>
                <a:gd name="T2" fmla="*/ 6 w 27"/>
                <a:gd name="T3" fmla="*/ 19 h 23"/>
                <a:gd name="T4" fmla="*/ 7 w 27"/>
                <a:gd name="T5" fmla="*/ 21 h 23"/>
                <a:gd name="T6" fmla="*/ 9 w 27"/>
                <a:gd name="T7" fmla="*/ 21 h 23"/>
                <a:gd name="T8" fmla="*/ 9 w 27"/>
                <a:gd name="T9" fmla="*/ 23 h 23"/>
                <a:gd name="T10" fmla="*/ 11 w 27"/>
                <a:gd name="T11" fmla="*/ 23 h 23"/>
                <a:gd name="T12" fmla="*/ 13 w 27"/>
                <a:gd name="T13" fmla="*/ 23 h 23"/>
                <a:gd name="T14" fmla="*/ 15 w 27"/>
                <a:gd name="T15" fmla="*/ 23 h 23"/>
                <a:gd name="T16" fmla="*/ 17 w 27"/>
                <a:gd name="T17" fmla="*/ 23 h 23"/>
                <a:gd name="T18" fmla="*/ 19 w 27"/>
                <a:gd name="T19" fmla="*/ 23 h 23"/>
                <a:gd name="T20" fmla="*/ 21 w 27"/>
                <a:gd name="T21" fmla="*/ 21 h 23"/>
                <a:gd name="T22" fmla="*/ 23 w 27"/>
                <a:gd name="T23" fmla="*/ 21 h 23"/>
                <a:gd name="T24" fmla="*/ 23 w 27"/>
                <a:gd name="T25" fmla="*/ 19 h 23"/>
                <a:gd name="T26" fmla="*/ 25 w 27"/>
                <a:gd name="T27" fmla="*/ 17 h 23"/>
                <a:gd name="T28" fmla="*/ 27 w 27"/>
                <a:gd name="T29" fmla="*/ 15 h 23"/>
                <a:gd name="T30" fmla="*/ 27 w 27"/>
                <a:gd name="T31" fmla="*/ 13 h 23"/>
                <a:gd name="T32" fmla="*/ 27 w 27"/>
                <a:gd name="T33" fmla="*/ 11 h 23"/>
                <a:gd name="T34" fmla="*/ 25 w 27"/>
                <a:gd name="T35" fmla="*/ 10 h 23"/>
                <a:gd name="T36" fmla="*/ 25 w 27"/>
                <a:gd name="T37" fmla="*/ 8 h 23"/>
                <a:gd name="T38" fmla="*/ 23 w 27"/>
                <a:gd name="T39" fmla="*/ 8 h 23"/>
                <a:gd name="T40" fmla="*/ 23 w 27"/>
                <a:gd name="T41" fmla="*/ 6 h 23"/>
                <a:gd name="T42" fmla="*/ 21 w 27"/>
                <a:gd name="T43" fmla="*/ 6 h 23"/>
                <a:gd name="T44" fmla="*/ 21 w 27"/>
                <a:gd name="T45" fmla="*/ 4 h 23"/>
                <a:gd name="T46" fmla="*/ 19 w 27"/>
                <a:gd name="T47" fmla="*/ 4 h 23"/>
                <a:gd name="T48" fmla="*/ 19 w 27"/>
                <a:gd name="T49" fmla="*/ 2 h 23"/>
                <a:gd name="T50" fmla="*/ 17 w 27"/>
                <a:gd name="T51" fmla="*/ 2 h 23"/>
                <a:gd name="T52" fmla="*/ 15 w 27"/>
                <a:gd name="T53" fmla="*/ 2 h 23"/>
                <a:gd name="T54" fmla="*/ 15 w 27"/>
                <a:gd name="T55" fmla="*/ 0 h 23"/>
                <a:gd name="T56" fmla="*/ 13 w 27"/>
                <a:gd name="T57" fmla="*/ 0 h 23"/>
                <a:gd name="T58" fmla="*/ 11 w 27"/>
                <a:gd name="T59" fmla="*/ 0 h 23"/>
                <a:gd name="T60" fmla="*/ 9 w 27"/>
                <a:gd name="T61" fmla="*/ 2 h 23"/>
                <a:gd name="T62" fmla="*/ 7 w 27"/>
                <a:gd name="T63" fmla="*/ 2 h 23"/>
                <a:gd name="T64" fmla="*/ 6 w 27"/>
                <a:gd name="T65" fmla="*/ 2 h 23"/>
                <a:gd name="T66" fmla="*/ 4 w 27"/>
                <a:gd name="T67" fmla="*/ 4 h 23"/>
                <a:gd name="T68" fmla="*/ 2 w 27"/>
                <a:gd name="T69" fmla="*/ 6 h 23"/>
                <a:gd name="T70" fmla="*/ 2 w 27"/>
                <a:gd name="T71" fmla="*/ 8 h 23"/>
                <a:gd name="T72" fmla="*/ 0 w 27"/>
                <a:gd name="T73" fmla="*/ 10 h 23"/>
                <a:gd name="T74" fmla="*/ 0 w 27"/>
                <a:gd name="T75" fmla="*/ 11 h 23"/>
                <a:gd name="T76" fmla="*/ 2 w 27"/>
                <a:gd name="T77" fmla="*/ 11 h 23"/>
                <a:gd name="T78" fmla="*/ 2 w 27"/>
                <a:gd name="T79" fmla="*/ 13 h 23"/>
                <a:gd name="T80" fmla="*/ 2 w 27"/>
                <a:gd name="T81" fmla="*/ 15 h 23"/>
                <a:gd name="T82" fmla="*/ 4 w 27"/>
                <a:gd name="T83" fmla="*/ 17 h 23"/>
                <a:gd name="T84" fmla="*/ 4 w 27"/>
                <a:gd name="T8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4" y="19"/>
                  </a:moveTo>
                  <a:lnTo>
                    <a:pt x="6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7" name="Freeform 525"/>
            <p:cNvSpPr>
              <a:spLocks/>
            </p:cNvSpPr>
            <p:nvPr/>
          </p:nvSpPr>
          <p:spPr bwMode="auto">
            <a:xfrm>
              <a:off x="3649" y="2105"/>
              <a:ext cx="15" cy="31"/>
            </a:xfrm>
            <a:custGeom>
              <a:avLst/>
              <a:gdLst>
                <a:gd name="T0" fmla="*/ 15 w 15"/>
                <a:gd name="T1" fmla="*/ 0 h 31"/>
                <a:gd name="T2" fmla="*/ 13 w 15"/>
                <a:gd name="T3" fmla="*/ 2 h 31"/>
                <a:gd name="T4" fmla="*/ 13 w 15"/>
                <a:gd name="T5" fmla="*/ 4 h 31"/>
                <a:gd name="T6" fmla="*/ 11 w 15"/>
                <a:gd name="T7" fmla="*/ 6 h 31"/>
                <a:gd name="T8" fmla="*/ 11 w 15"/>
                <a:gd name="T9" fmla="*/ 8 h 31"/>
                <a:gd name="T10" fmla="*/ 10 w 15"/>
                <a:gd name="T11" fmla="*/ 10 h 31"/>
                <a:gd name="T12" fmla="*/ 10 w 15"/>
                <a:gd name="T13" fmla="*/ 12 h 31"/>
                <a:gd name="T14" fmla="*/ 8 w 15"/>
                <a:gd name="T15" fmla="*/ 14 h 31"/>
                <a:gd name="T16" fmla="*/ 8 w 15"/>
                <a:gd name="T17" fmla="*/ 16 h 31"/>
                <a:gd name="T18" fmla="*/ 6 w 15"/>
                <a:gd name="T19" fmla="*/ 18 h 31"/>
                <a:gd name="T20" fmla="*/ 6 w 15"/>
                <a:gd name="T21" fmla="*/ 20 h 31"/>
                <a:gd name="T22" fmla="*/ 4 w 15"/>
                <a:gd name="T23" fmla="*/ 21 h 31"/>
                <a:gd name="T24" fmla="*/ 4 w 15"/>
                <a:gd name="T25" fmla="*/ 23 h 31"/>
                <a:gd name="T26" fmla="*/ 2 w 15"/>
                <a:gd name="T27" fmla="*/ 25 h 31"/>
                <a:gd name="T28" fmla="*/ 2 w 15"/>
                <a:gd name="T29" fmla="*/ 27 h 31"/>
                <a:gd name="T30" fmla="*/ 0 w 15"/>
                <a:gd name="T31" fmla="*/ 29 h 31"/>
                <a:gd name="T32" fmla="*/ 0 w 15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31">
                  <a:moveTo>
                    <a:pt x="15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8" name="Freeform 526"/>
            <p:cNvSpPr>
              <a:spLocks/>
            </p:cNvSpPr>
            <p:nvPr/>
          </p:nvSpPr>
          <p:spPr bwMode="auto">
            <a:xfrm>
              <a:off x="3657" y="2111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7 w 11"/>
                <a:gd name="T3" fmla="*/ 4 h 21"/>
                <a:gd name="T4" fmla="*/ 7 w 11"/>
                <a:gd name="T5" fmla="*/ 6 h 21"/>
                <a:gd name="T6" fmla="*/ 5 w 11"/>
                <a:gd name="T7" fmla="*/ 10 h 21"/>
                <a:gd name="T8" fmla="*/ 5 w 11"/>
                <a:gd name="T9" fmla="*/ 12 h 21"/>
                <a:gd name="T10" fmla="*/ 5 w 11"/>
                <a:gd name="T11" fmla="*/ 14 h 21"/>
                <a:gd name="T12" fmla="*/ 3 w 11"/>
                <a:gd name="T13" fmla="*/ 15 h 21"/>
                <a:gd name="T14" fmla="*/ 2 w 11"/>
                <a:gd name="T15" fmla="*/ 19 h 21"/>
                <a:gd name="T16" fmla="*/ 0 w 11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79" name="Freeform 527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0 h 27"/>
                <a:gd name="T24" fmla="*/ 0 w 31"/>
                <a:gd name="T25" fmla="*/ 12 h 27"/>
                <a:gd name="T26" fmla="*/ 0 w 31"/>
                <a:gd name="T27" fmla="*/ 14 h 27"/>
                <a:gd name="T28" fmla="*/ 2 w 31"/>
                <a:gd name="T29" fmla="*/ 14 h 27"/>
                <a:gd name="T30" fmla="*/ 2 w 31"/>
                <a:gd name="T31" fmla="*/ 15 h 27"/>
                <a:gd name="T32" fmla="*/ 2 w 31"/>
                <a:gd name="T33" fmla="*/ 17 h 27"/>
                <a:gd name="T34" fmla="*/ 4 w 31"/>
                <a:gd name="T35" fmla="*/ 17 h 27"/>
                <a:gd name="T36" fmla="*/ 4 w 31"/>
                <a:gd name="T37" fmla="*/ 19 h 27"/>
                <a:gd name="T38" fmla="*/ 6 w 31"/>
                <a:gd name="T39" fmla="*/ 21 h 27"/>
                <a:gd name="T40" fmla="*/ 6 w 31"/>
                <a:gd name="T41" fmla="*/ 21 h 27"/>
                <a:gd name="T42" fmla="*/ 8 w 31"/>
                <a:gd name="T43" fmla="*/ 23 h 27"/>
                <a:gd name="T44" fmla="*/ 9 w 31"/>
                <a:gd name="T45" fmla="*/ 23 h 27"/>
                <a:gd name="T46" fmla="*/ 9 w 31"/>
                <a:gd name="T47" fmla="*/ 25 h 27"/>
                <a:gd name="T48" fmla="*/ 11 w 31"/>
                <a:gd name="T49" fmla="*/ 25 h 27"/>
                <a:gd name="T50" fmla="*/ 13 w 31"/>
                <a:gd name="T51" fmla="*/ 25 h 27"/>
                <a:gd name="T52" fmla="*/ 17 w 31"/>
                <a:gd name="T53" fmla="*/ 27 h 27"/>
                <a:gd name="T54" fmla="*/ 19 w 31"/>
                <a:gd name="T55" fmla="*/ 27 h 27"/>
                <a:gd name="T56" fmla="*/ 21 w 31"/>
                <a:gd name="T57" fmla="*/ 27 h 27"/>
                <a:gd name="T58" fmla="*/ 23 w 31"/>
                <a:gd name="T59" fmla="*/ 27 h 27"/>
                <a:gd name="T60" fmla="*/ 25 w 31"/>
                <a:gd name="T61" fmla="*/ 25 h 27"/>
                <a:gd name="T62" fmla="*/ 27 w 31"/>
                <a:gd name="T63" fmla="*/ 25 h 27"/>
                <a:gd name="T64" fmla="*/ 29 w 31"/>
                <a:gd name="T65" fmla="*/ 23 h 27"/>
                <a:gd name="T66" fmla="*/ 29 w 31"/>
                <a:gd name="T67" fmla="*/ 23 h 27"/>
                <a:gd name="T68" fmla="*/ 29 w 31"/>
                <a:gd name="T69" fmla="*/ 21 h 27"/>
                <a:gd name="T70" fmla="*/ 31 w 31"/>
                <a:gd name="T71" fmla="*/ 21 h 27"/>
                <a:gd name="T72" fmla="*/ 31 w 31"/>
                <a:gd name="T73" fmla="*/ 19 h 27"/>
                <a:gd name="T74" fmla="*/ 31 w 31"/>
                <a:gd name="T75" fmla="*/ 19 h 27"/>
                <a:gd name="T76" fmla="*/ 31 w 31"/>
                <a:gd name="T77" fmla="*/ 17 h 27"/>
                <a:gd name="T78" fmla="*/ 31 w 31"/>
                <a:gd name="T79" fmla="*/ 17 h 27"/>
                <a:gd name="T80" fmla="*/ 31 w 31"/>
                <a:gd name="T81" fmla="*/ 15 h 27"/>
                <a:gd name="T82" fmla="*/ 31 w 31"/>
                <a:gd name="T83" fmla="*/ 14 h 27"/>
                <a:gd name="T84" fmla="*/ 31 w 31"/>
                <a:gd name="T85" fmla="*/ 12 h 27"/>
                <a:gd name="T86" fmla="*/ 29 w 31"/>
                <a:gd name="T87" fmla="*/ 10 h 27"/>
                <a:gd name="T88" fmla="*/ 29 w 31"/>
                <a:gd name="T89" fmla="*/ 8 h 27"/>
                <a:gd name="T90" fmla="*/ 27 w 31"/>
                <a:gd name="T91" fmla="*/ 8 h 27"/>
                <a:gd name="T92" fmla="*/ 25 w 31"/>
                <a:gd name="T93" fmla="*/ 6 h 27"/>
                <a:gd name="T94" fmla="*/ 23 w 31"/>
                <a:gd name="T95" fmla="*/ 4 h 27"/>
                <a:gd name="T96" fmla="*/ 21 w 31"/>
                <a:gd name="T9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0" name="Freeform 528"/>
            <p:cNvSpPr>
              <a:spLocks/>
            </p:cNvSpPr>
            <p:nvPr/>
          </p:nvSpPr>
          <p:spPr bwMode="auto">
            <a:xfrm>
              <a:off x="3651" y="2086"/>
              <a:ext cx="31" cy="27"/>
            </a:xfrm>
            <a:custGeom>
              <a:avLst/>
              <a:gdLst>
                <a:gd name="T0" fmla="*/ 21 w 31"/>
                <a:gd name="T1" fmla="*/ 2 h 27"/>
                <a:gd name="T2" fmla="*/ 17 w 31"/>
                <a:gd name="T3" fmla="*/ 2 h 27"/>
                <a:gd name="T4" fmla="*/ 15 w 31"/>
                <a:gd name="T5" fmla="*/ 0 h 27"/>
                <a:gd name="T6" fmla="*/ 11 w 31"/>
                <a:gd name="T7" fmla="*/ 0 h 27"/>
                <a:gd name="T8" fmla="*/ 9 w 31"/>
                <a:gd name="T9" fmla="*/ 2 h 27"/>
                <a:gd name="T10" fmla="*/ 6 w 31"/>
                <a:gd name="T11" fmla="*/ 2 h 27"/>
                <a:gd name="T12" fmla="*/ 4 w 31"/>
                <a:gd name="T13" fmla="*/ 4 h 27"/>
                <a:gd name="T14" fmla="*/ 2 w 31"/>
                <a:gd name="T15" fmla="*/ 4 h 27"/>
                <a:gd name="T16" fmla="*/ 2 w 31"/>
                <a:gd name="T17" fmla="*/ 6 h 27"/>
                <a:gd name="T18" fmla="*/ 0 w 31"/>
                <a:gd name="T19" fmla="*/ 8 h 27"/>
                <a:gd name="T20" fmla="*/ 0 w 31"/>
                <a:gd name="T21" fmla="*/ 10 h 27"/>
                <a:gd name="T22" fmla="*/ 0 w 31"/>
                <a:gd name="T23" fmla="*/ 12 h 27"/>
                <a:gd name="T24" fmla="*/ 0 w 31"/>
                <a:gd name="T25" fmla="*/ 14 h 27"/>
                <a:gd name="T26" fmla="*/ 2 w 31"/>
                <a:gd name="T27" fmla="*/ 14 h 27"/>
                <a:gd name="T28" fmla="*/ 2 w 31"/>
                <a:gd name="T29" fmla="*/ 15 h 27"/>
                <a:gd name="T30" fmla="*/ 2 w 31"/>
                <a:gd name="T31" fmla="*/ 17 h 27"/>
                <a:gd name="T32" fmla="*/ 4 w 31"/>
                <a:gd name="T33" fmla="*/ 17 h 27"/>
                <a:gd name="T34" fmla="*/ 4 w 31"/>
                <a:gd name="T35" fmla="*/ 19 h 27"/>
                <a:gd name="T36" fmla="*/ 6 w 31"/>
                <a:gd name="T37" fmla="*/ 21 h 27"/>
                <a:gd name="T38" fmla="*/ 8 w 31"/>
                <a:gd name="T39" fmla="*/ 23 h 27"/>
                <a:gd name="T40" fmla="*/ 9 w 31"/>
                <a:gd name="T41" fmla="*/ 23 h 27"/>
                <a:gd name="T42" fmla="*/ 9 w 31"/>
                <a:gd name="T43" fmla="*/ 25 h 27"/>
                <a:gd name="T44" fmla="*/ 11 w 31"/>
                <a:gd name="T45" fmla="*/ 25 h 27"/>
                <a:gd name="T46" fmla="*/ 13 w 31"/>
                <a:gd name="T47" fmla="*/ 25 h 27"/>
                <a:gd name="T48" fmla="*/ 17 w 31"/>
                <a:gd name="T49" fmla="*/ 27 h 27"/>
                <a:gd name="T50" fmla="*/ 19 w 31"/>
                <a:gd name="T51" fmla="*/ 27 h 27"/>
                <a:gd name="T52" fmla="*/ 21 w 31"/>
                <a:gd name="T53" fmla="*/ 27 h 27"/>
                <a:gd name="T54" fmla="*/ 23 w 31"/>
                <a:gd name="T55" fmla="*/ 27 h 27"/>
                <a:gd name="T56" fmla="*/ 25 w 31"/>
                <a:gd name="T57" fmla="*/ 25 h 27"/>
                <a:gd name="T58" fmla="*/ 27 w 31"/>
                <a:gd name="T59" fmla="*/ 25 h 27"/>
                <a:gd name="T60" fmla="*/ 29 w 31"/>
                <a:gd name="T61" fmla="*/ 23 h 27"/>
                <a:gd name="T62" fmla="*/ 29 w 31"/>
                <a:gd name="T63" fmla="*/ 21 h 27"/>
                <a:gd name="T64" fmla="*/ 31 w 31"/>
                <a:gd name="T65" fmla="*/ 21 h 27"/>
                <a:gd name="T66" fmla="*/ 31 w 31"/>
                <a:gd name="T67" fmla="*/ 19 h 27"/>
                <a:gd name="T68" fmla="*/ 31 w 31"/>
                <a:gd name="T69" fmla="*/ 17 h 27"/>
                <a:gd name="T70" fmla="*/ 31 w 31"/>
                <a:gd name="T71" fmla="*/ 15 h 27"/>
                <a:gd name="T72" fmla="*/ 31 w 31"/>
                <a:gd name="T73" fmla="*/ 14 h 27"/>
                <a:gd name="T74" fmla="*/ 31 w 31"/>
                <a:gd name="T75" fmla="*/ 12 h 27"/>
                <a:gd name="T76" fmla="*/ 29 w 31"/>
                <a:gd name="T77" fmla="*/ 10 h 27"/>
                <a:gd name="T78" fmla="*/ 29 w 31"/>
                <a:gd name="T79" fmla="*/ 8 h 27"/>
                <a:gd name="T80" fmla="*/ 27 w 31"/>
                <a:gd name="T81" fmla="*/ 8 h 27"/>
                <a:gd name="T82" fmla="*/ 25 w 31"/>
                <a:gd name="T83" fmla="*/ 6 h 27"/>
                <a:gd name="T84" fmla="*/ 23 w 31"/>
                <a:gd name="T85" fmla="*/ 4 h 27"/>
                <a:gd name="T86" fmla="*/ 21 w 31"/>
                <a:gd name="T8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7">
                  <a:moveTo>
                    <a:pt x="21" y="2"/>
                  </a:move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1" name="Freeform 529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7 w 23"/>
                <a:gd name="T19" fmla="*/ 21 h 23"/>
                <a:gd name="T20" fmla="*/ 19 w 23"/>
                <a:gd name="T21" fmla="*/ 21 h 23"/>
                <a:gd name="T22" fmla="*/ 21 w 23"/>
                <a:gd name="T23" fmla="*/ 19 h 23"/>
                <a:gd name="T24" fmla="*/ 21 w 23"/>
                <a:gd name="T25" fmla="*/ 18 h 23"/>
                <a:gd name="T26" fmla="*/ 23 w 23"/>
                <a:gd name="T27" fmla="*/ 18 h 23"/>
                <a:gd name="T28" fmla="*/ 23 w 23"/>
                <a:gd name="T29" fmla="*/ 16 h 23"/>
                <a:gd name="T30" fmla="*/ 23 w 23"/>
                <a:gd name="T31" fmla="*/ 14 h 23"/>
                <a:gd name="T32" fmla="*/ 23 w 23"/>
                <a:gd name="T33" fmla="*/ 14 h 23"/>
                <a:gd name="T34" fmla="*/ 23 w 23"/>
                <a:gd name="T35" fmla="*/ 12 h 23"/>
                <a:gd name="T36" fmla="*/ 23 w 23"/>
                <a:gd name="T37" fmla="*/ 10 h 23"/>
                <a:gd name="T38" fmla="*/ 23 w 23"/>
                <a:gd name="T39" fmla="*/ 10 h 23"/>
                <a:gd name="T40" fmla="*/ 23 w 23"/>
                <a:gd name="T41" fmla="*/ 8 h 23"/>
                <a:gd name="T42" fmla="*/ 21 w 23"/>
                <a:gd name="T43" fmla="*/ 8 h 23"/>
                <a:gd name="T44" fmla="*/ 21 w 23"/>
                <a:gd name="T45" fmla="*/ 6 h 23"/>
                <a:gd name="T46" fmla="*/ 21 w 23"/>
                <a:gd name="T47" fmla="*/ 6 h 23"/>
                <a:gd name="T48" fmla="*/ 19 w 23"/>
                <a:gd name="T49" fmla="*/ 4 h 23"/>
                <a:gd name="T50" fmla="*/ 19 w 23"/>
                <a:gd name="T51" fmla="*/ 4 h 23"/>
                <a:gd name="T52" fmla="*/ 17 w 23"/>
                <a:gd name="T53" fmla="*/ 2 h 23"/>
                <a:gd name="T54" fmla="*/ 15 w 23"/>
                <a:gd name="T55" fmla="*/ 2 h 23"/>
                <a:gd name="T56" fmla="*/ 15 w 23"/>
                <a:gd name="T57" fmla="*/ 0 h 23"/>
                <a:gd name="T58" fmla="*/ 13 w 23"/>
                <a:gd name="T59" fmla="*/ 0 h 23"/>
                <a:gd name="T60" fmla="*/ 11 w 23"/>
                <a:gd name="T61" fmla="*/ 0 h 23"/>
                <a:gd name="T62" fmla="*/ 9 w 23"/>
                <a:gd name="T63" fmla="*/ 0 h 23"/>
                <a:gd name="T64" fmla="*/ 9 w 23"/>
                <a:gd name="T65" fmla="*/ 0 h 23"/>
                <a:gd name="T66" fmla="*/ 7 w 23"/>
                <a:gd name="T67" fmla="*/ 0 h 23"/>
                <a:gd name="T68" fmla="*/ 5 w 23"/>
                <a:gd name="T69" fmla="*/ 0 h 23"/>
                <a:gd name="T70" fmla="*/ 3 w 23"/>
                <a:gd name="T71" fmla="*/ 2 h 23"/>
                <a:gd name="T72" fmla="*/ 3 w 23"/>
                <a:gd name="T73" fmla="*/ 2 h 23"/>
                <a:gd name="T74" fmla="*/ 2 w 23"/>
                <a:gd name="T75" fmla="*/ 2 h 23"/>
                <a:gd name="T76" fmla="*/ 0 w 23"/>
                <a:gd name="T77" fmla="*/ 4 h 23"/>
                <a:gd name="T78" fmla="*/ 0 w 23"/>
                <a:gd name="T79" fmla="*/ 4 h 23"/>
                <a:gd name="T80" fmla="*/ 0 w 23"/>
                <a:gd name="T81" fmla="*/ 6 h 23"/>
                <a:gd name="T82" fmla="*/ 0 w 23"/>
                <a:gd name="T83" fmla="*/ 8 h 23"/>
                <a:gd name="T84" fmla="*/ 0 w 23"/>
                <a:gd name="T85" fmla="*/ 10 h 23"/>
                <a:gd name="T86" fmla="*/ 0 w 23"/>
                <a:gd name="T87" fmla="*/ 10 h 23"/>
                <a:gd name="T88" fmla="*/ 0 w 23"/>
                <a:gd name="T89" fmla="*/ 12 h 23"/>
                <a:gd name="T90" fmla="*/ 0 w 23"/>
                <a:gd name="T91" fmla="*/ 14 h 23"/>
                <a:gd name="T92" fmla="*/ 0 w 23"/>
                <a:gd name="T93" fmla="*/ 16 h 23"/>
                <a:gd name="T94" fmla="*/ 2 w 23"/>
                <a:gd name="T95" fmla="*/ 16 h 23"/>
                <a:gd name="T96" fmla="*/ 2 w 23"/>
                <a:gd name="T9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2" name="Freeform 530"/>
            <p:cNvSpPr>
              <a:spLocks/>
            </p:cNvSpPr>
            <p:nvPr/>
          </p:nvSpPr>
          <p:spPr bwMode="auto">
            <a:xfrm>
              <a:off x="3632" y="2130"/>
              <a:ext cx="23" cy="23"/>
            </a:xfrm>
            <a:custGeom>
              <a:avLst/>
              <a:gdLst>
                <a:gd name="T0" fmla="*/ 2 w 23"/>
                <a:gd name="T1" fmla="*/ 18 h 23"/>
                <a:gd name="T2" fmla="*/ 3 w 23"/>
                <a:gd name="T3" fmla="*/ 19 h 23"/>
                <a:gd name="T4" fmla="*/ 5 w 23"/>
                <a:gd name="T5" fmla="*/ 19 h 23"/>
                <a:gd name="T6" fmla="*/ 7 w 23"/>
                <a:gd name="T7" fmla="*/ 21 h 23"/>
                <a:gd name="T8" fmla="*/ 9 w 23"/>
                <a:gd name="T9" fmla="*/ 21 h 23"/>
                <a:gd name="T10" fmla="*/ 11 w 23"/>
                <a:gd name="T11" fmla="*/ 23 h 23"/>
                <a:gd name="T12" fmla="*/ 13 w 23"/>
                <a:gd name="T13" fmla="*/ 23 h 23"/>
                <a:gd name="T14" fmla="*/ 15 w 23"/>
                <a:gd name="T15" fmla="*/ 21 h 23"/>
                <a:gd name="T16" fmla="*/ 17 w 23"/>
                <a:gd name="T17" fmla="*/ 21 h 23"/>
                <a:gd name="T18" fmla="*/ 19 w 23"/>
                <a:gd name="T19" fmla="*/ 21 h 23"/>
                <a:gd name="T20" fmla="*/ 21 w 23"/>
                <a:gd name="T21" fmla="*/ 19 h 23"/>
                <a:gd name="T22" fmla="*/ 21 w 23"/>
                <a:gd name="T23" fmla="*/ 18 h 23"/>
                <a:gd name="T24" fmla="*/ 23 w 23"/>
                <a:gd name="T25" fmla="*/ 18 h 23"/>
                <a:gd name="T26" fmla="*/ 23 w 23"/>
                <a:gd name="T27" fmla="*/ 16 h 23"/>
                <a:gd name="T28" fmla="*/ 23 w 23"/>
                <a:gd name="T29" fmla="*/ 14 h 23"/>
                <a:gd name="T30" fmla="*/ 23 w 23"/>
                <a:gd name="T31" fmla="*/ 12 h 23"/>
                <a:gd name="T32" fmla="*/ 23 w 23"/>
                <a:gd name="T33" fmla="*/ 10 h 23"/>
                <a:gd name="T34" fmla="*/ 23 w 23"/>
                <a:gd name="T35" fmla="*/ 8 h 23"/>
                <a:gd name="T36" fmla="*/ 21 w 23"/>
                <a:gd name="T37" fmla="*/ 8 h 23"/>
                <a:gd name="T38" fmla="*/ 21 w 23"/>
                <a:gd name="T39" fmla="*/ 6 h 23"/>
                <a:gd name="T40" fmla="*/ 19 w 23"/>
                <a:gd name="T41" fmla="*/ 4 h 23"/>
                <a:gd name="T42" fmla="*/ 17 w 23"/>
                <a:gd name="T43" fmla="*/ 2 h 23"/>
                <a:gd name="T44" fmla="*/ 15 w 23"/>
                <a:gd name="T45" fmla="*/ 2 h 23"/>
                <a:gd name="T46" fmla="*/ 15 w 23"/>
                <a:gd name="T47" fmla="*/ 0 h 23"/>
                <a:gd name="T48" fmla="*/ 13 w 23"/>
                <a:gd name="T49" fmla="*/ 0 h 23"/>
                <a:gd name="T50" fmla="*/ 11 w 23"/>
                <a:gd name="T51" fmla="*/ 0 h 23"/>
                <a:gd name="T52" fmla="*/ 9 w 23"/>
                <a:gd name="T53" fmla="*/ 0 h 23"/>
                <a:gd name="T54" fmla="*/ 7 w 23"/>
                <a:gd name="T55" fmla="*/ 0 h 23"/>
                <a:gd name="T56" fmla="*/ 5 w 23"/>
                <a:gd name="T57" fmla="*/ 0 h 23"/>
                <a:gd name="T58" fmla="*/ 3 w 23"/>
                <a:gd name="T59" fmla="*/ 2 h 23"/>
                <a:gd name="T60" fmla="*/ 2 w 23"/>
                <a:gd name="T61" fmla="*/ 2 h 23"/>
                <a:gd name="T62" fmla="*/ 0 w 23"/>
                <a:gd name="T63" fmla="*/ 4 h 23"/>
                <a:gd name="T64" fmla="*/ 0 w 23"/>
                <a:gd name="T65" fmla="*/ 6 h 23"/>
                <a:gd name="T66" fmla="*/ 0 w 23"/>
                <a:gd name="T67" fmla="*/ 8 h 23"/>
                <a:gd name="T68" fmla="*/ 0 w 23"/>
                <a:gd name="T69" fmla="*/ 10 h 23"/>
                <a:gd name="T70" fmla="*/ 0 w 23"/>
                <a:gd name="T71" fmla="*/ 12 h 23"/>
                <a:gd name="T72" fmla="*/ 0 w 23"/>
                <a:gd name="T73" fmla="*/ 14 h 23"/>
                <a:gd name="T74" fmla="*/ 0 w 23"/>
                <a:gd name="T75" fmla="*/ 16 h 23"/>
                <a:gd name="T76" fmla="*/ 2 w 23"/>
                <a:gd name="T77" fmla="*/ 16 h 23"/>
                <a:gd name="T78" fmla="*/ 2 w 23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3">
                  <a:moveTo>
                    <a:pt x="2" y="18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3" name="Freeform 531"/>
            <p:cNvSpPr>
              <a:spLocks/>
            </p:cNvSpPr>
            <p:nvPr/>
          </p:nvSpPr>
          <p:spPr bwMode="auto">
            <a:xfrm>
              <a:off x="3706" y="2178"/>
              <a:ext cx="27" cy="23"/>
            </a:xfrm>
            <a:custGeom>
              <a:avLst/>
              <a:gdLst>
                <a:gd name="T0" fmla="*/ 27 w 27"/>
                <a:gd name="T1" fmla="*/ 0 h 23"/>
                <a:gd name="T2" fmla="*/ 25 w 27"/>
                <a:gd name="T3" fmla="*/ 2 h 23"/>
                <a:gd name="T4" fmla="*/ 25 w 27"/>
                <a:gd name="T5" fmla="*/ 4 h 23"/>
                <a:gd name="T6" fmla="*/ 24 w 27"/>
                <a:gd name="T7" fmla="*/ 4 h 23"/>
                <a:gd name="T8" fmla="*/ 22 w 27"/>
                <a:gd name="T9" fmla="*/ 6 h 23"/>
                <a:gd name="T10" fmla="*/ 20 w 27"/>
                <a:gd name="T11" fmla="*/ 8 h 23"/>
                <a:gd name="T12" fmla="*/ 18 w 27"/>
                <a:gd name="T13" fmla="*/ 10 h 23"/>
                <a:gd name="T14" fmla="*/ 16 w 27"/>
                <a:gd name="T15" fmla="*/ 10 h 23"/>
                <a:gd name="T16" fmla="*/ 14 w 27"/>
                <a:gd name="T17" fmla="*/ 12 h 23"/>
                <a:gd name="T18" fmla="*/ 12 w 27"/>
                <a:gd name="T19" fmla="*/ 14 h 23"/>
                <a:gd name="T20" fmla="*/ 10 w 27"/>
                <a:gd name="T21" fmla="*/ 16 h 23"/>
                <a:gd name="T22" fmla="*/ 8 w 27"/>
                <a:gd name="T23" fmla="*/ 17 h 23"/>
                <a:gd name="T24" fmla="*/ 6 w 27"/>
                <a:gd name="T25" fmla="*/ 19 h 23"/>
                <a:gd name="T26" fmla="*/ 4 w 27"/>
                <a:gd name="T27" fmla="*/ 19 h 23"/>
                <a:gd name="T28" fmla="*/ 2 w 27"/>
                <a:gd name="T29" fmla="*/ 21 h 23"/>
                <a:gd name="T30" fmla="*/ 0 w 27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27" y="0"/>
                  </a:moveTo>
                  <a:lnTo>
                    <a:pt x="25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0" y="2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4" name="Freeform 532"/>
            <p:cNvSpPr>
              <a:spLocks/>
            </p:cNvSpPr>
            <p:nvPr/>
          </p:nvSpPr>
          <p:spPr bwMode="auto">
            <a:xfrm>
              <a:off x="3716" y="2186"/>
              <a:ext cx="19" cy="15"/>
            </a:xfrm>
            <a:custGeom>
              <a:avLst/>
              <a:gdLst>
                <a:gd name="T0" fmla="*/ 19 w 19"/>
                <a:gd name="T1" fmla="*/ 0 h 15"/>
                <a:gd name="T2" fmla="*/ 15 w 19"/>
                <a:gd name="T3" fmla="*/ 2 h 15"/>
                <a:gd name="T4" fmla="*/ 14 w 19"/>
                <a:gd name="T5" fmla="*/ 4 h 15"/>
                <a:gd name="T6" fmla="*/ 12 w 19"/>
                <a:gd name="T7" fmla="*/ 6 h 15"/>
                <a:gd name="T8" fmla="*/ 10 w 19"/>
                <a:gd name="T9" fmla="*/ 8 h 15"/>
                <a:gd name="T10" fmla="*/ 8 w 19"/>
                <a:gd name="T11" fmla="*/ 9 h 15"/>
                <a:gd name="T12" fmla="*/ 6 w 19"/>
                <a:gd name="T13" fmla="*/ 11 h 15"/>
                <a:gd name="T14" fmla="*/ 4 w 19"/>
                <a:gd name="T15" fmla="*/ 13 h 15"/>
                <a:gd name="T16" fmla="*/ 0 w 1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lnTo>
                    <a:pt x="15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5" name="Freeform 533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6 h 29"/>
                <a:gd name="T26" fmla="*/ 0 w 27"/>
                <a:gd name="T27" fmla="*/ 8 h 29"/>
                <a:gd name="T28" fmla="*/ 0 w 27"/>
                <a:gd name="T29" fmla="*/ 10 h 29"/>
                <a:gd name="T30" fmla="*/ 0 w 27"/>
                <a:gd name="T31" fmla="*/ 10 h 29"/>
                <a:gd name="T32" fmla="*/ 0 w 27"/>
                <a:gd name="T33" fmla="*/ 11 h 29"/>
                <a:gd name="T34" fmla="*/ 0 w 27"/>
                <a:gd name="T35" fmla="*/ 13 h 29"/>
                <a:gd name="T36" fmla="*/ 0 w 27"/>
                <a:gd name="T37" fmla="*/ 15 h 29"/>
                <a:gd name="T38" fmla="*/ 0 w 27"/>
                <a:gd name="T39" fmla="*/ 15 h 29"/>
                <a:gd name="T40" fmla="*/ 0 w 27"/>
                <a:gd name="T41" fmla="*/ 17 h 29"/>
                <a:gd name="T42" fmla="*/ 2 w 27"/>
                <a:gd name="T43" fmla="*/ 19 h 29"/>
                <a:gd name="T44" fmla="*/ 2 w 27"/>
                <a:gd name="T45" fmla="*/ 21 h 29"/>
                <a:gd name="T46" fmla="*/ 4 w 27"/>
                <a:gd name="T47" fmla="*/ 21 h 29"/>
                <a:gd name="T48" fmla="*/ 4 w 27"/>
                <a:gd name="T49" fmla="*/ 23 h 29"/>
                <a:gd name="T50" fmla="*/ 5 w 27"/>
                <a:gd name="T51" fmla="*/ 25 h 29"/>
                <a:gd name="T52" fmla="*/ 7 w 27"/>
                <a:gd name="T53" fmla="*/ 27 h 29"/>
                <a:gd name="T54" fmla="*/ 9 w 27"/>
                <a:gd name="T55" fmla="*/ 27 h 29"/>
                <a:gd name="T56" fmla="*/ 13 w 27"/>
                <a:gd name="T57" fmla="*/ 29 h 29"/>
                <a:gd name="T58" fmla="*/ 15 w 27"/>
                <a:gd name="T59" fmla="*/ 29 h 29"/>
                <a:gd name="T60" fmla="*/ 17 w 27"/>
                <a:gd name="T61" fmla="*/ 29 h 29"/>
                <a:gd name="T62" fmla="*/ 19 w 27"/>
                <a:gd name="T63" fmla="*/ 29 h 29"/>
                <a:gd name="T64" fmla="*/ 19 w 27"/>
                <a:gd name="T65" fmla="*/ 29 h 29"/>
                <a:gd name="T66" fmla="*/ 21 w 27"/>
                <a:gd name="T67" fmla="*/ 29 h 29"/>
                <a:gd name="T68" fmla="*/ 21 w 27"/>
                <a:gd name="T69" fmla="*/ 27 h 29"/>
                <a:gd name="T70" fmla="*/ 23 w 27"/>
                <a:gd name="T71" fmla="*/ 27 h 29"/>
                <a:gd name="T72" fmla="*/ 23 w 27"/>
                <a:gd name="T73" fmla="*/ 27 h 29"/>
                <a:gd name="T74" fmla="*/ 25 w 27"/>
                <a:gd name="T75" fmla="*/ 25 h 29"/>
                <a:gd name="T76" fmla="*/ 25 w 27"/>
                <a:gd name="T77" fmla="*/ 25 h 29"/>
                <a:gd name="T78" fmla="*/ 25 w 27"/>
                <a:gd name="T79" fmla="*/ 23 h 29"/>
                <a:gd name="T80" fmla="*/ 25 w 27"/>
                <a:gd name="T81" fmla="*/ 23 h 29"/>
                <a:gd name="T82" fmla="*/ 27 w 27"/>
                <a:gd name="T83" fmla="*/ 21 h 29"/>
                <a:gd name="T84" fmla="*/ 27 w 27"/>
                <a:gd name="T85" fmla="*/ 19 h 29"/>
                <a:gd name="T86" fmla="*/ 27 w 27"/>
                <a:gd name="T87" fmla="*/ 17 h 29"/>
                <a:gd name="T88" fmla="*/ 27 w 27"/>
                <a:gd name="T89" fmla="*/ 15 h 29"/>
                <a:gd name="T90" fmla="*/ 25 w 27"/>
                <a:gd name="T91" fmla="*/ 13 h 29"/>
                <a:gd name="T92" fmla="*/ 25 w 27"/>
                <a:gd name="T93" fmla="*/ 11 h 29"/>
                <a:gd name="T94" fmla="*/ 23 w 27"/>
                <a:gd name="T95" fmla="*/ 10 h 29"/>
                <a:gd name="T96" fmla="*/ 23 w 27"/>
                <a:gd name="T9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6" name="Freeform 534"/>
            <p:cNvSpPr>
              <a:spLocks/>
            </p:cNvSpPr>
            <p:nvPr/>
          </p:nvSpPr>
          <p:spPr bwMode="auto">
            <a:xfrm>
              <a:off x="3726" y="2161"/>
              <a:ext cx="27" cy="29"/>
            </a:xfrm>
            <a:custGeom>
              <a:avLst/>
              <a:gdLst>
                <a:gd name="T0" fmla="*/ 23 w 27"/>
                <a:gd name="T1" fmla="*/ 6 h 29"/>
                <a:gd name="T2" fmla="*/ 19 w 27"/>
                <a:gd name="T3" fmla="*/ 4 h 29"/>
                <a:gd name="T4" fmla="*/ 17 w 27"/>
                <a:gd name="T5" fmla="*/ 2 h 29"/>
                <a:gd name="T6" fmla="*/ 15 w 27"/>
                <a:gd name="T7" fmla="*/ 2 h 29"/>
                <a:gd name="T8" fmla="*/ 11 w 27"/>
                <a:gd name="T9" fmla="*/ 0 h 29"/>
                <a:gd name="T10" fmla="*/ 9 w 27"/>
                <a:gd name="T11" fmla="*/ 0 h 29"/>
                <a:gd name="T12" fmla="*/ 7 w 27"/>
                <a:gd name="T13" fmla="*/ 0 h 29"/>
                <a:gd name="T14" fmla="*/ 4 w 27"/>
                <a:gd name="T15" fmla="*/ 0 h 29"/>
                <a:gd name="T16" fmla="*/ 2 w 27"/>
                <a:gd name="T17" fmla="*/ 2 h 29"/>
                <a:gd name="T18" fmla="*/ 2 w 27"/>
                <a:gd name="T19" fmla="*/ 4 h 29"/>
                <a:gd name="T20" fmla="*/ 0 w 27"/>
                <a:gd name="T21" fmla="*/ 4 h 29"/>
                <a:gd name="T22" fmla="*/ 0 w 27"/>
                <a:gd name="T23" fmla="*/ 6 h 29"/>
                <a:gd name="T24" fmla="*/ 0 w 27"/>
                <a:gd name="T25" fmla="*/ 8 h 29"/>
                <a:gd name="T26" fmla="*/ 0 w 27"/>
                <a:gd name="T27" fmla="*/ 10 h 29"/>
                <a:gd name="T28" fmla="*/ 0 w 27"/>
                <a:gd name="T29" fmla="*/ 11 h 29"/>
                <a:gd name="T30" fmla="*/ 0 w 27"/>
                <a:gd name="T31" fmla="*/ 13 h 29"/>
                <a:gd name="T32" fmla="*/ 0 w 27"/>
                <a:gd name="T33" fmla="*/ 15 h 29"/>
                <a:gd name="T34" fmla="*/ 0 w 27"/>
                <a:gd name="T35" fmla="*/ 17 h 29"/>
                <a:gd name="T36" fmla="*/ 2 w 27"/>
                <a:gd name="T37" fmla="*/ 19 h 29"/>
                <a:gd name="T38" fmla="*/ 2 w 27"/>
                <a:gd name="T39" fmla="*/ 21 h 29"/>
                <a:gd name="T40" fmla="*/ 4 w 27"/>
                <a:gd name="T41" fmla="*/ 21 h 29"/>
                <a:gd name="T42" fmla="*/ 4 w 27"/>
                <a:gd name="T43" fmla="*/ 23 h 29"/>
                <a:gd name="T44" fmla="*/ 5 w 27"/>
                <a:gd name="T45" fmla="*/ 25 h 29"/>
                <a:gd name="T46" fmla="*/ 7 w 27"/>
                <a:gd name="T47" fmla="*/ 27 h 29"/>
                <a:gd name="T48" fmla="*/ 9 w 27"/>
                <a:gd name="T49" fmla="*/ 27 h 29"/>
                <a:gd name="T50" fmla="*/ 13 w 27"/>
                <a:gd name="T51" fmla="*/ 29 h 29"/>
                <a:gd name="T52" fmla="*/ 15 w 27"/>
                <a:gd name="T53" fmla="*/ 29 h 29"/>
                <a:gd name="T54" fmla="*/ 17 w 27"/>
                <a:gd name="T55" fmla="*/ 29 h 29"/>
                <a:gd name="T56" fmla="*/ 19 w 27"/>
                <a:gd name="T57" fmla="*/ 29 h 29"/>
                <a:gd name="T58" fmla="*/ 21 w 27"/>
                <a:gd name="T59" fmla="*/ 29 h 29"/>
                <a:gd name="T60" fmla="*/ 21 w 27"/>
                <a:gd name="T61" fmla="*/ 27 h 29"/>
                <a:gd name="T62" fmla="*/ 23 w 27"/>
                <a:gd name="T63" fmla="*/ 27 h 29"/>
                <a:gd name="T64" fmla="*/ 25 w 27"/>
                <a:gd name="T65" fmla="*/ 25 h 29"/>
                <a:gd name="T66" fmla="*/ 25 w 27"/>
                <a:gd name="T67" fmla="*/ 23 h 29"/>
                <a:gd name="T68" fmla="*/ 27 w 27"/>
                <a:gd name="T69" fmla="*/ 21 h 29"/>
                <a:gd name="T70" fmla="*/ 27 w 27"/>
                <a:gd name="T71" fmla="*/ 19 h 29"/>
                <a:gd name="T72" fmla="*/ 27 w 27"/>
                <a:gd name="T73" fmla="*/ 17 h 29"/>
                <a:gd name="T74" fmla="*/ 27 w 27"/>
                <a:gd name="T75" fmla="*/ 15 h 29"/>
                <a:gd name="T76" fmla="*/ 25 w 27"/>
                <a:gd name="T77" fmla="*/ 13 h 29"/>
                <a:gd name="T78" fmla="*/ 25 w 27"/>
                <a:gd name="T79" fmla="*/ 11 h 29"/>
                <a:gd name="T80" fmla="*/ 23 w 27"/>
                <a:gd name="T81" fmla="*/ 10 h 29"/>
                <a:gd name="T82" fmla="*/ 23 w 27"/>
                <a:gd name="T8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9">
                  <a:moveTo>
                    <a:pt x="23" y="6"/>
                  </a:move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7" name="Freeform 535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4 w 23"/>
                <a:gd name="T21" fmla="*/ 23 h 23"/>
                <a:gd name="T22" fmla="*/ 16 w 23"/>
                <a:gd name="T23" fmla="*/ 23 h 23"/>
                <a:gd name="T24" fmla="*/ 17 w 23"/>
                <a:gd name="T25" fmla="*/ 23 h 23"/>
                <a:gd name="T26" fmla="*/ 19 w 23"/>
                <a:gd name="T27" fmla="*/ 21 h 23"/>
                <a:gd name="T28" fmla="*/ 19 w 23"/>
                <a:gd name="T29" fmla="*/ 21 h 23"/>
                <a:gd name="T30" fmla="*/ 21 w 23"/>
                <a:gd name="T31" fmla="*/ 19 h 23"/>
                <a:gd name="T32" fmla="*/ 21 w 23"/>
                <a:gd name="T33" fmla="*/ 19 h 23"/>
                <a:gd name="T34" fmla="*/ 21 w 23"/>
                <a:gd name="T35" fmla="*/ 17 h 23"/>
                <a:gd name="T36" fmla="*/ 21 w 23"/>
                <a:gd name="T37" fmla="*/ 15 h 23"/>
                <a:gd name="T38" fmla="*/ 23 w 23"/>
                <a:gd name="T39" fmla="*/ 15 h 23"/>
                <a:gd name="T40" fmla="*/ 23 w 23"/>
                <a:gd name="T41" fmla="*/ 13 h 23"/>
                <a:gd name="T42" fmla="*/ 21 w 23"/>
                <a:gd name="T43" fmla="*/ 11 h 23"/>
                <a:gd name="T44" fmla="*/ 21 w 23"/>
                <a:gd name="T45" fmla="*/ 11 h 23"/>
                <a:gd name="T46" fmla="*/ 21 w 23"/>
                <a:gd name="T47" fmla="*/ 9 h 23"/>
                <a:gd name="T48" fmla="*/ 21 w 23"/>
                <a:gd name="T49" fmla="*/ 7 h 23"/>
                <a:gd name="T50" fmla="*/ 21 w 23"/>
                <a:gd name="T51" fmla="*/ 7 h 23"/>
                <a:gd name="T52" fmla="*/ 19 w 23"/>
                <a:gd name="T53" fmla="*/ 5 h 23"/>
                <a:gd name="T54" fmla="*/ 19 w 23"/>
                <a:gd name="T55" fmla="*/ 3 h 23"/>
                <a:gd name="T56" fmla="*/ 17 w 23"/>
                <a:gd name="T57" fmla="*/ 3 h 23"/>
                <a:gd name="T58" fmla="*/ 17 w 23"/>
                <a:gd name="T59" fmla="*/ 2 h 23"/>
                <a:gd name="T60" fmla="*/ 16 w 23"/>
                <a:gd name="T61" fmla="*/ 2 h 23"/>
                <a:gd name="T62" fmla="*/ 16 w 23"/>
                <a:gd name="T63" fmla="*/ 0 h 23"/>
                <a:gd name="T64" fmla="*/ 14 w 23"/>
                <a:gd name="T65" fmla="*/ 0 h 23"/>
                <a:gd name="T66" fmla="*/ 12 w 23"/>
                <a:gd name="T67" fmla="*/ 0 h 23"/>
                <a:gd name="T68" fmla="*/ 10 w 23"/>
                <a:gd name="T69" fmla="*/ 0 h 23"/>
                <a:gd name="T70" fmla="*/ 10 w 23"/>
                <a:gd name="T71" fmla="*/ 0 h 23"/>
                <a:gd name="T72" fmla="*/ 8 w 23"/>
                <a:gd name="T73" fmla="*/ 0 h 23"/>
                <a:gd name="T74" fmla="*/ 6 w 23"/>
                <a:gd name="T75" fmla="*/ 0 h 23"/>
                <a:gd name="T76" fmla="*/ 4 w 23"/>
                <a:gd name="T77" fmla="*/ 0 h 23"/>
                <a:gd name="T78" fmla="*/ 4 w 23"/>
                <a:gd name="T79" fmla="*/ 2 h 23"/>
                <a:gd name="T80" fmla="*/ 2 w 23"/>
                <a:gd name="T81" fmla="*/ 2 h 23"/>
                <a:gd name="T82" fmla="*/ 2 w 23"/>
                <a:gd name="T83" fmla="*/ 3 h 23"/>
                <a:gd name="T84" fmla="*/ 0 w 23"/>
                <a:gd name="T85" fmla="*/ 3 h 23"/>
                <a:gd name="T86" fmla="*/ 0 w 23"/>
                <a:gd name="T87" fmla="*/ 5 h 23"/>
                <a:gd name="T88" fmla="*/ 0 w 23"/>
                <a:gd name="T89" fmla="*/ 7 h 23"/>
                <a:gd name="T90" fmla="*/ 0 w 23"/>
                <a:gd name="T91" fmla="*/ 7 h 23"/>
                <a:gd name="T92" fmla="*/ 0 w 23"/>
                <a:gd name="T93" fmla="*/ 9 h 23"/>
                <a:gd name="T94" fmla="*/ 0 w 23"/>
                <a:gd name="T95" fmla="*/ 11 h 23"/>
                <a:gd name="T96" fmla="*/ 0 w 23"/>
                <a:gd name="T9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8" name="Freeform 536"/>
            <p:cNvSpPr>
              <a:spLocks/>
            </p:cNvSpPr>
            <p:nvPr/>
          </p:nvSpPr>
          <p:spPr bwMode="auto">
            <a:xfrm>
              <a:off x="3689" y="2192"/>
              <a:ext cx="23" cy="23"/>
            </a:xfrm>
            <a:custGeom>
              <a:avLst/>
              <a:gdLst>
                <a:gd name="T0" fmla="*/ 0 w 23"/>
                <a:gd name="T1" fmla="*/ 13 h 23"/>
                <a:gd name="T2" fmla="*/ 2 w 23"/>
                <a:gd name="T3" fmla="*/ 15 h 23"/>
                <a:gd name="T4" fmla="*/ 2 w 23"/>
                <a:gd name="T5" fmla="*/ 17 h 23"/>
                <a:gd name="T6" fmla="*/ 4 w 23"/>
                <a:gd name="T7" fmla="*/ 19 h 23"/>
                <a:gd name="T8" fmla="*/ 4 w 23"/>
                <a:gd name="T9" fmla="*/ 21 h 23"/>
                <a:gd name="T10" fmla="*/ 6 w 23"/>
                <a:gd name="T11" fmla="*/ 21 h 23"/>
                <a:gd name="T12" fmla="*/ 8 w 23"/>
                <a:gd name="T13" fmla="*/ 23 h 23"/>
                <a:gd name="T14" fmla="*/ 10 w 23"/>
                <a:gd name="T15" fmla="*/ 23 h 23"/>
                <a:gd name="T16" fmla="*/ 12 w 23"/>
                <a:gd name="T17" fmla="*/ 23 h 23"/>
                <a:gd name="T18" fmla="*/ 14 w 23"/>
                <a:gd name="T19" fmla="*/ 23 h 23"/>
                <a:gd name="T20" fmla="*/ 16 w 23"/>
                <a:gd name="T21" fmla="*/ 23 h 23"/>
                <a:gd name="T22" fmla="*/ 17 w 23"/>
                <a:gd name="T23" fmla="*/ 23 h 23"/>
                <a:gd name="T24" fmla="*/ 19 w 23"/>
                <a:gd name="T25" fmla="*/ 21 h 23"/>
                <a:gd name="T26" fmla="*/ 21 w 23"/>
                <a:gd name="T27" fmla="*/ 19 h 23"/>
                <a:gd name="T28" fmla="*/ 21 w 23"/>
                <a:gd name="T29" fmla="*/ 17 h 23"/>
                <a:gd name="T30" fmla="*/ 21 w 23"/>
                <a:gd name="T31" fmla="*/ 15 h 23"/>
                <a:gd name="T32" fmla="*/ 23 w 23"/>
                <a:gd name="T33" fmla="*/ 15 h 23"/>
                <a:gd name="T34" fmla="*/ 23 w 23"/>
                <a:gd name="T35" fmla="*/ 13 h 23"/>
                <a:gd name="T36" fmla="*/ 21 w 23"/>
                <a:gd name="T37" fmla="*/ 11 h 23"/>
                <a:gd name="T38" fmla="*/ 21 w 23"/>
                <a:gd name="T39" fmla="*/ 9 h 23"/>
                <a:gd name="T40" fmla="*/ 21 w 23"/>
                <a:gd name="T41" fmla="*/ 7 h 23"/>
                <a:gd name="T42" fmla="*/ 19 w 23"/>
                <a:gd name="T43" fmla="*/ 5 h 23"/>
                <a:gd name="T44" fmla="*/ 19 w 23"/>
                <a:gd name="T45" fmla="*/ 3 h 23"/>
                <a:gd name="T46" fmla="*/ 17 w 23"/>
                <a:gd name="T47" fmla="*/ 3 h 23"/>
                <a:gd name="T48" fmla="*/ 17 w 23"/>
                <a:gd name="T49" fmla="*/ 2 h 23"/>
                <a:gd name="T50" fmla="*/ 16 w 23"/>
                <a:gd name="T51" fmla="*/ 2 h 23"/>
                <a:gd name="T52" fmla="*/ 16 w 23"/>
                <a:gd name="T53" fmla="*/ 0 h 23"/>
                <a:gd name="T54" fmla="*/ 14 w 23"/>
                <a:gd name="T55" fmla="*/ 0 h 23"/>
                <a:gd name="T56" fmla="*/ 12 w 23"/>
                <a:gd name="T57" fmla="*/ 0 h 23"/>
                <a:gd name="T58" fmla="*/ 10 w 23"/>
                <a:gd name="T59" fmla="*/ 0 h 23"/>
                <a:gd name="T60" fmla="*/ 8 w 23"/>
                <a:gd name="T61" fmla="*/ 0 h 23"/>
                <a:gd name="T62" fmla="*/ 6 w 23"/>
                <a:gd name="T63" fmla="*/ 0 h 23"/>
                <a:gd name="T64" fmla="*/ 4 w 23"/>
                <a:gd name="T65" fmla="*/ 0 h 23"/>
                <a:gd name="T66" fmla="*/ 4 w 23"/>
                <a:gd name="T67" fmla="*/ 2 h 23"/>
                <a:gd name="T68" fmla="*/ 2 w 23"/>
                <a:gd name="T69" fmla="*/ 2 h 23"/>
                <a:gd name="T70" fmla="*/ 2 w 23"/>
                <a:gd name="T71" fmla="*/ 3 h 23"/>
                <a:gd name="T72" fmla="*/ 0 w 23"/>
                <a:gd name="T73" fmla="*/ 3 h 23"/>
                <a:gd name="T74" fmla="*/ 0 w 23"/>
                <a:gd name="T75" fmla="*/ 5 h 23"/>
                <a:gd name="T76" fmla="*/ 0 w 23"/>
                <a:gd name="T77" fmla="*/ 7 h 23"/>
                <a:gd name="T78" fmla="*/ 0 w 23"/>
                <a:gd name="T79" fmla="*/ 9 h 23"/>
                <a:gd name="T80" fmla="*/ 0 w 23"/>
                <a:gd name="T81" fmla="*/ 11 h 23"/>
                <a:gd name="T82" fmla="*/ 0 w 23"/>
                <a:gd name="T8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89" name="Freeform 537"/>
            <p:cNvSpPr>
              <a:spLocks/>
            </p:cNvSpPr>
            <p:nvPr/>
          </p:nvSpPr>
          <p:spPr bwMode="auto">
            <a:xfrm>
              <a:off x="3716" y="2211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27 w 31"/>
                <a:gd name="T5" fmla="*/ 2 h 17"/>
                <a:gd name="T6" fmla="*/ 25 w 31"/>
                <a:gd name="T7" fmla="*/ 2 h 17"/>
                <a:gd name="T8" fmla="*/ 23 w 31"/>
                <a:gd name="T9" fmla="*/ 4 h 17"/>
                <a:gd name="T10" fmla="*/ 21 w 31"/>
                <a:gd name="T11" fmla="*/ 6 h 17"/>
                <a:gd name="T12" fmla="*/ 19 w 31"/>
                <a:gd name="T13" fmla="*/ 6 h 17"/>
                <a:gd name="T14" fmla="*/ 17 w 31"/>
                <a:gd name="T15" fmla="*/ 8 h 17"/>
                <a:gd name="T16" fmla="*/ 15 w 31"/>
                <a:gd name="T17" fmla="*/ 8 h 17"/>
                <a:gd name="T18" fmla="*/ 14 w 31"/>
                <a:gd name="T19" fmla="*/ 9 h 17"/>
                <a:gd name="T20" fmla="*/ 12 w 31"/>
                <a:gd name="T21" fmla="*/ 9 h 17"/>
                <a:gd name="T22" fmla="*/ 10 w 31"/>
                <a:gd name="T23" fmla="*/ 11 h 17"/>
                <a:gd name="T24" fmla="*/ 8 w 31"/>
                <a:gd name="T25" fmla="*/ 13 h 17"/>
                <a:gd name="T26" fmla="*/ 6 w 31"/>
                <a:gd name="T27" fmla="*/ 13 h 17"/>
                <a:gd name="T28" fmla="*/ 4 w 31"/>
                <a:gd name="T29" fmla="*/ 15 h 17"/>
                <a:gd name="T30" fmla="*/ 2 w 31"/>
                <a:gd name="T31" fmla="*/ 15 h 17"/>
                <a:gd name="T32" fmla="*/ 0 w 3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0" name="Freeform 538"/>
            <p:cNvSpPr>
              <a:spLocks/>
            </p:cNvSpPr>
            <p:nvPr/>
          </p:nvSpPr>
          <p:spPr bwMode="auto">
            <a:xfrm>
              <a:off x="3726" y="2217"/>
              <a:ext cx="21" cy="13"/>
            </a:xfrm>
            <a:custGeom>
              <a:avLst/>
              <a:gdLst>
                <a:gd name="T0" fmla="*/ 21 w 21"/>
                <a:gd name="T1" fmla="*/ 0 h 13"/>
                <a:gd name="T2" fmla="*/ 17 w 21"/>
                <a:gd name="T3" fmla="*/ 2 h 13"/>
                <a:gd name="T4" fmla="*/ 13 w 21"/>
                <a:gd name="T5" fmla="*/ 3 h 13"/>
                <a:gd name="T6" fmla="*/ 11 w 21"/>
                <a:gd name="T7" fmla="*/ 5 h 13"/>
                <a:gd name="T8" fmla="*/ 9 w 21"/>
                <a:gd name="T9" fmla="*/ 5 h 13"/>
                <a:gd name="T10" fmla="*/ 7 w 21"/>
                <a:gd name="T11" fmla="*/ 7 h 13"/>
                <a:gd name="T12" fmla="*/ 5 w 21"/>
                <a:gd name="T13" fmla="*/ 9 h 13"/>
                <a:gd name="T14" fmla="*/ 4 w 21"/>
                <a:gd name="T15" fmla="*/ 11 h 13"/>
                <a:gd name="T16" fmla="*/ 0 w 2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lnTo>
                    <a:pt x="17" y="2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1" name="Freeform 539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1 h 30"/>
                <a:gd name="T36" fmla="*/ 0 w 27"/>
                <a:gd name="T37" fmla="*/ 13 h 30"/>
                <a:gd name="T38" fmla="*/ 0 w 27"/>
                <a:gd name="T39" fmla="*/ 15 h 30"/>
                <a:gd name="T40" fmla="*/ 0 w 27"/>
                <a:gd name="T41" fmla="*/ 17 h 30"/>
                <a:gd name="T42" fmla="*/ 2 w 27"/>
                <a:gd name="T43" fmla="*/ 19 h 30"/>
                <a:gd name="T44" fmla="*/ 2 w 27"/>
                <a:gd name="T45" fmla="*/ 19 h 30"/>
                <a:gd name="T46" fmla="*/ 2 w 27"/>
                <a:gd name="T47" fmla="*/ 21 h 30"/>
                <a:gd name="T48" fmla="*/ 4 w 27"/>
                <a:gd name="T49" fmla="*/ 23 h 30"/>
                <a:gd name="T50" fmla="*/ 6 w 27"/>
                <a:gd name="T51" fmla="*/ 25 h 30"/>
                <a:gd name="T52" fmla="*/ 6 w 27"/>
                <a:gd name="T53" fmla="*/ 27 h 30"/>
                <a:gd name="T54" fmla="*/ 8 w 27"/>
                <a:gd name="T55" fmla="*/ 28 h 30"/>
                <a:gd name="T56" fmla="*/ 10 w 27"/>
                <a:gd name="T57" fmla="*/ 28 h 30"/>
                <a:gd name="T58" fmla="*/ 12 w 27"/>
                <a:gd name="T59" fmla="*/ 30 h 30"/>
                <a:gd name="T60" fmla="*/ 14 w 27"/>
                <a:gd name="T61" fmla="*/ 30 h 30"/>
                <a:gd name="T62" fmla="*/ 15 w 27"/>
                <a:gd name="T63" fmla="*/ 30 h 30"/>
                <a:gd name="T64" fmla="*/ 17 w 27"/>
                <a:gd name="T65" fmla="*/ 30 h 30"/>
                <a:gd name="T66" fmla="*/ 19 w 27"/>
                <a:gd name="T67" fmla="*/ 30 h 30"/>
                <a:gd name="T68" fmla="*/ 19 w 27"/>
                <a:gd name="T69" fmla="*/ 30 h 30"/>
                <a:gd name="T70" fmla="*/ 21 w 27"/>
                <a:gd name="T71" fmla="*/ 30 h 30"/>
                <a:gd name="T72" fmla="*/ 21 w 27"/>
                <a:gd name="T73" fmla="*/ 28 h 30"/>
                <a:gd name="T74" fmla="*/ 23 w 27"/>
                <a:gd name="T75" fmla="*/ 28 h 30"/>
                <a:gd name="T76" fmla="*/ 23 w 27"/>
                <a:gd name="T77" fmla="*/ 27 h 30"/>
                <a:gd name="T78" fmla="*/ 23 w 27"/>
                <a:gd name="T79" fmla="*/ 27 h 30"/>
                <a:gd name="T80" fmla="*/ 25 w 27"/>
                <a:gd name="T81" fmla="*/ 25 h 30"/>
                <a:gd name="T82" fmla="*/ 25 w 27"/>
                <a:gd name="T83" fmla="*/ 25 h 30"/>
                <a:gd name="T84" fmla="*/ 25 w 27"/>
                <a:gd name="T85" fmla="*/ 23 h 30"/>
                <a:gd name="T86" fmla="*/ 27 w 27"/>
                <a:gd name="T87" fmla="*/ 21 h 30"/>
                <a:gd name="T88" fmla="*/ 27 w 27"/>
                <a:gd name="T89" fmla="*/ 19 h 30"/>
                <a:gd name="T90" fmla="*/ 27 w 27"/>
                <a:gd name="T91" fmla="*/ 17 h 30"/>
                <a:gd name="T92" fmla="*/ 25 w 27"/>
                <a:gd name="T93" fmla="*/ 15 h 30"/>
                <a:gd name="T94" fmla="*/ 25 w 27"/>
                <a:gd name="T95" fmla="*/ 11 h 30"/>
                <a:gd name="T96" fmla="*/ 23 w 27"/>
                <a:gd name="T9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2" name="Freeform 540"/>
            <p:cNvSpPr>
              <a:spLocks/>
            </p:cNvSpPr>
            <p:nvPr/>
          </p:nvSpPr>
          <p:spPr bwMode="auto">
            <a:xfrm>
              <a:off x="3739" y="2192"/>
              <a:ext cx="27" cy="30"/>
            </a:xfrm>
            <a:custGeom>
              <a:avLst/>
              <a:gdLst>
                <a:gd name="T0" fmla="*/ 23 w 27"/>
                <a:gd name="T1" fmla="*/ 9 h 30"/>
                <a:gd name="T2" fmla="*/ 21 w 27"/>
                <a:gd name="T3" fmla="*/ 7 h 30"/>
                <a:gd name="T4" fmla="*/ 19 w 27"/>
                <a:gd name="T5" fmla="*/ 5 h 30"/>
                <a:gd name="T6" fmla="*/ 17 w 27"/>
                <a:gd name="T7" fmla="*/ 3 h 30"/>
                <a:gd name="T8" fmla="*/ 15 w 27"/>
                <a:gd name="T9" fmla="*/ 2 h 30"/>
                <a:gd name="T10" fmla="*/ 12 w 27"/>
                <a:gd name="T11" fmla="*/ 2 h 30"/>
                <a:gd name="T12" fmla="*/ 10 w 27"/>
                <a:gd name="T13" fmla="*/ 0 h 30"/>
                <a:gd name="T14" fmla="*/ 8 w 27"/>
                <a:gd name="T15" fmla="*/ 0 h 30"/>
                <a:gd name="T16" fmla="*/ 6 w 27"/>
                <a:gd name="T17" fmla="*/ 2 h 30"/>
                <a:gd name="T18" fmla="*/ 4 w 27"/>
                <a:gd name="T19" fmla="*/ 2 h 30"/>
                <a:gd name="T20" fmla="*/ 4 w 27"/>
                <a:gd name="T21" fmla="*/ 3 h 30"/>
                <a:gd name="T22" fmla="*/ 2 w 27"/>
                <a:gd name="T23" fmla="*/ 3 h 30"/>
                <a:gd name="T24" fmla="*/ 2 w 27"/>
                <a:gd name="T25" fmla="*/ 5 h 30"/>
                <a:gd name="T26" fmla="*/ 2 w 27"/>
                <a:gd name="T27" fmla="*/ 7 h 30"/>
                <a:gd name="T28" fmla="*/ 0 w 27"/>
                <a:gd name="T29" fmla="*/ 7 h 30"/>
                <a:gd name="T30" fmla="*/ 0 w 27"/>
                <a:gd name="T31" fmla="*/ 9 h 30"/>
                <a:gd name="T32" fmla="*/ 0 w 27"/>
                <a:gd name="T33" fmla="*/ 11 h 30"/>
                <a:gd name="T34" fmla="*/ 0 w 27"/>
                <a:gd name="T35" fmla="*/ 13 h 30"/>
                <a:gd name="T36" fmla="*/ 0 w 27"/>
                <a:gd name="T37" fmla="*/ 15 h 30"/>
                <a:gd name="T38" fmla="*/ 0 w 27"/>
                <a:gd name="T39" fmla="*/ 17 h 30"/>
                <a:gd name="T40" fmla="*/ 2 w 27"/>
                <a:gd name="T41" fmla="*/ 19 h 30"/>
                <a:gd name="T42" fmla="*/ 2 w 27"/>
                <a:gd name="T43" fmla="*/ 21 h 30"/>
                <a:gd name="T44" fmla="*/ 4 w 27"/>
                <a:gd name="T45" fmla="*/ 23 h 30"/>
                <a:gd name="T46" fmla="*/ 6 w 27"/>
                <a:gd name="T47" fmla="*/ 25 h 30"/>
                <a:gd name="T48" fmla="*/ 6 w 27"/>
                <a:gd name="T49" fmla="*/ 27 h 30"/>
                <a:gd name="T50" fmla="*/ 8 w 27"/>
                <a:gd name="T51" fmla="*/ 28 h 30"/>
                <a:gd name="T52" fmla="*/ 10 w 27"/>
                <a:gd name="T53" fmla="*/ 28 h 30"/>
                <a:gd name="T54" fmla="*/ 12 w 27"/>
                <a:gd name="T55" fmla="*/ 30 h 30"/>
                <a:gd name="T56" fmla="*/ 14 w 27"/>
                <a:gd name="T57" fmla="*/ 30 h 30"/>
                <a:gd name="T58" fmla="*/ 15 w 27"/>
                <a:gd name="T59" fmla="*/ 30 h 30"/>
                <a:gd name="T60" fmla="*/ 17 w 27"/>
                <a:gd name="T61" fmla="*/ 30 h 30"/>
                <a:gd name="T62" fmla="*/ 19 w 27"/>
                <a:gd name="T63" fmla="*/ 30 h 30"/>
                <a:gd name="T64" fmla="*/ 21 w 27"/>
                <a:gd name="T65" fmla="*/ 30 h 30"/>
                <a:gd name="T66" fmla="*/ 21 w 27"/>
                <a:gd name="T67" fmla="*/ 28 h 30"/>
                <a:gd name="T68" fmla="*/ 23 w 27"/>
                <a:gd name="T69" fmla="*/ 28 h 30"/>
                <a:gd name="T70" fmla="*/ 23 w 27"/>
                <a:gd name="T71" fmla="*/ 27 h 30"/>
                <a:gd name="T72" fmla="*/ 25 w 27"/>
                <a:gd name="T73" fmla="*/ 25 h 30"/>
                <a:gd name="T74" fmla="*/ 25 w 27"/>
                <a:gd name="T75" fmla="*/ 23 h 30"/>
                <a:gd name="T76" fmla="*/ 27 w 27"/>
                <a:gd name="T77" fmla="*/ 21 h 30"/>
                <a:gd name="T78" fmla="*/ 27 w 27"/>
                <a:gd name="T79" fmla="*/ 19 h 30"/>
                <a:gd name="T80" fmla="*/ 27 w 27"/>
                <a:gd name="T81" fmla="*/ 17 h 30"/>
                <a:gd name="T82" fmla="*/ 25 w 27"/>
                <a:gd name="T83" fmla="*/ 15 h 30"/>
                <a:gd name="T84" fmla="*/ 25 w 27"/>
                <a:gd name="T85" fmla="*/ 11 h 30"/>
                <a:gd name="T86" fmla="*/ 23 w 27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0">
                  <a:moveTo>
                    <a:pt x="23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3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3" name="Freeform 541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9 w 21"/>
                <a:gd name="T19" fmla="*/ 25 h 25"/>
                <a:gd name="T20" fmla="*/ 11 w 21"/>
                <a:gd name="T21" fmla="*/ 25 h 25"/>
                <a:gd name="T22" fmla="*/ 13 w 21"/>
                <a:gd name="T23" fmla="*/ 25 h 25"/>
                <a:gd name="T24" fmla="*/ 15 w 21"/>
                <a:gd name="T25" fmla="*/ 25 h 25"/>
                <a:gd name="T26" fmla="*/ 15 w 21"/>
                <a:gd name="T27" fmla="*/ 25 h 25"/>
                <a:gd name="T28" fmla="*/ 17 w 21"/>
                <a:gd name="T29" fmla="*/ 23 h 25"/>
                <a:gd name="T30" fmla="*/ 19 w 21"/>
                <a:gd name="T31" fmla="*/ 23 h 25"/>
                <a:gd name="T32" fmla="*/ 19 w 21"/>
                <a:gd name="T33" fmla="*/ 21 h 25"/>
                <a:gd name="T34" fmla="*/ 21 w 21"/>
                <a:gd name="T35" fmla="*/ 21 h 25"/>
                <a:gd name="T36" fmla="*/ 21 w 21"/>
                <a:gd name="T37" fmla="*/ 19 h 25"/>
                <a:gd name="T38" fmla="*/ 21 w 21"/>
                <a:gd name="T39" fmla="*/ 19 h 25"/>
                <a:gd name="T40" fmla="*/ 21 w 21"/>
                <a:gd name="T41" fmla="*/ 17 h 25"/>
                <a:gd name="T42" fmla="*/ 21 w 21"/>
                <a:gd name="T43" fmla="*/ 15 h 25"/>
                <a:gd name="T44" fmla="*/ 21 w 21"/>
                <a:gd name="T45" fmla="*/ 15 h 25"/>
                <a:gd name="T46" fmla="*/ 21 w 21"/>
                <a:gd name="T47" fmla="*/ 13 h 25"/>
                <a:gd name="T48" fmla="*/ 21 w 21"/>
                <a:gd name="T49" fmla="*/ 11 h 25"/>
                <a:gd name="T50" fmla="*/ 21 w 21"/>
                <a:gd name="T51" fmla="*/ 11 h 25"/>
                <a:gd name="T52" fmla="*/ 21 w 21"/>
                <a:gd name="T53" fmla="*/ 9 h 25"/>
                <a:gd name="T54" fmla="*/ 19 w 21"/>
                <a:gd name="T55" fmla="*/ 7 h 25"/>
                <a:gd name="T56" fmla="*/ 19 w 21"/>
                <a:gd name="T57" fmla="*/ 5 h 25"/>
                <a:gd name="T58" fmla="*/ 17 w 21"/>
                <a:gd name="T59" fmla="*/ 5 h 25"/>
                <a:gd name="T60" fmla="*/ 17 w 21"/>
                <a:gd name="T61" fmla="*/ 4 h 25"/>
                <a:gd name="T62" fmla="*/ 15 w 21"/>
                <a:gd name="T63" fmla="*/ 4 h 25"/>
                <a:gd name="T64" fmla="*/ 15 w 21"/>
                <a:gd name="T65" fmla="*/ 2 h 25"/>
                <a:gd name="T66" fmla="*/ 13 w 21"/>
                <a:gd name="T67" fmla="*/ 2 h 25"/>
                <a:gd name="T68" fmla="*/ 11 w 21"/>
                <a:gd name="T69" fmla="*/ 2 h 25"/>
                <a:gd name="T70" fmla="*/ 9 w 21"/>
                <a:gd name="T71" fmla="*/ 0 h 25"/>
                <a:gd name="T72" fmla="*/ 9 w 21"/>
                <a:gd name="T73" fmla="*/ 0 h 25"/>
                <a:gd name="T74" fmla="*/ 7 w 21"/>
                <a:gd name="T75" fmla="*/ 0 h 25"/>
                <a:gd name="T76" fmla="*/ 6 w 21"/>
                <a:gd name="T77" fmla="*/ 2 h 25"/>
                <a:gd name="T78" fmla="*/ 6 w 21"/>
                <a:gd name="T79" fmla="*/ 2 h 25"/>
                <a:gd name="T80" fmla="*/ 4 w 21"/>
                <a:gd name="T81" fmla="*/ 2 h 25"/>
                <a:gd name="T82" fmla="*/ 4 w 21"/>
                <a:gd name="T83" fmla="*/ 4 h 25"/>
                <a:gd name="T84" fmla="*/ 2 w 21"/>
                <a:gd name="T85" fmla="*/ 4 h 25"/>
                <a:gd name="T86" fmla="*/ 2 w 21"/>
                <a:gd name="T87" fmla="*/ 5 h 25"/>
                <a:gd name="T88" fmla="*/ 0 w 21"/>
                <a:gd name="T89" fmla="*/ 7 h 25"/>
                <a:gd name="T90" fmla="*/ 0 w 21"/>
                <a:gd name="T91" fmla="*/ 7 h 25"/>
                <a:gd name="T92" fmla="*/ 0 w 21"/>
                <a:gd name="T93" fmla="*/ 9 h 25"/>
                <a:gd name="T94" fmla="*/ 0 w 21"/>
                <a:gd name="T95" fmla="*/ 11 h 25"/>
                <a:gd name="T96" fmla="*/ 0 w 21"/>
                <a:gd name="T9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4" name="Freeform 542"/>
            <p:cNvSpPr>
              <a:spLocks/>
            </p:cNvSpPr>
            <p:nvPr/>
          </p:nvSpPr>
          <p:spPr bwMode="auto">
            <a:xfrm>
              <a:off x="3699" y="2215"/>
              <a:ext cx="21" cy="25"/>
            </a:xfrm>
            <a:custGeom>
              <a:avLst/>
              <a:gdLst>
                <a:gd name="T0" fmla="*/ 0 w 21"/>
                <a:gd name="T1" fmla="*/ 13 h 25"/>
                <a:gd name="T2" fmla="*/ 0 w 21"/>
                <a:gd name="T3" fmla="*/ 15 h 25"/>
                <a:gd name="T4" fmla="*/ 0 w 21"/>
                <a:gd name="T5" fmla="*/ 17 h 25"/>
                <a:gd name="T6" fmla="*/ 2 w 21"/>
                <a:gd name="T7" fmla="*/ 19 h 25"/>
                <a:gd name="T8" fmla="*/ 2 w 21"/>
                <a:gd name="T9" fmla="*/ 21 h 25"/>
                <a:gd name="T10" fmla="*/ 4 w 21"/>
                <a:gd name="T11" fmla="*/ 23 h 25"/>
                <a:gd name="T12" fmla="*/ 6 w 21"/>
                <a:gd name="T13" fmla="*/ 23 h 25"/>
                <a:gd name="T14" fmla="*/ 7 w 21"/>
                <a:gd name="T15" fmla="*/ 25 h 25"/>
                <a:gd name="T16" fmla="*/ 9 w 21"/>
                <a:gd name="T17" fmla="*/ 25 h 25"/>
                <a:gd name="T18" fmla="*/ 11 w 21"/>
                <a:gd name="T19" fmla="*/ 25 h 25"/>
                <a:gd name="T20" fmla="*/ 13 w 21"/>
                <a:gd name="T21" fmla="*/ 25 h 25"/>
                <a:gd name="T22" fmla="*/ 15 w 21"/>
                <a:gd name="T23" fmla="*/ 25 h 25"/>
                <a:gd name="T24" fmla="*/ 17 w 21"/>
                <a:gd name="T25" fmla="*/ 23 h 25"/>
                <a:gd name="T26" fmla="*/ 19 w 21"/>
                <a:gd name="T27" fmla="*/ 23 h 25"/>
                <a:gd name="T28" fmla="*/ 19 w 21"/>
                <a:gd name="T29" fmla="*/ 21 h 25"/>
                <a:gd name="T30" fmla="*/ 21 w 21"/>
                <a:gd name="T31" fmla="*/ 21 h 25"/>
                <a:gd name="T32" fmla="*/ 21 w 21"/>
                <a:gd name="T33" fmla="*/ 19 h 25"/>
                <a:gd name="T34" fmla="*/ 21 w 21"/>
                <a:gd name="T35" fmla="*/ 17 h 25"/>
                <a:gd name="T36" fmla="*/ 21 w 21"/>
                <a:gd name="T37" fmla="*/ 15 h 25"/>
                <a:gd name="T38" fmla="*/ 21 w 21"/>
                <a:gd name="T39" fmla="*/ 13 h 25"/>
                <a:gd name="T40" fmla="*/ 21 w 21"/>
                <a:gd name="T41" fmla="*/ 11 h 25"/>
                <a:gd name="T42" fmla="*/ 21 w 21"/>
                <a:gd name="T43" fmla="*/ 9 h 25"/>
                <a:gd name="T44" fmla="*/ 19 w 21"/>
                <a:gd name="T45" fmla="*/ 7 h 25"/>
                <a:gd name="T46" fmla="*/ 19 w 21"/>
                <a:gd name="T47" fmla="*/ 5 h 25"/>
                <a:gd name="T48" fmla="*/ 17 w 21"/>
                <a:gd name="T49" fmla="*/ 5 h 25"/>
                <a:gd name="T50" fmla="*/ 17 w 21"/>
                <a:gd name="T51" fmla="*/ 4 h 25"/>
                <a:gd name="T52" fmla="*/ 15 w 21"/>
                <a:gd name="T53" fmla="*/ 4 h 25"/>
                <a:gd name="T54" fmla="*/ 15 w 21"/>
                <a:gd name="T55" fmla="*/ 2 h 25"/>
                <a:gd name="T56" fmla="*/ 13 w 21"/>
                <a:gd name="T57" fmla="*/ 2 h 25"/>
                <a:gd name="T58" fmla="*/ 11 w 21"/>
                <a:gd name="T59" fmla="*/ 2 h 25"/>
                <a:gd name="T60" fmla="*/ 9 w 21"/>
                <a:gd name="T61" fmla="*/ 0 h 25"/>
                <a:gd name="T62" fmla="*/ 7 w 21"/>
                <a:gd name="T63" fmla="*/ 0 h 25"/>
                <a:gd name="T64" fmla="*/ 6 w 21"/>
                <a:gd name="T65" fmla="*/ 2 h 25"/>
                <a:gd name="T66" fmla="*/ 4 w 21"/>
                <a:gd name="T67" fmla="*/ 2 h 25"/>
                <a:gd name="T68" fmla="*/ 4 w 21"/>
                <a:gd name="T69" fmla="*/ 4 h 25"/>
                <a:gd name="T70" fmla="*/ 2 w 21"/>
                <a:gd name="T71" fmla="*/ 4 h 25"/>
                <a:gd name="T72" fmla="*/ 2 w 21"/>
                <a:gd name="T73" fmla="*/ 5 h 25"/>
                <a:gd name="T74" fmla="*/ 0 w 21"/>
                <a:gd name="T75" fmla="*/ 7 h 25"/>
                <a:gd name="T76" fmla="*/ 0 w 21"/>
                <a:gd name="T77" fmla="*/ 9 h 25"/>
                <a:gd name="T78" fmla="*/ 0 w 21"/>
                <a:gd name="T79" fmla="*/ 11 h 25"/>
                <a:gd name="T80" fmla="*/ 0 w 21"/>
                <a:gd name="T8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0" y="13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5" name="Freeform 543"/>
            <p:cNvSpPr>
              <a:spLocks/>
            </p:cNvSpPr>
            <p:nvPr/>
          </p:nvSpPr>
          <p:spPr bwMode="auto">
            <a:xfrm>
              <a:off x="3724" y="2243"/>
              <a:ext cx="32" cy="8"/>
            </a:xfrm>
            <a:custGeom>
              <a:avLst/>
              <a:gdLst>
                <a:gd name="T0" fmla="*/ 32 w 32"/>
                <a:gd name="T1" fmla="*/ 0 h 8"/>
                <a:gd name="T2" fmla="*/ 30 w 32"/>
                <a:gd name="T3" fmla="*/ 0 h 8"/>
                <a:gd name="T4" fmla="*/ 29 w 32"/>
                <a:gd name="T5" fmla="*/ 0 h 8"/>
                <a:gd name="T6" fmla="*/ 27 w 32"/>
                <a:gd name="T7" fmla="*/ 0 h 8"/>
                <a:gd name="T8" fmla="*/ 25 w 32"/>
                <a:gd name="T9" fmla="*/ 0 h 8"/>
                <a:gd name="T10" fmla="*/ 23 w 32"/>
                <a:gd name="T11" fmla="*/ 2 h 8"/>
                <a:gd name="T12" fmla="*/ 21 w 32"/>
                <a:gd name="T13" fmla="*/ 2 h 8"/>
                <a:gd name="T14" fmla="*/ 19 w 32"/>
                <a:gd name="T15" fmla="*/ 2 h 8"/>
                <a:gd name="T16" fmla="*/ 17 w 32"/>
                <a:gd name="T17" fmla="*/ 4 h 8"/>
                <a:gd name="T18" fmla="*/ 15 w 32"/>
                <a:gd name="T19" fmla="*/ 4 h 8"/>
                <a:gd name="T20" fmla="*/ 11 w 32"/>
                <a:gd name="T21" fmla="*/ 4 h 8"/>
                <a:gd name="T22" fmla="*/ 9 w 32"/>
                <a:gd name="T23" fmla="*/ 6 h 8"/>
                <a:gd name="T24" fmla="*/ 7 w 32"/>
                <a:gd name="T25" fmla="*/ 6 h 8"/>
                <a:gd name="T26" fmla="*/ 6 w 32"/>
                <a:gd name="T27" fmla="*/ 6 h 8"/>
                <a:gd name="T28" fmla="*/ 4 w 32"/>
                <a:gd name="T29" fmla="*/ 6 h 8"/>
                <a:gd name="T30" fmla="*/ 2 w 32"/>
                <a:gd name="T31" fmla="*/ 8 h 8"/>
                <a:gd name="T32" fmla="*/ 0 w 32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6" name="Freeform 544"/>
            <p:cNvSpPr>
              <a:spLocks/>
            </p:cNvSpPr>
            <p:nvPr/>
          </p:nvSpPr>
          <p:spPr bwMode="auto">
            <a:xfrm>
              <a:off x="3731" y="2249"/>
              <a:ext cx="23" cy="6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0 h 6"/>
                <a:gd name="T4" fmla="*/ 18 w 23"/>
                <a:gd name="T5" fmla="*/ 2 h 6"/>
                <a:gd name="T6" fmla="*/ 14 w 23"/>
                <a:gd name="T7" fmla="*/ 2 h 6"/>
                <a:gd name="T8" fmla="*/ 12 w 23"/>
                <a:gd name="T9" fmla="*/ 2 h 6"/>
                <a:gd name="T10" fmla="*/ 10 w 23"/>
                <a:gd name="T11" fmla="*/ 4 h 6"/>
                <a:gd name="T12" fmla="*/ 8 w 23"/>
                <a:gd name="T13" fmla="*/ 4 h 6"/>
                <a:gd name="T14" fmla="*/ 4 w 23"/>
                <a:gd name="T15" fmla="*/ 6 h 6"/>
                <a:gd name="T16" fmla="*/ 0 w 2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7" name="Freeform 545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5 w 25"/>
                <a:gd name="T23" fmla="*/ 2 h 33"/>
                <a:gd name="T24" fmla="*/ 3 w 25"/>
                <a:gd name="T25" fmla="*/ 4 h 33"/>
                <a:gd name="T26" fmla="*/ 3 w 25"/>
                <a:gd name="T27" fmla="*/ 4 h 33"/>
                <a:gd name="T28" fmla="*/ 2 w 25"/>
                <a:gd name="T29" fmla="*/ 6 h 33"/>
                <a:gd name="T30" fmla="*/ 2 w 25"/>
                <a:gd name="T31" fmla="*/ 8 h 33"/>
                <a:gd name="T32" fmla="*/ 2 w 25"/>
                <a:gd name="T33" fmla="*/ 8 h 33"/>
                <a:gd name="T34" fmla="*/ 0 w 25"/>
                <a:gd name="T35" fmla="*/ 10 h 33"/>
                <a:gd name="T36" fmla="*/ 0 w 25"/>
                <a:gd name="T37" fmla="*/ 12 h 33"/>
                <a:gd name="T38" fmla="*/ 0 w 25"/>
                <a:gd name="T39" fmla="*/ 12 h 33"/>
                <a:gd name="T40" fmla="*/ 0 w 25"/>
                <a:gd name="T41" fmla="*/ 14 h 33"/>
                <a:gd name="T42" fmla="*/ 0 w 25"/>
                <a:gd name="T43" fmla="*/ 16 h 33"/>
                <a:gd name="T44" fmla="*/ 0 w 25"/>
                <a:gd name="T45" fmla="*/ 18 h 33"/>
                <a:gd name="T46" fmla="*/ 0 w 25"/>
                <a:gd name="T47" fmla="*/ 19 h 33"/>
                <a:gd name="T48" fmla="*/ 2 w 25"/>
                <a:gd name="T49" fmla="*/ 21 h 33"/>
                <a:gd name="T50" fmla="*/ 2 w 25"/>
                <a:gd name="T51" fmla="*/ 23 h 33"/>
                <a:gd name="T52" fmla="*/ 3 w 25"/>
                <a:gd name="T53" fmla="*/ 25 h 33"/>
                <a:gd name="T54" fmla="*/ 3 w 25"/>
                <a:gd name="T55" fmla="*/ 27 h 33"/>
                <a:gd name="T56" fmla="*/ 5 w 25"/>
                <a:gd name="T57" fmla="*/ 29 h 33"/>
                <a:gd name="T58" fmla="*/ 7 w 25"/>
                <a:gd name="T59" fmla="*/ 31 h 33"/>
                <a:gd name="T60" fmla="*/ 9 w 25"/>
                <a:gd name="T61" fmla="*/ 31 h 33"/>
                <a:gd name="T62" fmla="*/ 11 w 25"/>
                <a:gd name="T63" fmla="*/ 33 h 33"/>
                <a:gd name="T64" fmla="*/ 13 w 25"/>
                <a:gd name="T65" fmla="*/ 33 h 33"/>
                <a:gd name="T66" fmla="*/ 13 w 25"/>
                <a:gd name="T67" fmla="*/ 33 h 33"/>
                <a:gd name="T68" fmla="*/ 15 w 25"/>
                <a:gd name="T69" fmla="*/ 33 h 33"/>
                <a:gd name="T70" fmla="*/ 15 w 25"/>
                <a:gd name="T71" fmla="*/ 33 h 33"/>
                <a:gd name="T72" fmla="*/ 17 w 25"/>
                <a:gd name="T73" fmla="*/ 31 h 33"/>
                <a:gd name="T74" fmla="*/ 17 w 25"/>
                <a:gd name="T75" fmla="*/ 31 h 33"/>
                <a:gd name="T76" fmla="*/ 19 w 25"/>
                <a:gd name="T77" fmla="*/ 31 h 33"/>
                <a:gd name="T78" fmla="*/ 19 w 25"/>
                <a:gd name="T79" fmla="*/ 29 h 33"/>
                <a:gd name="T80" fmla="*/ 21 w 25"/>
                <a:gd name="T81" fmla="*/ 29 h 33"/>
                <a:gd name="T82" fmla="*/ 21 w 25"/>
                <a:gd name="T83" fmla="*/ 27 h 33"/>
                <a:gd name="T84" fmla="*/ 23 w 25"/>
                <a:gd name="T85" fmla="*/ 27 h 33"/>
                <a:gd name="T86" fmla="*/ 23 w 25"/>
                <a:gd name="T87" fmla="*/ 25 h 33"/>
                <a:gd name="T88" fmla="*/ 25 w 25"/>
                <a:gd name="T89" fmla="*/ 23 h 33"/>
                <a:gd name="T90" fmla="*/ 25 w 25"/>
                <a:gd name="T91" fmla="*/ 21 h 33"/>
                <a:gd name="T92" fmla="*/ 25 w 25"/>
                <a:gd name="T93" fmla="*/ 19 h 33"/>
                <a:gd name="T94" fmla="*/ 25 w 25"/>
                <a:gd name="T95" fmla="*/ 16 h 33"/>
                <a:gd name="T96" fmla="*/ 25 w 25"/>
                <a:gd name="T9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8" name="Freeform 546"/>
            <p:cNvSpPr>
              <a:spLocks/>
            </p:cNvSpPr>
            <p:nvPr/>
          </p:nvSpPr>
          <p:spPr bwMode="auto">
            <a:xfrm>
              <a:off x="3751" y="2224"/>
              <a:ext cx="25" cy="33"/>
            </a:xfrm>
            <a:custGeom>
              <a:avLst/>
              <a:gdLst>
                <a:gd name="T0" fmla="*/ 25 w 25"/>
                <a:gd name="T1" fmla="*/ 14 h 33"/>
                <a:gd name="T2" fmla="*/ 23 w 25"/>
                <a:gd name="T3" fmla="*/ 10 h 33"/>
                <a:gd name="T4" fmla="*/ 21 w 25"/>
                <a:gd name="T5" fmla="*/ 8 h 33"/>
                <a:gd name="T6" fmla="*/ 19 w 25"/>
                <a:gd name="T7" fmla="*/ 6 h 33"/>
                <a:gd name="T8" fmla="*/ 17 w 25"/>
                <a:gd name="T9" fmla="*/ 4 h 33"/>
                <a:gd name="T10" fmla="*/ 15 w 25"/>
                <a:gd name="T11" fmla="*/ 2 h 33"/>
                <a:gd name="T12" fmla="*/ 13 w 25"/>
                <a:gd name="T13" fmla="*/ 0 h 33"/>
                <a:gd name="T14" fmla="*/ 11 w 25"/>
                <a:gd name="T15" fmla="*/ 0 h 33"/>
                <a:gd name="T16" fmla="*/ 7 w 25"/>
                <a:gd name="T17" fmla="*/ 0 h 33"/>
                <a:gd name="T18" fmla="*/ 7 w 25"/>
                <a:gd name="T19" fmla="*/ 2 h 33"/>
                <a:gd name="T20" fmla="*/ 5 w 25"/>
                <a:gd name="T21" fmla="*/ 2 h 33"/>
                <a:gd name="T22" fmla="*/ 3 w 25"/>
                <a:gd name="T23" fmla="*/ 4 h 33"/>
                <a:gd name="T24" fmla="*/ 2 w 25"/>
                <a:gd name="T25" fmla="*/ 6 h 33"/>
                <a:gd name="T26" fmla="*/ 2 w 25"/>
                <a:gd name="T27" fmla="*/ 8 h 33"/>
                <a:gd name="T28" fmla="*/ 0 w 25"/>
                <a:gd name="T29" fmla="*/ 10 h 33"/>
                <a:gd name="T30" fmla="*/ 0 w 25"/>
                <a:gd name="T31" fmla="*/ 12 h 33"/>
                <a:gd name="T32" fmla="*/ 0 w 25"/>
                <a:gd name="T33" fmla="*/ 14 h 33"/>
                <a:gd name="T34" fmla="*/ 0 w 25"/>
                <a:gd name="T35" fmla="*/ 16 h 33"/>
                <a:gd name="T36" fmla="*/ 0 w 25"/>
                <a:gd name="T37" fmla="*/ 18 h 33"/>
                <a:gd name="T38" fmla="*/ 0 w 25"/>
                <a:gd name="T39" fmla="*/ 19 h 33"/>
                <a:gd name="T40" fmla="*/ 2 w 25"/>
                <a:gd name="T41" fmla="*/ 21 h 33"/>
                <a:gd name="T42" fmla="*/ 2 w 25"/>
                <a:gd name="T43" fmla="*/ 23 h 33"/>
                <a:gd name="T44" fmla="*/ 3 w 25"/>
                <a:gd name="T45" fmla="*/ 25 h 33"/>
                <a:gd name="T46" fmla="*/ 3 w 25"/>
                <a:gd name="T47" fmla="*/ 27 h 33"/>
                <a:gd name="T48" fmla="*/ 5 w 25"/>
                <a:gd name="T49" fmla="*/ 29 h 33"/>
                <a:gd name="T50" fmla="*/ 7 w 25"/>
                <a:gd name="T51" fmla="*/ 31 h 33"/>
                <a:gd name="T52" fmla="*/ 9 w 25"/>
                <a:gd name="T53" fmla="*/ 31 h 33"/>
                <a:gd name="T54" fmla="*/ 11 w 25"/>
                <a:gd name="T55" fmla="*/ 33 h 33"/>
                <a:gd name="T56" fmla="*/ 13 w 25"/>
                <a:gd name="T57" fmla="*/ 33 h 33"/>
                <a:gd name="T58" fmla="*/ 15 w 25"/>
                <a:gd name="T59" fmla="*/ 33 h 33"/>
                <a:gd name="T60" fmla="*/ 17 w 25"/>
                <a:gd name="T61" fmla="*/ 31 h 33"/>
                <a:gd name="T62" fmla="*/ 19 w 25"/>
                <a:gd name="T63" fmla="*/ 31 h 33"/>
                <a:gd name="T64" fmla="*/ 19 w 25"/>
                <a:gd name="T65" fmla="*/ 29 h 33"/>
                <a:gd name="T66" fmla="*/ 21 w 25"/>
                <a:gd name="T67" fmla="*/ 29 h 33"/>
                <a:gd name="T68" fmla="*/ 21 w 25"/>
                <a:gd name="T69" fmla="*/ 27 h 33"/>
                <a:gd name="T70" fmla="*/ 23 w 25"/>
                <a:gd name="T71" fmla="*/ 27 h 33"/>
                <a:gd name="T72" fmla="*/ 23 w 25"/>
                <a:gd name="T73" fmla="*/ 25 h 33"/>
                <a:gd name="T74" fmla="*/ 25 w 25"/>
                <a:gd name="T75" fmla="*/ 23 h 33"/>
                <a:gd name="T76" fmla="*/ 25 w 25"/>
                <a:gd name="T77" fmla="*/ 21 h 33"/>
                <a:gd name="T78" fmla="*/ 25 w 25"/>
                <a:gd name="T79" fmla="*/ 19 h 33"/>
                <a:gd name="T80" fmla="*/ 25 w 25"/>
                <a:gd name="T81" fmla="*/ 16 h 33"/>
                <a:gd name="T82" fmla="*/ 25 w 25"/>
                <a:gd name="T8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3">
                  <a:moveTo>
                    <a:pt x="25" y="14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899" name="Freeform 547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2 w 22"/>
                <a:gd name="T13" fmla="*/ 21 h 27"/>
                <a:gd name="T14" fmla="*/ 4 w 22"/>
                <a:gd name="T15" fmla="*/ 23 h 27"/>
                <a:gd name="T16" fmla="*/ 6 w 22"/>
                <a:gd name="T17" fmla="*/ 25 h 27"/>
                <a:gd name="T18" fmla="*/ 6 w 22"/>
                <a:gd name="T19" fmla="*/ 25 h 27"/>
                <a:gd name="T20" fmla="*/ 8 w 22"/>
                <a:gd name="T21" fmla="*/ 25 h 27"/>
                <a:gd name="T22" fmla="*/ 10 w 22"/>
                <a:gd name="T23" fmla="*/ 25 h 27"/>
                <a:gd name="T24" fmla="*/ 12 w 22"/>
                <a:gd name="T25" fmla="*/ 27 h 27"/>
                <a:gd name="T26" fmla="*/ 12 w 22"/>
                <a:gd name="T27" fmla="*/ 25 h 27"/>
                <a:gd name="T28" fmla="*/ 14 w 22"/>
                <a:gd name="T29" fmla="*/ 25 h 27"/>
                <a:gd name="T30" fmla="*/ 16 w 22"/>
                <a:gd name="T31" fmla="*/ 25 h 27"/>
                <a:gd name="T32" fmla="*/ 18 w 22"/>
                <a:gd name="T33" fmla="*/ 25 h 27"/>
                <a:gd name="T34" fmla="*/ 18 w 22"/>
                <a:gd name="T35" fmla="*/ 23 h 27"/>
                <a:gd name="T36" fmla="*/ 18 w 22"/>
                <a:gd name="T37" fmla="*/ 23 h 27"/>
                <a:gd name="T38" fmla="*/ 20 w 22"/>
                <a:gd name="T39" fmla="*/ 21 h 27"/>
                <a:gd name="T40" fmla="*/ 20 w 22"/>
                <a:gd name="T41" fmla="*/ 21 h 27"/>
                <a:gd name="T42" fmla="*/ 20 w 22"/>
                <a:gd name="T43" fmla="*/ 19 h 27"/>
                <a:gd name="T44" fmla="*/ 20 w 22"/>
                <a:gd name="T45" fmla="*/ 17 h 27"/>
                <a:gd name="T46" fmla="*/ 20 w 22"/>
                <a:gd name="T47" fmla="*/ 17 h 27"/>
                <a:gd name="T48" fmla="*/ 22 w 22"/>
                <a:gd name="T49" fmla="*/ 15 h 27"/>
                <a:gd name="T50" fmla="*/ 22 w 22"/>
                <a:gd name="T51" fmla="*/ 13 h 27"/>
                <a:gd name="T52" fmla="*/ 22 w 22"/>
                <a:gd name="T53" fmla="*/ 11 h 27"/>
                <a:gd name="T54" fmla="*/ 20 w 22"/>
                <a:gd name="T55" fmla="*/ 11 h 27"/>
                <a:gd name="T56" fmla="*/ 20 w 22"/>
                <a:gd name="T57" fmla="*/ 9 h 27"/>
                <a:gd name="T58" fmla="*/ 20 w 22"/>
                <a:gd name="T59" fmla="*/ 7 h 27"/>
                <a:gd name="T60" fmla="*/ 20 w 22"/>
                <a:gd name="T61" fmla="*/ 6 h 27"/>
                <a:gd name="T62" fmla="*/ 18 w 22"/>
                <a:gd name="T63" fmla="*/ 6 h 27"/>
                <a:gd name="T64" fmla="*/ 18 w 22"/>
                <a:gd name="T65" fmla="*/ 4 h 27"/>
                <a:gd name="T66" fmla="*/ 16 w 22"/>
                <a:gd name="T67" fmla="*/ 4 h 27"/>
                <a:gd name="T68" fmla="*/ 14 w 22"/>
                <a:gd name="T69" fmla="*/ 2 h 27"/>
                <a:gd name="T70" fmla="*/ 14 w 22"/>
                <a:gd name="T71" fmla="*/ 2 h 27"/>
                <a:gd name="T72" fmla="*/ 12 w 22"/>
                <a:gd name="T73" fmla="*/ 2 h 27"/>
                <a:gd name="T74" fmla="*/ 10 w 22"/>
                <a:gd name="T75" fmla="*/ 0 h 27"/>
                <a:gd name="T76" fmla="*/ 10 w 22"/>
                <a:gd name="T77" fmla="*/ 0 h 27"/>
                <a:gd name="T78" fmla="*/ 8 w 22"/>
                <a:gd name="T79" fmla="*/ 2 h 27"/>
                <a:gd name="T80" fmla="*/ 6 w 22"/>
                <a:gd name="T81" fmla="*/ 2 h 27"/>
                <a:gd name="T82" fmla="*/ 6 w 22"/>
                <a:gd name="T83" fmla="*/ 2 h 27"/>
                <a:gd name="T84" fmla="*/ 4 w 22"/>
                <a:gd name="T85" fmla="*/ 2 h 27"/>
                <a:gd name="T86" fmla="*/ 2 w 22"/>
                <a:gd name="T87" fmla="*/ 4 h 27"/>
                <a:gd name="T88" fmla="*/ 2 w 22"/>
                <a:gd name="T89" fmla="*/ 6 h 27"/>
                <a:gd name="T90" fmla="*/ 0 w 22"/>
                <a:gd name="T91" fmla="*/ 6 h 27"/>
                <a:gd name="T92" fmla="*/ 0 w 22"/>
                <a:gd name="T93" fmla="*/ 7 h 27"/>
                <a:gd name="T94" fmla="*/ 0 w 22"/>
                <a:gd name="T95" fmla="*/ 9 h 27"/>
                <a:gd name="T96" fmla="*/ 0 w 22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0" name="Freeform 548"/>
            <p:cNvSpPr>
              <a:spLocks/>
            </p:cNvSpPr>
            <p:nvPr/>
          </p:nvSpPr>
          <p:spPr bwMode="auto">
            <a:xfrm>
              <a:off x="3706" y="2236"/>
              <a:ext cx="22" cy="27"/>
            </a:xfrm>
            <a:custGeom>
              <a:avLst/>
              <a:gdLst>
                <a:gd name="T0" fmla="*/ 0 w 22"/>
                <a:gd name="T1" fmla="*/ 11 h 27"/>
                <a:gd name="T2" fmla="*/ 0 w 22"/>
                <a:gd name="T3" fmla="*/ 13 h 27"/>
                <a:gd name="T4" fmla="*/ 0 w 22"/>
                <a:gd name="T5" fmla="*/ 15 h 27"/>
                <a:gd name="T6" fmla="*/ 0 w 22"/>
                <a:gd name="T7" fmla="*/ 17 h 27"/>
                <a:gd name="T8" fmla="*/ 0 w 22"/>
                <a:gd name="T9" fmla="*/ 19 h 27"/>
                <a:gd name="T10" fmla="*/ 2 w 22"/>
                <a:gd name="T11" fmla="*/ 21 h 27"/>
                <a:gd name="T12" fmla="*/ 4 w 22"/>
                <a:gd name="T13" fmla="*/ 23 h 27"/>
                <a:gd name="T14" fmla="*/ 6 w 22"/>
                <a:gd name="T15" fmla="*/ 25 h 27"/>
                <a:gd name="T16" fmla="*/ 8 w 22"/>
                <a:gd name="T17" fmla="*/ 25 h 27"/>
                <a:gd name="T18" fmla="*/ 10 w 22"/>
                <a:gd name="T19" fmla="*/ 25 h 27"/>
                <a:gd name="T20" fmla="*/ 12 w 22"/>
                <a:gd name="T21" fmla="*/ 27 h 27"/>
                <a:gd name="T22" fmla="*/ 12 w 22"/>
                <a:gd name="T23" fmla="*/ 25 h 27"/>
                <a:gd name="T24" fmla="*/ 14 w 22"/>
                <a:gd name="T25" fmla="*/ 25 h 27"/>
                <a:gd name="T26" fmla="*/ 16 w 22"/>
                <a:gd name="T27" fmla="*/ 25 h 27"/>
                <a:gd name="T28" fmla="*/ 18 w 22"/>
                <a:gd name="T29" fmla="*/ 25 h 27"/>
                <a:gd name="T30" fmla="*/ 18 w 22"/>
                <a:gd name="T31" fmla="*/ 23 h 27"/>
                <a:gd name="T32" fmla="*/ 20 w 22"/>
                <a:gd name="T33" fmla="*/ 21 h 27"/>
                <a:gd name="T34" fmla="*/ 20 w 22"/>
                <a:gd name="T35" fmla="*/ 19 h 27"/>
                <a:gd name="T36" fmla="*/ 20 w 22"/>
                <a:gd name="T37" fmla="*/ 17 h 27"/>
                <a:gd name="T38" fmla="*/ 22 w 22"/>
                <a:gd name="T39" fmla="*/ 15 h 27"/>
                <a:gd name="T40" fmla="*/ 22 w 22"/>
                <a:gd name="T41" fmla="*/ 13 h 27"/>
                <a:gd name="T42" fmla="*/ 22 w 22"/>
                <a:gd name="T43" fmla="*/ 11 h 27"/>
                <a:gd name="T44" fmla="*/ 20 w 22"/>
                <a:gd name="T45" fmla="*/ 11 h 27"/>
                <a:gd name="T46" fmla="*/ 20 w 22"/>
                <a:gd name="T47" fmla="*/ 9 h 27"/>
                <a:gd name="T48" fmla="*/ 20 w 22"/>
                <a:gd name="T49" fmla="*/ 7 h 27"/>
                <a:gd name="T50" fmla="*/ 20 w 22"/>
                <a:gd name="T51" fmla="*/ 6 h 27"/>
                <a:gd name="T52" fmla="*/ 18 w 22"/>
                <a:gd name="T53" fmla="*/ 6 h 27"/>
                <a:gd name="T54" fmla="*/ 18 w 22"/>
                <a:gd name="T55" fmla="*/ 4 h 27"/>
                <a:gd name="T56" fmla="*/ 16 w 22"/>
                <a:gd name="T57" fmla="*/ 4 h 27"/>
                <a:gd name="T58" fmla="*/ 14 w 22"/>
                <a:gd name="T59" fmla="*/ 2 h 27"/>
                <a:gd name="T60" fmla="*/ 12 w 22"/>
                <a:gd name="T61" fmla="*/ 2 h 27"/>
                <a:gd name="T62" fmla="*/ 10 w 22"/>
                <a:gd name="T63" fmla="*/ 0 h 27"/>
                <a:gd name="T64" fmla="*/ 8 w 22"/>
                <a:gd name="T65" fmla="*/ 2 h 27"/>
                <a:gd name="T66" fmla="*/ 6 w 22"/>
                <a:gd name="T67" fmla="*/ 2 h 27"/>
                <a:gd name="T68" fmla="*/ 4 w 22"/>
                <a:gd name="T69" fmla="*/ 2 h 27"/>
                <a:gd name="T70" fmla="*/ 2 w 22"/>
                <a:gd name="T71" fmla="*/ 4 h 27"/>
                <a:gd name="T72" fmla="*/ 2 w 22"/>
                <a:gd name="T73" fmla="*/ 6 h 27"/>
                <a:gd name="T74" fmla="*/ 0 w 22"/>
                <a:gd name="T75" fmla="*/ 6 h 27"/>
                <a:gd name="T76" fmla="*/ 0 w 22"/>
                <a:gd name="T77" fmla="*/ 7 h 27"/>
                <a:gd name="T78" fmla="*/ 0 w 22"/>
                <a:gd name="T79" fmla="*/ 9 h 27"/>
                <a:gd name="T80" fmla="*/ 0 w 22"/>
                <a:gd name="T8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7">
                  <a:moveTo>
                    <a:pt x="0" y="11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1" name="Freeform 549"/>
            <p:cNvSpPr>
              <a:spLocks/>
            </p:cNvSpPr>
            <p:nvPr/>
          </p:nvSpPr>
          <p:spPr bwMode="auto">
            <a:xfrm>
              <a:off x="3724" y="2276"/>
              <a:ext cx="34" cy="4"/>
            </a:xfrm>
            <a:custGeom>
              <a:avLst/>
              <a:gdLst>
                <a:gd name="T0" fmla="*/ 34 w 34"/>
                <a:gd name="T1" fmla="*/ 0 h 4"/>
                <a:gd name="T2" fmla="*/ 32 w 34"/>
                <a:gd name="T3" fmla="*/ 0 h 4"/>
                <a:gd name="T4" fmla="*/ 30 w 34"/>
                <a:gd name="T5" fmla="*/ 0 h 4"/>
                <a:gd name="T6" fmla="*/ 29 w 34"/>
                <a:gd name="T7" fmla="*/ 0 h 4"/>
                <a:gd name="T8" fmla="*/ 25 w 34"/>
                <a:gd name="T9" fmla="*/ 0 h 4"/>
                <a:gd name="T10" fmla="*/ 23 w 34"/>
                <a:gd name="T11" fmla="*/ 2 h 4"/>
                <a:gd name="T12" fmla="*/ 21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4 h 4"/>
                <a:gd name="T22" fmla="*/ 9 w 34"/>
                <a:gd name="T23" fmla="*/ 4 h 4"/>
                <a:gd name="T24" fmla="*/ 7 w 34"/>
                <a:gd name="T25" fmla="*/ 4 h 4"/>
                <a:gd name="T26" fmla="*/ 6 w 34"/>
                <a:gd name="T27" fmla="*/ 4 h 4"/>
                <a:gd name="T28" fmla="*/ 4 w 34"/>
                <a:gd name="T29" fmla="*/ 4 h 4"/>
                <a:gd name="T30" fmla="*/ 2 w 34"/>
                <a:gd name="T31" fmla="*/ 4 h 4"/>
                <a:gd name="T32" fmla="*/ 0 w 3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2" name="Freeform 550"/>
            <p:cNvSpPr>
              <a:spLocks/>
            </p:cNvSpPr>
            <p:nvPr/>
          </p:nvSpPr>
          <p:spPr bwMode="auto">
            <a:xfrm>
              <a:off x="3731" y="2282"/>
              <a:ext cx="23" cy="4"/>
            </a:xfrm>
            <a:custGeom>
              <a:avLst/>
              <a:gdLst>
                <a:gd name="T0" fmla="*/ 23 w 23"/>
                <a:gd name="T1" fmla="*/ 0 h 4"/>
                <a:gd name="T2" fmla="*/ 20 w 23"/>
                <a:gd name="T3" fmla="*/ 0 h 4"/>
                <a:gd name="T4" fmla="*/ 18 w 23"/>
                <a:gd name="T5" fmla="*/ 2 h 4"/>
                <a:gd name="T6" fmla="*/ 14 w 23"/>
                <a:gd name="T7" fmla="*/ 2 h 4"/>
                <a:gd name="T8" fmla="*/ 12 w 23"/>
                <a:gd name="T9" fmla="*/ 2 h 4"/>
                <a:gd name="T10" fmla="*/ 10 w 23"/>
                <a:gd name="T11" fmla="*/ 4 h 4"/>
                <a:gd name="T12" fmla="*/ 8 w 23"/>
                <a:gd name="T13" fmla="*/ 4 h 4"/>
                <a:gd name="T14" fmla="*/ 4 w 23"/>
                <a:gd name="T15" fmla="*/ 4 h 4"/>
                <a:gd name="T16" fmla="*/ 0 w 2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3" name="Freeform 551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9 w 25"/>
                <a:gd name="T19" fmla="*/ 0 h 32"/>
                <a:gd name="T20" fmla="*/ 7 w 25"/>
                <a:gd name="T21" fmla="*/ 2 h 32"/>
                <a:gd name="T22" fmla="*/ 5 w 25"/>
                <a:gd name="T23" fmla="*/ 2 h 32"/>
                <a:gd name="T24" fmla="*/ 5 w 25"/>
                <a:gd name="T25" fmla="*/ 2 h 32"/>
                <a:gd name="T26" fmla="*/ 5 w 25"/>
                <a:gd name="T27" fmla="*/ 4 h 32"/>
                <a:gd name="T28" fmla="*/ 3 w 25"/>
                <a:gd name="T29" fmla="*/ 4 h 32"/>
                <a:gd name="T30" fmla="*/ 3 w 25"/>
                <a:gd name="T31" fmla="*/ 6 h 32"/>
                <a:gd name="T32" fmla="*/ 2 w 25"/>
                <a:gd name="T33" fmla="*/ 7 h 32"/>
                <a:gd name="T34" fmla="*/ 2 w 25"/>
                <a:gd name="T35" fmla="*/ 7 h 32"/>
                <a:gd name="T36" fmla="*/ 2 w 25"/>
                <a:gd name="T37" fmla="*/ 9 h 32"/>
                <a:gd name="T38" fmla="*/ 2 w 25"/>
                <a:gd name="T39" fmla="*/ 11 h 32"/>
                <a:gd name="T40" fmla="*/ 2 w 25"/>
                <a:gd name="T41" fmla="*/ 13 h 32"/>
                <a:gd name="T42" fmla="*/ 0 w 25"/>
                <a:gd name="T43" fmla="*/ 15 h 32"/>
                <a:gd name="T44" fmla="*/ 2 w 25"/>
                <a:gd name="T45" fmla="*/ 15 h 32"/>
                <a:gd name="T46" fmla="*/ 2 w 25"/>
                <a:gd name="T47" fmla="*/ 17 h 32"/>
                <a:gd name="T48" fmla="*/ 2 w 25"/>
                <a:gd name="T49" fmla="*/ 19 h 32"/>
                <a:gd name="T50" fmla="*/ 2 w 25"/>
                <a:gd name="T51" fmla="*/ 23 h 32"/>
                <a:gd name="T52" fmla="*/ 3 w 25"/>
                <a:gd name="T53" fmla="*/ 25 h 32"/>
                <a:gd name="T54" fmla="*/ 3 w 25"/>
                <a:gd name="T55" fmla="*/ 27 h 32"/>
                <a:gd name="T56" fmla="*/ 5 w 25"/>
                <a:gd name="T57" fmla="*/ 29 h 32"/>
                <a:gd name="T58" fmla="*/ 7 w 25"/>
                <a:gd name="T59" fmla="*/ 30 h 32"/>
                <a:gd name="T60" fmla="*/ 7 w 25"/>
                <a:gd name="T61" fmla="*/ 30 h 32"/>
                <a:gd name="T62" fmla="*/ 9 w 25"/>
                <a:gd name="T63" fmla="*/ 32 h 32"/>
                <a:gd name="T64" fmla="*/ 11 w 25"/>
                <a:gd name="T65" fmla="*/ 32 h 32"/>
                <a:gd name="T66" fmla="*/ 13 w 25"/>
                <a:gd name="T67" fmla="*/ 32 h 32"/>
                <a:gd name="T68" fmla="*/ 13 w 25"/>
                <a:gd name="T69" fmla="*/ 32 h 32"/>
                <a:gd name="T70" fmla="*/ 15 w 25"/>
                <a:gd name="T71" fmla="*/ 32 h 32"/>
                <a:gd name="T72" fmla="*/ 17 w 25"/>
                <a:gd name="T73" fmla="*/ 32 h 32"/>
                <a:gd name="T74" fmla="*/ 17 w 25"/>
                <a:gd name="T75" fmla="*/ 30 h 32"/>
                <a:gd name="T76" fmla="*/ 17 w 25"/>
                <a:gd name="T77" fmla="*/ 30 h 32"/>
                <a:gd name="T78" fmla="*/ 19 w 25"/>
                <a:gd name="T79" fmla="*/ 30 h 32"/>
                <a:gd name="T80" fmla="*/ 19 w 25"/>
                <a:gd name="T81" fmla="*/ 29 h 32"/>
                <a:gd name="T82" fmla="*/ 21 w 25"/>
                <a:gd name="T83" fmla="*/ 29 h 32"/>
                <a:gd name="T84" fmla="*/ 23 w 25"/>
                <a:gd name="T85" fmla="*/ 27 h 32"/>
                <a:gd name="T86" fmla="*/ 23 w 25"/>
                <a:gd name="T87" fmla="*/ 25 h 32"/>
                <a:gd name="T88" fmla="*/ 25 w 25"/>
                <a:gd name="T89" fmla="*/ 23 h 32"/>
                <a:gd name="T90" fmla="*/ 25 w 25"/>
                <a:gd name="T91" fmla="*/ 21 h 32"/>
                <a:gd name="T92" fmla="*/ 25 w 25"/>
                <a:gd name="T93" fmla="*/ 19 h 32"/>
                <a:gd name="T94" fmla="*/ 25 w 25"/>
                <a:gd name="T95" fmla="*/ 17 h 32"/>
                <a:gd name="T96" fmla="*/ 25 w 25"/>
                <a:gd name="T9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4" name="Freeform 552"/>
            <p:cNvSpPr>
              <a:spLocks/>
            </p:cNvSpPr>
            <p:nvPr/>
          </p:nvSpPr>
          <p:spPr bwMode="auto">
            <a:xfrm>
              <a:off x="3751" y="2259"/>
              <a:ext cx="25" cy="32"/>
            </a:xfrm>
            <a:custGeom>
              <a:avLst/>
              <a:gdLst>
                <a:gd name="T0" fmla="*/ 25 w 25"/>
                <a:gd name="T1" fmla="*/ 13 h 32"/>
                <a:gd name="T2" fmla="*/ 25 w 25"/>
                <a:gd name="T3" fmla="*/ 11 h 32"/>
                <a:gd name="T4" fmla="*/ 23 w 25"/>
                <a:gd name="T5" fmla="*/ 7 h 32"/>
                <a:gd name="T6" fmla="*/ 21 w 25"/>
                <a:gd name="T7" fmla="*/ 6 h 32"/>
                <a:gd name="T8" fmla="*/ 19 w 25"/>
                <a:gd name="T9" fmla="*/ 4 h 32"/>
                <a:gd name="T10" fmla="*/ 17 w 25"/>
                <a:gd name="T11" fmla="*/ 2 h 32"/>
                <a:gd name="T12" fmla="*/ 15 w 25"/>
                <a:gd name="T13" fmla="*/ 0 h 32"/>
                <a:gd name="T14" fmla="*/ 13 w 25"/>
                <a:gd name="T15" fmla="*/ 0 h 32"/>
                <a:gd name="T16" fmla="*/ 9 w 25"/>
                <a:gd name="T17" fmla="*/ 0 h 32"/>
                <a:gd name="T18" fmla="*/ 7 w 25"/>
                <a:gd name="T19" fmla="*/ 2 h 32"/>
                <a:gd name="T20" fmla="*/ 5 w 25"/>
                <a:gd name="T21" fmla="*/ 2 h 32"/>
                <a:gd name="T22" fmla="*/ 5 w 25"/>
                <a:gd name="T23" fmla="*/ 4 h 32"/>
                <a:gd name="T24" fmla="*/ 3 w 25"/>
                <a:gd name="T25" fmla="*/ 4 h 32"/>
                <a:gd name="T26" fmla="*/ 3 w 25"/>
                <a:gd name="T27" fmla="*/ 6 h 32"/>
                <a:gd name="T28" fmla="*/ 2 w 25"/>
                <a:gd name="T29" fmla="*/ 7 h 32"/>
                <a:gd name="T30" fmla="*/ 2 w 25"/>
                <a:gd name="T31" fmla="*/ 9 h 32"/>
                <a:gd name="T32" fmla="*/ 2 w 25"/>
                <a:gd name="T33" fmla="*/ 11 h 32"/>
                <a:gd name="T34" fmla="*/ 2 w 25"/>
                <a:gd name="T35" fmla="*/ 13 h 32"/>
                <a:gd name="T36" fmla="*/ 0 w 25"/>
                <a:gd name="T37" fmla="*/ 15 h 32"/>
                <a:gd name="T38" fmla="*/ 2 w 25"/>
                <a:gd name="T39" fmla="*/ 15 h 32"/>
                <a:gd name="T40" fmla="*/ 2 w 25"/>
                <a:gd name="T41" fmla="*/ 17 h 32"/>
                <a:gd name="T42" fmla="*/ 2 w 25"/>
                <a:gd name="T43" fmla="*/ 19 h 32"/>
                <a:gd name="T44" fmla="*/ 2 w 25"/>
                <a:gd name="T45" fmla="*/ 23 h 32"/>
                <a:gd name="T46" fmla="*/ 3 w 25"/>
                <a:gd name="T47" fmla="*/ 25 h 32"/>
                <a:gd name="T48" fmla="*/ 3 w 25"/>
                <a:gd name="T49" fmla="*/ 27 h 32"/>
                <a:gd name="T50" fmla="*/ 5 w 25"/>
                <a:gd name="T51" fmla="*/ 29 h 32"/>
                <a:gd name="T52" fmla="*/ 7 w 25"/>
                <a:gd name="T53" fmla="*/ 30 h 32"/>
                <a:gd name="T54" fmla="*/ 9 w 25"/>
                <a:gd name="T55" fmla="*/ 32 h 32"/>
                <a:gd name="T56" fmla="*/ 11 w 25"/>
                <a:gd name="T57" fmla="*/ 32 h 32"/>
                <a:gd name="T58" fmla="*/ 13 w 25"/>
                <a:gd name="T59" fmla="*/ 32 h 32"/>
                <a:gd name="T60" fmla="*/ 15 w 25"/>
                <a:gd name="T61" fmla="*/ 32 h 32"/>
                <a:gd name="T62" fmla="*/ 17 w 25"/>
                <a:gd name="T63" fmla="*/ 32 h 32"/>
                <a:gd name="T64" fmla="*/ 17 w 25"/>
                <a:gd name="T65" fmla="*/ 30 h 32"/>
                <a:gd name="T66" fmla="*/ 19 w 25"/>
                <a:gd name="T67" fmla="*/ 30 h 32"/>
                <a:gd name="T68" fmla="*/ 19 w 25"/>
                <a:gd name="T69" fmla="*/ 29 h 32"/>
                <a:gd name="T70" fmla="*/ 21 w 25"/>
                <a:gd name="T71" fmla="*/ 29 h 32"/>
                <a:gd name="T72" fmla="*/ 23 w 25"/>
                <a:gd name="T73" fmla="*/ 27 h 32"/>
                <a:gd name="T74" fmla="*/ 23 w 25"/>
                <a:gd name="T75" fmla="*/ 25 h 32"/>
                <a:gd name="T76" fmla="*/ 25 w 25"/>
                <a:gd name="T77" fmla="*/ 23 h 32"/>
                <a:gd name="T78" fmla="*/ 25 w 25"/>
                <a:gd name="T79" fmla="*/ 21 h 32"/>
                <a:gd name="T80" fmla="*/ 25 w 25"/>
                <a:gd name="T81" fmla="*/ 19 h 32"/>
                <a:gd name="T82" fmla="*/ 25 w 25"/>
                <a:gd name="T83" fmla="*/ 17 h 32"/>
                <a:gd name="T84" fmla="*/ 25 w 25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32">
                  <a:moveTo>
                    <a:pt x="25" y="13"/>
                  </a:moveTo>
                  <a:lnTo>
                    <a:pt x="25" y="11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5" name="Freeform 553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2 w 22"/>
                <a:gd name="T15" fmla="*/ 22 h 25"/>
                <a:gd name="T16" fmla="*/ 4 w 22"/>
                <a:gd name="T17" fmla="*/ 23 h 25"/>
                <a:gd name="T18" fmla="*/ 6 w 22"/>
                <a:gd name="T19" fmla="*/ 23 h 25"/>
                <a:gd name="T20" fmla="*/ 8 w 22"/>
                <a:gd name="T21" fmla="*/ 25 h 25"/>
                <a:gd name="T22" fmla="*/ 8 w 22"/>
                <a:gd name="T23" fmla="*/ 25 h 25"/>
                <a:gd name="T24" fmla="*/ 10 w 22"/>
                <a:gd name="T25" fmla="*/ 25 h 25"/>
                <a:gd name="T26" fmla="*/ 12 w 22"/>
                <a:gd name="T27" fmla="*/ 25 h 25"/>
                <a:gd name="T28" fmla="*/ 14 w 22"/>
                <a:gd name="T29" fmla="*/ 25 h 25"/>
                <a:gd name="T30" fmla="*/ 14 w 22"/>
                <a:gd name="T31" fmla="*/ 25 h 25"/>
                <a:gd name="T32" fmla="*/ 16 w 22"/>
                <a:gd name="T33" fmla="*/ 25 h 25"/>
                <a:gd name="T34" fmla="*/ 18 w 22"/>
                <a:gd name="T35" fmla="*/ 23 h 25"/>
                <a:gd name="T36" fmla="*/ 18 w 22"/>
                <a:gd name="T37" fmla="*/ 23 h 25"/>
                <a:gd name="T38" fmla="*/ 18 w 22"/>
                <a:gd name="T39" fmla="*/ 22 h 25"/>
                <a:gd name="T40" fmla="*/ 20 w 22"/>
                <a:gd name="T41" fmla="*/ 22 h 25"/>
                <a:gd name="T42" fmla="*/ 20 w 22"/>
                <a:gd name="T43" fmla="*/ 20 h 25"/>
                <a:gd name="T44" fmla="*/ 20 w 22"/>
                <a:gd name="T45" fmla="*/ 18 h 25"/>
                <a:gd name="T46" fmla="*/ 20 w 22"/>
                <a:gd name="T47" fmla="*/ 18 h 25"/>
                <a:gd name="T48" fmla="*/ 20 w 22"/>
                <a:gd name="T49" fmla="*/ 16 h 25"/>
                <a:gd name="T50" fmla="*/ 22 w 22"/>
                <a:gd name="T51" fmla="*/ 14 h 25"/>
                <a:gd name="T52" fmla="*/ 22 w 22"/>
                <a:gd name="T53" fmla="*/ 14 h 25"/>
                <a:gd name="T54" fmla="*/ 22 w 22"/>
                <a:gd name="T55" fmla="*/ 12 h 25"/>
                <a:gd name="T56" fmla="*/ 20 w 22"/>
                <a:gd name="T57" fmla="*/ 10 h 25"/>
                <a:gd name="T58" fmla="*/ 20 w 22"/>
                <a:gd name="T59" fmla="*/ 8 h 25"/>
                <a:gd name="T60" fmla="*/ 20 w 22"/>
                <a:gd name="T61" fmla="*/ 6 h 25"/>
                <a:gd name="T62" fmla="*/ 20 w 22"/>
                <a:gd name="T63" fmla="*/ 6 h 25"/>
                <a:gd name="T64" fmla="*/ 18 w 22"/>
                <a:gd name="T65" fmla="*/ 4 h 25"/>
                <a:gd name="T66" fmla="*/ 18 w 22"/>
                <a:gd name="T67" fmla="*/ 4 h 25"/>
                <a:gd name="T68" fmla="*/ 16 w 22"/>
                <a:gd name="T69" fmla="*/ 2 h 25"/>
                <a:gd name="T70" fmla="*/ 14 w 22"/>
                <a:gd name="T71" fmla="*/ 2 h 25"/>
                <a:gd name="T72" fmla="*/ 14 w 22"/>
                <a:gd name="T73" fmla="*/ 0 h 25"/>
                <a:gd name="T74" fmla="*/ 12 w 22"/>
                <a:gd name="T75" fmla="*/ 0 h 25"/>
                <a:gd name="T76" fmla="*/ 10 w 22"/>
                <a:gd name="T77" fmla="*/ 0 h 25"/>
                <a:gd name="T78" fmla="*/ 10 w 22"/>
                <a:gd name="T79" fmla="*/ 0 h 25"/>
                <a:gd name="T80" fmla="*/ 8 w 22"/>
                <a:gd name="T81" fmla="*/ 0 h 25"/>
                <a:gd name="T82" fmla="*/ 6 w 22"/>
                <a:gd name="T83" fmla="*/ 2 h 25"/>
                <a:gd name="T84" fmla="*/ 4 w 22"/>
                <a:gd name="T85" fmla="*/ 2 h 25"/>
                <a:gd name="T86" fmla="*/ 4 w 22"/>
                <a:gd name="T87" fmla="*/ 2 h 25"/>
                <a:gd name="T88" fmla="*/ 2 w 22"/>
                <a:gd name="T89" fmla="*/ 4 h 25"/>
                <a:gd name="T90" fmla="*/ 2 w 22"/>
                <a:gd name="T91" fmla="*/ 4 h 25"/>
                <a:gd name="T92" fmla="*/ 0 w 22"/>
                <a:gd name="T93" fmla="*/ 6 h 25"/>
                <a:gd name="T94" fmla="*/ 0 w 22"/>
                <a:gd name="T95" fmla="*/ 8 h 25"/>
                <a:gd name="T96" fmla="*/ 0 w 22"/>
                <a:gd name="T9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6" name="Freeform 554"/>
            <p:cNvSpPr>
              <a:spLocks/>
            </p:cNvSpPr>
            <p:nvPr/>
          </p:nvSpPr>
          <p:spPr bwMode="auto">
            <a:xfrm>
              <a:off x="3706" y="2266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0 w 22"/>
                <a:gd name="T3" fmla="*/ 12 h 25"/>
                <a:gd name="T4" fmla="*/ 0 w 22"/>
                <a:gd name="T5" fmla="*/ 14 h 25"/>
                <a:gd name="T6" fmla="*/ 0 w 22"/>
                <a:gd name="T7" fmla="*/ 16 h 25"/>
                <a:gd name="T8" fmla="*/ 0 w 22"/>
                <a:gd name="T9" fmla="*/ 18 h 25"/>
                <a:gd name="T10" fmla="*/ 0 w 22"/>
                <a:gd name="T11" fmla="*/ 20 h 25"/>
                <a:gd name="T12" fmla="*/ 2 w 22"/>
                <a:gd name="T13" fmla="*/ 22 h 25"/>
                <a:gd name="T14" fmla="*/ 4 w 22"/>
                <a:gd name="T15" fmla="*/ 23 h 25"/>
                <a:gd name="T16" fmla="*/ 6 w 22"/>
                <a:gd name="T17" fmla="*/ 23 h 25"/>
                <a:gd name="T18" fmla="*/ 8 w 22"/>
                <a:gd name="T19" fmla="*/ 25 h 25"/>
                <a:gd name="T20" fmla="*/ 10 w 22"/>
                <a:gd name="T21" fmla="*/ 25 h 25"/>
                <a:gd name="T22" fmla="*/ 12 w 22"/>
                <a:gd name="T23" fmla="*/ 25 h 25"/>
                <a:gd name="T24" fmla="*/ 14 w 22"/>
                <a:gd name="T25" fmla="*/ 25 h 25"/>
                <a:gd name="T26" fmla="*/ 16 w 22"/>
                <a:gd name="T27" fmla="*/ 25 h 25"/>
                <a:gd name="T28" fmla="*/ 18 w 22"/>
                <a:gd name="T29" fmla="*/ 23 h 25"/>
                <a:gd name="T30" fmla="*/ 18 w 22"/>
                <a:gd name="T31" fmla="*/ 22 h 25"/>
                <a:gd name="T32" fmla="*/ 20 w 22"/>
                <a:gd name="T33" fmla="*/ 22 h 25"/>
                <a:gd name="T34" fmla="*/ 20 w 22"/>
                <a:gd name="T35" fmla="*/ 20 h 25"/>
                <a:gd name="T36" fmla="*/ 20 w 22"/>
                <a:gd name="T37" fmla="*/ 18 h 25"/>
                <a:gd name="T38" fmla="*/ 20 w 22"/>
                <a:gd name="T39" fmla="*/ 16 h 25"/>
                <a:gd name="T40" fmla="*/ 22 w 22"/>
                <a:gd name="T41" fmla="*/ 14 h 25"/>
                <a:gd name="T42" fmla="*/ 22 w 22"/>
                <a:gd name="T43" fmla="*/ 12 h 25"/>
                <a:gd name="T44" fmla="*/ 20 w 22"/>
                <a:gd name="T45" fmla="*/ 10 h 25"/>
                <a:gd name="T46" fmla="*/ 20 w 22"/>
                <a:gd name="T47" fmla="*/ 8 h 25"/>
                <a:gd name="T48" fmla="*/ 20 w 22"/>
                <a:gd name="T49" fmla="*/ 6 h 25"/>
                <a:gd name="T50" fmla="*/ 18 w 22"/>
                <a:gd name="T51" fmla="*/ 4 h 25"/>
                <a:gd name="T52" fmla="*/ 16 w 22"/>
                <a:gd name="T53" fmla="*/ 2 h 25"/>
                <a:gd name="T54" fmla="*/ 14 w 22"/>
                <a:gd name="T55" fmla="*/ 2 h 25"/>
                <a:gd name="T56" fmla="*/ 14 w 22"/>
                <a:gd name="T57" fmla="*/ 0 h 25"/>
                <a:gd name="T58" fmla="*/ 12 w 22"/>
                <a:gd name="T59" fmla="*/ 0 h 25"/>
                <a:gd name="T60" fmla="*/ 10 w 22"/>
                <a:gd name="T61" fmla="*/ 0 h 25"/>
                <a:gd name="T62" fmla="*/ 8 w 22"/>
                <a:gd name="T63" fmla="*/ 0 h 25"/>
                <a:gd name="T64" fmla="*/ 6 w 22"/>
                <a:gd name="T65" fmla="*/ 2 h 25"/>
                <a:gd name="T66" fmla="*/ 4 w 22"/>
                <a:gd name="T67" fmla="*/ 2 h 25"/>
                <a:gd name="T68" fmla="*/ 2 w 22"/>
                <a:gd name="T69" fmla="*/ 4 h 25"/>
                <a:gd name="T70" fmla="*/ 0 w 22"/>
                <a:gd name="T71" fmla="*/ 6 h 25"/>
                <a:gd name="T72" fmla="*/ 0 w 22"/>
                <a:gd name="T73" fmla="*/ 8 h 25"/>
                <a:gd name="T74" fmla="*/ 0 w 22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7" name="Freeform 555"/>
            <p:cNvSpPr>
              <a:spLocks/>
            </p:cNvSpPr>
            <p:nvPr/>
          </p:nvSpPr>
          <p:spPr bwMode="auto">
            <a:xfrm>
              <a:off x="3722" y="2305"/>
              <a:ext cx="34" cy="4"/>
            </a:xfrm>
            <a:custGeom>
              <a:avLst/>
              <a:gdLst>
                <a:gd name="T0" fmla="*/ 34 w 34"/>
                <a:gd name="T1" fmla="*/ 4 h 4"/>
                <a:gd name="T2" fmla="*/ 32 w 34"/>
                <a:gd name="T3" fmla="*/ 4 h 4"/>
                <a:gd name="T4" fmla="*/ 31 w 34"/>
                <a:gd name="T5" fmla="*/ 2 h 4"/>
                <a:gd name="T6" fmla="*/ 29 w 34"/>
                <a:gd name="T7" fmla="*/ 2 h 4"/>
                <a:gd name="T8" fmla="*/ 27 w 34"/>
                <a:gd name="T9" fmla="*/ 2 h 4"/>
                <a:gd name="T10" fmla="*/ 25 w 34"/>
                <a:gd name="T11" fmla="*/ 2 h 4"/>
                <a:gd name="T12" fmla="*/ 23 w 34"/>
                <a:gd name="T13" fmla="*/ 2 h 4"/>
                <a:gd name="T14" fmla="*/ 19 w 34"/>
                <a:gd name="T15" fmla="*/ 2 h 4"/>
                <a:gd name="T16" fmla="*/ 17 w 34"/>
                <a:gd name="T17" fmla="*/ 2 h 4"/>
                <a:gd name="T18" fmla="*/ 15 w 34"/>
                <a:gd name="T19" fmla="*/ 2 h 4"/>
                <a:gd name="T20" fmla="*/ 13 w 34"/>
                <a:gd name="T21" fmla="*/ 2 h 4"/>
                <a:gd name="T22" fmla="*/ 11 w 34"/>
                <a:gd name="T23" fmla="*/ 2 h 4"/>
                <a:gd name="T24" fmla="*/ 9 w 34"/>
                <a:gd name="T25" fmla="*/ 0 h 4"/>
                <a:gd name="T26" fmla="*/ 8 w 34"/>
                <a:gd name="T27" fmla="*/ 0 h 4"/>
                <a:gd name="T28" fmla="*/ 4 w 34"/>
                <a:gd name="T29" fmla="*/ 0 h 4"/>
                <a:gd name="T30" fmla="*/ 2 w 34"/>
                <a:gd name="T31" fmla="*/ 0 h 4"/>
                <a:gd name="T32" fmla="*/ 0 w 3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8" name="Freeform 556"/>
            <p:cNvSpPr>
              <a:spLocks/>
            </p:cNvSpPr>
            <p:nvPr/>
          </p:nvSpPr>
          <p:spPr bwMode="auto">
            <a:xfrm>
              <a:off x="3730" y="2313"/>
              <a:ext cx="23" cy="1"/>
            </a:xfrm>
            <a:custGeom>
              <a:avLst/>
              <a:gdLst>
                <a:gd name="T0" fmla="*/ 23 w 23"/>
                <a:gd name="T1" fmla="*/ 1 h 1"/>
                <a:gd name="T2" fmla="*/ 19 w 23"/>
                <a:gd name="T3" fmla="*/ 0 h 1"/>
                <a:gd name="T4" fmla="*/ 15 w 23"/>
                <a:gd name="T5" fmla="*/ 0 h 1"/>
                <a:gd name="T6" fmla="*/ 13 w 23"/>
                <a:gd name="T7" fmla="*/ 0 h 1"/>
                <a:gd name="T8" fmla="*/ 11 w 23"/>
                <a:gd name="T9" fmla="*/ 0 h 1"/>
                <a:gd name="T10" fmla="*/ 9 w 23"/>
                <a:gd name="T11" fmla="*/ 0 h 1"/>
                <a:gd name="T12" fmla="*/ 5 w 23"/>
                <a:gd name="T13" fmla="*/ 0 h 1"/>
                <a:gd name="T14" fmla="*/ 3 w 23"/>
                <a:gd name="T15" fmla="*/ 0 h 1"/>
                <a:gd name="T16" fmla="*/ 0 w 2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">
                  <a:moveTo>
                    <a:pt x="23" y="1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09" name="Freeform 557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9 w 25"/>
                <a:gd name="T25" fmla="*/ 0 h 31"/>
                <a:gd name="T26" fmla="*/ 7 w 25"/>
                <a:gd name="T27" fmla="*/ 2 h 31"/>
                <a:gd name="T28" fmla="*/ 7 w 25"/>
                <a:gd name="T29" fmla="*/ 2 h 31"/>
                <a:gd name="T30" fmla="*/ 5 w 25"/>
                <a:gd name="T31" fmla="*/ 2 h 31"/>
                <a:gd name="T32" fmla="*/ 3 w 25"/>
                <a:gd name="T33" fmla="*/ 4 h 31"/>
                <a:gd name="T34" fmla="*/ 3 w 25"/>
                <a:gd name="T35" fmla="*/ 6 h 31"/>
                <a:gd name="T36" fmla="*/ 3 w 25"/>
                <a:gd name="T37" fmla="*/ 6 h 31"/>
                <a:gd name="T38" fmla="*/ 2 w 25"/>
                <a:gd name="T39" fmla="*/ 8 h 31"/>
                <a:gd name="T40" fmla="*/ 2 w 25"/>
                <a:gd name="T41" fmla="*/ 10 h 31"/>
                <a:gd name="T42" fmla="*/ 2 w 25"/>
                <a:gd name="T43" fmla="*/ 10 h 31"/>
                <a:gd name="T44" fmla="*/ 0 w 25"/>
                <a:gd name="T45" fmla="*/ 12 h 31"/>
                <a:gd name="T46" fmla="*/ 0 w 25"/>
                <a:gd name="T47" fmla="*/ 14 h 31"/>
                <a:gd name="T48" fmla="*/ 0 w 25"/>
                <a:gd name="T49" fmla="*/ 16 h 31"/>
                <a:gd name="T50" fmla="*/ 0 w 25"/>
                <a:gd name="T51" fmla="*/ 20 h 31"/>
                <a:gd name="T52" fmla="*/ 0 w 25"/>
                <a:gd name="T53" fmla="*/ 21 h 31"/>
                <a:gd name="T54" fmla="*/ 2 w 25"/>
                <a:gd name="T55" fmla="*/ 23 h 31"/>
                <a:gd name="T56" fmla="*/ 2 w 25"/>
                <a:gd name="T57" fmla="*/ 25 h 31"/>
                <a:gd name="T58" fmla="*/ 3 w 25"/>
                <a:gd name="T59" fmla="*/ 27 h 31"/>
                <a:gd name="T60" fmla="*/ 3 w 25"/>
                <a:gd name="T61" fmla="*/ 29 h 31"/>
                <a:gd name="T62" fmla="*/ 5 w 25"/>
                <a:gd name="T63" fmla="*/ 29 h 31"/>
                <a:gd name="T64" fmla="*/ 7 w 25"/>
                <a:gd name="T65" fmla="*/ 31 h 31"/>
                <a:gd name="T66" fmla="*/ 7 w 25"/>
                <a:gd name="T67" fmla="*/ 31 h 31"/>
                <a:gd name="T68" fmla="*/ 9 w 25"/>
                <a:gd name="T69" fmla="*/ 31 h 31"/>
                <a:gd name="T70" fmla="*/ 9 w 25"/>
                <a:gd name="T71" fmla="*/ 31 h 31"/>
                <a:gd name="T72" fmla="*/ 11 w 25"/>
                <a:gd name="T73" fmla="*/ 31 h 31"/>
                <a:gd name="T74" fmla="*/ 13 w 25"/>
                <a:gd name="T75" fmla="*/ 31 h 31"/>
                <a:gd name="T76" fmla="*/ 13 w 25"/>
                <a:gd name="T77" fmla="*/ 31 h 31"/>
                <a:gd name="T78" fmla="*/ 15 w 25"/>
                <a:gd name="T79" fmla="*/ 31 h 31"/>
                <a:gd name="T80" fmla="*/ 15 w 25"/>
                <a:gd name="T81" fmla="*/ 31 h 31"/>
                <a:gd name="T82" fmla="*/ 17 w 25"/>
                <a:gd name="T83" fmla="*/ 29 h 31"/>
                <a:gd name="T84" fmla="*/ 19 w 25"/>
                <a:gd name="T85" fmla="*/ 29 h 31"/>
                <a:gd name="T86" fmla="*/ 19 w 25"/>
                <a:gd name="T87" fmla="*/ 27 h 31"/>
                <a:gd name="T88" fmla="*/ 21 w 25"/>
                <a:gd name="T89" fmla="*/ 25 h 31"/>
                <a:gd name="T90" fmla="*/ 23 w 25"/>
                <a:gd name="T91" fmla="*/ 23 h 31"/>
                <a:gd name="T92" fmla="*/ 23 w 25"/>
                <a:gd name="T93" fmla="*/ 21 h 31"/>
                <a:gd name="T94" fmla="*/ 25 w 25"/>
                <a:gd name="T95" fmla="*/ 20 h 31"/>
                <a:gd name="T96" fmla="*/ 25 w 25"/>
                <a:gd name="T9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0" name="Freeform 558"/>
            <p:cNvSpPr>
              <a:spLocks/>
            </p:cNvSpPr>
            <p:nvPr/>
          </p:nvSpPr>
          <p:spPr bwMode="auto">
            <a:xfrm>
              <a:off x="3751" y="2293"/>
              <a:ext cx="25" cy="31"/>
            </a:xfrm>
            <a:custGeom>
              <a:avLst/>
              <a:gdLst>
                <a:gd name="T0" fmla="*/ 25 w 25"/>
                <a:gd name="T1" fmla="*/ 18 h 31"/>
                <a:gd name="T2" fmla="*/ 25 w 25"/>
                <a:gd name="T3" fmla="*/ 14 h 31"/>
                <a:gd name="T4" fmla="*/ 23 w 25"/>
                <a:gd name="T5" fmla="*/ 10 h 31"/>
                <a:gd name="T6" fmla="*/ 23 w 25"/>
                <a:gd name="T7" fmla="*/ 8 h 31"/>
                <a:gd name="T8" fmla="*/ 21 w 25"/>
                <a:gd name="T9" fmla="*/ 6 h 31"/>
                <a:gd name="T10" fmla="*/ 19 w 25"/>
                <a:gd name="T11" fmla="*/ 2 h 31"/>
                <a:gd name="T12" fmla="*/ 17 w 25"/>
                <a:gd name="T13" fmla="*/ 2 h 31"/>
                <a:gd name="T14" fmla="*/ 15 w 25"/>
                <a:gd name="T15" fmla="*/ 0 h 31"/>
                <a:gd name="T16" fmla="*/ 13 w 25"/>
                <a:gd name="T17" fmla="*/ 0 h 31"/>
                <a:gd name="T18" fmla="*/ 11 w 25"/>
                <a:gd name="T19" fmla="*/ 0 h 31"/>
                <a:gd name="T20" fmla="*/ 9 w 25"/>
                <a:gd name="T21" fmla="*/ 0 h 31"/>
                <a:gd name="T22" fmla="*/ 7 w 25"/>
                <a:gd name="T23" fmla="*/ 2 h 31"/>
                <a:gd name="T24" fmla="*/ 5 w 25"/>
                <a:gd name="T25" fmla="*/ 2 h 31"/>
                <a:gd name="T26" fmla="*/ 3 w 25"/>
                <a:gd name="T27" fmla="*/ 4 h 31"/>
                <a:gd name="T28" fmla="*/ 3 w 25"/>
                <a:gd name="T29" fmla="*/ 6 h 31"/>
                <a:gd name="T30" fmla="*/ 2 w 25"/>
                <a:gd name="T31" fmla="*/ 8 h 31"/>
                <a:gd name="T32" fmla="*/ 2 w 25"/>
                <a:gd name="T33" fmla="*/ 10 h 31"/>
                <a:gd name="T34" fmla="*/ 0 w 25"/>
                <a:gd name="T35" fmla="*/ 12 h 31"/>
                <a:gd name="T36" fmla="*/ 0 w 25"/>
                <a:gd name="T37" fmla="*/ 14 h 31"/>
                <a:gd name="T38" fmla="*/ 0 w 25"/>
                <a:gd name="T39" fmla="*/ 16 h 31"/>
                <a:gd name="T40" fmla="*/ 0 w 25"/>
                <a:gd name="T41" fmla="*/ 20 h 31"/>
                <a:gd name="T42" fmla="*/ 0 w 25"/>
                <a:gd name="T43" fmla="*/ 21 h 31"/>
                <a:gd name="T44" fmla="*/ 2 w 25"/>
                <a:gd name="T45" fmla="*/ 23 h 31"/>
                <a:gd name="T46" fmla="*/ 2 w 25"/>
                <a:gd name="T47" fmla="*/ 25 h 31"/>
                <a:gd name="T48" fmla="*/ 3 w 25"/>
                <a:gd name="T49" fmla="*/ 27 h 31"/>
                <a:gd name="T50" fmla="*/ 3 w 25"/>
                <a:gd name="T51" fmla="*/ 29 h 31"/>
                <a:gd name="T52" fmla="*/ 5 w 25"/>
                <a:gd name="T53" fmla="*/ 29 h 31"/>
                <a:gd name="T54" fmla="*/ 7 w 25"/>
                <a:gd name="T55" fmla="*/ 31 h 31"/>
                <a:gd name="T56" fmla="*/ 9 w 25"/>
                <a:gd name="T57" fmla="*/ 31 h 31"/>
                <a:gd name="T58" fmla="*/ 11 w 25"/>
                <a:gd name="T59" fmla="*/ 31 h 31"/>
                <a:gd name="T60" fmla="*/ 13 w 25"/>
                <a:gd name="T61" fmla="*/ 31 h 31"/>
                <a:gd name="T62" fmla="*/ 15 w 25"/>
                <a:gd name="T63" fmla="*/ 31 h 31"/>
                <a:gd name="T64" fmla="*/ 17 w 25"/>
                <a:gd name="T65" fmla="*/ 29 h 31"/>
                <a:gd name="T66" fmla="*/ 19 w 25"/>
                <a:gd name="T67" fmla="*/ 29 h 31"/>
                <a:gd name="T68" fmla="*/ 19 w 25"/>
                <a:gd name="T69" fmla="*/ 27 h 31"/>
                <a:gd name="T70" fmla="*/ 21 w 25"/>
                <a:gd name="T71" fmla="*/ 25 h 31"/>
                <a:gd name="T72" fmla="*/ 23 w 25"/>
                <a:gd name="T73" fmla="*/ 23 h 31"/>
                <a:gd name="T74" fmla="*/ 23 w 25"/>
                <a:gd name="T75" fmla="*/ 21 h 31"/>
                <a:gd name="T76" fmla="*/ 25 w 25"/>
                <a:gd name="T77" fmla="*/ 20 h 31"/>
                <a:gd name="T78" fmla="*/ 25 w 25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5" y="18"/>
                  </a:moveTo>
                  <a:lnTo>
                    <a:pt x="25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0"/>
                  </a:lnTo>
                  <a:lnTo>
                    <a:pt x="25" y="1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1" name="Freeform 559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7 w 23"/>
                <a:gd name="T25" fmla="*/ 24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3 w 23"/>
                <a:gd name="T33" fmla="*/ 25 h 25"/>
                <a:gd name="T34" fmla="*/ 15 w 23"/>
                <a:gd name="T35" fmla="*/ 24 h 25"/>
                <a:gd name="T36" fmla="*/ 17 w 23"/>
                <a:gd name="T37" fmla="*/ 24 h 25"/>
                <a:gd name="T38" fmla="*/ 17 w 23"/>
                <a:gd name="T39" fmla="*/ 22 h 25"/>
                <a:gd name="T40" fmla="*/ 17 w 23"/>
                <a:gd name="T41" fmla="*/ 22 h 25"/>
                <a:gd name="T42" fmla="*/ 19 w 23"/>
                <a:gd name="T43" fmla="*/ 22 h 25"/>
                <a:gd name="T44" fmla="*/ 19 w 23"/>
                <a:gd name="T45" fmla="*/ 20 h 25"/>
                <a:gd name="T46" fmla="*/ 21 w 23"/>
                <a:gd name="T47" fmla="*/ 18 h 25"/>
                <a:gd name="T48" fmla="*/ 21 w 23"/>
                <a:gd name="T49" fmla="*/ 18 h 25"/>
                <a:gd name="T50" fmla="*/ 21 w 23"/>
                <a:gd name="T51" fmla="*/ 16 h 25"/>
                <a:gd name="T52" fmla="*/ 21 w 23"/>
                <a:gd name="T53" fmla="*/ 14 h 25"/>
                <a:gd name="T54" fmla="*/ 23 w 23"/>
                <a:gd name="T55" fmla="*/ 14 h 25"/>
                <a:gd name="T56" fmla="*/ 23 w 23"/>
                <a:gd name="T57" fmla="*/ 12 h 25"/>
                <a:gd name="T58" fmla="*/ 23 w 23"/>
                <a:gd name="T59" fmla="*/ 10 h 25"/>
                <a:gd name="T60" fmla="*/ 23 w 23"/>
                <a:gd name="T61" fmla="*/ 8 h 25"/>
                <a:gd name="T62" fmla="*/ 21 w 23"/>
                <a:gd name="T63" fmla="*/ 8 h 25"/>
                <a:gd name="T64" fmla="*/ 21 w 23"/>
                <a:gd name="T65" fmla="*/ 6 h 25"/>
                <a:gd name="T66" fmla="*/ 21 w 23"/>
                <a:gd name="T67" fmla="*/ 4 h 25"/>
                <a:gd name="T68" fmla="*/ 19 w 23"/>
                <a:gd name="T69" fmla="*/ 2 h 25"/>
                <a:gd name="T70" fmla="*/ 19 w 23"/>
                <a:gd name="T71" fmla="*/ 2 h 25"/>
                <a:gd name="T72" fmla="*/ 17 w 23"/>
                <a:gd name="T73" fmla="*/ 0 h 25"/>
                <a:gd name="T74" fmla="*/ 17 w 23"/>
                <a:gd name="T75" fmla="*/ 0 h 25"/>
                <a:gd name="T76" fmla="*/ 15 w 23"/>
                <a:gd name="T77" fmla="*/ 0 h 25"/>
                <a:gd name="T78" fmla="*/ 13 w 23"/>
                <a:gd name="T79" fmla="*/ 0 h 25"/>
                <a:gd name="T80" fmla="*/ 13 w 23"/>
                <a:gd name="T81" fmla="*/ 0 h 25"/>
                <a:gd name="T82" fmla="*/ 11 w 23"/>
                <a:gd name="T83" fmla="*/ 0 h 25"/>
                <a:gd name="T84" fmla="*/ 9 w 23"/>
                <a:gd name="T85" fmla="*/ 0 h 25"/>
                <a:gd name="T86" fmla="*/ 7 w 23"/>
                <a:gd name="T87" fmla="*/ 0 h 25"/>
                <a:gd name="T88" fmla="*/ 7 w 23"/>
                <a:gd name="T89" fmla="*/ 0 h 25"/>
                <a:gd name="T90" fmla="*/ 5 w 23"/>
                <a:gd name="T91" fmla="*/ 2 h 25"/>
                <a:gd name="T92" fmla="*/ 3 w 23"/>
                <a:gd name="T93" fmla="*/ 4 h 25"/>
                <a:gd name="T94" fmla="*/ 3 w 23"/>
                <a:gd name="T95" fmla="*/ 4 h 25"/>
                <a:gd name="T96" fmla="*/ 1 w 23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2" name="Freeform 560"/>
            <p:cNvSpPr>
              <a:spLocks/>
            </p:cNvSpPr>
            <p:nvPr/>
          </p:nvSpPr>
          <p:spPr bwMode="auto">
            <a:xfrm>
              <a:off x="3705" y="2289"/>
              <a:ext cx="23" cy="25"/>
            </a:xfrm>
            <a:custGeom>
              <a:avLst/>
              <a:gdLst>
                <a:gd name="T0" fmla="*/ 1 w 23"/>
                <a:gd name="T1" fmla="*/ 6 h 25"/>
                <a:gd name="T2" fmla="*/ 1 w 23"/>
                <a:gd name="T3" fmla="*/ 8 h 25"/>
                <a:gd name="T4" fmla="*/ 1 w 23"/>
                <a:gd name="T5" fmla="*/ 10 h 25"/>
                <a:gd name="T6" fmla="*/ 0 w 23"/>
                <a:gd name="T7" fmla="*/ 12 h 25"/>
                <a:gd name="T8" fmla="*/ 0 w 23"/>
                <a:gd name="T9" fmla="*/ 14 h 25"/>
                <a:gd name="T10" fmla="*/ 1 w 23"/>
                <a:gd name="T11" fmla="*/ 16 h 25"/>
                <a:gd name="T12" fmla="*/ 1 w 23"/>
                <a:gd name="T13" fmla="*/ 18 h 25"/>
                <a:gd name="T14" fmla="*/ 1 w 23"/>
                <a:gd name="T15" fmla="*/ 20 h 25"/>
                <a:gd name="T16" fmla="*/ 3 w 23"/>
                <a:gd name="T17" fmla="*/ 20 h 25"/>
                <a:gd name="T18" fmla="*/ 3 w 23"/>
                <a:gd name="T19" fmla="*/ 22 h 25"/>
                <a:gd name="T20" fmla="*/ 5 w 23"/>
                <a:gd name="T21" fmla="*/ 24 h 25"/>
                <a:gd name="T22" fmla="*/ 7 w 23"/>
                <a:gd name="T23" fmla="*/ 24 h 25"/>
                <a:gd name="T24" fmla="*/ 9 w 23"/>
                <a:gd name="T25" fmla="*/ 25 h 25"/>
                <a:gd name="T26" fmla="*/ 11 w 23"/>
                <a:gd name="T27" fmla="*/ 25 h 25"/>
                <a:gd name="T28" fmla="*/ 13 w 23"/>
                <a:gd name="T29" fmla="*/ 25 h 25"/>
                <a:gd name="T30" fmla="*/ 15 w 23"/>
                <a:gd name="T31" fmla="*/ 24 h 25"/>
                <a:gd name="T32" fmla="*/ 17 w 23"/>
                <a:gd name="T33" fmla="*/ 24 h 25"/>
                <a:gd name="T34" fmla="*/ 17 w 23"/>
                <a:gd name="T35" fmla="*/ 22 h 25"/>
                <a:gd name="T36" fmla="*/ 19 w 23"/>
                <a:gd name="T37" fmla="*/ 22 h 25"/>
                <a:gd name="T38" fmla="*/ 19 w 23"/>
                <a:gd name="T39" fmla="*/ 20 h 25"/>
                <a:gd name="T40" fmla="*/ 21 w 23"/>
                <a:gd name="T41" fmla="*/ 18 h 25"/>
                <a:gd name="T42" fmla="*/ 21 w 23"/>
                <a:gd name="T43" fmla="*/ 16 h 25"/>
                <a:gd name="T44" fmla="*/ 21 w 23"/>
                <a:gd name="T45" fmla="*/ 14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8 h 25"/>
                <a:gd name="T56" fmla="*/ 21 w 23"/>
                <a:gd name="T57" fmla="*/ 6 h 25"/>
                <a:gd name="T58" fmla="*/ 21 w 23"/>
                <a:gd name="T59" fmla="*/ 4 h 25"/>
                <a:gd name="T60" fmla="*/ 19 w 23"/>
                <a:gd name="T61" fmla="*/ 2 h 25"/>
                <a:gd name="T62" fmla="*/ 17 w 23"/>
                <a:gd name="T63" fmla="*/ 0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0 h 25"/>
                <a:gd name="T72" fmla="*/ 7 w 23"/>
                <a:gd name="T73" fmla="*/ 0 h 25"/>
                <a:gd name="T74" fmla="*/ 5 w 23"/>
                <a:gd name="T75" fmla="*/ 2 h 25"/>
                <a:gd name="T76" fmla="*/ 3 w 23"/>
                <a:gd name="T77" fmla="*/ 4 h 25"/>
                <a:gd name="T78" fmla="*/ 1 w 23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5">
                  <a:moveTo>
                    <a:pt x="1" y="6"/>
                  </a:move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3" name="Freeform 561"/>
            <p:cNvSpPr>
              <a:spLocks/>
            </p:cNvSpPr>
            <p:nvPr/>
          </p:nvSpPr>
          <p:spPr bwMode="auto">
            <a:xfrm>
              <a:off x="3716" y="2334"/>
              <a:ext cx="35" cy="7"/>
            </a:xfrm>
            <a:custGeom>
              <a:avLst/>
              <a:gdLst>
                <a:gd name="T0" fmla="*/ 35 w 35"/>
                <a:gd name="T1" fmla="*/ 7 h 7"/>
                <a:gd name="T2" fmla="*/ 33 w 35"/>
                <a:gd name="T3" fmla="*/ 7 h 7"/>
                <a:gd name="T4" fmla="*/ 31 w 35"/>
                <a:gd name="T5" fmla="*/ 7 h 7"/>
                <a:gd name="T6" fmla="*/ 29 w 35"/>
                <a:gd name="T7" fmla="*/ 5 h 7"/>
                <a:gd name="T8" fmla="*/ 27 w 35"/>
                <a:gd name="T9" fmla="*/ 5 h 7"/>
                <a:gd name="T10" fmla="*/ 25 w 35"/>
                <a:gd name="T11" fmla="*/ 5 h 7"/>
                <a:gd name="T12" fmla="*/ 23 w 35"/>
                <a:gd name="T13" fmla="*/ 5 h 7"/>
                <a:gd name="T14" fmla="*/ 19 w 35"/>
                <a:gd name="T15" fmla="*/ 3 h 7"/>
                <a:gd name="T16" fmla="*/ 17 w 35"/>
                <a:gd name="T17" fmla="*/ 3 h 7"/>
                <a:gd name="T18" fmla="*/ 15 w 35"/>
                <a:gd name="T19" fmla="*/ 3 h 7"/>
                <a:gd name="T20" fmla="*/ 14 w 35"/>
                <a:gd name="T21" fmla="*/ 3 h 7"/>
                <a:gd name="T22" fmla="*/ 12 w 35"/>
                <a:gd name="T23" fmla="*/ 2 h 7"/>
                <a:gd name="T24" fmla="*/ 10 w 35"/>
                <a:gd name="T25" fmla="*/ 2 h 7"/>
                <a:gd name="T26" fmla="*/ 8 w 35"/>
                <a:gd name="T27" fmla="*/ 2 h 7"/>
                <a:gd name="T28" fmla="*/ 6 w 35"/>
                <a:gd name="T29" fmla="*/ 0 h 7"/>
                <a:gd name="T30" fmla="*/ 2 w 35"/>
                <a:gd name="T31" fmla="*/ 0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35" y="7"/>
                  </a:moveTo>
                  <a:lnTo>
                    <a:pt x="33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4" name="Freeform 562"/>
            <p:cNvSpPr>
              <a:spLocks/>
            </p:cNvSpPr>
            <p:nvPr/>
          </p:nvSpPr>
          <p:spPr bwMode="auto">
            <a:xfrm>
              <a:off x="3724" y="2341"/>
              <a:ext cx="21" cy="6"/>
            </a:xfrm>
            <a:custGeom>
              <a:avLst/>
              <a:gdLst>
                <a:gd name="T0" fmla="*/ 21 w 21"/>
                <a:gd name="T1" fmla="*/ 6 h 6"/>
                <a:gd name="T2" fmla="*/ 19 w 21"/>
                <a:gd name="T3" fmla="*/ 4 h 6"/>
                <a:gd name="T4" fmla="*/ 15 w 21"/>
                <a:gd name="T5" fmla="*/ 4 h 6"/>
                <a:gd name="T6" fmla="*/ 13 w 21"/>
                <a:gd name="T7" fmla="*/ 2 h 6"/>
                <a:gd name="T8" fmla="*/ 11 w 21"/>
                <a:gd name="T9" fmla="*/ 2 h 6"/>
                <a:gd name="T10" fmla="*/ 7 w 21"/>
                <a:gd name="T11" fmla="*/ 2 h 6"/>
                <a:gd name="T12" fmla="*/ 6 w 21"/>
                <a:gd name="T13" fmla="*/ 2 h 6"/>
                <a:gd name="T14" fmla="*/ 2 w 21"/>
                <a:gd name="T15" fmla="*/ 2 h 6"/>
                <a:gd name="T16" fmla="*/ 0 w 2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lnTo>
                    <a:pt x="19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5" name="Freeform 563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3 w 25"/>
                <a:gd name="T21" fmla="*/ 0 h 31"/>
                <a:gd name="T22" fmla="*/ 11 w 25"/>
                <a:gd name="T23" fmla="*/ 0 h 31"/>
                <a:gd name="T24" fmla="*/ 9 w 25"/>
                <a:gd name="T25" fmla="*/ 0 h 31"/>
                <a:gd name="T26" fmla="*/ 9 w 25"/>
                <a:gd name="T27" fmla="*/ 0 h 31"/>
                <a:gd name="T28" fmla="*/ 8 w 25"/>
                <a:gd name="T29" fmla="*/ 2 h 31"/>
                <a:gd name="T30" fmla="*/ 8 w 25"/>
                <a:gd name="T31" fmla="*/ 2 h 31"/>
                <a:gd name="T32" fmla="*/ 6 w 25"/>
                <a:gd name="T33" fmla="*/ 4 h 31"/>
                <a:gd name="T34" fmla="*/ 4 w 25"/>
                <a:gd name="T35" fmla="*/ 4 h 31"/>
                <a:gd name="T36" fmla="*/ 4 w 25"/>
                <a:gd name="T37" fmla="*/ 6 h 31"/>
                <a:gd name="T38" fmla="*/ 2 w 25"/>
                <a:gd name="T39" fmla="*/ 6 h 31"/>
                <a:gd name="T40" fmla="*/ 2 w 25"/>
                <a:gd name="T41" fmla="*/ 8 h 31"/>
                <a:gd name="T42" fmla="*/ 2 w 25"/>
                <a:gd name="T43" fmla="*/ 9 h 31"/>
                <a:gd name="T44" fmla="*/ 0 w 25"/>
                <a:gd name="T45" fmla="*/ 11 h 31"/>
                <a:gd name="T46" fmla="*/ 0 w 25"/>
                <a:gd name="T47" fmla="*/ 11 h 31"/>
                <a:gd name="T48" fmla="*/ 0 w 25"/>
                <a:gd name="T49" fmla="*/ 13 h 31"/>
                <a:gd name="T50" fmla="*/ 0 w 25"/>
                <a:gd name="T51" fmla="*/ 17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2 w 25"/>
                <a:gd name="T59" fmla="*/ 25 h 31"/>
                <a:gd name="T60" fmla="*/ 2 w 25"/>
                <a:gd name="T61" fmla="*/ 27 h 31"/>
                <a:gd name="T62" fmla="*/ 4 w 25"/>
                <a:gd name="T63" fmla="*/ 29 h 31"/>
                <a:gd name="T64" fmla="*/ 4 w 25"/>
                <a:gd name="T65" fmla="*/ 29 h 31"/>
                <a:gd name="T66" fmla="*/ 6 w 25"/>
                <a:gd name="T67" fmla="*/ 31 h 31"/>
                <a:gd name="T68" fmla="*/ 8 w 25"/>
                <a:gd name="T69" fmla="*/ 31 h 31"/>
                <a:gd name="T70" fmla="*/ 8 w 25"/>
                <a:gd name="T71" fmla="*/ 31 h 31"/>
                <a:gd name="T72" fmla="*/ 9 w 25"/>
                <a:gd name="T73" fmla="*/ 31 h 31"/>
                <a:gd name="T74" fmla="*/ 9 w 25"/>
                <a:gd name="T75" fmla="*/ 31 h 31"/>
                <a:gd name="T76" fmla="*/ 11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5 w 25"/>
                <a:gd name="T83" fmla="*/ 29 h 31"/>
                <a:gd name="T84" fmla="*/ 17 w 25"/>
                <a:gd name="T85" fmla="*/ 29 h 31"/>
                <a:gd name="T86" fmla="*/ 17 w 25"/>
                <a:gd name="T87" fmla="*/ 27 h 31"/>
                <a:gd name="T88" fmla="*/ 19 w 25"/>
                <a:gd name="T89" fmla="*/ 27 h 31"/>
                <a:gd name="T90" fmla="*/ 21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3 w 25"/>
                <a:gd name="T9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6" name="Freeform 564"/>
            <p:cNvSpPr>
              <a:spLocks/>
            </p:cNvSpPr>
            <p:nvPr/>
          </p:nvSpPr>
          <p:spPr bwMode="auto">
            <a:xfrm>
              <a:off x="3745" y="2328"/>
              <a:ext cx="25" cy="31"/>
            </a:xfrm>
            <a:custGeom>
              <a:avLst/>
              <a:gdLst>
                <a:gd name="T0" fmla="*/ 23 w 25"/>
                <a:gd name="T1" fmla="*/ 17 h 31"/>
                <a:gd name="T2" fmla="*/ 25 w 25"/>
                <a:gd name="T3" fmla="*/ 15 h 31"/>
                <a:gd name="T4" fmla="*/ 23 w 25"/>
                <a:gd name="T5" fmla="*/ 11 h 31"/>
                <a:gd name="T6" fmla="*/ 23 w 25"/>
                <a:gd name="T7" fmla="*/ 9 h 31"/>
                <a:gd name="T8" fmla="*/ 23 w 25"/>
                <a:gd name="T9" fmla="*/ 6 h 31"/>
                <a:gd name="T10" fmla="*/ 21 w 25"/>
                <a:gd name="T11" fmla="*/ 4 h 31"/>
                <a:gd name="T12" fmla="*/ 19 w 25"/>
                <a:gd name="T13" fmla="*/ 2 h 31"/>
                <a:gd name="T14" fmla="*/ 17 w 25"/>
                <a:gd name="T15" fmla="*/ 0 h 31"/>
                <a:gd name="T16" fmla="*/ 15 w 25"/>
                <a:gd name="T17" fmla="*/ 0 h 31"/>
                <a:gd name="T18" fmla="*/ 13 w 25"/>
                <a:gd name="T19" fmla="*/ 0 h 31"/>
                <a:gd name="T20" fmla="*/ 11 w 25"/>
                <a:gd name="T21" fmla="*/ 0 h 31"/>
                <a:gd name="T22" fmla="*/ 9 w 25"/>
                <a:gd name="T23" fmla="*/ 0 h 31"/>
                <a:gd name="T24" fmla="*/ 8 w 25"/>
                <a:gd name="T25" fmla="*/ 2 h 31"/>
                <a:gd name="T26" fmla="*/ 6 w 25"/>
                <a:gd name="T27" fmla="*/ 4 h 31"/>
                <a:gd name="T28" fmla="*/ 4 w 25"/>
                <a:gd name="T29" fmla="*/ 4 h 31"/>
                <a:gd name="T30" fmla="*/ 4 w 25"/>
                <a:gd name="T31" fmla="*/ 6 h 31"/>
                <a:gd name="T32" fmla="*/ 2 w 25"/>
                <a:gd name="T33" fmla="*/ 6 h 31"/>
                <a:gd name="T34" fmla="*/ 2 w 25"/>
                <a:gd name="T35" fmla="*/ 8 h 31"/>
                <a:gd name="T36" fmla="*/ 2 w 25"/>
                <a:gd name="T37" fmla="*/ 9 h 31"/>
                <a:gd name="T38" fmla="*/ 0 w 25"/>
                <a:gd name="T39" fmla="*/ 11 h 31"/>
                <a:gd name="T40" fmla="*/ 0 w 25"/>
                <a:gd name="T41" fmla="*/ 13 h 31"/>
                <a:gd name="T42" fmla="*/ 0 w 25"/>
                <a:gd name="T43" fmla="*/ 17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31 h 31"/>
                <a:gd name="T58" fmla="*/ 8 w 25"/>
                <a:gd name="T59" fmla="*/ 31 h 31"/>
                <a:gd name="T60" fmla="*/ 9 w 25"/>
                <a:gd name="T61" fmla="*/ 31 h 31"/>
                <a:gd name="T62" fmla="*/ 11 w 25"/>
                <a:gd name="T63" fmla="*/ 31 h 31"/>
                <a:gd name="T64" fmla="*/ 13 w 25"/>
                <a:gd name="T65" fmla="*/ 31 h 31"/>
                <a:gd name="T66" fmla="*/ 15 w 25"/>
                <a:gd name="T67" fmla="*/ 29 h 31"/>
                <a:gd name="T68" fmla="*/ 17 w 25"/>
                <a:gd name="T69" fmla="*/ 29 h 31"/>
                <a:gd name="T70" fmla="*/ 17 w 25"/>
                <a:gd name="T71" fmla="*/ 27 h 31"/>
                <a:gd name="T72" fmla="*/ 19 w 25"/>
                <a:gd name="T73" fmla="*/ 27 h 31"/>
                <a:gd name="T74" fmla="*/ 21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3 w 25"/>
                <a:gd name="T8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3" y="17"/>
                  </a:moveTo>
                  <a:lnTo>
                    <a:pt x="25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7" name="Freeform 565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2 w 21"/>
                <a:gd name="T19" fmla="*/ 21 h 25"/>
                <a:gd name="T20" fmla="*/ 4 w 21"/>
                <a:gd name="T21" fmla="*/ 23 h 25"/>
                <a:gd name="T22" fmla="*/ 5 w 21"/>
                <a:gd name="T23" fmla="*/ 25 h 25"/>
                <a:gd name="T24" fmla="*/ 5 w 21"/>
                <a:gd name="T25" fmla="*/ 25 h 25"/>
                <a:gd name="T26" fmla="*/ 7 w 21"/>
                <a:gd name="T27" fmla="*/ 25 h 25"/>
                <a:gd name="T28" fmla="*/ 9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5 h 25"/>
                <a:gd name="T38" fmla="*/ 15 w 21"/>
                <a:gd name="T39" fmla="*/ 25 h 25"/>
                <a:gd name="T40" fmla="*/ 15 w 21"/>
                <a:gd name="T41" fmla="*/ 23 h 25"/>
                <a:gd name="T42" fmla="*/ 17 w 21"/>
                <a:gd name="T43" fmla="*/ 23 h 25"/>
                <a:gd name="T44" fmla="*/ 17 w 21"/>
                <a:gd name="T45" fmla="*/ 21 h 25"/>
                <a:gd name="T46" fmla="*/ 19 w 21"/>
                <a:gd name="T47" fmla="*/ 21 h 25"/>
                <a:gd name="T48" fmla="*/ 19 w 21"/>
                <a:gd name="T49" fmla="*/ 20 h 25"/>
                <a:gd name="T50" fmla="*/ 21 w 21"/>
                <a:gd name="T51" fmla="*/ 18 h 25"/>
                <a:gd name="T52" fmla="*/ 21 w 21"/>
                <a:gd name="T53" fmla="*/ 18 h 25"/>
                <a:gd name="T54" fmla="*/ 21 w 21"/>
                <a:gd name="T55" fmla="*/ 16 h 25"/>
                <a:gd name="T56" fmla="*/ 21 w 21"/>
                <a:gd name="T57" fmla="*/ 14 h 25"/>
                <a:gd name="T58" fmla="*/ 21 w 21"/>
                <a:gd name="T59" fmla="*/ 12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8 h 25"/>
                <a:gd name="T66" fmla="*/ 21 w 21"/>
                <a:gd name="T67" fmla="*/ 8 h 25"/>
                <a:gd name="T68" fmla="*/ 19 w 21"/>
                <a:gd name="T69" fmla="*/ 6 h 25"/>
                <a:gd name="T70" fmla="*/ 19 w 21"/>
                <a:gd name="T71" fmla="*/ 4 h 25"/>
                <a:gd name="T72" fmla="*/ 17 w 21"/>
                <a:gd name="T73" fmla="*/ 4 h 25"/>
                <a:gd name="T74" fmla="*/ 17 w 21"/>
                <a:gd name="T75" fmla="*/ 2 h 25"/>
                <a:gd name="T76" fmla="*/ 15 w 21"/>
                <a:gd name="T77" fmla="*/ 2 h 25"/>
                <a:gd name="T78" fmla="*/ 15 w 21"/>
                <a:gd name="T79" fmla="*/ 2 h 25"/>
                <a:gd name="T80" fmla="*/ 13 w 21"/>
                <a:gd name="T81" fmla="*/ 2 h 25"/>
                <a:gd name="T82" fmla="*/ 11 w 21"/>
                <a:gd name="T83" fmla="*/ 0 h 25"/>
                <a:gd name="T84" fmla="*/ 9 w 21"/>
                <a:gd name="T85" fmla="*/ 0 h 25"/>
                <a:gd name="T86" fmla="*/ 9 w 21"/>
                <a:gd name="T87" fmla="*/ 2 h 25"/>
                <a:gd name="T88" fmla="*/ 7 w 21"/>
                <a:gd name="T89" fmla="*/ 2 h 25"/>
                <a:gd name="T90" fmla="*/ 5 w 21"/>
                <a:gd name="T91" fmla="*/ 2 h 25"/>
                <a:gd name="T92" fmla="*/ 5 w 21"/>
                <a:gd name="T93" fmla="*/ 4 h 25"/>
                <a:gd name="T94" fmla="*/ 4 w 21"/>
                <a:gd name="T95" fmla="*/ 6 h 25"/>
                <a:gd name="T96" fmla="*/ 2 w 21"/>
                <a:gd name="T9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8" name="Freeform 566"/>
            <p:cNvSpPr>
              <a:spLocks/>
            </p:cNvSpPr>
            <p:nvPr/>
          </p:nvSpPr>
          <p:spPr bwMode="auto">
            <a:xfrm>
              <a:off x="3701" y="2316"/>
              <a:ext cx="21" cy="25"/>
            </a:xfrm>
            <a:custGeom>
              <a:avLst/>
              <a:gdLst>
                <a:gd name="T0" fmla="*/ 2 w 21"/>
                <a:gd name="T1" fmla="*/ 6 h 25"/>
                <a:gd name="T2" fmla="*/ 2 w 21"/>
                <a:gd name="T3" fmla="*/ 8 h 25"/>
                <a:gd name="T4" fmla="*/ 0 w 21"/>
                <a:gd name="T5" fmla="*/ 10 h 25"/>
                <a:gd name="T6" fmla="*/ 0 w 21"/>
                <a:gd name="T7" fmla="*/ 12 h 25"/>
                <a:gd name="T8" fmla="*/ 0 w 21"/>
                <a:gd name="T9" fmla="*/ 14 h 25"/>
                <a:gd name="T10" fmla="*/ 0 w 21"/>
                <a:gd name="T11" fmla="*/ 16 h 25"/>
                <a:gd name="T12" fmla="*/ 0 w 21"/>
                <a:gd name="T13" fmla="*/ 18 h 25"/>
                <a:gd name="T14" fmla="*/ 0 w 21"/>
                <a:gd name="T15" fmla="*/ 20 h 25"/>
                <a:gd name="T16" fmla="*/ 2 w 21"/>
                <a:gd name="T17" fmla="*/ 21 h 25"/>
                <a:gd name="T18" fmla="*/ 4 w 21"/>
                <a:gd name="T19" fmla="*/ 23 h 25"/>
                <a:gd name="T20" fmla="*/ 5 w 21"/>
                <a:gd name="T21" fmla="*/ 25 h 25"/>
                <a:gd name="T22" fmla="*/ 7 w 21"/>
                <a:gd name="T23" fmla="*/ 25 h 25"/>
                <a:gd name="T24" fmla="*/ 9 w 21"/>
                <a:gd name="T25" fmla="*/ 25 h 25"/>
                <a:gd name="T26" fmla="*/ 11 w 21"/>
                <a:gd name="T27" fmla="*/ 25 h 25"/>
                <a:gd name="T28" fmla="*/ 13 w 21"/>
                <a:gd name="T29" fmla="*/ 25 h 25"/>
                <a:gd name="T30" fmla="*/ 15 w 21"/>
                <a:gd name="T31" fmla="*/ 25 h 25"/>
                <a:gd name="T32" fmla="*/ 15 w 21"/>
                <a:gd name="T33" fmla="*/ 23 h 25"/>
                <a:gd name="T34" fmla="*/ 17 w 21"/>
                <a:gd name="T35" fmla="*/ 23 h 25"/>
                <a:gd name="T36" fmla="*/ 17 w 21"/>
                <a:gd name="T37" fmla="*/ 21 h 25"/>
                <a:gd name="T38" fmla="*/ 19 w 21"/>
                <a:gd name="T39" fmla="*/ 21 h 25"/>
                <a:gd name="T40" fmla="*/ 19 w 21"/>
                <a:gd name="T41" fmla="*/ 20 h 25"/>
                <a:gd name="T42" fmla="*/ 21 w 21"/>
                <a:gd name="T43" fmla="*/ 18 h 25"/>
                <a:gd name="T44" fmla="*/ 21 w 21"/>
                <a:gd name="T45" fmla="*/ 16 h 25"/>
                <a:gd name="T46" fmla="*/ 21 w 21"/>
                <a:gd name="T47" fmla="*/ 14 h 25"/>
                <a:gd name="T48" fmla="*/ 21 w 21"/>
                <a:gd name="T49" fmla="*/ 12 h 25"/>
                <a:gd name="T50" fmla="*/ 21 w 21"/>
                <a:gd name="T51" fmla="*/ 10 h 25"/>
                <a:gd name="T52" fmla="*/ 21 w 21"/>
                <a:gd name="T53" fmla="*/ 8 h 25"/>
                <a:gd name="T54" fmla="*/ 19 w 21"/>
                <a:gd name="T55" fmla="*/ 6 h 25"/>
                <a:gd name="T56" fmla="*/ 19 w 21"/>
                <a:gd name="T57" fmla="*/ 4 h 25"/>
                <a:gd name="T58" fmla="*/ 17 w 21"/>
                <a:gd name="T59" fmla="*/ 4 h 25"/>
                <a:gd name="T60" fmla="*/ 17 w 21"/>
                <a:gd name="T61" fmla="*/ 2 h 25"/>
                <a:gd name="T62" fmla="*/ 15 w 21"/>
                <a:gd name="T63" fmla="*/ 2 h 25"/>
                <a:gd name="T64" fmla="*/ 13 w 21"/>
                <a:gd name="T65" fmla="*/ 2 h 25"/>
                <a:gd name="T66" fmla="*/ 11 w 21"/>
                <a:gd name="T67" fmla="*/ 0 h 25"/>
                <a:gd name="T68" fmla="*/ 9 w 21"/>
                <a:gd name="T69" fmla="*/ 0 h 25"/>
                <a:gd name="T70" fmla="*/ 9 w 21"/>
                <a:gd name="T71" fmla="*/ 2 h 25"/>
                <a:gd name="T72" fmla="*/ 7 w 21"/>
                <a:gd name="T73" fmla="*/ 2 h 25"/>
                <a:gd name="T74" fmla="*/ 5 w 21"/>
                <a:gd name="T75" fmla="*/ 2 h 25"/>
                <a:gd name="T76" fmla="*/ 5 w 21"/>
                <a:gd name="T77" fmla="*/ 4 h 25"/>
                <a:gd name="T78" fmla="*/ 4 w 21"/>
                <a:gd name="T79" fmla="*/ 6 h 25"/>
                <a:gd name="T80" fmla="*/ 2 w 21"/>
                <a:gd name="T8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5">
                  <a:moveTo>
                    <a:pt x="2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19" name="Freeform 567"/>
            <p:cNvSpPr>
              <a:spLocks/>
            </p:cNvSpPr>
            <p:nvPr/>
          </p:nvSpPr>
          <p:spPr bwMode="auto">
            <a:xfrm>
              <a:off x="3710" y="2357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3 h 13"/>
                <a:gd name="T4" fmla="*/ 29 w 31"/>
                <a:gd name="T5" fmla="*/ 11 h 13"/>
                <a:gd name="T6" fmla="*/ 25 w 31"/>
                <a:gd name="T7" fmla="*/ 11 h 13"/>
                <a:gd name="T8" fmla="*/ 23 w 31"/>
                <a:gd name="T9" fmla="*/ 9 h 13"/>
                <a:gd name="T10" fmla="*/ 21 w 31"/>
                <a:gd name="T11" fmla="*/ 9 h 13"/>
                <a:gd name="T12" fmla="*/ 20 w 31"/>
                <a:gd name="T13" fmla="*/ 9 h 13"/>
                <a:gd name="T14" fmla="*/ 18 w 31"/>
                <a:gd name="T15" fmla="*/ 7 h 13"/>
                <a:gd name="T16" fmla="*/ 16 w 31"/>
                <a:gd name="T17" fmla="*/ 7 h 13"/>
                <a:gd name="T18" fmla="*/ 14 w 31"/>
                <a:gd name="T19" fmla="*/ 5 h 13"/>
                <a:gd name="T20" fmla="*/ 12 w 31"/>
                <a:gd name="T21" fmla="*/ 5 h 13"/>
                <a:gd name="T22" fmla="*/ 10 w 31"/>
                <a:gd name="T23" fmla="*/ 5 h 13"/>
                <a:gd name="T24" fmla="*/ 8 w 31"/>
                <a:gd name="T25" fmla="*/ 3 h 13"/>
                <a:gd name="T26" fmla="*/ 6 w 31"/>
                <a:gd name="T27" fmla="*/ 3 h 13"/>
                <a:gd name="T28" fmla="*/ 4 w 31"/>
                <a:gd name="T29" fmla="*/ 2 h 13"/>
                <a:gd name="T30" fmla="*/ 2 w 31"/>
                <a:gd name="T31" fmla="*/ 2 h 13"/>
                <a:gd name="T32" fmla="*/ 0 w 3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3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0" name="Freeform 568"/>
            <p:cNvSpPr>
              <a:spLocks/>
            </p:cNvSpPr>
            <p:nvPr/>
          </p:nvSpPr>
          <p:spPr bwMode="auto">
            <a:xfrm>
              <a:off x="3714" y="2366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1" name="Freeform 569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6 w 25"/>
                <a:gd name="T23" fmla="*/ 0 h 30"/>
                <a:gd name="T24" fmla="*/ 14 w 25"/>
                <a:gd name="T25" fmla="*/ 0 h 30"/>
                <a:gd name="T26" fmla="*/ 12 w 25"/>
                <a:gd name="T27" fmla="*/ 2 h 30"/>
                <a:gd name="T28" fmla="*/ 12 w 25"/>
                <a:gd name="T29" fmla="*/ 2 h 30"/>
                <a:gd name="T30" fmla="*/ 10 w 25"/>
                <a:gd name="T31" fmla="*/ 2 h 30"/>
                <a:gd name="T32" fmla="*/ 8 w 25"/>
                <a:gd name="T33" fmla="*/ 3 h 30"/>
                <a:gd name="T34" fmla="*/ 8 w 25"/>
                <a:gd name="T35" fmla="*/ 3 h 30"/>
                <a:gd name="T36" fmla="*/ 6 w 25"/>
                <a:gd name="T37" fmla="*/ 5 h 30"/>
                <a:gd name="T38" fmla="*/ 6 w 25"/>
                <a:gd name="T39" fmla="*/ 5 h 30"/>
                <a:gd name="T40" fmla="*/ 4 w 25"/>
                <a:gd name="T41" fmla="*/ 7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21 h 30"/>
                <a:gd name="T56" fmla="*/ 0 w 25"/>
                <a:gd name="T57" fmla="*/ 23 h 30"/>
                <a:gd name="T58" fmla="*/ 0 w 25"/>
                <a:gd name="T59" fmla="*/ 25 h 30"/>
                <a:gd name="T60" fmla="*/ 2 w 25"/>
                <a:gd name="T61" fmla="*/ 27 h 30"/>
                <a:gd name="T62" fmla="*/ 2 w 25"/>
                <a:gd name="T63" fmla="*/ 28 h 30"/>
                <a:gd name="T64" fmla="*/ 4 w 25"/>
                <a:gd name="T65" fmla="*/ 28 h 30"/>
                <a:gd name="T66" fmla="*/ 4 w 25"/>
                <a:gd name="T67" fmla="*/ 30 h 30"/>
                <a:gd name="T68" fmla="*/ 6 w 25"/>
                <a:gd name="T69" fmla="*/ 30 h 30"/>
                <a:gd name="T70" fmla="*/ 6 w 25"/>
                <a:gd name="T71" fmla="*/ 30 h 30"/>
                <a:gd name="T72" fmla="*/ 8 w 25"/>
                <a:gd name="T73" fmla="*/ 30 h 30"/>
                <a:gd name="T74" fmla="*/ 10 w 25"/>
                <a:gd name="T75" fmla="*/ 30 h 30"/>
                <a:gd name="T76" fmla="*/ 10 w 25"/>
                <a:gd name="T77" fmla="*/ 30 h 30"/>
                <a:gd name="T78" fmla="*/ 12 w 25"/>
                <a:gd name="T79" fmla="*/ 30 h 30"/>
                <a:gd name="T80" fmla="*/ 12 w 25"/>
                <a:gd name="T81" fmla="*/ 30 h 30"/>
                <a:gd name="T82" fmla="*/ 14 w 25"/>
                <a:gd name="T83" fmla="*/ 30 h 30"/>
                <a:gd name="T84" fmla="*/ 16 w 25"/>
                <a:gd name="T85" fmla="*/ 30 h 30"/>
                <a:gd name="T86" fmla="*/ 18 w 25"/>
                <a:gd name="T87" fmla="*/ 28 h 30"/>
                <a:gd name="T88" fmla="*/ 19 w 25"/>
                <a:gd name="T89" fmla="*/ 28 h 30"/>
                <a:gd name="T90" fmla="*/ 21 w 25"/>
                <a:gd name="T91" fmla="*/ 27 h 30"/>
                <a:gd name="T92" fmla="*/ 21 w 25"/>
                <a:gd name="T93" fmla="*/ 25 h 30"/>
                <a:gd name="T94" fmla="*/ 23 w 25"/>
                <a:gd name="T95" fmla="*/ 23 h 30"/>
                <a:gd name="T96" fmla="*/ 25 w 25"/>
                <a:gd name="T9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2" name="Freeform 570"/>
            <p:cNvSpPr>
              <a:spLocks/>
            </p:cNvSpPr>
            <p:nvPr/>
          </p:nvSpPr>
          <p:spPr bwMode="auto">
            <a:xfrm>
              <a:off x="3735" y="2357"/>
              <a:ext cx="25" cy="30"/>
            </a:xfrm>
            <a:custGeom>
              <a:avLst/>
              <a:gdLst>
                <a:gd name="T0" fmla="*/ 25 w 25"/>
                <a:gd name="T1" fmla="*/ 21 h 30"/>
                <a:gd name="T2" fmla="*/ 25 w 25"/>
                <a:gd name="T3" fmla="*/ 17 h 30"/>
                <a:gd name="T4" fmla="*/ 25 w 25"/>
                <a:gd name="T5" fmla="*/ 15 h 30"/>
                <a:gd name="T6" fmla="*/ 25 w 25"/>
                <a:gd name="T7" fmla="*/ 11 h 30"/>
                <a:gd name="T8" fmla="*/ 25 w 25"/>
                <a:gd name="T9" fmla="*/ 9 h 30"/>
                <a:gd name="T10" fmla="*/ 23 w 25"/>
                <a:gd name="T11" fmla="*/ 5 h 30"/>
                <a:gd name="T12" fmla="*/ 23 w 25"/>
                <a:gd name="T13" fmla="*/ 3 h 30"/>
                <a:gd name="T14" fmla="*/ 21 w 25"/>
                <a:gd name="T15" fmla="*/ 2 h 30"/>
                <a:gd name="T16" fmla="*/ 19 w 25"/>
                <a:gd name="T17" fmla="*/ 2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2 w 25"/>
                <a:gd name="T25" fmla="*/ 2 h 30"/>
                <a:gd name="T26" fmla="*/ 10 w 25"/>
                <a:gd name="T27" fmla="*/ 2 h 30"/>
                <a:gd name="T28" fmla="*/ 8 w 25"/>
                <a:gd name="T29" fmla="*/ 3 h 30"/>
                <a:gd name="T30" fmla="*/ 6 w 25"/>
                <a:gd name="T31" fmla="*/ 5 h 30"/>
                <a:gd name="T32" fmla="*/ 4 w 25"/>
                <a:gd name="T33" fmla="*/ 7 h 30"/>
                <a:gd name="T34" fmla="*/ 2 w 25"/>
                <a:gd name="T35" fmla="*/ 9 h 30"/>
                <a:gd name="T36" fmla="*/ 2 w 25"/>
                <a:gd name="T37" fmla="*/ 11 h 30"/>
                <a:gd name="T38" fmla="*/ 0 w 25"/>
                <a:gd name="T39" fmla="*/ 13 h 30"/>
                <a:gd name="T40" fmla="*/ 0 w 25"/>
                <a:gd name="T41" fmla="*/ 15 h 30"/>
                <a:gd name="T42" fmla="*/ 0 w 25"/>
                <a:gd name="T43" fmla="*/ 17 h 30"/>
                <a:gd name="T44" fmla="*/ 0 w 25"/>
                <a:gd name="T45" fmla="*/ 21 h 30"/>
                <a:gd name="T46" fmla="*/ 0 w 25"/>
                <a:gd name="T47" fmla="*/ 23 h 30"/>
                <a:gd name="T48" fmla="*/ 0 w 25"/>
                <a:gd name="T49" fmla="*/ 25 h 30"/>
                <a:gd name="T50" fmla="*/ 2 w 25"/>
                <a:gd name="T51" fmla="*/ 27 h 30"/>
                <a:gd name="T52" fmla="*/ 2 w 25"/>
                <a:gd name="T53" fmla="*/ 28 h 30"/>
                <a:gd name="T54" fmla="*/ 4 w 25"/>
                <a:gd name="T55" fmla="*/ 28 h 30"/>
                <a:gd name="T56" fmla="*/ 4 w 25"/>
                <a:gd name="T57" fmla="*/ 30 h 30"/>
                <a:gd name="T58" fmla="*/ 6 w 25"/>
                <a:gd name="T59" fmla="*/ 30 h 30"/>
                <a:gd name="T60" fmla="*/ 8 w 25"/>
                <a:gd name="T61" fmla="*/ 30 h 30"/>
                <a:gd name="T62" fmla="*/ 10 w 25"/>
                <a:gd name="T63" fmla="*/ 30 h 30"/>
                <a:gd name="T64" fmla="*/ 12 w 25"/>
                <a:gd name="T65" fmla="*/ 30 h 30"/>
                <a:gd name="T66" fmla="*/ 14 w 25"/>
                <a:gd name="T67" fmla="*/ 30 h 30"/>
                <a:gd name="T68" fmla="*/ 16 w 25"/>
                <a:gd name="T69" fmla="*/ 30 h 30"/>
                <a:gd name="T70" fmla="*/ 18 w 25"/>
                <a:gd name="T71" fmla="*/ 28 h 30"/>
                <a:gd name="T72" fmla="*/ 19 w 25"/>
                <a:gd name="T73" fmla="*/ 28 h 30"/>
                <a:gd name="T74" fmla="*/ 21 w 25"/>
                <a:gd name="T75" fmla="*/ 27 h 30"/>
                <a:gd name="T76" fmla="*/ 21 w 25"/>
                <a:gd name="T77" fmla="*/ 25 h 30"/>
                <a:gd name="T78" fmla="*/ 23 w 25"/>
                <a:gd name="T79" fmla="*/ 23 h 30"/>
                <a:gd name="T80" fmla="*/ 25 w 25"/>
                <a:gd name="T8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3" name="Freeform 571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4 w 23"/>
                <a:gd name="T3" fmla="*/ 4 h 23"/>
                <a:gd name="T4" fmla="*/ 2 w 23"/>
                <a:gd name="T5" fmla="*/ 6 h 23"/>
                <a:gd name="T6" fmla="*/ 2 w 23"/>
                <a:gd name="T7" fmla="*/ 8 h 23"/>
                <a:gd name="T8" fmla="*/ 0 w 23"/>
                <a:gd name="T9" fmla="*/ 10 h 23"/>
                <a:gd name="T10" fmla="*/ 0 w 23"/>
                <a:gd name="T11" fmla="*/ 12 h 23"/>
                <a:gd name="T12" fmla="*/ 0 w 23"/>
                <a:gd name="T13" fmla="*/ 14 h 23"/>
                <a:gd name="T14" fmla="*/ 0 w 23"/>
                <a:gd name="T15" fmla="*/ 16 h 23"/>
                <a:gd name="T16" fmla="*/ 2 w 23"/>
                <a:gd name="T17" fmla="*/ 18 h 23"/>
                <a:gd name="T18" fmla="*/ 2 w 23"/>
                <a:gd name="T19" fmla="*/ 19 h 23"/>
                <a:gd name="T20" fmla="*/ 4 w 23"/>
                <a:gd name="T21" fmla="*/ 19 h 23"/>
                <a:gd name="T22" fmla="*/ 4 w 23"/>
                <a:gd name="T23" fmla="*/ 21 h 23"/>
                <a:gd name="T24" fmla="*/ 6 w 23"/>
                <a:gd name="T25" fmla="*/ 23 h 23"/>
                <a:gd name="T26" fmla="*/ 6 w 23"/>
                <a:gd name="T27" fmla="*/ 23 h 23"/>
                <a:gd name="T28" fmla="*/ 8 w 23"/>
                <a:gd name="T29" fmla="*/ 23 h 23"/>
                <a:gd name="T30" fmla="*/ 10 w 23"/>
                <a:gd name="T31" fmla="*/ 23 h 23"/>
                <a:gd name="T32" fmla="*/ 12 w 23"/>
                <a:gd name="T33" fmla="*/ 23 h 23"/>
                <a:gd name="T34" fmla="*/ 12 w 23"/>
                <a:gd name="T35" fmla="*/ 23 h 23"/>
                <a:gd name="T36" fmla="*/ 13 w 23"/>
                <a:gd name="T37" fmla="*/ 23 h 23"/>
                <a:gd name="T38" fmla="*/ 13 w 23"/>
                <a:gd name="T39" fmla="*/ 23 h 23"/>
                <a:gd name="T40" fmla="*/ 15 w 23"/>
                <a:gd name="T41" fmla="*/ 23 h 23"/>
                <a:gd name="T42" fmla="*/ 15 w 23"/>
                <a:gd name="T43" fmla="*/ 21 h 23"/>
                <a:gd name="T44" fmla="*/ 17 w 23"/>
                <a:gd name="T45" fmla="*/ 21 h 23"/>
                <a:gd name="T46" fmla="*/ 17 w 23"/>
                <a:gd name="T47" fmla="*/ 19 h 23"/>
                <a:gd name="T48" fmla="*/ 19 w 23"/>
                <a:gd name="T49" fmla="*/ 19 h 23"/>
                <a:gd name="T50" fmla="*/ 19 w 23"/>
                <a:gd name="T51" fmla="*/ 18 h 23"/>
                <a:gd name="T52" fmla="*/ 21 w 23"/>
                <a:gd name="T53" fmla="*/ 18 h 23"/>
                <a:gd name="T54" fmla="*/ 21 w 23"/>
                <a:gd name="T55" fmla="*/ 16 h 23"/>
                <a:gd name="T56" fmla="*/ 21 w 23"/>
                <a:gd name="T57" fmla="*/ 14 h 23"/>
                <a:gd name="T58" fmla="*/ 23 w 23"/>
                <a:gd name="T59" fmla="*/ 12 h 23"/>
                <a:gd name="T60" fmla="*/ 23 w 23"/>
                <a:gd name="T61" fmla="*/ 12 h 23"/>
                <a:gd name="T62" fmla="*/ 23 w 23"/>
                <a:gd name="T63" fmla="*/ 10 h 23"/>
                <a:gd name="T64" fmla="*/ 23 w 23"/>
                <a:gd name="T65" fmla="*/ 8 h 23"/>
                <a:gd name="T66" fmla="*/ 23 w 23"/>
                <a:gd name="T67" fmla="*/ 6 h 23"/>
                <a:gd name="T68" fmla="*/ 21 w 23"/>
                <a:gd name="T69" fmla="*/ 6 h 23"/>
                <a:gd name="T70" fmla="*/ 21 w 23"/>
                <a:gd name="T71" fmla="*/ 4 h 23"/>
                <a:gd name="T72" fmla="*/ 21 w 23"/>
                <a:gd name="T73" fmla="*/ 2 h 23"/>
                <a:gd name="T74" fmla="*/ 19 w 23"/>
                <a:gd name="T75" fmla="*/ 2 h 23"/>
                <a:gd name="T76" fmla="*/ 19 w 23"/>
                <a:gd name="T77" fmla="*/ 0 h 23"/>
                <a:gd name="T78" fmla="*/ 17 w 23"/>
                <a:gd name="T79" fmla="*/ 0 h 23"/>
                <a:gd name="T80" fmla="*/ 15 w 23"/>
                <a:gd name="T81" fmla="*/ 0 h 23"/>
                <a:gd name="T82" fmla="*/ 15 w 23"/>
                <a:gd name="T83" fmla="*/ 0 h 23"/>
                <a:gd name="T84" fmla="*/ 13 w 23"/>
                <a:gd name="T85" fmla="*/ 0 h 23"/>
                <a:gd name="T86" fmla="*/ 12 w 23"/>
                <a:gd name="T87" fmla="*/ 0 h 23"/>
                <a:gd name="T88" fmla="*/ 10 w 23"/>
                <a:gd name="T89" fmla="*/ 0 h 23"/>
                <a:gd name="T90" fmla="*/ 8 w 23"/>
                <a:gd name="T91" fmla="*/ 0 h 23"/>
                <a:gd name="T92" fmla="*/ 8 w 23"/>
                <a:gd name="T93" fmla="*/ 0 h 23"/>
                <a:gd name="T94" fmla="*/ 6 w 23"/>
                <a:gd name="T95" fmla="*/ 2 h 23"/>
                <a:gd name="T96" fmla="*/ 4 w 23"/>
                <a:gd name="T9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4" name="Freeform 572"/>
            <p:cNvSpPr>
              <a:spLocks/>
            </p:cNvSpPr>
            <p:nvPr/>
          </p:nvSpPr>
          <p:spPr bwMode="auto">
            <a:xfrm>
              <a:off x="3693" y="2341"/>
              <a:ext cx="23" cy="23"/>
            </a:xfrm>
            <a:custGeom>
              <a:avLst/>
              <a:gdLst>
                <a:gd name="T0" fmla="*/ 4 w 23"/>
                <a:gd name="T1" fmla="*/ 4 h 23"/>
                <a:gd name="T2" fmla="*/ 2 w 23"/>
                <a:gd name="T3" fmla="*/ 6 h 23"/>
                <a:gd name="T4" fmla="*/ 2 w 23"/>
                <a:gd name="T5" fmla="*/ 8 h 23"/>
                <a:gd name="T6" fmla="*/ 0 w 23"/>
                <a:gd name="T7" fmla="*/ 10 h 23"/>
                <a:gd name="T8" fmla="*/ 0 w 23"/>
                <a:gd name="T9" fmla="*/ 12 h 23"/>
                <a:gd name="T10" fmla="*/ 0 w 23"/>
                <a:gd name="T11" fmla="*/ 14 h 23"/>
                <a:gd name="T12" fmla="*/ 0 w 23"/>
                <a:gd name="T13" fmla="*/ 16 h 23"/>
                <a:gd name="T14" fmla="*/ 2 w 23"/>
                <a:gd name="T15" fmla="*/ 18 h 23"/>
                <a:gd name="T16" fmla="*/ 2 w 23"/>
                <a:gd name="T17" fmla="*/ 19 h 23"/>
                <a:gd name="T18" fmla="*/ 4 w 23"/>
                <a:gd name="T19" fmla="*/ 19 h 23"/>
                <a:gd name="T20" fmla="*/ 4 w 23"/>
                <a:gd name="T21" fmla="*/ 21 h 23"/>
                <a:gd name="T22" fmla="*/ 6 w 23"/>
                <a:gd name="T23" fmla="*/ 23 h 23"/>
                <a:gd name="T24" fmla="*/ 8 w 23"/>
                <a:gd name="T25" fmla="*/ 23 h 23"/>
                <a:gd name="T26" fmla="*/ 10 w 23"/>
                <a:gd name="T27" fmla="*/ 23 h 23"/>
                <a:gd name="T28" fmla="*/ 12 w 23"/>
                <a:gd name="T29" fmla="*/ 23 h 23"/>
                <a:gd name="T30" fmla="*/ 13 w 23"/>
                <a:gd name="T31" fmla="*/ 23 h 23"/>
                <a:gd name="T32" fmla="*/ 15 w 23"/>
                <a:gd name="T33" fmla="*/ 23 h 23"/>
                <a:gd name="T34" fmla="*/ 15 w 23"/>
                <a:gd name="T35" fmla="*/ 21 h 23"/>
                <a:gd name="T36" fmla="*/ 17 w 23"/>
                <a:gd name="T37" fmla="*/ 21 h 23"/>
                <a:gd name="T38" fmla="*/ 17 w 23"/>
                <a:gd name="T39" fmla="*/ 19 h 23"/>
                <a:gd name="T40" fmla="*/ 19 w 23"/>
                <a:gd name="T41" fmla="*/ 19 h 23"/>
                <a:gd name="T42" fmla="*/ 19 w 23"/>
                <a:gd name="T43" fmla="*/ 18 h 23"/>
                <a:gd name="T44" fmla="*/ 21 w 23"/>
                <a:gd name="T45" fmla="*/ 18 h 23"/>
                <a:gd name="T46" fmla="*/ 21 w 23"/>
                <a:gd name="T47" fmla="*/ 16 h 23"/>
                <a:gd name="T48" fmla="*/ 21 w 23"/>
                <a:gd name="T49" fmla="*/ 14 h 23"/>
                <a:gd name="T50" fmla="*/ 23 w 23"/>
                <a:gd name="T51" fmla="*/ 12 h 23"/>
                <a:gd name="T52" fmla="*/ 23 w 23"/>
                <a:gd name="T53" fmla="*/ 10 h 23"/>
                <a:gd name="T54" fmla="*/ 23 w 23"/>
                <a:gd name="T55" fmla="*/ 8 h 23"/>
                <a:gd name="T56" fmla="*/ 23 w 23"/>
                <a:gd name="T57" fmla="*/ 6 h 23"/>
                <a:gd name="T58" fmla="*/ 21 w 23"/>
                <a:gd name="T59" fmla="*/ 6 h 23"/>
                <a:gd name="T60" fmla="*/ 21 w 23"/>
                <a:gd name="T61" fmla="*/ 4 h 23"/>
                <a:gd name="T62" fmla="*/ 21 w 23"/>
                <a:gd name="T63" fmla="*/ 2 h 23"/>
                <a:gd name="T64" fmla="*/ 19 w 23"/>
                <a:gd name="T65" fmla="*/ 2 h 23"/>
                <a:gd name="T66" fmla="*/ 19 w 23"/>
                <a:gd name="T67" fmla="*/ 0 h 23"/>
                <a:gd name="T68" fmla="*/ 17 w 23"/>
                <a:gd name="T69" fmla="*/ 0 h 23"/>
                <a:gd name="T70" fmla="*/ 15 w 23"/>
                <a:gd name="T71" fmla="*/ 0 h 23"/>
                <a:gd name="T72" fmla="*/ 13 w 23"/>
                <a:gd name="T73" fmla="*/ 0 h 23"/>
                <a:gd name="T74" fmla="*/ 12 w 23"/>
                <a:gd name="T75" fmla="*/ 0 h 23"/>
                <a:gd name="T76" fmla="*/ 10 w 23"/>
                <a:gd name="T77" fmla="*/ 0 h 23"/>
                <a:gd name="T78" fmla="*/ 8 w 23"/>
                <a:gd name="T79" fmla="*/ 0 h 23"/>
                <a:gd name="T80" fmla="*/ 6 w 23"/>
                <a:gd name="T81" fmla="*/ 2 h 23"/>
                <a:gd name="T82" fmla="*/ 4 w 23"/>
                <a:gd name="T8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5" name="Freeform 573"/>
            <p:cNvSpPr>
              <a:spLocks/>
            </p:cNvSpPr>
            <p:nvPr/>
          </p:nvSpPr>
          <p:spPr bwMode="auto">
            <a:xfrm>
              <a:off x="3699" y="2384"/>
              <a:ext cx="31" cy="13"/>
            </a:xfrm>
            <a:custGeom>
              <a:avLst/>
              <a:gdLst>
                <a:gd name="T0" fmla="*/ 31 w 31"/>
                <a:gd name="T1" fmla="*/ 13 h 13"/>
                <a:gd name="T2" fmla="*/ 29 w 31"/>
                <a:gd name="T3" fmla="*/ 11 h 13"/>
                <a:gd name="T4" fmla="*/ 25 w 31"/>
                <a:gd name="T5" fmla="*/ 11 h 13"/>
                <a:gd name="T6" fmla="*/ 23 w 31"/>
                <a:gd name="T7" fmla="*/ 9 h 13"/>
                <a:gd name="T8" fmla="*/ 21 w 31"/>
                <a:gd name="T9" fmla="*/ 9 h 13"/>
                <a:gd name="T10" fmla="*/ 19 w 31"/>
                <a:gd name="T11" fmla="*/ 7 h 13"/>
                <a:gd name="T12" fmla="*/ 17 w 31"/>
                <a:gd name="T13" fmla="*/ 7 h 13"/>
                <a:gd name="T14" fmla="*/ 15 w 31"/>
                <a:gd name="T15" fmla="*/ 7 h 13"/>
                <a:gd name="T16" fmla="*/ 13 w 31"/>
                <a:gd name="T17" fmla="*/ 5 h 13"/>
                <a:gd name="T18" fmla="*/ 11 w 31"/>
                <a:gd name="T19" fmla="*/ 5 h 13"/>
                <a:gd name="T20" fmla="*/ 9 w 31"/>
                <a:gd name="T21" fmla="*/ 3 h 13"/>
                <a:gd name="T22" fmla="*/ 7 w 31"/>
                <a:gd name="T23" fmla="*/ 3 h 13"/>
                <a:gd name="T24" fmla="*/ 6 w 31"/>
                <a:gd name="T25" fmla="*/ 1 h 13"/>
                <a:gd name="T26" fmla="*/ 4 w 31"/>
                <a:gd name="T27" fmla="*/ 1 h 13"/>
                <a:gd name="T28" fmla="*/ 2 w 31"/>
                <a:gd name="T29" fmla="*/ 1 h 13"/>
                <a:gd name="T30" fmla="*/ 0 w 31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3">
                  <a:moveTo>
                    <a:pt x="31" y="13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6" name="Freeform 574"/>
            <p:cNvSpPr>
              <a:spLocks/>
            </p:cNvSpPr>
            <p:nvPr/>
          </p:nvSpPr>
          <p:spPr bwMode="auto">
            <a:xfrm>
              <a:off x="3703" y="2393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6 h 8"/>
                <a:gd name="T4" fmla="*/ 15 w 21"/>
                <a:gd name="T5" fmla="*/ 4 h 8"/>
                <a:gd name="T6" fmla="*/ 13 w 21"/>
                <a:gd name="T7" fmla="*/ 4 h 8"/>
                <a:gd name="T8" fmla="*/ 11 w 21"/>
                <a:gd name="T9" fmla="*/ 4 h 8"/>
                <a:gd name="T10" fmla="*/ 9 w 21"/>
                <a:gd name="T11" fmla="*/ 2 h 8"/>
                <a:gd name="T12" fmla="*/ 5 w 21"/>
                <a:gd name="T13" fmla="*/ 2 h 8"/>
                <a:gd name="T14" fmla="*/ 3 w 21"/>
                <a:gd name="T15" fmla="*/ 0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7" name="Freeform 575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3 w 25"/>
                <a:gd name="T25" fmla="*/ 0 h 30"/>
                <a:gd name="T26" fmla="*/ 11 w 25"/>
                <a:gd name="T27" fmla="*/ 0 h 30"/>
                <a:gd name="T28" fmla="*/ 11 w 25"/>
                <a:gd name="T29" fmla="*/ 1 h 30"/>
                <a:gd name="T30" fmla="*/ 9 w 25"/>
                <a:gd name="T31" fmla="*/ 1 h 30"/>
                <a:gd name="T32" fmla="*/ 7 w 25"/>
                <a:gd name="T33" fmla="*/ 1 h 30"/>
                <a:gd name="T34" fmla="*/ 7 w 25"/>
                <a:gd name="T35" fmla="*/ 3 h 30"/>
                <a:gd name="T36" fmla="*/ 6 w 25"/>
                <a:gd name="T37" fmla="*/ 3 h 30"/>
                <a:gd name="T38" fmla="*/ 4 w 25"/>
                <a:gd name="T39" fmla="*/ 5 h 30"/>
                <a:gd name="T40" fmla="*/ 4 w 25"/>
                <a:gd name="T41" fmla="*/ 5 h 30"/>
                <a:gd name="T42" fmla="*/ 4 w 25"/>
                <a:gd name="T43" fmla="*/ 7 h 30"/>
                <a:gd name="T44" fmla="*/ 2 w 25"/>
                <a:gd name="T45" fmla="*/ 9 h 30"/>
                <a:gd name="T46" fmla="*/ 2 w 25"/>
                <a:gd name="T47" fmla="*/ 11 h 30"/>
                <a:gd name="T48" fmla="*/ 0 w 25"/>
                <a:gd name="T49" fmla="*/ 13 h 30"/>
                <a:gd name="T50" fmla="*/ 0 w 25"/>
                <a:gd name="T51" fmla="*/ 15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3 h 30"/>
                <a:gd name="T58" fmla="*/ 0 w 25"/>
                <a:gd name="T59" fmla="*/ 24 h 30"/>
                <a:gd name="T60" fmla="*/ 0 w 25"/>
                <a:gd name="T61" fmla="*/ 26 h 30"/>
                <a:gd name="T62" fmla="*/ 2 w 25"/>
                <a:gd name="T63" fmla="*/ 26 h 30"/>
                <a:gd name="T64" fmla="*/ 4 w 25"/>
                <a:gd name="T65" fmla="*/ 28 h 30"/>
                <a:gd name="T66" fmla="*/ 4 w 25"/>
                <a:gd name="T67" fmla="*/ 28 h 30"/>
                <a:gd name="T68" fmla="*/ 6 w 25"/>
                <a:gd name="T69" fmla="*/ 30 h 30"/>
                <a:gd name="T70" fmla="*/ 6 w 25"/>
                <a:gd name="T71" fmla="*/ 30 h 30"/>
                <a:gd name="T72" fmla="*/ 7 w 25"/>
                <a:gd name="T73" fmla="*/ 30 h 30"/>
                <a:gd name="T74" fmla="*/ 7 w 25"/>
                <a:gd name="T75" fmla="*/ 30 h 30"/>
                <a:gd name="T76" fmla="*/ 9 w 25"/>
                <a:gd name="T77" fmla="*/ 30 h 30"/>
                <a:gd name="T78" fmla="*/ 11 w 25"/>
                <a:gd name="T79" fmla="*/ 30 h 30"/>
                <a:gd name="T80" fmla="*/ 11 w 25"/>
                <a:gd name="T81" fmla="*/ 30 h 30"/>
                <a:gd name="T82" fmla="*/ 13 w 25"/>
                <a:gd name="T83" fmla="*/ 30 h 30"/>
                <a:gd name="T84" fmla="*/ 15 w 25"/>
                <a:gd name="T85" fmla="*/ 28 h 30"/>
                <a:gd name="T86" fmla="*/ 17 w 25"/>
                <a:gd name="T87" fmla="*/ 28 h 30"/>
                <a:gd name="T88" fmla="*/ 19 w 25"/>
                <a:gd name="T89" fmla="*/ 26 h 30"/>
                <a:gd name="T90" fmla="*/ 19 w 25"/>
                <a:gd name="T91" fmla="*/ 26 h 30"/>
                <a:gd name="T92" fmla="*/ 21 w 25"/>
                <a:gd name="T93" fmla="*/ 24 h 30"/>
                <a:gd name="T94" fmla="*/ 23 w 25"/>
                <a:gd name="T95" fmla="*/ 23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8" name="Freeform 576"/>
            <p:cNvSpPr>
              <a:spLocks/>
            </p:cNvSpPr>
            <p:nvPr/>
          </p:nvSpPr>
          <p:spPr bwMode="auto">
            <a:xfrm>
              <a:off x="3724" y="2384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7 h 30"/>
                <a:gd name="T4" fmla="*/ 25 w 25"/>
                <a:gd name="T5" fmla="*/ 13 h 30"/>
                <a:gd name="T6" fmla="*/ 25 w 25"/>
                <a:gd name="T7" fmla="*/ 11 h 30"/>
                <a:gd name="T8" fmla="*/ 25 w 25"/>
                <a:gd name="T9" fmla="*/ 7 h 30"/>
                <a:gd name="T10" fmla="*/ 23 w 25"/>
                <a:gd name="T11" fmla="*/ 5 h 30"/>
                <a:gd name="T12" fmla="*/ 21 w 25"/>
                <a:gd name="T13" fmla="*/ 3 h 30"/>
                <a:gd name="T14" fmla="*/ 21 w 25"/>
                <a:gd name="T15" fmla="*/ 1 h 30"/>
                <a:gd name="T16" fmla="*/ 19 w 25"/>
                <a:gd name="T17" fmla="*/ 0 h 30"/>
                <a:gd name="T18" fmla="*/ 17 w 25"/>
                <a:gd name="T19" fmla="*/ 0 h 30"/>
                <a:gd name="T20" fmla="*/ 15 w 25"/>
                <a:gd name="T21" fmla="*/ 0 h 30"/>
                <a:gd name="T22" fmla="*/ 13 w 25"/>
                <a:gd name="T23" fmla="*/ 0 h 30"/>
                <a:gd name="T24" fmla="*/ 11 w 25"/>
                <a:gd name="T25" fmla="*/ 0 h 30"/>
                <a:gd name="T26" fmla="*/ 11 w 25"/>
                <a:gd name="T27" fmla="*/ 1 h 30"/>
                <a:gd name="T28" fmla="*/ 9 w 25"/>
                <a:gd name="T29" fmla="*/ 1 h 30"/>
                <a:gd name="T30" fmla="*/ 7 w 25"/>
                <a:gd name="T31" fmla="*/ 1 h 30"/>
                <a:gd name="T32" fmla="*/ 7 w 25"/>
                <a:gd name="T33" fmla="*/ 3 h 30"/>
                <a:gd name="T34" fmla="*/ 6 w 25"/>
                <a:gd name="T35" fmla="*/ 3 h 30"/>
                <a:gd name="T36" fmla="*/ 4 w 25"/>
                <a:gd name="T37" fmla="*/ 5 h 30"/>
                <a:gd name="T38" fmla="*/ 4 w 25"/>
                <a:gd name="T39" fmla="*/ 7 h 30"/>
                <a:gd name="T40" fmla="*/ 2 w 25"/>
                <a:gd name="T41" fmla="*/ 9 h 30"/>
                <a:gd name="T42" fmla="*/ 2 w 25"/>
                <a:gd name="T43" fmla="*/ 11 h 30"/>
                <a:gd name="T44" fmla="*/ 0 w 25"/>
                <a:gd name="T45" fmla="*/ 13 h 30"/>
                <a:gd name="T46" fmla="*/ 0 w 25"/>
                <a:gd name="T47" fmla="*/ 15 h 30"/>
                <a:gd name="T48" fmla="*/ 0 w 25"/>
                <a:gd name="T49" fmla="*/ 17 h 30"/>
                <a:gd name="T50" fmla="*/ 0 w 25"/>
                <a:gd name="T51" fmla="*/ 19 h 30"/>
                <a:gd name="T52" fmla="*/ 0 w 25"/>
                <a:gd name="T53" fmla="*/ 23 h 30"/>
                <a:gd name="T54" fmla="*/ 0 w 25"/>
                <a:gd name="T55" fmla="*/ 24 h 30"/>
                <a:gd name="T56" fmla="*/ 0 w 25"/>
                <a:gd name="T57" fmla="*/ 26 h 30"/>
                <a:gd name="T58" fmla="*/ 2 w 25"/>
                <a:gd name="T59" fmla="*/ 26 h 30"/>
                <a:gd name="T60" fmla="*/ 4 w 25"/>
                <a:gd name="T61" fmla="*/ 28 h 30"/>
                <a:gd name="T62" fmla="*/ 6 w 25"/>
                <a:gd name="T63" fmla="*/ 30 h 30"/>
                <a:gd name="T64" fmla="*/ 7 w 25"/>
                <a:gd name="T65" fmla="*/ 30 h 30"/>
                <a:gd name="T66" fmla="*/ 9 w 25"/>
                <a:gd name="T67" fmla="*/ 30 h 30"/>
                <a:gd name="T68" fmla="*/ 11 w 25"/>
                <a:gd name="T69" fmla="*/ 30 h 30"/>
                <a:gd name="T70" fmla="*/ 13 w 25"/>
                <a:gd name="T71" fmla="*/ 30 h 30"/>
                <a:gd name="T72" fmla="*/ 15 w 25"/>
                <a:gd name="T73" fmla="*/ 28 h 30"/>
                <a:gd name="T74" fmla="*/ 17 w 25"/>
                <a:gd name="T75" fmla="*/ 28 h 30"/>
                <a:gd name="T76" fmla="*/ 19 w 25"/>
                <a:gd name="T77" fmla="*/ 26 h 30"/>
                <a:gd name="T78" fmla="*/ 21 w 25"/>
                <a:gd name="T79" fmla="*/ 24 h 30"/>
                <a:gd name="T80" fmla="*/ 23 w 25"/>
                <a:gd name="T81" fmla="*/ 23 h 30"/>
                <a:gd name="T82" fmla="*/ 23 w 25"/>
                <a:gd name="T83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29" name="Freeform 577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1 w 23"/>
                <a:gd name="T19" fmla="*/ 19 h 25"/>
                <a:gd name="T20" fmla="*/ 3 w 23"/>
                <a:gd name="T21" fmla="*/ 21 h 25"/>
                <a:gd name="T22" fmla="*/ 3 w 23"/>
                <a:gd name="T23" fmla="*/ 23 h 25"/>
                <a:gd name="T24" fmla="*/ 5 w 23"/>
                <a:gd name="T25" fmla="*/ 23 h 25"/>
                <a:gd name="T26" fmla="*/ 7 w 23"/>
                <a:gd name="T27" fmla="*/ 25 h 25"/>
                <a:gd name="T28" fmla="*/ 7 w 23"/>
                <a:gd name="T29" fmla="*/ 25 h 25"/>
                <a:gd name="T30" fmla="*/ 9 w 23"/>
                <a:gd name="T31" fmla="*/ 25 h 25"/>
                <a:gd name="T32" fmla="*/ 11 w 23"/>
                <a:gd name="T33" fmla="*/ 25 h 25"/>
                <a:gd name="T34" fmla="*/ 11 w 23"/>
                <a:gd name="T35" fmla="*/ 25 h 25"/>
                <a:gd name="T36" fmla="*/ 13 w 23"/>
                <a:gd name="T37" fmla="*/ 25 h 25"/>
                <a:gd name="T38" fmla="*/ 15 w 23"/>
                <a:gd name="T39" fmla="*/ 25 h 25"/>
                <a:gd name="T40" fmla="*/ 15 w 23"/>
                <a:gd name="T41" fmla="*/ 23 h 25"/>
                <a:gd name="T42" fmla="*/ 17 w 23"/>
                <a:gd name="T43" fmla="*/ 23 h 25"/>
                <a:gd name="T44" fmla="*/ 17 w 23"/>
                <a:gd name="T45" fmla="*/ 23 h 25"/>
                <a:gd name="T46" fmla="*/ 19 w 23"/>
                <a:gd name="T47" fmla="*/ 21 h 25"/>
                <a:gd name="T48" fmla="*/ 19 w 23"/>
                <a:gd name="T49" fmla="*/ 21 h 25"/>
                <a:gd name="T50" fmla="*/ 21 w 23"/>
                <a:gd name="T51" fmla="*/ 19 h 25"/>
                <a:gd name="T52" fmla="*/ 21 w 23"/>
                <a:gd name="T53" fmla="*/ 18 h 25"/>
                <a:gd name="T54" fmla="*/ 21 w 23"/>
                <a:gd name="T55" fmla="*/ 18 h 25"/>
                <a:gd name="T56" fmla="*/ 23 w 23"/>
                <a:gd name="T57" fmla="*/ 16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2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6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2 h 25"/>
                <a:gd name="T80" fmla="*/ 15 w 23"/>
                <a:gd name="T81" fmla="*/ 2 h 25"/>
                <a:gd name="T82" fmla="*/ 15 w 23"/>
                <a:gd name="T83" fmla="*/ 0 h 25"/>
                <a:gd name="T84" fmla="*/ 13 w 23"/>
                <a:gd name="T85" fmla="*/ 0 h 25"/>
                <a:gd name="T86" fmla="*/ 11 w 23"/>
                <a:gd name="T87" fmla="*/ 0 h 25"/>
                <a:gd name="T88" fmla="*/ 9 w 23"/>
                <a:gd name="T89" fmla="*/ 2 h 25"/>
                <a:gd name="T90" fmla="*/ 9 w 23"/>
                <a:gd name="T91" fmla="*/ 2 h 25"/>
                <a:gd name="T92" fmla="*/ 7 w 23"/>
                <a:gd name="T93" fmla="*/ 2 h 25"/>
                <a:gd name="T94" fmla="*/ 5 w 23"/>
                <a:gd name="T95" fmla="*/ 4 h 25"/>
                <a:gd name="T96" fmla="*/ 3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0" name="Freeform 578"/>
            <p:cNvSpPr>
              <a:spLocks/>
            </p:cNvSpPr>
            <p:nvPr/>
          </p:nvSpPr>
          <p:spPr bwMode="auto">
            <a:xfrm>
              <a:off x="3682" y="2366"/>
              <a:ext cx="23" cy="25"/>
            </a:xfrm>
            <a:custGeom>
              <a:avLst/>
              <a:gdLst>
                <a:gd name="T0" fmla="*/ 3 w 23"/>
                <a:gd name="T1" fmla="*/ 4 h 25"/>
                <a:gd name="T2" fmla="*/ 3 w 23"/>
                <a:gd name="T3" fmla="*/ 6 h 25"/>
                <a:gd name="T4" fmla="*/ 1 w 23"/>
                <a:gd name="T5" fmla="*/ 8 h 25"/>
                <a:gd name="T6" fmla="*/ 1 w 23"/>
                <a:gd name="T7" fmla="*/ 10 h 25"/>
                <a:gd name="T8" fmla="*/ 1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1 w 23"/>
                <a:gd name="T15" fmla="*/ 18 h 25"/>
                <a:gd name="T16" fmla="*/ 1 w 23"/>
                <a:gd name="T17" fmla="*/ 19 h 25"/>
                <a:gd name="T18" fmla="*/ 3 w 23"/>
                <a:gd name="T19" fmla="*/ 21 h 25"/>
                <a:gd name="T20" fmla="*/ 3 w 23"/>
                <a:gd name="T21" fmla="*/ 23 h 25"/>
                <a:gd name="T22" fmla="*/ 5 w 23"/>
                <a:gd name="T23" fmla="*/ 23 h 25"/>
                <a:gd name="T24" fmla="*/ 7 w 23"/>
                <a:gd name="T25" fmla="*/ 25 h 25"/>
                <a:gd name="T26" fmla="*/ 9 w 23"/>
                <a:gd name="T27" fmla="*/ 25 h 25"/>
                <a:gd name="T28" fmla="*/ 11 w 23"/>
                <a:gd name="T29" fmla="*/ 25 h 25"/>
                <a:gd name="T30" fmla="*/ 13 w 23"/>
                <a:gd name="T31" fmla="*/ 25 h 25"/>
                <a:gd name="T32" fmla="*/ 15 w 23"/>
                <a:gd name="T33" fmla="*/ 25 h 25"/>
                <a:gd name="T34" fmla="*/ 15 w 23"/>
                <a:gd name="T35" fmla="*/ 23 h 25"/>
                <a:gd name="T36" fmla="*/ 17 w 23"/>
                <a:gd name="T37" fmla="*/ 23 h 25"/>
                <a:gd name="T38" fmla="*/ 19 w 23"/>
                <a:gd name="T39" fmla="*/ 21 h 25"/>
                <a:gd name="T40" fmla="*/ 21 w 23"/>
                <a:gd name="T41" fmla="*/ 19 h 25"/>
                <a:gd name="T42" fmla="*/ 21 w 23"/>
                <a:gd name="T43" fmla="*/ 18 h 25"/>
                <a:gd name="T44" fmla="*/ 23 w 23"/>
                <a:gd name="T45" fmla="*/ 16 h 25"/>
                <a:gd name="T46" fmla="*/ 23 w 23"/>
                <a:gd name="T47" fmla="*/ 14 h 25"/>
                <a:gd name="T48" fmla="*/ 23 w 23"/>
                <a:gd name="T49" fmla="*/ 12 h 25"/>
                <a:gd name="T50" fmla="*/ 23 w 23"/>
                <a:gd name="T51" fmla="*/ 10 h 25"/>
                <a:gd name="T52" fmla="*/ 23 w 23"/>
                <a:gd name="T53" fmla="*/ 8 h 25"/>
                <a:gd name="T54" fmla="*/ 21 w 23"/>
                <a:gd name="T55" fmla="*/ 6 h 25"/>
                <a:gd name="T56" fmla="*/ 21 w 23"/>
                <a:gd name="T57" fmla="*/ 4 h 25"/>
                <a:gd name="T58" fmla="*/ 19 w 23"/>
                <a:gd name="T59" fmla="*/ 2 h 25"/>
                <a:gd name="T60" fmla="*/ 17 w 23"/>
                <a:gd name="T61" fmla="*/ 2 h 25"/>
                <a:gd name="T62" fmla="*/ 15 w 23"/>
                <a:gd name="T63" fmla="*/ 2 h 25"/>
                <a:gd name="T64" fmla="*/ 15 w 23"/>
                <a:gd name="T65" fmla="*/ 0 h 25"/>
                <a:gd name="T66" fmla="*/ 13 w 23"/>
                <a:gd name="T67" fmla="*/ 0 h 25"/>
                <a:gd name="T68" fmla="*/ 11 w 23"/>
                <a:gd name="T69" fmla="*/ 0 h 25"/>
                <a:gd name="T70" fmla="*/ 9 w 23"/>
                <a:gd name="T71" fmla="*/ 2 h 25"/>
                <a:gd name="T72" fmla="*/ 7 w 23"/>
                <a:gd name="T73" fmla="*/ 2 h 25"/>
                <a:gd name="T74" fmla="*/ 5 w 23"/>
                <a:gd name="T75" fmla="*/ 4 h 25"/>
                <a:gd name="T76" fmla="*/ 3 w 23"/>
                <a:gd name="T7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3" y="4"/>
                  </a:moveTo>
                  <a:lnTo>
                    <a:pt x="3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1" name="Freeform 579"/>
            <p:cNvSpPr>
              <a:spLocks/>
            </p:cNvSpPr>
            <p:nvPr/>
          </p:nvSpPr>
          <p:spPr bwMode="auto">
            <a:xfrm>
              <a:off x="3689" y="2412"/>
              <a:ext cx="33" cy="14"/>
            </a:xfrm>
            <a:custGeom>
              <a:avLst/>
              <a:gdLst>
                <a:gd name="T0" fmla="*/ 33 w 33"/>
                <a:gd name="T1" fmla="*/ 14 h 14"/>
                <a:gd name="T2" fmla="*/ 31 w 33"/>
                <a:gd name="T3" fmla="*/ 12 h 14"/>
                <a:gd name="T4" fmla="*/ 29 w 33"/>
                <a:gd name="T5" fmla="*/ 12 h 14"/>
                <a:gd name="T6" fmla="*/ 27 w 33"/>
                <a:gd name="T7" fmla="*/ 10 h 14"/>
                <a:gd name="T8" fmla="*/ 25 w 33"/>
                <a:gd name="T9" fmla="*/ 10 h 14"/>
                <a:gd name="T10" fmla="*/ 23 w 33"/>
                <a:gd name="T11" fmla="*/ 10 h 14"/>
                <a:gd name="T12" fmla="*/ 19 w 33"/>
                <a:gd name="T13" fmla="*/ 8 h 14"/>
                <a:gd name="T14" fmla="*/ 17 w 33"/>
                <a:gd name="T15" fmla="*/ 8 h 14"/>
                <a:gd name="T16" fmla="*/ 16 w 33"/>
                <a:gd name="T17" fmla="*/ 6 h 14"/>
                <a:gd name="T18" fmla="*/ 14 w 33"/>
                <a:gd name="T19" fmla="*/ 6 h 14"/>
                <a:gd name="T20" fmla="*/ 12 w 33"/>
                <a:gd name="T21" fmla="*/ 4 h 14"/>
                <a:gd name="T22" fmla="*/ 10 w 33"/>
                <a:gd name="T23" fmla="*/ 4 h 14"/>
                <a:gd name="T24" fmla="*/ 8 w 33"/>
                <a:gd name="T25" fmla="*/ 4 h 14"/>
                <a:gd name="T26" fmla="*/ 6 w 33"/>
                <a:gd name="T27" fmla="*/ 2 h 14"/>
                <a:gd name="T28" fmla="*/ 4 w 33"/>
                <a:gd name="T29" fmla="*/ 2 h 14"/>
                <a:gd name="T30" fmla="*/ 2 w 33"/>
                <a:gd name="T31" fmla="*/ 0 h 14"/>
                <a:gd name="T32" fmla="*/ 0 w 33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1" y="12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2" name="Freeform 580"/>
            <p:cNvSpPr>
              <a:spLocks/>
            </p:cNvSpPr>
            <p:nvPr/>
          </p:nvSpPr>
          <p:spPr bwMode="auto">
            <a:xfrm>
              <a:off x="3693" y="2420"/>
              <a:ext cx="23" cy="10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6 h 10"/>
                <a:gd name="T6" fmla="*/ 13 w 23"/>
                <a:gd name="T7" fmla="*/ 6 h 10"/>
                <a:gd name="T8" fmla="*/ 12 w 23"/>
                <a:gd name="T9" fmla="*/ 4 h 10"/>
                <a:gd name="T10" fmla="*/ 10 w 23"/>
                <a:gd name="T11" fmla="*/ 4 h 10"/>
                <a:gd name="T12" fmla="*/ 6 w 23"/>
                <a:gd name="T13" fmla="*/ 4 h 10"/>
                <a:gd name="T14" fmla="*/ 4 w 23"/>
                <a:gd name="T15" fmla="*/ 2 h 10"/>
                <a:gd name="T16" fmla="*/ 0 w 23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lnTo>
                    <a:pt x="19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3" name="Freeform 581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6 w 25"/>
                <a:gd name="T23" fmla="*/ 0 h 31"/>
                <a:gd name="T24" fmla="*/ 14 w 25"/>
                <a:gd name="T25" fmla="*/ 0 h 31"/>
                <a:gd name="T26" fmla="*/ 12 w 25"/>
                <a:gd name="T27" fmla="*/ 0 h 31"/>
                <a:gd name="T28" fmla="*/ 12 w 25"/>
                <a:gd name="T29" fmla="*/ 0 h 31"/>
                <a:gd name="T30" fmla="*/ 10 w 25"/>
                <a:gd name="T31" fmla="*/ 2 h 31"/>
                <a:gd name="T32" fmla="*/ 8 w 25"/>
                <a:gd name="T33" fmla="*/ 2 h 31"/>
                <a:gd name="T34" fmla="*/ 8 w 25"/>
                <a:gd name="T35" fmla="*/ 2 h 31"/>
                <a:gd name="T36" fmla="*/ 6 w 25"/>
                <a:gd name="T37" fmla="*/ 4 h 31"/>
                <a:gd name="T38" fmla="*/ 6 w 25"/>
                <a:gd name="T39" fmla="*/ 4 h 31"/>
                <a:gd name="T40" fmla="*/ 4 w 25"/>
                <a:gd name="T41" fmla="*/ 6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0 h 31"/>
                <a:gd name="T48" fmla="*/ 2 w 25"/>
                <a:gd name="T49" fmla="*/ 12 h 31"/>
                <a:gd name="T50" fmla="*/ 0 w 25"/>
                <a:gd name="T51" fmla="*/ 16 h 31"/>
                <a:gd name="T52" fmla="*/ 0 w 25"/>
                <a:gd name="T53" fmla="*/ 18 h 31"/>
                <a:gd name="T54" fmla="*/ 0 w 25"/>
                <a:gd name="T55" fmla="*/ 19 h 31"/>
                <a:gd name="T56" fmla="*/ 0 w 25"/>
                <a:gd name="T57" fmla="*/ 21 h 31"/>
                <a:gd name="T58" fmla="*/ 0 w 25"/>
                <a:gd name="T59" fmla="*/ 23 h 31"/>
                <a:gd name="T60" fmla="*/ 2 w 25"/>
                <a:gd name="T61" fmla="*/ 25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29 h 31"/>
                <a:gd name="T70" fmla="*/ 6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2 w 25"/>
                <a:gd name="T79" fmla="*/ 31 h 31"/>
                <a:gd name="T80" fmla="*/ 12 w 25"/>
                <a:gd name="T81" fmla="*/ 31 h 31"/>
                <a:gd name="T82" fmla="*/ 14 w 25"/>
                <a:gd name="T83" fmla="*/ 29 h 31"/>
                <a:gd name="T84" fmla="*/ 16 w 25"/>
                <a:gd name="T85" fmla="*/ 29 h 31"/>
                <a:gd name="T86" fmla="*/ 17 w 25"/>
                <a:gd name="T87" fmla="*/ 29 h 31"/>
                <a:gd name="T88" fmla="*/ 19 w 25"/>
                <a:gd name="T89" fmla="*/ 27 h 31"/>
                <a:gd name="T90" fmla="*/ 19 w 25"/>
                <a:gd name="T91" fmla="*/ 25 h 31"/>
                <a:gd name="T92" fmla="*/ 21 w 25"/>
                <a:gd name="T93" fmla="*/ 23 h 31"/>
                <a:gd name="T94" fmla="*/ 23 w 25"/>
                <a:gd name="T95" fmla="*/ 21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4" name="Freeform 582"/>
            <p:cNvSpPr>
              <a:spLocks/>
            </p:cNvSpPr>
            <p:nvPr/>
          </p:nvSpPr>
          <p:spPr bwMode="auto">
            <a:xfrm>
              <a:off x="3714" y="2412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8 h 31"/>
                <a:gd name="T4" fmla="*/ 25 w 25"/>
                <a:gd name="T5" fmla="*/ 14 h 31"/>
                <a:gd name="T6" fmla="*/ 25 w 25"/>
                <a:gd name="T7" fmla="*/ 10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2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6 w 25"/>
                <a:gd name="T21" fmla="*/ 0 h 31"/>
                <a:gd name="T22" fmla="*/ 14 w 25"/>
                <a:gd name="T23" fmla="*/ 0 h 31"/>
                <a:gd name="T24" fmla="*/ 12 w 25"/>
                <a:gd name="T25" fmla="*/ 0 h 31"/>
                <a:gd name="T26" fmla="*/ 10 w 25"/>
                <a:gd name="T27" fmla="*/ 2 h 31"/>
                <a:gd name="T28" fmla="*/ 8 w 25"/>
                <a:gd name="T29" fmla="*/ 2 h 31"/>
                <a:gd name="T30" fmla="*/ 6 w 25"/>
                <a:gd name="T31" fmla="*/ 4 h 31"/>
                <a:gd name="T32" fmla="*/ 4 w 25"/>
                <a:gd name="T33" fmla="*/ 6 h 31"/>
                <a:gd name="T34" fmla="*/ 4 w 25"/>
                <a:gd name="T35" fmla="*/ 8 h 31"/>
                <a:gd name="T36" fmla="*/ 2 w 25"/>
                <a:gd name="T37" fmla="*/ 10 h 31"/>
                <a:gd name="T38" fmla="*/ 2 w 25"/>
                <a:gd name="T39" fmla="*/ 12 h 31"/>
                <a:gd name="T40" fmla="*/ 0 w 25"/>
                <a:gd name="T41" fmla="*/ 16 h 31"/>
                <a:gd name="T42" fmla="*/ 0 w 25"/>
                <a:gd name="T43" fmla="*/ 18 h 31"/>
                <a:gd name="T44" fmla="*/ 0 w 25"/>
                <a:gd name="T45" fmla="*/ 19 h 31"/>
                <a:gd name="T46" fmla="*/ 0 w 25"/>
                <a:gd name="T47" fmla="*/ 21 h 31"/>
                <a:gd name="T48" fmla="*/ 0 w 25"/>
                <a:gd name="T49" fmla="*/ 23 h 31"/>
                <a:gd name="T50" fmla="*/ 2 w 25"/>
                <a:gd name="T51" fmla="*/ 25 h 31"/>
                <a:gd name="T52" fmla="*/ 2 w 25"/>
                <a:gd name="T53" fmla="*/ 27 h 31"/>
                <a:gd name="T54" fmla="*/ 4 w 25"/>
                <a:gd name="T55" fmla="*/ 29 h 31"/>
                <a:gd name="T56" fmla="*/ 6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2 w 25"/>
                <a:gd name="T65" fmla="*/ 31 h 31"/>
                <a:gd name="T66" fmla="*/ 14 w 25"/>
                <a:gd name="T67" fmla="*/ 29 h 31"/>
                <a:gd name="T68" fmla="*/ 16 w 25"/>
                <a:gd name="T69" fmla="*/ 29 h 31"/>
                <a:gd name="T70" fmla="*/ 17 w 25"/>
                <a:gd name="T71" fmla="*/ 29 h 31"/>
                <a:gd name="T72" fmla="*/ 19 w 25"/>
                <a:gd name="T73" fmla="*/ 27 h 31"/>
                <a:gd name="T74" fmla="*/ 19 w 25"/>
                <a:gd name="T75" fmla="*/ 25 h 31"/>
                <a:gd name="T76" fmla="*/ 21 w 25"/>
                <a:gd name="T77" fmla="*/ 23 h 31"/>
                <a:gd name="T78" fmla="*/ 23 w 25"/>
                <a:gd name="T79" fmla="*/ 21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8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5" name="Freeform 583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7 h 25"/>
                <a:gd name="T18" fmla="*/ 0 w 21"/>
                <a:gd name="T19" fmla="*/ 19 h 25"/>
                <a:gd name="T20" fmla="*/ 2 w 21"/>
                <a:gd name="T21" fmla="*/ 21 h 25"/>
                <a:gd name="T22" fmla="*/ 2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6 w 21"/>
                <a:gd name="T29" fmla="*/ 25 h 25"/>
                <a:gd name="T30" fmla="*/ 8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3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1 h 25"/>
                <a:gd name="T46" fmla="*/ 17 w 21"/>
                <a:gd name="T47" fmla="*/ 21 h 25"/>
                <a:gd name="T48" fmla="*/ 17 w 21"/>
                <a:gd name="T49" fmla="*/ 19 h 25"/>
                <a:gd name="T50" fmla="*/ 19 w 21"/>
                <a:gd name="T51" fmla="*/ 19 h 25"/>
                <a:gd name="T52" fmla="*/ 19 w 21"/>
                <a:gd name="T53" fmla="*/ 17 h 25"/>
                <a:gd name="T54" fmla="*/ 19 w 21"/>
                <a:gd name="T55" fmla="*/ 15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2 h 25"/>
                <a:gd name="T62" fmla="*/ 21 w 21"/>
                <a:gd name="T63" fmla="*/ 10 h 25"/>
                <a:gd name="T64" fmla="*/ 21 w 21"/>
                <a:gd name="T65" fmla="*/ 10 h 25"/>
                <a:gd name="T66" fmla="*/ 21 w 21"/>
                <a:gd name="T67" fmla="*/ 8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4 h 25"/>
                <a:gd name="T74" fmla="*/ 17 w 21"/>
                <a:gd name="T75" fmla="*/ 2 h 25"/>
                <a:gd name="T76" fmla="*/ 17 w 21"/>
                <a:gd name="T77" fmla="*/ 2 h 25"/>
                <a:gd name="T78" fmla="*/ 15 w 21"/>
                <a:gd name="T79" fmla="*/ 0 h 25"/>
                <a:gd name="T80" fmla="*/ 15 w 21"/>
                <a:gd name="T81" fmla="*/ 0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0 h 25"/>
                <a:gd name="T90" fmla="*/ 8 w 21"/>
                <a:gd name="T91" fmla="*/ 2 h 25"/>
                <a:gd name="T92" fmla="*/ 6 w 21"/>
                <a:gd name="T93" fmla="*/ 2 h 25"/>
                <a:gd name="T94" fmla="*/ 4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6" name="Freeform 584"/>
            <p:cNvSpPr>
              <a:spLocks/>
            </p:cNvSpPr>
            <p:nvPr/>
          </p:nvSpPr>
          <p:spPr bwMode="auto">
            <a:xfrm>
              <a:off x="3674" y="2395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0 w 21"/>
                <a:gd name="T5" fmla="*/ 8 h 25"/>
                <a:gd name="T6" fmla="*/ 0 w 21"/>
                <a:gd name="T7" fmla="*/ 10 h 25"/>
                <a:gd name="T8" fmla="*/ 0 w 21"/>
                <a:gd name="T9" fmla="*/ 12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2 w 21"/>
                <a:gd name="T19" fmla="*/ 21 h 25"/>
                <a:gd name="T20" fmla="*/ 4 w 21"/>
                <a:gd name="T21" fmla="*/ 23 h 25"/>
                <a:gd name="T22" fmla="*/ 6 w 21"/>
                <a:gd name="T23" fmla="*/ 23 h 25"/>
                <a:gd name="T24" fmla="*/ 6 w 21"/>
                <a:gd name="T25" fmla="*/ 25 h 25"/>
                <a:gd name="T26" fmla="*/ 8 w 21"/>
                <a:gd name="T27" fmla="*/ 25 h 25"/>
                <a:gd name="T28" fmla="*/ 9 w 21"/>
                <a:gd name="T29" fmla="*/ 25 h 25"/>
                <a:gd name="T30" fmla="*/ 11 w 21"/>
                <a:gd name="T31" fmla="*/ 25 h 25"/>
                <a:gd name="T32" fmla="*/ 13 w 21"/>
                <a:gd name="T33" fmla="*/ 23 h 25"/>
                <a:gd name="T34" fmla="*/ 15 w 21"/>
                <a:gd name="T35" fmla="*/ 23 h 25"/>
                <a:gd name="T36" fmla="*/ 15 w 21"/>
                <a:gd name="T37" fmla="*/ 21 h 25"/>
                <a:gd name="T38" fmla="*/ 17 w 21"/>
                <a:gd name="T39" fmla="*/ 21 h 25"/>
                <a:gd name="T40" fmla="*/ 17 w 21"/>
                <a:gd name="T41" fmla="*/ 19 h 25"/>
                <a:gd name="T42" fmla="*/ 19 w 21"/>
                <a:gd name="T43" fmla="*/ 19 h 25"/>
                <a:gd name="T44" fmla="*/ 19 w 21"/>
                <a:gd name="T45" fmla="*/ 17 h 25"/>
                <a:gd name="T46" fmla="*/ 19 w 21"/>
                <a:gd name="T47" fmla="*/ 15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2 h 25"/>
                <a:gd name="T54" fmla="*/ 21 w 21"/>
                <a:gd name="T55" fmla="*/ 10 h 25"/>
                <a:gd name="T56" fmla="*/ 21 w 21"/>
                <a:gd name="T57" fmla="*/ 8 h 25"/>
                <a:gd name="T58" fmla="*/ 21 w 21"/>
                <a:gd name="T59" fmla="*/ 6 h 25"/>
                <a:gd name="T60" fmla="*/ 19 w 21"/>
                <a:gd name="T61" fmla="*/ 4 h 25"/>
                <a:gd name="T62" fmla="*/ 17 w 21"/>
                <a:gd name="T63" fmla="*/ 2 h 25"/>
                <a:gd name="T64" fmla="*/ 15 w 21"/>
                <a:gd name="T65" fmla="*/ 0 h 25"/>
                <a:gd name="T66" fmla="*/ 13 w 21"/>
                <a:gd name="T67" fmla="*/ 0 h 25"/>
                <a:gd name="T68" fmla="*/ 11 w 21"/>
                <a:gd name="T69" fmla="*/ 0 h 25"/>
                <a:gd name="T70" fmla="*/ 9 w 21"/>
                <a:gd name="T71" fmla="*/ 0 h 25"/>
                <a:gd name="T72" fmla="*/ 8 w 21"/>
                <a:gd name="T73" fmla="*/ 2 h 25"/>
                <a:gd name="T74" fmla="*/ 6 w 21"/>
                <a:gd name="T75" fmla="*/ 2 h 25"/>
                <a:gd name="T76" fmla="*/ 4 w 21"/>
                <a:gd name="T77" fmla="*/ 2 h 25"/>
                <a:gd name="T78" fmla="*/ 4 w 21"/>
                <a:gd name="T7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7" name="Freeform 585"/>
            <p:cNvSpPr>
              <a:spLocks/>
            </p:cNvSpPr>
            <p:nvPr/>
          </p:nvSpPr>
          <p:spPr bwMode="auto">
            <a:xfrm>
              <a:off x="3680" y="2439"/>
              <a:ext cx="32" cy="14"/>
            </a:xfrm>
            <a:custGeom>
              <a:avLst/>
              <a:gdLst>
                <a:gd name="T0" fmla="*/ 32 w 32"/>
                <a:gd name="T1" fmla="*/ 14 h 14"/>
                <a:gd name="T2" fmla="*/ 30 w 32"/>
                <a:gd name="T3" fmla="*/ 14 h 14"/>
                <a:gd name="T4" fmla="*/ 28 w 32"/>
                <a:gd name="T5" fmla="*/ 12 h 14"/>
                <a:gd name="T6" fmla="*/ 26 w 32"/>
                <a:gd name="T7" fmla="*/ 12 h 14"/>
                <a:gd name="T8" fmla="*/ 25 w 32"/>
                <a:gd name="T9" fmla="*/ 12 h 14"/>
                <a:gd name="T10" fmla="*/ 23 w 32"/>
                <a:gd name="T11" fmla="*/ 10 h 14"/>
                <a:gd name="T12" fmla="*/ 21 w 32"/>
                <a:gd name="T13" fmla="*/ 10 h 14"/>
                <a:gd name="T14" fmla="*/ 19 w 32"/>
                <a:gd name="T15" fmla="*/ 8 h 14"/>
                <a:gd name="T16" fmla="*/ 15 w 32"/>
                <a:gd name="T17" fmla="*/ 8 h 14"/>
                <a:gd name="T18" fmla="*/ 13 w 32"/>
                <a:gd name="T19" fmla="*/ 8 h 14"/>
                <a:gd name="T20" fmla="*/ 11 w 32"/>
                <a:gd name="T21" fmla="*/ 6 h 14"/>
                <a:gd name="T22" fmla="*/ 9 w 32"/>
                <a:gd name="T23" fmla="*/ 6 h 14"/>
                <a:gd name="T24" fmla="*/ 7 w 32"/>
                <a:gd name="T25" fmla="*/ 4 h 14"/>
                <a:gd name="T26" fmla="*/ 5 w 32"/>
                <a:gd name="T27" fmla="*/ 4 h 14"/>
                <a:gd name="T28" fmla="*/ 3 w 32"/>
                <a:gd name="T29" fmla="*/ 2 h 14"/>
                <a:gd name="T30" fmla="*/ 2 w 32"/>
                <a:gd name="T31" fmla="*/ 2 h 14"/>
                <a:gd name="T32" fmla="*/ 0 w 32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">
                  <a:moveTo>
                    <a:pt x="32" y="14"/>
                  </a:moveTo>
                  <a:lnTo>
                    <a:pt x="30" y="14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8" name="Freeform 586"/>
            <p:cNvSpPr>
              <a:spLocks/>
            </p:cNvSpPr>
            <p:nvPr/>
          </p:nvSpPr>
          <p:spPr bwMode="auto">
            <a:xfrm>
              <a:off x="3683" y="2449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20 w 23"/>
                <a:gd name="T3" fmla="*/ 5 h 7"/>
                <a:gd name="T4" fmla="*/ 18 w 23"/>
                <a:gd name="T5" fmla="*/ 5 h 7"/>
                <a:gd name="T6" fmla="*/ 14 w 23"/>
                <a:gd name="T7" fmla="*/ 4 h 7"/>
                <a:gd name="T8" fmla="*/ 12 w 23"/>
                <a:gd name="T9" fmla="*/ 4 h 7"/>
                <a:gd name="T10" fmla="*/ 10 w 23"/>
                <a:gd name="T11" fmla="*/ 4 h 7"/>
                <a:gd name="T12" fmla="*/ 8 w 23"/>
                <a:gd name="T13" fmla="*/ 2 h 7"/>
                <a:gd name="T14" fmla="*/ 4 w 23"/>
                <a:gd name="T15" fmla="*/ 2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20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39" name="Freeform 587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2 h 31"/>
                <a:gd name="T26" fmla="*/ 13 w 25"/>
                <a:gd name="T27" fmla="*/ 2 h 31"/>
                <a:gd name="T28" fmla="*/ 11 w 25"/>
                <a:gd name="T29" fmla="*/ 2 h 31"/>
                <a:gd name="T30" fmla="*/ 9 w 25"/>
                <a:gd name="T31" fmla="*/ 2 h 31"/>
                <a:gd name="T32" fmla="*/ 9 w 25"/>
                <a:gd name="T33" fmla="*/ 4 h 31"/>
                <a:gd name="T34" fmla="*/ 7 w 25"/>
                <a:gd name="T35" fmla="*/ 4 h 31"/>
                <a:gd name="T36" fmla="*/ 5 w 25"/>
                <a:gd name="T37" fmla="*/ 6 h 31"/>
                <a:gd name="T38" fmla="*/ 5 w 25"/>
                <a:gd name="T39" fmla="*/ 6 h 31"/>
                <a:gd name="T40" fmla="*/ 3 w 25"/>
                <a:gd name="T41" fmla="*/ 8 h 31"/>
                <a:gd name="T42" fmla="*/ 3 w 25"/>
                <a:gd name="T43" fmla="*/ 10 h 31"/>
                <a:gd name="T44" fmla="*/ 1 w 25"/>
                <a:gd name="T45" fmla="*/ 10 h 31"/>
                <a:gd name="T46" fmla="*/ 1 w 25"/>
                <a:gd name="T47" fmla="*/ 12 h 31"/>
                <a:gd name="T48" fmla="*/ 1 w 25"/>
                <a:gd name="T49" fmla="*/ 14 h 31"/>
                <a:gd name="T50" fmla="*/ 0 w 25"/>
                <a:gd name="T51" fmla="*/ 15 h 31"/>
                <a:gd name="T52" fmla="*/ 0 w 25"/>
                <a:gd name="T53" fmla="*/ 19 h 31"/>
                <a:gd name="T54" fmla="*/ 0 w 25"/>
                <a:gd name="T55" fmla="*/ 21 h 31"/>
                <a:gd name="T56" fmla="*/ 0 w 25"/>
                <a:gd name="T57" fmla="*/ 23 h 31"/>
                <a:gd name="T58" fmla="*/ 0 w 25"/>
                <a:gd name="T59" fmla="*/ 25 h 31"/>
                <a:gd name="T60" fmla="*/ 1 w 25"/>
                <a:gd name="T61" fmla="*/ 27 h 31"/>
                <a:gd name="T62" fmla="*/ 1 w 25"/>
                <a:gd name="T63" fmla="*/ 29 h 31"/>
                <a:gd name="T64" fmla="*/ 3 w 25"/>
                <a:gd name="T65" fmla="*/ 29 h 31"/>
                <a:gd name="T66" fmla="*/ 5 w 25"/>
                <a:gd name="T67" fmla="*/ 31 h 31"/>
                <a:gd name="T68" fmla="*/ 5 w 25"/>
                <a:gd name="T69" fmla="*/ 31 h 31"/>
                <a:gd name="T70" fmla="*/ 7 w 25"/>
                <a:gd name="T71" fmla="*/ 31 h 31"/>
                <a:gd name="T72" fmla="*/ 7 w 25"/>
                <a:gd name="T73" fmla="*/ 31 h 31"/>
                <a:gd name="T74" fmla="*/ 9 w 25"/>
                <a:gd name="T75" fmla="*/ 31 h 31"/>
                <a:gd name="T76" fmla="*/ 9 w 25"/>
                <a:gd name="T77" fmla="*/ 31 h 31"/>
                <a:gd name="T78" fmla="*/ 11 w 25"/>
                <a:gd name="T79" fmla="*/ 31 h 31"/>
                <a:gd name="T80" fmla="*/ 13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9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0" name="Freeform 588"/>
            <p:cNvSpPr>
              <a:spLocks/>
            </p:cNvSpPr>
            <p:nvPr/>
          </p:nvSpPr>
          <p:spPr bwMode="auto">
            <a:xfrm>
              <a:off x="3705" y="2439"/>
              <a:ext cx="25" cy="31"/>
            </a:xfrm>
            <a:custGeom>
              <a:avLst/>
              <a:gdLst>
                <a:gd name="T0" fmla="*/ 25 w 25"/>
                <a:gd name="T1" fmla="*/ 21 h 31"/>
                <a:gd name="T2" fmla="*/ 25 w 25"/>
                <a:gd name="T3" fmla="*/ 17 h 31"/>
                <a:gd name="T4" fmla="*/ 25 w 25"/>
                <a:gd name="T5" fmla="*/ 15 h 31"/>
                <a:gd name="T6" fmla="*/ 25 w 25"/>
                <a:gd name="T7" fmla="*/ 12 h 31"/>
                <a:gd name="T8" fmla="*/ 25 w 25"/>
                <a:gd name="T9" fmla="*/ 10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2 h 31"/>
                <a:gd name="T18" fmla="*/ 17 w 25"/>
                <a:gd name="T19" fmla="*/ 2 h 31"/>
                <a:gd name="T20" fmla="*/ 15 w 25"/>
                <a:gd name="T21" fmla="*/ 0 h 31"/>
                <a:gd name="T22" fmla="*/ 13 w 25"/>
                <a:gd name="T23" fmla="*/ 2 h 31"/>
                <a:gd name="T24" fmla="*/ 11 w 25"/>
                <a:gd name="T25" fmla="*/ 2 h 31"/>
                <a:gd name="T26" fmla="*/ 9 w 25"/>
                <a:gd name="T27" fmla="*/ 2 h 31"/>
                <a:gd name="T28" fmla="*/ 9 w 25"/>
                <a:gd name="T29" fmla="*/ 4 h 31"/>
                <a:gd name="T30" fmla="*/ 7 w 25"/>
                <a:gd name="T31" fmla="*/ 4 h 31"/>
                <a:gd name="T32" fmla="*/ 5 w 25"/>
                <a:gd name="T33" fmla="*/ 6 h 31"/>
                <a:gd name="T34" fmla="*/ 3 w 25"/>
                <a:gd name="T35" fmla="*/ 8 h 31"/>
                <a:gd name="T36" fmla="*/ 3 w 25"/>
                <a:gd name="T37" fmla="*/ 10 h 31"/>
                <a:gd name="T38" fmla="*/ 1 w 25"/>
                <a:gd name="T39" fmla="*/ 10 h 31"/>
                <a:gd name="T40" fmla="*/ 1 w 25"/>
                <a:gd name="T41" fmla="*/ 12 h 31"/>
                <a:gd name="T42" fmla="*/ 1 w 25"/>
                <a:gd name="T43" fmla="*/ 14 h 31"/>
                <a:gd name="T44" fmla="*/ 0 w 25"/>
                <a:gd name="T45" fmla="*/ 15 h 31"/>
                <a:gd name="T46" fmla="*/ 0 w 25"/>
                <a:gd name="T47" fmla="*/ 19 h 31"/>
                <a:gd name="T48" fmla="*/ 0 w 25"/>
                <a:gd name="T49" fmla="*/ 21 h 31"/>
                <a:gd name="T50" fmla="*/ 0 w 25"/>
                <a:gd name="T51" fmla="*/ 23 h 31"/>
                <a:gd name="T52" fmla="*/ 0 w 25"/>
                <a:gd name="T53" fmla="*/ 25 h 31"/>
                <a:gd name="T54" fmla="*/ 1 w 25"/>
                <a:gd name="T55" fmla="*/ 27 h 31"/>
                <a:gd name="T56" fmla="*/ 1 w 25"/>
                <a:gd name="T57" fmla="*/ 29 h 31"/>
                <a:gd name="T58" fmla="*/ 3 w 25"/>
                <a:gd name="T59" fmla="*/ 29 h 31"/>
                <a:gd name="T60" fmla="*/ 5 w 25"/>
                <a:gd name="T61" fmla="*/ 31 h 31"/>
                <a:gd name="T62" fmla="*/ 7 w 25"/>
                <a:gd name="T63" fmla="*/ 31 h 31"/>
                <a:gd name="T64" fmla="*/ 9 w 25"/>
                <a:gd name="T65" fmla="*/ 31 h 31"/>
                <a:gd name="T66" fmla="*/ 11 w 25"/>
                <a:gd name="T67" fmla="*/ 31 h 31"/>
                <a:gd name="T68" fmla="*/ 13 w 25"/>
                <a:gd name="T69" fmla="*/ 31 h 31"/>
                <a:gd name="T70" fmla="*/ 15 w 25"/>
                <a:gd name="T71" fmla="*/ 31 h 31"/>
                <a:gd name="T72" fmla="*/ 17 w 25"/>
                <a:gd name="T73" fmla="*/ 29 h 31"/>
                <a:gd name="T74" fmla="*/ 19 w 25"/>
                <a:gd name="T75" fmla="*/ 29 h 31"/>
                <a:gd name="T76" fmla="*/ 21 w 25"/>
                <a:gd name="T77" fmla="*/ 27 h 31"/>
                <a:gd name="T78" fmla="*/ 21 w 25"/>
                <a:gd name="T79" fmla="*/ 25 h 31"/>
                <a:gd name="T80" fmla="*/ 23 w 25"/>
                <a:gd name="T81" fmla="*/ 23 h 31"/>
                <a:gd name="T82" fmla="*/ 25 w 25"/>
                <a:gd name="T8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1" name="Freeform 589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9 h 25"/>
                <a:gd name="T10" fmla="*/ 0 w 21"/>
                <a:gd name="T11" fmla="*/ 11 h 25"/>
                <a:gd name="T12" fmla="*/ 0 w 21"/>
                <a:gd name="T13" fmla="*/ 13 h 25"/>
                <a:gd name="T14" fmla="*/ 0 w 21"/>
                <a:gd name="T15" fmla="*/ 15 h 25"/>
                <a:gd name="T16" fmla="*/ 0 w 21"/>
                <a:gd name="T17" fmla="*/ 17 h 25"/>
                <a:gd name="T18" fmla="*/ 2 w 21"/>
                <a:gd name="T19" fmla="*/ 19 h 25"/>
                <a:gd name="T20" fmla="*/ 2 w 21"/>
                <a:gd name="T21" fmla="*/ 21 h 25"/>
                <a:gd name="T22" fmla="*/ 4 w 21"/>
                <a:gd name="T23" fmla="*/ 21 h 25"/>
                <a:gd name="T24" fmla="*/ 4 w 21"/>
                <a:gd name="T25" fmla="*/ 23 h 25"/>
                <a:gd name="T26" fmla="*/ 6 w 21"/>
                <a:gd name="T27" fmla="*/ 23 h 25"/>
                <a:gd name="T28" fmla="*/ 8 w 21"/>
                <a:gd name="T29" fmla="*/ 23 h 25"/>
                <a:gd name="T30" fmla="*/ 8 w 21"/>
                <a:gd name="T31" fmla="*/ 25 h 25"/>
                <a:gd name="T32" fmla="*/ 10 w 21"/>
                <a:gd name="T33" fmla="*/ 25 h 25"/>
                <a:gd name="T34" fmla="*/ 12 w 21"/>
                <a:gd name="T35" fmla="*/ 23 h 25"/>
                <a:gd name="T36" fmla="*/ 12 w 21"/>
                <a:gd name="T37" fmla="*/ 23 h 25"/>
                <a:gd name="T38" fmla="*/ 14 w 21"/>
                <a:gd name="T39" fmla="*/ 23 h 25"/>
                <a:gd name="T40" fmla="*/ 14 w 21"/>
                <a:gd name="T41" fmla="*/ 23 h 25"/>
                <a:gd name="T42" fmla="*/ 16 w 21"/>
                <a:gd name="T43" fmla="*/ 21 h 25"/>
                <a:gd name="T44" fmla="*/ 16 w 21"/>
                <a:gd name="T45" fmla="*/ 21 h 25"/>
                <a:gd name="T46" fmla="*/ 18 w 21"/>
                <a:gd name="T47" fmla="*/ 19 h 25"/>
                <a:gd name="T48" fmla="*/ 18 w 21"/>
                <a:gd name="T49" fmla="*/ 19 h 25"/>
                <a:gd name="T50" fmla="*/ 19 w 21"/>
                <a:gd name="T51" fmla="*/ 17 h 25"/>
                <a:gd name="T52" fmla="*/ 19 w 21"/>
                <a:gd name="T53" fmla="*/ 17 h 25"/>
                <a:gd name="T54" fmla="*/ 21 w 21"/>
                <a:gd name="T55" fmla="*/ 15 h 25"/>
                <a:gd name="T56" fmla="*/ 21 w 21"/>
                <a:gd name="T57" fmla="*/ 13 h 25"/>
                <a:gd name="T58" fmla="*/ 21 w 21"/>
                <a:gd name="T59" fmla="*/ 13 h 25"/>
                <a:gd name="T60" fmla="*/ 21 w 21"/>
                <a:gd name="T61" fmla="*/ 11 h 25"/>
                <a:gd name="T62" fmla="*/ 21 w 21"/>
                <a:gd name="T63" fmla="*/ 9 h 25"/>
                <a:gd name="T64" fmla="*/ 21 w 21"/>
                <a:gd name="T65" fmla="*/ 7 h 25"/>
                <a:gd name="T66" fmla="*/ 21 w 21"/>
                <a:gd name="T67" fmla="*/ 7 h 25"/>
                <a:gd name="T68" fmla="*/ 21 w 21"/>
                <a:gd name="T69" fmla="*/ 6 h 25"/>
                <a:gd name="T70" fmla="*/ 19 w 21"/>
                <a:gd name="T71" fmla="*/ 4 h 25"/>
                <a:gd name="T72" fmla="*/ 19 w 21"/>
                <a:gd name="T73" fmla="*/ 2 h 25"/>
                <a:gd name="T74" fmla="*/ 19 w 21"/>
                <a:gd name="T75" fmla="*/ 2 h 25"/>
                <a:gd name="T76" fmla="*/ 18 w 21"/>
                <a:gd name="T77" fmla="*/ 0 h 25"/>
                <a:gd name="T78" fmla="*/ 16 w 21"/>
                <a:gd name="T79" fmla="*/ 0 h 25"/>
                <a:gd name="T80" fmla="*/ 16 w 21"/>
                <a:gd name="T81" fmla="*/ 0 h 25"/>
                <a:gd name="T82" fmla="*/ 14 w 21"/>
                <a:gd name="T83" fmla="*/ 0 h 25"/>
                <a:gd name="T84" fmla="*/ 12 w 21"/>
                <a:gd name="T85" fmla="*/ 0 h 25"/>
                <a:gd name="T86" fmla="*/ 12 w 21"/>
                <a:gd name="T87" fmla="*/ 0 h 25"/>
                <a:gd name="T88" fmla="*/ 10 w 21"/>
                <a:gd name="T89" fmla="*/ 0 h 25"/>
                <a:gd name="T90" fmla="*/ 8 w 21"/>
                <a:gd name="T91" fmla="*/ 0 h 25"/>
                <a:gd name="T92" fmla="*/ 6 w 21"/>
                <a:gd name="T93" fmla="*/ 2 h 25"/>
                <a:gd name="T94" fmla="*/ 6 w 21"/>
                <a:gd name="T95" fmla="*/ 2 h 25"/>
                <a:gd name="T96" fmla="*/ 4 w 21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2" name="Freeform 590"/>
            <p:cNvSpPr>
              <a:spLocks/>
            </p:cNvSpPr>
            <p:nvPr/>
          </p:nvSpPr>
          <p:spPr bwMode="auto">
            <a:xfrm>
              <a:off x="3664" y="2424"/>
              <a:ext cx="21" cy="25"/>
            </a:xfrm>
            <a:custGeom>
              <a:avLst/>
              <a:gdLst>
                <a:gd name="T0" fmla="*/ 4 w 21"/>
                <a:gd name="T1" fmla="*/ 4 h 25"/>
                <a:gd name="T2" fmla="*/ 2 w 21"/>
                <a:gd name="T3" fmla="*/ 6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2 w 21"/>
                <a:gd name="T17" fmla="*/ 19 h 25"/>
                <a:gd name="T18" fmla="*/ 2 w 21"/>
                <a:gd name="T19" fmla="*/ 21 h 25"/>
                <a:gd name="T20" fmla="*/ 4 w 21"/>
                <a:gd name="T21" fmla="*/ 21 h 25"/>
                <a:gd name="T22" fmla="*/ 4 w 21"/>
                <a:gd name="T23" fmla="*/ 23 h 25"/>
                <a:gd name="T24" fmla="*/ 6 w 21"/>
                <a:gd name="T25" fmla="*/ 23 h 25"/>
                <a:gd name="T26" fmla="*/ 8 w 21"/>
                <a:gd name="T27" fmla="*/ 23 h 25"/>
                <a:gd name="T28" fmla="*/ 8 w 21"/>
                <a:gd name="T29" fmla="*/ 25 h 25"/>
                <a:gd name="T30" fmla="*/ 10 w 21"/>
                <a:gd name="T31" fmla="*/ 25 h 25"/>
                <a:gd name="T32" fmla="*/ 12 w 21"/>
                <a:gd name="T33" fmla="*/ 23 h 25"/>
                <a:gd name="T34" fmla="*/ 14 w 21"/>
                <a:gd name="T35" fmla="*/ 23 h 25"/>
                <a:gd name="T36" fmla="*/ 16 w 21"/>
                <a:gd name="T37" fmla="*/ 21 h 25"/>
                <a:gd name="T38" fmla="*/ 18 w 21"/>
                <a:gd name="T39" fmla="*/ 19 h 25"/>
                <a:gd name="T40" fmla="*/ 19 w 21"/>
                <a:gd name="T41" fmla="*/ 17 h 25"/>
                <a:gd name="T42" fmla="*/ 21 w 21"/>
                <a:gd name="T43" fmla="*/ 15 h 25"/>
                <a:gd name="T44" fmla="*/ 21 w 21"/>
                <a:gd name="T45" fmla="*/ 13 h 25"/>
                <a:gd name="T46" fmla="*/ 21 w 21"/>
                <a:gd name="T47" fmla="*/ 11 h 25"/>
                <a:gd name="T48" fmla="*/ 21 w 21"/>
                <a:gd name="T49" fmla="*/ 9 h 25"/>
                <a:gd name="T50" fmla="*/ 21 w 21"/>
                <a:gd name="T51" fmla="*/ 7 h 25"/>
                <a:gd name="T52" fmla="*/ 21 w 21"/>
                <a:gd name="T53" fmla="*/ 6 h 25"/>
                <a:gd name="T54" fmla="*/ 19 w 21"/>
                <a:gd name="T55" fmla="*/ 4 h 25"/>
                <a:gd name="T56" fmla="*/ 19 w 21"/>
                <a:gd name="T57" fmla="*/ 2 h 25"/>
                <a:gd name="T58" fmla="*/ 18 w 21"/>
                <a:gd name="T59" fmla="*/ 0 h 25"/>
                <a:gd name="T60" fmla="*/ 16 w 21"/>
                <a:gd name="T61" fmla="*/ 0 h 25"/>
                <a:gd name="T62" fmla="*/ 14 w 21"/>
                <a:gd name="T63" fmla="*/ 0 h 25"/>
                <a:gd name="T64" fmla="*/ 12 w 21"/>
                <a:gd name="T65" fmla="*/ 0 h 25"/>
                <a:gd name="T66" fmla="*/ 10 w 21"/>
                <a:gd name="T67" fmla="*/ 0 h 25"/>
                <a:gd name="T68" fmla="*/ 8 w 21"/>
                <a:gd name="T69" fmla="*/ 0 h 25"/>
                <a:gd name="T70" fmla="*/ 6 w 21"/>
                <a:gd name="T71" fmla="*/ 2 h 25"/>
                <a:gd name="T72" fmla="*/ 4 w 21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4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3" name="Freeform 591"/>
            <p:cNvSpPr>
              <a:spLocks/>
            </p:cNvSpPr>
            <p:nvPr/>
          </p:nvSpPr>
          <p:spPr bwMode="auto">
            <a:xfrm>
              <a:off x="3670" y="2468"/>
              <a:ext cx="33" cy="13"/>
            </a:xfrm>
            <a:custGeom>
              <a:avLst/>
              <a:gdLst>
                <a:gd name="T0" fmla="*/ 33 w 33"/>
                <a:gd name="T1" fmla="*/ 13 h 13"/>
                <a:gd name="T2" fmla="*/ 31 w 33"/>
                <a:gd name="T3" fmla="*/ 13 h 13"/>
                <a:gd name="T4" fmla="*/ 29 w 33"/>
                <a:gd name="T5" fmla="*/ 11 h 13"/>
                <a:gd name="T6" fmla="*/ 27 w 33"/>
                <a:gd name="T7" fmla="*/ 11 h 13"/>
                <a:gd name="T8" fmla="*/ 25 w 33"/>
                <a:gd name="T9" fmla="*/ 10 h 13"/>
                <a:gd name="T10" fmla="*/ 23 w 33"/>
                <a:gd name="T11" fmla="*/ 10 h 13"/>
                <a:gd name="T12" fmla="*/ 21 w 33"/>
                <a:gd name="T13" fmla="*/ 10 h 13"/>
                <a:gd name="T14" fmla="*/ 17 w 33"/>
                <a:gd name="T15" fmla="*/ 8 h 13"/>
                <a:gd name="T16" fmla="*/ 15 w 33"/>
                <a:gd name="T17" fmla="*/ 8 h 13"/>
                <a:gd name="T18" fmla="*/ 13 w 33"/>
                <a:gd name="T19" fmla="*/ 6 h 13"/>
                <a:gd name="T20" fmla="*/ 12 w 33"/>
                <a:gd name="T21" fmla="*/ 6 h 13"/>
                <a:gd name="T22" fmla="*/ 10 w 33"/>
                <a:gd name="T23" fmla="*/ 4 h 13"/>
                <a:gd name="T24" fmla="*/ 8 w 33"/>
                <a:gd name="T25" fmla="*/ 4 h 13"/>
                <a:gd name="T26" fmla="*/ 6 w 33"/>
                <a:gd name="T27" fmla="*/ 4 h 13"/>
                <a:gd name="T28" fmla="*/ 4 w 33"/>
                <a:gd name="T29" fmla="*/ 2 h 13"/>
                <a:gd name="T30" fmla="*/ 2 w 33"/>
                <a:gd name="T31" fmla="*/ 2 h 13"/>
                <a:gd name="T32" fmla="*/ 0 w 3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4" name="Freeform 592"/>
            <p:cNvSpPr>
              <a:spLocks/>
            </p:cNvSpPr>
            <p:nvPr/>
          </p:nvSpPr>
          <p:spPr bwMode="auto">
            <a:xfrm>
              <a:off x="3674" y="2478"/>
              <a:ext cx="23" cy="7"/>
            </a:xfrm>
            <a:custGeom>
              <a:avLst/>
              <a:gdLst>
                <a:gd name="T0" fmla="*/ 23 w 23"/>
                <a:gd name="T1" fmla="*/ 7 h 7"/>
                <a:gd name="T2" fmla="*/ 19 w 23"/>
                <a:gd name="T3" fmla="*/ 5 h 7"/>
                <a:gd name="T4" fmla="*/ 15 w 23"/>
                <a:gd name="T5" fmla="*/ 5 h 7"/>
                <a:gd name="T6" fmla="*/ 13 w 23"/>
                <a:gd name="T7" fmla="*/ 3 h 7"/>
                <a:gd name="T8" fmla="*/ 11 w 23"/>
                <a:gd name="T9" fmla="*/ 3 h 7"/>
                <a:gd name="T10" fmla="*/ 9 w 23"/>
                <a:gd name="T11" fmla="*/ 3 h 7"/>
                <a:gd name="T12" fmla="*/ 8 w 23"/>
                <a:gd name="T13" fmla="*/ 1 h 7"/>
                <a:gd name="T14" fmla="*/ 4 w 23"/>
                <a:gd name="T15" fmla="*/ 1 h 7"/>
                <a:gd name="T16" fmla="*/ 0 w 2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lnTo>
                    <a:pt x="19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5" name="Freeform 593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5 w 25"/>
                <a:gd name="T23" fmla="*/ 0 h 31"/>
                <a:gd name="T24" fmla="*/ 13 w 25"/>
                <a:gd name="T25" fmla="*/ 0 h 31"/>
                <a:gd name="T26" fmla="*/ 11 w 25"/>
                <a:gd name="T27" fmla="*/ 0 h 31"/>
                <a:gd name="T28" fmla="*/ 11 w 25"/>
                <a:gd name="T29" fmla="*/ 2 h 31"/>
                <a:gd name="T30" fmla="*/ 10 w 25"/>
                <a:gd name="T31" fmla="*/ 2 h 31"/>
                <a:gd name="T32" fmla="*/ 10 w 25"/>
                <a:gd name="T33" fmla="*/ 2 h 31"/>
                <a:gd name="T34" fmla="*/ 8 w 25"/>
                <a:gd name="T35" fmla="*/ 4 h 31"/>
                <a:gd name="T36" fmla="*/ 6 w 25"/>
                <a:gd name="T37" fmla="*/ 4 h 31"/>
                <a:gd name="T38" fmla="*/ 6 w 25"/>
                <a:gd name="T39" fmla="*/ 6 h 31"/>
                <a:gd name="T40" fmla="*/ 4 w 25"/>
                <a:gd name="T41" fmla="*/ 8 h 31"/>
                <a:gd name="T42" fmla="*/ 4 w 25"/>
                <a:gd name="T43" fmla="*/ 8 h 31"/>
                <a:gd name="T44" fmla="*/ 2 w 25"/>
                <a:gd name="T45" fmla="*/ 10 h 31"/>
                <a:gd name="T46" fmla="*/ 2 w 25"/>
                <a:gd name="T47" fmla="*/ 11 h 31"/>
                <a:gd name="T48" fmla="*/ 2 w 25"/>
                <a:gd name="T49" fmla="*/ 13 h 31"/>
                <a:gd name="T50" fmla="*/ 0 w 25"/>
                <a:gd name="T51" fmla="*/ 15 h 31"/>
                <a:gd name="T52" fmla="*/ 0 w 25"/>
                <a:gd name="T53" fmla="*/ 17 h 31"/>
                <a:gd name="T54" fmla="*/ 0 w 25"/>
                <a:gd name="T55" fmla="*/ 19 h 31"/>
                <a:gd name="T56" fmla="*/ 0 w 25"/>
                <a:gd name="T57" fmla="*/ 23 h 31"/>
                <a:gd name="T58" fmla="*/ 0 w 25"/>
                <a:gd name="T59" fmla="*/ 25 h 31"/>
                <a:gd name="T60" fmla="*/ 2 w 25"/>
                <a:gd name="T61" fmla="*/ 27 h 31"/>
                <a:gd name="T62" fmla="*/ 2 w 25"/>
                <a:gd name="T63" fmla="*/ 27 h 31"/>
                <a:gd name="T64" fmla="*/ 4 w 25"/>
                <a:gd name="T65" fmla="*/ 29 h 31"/>
                <a:gd name="T66" fmla="*/ 4 w 25"/>
                <a:gd name="T67" fmla="*/ 29 h 31"/>
                <a:gd name="T68" fmla="*/ 6 w 25"/>
                <a:gd name="T69" fmla="*/ 31 h 31"/>
                <a:gd name="T70" fmla="*/ 8 w 25"/>
                <a:gd name="T71" fmla="*/ 31 h 31"/>
                <a:gd name="T72" fmla="*/ 8 w 25"/>
                <a:gd name="T73" fmla="*/ 31 h 31"/>
                <a:gd name="T74" fmla="*/ 10 w 25"/>
                <a:gd name="T75" fmla="*/ 31 h 31"/>
                <a:gd name="T76" fmla="*/ 10 w 25"/>
                <a:gd name="T77" fmla="*/ 31 h 31"/>
                <a:gd name="T78" fmla="*/ 11 w 25"/>
                <a:gd name="T79" fmla="*/ 31 h 31"/>
                <a:gd name="T80" fmla="*/ 11 w 25"/>
                <a:gd name="T81" fmla="*/ 31 h 31"/>
                <a:gd name="T82" fmla="*/ 13 w 25"/>
                <a:gd name="T83" fmla="*/ 31 h 31"/>
                <a:gd name="T84" fmla="*/ 15 w 25"/>
                <a:gd name="T85" fmla="*/ 31 h 31"/>
                <a:gd name="T86" fmla="*/ 17 w 25"/>
                <a:gd name="T87" fmla="*/ 29 h 31"/>
                <a:gd name="T88" fmla="*/ 19 w 25"/>
                <a:gd name="T89" fmla="*/ 27 h 31"/>
                <a:gd name="T90" fmla="*/ 21 w 25"/>
                <a:gd name="T91" fmla="*/ 27 h 31"/>
                <a:gd name="T92" fmla="*/ 21 w 25"/>
                <a:gd name="T93" fmla="*/ 25 h 31"/>
                <a:gd name="T94" fmla="*/ 23 w 25"/>
                <a:gd name="T95" fmla="*/ 23 h 31"/>
                <a:gd name="T96" fmla="*/ 25 w 25"/>
                <a:gd name="T9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6" name="Freeform 594"/>
            <p:cNvSpPr>
              <a:spLocks/>
            </p:cNvSpPr>
            <p:nvPr/>
          </p:nvSpPr>
          <p:spPr bwMode="auto">
            <a:xfrm>
              <a:off x="3695" y="2468"/>
              <a:ext cx="25" cy="31"/>
            </a:xfrm>
            <a:custGeom>
              <a:avLst/>
              <a:gdLst>
                <a:gd name="T0" fmla="*/ 25 w 25"/>
                <a:gd name="T1" fmla="*/ 19 h 31"/>
                <a:gd name="T2" fmla="*/ 25 w 25"/>
                <a:gd name="T3" fmla="*/ 17 h 31"/>
                <a:gd name="T4" fmla="*/ 25 w 25"/>
                <a:gd name="T5" fmla="*/ 13 h 31"/>
                <a:gd name="T6" fmla="*/ 25 w 25"/>
                <a:gd name="T7" fmla="*/ 11 h 31"/>
                <a:gd name="T8" fmla="*/ 25 w 25"/>
                <a:gd name="T9" fmla="*/ 8 h 31"/>
                <a:gd name="T10" fmla="*/ 23 w 25"/>
                <a:gd name="T11" fmla="*/ 6 h 31"/>
                <a:gd name="T12" fmla="*/ 23 w 25"/>
                <a:gd name="T13" fmla="*/ 4 h 31"/>
                <a:gd name="T14" fmla="*/ 21 w 25"/>
                <a:gd name="T15" fmla="*/ 2 h 31"/>
                <a:gd name="T16" fmla="*/ 19 w 25"/>
                <a:gd name="T17" fmla="*/ 0 h 31"/>
                <a:gd name="T18" fmla="*/ 17 w 25"/>
                <a:gd name="T19" fmla="*/ 0 h 31"/>
                <a:gd name="T20" fmla="*/ 15 w 25"/>
                <a:gd name="T21" fmla="*/ 0 h 31"/>
                <a:gd name="T22" fmla="*/ 13 w 25"/>
                <a:gd name="T23" fmla="*/ 0 h 31"/>
                <a:gd name="T24" fmla="*/ 11 w 25"/>
                <a:gd name="T25" fmla="*/ 0 h 31"/>
                <a:gd name="T26" fmla="*/ 11 w 25"/>
                <a:gd name="T27" fmla="*/ 2 h 31"/>
                <a:gd name="T28" fmla="*/ 10 w 25"/>
                <a:gd name="T29" fmla="*/ 2 h 31"/>
                <a:gd name="T30" fmla="*/ 8 w 25"/>
                <a:gd name="T31" fmla="*/ 4 h 31"/>
                <a:gd name="T32" fmla="*/ 6 w 25"/>
                <a:gd name="T33" fmla="*/ 4 h 31"/>
                <a:gd name="T34" fmla="*/ 6 w 25"/>
                <a:gd name="T35" fmla="*/ 6 h 31"/>
                <a:gd name="T36" fmla="*/ 4 w 25"/>
                <a:gd name="T37" fmla="*/ 8 h 31"/>
                <a:gd name="T38" fmla="*/ 2 w 25"/>
                <a:gd name="T39" fmla="*/ 10 h 31"/>
                <a:gd name="T40" fmla="*/ 2 w 25"/>
                <a:gd name="T41" fmla="*/ 11 h 31"/>
                <a:gd name="T42" fmla="*/ 2 w 25"/>
                <a:gd name="T43" fmla="*/ 13 h 31"/>
                <a:gd name="T44" fmla="*/ 0 w 25"/>
                <a:gd name="T45" fmla="*/ 15 h 31"/>
                <a:gd name="T46" fmla="*/ 0 w 25"/>
                <a:gd name="T47" fmla="*/ 17 h 31"/>
                <a:gd name="T48" fmla="*/ 0 w 25"/>
                <a:gd name="T49" fmla="*/ 19 h 31"/>
                <a:gd name="T50" fmla="*/ 0 w 25"/>
                <a:gd name="T51" fmla="*/ 23 h 31"/>
                <a:gd name="T52" fmla="*/ 0 w 25"/>
                <a:gd name="T53" fmla="*/ 25 h 31"/>
                <a:gd name="T54" fmla="*/ 2 w 25"/>
                <a:gd name="T55" fmla="*/ 27 h 31"/>
                <a:gd name="T56" fmla="*/ 4 w 25"/>
                <a:gd name="T57" fmla="*/ 29 h 31"/>
                <a:gd name="T58" fmla="*/ 6 w 25"/>
                <a:gd name="T59" fmla="*/ 31 h 31"/>
                <a:gd name="T60" fmla="*/ 8 w 25"/>
                <a:gd name="T61" fmla="*/ 31 h 31"/>
                <a:gd name="T62" fmla="*/ 10 w 25"/>
                <a:gd name="T63" fmla="*/ 31 h 31"/>
                <a:gd name="T64" fmla="*/ 11 w 25"/>
                <a:gd name="T65" fmla="*/ 31 h 31"/>
                <a:gd name="T66" fmla="*/ 13 w 25"/>
                <a:gd name="T67" fmla="*/ 31 h 31"/>
                <a:gd name="T68" fmla="*/ 15 w 25"/>
                <a:gd name="T69" fmla="*/ 31 h 31"/>
                <a:gd name="T70" fmla="*/ 17 w 25"/>
                <a:gd name="T71" fmla="*/ 29 h 31"/>
                <a:gd name="T72" fmla="*/ 19 w 25"/>
                <a:gd name="T73" fmla="*/ 27 h 31"/>
                <a:gd name="T74" fmla="*/ 21 w 25"/>
                <a:gd name="T75" fmla="*/ 27 h 31"/>
                <a:gd name="T76" fmla="*/ 21 w 25"/>
                <a:gd name="T77" fmla="*/ 25 h 31"/>
                <a:gd name="T78" fmla="*/ 23 w 25"/>
                <a:gd name="T79" fmla="*/ 23 h 31"/>
                <a:gd name="T80" fmla="*/ 25 w 25"/>
                <a:gd name="T81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31">
                  <a:moveTo>
                    <a:pt x="25" y="19"/>
                  </a:moveTo>
                  <a:lnTo>
                    <a:pt x="25" y="17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7" name="Freeform 595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7 w 21"/>
                <a:gd name="T31" fmla="*/ 25 h 25"/>
                <a:gd name="T32" fmla="*/ 9 w 21"/>
                <a:gd name="T33" fmla="*/ 25 h 25"/>
                <a:gd name="T34" fmla="*/ 11 w 21"/>
                <a:gd name="T35" fmla="*/ 25 h 25"/>
                <a:gd name="T36" fmla="*/ 11 w 21"/>
                <a:gd name="T37" fmla="*/ 25 h 25"/>
                <a:gd name="T38" fmla="*/ 13 w 21"/>
                <a:gd name="T39" fmla="*/ 25 h 25"/>
                <a:gd name="T40" fmla="*/ 13 w 21"/>
                <a:gd name="T41" fmla="*/ 23 h 25"/>
                <a:gd name="T42" fmla="*/ 15 w 21"/>
                <a:gd name="T43" fmla="*/ 23 h 25"/>
                <a:gd name="T44" fmla="*/ 15 w 21"/>
                <a:gd name="T45" fmla="*/ 23 h 25"/>
                <a:gd name="T46" fmla="*/ 17 w 21"/>
                <a:gd name="T47" fmla="*/ 21 h 25"/>
                <a:gd name="T48" fmla="*/ 17 w 21"/>
                <a:gd name="T49" fmla="*/ 21 h 25"/>
                <a:gd name="T50" fmla="*/ 19 w 21"/>
                <a:gd name="T51" fmla="*/ 19 h 25"/>
                <a:gd name="T52" fmla="*/ 19 w 21"/>
                <a:gd name="T53" fmla="*/ 17 h 25"/>
                <a:gd name="T54" fmla="*/ 21 w 21"/>
                <a:gd name="T55" fmla="*/ 17 h 25"/>
                <a:gd name="T56" fmla="*/ 21 w 21"/>
                <a:gd name="T57" fmla="*/ 15 h 25"/>
                <a:gd name="T58" fmla="*/ 21 w 21"/>
                <a:gd name="T59" fmla="*/ 13 h 25"/>
                <a:gd name="T60" fmla="*/ 21 w 21"/>
                <a:gd name="T61" fmla="*/ 13 h 25"/>
                <a:gd name="T62" fmla="*/ 21 w 21"/>
                <a:gd name="T63" fmla="*/ 11 h 25"/>
                <a:gd name="T64" fmla="*/ 21 w 21"/>
                <a:gd name="T65" fmla="*/ 9 h 25"/>
                <a:gd name="T66" fmla="*/ 21 w 21"/>
                <a:gd name="T67" fmla="*/ 7 h 25"/>
                <a:gd name="T68" fmla="*/ 21 w 21"/>
                <a:gd name="T69" fmla="*/ 5 h 25"/>
                <a:gd name="T70" fmla="*/ 19 w 21"/>
                <a:gd name="T71" fmla="*/ 5 h 25"/>
                <a:gd name="T72" fmla="*/ 19 w 21"/>
                <a:gd name="T73" fmla="*/ 3 h 25"/>
                <a:gd name="T74" fmla="*/ 17 w 21"/>
                <a:gd name="T75" fmla="*/ 3 h 25"/>
                <a:gd name="T76" fmla="*/ 17 w 21"/>
                <a:gd name="T77" fmla="*/ 2 h 25"/>
                <a:gd name="T78" fmla="*/ 15 w 21"/>
                <a:gd name="T79" fmla="*/ 2 h 25"/>
                <a:gd name="T80" fmla="*/ 15 w 21"/>
                <a:gd name="T81" fmla="*/ 2 h 25"/>
                <a:gd name="T82" fmla="*/ 13 w 21"/>
                <a:gd name="T83" fmla="*/ 0 h 25"/>
                <a:gd name="T84" fmla="*/ 11 w 21"/>
                <a:gd name="T85" fmla="*/ 0 h 25"/>
                <a:gd name="T86" fmla="*/ 9 w 21"/>
                <a:gd name="T87" fmla="*/ 0 h 25"/>
                <a:gd name="T88" fmla="*/ 9 w 21"/>
                <a:gd name="T89" fmla="*/ 2 h 25"/>
                <a:gd name="T90" fmla="*/ 7 w 21"/>
                <a:gd name="T91" fmla="*/ 2 h 25"/>
                <a:gd name="T92" fmla="*/ 5 w 21"/>
                <a:gd name="T93" fmla="*/ 2 h 25"/>
                <a:gd name="T94" fmla="*/ 4 w 21"/>
                <a:gd name="T95" fmla="*/ 3 h 25"/>
                <a:gd name="T96" fmla="*/ 4 w 21"/>
                <a:gd name="T9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8" name="Freeform 596"/>
            <p:cNvSpPr>
              <a:spLocks/>
            </p:cNvSpPr>
            <p:nvPr/>
          </p:nvSpPr>
          <p:spPr bwMode="auto">
            <a:xfrm>
              <a:off x="3655" y="2451"/>
              <a:ext cx="21" cy="25"/>
            </a:xfrm>
            <a:custGeom>
              <a:avLst/>
              <a:gdLst>
                <a:gd name="T0" fmla="*/ 4 w 21"/>
                <a:gd name="T1" fmla="*/ 5 h 25"/>
                <a:gd name="T2" fmla="*/ 2 w 21"/>
                <a:gd name="T3" fmla="*/ 5 h 25"/>
                <a:gd name="T4" fmla="*/ 2 w 21"/>
                <a:gd name="T5" fmla="*/ 7 h 25"/>
                <a:gd name="T6" fmla="*/ 0 w 21"/>
                <a:gd name="T7" fmla="*/ 9 h 25"/>
                <a:gd name="T8" fmla="*/ 0 w 21"/>
                <a:gd name="T9" fmla="*/ 11 h 25"/>
                <a:gd name="T10" fmla="*/ 0 w 21"/>
                <a:gd name="T11" fmla="*/ 13 h 25"/>
                <a:gd name="T12" fmla="*/ 0 w 21"/>
                <a:gd name="T13" fmla="*/ 15 h 25"/>
                <a:gd name="T14" fmla="*/ 0 w 21"/>
                <a:gd name="T15" fmla="*/ 17 h 25"/>
                <a:gd name="T16" fmla="*/ 0 w 21"/>
                <a:gd name="T17" fmla="*/ 19 h 25"/>
                <a:gd name="T18" fmla="*/ 0 w 21"/>
                <a:gd name="T19" fmla="*/ 21 h 25"/>
                <a:gd name="T20" fmla="*/ 2 w 21"/>
                <a:gd name="T21" fmla="*/ 21 h 25"/>
                <a:gd name="T22" fmla="*/ 2 w 21"/>
                <a:gd name="T23" fmla="*/ 23 h 25"/>
                <a:gd name="T24" fmla="*/ 4 w 21"/>
                <a:gd name="T25" fmla="*/ 23 h 25"/>
                <a:gd name="T26" fmla="*/ 5 w 21"/>
                <a:gd name="T27" fmla="*/ 25 h 25"/>
                <a:gd name="T28" fmla="*/ 7 w 21"/>
                <a:gd name="T29" fmla="*/ 25 h 25"/>
                <a:gd name="T30" fmla="*/ 9 w 21"/>
                <a:gd name="T31" fmla="*/ 25 h 25"/>
                <a:gd name="T32" fmla="*/ 11 w 21"/>
                <a:gd name="T33" fmla="*/ 25 h 25"/>
                <a:gd name="T34" fmla="*/ 13 w 21"/>
                <a:gd name="T35" fmla="*/ 25 h 25"/>
                <a:gd name="T36" fmla="*/ 13 w 21"/>
                <a:gd name="T37" fmla="*/ 23 h 25"/>
                <a:gd name="T38" fmla="*/ 15 w 21"/>
                <a:gd name="T39" fmla="*/ 23 h 25"/>
                <a:gd name="T40" fmla="*/ 17 w 21"/>
                <a:gd name="T41" fmla="*/ 21 h 25"/>
                <a:gd name="T42" fmla="*/ 19 w 21"/>
                <a:gd name="T43" fmla="*/ 19 h 25"/>
                <a:gd name="T44" fmla="*/ 19 w 21"/>
                <a:gd name="T45" fmla="*/ 17 h 25"/>
                <a:gd name="T46" fmla="*/ 21 w 21"/>
                <a:gd name="T47" fmla="*/ 17 h 25"/>
                <a:gd name="T48" fmla="*/ 21 w 21"/>
                <a:gd name="T49" fmla="*/ 15 h 25"/>
                <a:gd name="T50" fmla="*/ 21 w 21"/>
                <a:gd name="T51" fmla="*/ 13 h 25"/>
                <a:gd name="T52" fmla="*/ 21 w 21"/>
                <a:gd name="T53" fmla="*/ 11 h 25"/>
                <a:gd name="T54" fmla="*/ 21 w 21"/>
                <a:gd name="T55" fmla="*/ 9 h 25"/>
                <a:gd name="T56" fmla="*/ 21 w 21"/>
                <a:gd name="T57" fmla="*/ 7 h 25"/>
                <a:gd name="T58" fmla="*/ 21 w 21"/>
                <a:gd name="T59" fmla="*/ 5 h 25"/>
                <a:gd name="T60" fmla="*/ 19 w 21"/>
                <a:gd name="T61" fmla="*/ 5 h 25"/>
                <a:gd name="T62" fmla="*/ 19 w 21"/>
                <a:gd name="T63" fmla="*/ 3 h 25"/>
                <a:gd name="T64" fmla="*/ 17 w 21"/>
                <a:gd name="T65" fmla="*/ 3 h 25"/>
                <a:gd name="T66" fmla="*/ 17 w 21"/>
                <a:gd name="T67" fmla="*/ 2 h 25"/>
                <a:gd name="T68" fmla="*/ 15 w 21"/>
                <a:gd name="T69" fmla="*/ 2 h 25"/>
                <a:gd name="T70" fmla="*/ 13 w 21"/>
                <a:gd name="T71" fmla="*/ 0 h 25"/>
                <a:gd name="T72" fmla="*/ 11 w 21"/>
                <a:gd name="T73" fmla="*/ 0 h 25"/>
                <a:gd name="T74" fmla="*/ 9 w 21"/>
                <a:gd name="T75" fmla="*/ 0 h 25"/>
                <a:gd name="T76" fmla="*/ 9 w 21"/>
                <a:gd name="T77" fmla="*/ 2 h 25"/>
                <a:gd name="T78" fmla="*/ 7 w 21"/>
                <a:gd name="T79" fmla="*/ 2 h 25"/>
                <a:gd name="T80" fmla="*/ 5 w 21"/>
                <a:gd name="T81" fmla="*/ 2 h 25"/>
                <a:gd name="T82" fmla="*/ 4 w 21"/>
                <a:gd name="T83" fmla="*/ 3 h 25"/>
                <a:gd name="T84" fmla="*/ 4 w 21"/>
                <a:gd name="T8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5">
                  <a:moveTo>
                    <a:pt x="4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49" name="Freeform 597"/>
            <p:cNvSpPr>
              <a:spLocks/>
            </p:cNvSpPr>
            <p:nvPr/>
          </p:nvSpPr>
          <p:spPr bwMode="auto">
            <a:xfrm>
              <a:off x="3660" y="2497"/>
              <a:ext cx="31" cy="11"/>
            </a:xfrm>
            <a:custGeom>
              <a:avLst/>
              <a:gdLst>
                <a:gd name="T0" fmla="*/ 31 w 31"/>
                <a:gd name="T1" fmla="*/ 11 h 11"/>
                <a:gd name="T2" fmla="*/ 29 w 31"/>
                <a:gd name="T3" fmla="*/ 11 h 11"/>
                <a:gd name="T4" fmla="*/ 27 w 31"/>
                <a:gd name="T5" fmla="*/ 11 h 11"/>
                <a:gd name="T6" fmla="*/ 25 w 31"/>
                <a:gd name="T7" fmla="*/ 9 h 11"/>
                <a:gd name="T8" fmla="*/ 23 w 31"/>
                <a:gd name="T9" fmla="*/ 9 h 11"/>
                <a:gd name="T10" fmla="*/ 22 w 31"/>
                <a:gd name="T11" fmla="*/ 7 h 11"/>
                <a:gd name="T12" fmla="*/ 20 w 31"/>
                <a:gd name="T13" fmla="*/ 7 h 11"/>
                <a:gd name="T14" fmla="*/ 18 w 31"/>
                <a:gd name="T15" fmla="*/ 7 h 11"/>
                <a:gd name="T16" fmla="*/ 16 w 31"/>
                <a:gd name="T17" fmla="*/ 5 h 11"/>
                <a:gd name="T18" fmla="*/ 14 w 31"/>
                <a:gd name="T19" fmla="*/ 5 h 11"/>
                <a:gd name="T20" fmla="*/ 12 w 31"/>
                <a:gd name="T21" fmla="*/ 4 h 11"/>
                <a:gd name="T22" fmla="*/ 10 w 31"/>
                <a:gd name="T23" fmla="*/ 4 h 11"/>
                <a:gd name="T24" fmla="*/ 8 w 31"/>
                <a:gd name="T25" fmla="*/ 2 h 11"/>
                <a:gd name="T26" fmla="*/ 6 w 31"/>
                <a:gd name="T27" fmla="*/ 2 h 11"/>
                <a:gd name="T28" fmla="*/ 4 w 31"/>
                <a:gd name="T29" fmla="*/ 2 h 11"/>
                <a:gd name="T30" fmla="*/ 2 w 31"/>
                <a:gd name="T31" fmla="*/ 0 h 11"/>
                <a:gd name="T32" fmla="*/ 0 w 31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lnTo>
                    <a:pt x="29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0" name="Freeform 598"/>
            <p:cNvSpPr>
              <a:spLocks/>
            </p:cNvSpPr>
            <p:nvPr/>
          </p:nvSpPr>
          <p:spPr bwMode="auto">
            <a:xfrm>
              <a:off x="3664" y="2504"/>
              <a:ext cx="21" cy="8"/>
            </a:xfrm>
            <a:custGeom>
              <a:avLst/>
              <a:gdLst>
                <a:gd name="T0" fmla="*/ 21 w 21"/>
                <a:gd name="T1" fmla="*/ 8 h 8"/>
                <a:gd name="T2" fmla="*/ 19 w 21"/>
                <a:gd name="T3" fmla="*/ 8 h 8"/>
                <a:gd name="T4" fmla="*/ 16 w 21"/>
                <a:gd name="T5" fmla="*/ 6 h 8"/>
                <a:gd name="T6" fmla="*/ 14 w 21"/>
                <a:gd name="T7" fmla="*/ 6 h 8"/>
                <a:gd name="T8" fmla="*/ 12 w 21"/>
                <a:gd name="T9" fmla="*/ 4 h 8"/>
                <a:gd name="T10" fmla="*/ 8 w 21"/>
                <a:gd name="T11" fmla="*/ 4 h 8"/>
                <a:gd name="T12" fmla="*/ 6 w 21"/>
                <a:gd name="T13" fmla="*/ 4 h 8"/>
                <a:gd name="T14" fmla="*/ 4 w 21"/>
                <a:gd name="T15" fmla="*/ 2 h 8"/>
                <a:gd name="T16" fmla="*/ 0 w 2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1" name="Freeform 599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8 w 25"/>
                <a:gd name="T19" fmla="*/ 0 h 30"/>
                <a:gd name="T20" fmla="*/ 16 w 25"/>
                <a:gd name="T21" fmla="*/ 0 h 30"/>
                <a:gd name="T22" fmla="*/ 14 w 25"/>
                <a:gd name="T23" fmla="*/ 0 h 30"/>
                <a:gd name="T24" fmla="*/ 14 w 25"/>
                <a:gd name="T25" fmla="*/ 0 h 30"/>
                <a:gd name="T26" fmla="*/ 12 w 25"/>
                <a:gd name="T27" fmla="*/ 0 h 30"/>
                <a:gd name="T28" fmla="*/ 10 w 25"/>
                <a:gd name="T29" fmla="*/ 0 h 30"/>
                <a:gd name="T30" fmla="*/ 10 w 25"/>
                <a:gd name="T31" fmla="*/ 0 h 30"/>
                <a:gd name="T32" fmla="*/ 8 w 25"/>
                <a:gd name="T33" fmla="*/ 2 h 30"/>
                <a:gd name="T34" fmla="*/ 8 w 25"/>
                <a:gd name="T35" fmla="*/ 2 h 30"/>
                <a:gd name="T36" fmla="*/ 6 w 25"/>
                <a:gd name="T37" fmla="*/ 4 h 30"/>
                <a:gd name="T38" fmla="*/ 4 w 25"/>
                <a:gd name="T39" fmla="*/ 4 h 30"/>
                <a:gd name="T40" fmla="*/ 4 w 25"/>
                <a:gd name="T41" fmla="*/ 5 h 30"/>
                <a:gd name="T42" fmla="*/ 2 w 25"/>
                <a:gd name="T43" fmla="*/ 7 h 30"/>
                <a:gd name="T44" fmla="*/ 2 w 25"/>
                <a:gd name="T45" fmla="*/ 7 h 30"/>
                <a:gd name="T46" fmla="*/ 2 w 25"/>
                <a:gd name="T47" fmla="*/ 9 h 30"/>
                <a:gd name="T48" fmla="*/ 0 w 25"/>
                <a:gd name="T49" fmla="*/ 11 h 30"/>
                <a:gd name="T50" fmla="*/ 0 w 25"/>
                <a:gd name="T51" fmla="*/ 13 h 30"/>
                <a:gd name="T52" fmla="*/ 0 w 25"/>
                <a:gd name="T53" fmla="*/ 17 h 30"/>
                <a:gd name="T54" fmla="*/ 0 w 25"/>
                <a:gd name="T55" fmla="*/ 19 h 30"/>
                <a:gd name="T56" fmla="*/ 0 w 25"/>
                <a:gd name="T57" fmla="*/ 21 h 30"/>
                <a:gd name="T58" fmla="*/ 0 w 25"/>
                <a:gd name="T59" fmla="*/ 23 h 30"/>
                <a:gd name="T60" fmla="*/ 0 w 25"/>
                <a:gd name="T61" fmla="*/ 25 h 30"/>
                <a:gd name="T62" fmla="*/ 2 w 25"/>
                <a:gd name="T63" fmla="*/ 27 h 30"/>
                <a:gd name="T64" fmla="*/ 2 w 25"/>
                <a:gd name="T65" fmla="*/ 27 h 30"/>
                <a:gd name="T66" fmla="*/ 4 w 25"/>
                <a:gd name="T67" fmla="*/ 28 h 30"/>
                <a:gd name="T68" fmla="*/ 6 w 25"/>
                <a:gd name="T69" fmla="*/ 28 h 30"/>
                <a:gd name="T70" fmla="*/ 6 w 25"/>
                <a:gd name="T71" fmla="*/ 28 h 30"/>
                <a:gd name="T72" fmla="*/ 8 w 25"/>
                <a:gd name="T73" fmla="*/ 30 h 30"/>
                <a:gd name="T74" fmla="*/ 8 w 25"/>
                <a:gd name="T75" fmla="*/ 30 h 30"/>
                <a:gd name="T76" fmla="*/ 10 w 25"/>
                <a:gd name="T77" fmla="*/ 30 h 30"/>
                <a:gd name="T78" fmla="*/ 10 w 25"/>
                <a:gd name="T79" fmla="*/ 30 h 30"/>
                <a:gd name="T80" fmla="*/ 12 w 25"/>
                <a:gd name="T81" fmla="*/ 28 h 30"/>
                <a:gd name="T82" fmla="*/ 14 w 25"/>
                <a:gd name="T83" fmla="*/ 28 h 30"/>
                <a:gd name="T84" fmla="*/ 16 w 25"/>
                <a:gd name="T85" fmla="*/ 28 h 30"/>
                <a:gd name="T86" fmla="*/ 18 w 25"/>
                <a:gd name="T87" fmla="*/ 27 h 30"/>
                <a:gd name="T88" fmla="*/ 18 w 25"/>
                <a:gd name="T89" fmla="*/ 27 h 30"/>
                <a:gd name="T90" fmla="*/ 20 w 25"/>
                <a:gd name="T91" fmla="*/ 25 h 30"/>
                <a:gd name="T92" fmla="*/ 21 w 25"/>
                <a:gd name="T93" fmla="*/ 23 h 30"/>
                <a:gd name="T94" fmla="*/ 23 w 25"/>
                <a:gd name="T95" fmla="*/ 21 h 30"/>
                <a:gd name="T96" fmla="*/ 23 w 25"/>
                <a:gd name="T9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2" name="Freeform 600"/>
            <p:cNvSpPr>
              <a:spLocks/>
            </p:cNvSpPr>
            <p:nvPr/>
          </p:nvSpPr>
          <p:spPr bwMode="auto">
            <a:xfrm>
              <a:off x="3685" y="2497"/>
              <a:ext cx="25" cy="30"/>
            </a:xfrm>
            <a:custGeom>
              <a:avLst/>
              <a:gdLst>
                <a:gd name="T0" fmla="*/ 23 w 25"/>
                <a:gd name="T1" fmla="*/ 19 h 30"/>
                <a:gd name="T2" fmla="*/ 25 w 25"/>
                <a:gd name="T3" fmla="*/ 15 h 30"/>
                <a:gd name="T4" fmla="*/ 25 w 25"/>
                <a:gd name="T5" fmla="*/ 13 h 30"/>
                <a:gd name="T6" fmla="*/ 25 w 25"/>
                <a:gd name="T7" fmla="*/ 9 h 30"/>
                <a:gd name="T8" fmla="*/ 23 w 25"/>
                <a:gd name="T9" fmla="*/ 7 h 30"/>
                <a:gd name="T10" fmla="*/ 23 w 25"/>
                <a:gd name="T11" fmla="*/ 4 h 30"/>
                <a:gd name="T12" fmla="*/ 21 w 25"/>
                <a:gd name="T13" fmla="*/ 2 h 30"/>
                <a:gd name="T14" fmla="*/ 20 w 25"/>
                <a:gd name="T15" fmla="*/ 0 h 30"/>
                <a:gd name="T16" fmla="*/ 18 w 25"/>
                <a:gd name="T17" fmla="*/ 0 h 30"/>
                <a:gd name="T18" fmla="*/ 16 w 25"/>
                <a:gd name="T19" fmla="*/ 0 h 30"/>
                <a:gd name="T20" fmla="*/ 14 w 25"/>
                <a:gd name="T21" fmla="*/ 0 h 30"/>
                <a:gd name="T22" fmla="*/ 12 w 25"/>
                <a:gd name="T23" fmla="*/ 0 h 30"/>
                <a:gd name="T24" fmla="*/ 10 w 25"/>
                <a:gd name="T25" fmla="*/ 0 h 30"/>
                <a:gd name="T26" fmla="*/ 8 w 25"/>
                <a:gd name="T27" fmla="*/ 2 h 30"/>
                <a:gd name="T28" fmla="*/ 6 w 25"/>
                <a:gd name="T29" fmla="*/ 4 h 30"/>
                <a:gd name="T30" fmla="*/ 4 w 25"/>
                <a:gd name="T31" fmla="*/ 4 h 30"/>
                <a:gd name="T32" fmla="*/ 4 w 25"/>
                <a:gd name="T33" fmla="*/ 5 h 30"/>
                <a:gd name="T34" fmla="*/ 2 w 25"/>
                <a:gd name="T35" fmla="*/ 7 h 30"/>
                <a:gd name="T36" fmla="*/ 2 w 25"/>
                <a:gd name="T37" fmla="*/ 9 h 30"/>
                <a:gd name="T38" fmla="*/ 0 w 25"/>
                <a:gd name="T39" fmla="*/ 11 h 30"/>
                <a:gd name="T40" fmla="*/ 0 w 25"/>
                <a:gd name="T41" fmla="*/ 13 h 30"/>
                <a:gd name="T42" fmla="*/ 0 w 25"/>
                <a:gd name="T43" fmla="*/ 17 h 30"/>
                <a:gd name="T44" fmla="*/ 0 w 25"/>
                <a:gd name="T45" fmla="*/ 19 h 30"/>
                <a:gd name="T46" fmla="*/ 0 w 25"/>
                <a:gd name="T47" fmla="*/ 21 h 30"/>
                <a:gd name="T48" fmla="*/ 0 w 25"/>
                <a:gd name="T49" fmla="*/ 23 h 30"/>
                <a:gd name="T50" fmla="*/ 0 w 25"/>
                <a:gd name="T51" fmla="*/ 25 h 30"/>
                <a:gd name="T52" fmla="*/ 2 w 25"/>
                <a:gd name="T53" fmla="*/ 27 h 30"/>
                <a:gd name="T54" fmla="*/ 4 w 25"/>
                <a:gd name="T55" fmla="*/ 28 h 30"/>
                <a:gd name="T56" fmla="*/ 6 w 25"/>
                <a:gd name="T57" fmla="*/ 28 h 30"/>
                <a:gd name="T58" fmla="*/ 8 w 25"/>
                <a:gd name="T59" fmla="*/ 30 h 30"/>
                <a:gd name="T60" fmla="*/ 10 w 25"/>
                <a:gd name="T61" fmla="*/ 30 h 30"/>
                <a:gd name="T62" fmla="*/ 12 w 25"/>
                <a:gd name="T63" fmla="*/ 28 h 30"/>
                <a:gd name="T64" fmla="*/ 14 w 25"/>
                <a:gd name="T65" fmla="*/ 28 h 30"/>
                <a:gd name="T66" fmla="*/ 16 w 25"/>
                <a:gd name="T67" fmla="*/ 28 h 30"/>
                <a:gd name="T68" fmla="*/ 18 w 25"/>
                <a:gd name="T69" fmla="*/ 27 h 30"/>
                <a:gd name="T70" fmla="*/ 20 w 25"/>
                <a:gd name="T71" fmla="*/ 25 h 30"/>
                <a:gd name="T72" fmla="*/ 21 w 25"/>
                <a:gd name="T73" fmla="*/ 23 h 30"/>
                <a:gd name="T74" fmla="*/ 23 w 25"/>
                <a:gd name="T75" fmla="*/ 21 h 30"/>
                <a:gd name="T76" fmla="*/ 23 w 25"/>
                <a:gd name="T7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0">
                  <a:moveTo>
                    <a:pt x="23" y="19"/>
                  </a:moveTo>
                  <a:lnTo>
                    <a:pt x="25" y="1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3" name="Freeform 601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0 w 23"/>
                <a:gd name="T15" fmla="*/ 16 h 25"/>
                <a:gd name="T16" fmla="*/ 2 w 23"/>
                <a:gd name="T17" fmla="*/ 18 h 25"/>
                <a:gd name="T18" fmla="*/ 2 w 23"/>
                <a:gd name="T19" fmla="*/ 20 h 25"/>
                <a:gd name="T20" fmla="*/ 4 w 23"/>
                <a:gd name="T21" fmla="*/ 22 h 25"/>
                <a:gd name="T22" fmla="*/ 4 w 23"/>
                <a:gd name="T23" fmla="*/ 22 h 25"/>
                <a:gd name="T24" fmla="*/ 6 w 23"/>
                <a:gd name="T25" fmla="*/ 23 h 25"/>
                <a:gd name="T26" fmla="*/ 6 w 23"/>
                <a:gd name="T27" fmla="*/ 23 h 25"/>
                <a:gd name="T28" fmla="*/ 8 w 23"/>
                <a:gd name="T29" fmla="*/ 23 h 25"/>
                <a:gd name="T30" fmla="*/ 10 w 23"/>
                <a:gd name="T31" fmla="*/ 25 h 25"/>
                <a:gd name="T32" fmla="*/ 12 w 23"/>
                <a:gd name="T33" fmla="*/ 25 h 25"/>
                <a:gd name="T34" fmla="*/ 12 w 23"/>
                <a:gd name="T35" fmla="*/ 25 h 25"/>
                <a:gd name="T36" fmla="*/ 14 w 23"/>
                <a:gd name="T37" fmla="*/ 23 h 25"/>
                <a:gd name="T38" fmla="*/ 14 w 23"/>
                <a:gd name="T39" fmla="*/ 23 h 25"/>
                <a:gd name="T40" fmla="*/ 16 w 23"/>
                <a:gd name="T41" fmla="*/ 23 h 25"/>
                <a:gd name="T42" fmla="*/ 16 w 23"/>
                <a:gd name="T43" fmla="*/ 22 h 25"/>
                <a:gd name="T44" fmla="*/ 17 w 23"/>
                <a:gd name="T45" fmla="*/ 22 h 25"/>
                <a:gd name="T46" fmla="*/ 17 w 23"/>
                <a:gd name="T47" fmla="*/ 22 h 25"/>
                <a:gd name="T48" fmla="*/ 19 w 23"/>
                <a:gd name="T49" fmla="*/ 20 h 25"/>
                <a:gd name="T50" fmla="*/ 19 w 23"/>
                <a:gd name="T51" fmla="*/ 20 h 25"/>
                <a:gd name="T52" fmla="*/ 21 w 23"/>
                <a:gd name="T53" fmla="*/ 18 h 25"/>
                <a:gd name="T54" fmla="*/ 21 w 23"/>
                <a:gd name="T55" fmla="*/ 16 h 25"/>
                <a:gd name="T56" fmla="*/ 21 w 23"/>
                <a:gd name="T57" fmla="*/ 14 h 25"/>
                <a:gd name="T58" fmla="*/ 23 w 23"/>
                <a:gd name="T59" fmla="*/ 14 h 25"/>
                <a:gd name="T60" fmla="*/ 23 w 23"/>
                <a:gd name="T61" fmla="*/ 12 h 25"/>
                <a:gd name="T62" fmla="*/ 23 w 23"/>
                <a:gd name="T63" fmla="*/ 10 h 25"/>
                <a:gd name="T64" fmla="*/ 23 w 23"/>
                <a:gd name="T65" fmla="*/ 10 h 25"/>
                <a:gd name="T66" fmla="*/ 23 w 23"/>
                <a:gd name="T67" fmla="*/ 8 h 25"/>
                <a:gd name="T68" fmla="*/ 21 w 23"/>
                <a:gd name="T69" fmla="*/ 6 h 25"/>
                <a:gd name="T70" fmla="*/ 21 w 23"/>
                <a:gd name="T71" fmla="*/ 4 h 25"/>
                <a:gd name="T72" fmla="*/ 21 w 23"/>
                <a:gd name="T73" fmla="*/ 4 h 25"/>
                <a:gd name="T74" fmla="*/ 19 w 23"/>
                <a:gd name="T75" fmla="*/ 2 h 25"/>
                <a:gd name="T76" fmla="*/ 19 w 23"/>
                <a:gd name="T77" fmla="*/ 2 h 25"/>
                <a:gd name="T78" fmla="*/ 17 w 23"/>
                <a:gd name="T79" fmla="*/ 0 h 25"/>
                <a:gd name="T80" fmla="*/ 16 w 23"/>
                <a:gd name="T81" fmla="*/ 0 h 25"/>
                <a:gd name="T82" fmla="*/ 16 w 23"/>
                <a:gd name="T83" fmla="*/ 0 h 25"/>
                <a:gd name="T84" fmla="*/ 14 w 23"/>
                <a:gd name="T85" fmla="*/ 0 h 25"/>
                <a:gd name="T86" fmla="*/ 12 w 23"/>
                <a:gd name="T87" fmla="*/ 0 h 25"/>
                <a:gd name="T88" fmla="*/ 10 w 23"/>
                <a:gd name="T89" fmla="*/ 0 h 25"/>
                <a:gd name="T90" fmla="*/ 8 w 23"/>
                <a:gd name="T91" fmla="*/ 0 h 25"/>
                <a:gd name="T92" fmla="*/ 8 w 23"/>
                <a:gd name="T93" fmla="*/ 2 h 25"/>
                <a:gd name="T94" fmla="*/ 6 w 23"/>
                <a:gd name="T95" fmla="*/ 2 h 25"/>
                <a:gd name="T96" fmla="*/ 4 w 23"/>
                <a:gd name="T9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6954" name="Freeform 602"/>
            <p:cNvSpPr>
              <a:spLocks/>
            </p:cNvSpPr>
            <p:nvPr/>
          </p:nvSpPr>
          <p:spPr bwMode="auto">
            <a:xfrm>
              <a:off x="3643" y="2479"/>
              <a:ext cx="23" cy="25"/>
            </a:xfrm>
            <a:custGeom>
              <a:avLst/>
              <a:gdLst>
                <a:gd name="T0" fmla="*/ 4 w 23"/>
                <a:gd name="T1" fmla="*/ 4 h 25"/>
                <a:gd name="T2" fmla="*/ 4 w 23"/>
                <a:gd name="T3" fmla="*/ 6 h 25"/>
                <a:gd name="T4" fmla="*/ 2 w 23"/>
                <a:gd name="T5" fmla="*/ 8 h 25"/>
                <a:gd name="T6" fmla="*/ 2 w 23"/>
                <a:gd name="T7" fmla="*/ 10 h 25"/>
                <a:gd name="T8" fmla="*/ 0 w 23"/>
                <a:gd name="T9" fmla="*/ 12 h 25"/>
                <a:gd name="T10" fmla="*/ 0 w 23"/>
                <a:gd name="T11" fmla="*/ 14 h 25"/>
                <a:gd name="T12" fmla="*/ 0 w 23"/>
                <a:gd name="T13" fmla="*/ 16 h 25"/>
                <a:gd name="T14" fmla="*/ 2 w 23"/>
                <a:gd name="T15" fmla="*/ 18 h 25"/>
                <a:gd name="T16" fmla="*/ 2 w 23"/>
                <a:gd name="T17" fmla="*/ 20 h 25"/>
                <a:gd name="T18" fmla="*/ 4 w 23"/>
                <a:gd name="T19" fmla="*/ 22 h 25"/>
                <a:gd name="T20" fmla="*/ 6 w 23"/>
                <a:gd name="T21" fmla="*/ 23 h 25"/>
                <a:gd name="T22" fmla="*/ 8 w 23"/>
                <a:gd name="T23" fmla="*/ 23 h 25"/>
                <a:gd name="T24" fmla="*/ 10 w 23"/>
                <a:gd name="T25" fmla="*/ 25 h 25"/>
                <a:gd name="T26" fmla="*/ 12 w 23"/>
                <a:gd name="T27" fmla="*/ 25 h 25"/>
                <a:gd name="T28" fmla="*/ 14 w 23"/>
                <a:gd name="T29" fmla="*/ 23 h 25"/>
                <a:gd name="T30" fmla="*/ 16 w 23"/>
                <a:gd name="T31" fmla="*/ 23 h 25"/>
                <a:gd name="T32" fmla="*/ 16 w 23"/>
                <a:gd name="T33" fmla="*/ 22 h 25"/>
                <a:gd name="T34" fmla="*/ 17 w 23"/>
                <a:gd name="T35" fmla="*/ 22 h 25"/>
                <a:gd name="T36" fmla="*/ 19 w 23"/>
                <a:gd name="T37" fmla="*/ 20 h 25"/>
                <a:gd name="T38" fmla="*/ 21 w 23"/>
                <a:gd name="T39" fmla="*/ 18 h 25"/>
                <a:gd name="T40" fmla="*/ 21 w 23"/>
                <a:gd name="T41" fmla="*/ 16 h 25"/>
                <a:gd name="T42" fmla="*/ 21 w 23"/>
                <a:gd name="T43" fmla="*/ 14 h 25"/>
                <a:gd name="T44" fmla="*/ 23 w 23"/>
                <a:gd name="T45" fmla="*/ 14 h 25"/>
                <a:gd name="T46" fmla="*/ 23 w 23"/>
                <a:gd name="T47" fmla="*/ 12 h 25"/>
                <a:gd name="T48" fmla="*/ 23 w 23"/>
                <a:gd name="T49" fmla="*/ 10 h 25"/>
                <a:gd name="T50" fmla="*/ 23 w 23"/>
                <a:gd name="T51" fmla="*/ 8 h 25"/>
                <a:gd name="T52" fmla="*/ 21 w 23"/>
                <a:gd name="T53" fmla="*/ 6 h 25"/>
                <a:gd name="T54" fmla="*/ 21 w 23"/>
                <a:gd name="T55" fmla="*/ 4 h 25"/>
                <a:gd name="T56" fmla="*/ 19 w 23"/>
                <a:gd name="T57" fmla="*/ 2 h 25"/>
                <a:gd name="T58" fmla="*/ 17 w 23"/>
                <a:gd name="T59" fmla="*/ 0 h 25"/>
                <a:gd name="T60" fmla="*/ 16 w 23"/>
                <a:gd name="T61" fmla="*/ 0 h 25"/>
                <a:gd name="T62" fmla="*/ 14 w 23"/>
                <a:gd name="T63" fmla="*/ 0 h 25"/>
                <a:gd name="T64" fmla="*/ 12 w 23"/>
                <a:gd name="T65" fmla="*/ 0 h 25"/>
                <a:gd name="T66" fmla="*/ 10 w 23"/>
                <a:gd name="T67" fmla="*/ 0 h 25"/>
                <a:gd name="T68" fmla="*/ 8 w 23"/>
                <a:gd name="T69" fmla="*/ 0 h 25"/>
                <a:gd name="T70" fmla="*/ 8 w 23"/>
                <a:gd name="T71" fmla="*/ 2 h 25"/>
                <a:gd name="T72" fmla="*/ 6 w 23"/>
                <a:gd name="T73" fmla="*/ 2 h 25"/>
                <a:gd name="T74" fmla="*/ 4 w 23"/>
                <a:gd name="T7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5">
                  <a:moveTo>
                    <a:pt x="4" y="4"/>
                  </a:move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6955" name="Freeform 603"/>
          <p:cNvSpPr>
            <a:spLocks/>
          </p:cNvSpPr>
          <p:nvPr/>
        </p:nvSpPr>
        <p:spPr bwMode="auto">
          <a:xfrm>
            <a:off x="6810375" y="4291013"/>
            <a:ext cx="127000" cy="50800"/>
          </a:xfrm>
          <a:custGeom>
            <a:avLst/>
            <a:gdLst>
              <a:gd name="T0" fmla="*/ 33 w 33"/>
              <a:gd name="T1" fmla="*/ 13 h 13"/>
              <a:gd name="T2" fmla="*/ 31 w 33"/>
              <a:gd name="T3" fmla="*/ 11 h 13"/>
              <a:gd name="T4" fmla="*/ 29 w 33"/>
              <a:gd name="T5" fmla="*/ 11 h 13"/>
              <a:gd name="T6" fmla="*/ 27 w 33"/>
              <a:gd name="T7" fmla="*/ 9 h 13"/>
              <a:gd name="T8" fmla="*/ 25 w 33"/>
              <a:gd name="T9" fmla="*/ 9 h 13"/>
              <a:gd name="T10" fmla="*/ 23 w 33"/>
              <a:gd name="T11" fmla="*/ 7 h 13"/>
              <a:gd name="T12" fmla="*/ 21 w 33"/>
              <a:gd name="T13" fmla="*/ 7 h 13"/>
              <a:gd name="T14" fmla="*/ 19 w 33"/>
              <a:gd name="T15" fmla="*/ 7 h 13"/>
              <a:gd name="T16" fmla="*/ 17 w 33"/>
              <a:gd name="T17" fmla="*/ 5 h 13"/>
              <a:gd name="T18" fmla="*/ 13 w 33"/>
              <a:gd name="T19" fmla="*/ 5 h 13"/>
              <a:gd name="T20" fmla="*/ 11 w 33"/>
              <a:gd name="T21" fmla="*/ 3 h 13"/>
              <a:gd name="T22" fmla="*/ 10 w 33"/>
              <a:gd name="T23" fmla="*/ 3 h 13"/>
              <a:gd name="T24" fmla="*/ 8 w 33"/>
              <a:gd name="T25" fmla="*/ 3 h 13"/>
              <a:gd name="T26" fmla="*/ 6 w 33"/>
              <a:gd name="T27" fmla="*/ 1 h 13"/>
              <a:gd name="T28" fmla="*/ 4 w 33"/>
              <a:gd name="T29" fmla="*/ 1 h 13"/>
              <a:gd name="T30" fmla="*/ 2 w 33"/>
              <a:gd name="T31" fmla="*/ 0 h 13"/>
              <a:gd name="T32" fmla="*/ 0 w 33"/>
              <a:gd name="T3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3">
                <a:moveTo>
                  <a:pt x="33" y="13"/>
                </a:moveTo>
                <a:lnTo>
                  <a:pt x="31" y="11"/>
                </a:lnTo>
                <a:lnTo>
                  <a:pt x="29" y="11"/>
                </a:lnTo>
                <a:lnTo>
                  <a:pt x="27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7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6" name="Freeform 604"/>
          <p:cNvSpPr>
            <a:spLocks/>
          </p:cNvSpPr>
          <p:nvPr/>
        </p:nvSpPr>
        <p:spPr bwMode="auto">
          <a:xfrm>
            <a:off x="6826250" y="4318000"/>
            <a:ext cx="87313" cy="38100"/>
          </a:xfrm>
          <a:custGeom>
            <a:avLst/>
            <a:gdLst>
              <a:gd name="T0" fmla="*/ 23 w 23"/>
              <a:gd name="T1" fmla="*/ 10 h 10"/>
              <a:gd name="T2" fmla="*/ 19 w 23"/>
              <a:gd name="T3" fmla="*/ 8 h 10"/>
              <a:gd name="T4" fmla="*/ 17 w 23"/>
              <a:gd name="T5" fmla="*/ 6 h 10"/>
              <a:gd name="T6" fmla="*/ 13 w 23"/>
              <a:gd name="T7" fmla="*/ 6 h 10"/>
              <a:gd name="T8" fmla="*/ 11 w 23"/>
              <a:gd name="T9" fmla="*/ 4 h 10"/>
              <a:gd name="T10" fmla="*/ 9 w 23"/>
              <a:gd name="T11" fmla="*/ 4 h 10"/>
              <a:gd name="T12" fmla="*/ 7 w 23"/>
              <a:gd name="T13" fmla="*/ 4 h 10"/>
              <a:gd name="T14" fmla="*/ 4 w 23"/>
              <a:gd name="T15" fmla="*/ 2 h 10"/>
              <a:gd name="T16" fmla="*/ 0 w 23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0">
                <a:moveTo>
                  <a:pt x="23" y="10"/>
                </a:moveTo>
                <a:lnTo>
                  <a:pt x="19" y="8"/>
                </a:lnTo>
                <a:lnTo>
                  <a:pt x="17" y="6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7" name="Freeform 605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7 w 25"/>
              <a:gd name="T21" fmla="*/ 0 h 30"/>
              <a:gd name="T22" fmla="*/ 15 w 25"/>
              <a:gd name="T23" fmla="*/ 0 h 30"/>
              <a:gd name="T24" fmla="*/ 13 w 25"/>
              <a:gd name="T25" fmla="*/ 0 h 30"/>
              <a:gd name="T26" fmla="*/ 13 w 25"/>
              <a:gd name="T27" fmla="*/ 0 h 30"/>
              <a:gd name="T28" fmla="*/ 11 w 25"/>
              <a:gd name="T29" fmla="*/ 0 h 30"/>
              <a:gd name="T30" fmla="*/ 9 w 25"/>
              <a:gd name="T31" fmla="*/ 0 h 30"/>
              <a:gd name="T32" fmla="*/ 9 w 25"/>
              <a:gd name="T33" fmla="*/ 1 h 30"/>
              <a:gd name="T34" fmla="*/ 8 w 25"/>
              <a:gd name="T35" fmla="*/ 1 h 30"/>
              <a:gd name="T36" fmla="*/ 8 w 25"/>
              <a:gd name="T37" fmla="*/ 3 h 30"/>
              <a:gd name="T38" fmla="*/ 6 w 25"/>
              <a:gd name="T39" fmla="*/ 3 h 30"/>
              <a:gd name="T40" fmla="*/ 4 w 25"/>
              <a:gd name="T41" fmla="*/ 5 h 30"/>
              <a:gd name="T42" fmla="*/ 4 w 25"/>
              <a:gd name="T43" fmla="*/ 7 h 30"/>
              <a:gd name="T44" fmla="*/ 4 w 25"/>
              <a:gd name="T45" fmla="*/ 9 h 30"/>
              <a:gd name="T46" fmla="*/ 2 w 25"/>
              <a:gd name="T47" fmla="*/ 9 h 30"/>
              <a:gd name="T48" fmla="*/ 2 w 25"/>
              <a:gd name="T49" fmla="*/ 11 h 30"/>
              <a:gd name="T50" fmla="*/ 0 w 25"/>
              <a:gd name="T51" fmla="*/ 15 h 30"/>
              <a:gd name="T52" fmla="*/ 0 w 25"/>
              <a:gd name="T53" fmla="*/ 17 h 30"/>
              <a:gd name="T54" fmla="*/ 0 w 25"/>
              <a:gd name="T55" fmla="*/ 19 h 30"/>
              <a:gd name="T56" fmla="*/ 0 w 25"/>
              <a:gd name="T57" fmla="*/ 21 h 30"/>
              <a:gd name="T58" fmla="*/ 2 w 25"/>
              <a:gd name="T59" fmla="*/ 23 h 30"/>
              <a:gd name="T60" fmla="*/ 2 w 25"/>
              <a:gd name="T61" fmla="*/ 24 h 30"/>
              <a:gd name="T62" fmla="*/ 2 w 25"/>
              <a:gd name="T63" fmla="*/ 26 h 30"/>
              <a:gd name="T64" fmla="*/ 4 w 25"/>
              <a:gd name="T65" fmla="*/ 28 h 30"/>
              <a:gd name="T66" fmla="*/ 6 w 25"/>
              <a:gd name="T67" fmla="*/ 28 h 30"/>
              <a:gd name="T68" fmla="*/ 6 w 25"/>
              <a:gd name="T69" fmla="*/ 28 h 30"/>
              <a:gd name="T70" fmla="*/ 8 w 25"/>
              <a:gd name="T71" fmla="*/ 28 h 30"/>
              <a:gd name="T72" fmla="*/ 8 w 25"/>
              <a:gd name="T73" fmla="*/ 30 h 30"/>
              <a:gd name="T74" fmla="*/ 9 w 25"/>
              <a:gd name="T75" fmla="*/ 30 h 30"/>
              <a:gd name="T76" fmla="*/ 9 w 25"/>
              <a:gd name="T77" fmla="*/ 30 h 30"/>
              <a:gd name="T78" fmla="*/ 11 w 25"/>
              <a:gd name="T79" fmla="*/ 30 h 30"/>
              <a:gd name="T80" fmla="*/ 13 w 25"/>
              <a:gd name="T81" fmla="*/ 28 h 30"/>
              <a:gd name="T82" fmla="*/ 13 w 25"/>
              <a:gd name="T83" fmla="*/ 28 h 30"/>
              <a:gd name="T84" fmla="*/ 15 w 25"/>
              <a:gd name="T85" fmla="*/ 28 h 30"/>
              <a:gd name="T86" fmla="*/ 17 w 25"/>
              <a:gd name="T87" fmla="*/ 28 h 30"/>
              <a:gd name="T88" fmla="*/ 19 w 25"/>
              <a:gd name="T89" fmla="*/ 26 h 30"/>
              <a:gd name="T90" fmla="*/ 21 w 25"/>
              <a:gd name="T91" fmla="*/ 24 h 30"/>
              <a:gd name="T92" fmla="*/ 23 w 25"/>
              <a:gd name="T93" fmla="*/ 23 h 30"/>
              <a:gd name="T94" fmla="*/ 23 w 25"/>
              <a:gd name="T95" fmla="*/ 21 h 30"/>
              <a:gd name="T96" fmla="*/ 25 w 25"/>
              <a:gd name="T9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8" name="Freeform 606"/>
          <p:cNvSpPr>
            <a:spLocks/>
          </p:cNvSpPr>
          <p:nvPr/>
        </p:nvSpPr>
        <p:spPr bwMode="auto">
          <a:xfrm>
            <a:off x="6905625" y="4291013"/>
            <a:ext cx="95250" cy="114300"/>
          </a:xfrm>
          <a:custGeom>
            <a:avLst/>
            <a:gdLst>
              <a:gd name="T0" fmla="*/ 25 w 25"/>
              <a:gd name="T1" fmla="*/ 19 h 30"/>
              <a:gd name="T2" fmla="*/ 25 w 25"/>
              <a:gd name="T3" fmla="*/ 15 h 30"/>
              <a:gd name="T4" fmla="*/ 25 w 25"/>
              <a:gd name="T5" fmla="*/ 13 h 30"/>
              <a:gd name="T6" fmla="*/ 25 w 25"/>
              <a:gd name="T7" fmla="*/ 9 h 30"/>
              <a:gd name="T8" fmla="*/ 25 w 25"/>
              <a:gd name="T9" fmla="*/ 7 h 30"/>
              <a:gd name="T10" fmla="*/ 25 w 25"/>
              <a:gd name="T11" fmla="*/ 5 h 30"/>
              <a:gd name="T12" fmla="*/ 23 w 25"/>
              <a:gd name="T13" fmla="*/ 1 h 30"/>
              <a:gd name="T14" fmla="*/ 21 w 25"/>
              <a:gd name="T15" fmla="*/ 0 h 30"/>
              <a:gd name="T16" fmla="*/ 19 w 25"/>
              <a:gd name="T17" fmla="*/ 0 h 30"/>
              <a:gd name="T18" fmla="*/ 17 w 25"/>
              <a:gd name="T19" fmla="*/ 0 h 30"/>
              <a:gd name="T20" fmla="*/ 15 w 25"/>
              <a:gd name="T21" fmla="*/ 0 h 30"/>
              <a:gd name="T22" fmla="*/ 13 w 25"/>
              <a:gd name="T23" fmla="*/ 0 h 30"/>
              <a:gd name="T24" fmla="*/ 11 w 25"/>
              <a:gd name="T25" fmla="*/ 0 h 30"/>
              <a:gd name="T26" fmla="*/ 9 w 25"/>
              <a:gd name="T27" fmla="*/ 0 h 30"/>
              <a:gd name="T28" fmla="*/ 9 w 25"/>
              <a:gd name="T29" fmla="*/ 1 h 30"/>
              <a:gd name="T30" fmla="*/ 8 w 25"/>
              <a:gd name="T31" fmla="*/ 1 h 30"/>
              <a:gd name="T32" fmla="*/ 8 w 25"/>
              <a:gd name="T33" fmla="*/ 3 h 30"/>
              <a:gd name="T34" fmla="*/ 6 w 25"/>
              <a:gd name="T35" fmla="*/ 3 h 30"/>
              <a:gd name="T36" fmla="*/ 4 w 25"/>
              <a:gd name="T37" fmla="*/ 5 h 30"/>
              <a:gd name="T38" fmla="*/ 4 w 25"/>
              <a:gd name="T39" fmla="*/ 7 h 30"/>
              <a:gd name="T40" fmla="*/ 4 w 25"/>
              <a:gd name="T41" fmla="*/ 9 h 30"/>
              <a:gd name="T42" fmla="*/ 2 w 25"/>
              <a:gd name="T43" fmla="*/ 9 h 30"/>
              <a:gd name="T44" fmla="*/ 2 w 25"/>
              <a:gd name="T45" fmla="*/ 11 h 30"/>
              <a:gd name="T46" fmla="*/ 0 w 25"/>
              <a:gd name="T47" fmla="*/ 15 h 30"/>
              <a:gd name="T48" fmla="*/ 0 w 25"/>
              <a:gd name="T49" fmla="*/ 17 h 30"/>
              <a:gd name="T50" fmla="*/ 0 w 25"/>
              <a:gd name="T51" fmla="*/ 19 h 30"/>
              <a:gd name="T52" fmla="*/ 0 w 25"/>
              <a:gd name="T53" fmla="*/ 21 h 30"/>
              <a:gd name="T54" fmla="*/ 2 w 25"/>
              <a:gd name="T55" fmla="*/ 23 h 30"/>
              <a:gd name="T56" fmla="*/ 2 w 25"/>
              <a:gd name="T57" fmla="*/ 24 h 30"/>
              <a:gd name="T58" fmla="*/ 2 w 25"/>
              <a:gd name="T59" fmla="*/ 26 h 30"/>
              <a:gd name="T60" fmla="*/ 4 w 25"/>
              <a:gd name="T61" fmla="*/ 28 h 30"/>
              <a:gd name="T62" fmla="*/ 6 w 25"/>
              <a:gd name="T63" fmla="*/ 28 h 30"/>
              <a:gd name="T64" fmla="*/ 8 w 25"/>
              <a:gd name="T65" fmla="*/ 28 h 30"/>
              <a:gd name="T66" fmla="*/ 8 w 25"/>
              <a:gd name="T67" fmla="*/ 30 h 30"/>
              <a:gd name="T68" fmla="*/ 9 w 25"/>
              <a:gd name="T69" fmla="*/ 30 h 30"/>
              <a:gd name="T70" fmla="*/ 11 w 25"/>
              <a:gd name="T71" fmla="*/ 30 h 30"/>
              <a:gd name="T72" fmla="*/ 13 w 25"/>
              <a:gd name="T73" fmla="*/ 28 h 30"/>
              <a:gd name="T74" fmla="*/ 15 w 25"/>
              <a:gd name="T75" fmla="*/ 28 h 30"/>
              <a:gd name="T76" fmla="*/ 17 w 25"/>
              <a:gd name="T77" fmla="*/ 28 h 30"/>
              <a:gd name="T78" fmla="*/ 19 w 25"/>
              <a:gd name="T79" fmla="*/ 26 h 30"/>
              <a:gd name="T80" fmla="*/ 21 w 25"/>
              <a:gd name="T81" fmla="*/ 24 h 30"/>
              <a:gd name="T82" fmla="*/ 23 w 25"/>
              <a:gd name="T83" fmla="*/ 23 h 30"/>
              <a:gd name="T84" fmla="*/ 23 w 25"/>
              <a:gd name="T85" fmla="*/ 21 h 30"/>
              <a:gd name="T86" fmla="*/ 25 w 25"/>
              <a:gd name="T87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0">
                <a:moveTo>
                  <a:pt x="25" y="19"/>
                </a:moveTo>
                <a:lnTo>
                  <a:pt x="25" y="15"/>
                </a:lnTo>
                <a:lnTo>
                  <a:pt x="25" y="13"/>
                </a:lnTo>
                <a:lnTo>
                  <a:pt x="25" y="9"/>
                </a:lnTo>
                <a:lnTo>
                  <a:pt x="25" y="7"/>
                </a:lnTo>
                <a:lnTo>
                  <a:pt x="25" y="5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2" y="23"/>
                </a:lnTo>
                <a:lnTo>
                  <a:pt x="2" y="24"/>
                </a:lnTo>
                <a:lnTo>
                  <a:pt x="2" y="26"/>
                </a:lnTo>
                <a:lnTo>
                  <a:pt x="4" y="28"/>
                </a:lnTo>
                <a:lnTo>
                  <a:pt x="6" y="28"/>
                </a:lnTo>
                <a:lnTo>
                  <a:pt x="8" y="28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28"/>
                </a:lnTo>
                <a:lnTo>
                  <a:pt x="15" y="28"/>
                </a:lnTo>
                <a:lnTo>
                  <a:pt x="17" y="28"/>
                </a:lnTo>
                <a:lnTo>
                  <a:pt x="19" y="26"/>
                </a:lnTo>
                <a:lnTo>
                  <a:pt x="21" y="24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59" name="Freeform 607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0 w 21"/>
              <a:gd name="T17" fmla="*/ 18 h 25"/>
              <a:gd name="T18" fmla="*/ 1 w 21"/>
              <a:gd name="T19" fmla="*/ 19 h 25"/>
              <a:gd name="T20" fmla="*/ 1 w 21"/>
              <a:gd name="T21" fmla="*/ 21 h 25"/>
              <a:gd name="T22" fmla="*/ 3 w 21"/>
              <a:gd name="T23" fmla="*/ 21 h 25"/>
              <a:gd name="T24" fmla="*/ 3 w 21"/>
              <a:gd name="T25" fmla="*/ 23 h 25"/>
              <a:gd name="T26" fmla="*/ 5 w 21"/>
              <a:gd name="T27" fmla="*/ 23 h 25"/>
              <a:gd name="T28" fmla="*/ 7 w 21"/>
              <a:gd name="T29" fmla="*/ 25 h 25"/>
              <a:gd name="T30" fmla="*/ 7 w 21"/>
              <a:gd name="T31" fmla="*/ 25 h 25"/>
              <a:gd name="T32" fmla="*/ 9 w 21"/>
              <a:gd name="T33" fmla="*/ 25 h 25"/>
              <a:gd name="T34" fmla="*/ 11 w 21"/>
              <a:gd name="T35" fmla="*/ 25 h 25"/>
              <a:gd name="T36" fmla="*/ 11 w 21"/>
              <a:gd name="T37" fmla="*/ 23 h 25"/>
              <a:gd name="T38" fmla="*/ 13 w 21"/>
              <a:gd name="T39" fmla="*/ 23 h 25"/>
              <a:gd name="T40" fmla="*/ 15 w 21"/>
              <a:gd name="T41" fmla="*/ 23 h 25"/>
              <a:gd name="T42" fmla="*/ 15 w 21"/>
              <a:gd name="T43" fmla="*/ 23 h 25"/>
              <a:gd name="T44" fmla="*/ 17 w 21"/>
              <a:gd name="T45" fmla="*/ 21 h 25"/>
              <a:gd name="T46" fmla="*/ 17 w 21"/>
              <a:gd name="T47" fmla="*/ 21 h 25"/>
              <a:gd name="T48" fmla="*/ 19 w 21"/>
              <a:gd name="T49" fmla="*/ 19 h 25"/>
              <a:gd name="T50" fmla="*/ 19 w 21"/>
              <a:gd name="T51" fmla="*/ 19 h 25"/>
              <a:gd name="T52" fmla="*/ 19 w 21"/>
              <a:gd name="T53" fmla="*/ 18 h 25"/>
              <a:gd name="T54" fmla="*/ 21 w 21"/>
              <a:gd name="T55" fmla="*/ 16 h 25"/>
              <a:gd name="T56" fmla="*/ 21 w 21"/>
              <a:gd name="T57" fmla="*/ 16 h 25"/>
              <a:gd name="T58" fmla="*/ 21 w 21"/>
              <a:gd name="T59" fmla="*/ 14 h 25"/>
              <a:gd name="T60" fmla="*/ 21 w 21"/>
              <a:gd name="T61" fmla="*/ 12 h 25"/>
              <a:gd name="T62" fmla="*/ 21 w 21"/>
              <a:gd name="T63" fmla="*/ 10 h 25"/>
              <a:gd name="T64" fmla="*/ 21 w 21"/>
              <a:gd name="T65" fmla="*/ 10 h 25"/>
              <a:gd name="T66" fmla="*/ 21 w 21"/>
              <a:gd name="T67" fmla="*/ 8 h 25"/>
              <a:gd name="T68" fmla="*/ 21 w 21"/>
              <a:gd name="T69" fmla="*/ 6 h 25"/>
              <a:gd name="T70" fmla="*/ 21 w 21"/>
              <a:gd name="T71" fmla="*/ 4 h 25"/>
              <a:gd name="T72" fmla="*/ 19 w 21"/>
              <a:gd name="T73" fmla="*/ 4 h 25"/>
              <a:gd name="T74" fmla="*/ 19 w 21"/>
              <a:gd name="T75" fmla="*/ 2 h 25"/>
              <a:gd name="T76" fmla="*/ 17 w 21"/>
              <a:gd name="T77" fmla="*/ 2 h 25"/>
              <a:gd name="T78" fmla="*/ 17 w 21"/>
              <a:gd name="T79" fmla="*/ 0 h 25"/>
              <a:gd name="T80" fmla="*/ 15 w 21"/>
              <a:gd name="T81" fmla="*/ 0 h 25"/>
              <a:gd name="T82" fmla="*/ 13 w 21"/>
              <a:gd name="T83" fmla="*/ 0 h 25"/>
              <a:gd name="T84" fmla="*/ 11 w 21"/>
              <a:gd name="T85" fmla="*/ 0 h 25"/>
              <a:gd name="T86" fmla="*/ 11 w 21"/>
              <a:gd name="T87" fmla="*/ 0 h 25"/>
              <a:gd name="T88" fmla="*/ 9 w 21"/>
              <a:gd name="T89" fmla="*/ 0 h 25"/>
              <a:gd name="T90" fmla="*/ 7 w 21"/>
              <a:gd name="T91" fmla="*/ 0 h 25"/>
              <a:gd name="T92" fmla="*/ 5 w 21"/>
              <a:gd name="T93" fmla="*/ 2 h 25"/>
              <a:gd name="T94" fmla="*/ 5 w 21"/>
              <a:gd name="T95" fmla="*/ 2 h 25"/>
              <a:gd name="T96" fmla="*/ 3 w 21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0" name="Freeform 608"/>
          <p:cNvSpPr>
            <a:spLocks/>
          </p:cNvSpPr>
          <p:nvPr/>
        </p:nvSpPr>
        <p:spPr bwMode="auto">
          <a:xfrm>
            <a:off x="6753225" y="4222750"/>
            <a:ext cx="80963" cy="95250"/>
          </a:xfrm>
          <a:custGeom>
            <a:avLst/>
            <a:gdLst>
              <a:gd name="T0" fmla="*/ 3 w 21"/>
              <a:gd name="T1" fmla="*/ 4 h 25"/>
              <a:gd name="T2" fmla="*/ 1 w 21"/>
              <a:gd name="T3" fmla="*/ 6 h 25"/>
              <a:gd name="T4" fmla="*/ 1 w 21"/>
              <a:gd name="T5" fmla="*/ 8 h 25"/>
              <a:gd name="T6" fmla="*/ 0 w 21"/>
              <a:gd name="T7" fmla="*/ 10 h 25"/>
              <a:gd name="T8" fmla="*/ 0 w 21"/>
              <a:gd name="T9" fmla="*/ 12 h 25"/>
              <a:gd name="T10" fmla="*/ 0 w 21"/>
              <a:gd name="T11" fmla="*/ 14 h 25"/>
              <a:gd name="T12" fmla="*/ 0 w 21"/>
              <a:gd name="T13" fmla="*/ 16 h 25"/>
              <a:gd name="T14" fmla="*/ 0 w 21"/>
              <a:gd name="T15" fmla="*/ 18 h 25"/>
              <a:gd name="T16" fmla="*/ 1 w 21"/>
              <a:gd name="T17" fmla="*/ 19 h 25"/>
              <a:gd name="T18" fmla="*/ 1 w 21"/>
              <a:gd name="T19" fmla="*/ 21 h 25"/>
              <a:gd name="T20" fmla="*/ 3 w 21"/>
              <a:gd name="T21" fmla="*/ 21 h 25"/>
              <a:gd name="T22" fmla="*/ 3 w 21"/>
              <a:gd name="T23" fmla="*/ 23 h 25"/>
              <a:gd name="T24" fmla="*/ 5 w 21"/>
              <a:gd name="T25" fmla="*/ 23 h 25"/>
              <a:gd name="T26" fmla="*/ 7 w 21"/>
              <a:gd name="T27" fmla="*/ 25 h 25"/>
              <a:gd name="T28" fmla="*/ 9 w 21"/>
              <a:gd name="T29" fmla="*/ 25 h 25"/>
              <a:gd name="T30" fmla="*/ 11 w 21"/>
              <a:gd name="T31" fmla="*/ 25 h 25"/>
              <a:gd name="T32" fmla="*/ 11 w 21"/>
              <a:gd name="T33" fmla="*/ 23 h 25"/>
              <a:gd name="T34" fmla="*/ 13 w 21"/>
              <a:gd name="T35" fmla="*/ 23 h 25"/>
              <a:gd name="T36" fmla="*/ 15 w 21"/>
              <a:gd name="T37" fmla="*/ 23 h 25"/>
              <a:gd name="T38" fmla="*/ 17 w 21"/>
              <a:gd name="T39" fmla="*/ 21 h 25"/>
              <a:gd name="T40" fmla="*/ 19 w 21"/>
              <a:gd name="T41" fmla="*/ 19 h 25"/>
              <a:gd name="T42" fmla="*/ 19 w 21"/>
              <a:gd name="T43" fmla="*/ 18 h 25"/>
              <a:gd name="T44" fmla="*/ 21 w 21"/>
              <a:gd name="T45" fmla="*/ 16 h 25"/>
              <a:gd name="T46" fmla="*/ 21 w 21"/>
              <a:gd name="T47" fmla="*/ 14 h 25"/>
              <a:gd name="T48" fmla="*/ 21 w 21"/>
              <a:gd name="T49" fmla="*/ 12 h 25"/>
              <a:gd name="T50" fmla="*/ 21 w 21"/>
              <a:gd name="T51" fmla="*/ 10 h 25"/>
              <a:gd name="T52" fmla="*/ 21 w 21"/>
              <a:gd name="T53" fmla="*/ 8 h 25"/>
              <a:gd name="T54" fmla="*/ 21 w 21"/>
              <a:gd name="T55" fmla="*/ 6 h 25"/>
              <a:gd name="T56" fmla="*/ 21 w 21"/>
              <a:gd name="T57" fmla="*/ 4 h 25"/>
              <a:gd name="T58" fmla="*/ 19 w 21"/>
              <a:gd name="T59" fmla="*/ 4 h 25"/>
              <a:gd name="T60" fmla="*/ 19 w 21"/>
              <a:gd name="T61" fmla="*/ 2 h 25"/>
              <a:gd name="T62" fmla="*/ 17 w 21"/>
              <a:gd name="T63" fmla="*/ 2 h 25"/>
              <a:gd name="T64" fmla="*/ 17 w 21"/>
              <a:gd name="T65" fmla="*/ 0 h 25"/>
              <a:gd name="T66" fmla="*/ 15 w 21"/>
              <a:gd name="T67" fmla="*/ 0 h 25"/>
              <a:gd name="T68" fmla="*/ 13 w 21"/>
              <a:gd name="T69" fmla="*/ 0 h 25"/>
              <a:gd name="T70" fmla="*/ 11 w 21"/>
              <a:gd name="T71" fmla="*/ 0 h 25"/>
              <a:gd name="T72" fmla="*/ 9 w 21"/>
              <a:gd name="T73" fmla="*/ 0 h 25"/>
              <a:gd name="T74" fmla="*/ 7 w 21"/>
              <a:gd name="T75" fmla="*/ 0 h 25"/>
              <a:gd name="T76" fmla="*/ 5 w 21"/>
              <a:gd name="T77" fmla="*/ 2 h 25"/>
              <a:gd name="T78" fmla="*/ 3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3" y="4"/>
                </a:move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3" y="23"/>
                </a:lnTo>
                <a:lnTo>
                  <a:pt x="5" y="23"/>
                </a:lnTo>
                <a:lnTo>
                  <a:pt x="7" y="25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19" y="18"/>
                </a:lnTo>
                <a:lnTo>
                  <a:pt x="21" y="16"/>
                </a:lnTo>
                <a:lnTo>
                  <a:pt x="21" y="14"/>
                </a:lnTo>
                <a:lnTo>
                  <a:pt x="21" y="12"/>
                </a:lnTo>
                <a:lnTo>
                  <a:pt x="21" y="10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1" name="Freeform 609"/>
          <p:cNvSpPr>
            <a:spLocks/>
          </p:cNvSpPr>
          <p:nvPr/>
        </p:nvSpPr>
        <p:spPr bwMode="auto">
          <a:xfrm>
            <a:off x="6772275" y="4391025"/>
            <a:ext cx="119063" cy="55563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2 h 14"/>
              <a:gd name="T6" fmla="*/ 25 w 31"/>
              <a:gd name="T7" fmla="*/ 12 h 14"/>
              <a:gd name="T8" fmla="*/ 23 w 31"/>
              <a:gd name="T9" fmla="*/ 10 h 14"/>
              <a:gd name="T10" fmla="*/ 21 w 31"/>
              <a:gd name="T11" fmla="*/ 10 h 14"/>
              <a:gd name="T12" fmla="*/ 20 w 31"/>
              <a:gd name="T13" fmla="*/ 8 h 14"/>
              <a:gd name="T14" fmla="*/ 18 w 31"/>
              <a:gd name="T15" fmla="*/ 8 h 14"/>
              <a:gd name="T16" fmla="*/ 16 w 31"/>
              <a:gd name="T17" fmla="*/ 8 h 14"/>
              <a:gd name="T18" fmla="*/ 14 w 31"/>
              <a:gd name="T19" fmla="*/ 6 h 14"/>
              <a:gd name="T20" fmla="*/ 12 w 31"/>
              <a:gd name="T21" fmla="*/ 6 h 14"/>
              <a:gd name="T22" fmla="*/ 10 w 31"/>
              <a:gd name="T23" fmla="*/ 4 h 14"/>
              <a:gd name="T24" fmla="*/ 8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1" y="10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4" y="6"/>
                </a:lnTo>
                <a:lnTo>
                  <a:pt x="12" y="6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2" name="Freeform 610"/>
          <p:cNvSpPr>
            <a:spLocks/>
          </p:cNvSpPr>
          <p:nvPr/>
        </p:nvSpPr>
        <p:spPr bwMode="auto">
          <a:xfrm>
            <a:off x="6788150" y="4430713"/>
            <a:ext cx="79375" cy="30162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6 w 21"/>
              <a:gd name="T5" fmla="*/ 4 h 8"/>
              <a:gd name="T6" fmla="*/ 14 w 21"/>
              <a:gd name="T7" fmla="*/ 4 h 8"/>
              <a:gd name="T8" fmla="*/ 12 w 21"/>
              <a:gd name="T9" fmla="*/ 4 h 8"/>
              <a:gd name="T10" fmla="*/ 8 w 21"/>
              <a:gd name="T11" fmla="*/ 2 h 8"/>
              <a:gd name="T12" fmla="*/ 6 w 21"/>
              <a:gd name="T13" fmla="*/ 2 h 8"/>
              <a:gd name="T14" fmla="*/ 4 w 21"/>
              <a:gd name="T15" fmla="*/ 0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6" y="4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3" name="Freeform 611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8 w 25"/>
              <a:gd name="T19" fmla="*/ 0 h 31"/>
              <a:gd name="T20" fmla="*/ 16 w 25"/>
              <a:gd name="T21" fmla="*/ 0 h 31"/>
              <a:gd name="T22" fmla="*/ 14 w 25"/>
              <a:gd name="T23" fmla="*/ 0 h 31"/>
              <a:gd name="T24" fmla="*/ 14 w 25"/>
              <a:gd name="T25" fmla="*/ 0 h 31"/>
              <a:gd name="T26" fmla="*/ 12 w 25"/>
              <a:gd name="T27" fmla="*/ 0 h 31"/>
              <a:gd name="T28" fmla="*/ 10 w 25"/>
              <a:gd name="T29" fmla="*/ 2 h 31"/>
              <a:gd name="T30" fmla="*/ 10 w 25"/>
              <a:gd name="T31" fmla="*/ 2 h 31"/>
              <a:gd name="T32" fmla="*/ 8 w 25"/>
              <a:gd name="T33" fmla="*/ 2 h 31"/>
              <a:gd name="T34" fmla="*/ 6 w 25"/>
              <a:gd name="T35" fmla="*/ 4 h 31"/>
              <a:gd name="T36" fmla="*/ 6 w 25"/>
              <a:gd name="T37" fmla="*/ 4 h 31"/>
              <a:gd name="T38" fmla="*/ 4 w 25"/>
              <a:gd name="T39" fmla="*/ 6 h 31"/>
              <a:gd name="T40" fmla="*/ 4 w 25"/>
              <a:gd name="T41" fmla="*/ 6 h 31"/>
              <a:gd name="T42" fmla="*/ 2 w 25"/>
              <a:gd name="T43" fmla="*/ 8 h 31"/>
              <a:gd name="T44" fmla="*/ 2 w 25"/>
              <a:gd name="T45" fmla="*/ 10 h 31"/>
              <a:gd name="T46" fmla="*/ 0 w 25"/>
              <a:gd name="T47" fmla="*/ 12 h 31"/>
              <a:gd name="T48" fmla="*/ 0 w 25"/>
              <a:gd name="T49" fmla="*/ 14 h 31"/>
              <a:gd name="T50" fmla="*/ 0 w 25"/>
              <a:gd name="T51" fmla="*/ 16 h 31"/>
              <a:gd name="T52" fmla="*/ 0 w 25"/>
              <a:gd name="T53" fmla="*/ 18 h 31"/>
              <a:gd name="T54" fmla="*/ 0 w 25"/>
              <a:gd name="T55" fmla="*/ 20 h 31"/>
              <a:gd name="T56" fmla="*/ 0 w 25"/>
              <a:gd name="T57" fmla="*/ 23 h 31"/>
              <a:gd name="T58" fmla="*/ 0 w 25"/>
              <a:gd name="T59" fmla="*/ 25 h 31"/>
              <a:gd name="T60" fmla="*/ 0 w 25"/>
              <a:gd name="T61" fmla="*/ 27 h 31"/>
              <a:gd name="T62" fmla="*/ 2 w 25"/>
              <a:gd name="T63" fmla="*/ 27 h 31"/>
              <a:gd name="T64" fmla="*/ 2 w 25"/>
              <a:gd name="T65" fmla="*/ 29 h 31"/>
              <a:gd name="T66" fmla="*/ 4 w 25"/>
              <a:gd name="T67" fmla="*/ 29 h 31"/>
              <a:gd name="T68" fmla="*/ 4 w 25"/>
              <a:gd name="T69" fmla="*/ 31 h 31"/>
              <a:gd name="T70" fmla="*/ 6 w 25"/>
              <a:gd name="T71" fmla="*/ 31 h 31"/>
              <a:gd name="T72" fmla="*/ 8 w 25"/>
              <a:gd name="T73" fmla="*/ 31 h 31"/>
              <a:gd name="T74" fmla="*/ 8 w 25"/>
              <a:gd name="T75" fmla="*/ 31 h 31"/>
              <a:gd name="T76" fmla="*/ 10 w 25"/>
              <a:gd name="T77" fmla="*/ 31 h 31"/>
              <a:gd name="T78" fmla="*/ 10 w 25"/>
              <a:gd name="T79" fmla="*/ 31 h 31"/>
              <a:gd name="T80" fmla="*/ 12 w 25"/>
              <a:gd name="T81" fmla="*/ 31 h 31"/>
              <a:gd name="T82" fmla="*/ 14 w 25"/>
              <a:gd name="T83" fmla="*/ 31 h 31"/>
              <a:gd name="T84" fmla="*/ 16 w 25"/>
              <a:gd name="T85" fmla="*/ 29 h 31"/>
              <a:gd name="T86" fmla="*/ 16 w 25"/>
              <a:gd name="T87" fmla="*/ 29 h 31"/>
              <a:gd name="T88" fmla="*/ 18 w 25"/>
              <a:gd name="T89" fmla="*/ 27 h 31"/>
              <a:gd name="T90" fmla="*/ 19 w 25"/>
              <a:gd name="T91" fmla="*/ 27 h 31"/>
              <a:gd name="T92" fmla="*/ 21 w 25"/>
              <a:gd name="T93" fmla="*/ 25 h 31"/>
              <a:gd name="T94" fmla="*/ 23 w 25"/>
              <a:gd name="T95" fmla="*/ 23 h 31"/>
              <a:gd name="T96" fmla="*/ 23 w 25"/>
              <a:gd name="T9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4" name="Freeform 612"/>
          <p:cNvSpPr>
            <a:spLocks/>
          </p:cNvSpPr>
          <p:nvPr/>
        </p:nvSpPr>
        <p:spPr bwMode="auto">
          <a:xfrm>
            <a:off x="6867525" y="4391025"/>
            <a:ext cx="95250" cy="119063"/>
          </a:xfrm>
          <a:custGeom>
            <a:avLst/>
            <a:gdLst>
              <a:gd name="T0" fmla="*/ 23 w 25"/>
              <a:gd name="T1" fmla="*/ 20 h 31"/>
              <a:gd name="T2" fmla="*/ 25 w 25"/>
              <a:gd name="T3" fmla="*/ 18 h 31"/>
              <a:gd name="T4" fmla="*/ 25 w 25"/>
              <a:gd name="T5" fmla="*/ 14 h 31"/>
              <a:gd name="T6" fmla="*/ 25 w 25"/>
              <a:gd name="T7" fmla="*/ 12 h 31"/>
              <a:gd name="T8" fmla="*/ 23 w 25"/>
              <a:gd name="T9" fmla="*/ 8 h 31"/>
              <a:gd name="T10" fmla="*/ 23 w 25"/>
              <a:gd name="T11" fmla="*/ 6 h 31"/>
              <a:gd name="T12" fmla="*/ 21 w 25"/>
              <a:gd name="T13" fmla="*/ 4 h 31"/>
              <a:gd name="T14" fmla="*/ 19 w 25"/>
              <a:gd name="T15" fmla="*/ 2 h 31"/>
              <a:gd name="T16" fmla="*/ 18 w 25"/>
              <a:gd name="T17" fmla="*/ 0 h 31"/>
              <a:gd name="T18" fmla="*/ 16 w 25"/>
              <a:gd name="T19" fmla="*/ 0 h 31"/>
              <a:gd name="T20" fmla="*/ 14 w 25"/>
              <a:gd name="T21" fmla="*/ 0 h 31"/>
              <a:gd name="T22" fmla="*/ 12 w 25"/>
              <a:gd name="T23" fmla="*/ 0 h 31"/>
              <a:gd name="T24" fmla="*/ 10 w 25"/>
              <a:gd name="T25" fmla="*/ 2 h 31"/>
              <a:gd name="T26" fmla="*/ 8 w 25"/>
              <a:gd name="T27" fmla="*/ 2 h 31"/>
              <a:gd name="T28" fmla="*/ 6 w 25"/>
              <a:gd name="T29" fmla="*/ 4 h 31"/>
              <a:gd name="T30" fmla="*/ 4 w 25"/>
              <a:gd name="T31" fmla="*/ 6 h 31"/>
              <a:gd name="T32" fmla="*/ 2 w 25"/>
              <a:gd name="T33" fmla="*/ 8 h 31"/>
              <a:gd name="T34" fmla="*/ 2 w 25"/>
              <a:gd name="T35" fmla="*/ 10 h 31"/>
              <a:gd name="T36" fmla="*/ 0 w 25"/>
              <a:gd name="T37" fmla="*/ 12 h 31"/>
              <a:gd name="T38" fmla="*/ 0 w 25"/>
              <a:gd name="T39" fmla="*/ 14 h 31"/>
              <a:gd name="T40" fmla="*/ 0 w 25"/>
              <a:gd name="T41" fmla="*/ 16 h 31"/>
              <a:gd name="T42" fmla="*/ 0 w 25"/>
              <a:gd name="T43" fmla="*/ 18 h 31"/>
              <a:gd name="T44" fmla="*/ 0 w 25"/>
              <a:gd name="T45" fmla="*/ 20 h 31"/>
              <a:gd name="T46" fmla="*/ 0 w 25"/>
              <a:gd name="T47" fmla="*/ 23 h 31"/>
              <a:gd name="T48" fmla="*/ 0 w 25"/>
              <a:gd name="T49" fmla="*/ 25 h 31"/>
              <a:gd name="T50" fmla="*/ 0 w 25"/>
              <a:gd name="T51" fmla="*/ 27 h 31"/>
              <a:gd name="T52" fmla="*/ 2 w 25"/>
              <a:gd name="T53" fmla="*/ 27 h 31"/>
              <a:gd name="T54" fmla="*/ 2 w 25"/>
              <a:gd name="T55" fmla="*/ 29 h 31"/>
              <a:gd name="T56" fmla="*/ 4 w 25"/>
              <a:gd name="T57" fmla="*/ 29 h 31"/>
              <a:gd name="T58" fmla="*/ 4 w 25"/>
              <a:gd name="T59" fmla="*/ 31 h 31"/>
              <a:gd name="T60" fmla="*/ 6 w 25"/>
              <a:gd name="T61" fmla="*/ 31 h 31"/>
              <a:gd name="T62" fmla="*/ 8 w 25"/>
              <a:gd name="T63" fmla="*/ 31 h 31"/>
              <a:gd name="T64" fmla="*/ 10 w 25"/>
              <a:gd name="T65" fmla="*/ 31 h 31"/>
              <a:gd name="T66" fmla="*/ 12 w 25"/>
              <a:gd name="T67" fmla="*/ 31 h 31"/>
              <a:gd name="T68" fmla="*/ 14 w 25"/>
              <a:gd name="T69" fmla="*/ 31 h 31"/>
              <a:gd name="T70" fmla="*/ 16 w 25"/>
              <a:gd name="T71" fmla="*/ 29 h 31"/>
              <a:gd name="T72" fmla="*/ 18 w 25"/>
              <a:gd name="T73" fmla="*/ 27 h 31"/>
              <a:gd name="T74" fmla="*/ 19 w 25"/>
              <a:gd name="T75" fmla="*/ 27 h 31"/>
              <a:gd name="T76" fmla="*/ 21 w 25"/>
              <a:gd name="T77" fmla="*/ 25 h 31"/>
              <a:gd name="T78" fmla="*/ 23 w 25"/>
              <a:gd name="T79" fmla="*/ 23 h 31"/>
              <a:gd name="T80" fmla="*/ 23 w 25"/>
              <a:gd name="T81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31">
                <a:moveTo>
                  <a:pt x="23" y="20"/>
                </a:moveTo>
                <a:lnTo>
                  <a:pt x="25" y="18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5" name="Freeform 613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2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6 w 23"/>
              <a:gd name="T27" fmla="*/ 25 h 25"/>
              <a:gd name="T28" fmla="*/ 8 w 23"/>
              <a:gd name="T29" fmla="*/ 25 h 25"/>
              <a:gd name="T30" fmla="*/ 10 w 23"/>
              <a:gd name="T31" fmla="*/ 25 h 25"/>
              <a:gd name="T32" fmla="*/ 12 w 23"/>
              <a:gd name="T33" fmla="*/ 25 h 25"/>
              <a:gd name="T34" fmla="*/ 12 w 23"/>
              <a:gd name="T35" fmla="*/ 25 h 25"/>
              <a:gd name="T36" fmla="*/ 13 w 23"/>
              <a:gd name="T37" fmla="*/ 25 h 25"/>
              <a:gd name="T38" fmla="*/ 13 w 23"/>
              <a:gd name="T39" fmla="*/ 25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3 h 25"/>
              <a:gd name="T46" fmla="*/ 17 w 23"/>
              <a:gd name="T47" fmla="*/ 21 h 25"/>
              <a:gd name="T48" fmla="*/ 19 w 23"/>
              <a:gd name="T49" fmla="*/ 21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7 h 25"/>
              <a:gd name="T56" fmla="*/ 21 w 23"/>
              <a:gd name="T57" fmla="*/ 15 h 25"/>
              <a:gd name="T58" fmla="*/ 23 w 23"/>
              <a:gd name="T59" fmla="*/ 14 h 25"/>
              <a:gd name="T60" fmla="*/ 23 w 23"/>
              <a:gd name="T61" fmla="*/ 12 h 25"/>
              <a:gd name="T62" fmla="*/ 23 w 23"/>
              <a:gd name="T63" fmla="*/ 12 h 25"/>
              <a:gd name="T64" fmla="*/ 23 w 23"/>
              <a:gd name="T65" fmla="*/ 10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6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2 h 25"/>
              <a:gd name="T80" fmla="*/ 15 w 23"/>
              <a:gd name="T81" fmla="*/ 2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2 h 25"/>
              <a:gd name="T90" fmla="*/ 8 w 23"/>
              <a:gd name="T91" fmla="*/ 2 h 25"/>
              <a:gd name="T92" fmla="*/ 8 w 23"/>
              <a:gd name="T93" fmla="*/ 2 h 25"/>
              <a:gd name="T94" fmla="*/ 6 w 23"/>
              <a:gd name="T95" fmla="*/ 4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5" y="23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6" name="Freeform 614"/>
          <p:cNvSpPr>
            <a:spLocks/>
          </p:cNvSpPr>
          <p:nvPr/>
        </p:nvSpPr>
        <p:spPr bwMode="auto">
          <a:xfrm>
            <a:off x="6708775" y="4325938"/>
            <a:ext cx="87313" cy="96837"/>
          </a:xfrm>
          <a:custGeom>
            <a:avLst/>
            <a:gdLst>
              <a:gd name="T0" fmla="*/ 4 w 23"/>
              <a:gd name="T1" fmla="*/ 4 h 25"/>
              <a:gd name="T2" fmla="*/ 4 w 23"/>
              <a:gd name="T3" fmla="*/ 6 h 25"/>
              <a:gd name="T4" fmla="*/ 2 w 23"/>
              <a:gd name="T5" fmla="*/ 8 h 25"/>
              <a:gd name="T6" fmla="*/ 2 w 23"/>
              <a:gd name="T7" fmla="*/ 10 h 25"/>
              <a:gd name="T8" fmla="*/ 0 w 23"/>
              <a:gd name="T9" fmla="*/ 12 h 25"/>
              <a:gd name="T10" fmla="*/ 0 w 23"/>
              <a:gd name="T11" fmla="*/ 14 h 25"/>
              <a:gd name="T12" fmla="*/ 0 w 23"/>
              <a:gd name="T13" fmla="*/ 15 h 25"/>
              <a:gd name="T14" fmla="*/ 0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3 h 25"/>
              <a:gd name="T22" fmla="*/ 6 w 23"/>
              <a:gd name="T23" fmla="*/ 23 h 25"/>
              <a:gd name="T24" fmla="*/ 6 w 23"/>
              <a:gd name="T25" fmla="*/ 25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5 h 25"/>
              <a:gd name="T34" fmla="*/ 15 w 23"/>
              <a:gd name="T35" fmla="*/ 23 h 25"/>
              <a:gd name="T36" fmla="*/ 17 w 23"/>
              <a:gd name="T37" fmla="*/ 23 h 25"/>
              <a:gd name="T38" fmla="*/ 17 w 23"/>
              <a:gd name="T39" fmla="*/ 21 h 25"/>
              <a:gd name="T40" fmla="*/ 19 w 23"/>
              <a:gd name="T41" fmla="*/ 21 h 25"/>
              <a:gd name="T42" fmla="*/ 19 w 23"/>
              <a:gd name="T43" fmla="*/ 19 h 25"/>
              <a:gd name="T44" fmla="*/ 21 w 23"/>
              <a:gd name="T45" fmla="*/ 17 h 25"/>
              <a:gd name="T46" fmla="*/ 21 w 23"/>
              <a:gd name="T47" fmla="*/ 15 h 25"/>
              <a:gd name="T48" fmla="*/ 23 w 23"/>
              <a:gd name="T49" fmla="*/ 14 h 25"/>
              <a:gd name="T50" fmla="*/ 23 w 23"/>
              <a:gd name="T51" fmla="*/ 12 h 25"/>
              <a:gd name="T52" fmla="*/ 23 w 23"/>
              <a:gd name="T53" fmla="*/ 10 h 25"/>
              <a:gd name="T54" fmla="*/ 21 w 23"/>
              <a:gd name="T55" fmla="*/ 8 h 25"/>
              <a:gd name="T56" fmla="*/ 21 w 23"/>
              <a:gd name="T57" fmla="*/ 6 h 25"/>
              <a:gd name="T58" fmla="*/ 19 w 23"/>
              <a:gd name="T59" fmla="*/ 4 h 25"/>
              <a:gd name="T60" fmla="*/ 19 w 23"/>
              <a:gd name="T61" fmla="*/ 2 h 25"/>
              <a:gd name="T62" fmla="*/ 17 w 23"/>
              <a:gd name="T63" fmla="*/ 2 h 25"/>
              <a:gd name="T64" fmla="*/ 15 w 23"/>
              <a:gd name="T65" fmla="*/ 2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2 h 25"/>
              <a:gd name="T72" fmla="*/ 8 w 23"/>
              <a:gd name="T73" fmla="*/ 2 h 25"/>
              <a:gd name="T74" fmla="*/ 6 w 23"/>
              <a:gd name="T75" fmla="*/ 4 h 25"/>
              <a:gd name="T76" fmla="*/ 4 w 23"/>
              <a:gd name="T7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4" y="6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4" y="23"/>
                </a:lnTo>
                <a:lnTo>
                  <a:pt x="6" y="23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9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7" name="Freeform 615"/>
          <p:cNvSpPr>
            <a:spLocks/>
          </p:cNvSpPr>
          <p:nvPr/>
        </p:nvSpPr>
        <p:spPr bwMode="auto">
          <a:xfrm>
            <a:off x="6731000" y="4495800"/>
            <a:ext cx="117475" cy="52388"/>
          </a:xfrm>
          <a:custGeom>
            <a:avLst/>
            <a:gdLst>
              <a:gd name="T0" fmla="*/ 31 w 31"/>
              <a:gd name="T1" fmla="*/ 14 h 14"/>
              <a:gd name="T2" fmla="*/ 29 w 31"/>
              <a:gd name="T3" fmla="*/ 14 h 14"/>
              <a:gd name="T4" fmla="*/ 27 w 31"/>
              <a:gd name="T5" fmla="*/ 14 h 14"/>
              <a:gd name="T6" fmla="*/ 25 w 31"/>
              <a:gd name="T7" fmla="*/ 12 h 14"/>
              <a:gd name="T8" fmla="*/ 23 w 31"/>
              <a:gd name="T9" fmla="*/ 12 h 14"/>
              <a:gd name="T10" fmla="*/ 21 w 31"/>
              <a:gd name="T11" fmla="*/ 10 h 14"/>
              <a:gd name="T12" fmla="*/ 19 w 31"/>
              <a:gd name="T13" fmla="*/ 10 h 14"/>
              <a:gd name="T14" fmla="*/ 17 w 31"/>
              <a:gd name="T15" fmla="*/ 8 h 14"/>
              <a:gd name="T16" fmla="*/ 15 w 31"/>
              <a:gd name="T17" fmla="*/ 8 h 14"/>
              <a:gd name="T18" fmla="*/ 13 w 31"/>
              <a:gd name="T19" fmla="*/ 8 h 14"/>
              <a:gd name="T20" fmla="*/ 11 w 31"/>
              <a:gd name="T21" fmla="*/ 6 h 14"/>
              <a:gd name="T22" fmla="*/ 9 w 31"/>
              <a:gd name="T23" fmla="*/ 6 h 14"/>
              <a:gd name="T24" fmla="*/ 7 w 31"/>
              <a:gd name="T25" fmla="*/ 4 h 14"/>
              <a:gd name="T26" fmla="*/ 4 w 31"/>
              <a:gd name="T27" fmla="*/ 4 h 14"/>
              <a:gd name="T28" fmla="*/ 2 w 31"/>
              <a:gd name="T29" fmla="*/ 2 h 14"/>
              <a:gd name="T30" fmla="*/ 0 w 31"/>
              <a:gd name="T31" fmla="*/ 2 h 14"/>
              <a:gd name="T32" fmla="*/ 0 w 31"/>
              <a:gd name="T3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" h="14">
                <a:moveTo>
                  <a:pt x="31" y="14"/>
                </a:moveTo>
                <a:lnTo>
                  <a:pt x="29" y="14"/>
                </a:lnTo>
                <a:lnTo>
                  <a:pt x="27" y="14"/>
                </a:lnTo>
                <a:lnTo>
                  <a:pt x="25" y="12"/>
                </a:lnTo>
                <a:lnTo>
                  <a:pt x="23" y="12"/>
                </a:lnTo>
                <a:lnTo>
                  <a:pt x="21" y="10"/>
                </a:lnTo>
                <a:lnTo>
                  <a:pt x="19" y="10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1" y="6"/>
                </a:lnTo>
                <a:lnTo>
                  <a:pt x="9" y="6"/>
                </a:lnTo>
                <a:lnTo>
                  <a:pt x="7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8" name="Freeform 616"/>
          <p:cNvSpPr>
            <a:spLocks/>
          </p:cNvSpPr>
          <p:nvPr/>
        </p:nvSpPr>
        <p:spPr bwMode="auto">
          <a:xfrm>
            <a:off x="6746875" y="4533900"/>
            <a:ext cx="79375" cy="30163"/>
          </a:xfrm>
          <a:custGeom>
            <a:avLst/>
            <a:gdLst>
              <a:gd name="T0" fmla="*/ 21 w 21"/>
              <a:gd name="T1" fmla="*/ 8 h 8"/>
              <a:gd name="T2" fmla="*/ 17 w 21"/>
              <a:gd name="T3" fmla="*/ 6 h 8"/>
              <a:gd name="T4" fmla="*/ 15 w 21"/>
              <a:gd name="T5" fmla="*/ 6 h 8"/>
              <a:gd name="T6" fmla="*/ 13 w 21"/>
              <a:gd name="T7" fmla="*/ 4 h 8"/>
              <a:gd name="T8" fmla="*/ 11 w 21"/>
              <a:gd name="T9" fmla="*/ 4 h 8"/>
              <a:gd name="T10" fmla="*/ 7 w 21"/>
              <a:gd name="T11" fmla="*/ 4 h 8"/>
              <a:gd name="T12" fmla="*/ 5 w 21"/>
              <a:gd name="T13" fmla="*/ 2 h 8"/>
              <a:gd name="T14" fmla="*/ 3 w 21"/>
              <a:gd name="T15" fmla="*/ 2 h 8"/>
              <a:gd name="T16" fmla="*/ 0 w 2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8">
                <a:moveTo>
                  <a:pt x="21" y="8"/>
                </a:moveTo>
                <a:lnTo>
                  <a:pt x="17" y="6"/>
                </a:lnTo>
                <a:lnTo>
                  <a:pt x="15" y="6"/>
                </a:lnTo>
                <a:lnTo>
                  <a:pt x="13" y="4"/>
                </a:lnTo>
                <a:lnTo>
                  <a:pt x="11" y="4"/>
                </a:lnTo>
                <a:lnTo>
                  <a:pt x="7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69" name="Freeform 617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7 w 25"/>
              <a:gd name="T19" fmla="*/ 2 h 33"/>
              <a:gd name="T20" fmla="*/ 15 w 25"/>
              <a:gd name="T21" fmla="*/ 0 h 33"/>
              <a:gd name="T22" fmla="*/ 13 w 25"/>
              <a:gd name="T23" fmla="*/ 0 h 33"/>
              <a:gd name="T24" fmla="*/ 13 w 25"/>
              <a:gd name="T25" fmla="*/ 2 h 33"/>
              <a:gd name="T26" fmla="*/ 11 w 25"/>
              <a:gd name="T27" fmla="*/ 2 h 33"/>
              <a:gd name="T28" fmla="*/ 9 w 25"/>
              <a:gd name="T29" fmla="*/ 2 h 33"/>
              <a:gd name="T30" fmla="*/ 9 w 25"/>
              <a:gd name="T31" fmla="*/ 2 h 33"/>
              <a:gd name="T32" fmla="*/ 7 w 25"/>
              <a:gd name="T33" fmla="*/ 4 h 33"/>
              <a:gd name="T34" fmla="*/ 6 w 25"/>
              <a:gd name="T35" fmla="*/ 4 h 33"/>
              <a:gd name="T36" fmla="*/ 6 w 25"/>
              <a:gd name="T37" fmla="*/ 6 h 33"/>
              <a:gd name="T38" fmla="*/ 4 w 25"/>
              <a:gd name="T39" fmla="*/ 6 h 33"/>
              <a:gd name="T40" fmla="*/ 4 w 25"/>
              <a:gd name="T41" fmla="*/ 8 h 33"/>
              <a:gd name="T42" fmla="*/ 2 w 25"/>
              <a:gd name="T43" fmla="*/ 10 h 33"/>
              <a:gd name="T44" fmla="*/ 2 w 25"/>
              <a:gd name="T45" fmla="*/ 10 h 33"/>
              <a:gd name="T46" fmla="*/ 0 w 25"/>
              <a:gd name="T47" fmla="*/ 12 h 33"/>
              <a:gd name="T48" fmla="*/ 0 w 25"/>
              <a:gd name="T49" fmla="*/ 14 h 33"/>
              <a:gd name="T50" fmla="*/ 0 w 25"/>
              <a:gd name="T51" fmla="*/ 16 h 33"/>
              <a:gd name="T52" fmla="*/ 0 w 25"/>
              <a:gd name="T53" fmla="*/ 19 h 33"/>
              <a:gd name="T54" fmla="*/ 0 w 25"/>
              <a:gd name="T55" fmla="*/ 21 h 33"/>
              <a:gd name="T56" fmla="*/ 0 w 25"/>
              <a:gd name="T57" fmla="*/ 23 h 33"/>
              <a:gd name="T58" fmla="*/ 0 w 25"/>
              <a:gd name="T59" fmla="*/ 25 h 33"/>
              <a:gd name="T60" fmla="*/ 0 w 25"/>
              <a:gd name="T61" fmla="*/ 27 h 33"/>
              <a:gd name="T62" fmla="*/ 2 w 25"/>
              <a:gd name="T63" fmla="*/ 29 h 33"/>
              <a:gd name="T64" fmla="*/ 2 w 25"/>
              <a:gd name="T65" fmla="*/ 29 h 33"/>
              <a:gd name="T66" fmla="*/ 4 w 25"/>
              <a:gd name="T67" fmla="*/ 31 h 33"/>
              <a:gd name="T68" fmla="*/ 4 w 25"/>
              <a:gd name="T69" fmla="*/ 31 h 33"/>
              <a:gd name="T70" fmla="*/ 6 w 25"/>
              <a:gd name="T71" fmla="*/ 31 h 33"/>
              <a:gd name="T72" fmla="*/ 7 w 25"/>
              <a:gd name="T73" fmla="*/ 31 h 33"/>
              <a:gd name="T74" fmla="*/ 7 w 25"/>
              <a:gd name="T75" fmla="*/ 33 h 33"/>
              <a:gd name="T76" fmla="*/ 9 w 25"/>
              <a:gd name="T77" fmla="*/ 33 h 33"/>
              <a:gd name="T78" fmla="*/ 9 w 25"/>
              <a:gd name="T79" fmla="*/ 31 h 33"/>
              <a:gd name="T80" fmla="*/ 11 w 25"/>
              <a:gd name="T81" fmla="*/ 31 h 33"/>
              <a:gd name="T82" fmla="*/ 13 w 25"/>
              <a:gd name="T83" fmla="*/ 31 h 33"/>
              <a:gd name="T84" fmla="*/ 15 w 25"/>
              <a:gd name="T85" fmla="*/ 31 h 33"/>
              <a:gd name="T86" fmla="*/ 15 w 25"/>
              <a:gd name="T87" fmla="*/ 29 h 33"/>
              <a:gd name="T88" fmla="*/ 17 w 25"/>
              <a:gd name="T89" fmla="*/ 29 h 33"/>
              <a:gd name="T90" fmla="*/ 19 w 25"/>
              <a:gd name="T91" fmla="*/ 27 h 33"/>
              <a:gd name="T92" fmla="*/ 21 w 25"/>
              <a:gd name="T93" fmla="*/ 25 h 33"/>
              <a:gd name="T94" fmla="*/ 23 w 25"/>
              <a:gd name="T95" fmla="*/ 23 h 33"/>
              <a:gd name="T96" fmla="*/ 23 w 25"/>
              <a:gd name="T9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2" y="29"/>
                </a:lnTo>
                <a:lnTo>
                  <a:pt x="4" y="31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0" name="Freeform 618"/>
          <p:cNvSpPr>
            <a:spLocks/>
          </p:cNvSpPr>
          <p:nvPr/>
        </p:nvSpPr>
        <p:spPr bwMode="auto">
          <a:xfrm>
            <a:off x="6826250" y="4495800"/>
            <a:ext cx="95250" cy="125413"/>
          </a:xfrm>
          <a:custGeom>
            <a:avLst/>
            <a:gdLst>
              <a:gd name="T0" fmla="*/ 23 w 25"/>
              <a:gd name="T1" fmla="*/ 21 h 33"/>
              <a:gd name="T2" fmla="*/ 25 w 25"/>
              <a:gd name="T3" fmla="*/ 18 h 33"/>
              <a:gd name="T4" fmla="*/ 25 w 25"/>
              <a:gd name="T5" fmla="*/ 16 h 33"/>
              <a:gd name="T6" fmla="*/ 25 w 25"/>
              <a:gd name="T7" fmla="*/ 12 h 33"/>
              <a:gd name="T8" fmla="*/ 23 w 25"/>
              <a:gd name="T9" fmla="*/ 10 h 33"/>
              <a:gd name="T10" fmla="*/ 23 w 25"/>
              <a:gd name="T11" fmla="*/ 6 h 33"/>
              <a:gd name="T12" fmla="*/ 21 w 25"/>
              <a:gd name="T13" fmla="*/ 4 h 33"/>
              <a:gd name="T14" fmla="*/ 19 w 25"/>
              <a:gd name="T15" fmla="*/ 2 h 33"/>
              <a:gd name="T16" fmla="*/ 17 w 25"/>
              <a:gd name="T17" fmla="*/ 2 h 33"/>
              <a:gd name="T18" fmla="*/ 15 w 25"/>
              <a:gd name="T19" fmla="*/ 0 h 33"/>
              <a:gd name="T20" fmla="*/ 13 w 25"/>
              <a:gd name="T21" fmla="*/ 0 h 33"/>
              <a:gd name="T22" fmla="*/ 13 w 25"/>
              <a:gd name="T23" fmla="*/ 2 h 33"/>
              <a:gd name="T24" fmla="*/ 11 w 25"/>
              <a:gd name="T25" fmla="*/ 2 h 33"/>
              <a:gd name="T26" fmla="*/ 9 w 25"/>
              <a:gd name="T27" fmla="*/ 2 h 33"/>
              <a:gd name="T28" fmla="*/ 7 w 25"/>
              <a:gd name="T29" fmla="*/ 4 h 33"/>
              <a:gd name="T30" fmla="*/ 6 w 25"/>
              <a:gd name="T31" fmla="*/ 4 h 33"/>
              <a:gd name="T32" fmla="*/ 6 w 25"/>
              <a:gd name="T33" fmla="*/ 6 h 33"/>
              <a:gd name="T34" fmla="*/ 4 w 25"/>
              <a:gd name="T35" fmla="*/ 6 h 33"/>
              <a:gd name="T36" fmla="*/ 4 w 25"/>
              <a:gd name="T37" fmla="*/ 8 h 33"/>
              <a:gd name="T38" fmla="*/ 2 w 25"/>
              <a:gd name="T39" fmla="*/ 10 h 33"/>
              <a:gd name="T40" fmla="*/ 0 w 25"/>
              <a:gd name="T41" fmla="*/ 12 h 33"/>
              <a:gd name="T42" fmla="*/ 0 w 25"/>
              <a:gd name="T43" fmla="*/ 14 h 33"/>
              <a:gd name="T44" fmla="*/ 0 w 25"/>
              <a:gd name="T45" fmla="*/ 16 h 33"/>
              <a:gd name="T46" fmla="*/ 0 w 25"/>
              <a:gd name="T47" fmla="*/ 19 h 33"/>
              <a:gd name="T48" fmla="*/ 0 w 25"/>
              <a:gd name="T49" fmla="*/ 21 h 33"/>
              <a:gd name="T50" fmla="*/ 0 w 25"/>
              <a:gd name="T51" fmla="*/ 23 h 33"/>
              <a:gd name="T52" fmla="*/ 0 w 25"/>
              <a:gd name="T53" fmla="*/ 25 h 33"/>
              <a:gd name="T54" fmla="*/ 0 w 25"/>
              <a:gd name="T55" fmla="*/ 27 h 33"/>
              <a:gd name="T56" fmla="*/ 2 w 25"/>
              <a:gd name="T57" fmla="*/ 29 h 33"/>
              <a:gd name="T58" fmla="*/ 4 w 25"/>
              <a:gd name="T59" fmla="*/ 31 h 33"/>
              <a:gd name="T60" fmla="*/ 6 w 25"/>
              <a:gd name="T61" fmla="*/ 31 h 33"/>
              <a:gd name="T62" fmla="*/ 7 w 25"/>
              <a:gd name="T63" fmla="*/ 31 h 33"/>
              <a:gd name="T64" fmla="*/ 7 w 25"/>
              <a:gd name="T65" fmla="*/ 33 h 33"/>
              <a:gd name="T66" fmla="*/ 9 w 25"/>
              <a:gd name="T67" fmla="*/ 33 h 33"/>
              <a:gd name="T68" fmla="*/ 9 w 25"/>
              <a:gd name="T69" fmla="*/ 31 h 33"/>
              <a:gd name="T70" fmla="*/ 11 w 25"/>
              <a:gd name="T71" fmla="*/ 31 h 33"/>
              <a:gd name="T72" fmla="*/ 13 w 25"/>
              <a:gd name="T73" fmla="*/ 31 h 33"/>
              <a:gd name="T74" fmla="*/ 15 w 25"/>
              <a:gd name="T75" fmla="*/ 31 h 33"/>
              <a:gd name="T76" fmla="*/ 15 w 25"/>
              <a:gd name="T77" fmla="*/ 29 h 33"/>
              <a:gd name="T78" fmla="*/ 17 w 25"/>
              <a:gd name="T79" fmla="*/ 29 h 33"/>
              <a:gd name="T80" fmla="*/ 19 w 25"/>
              <a:gd name="T81" fmla="*/ 27 h 33"/>
              <a:gd name="T82" fmla="*/ 21 w 25"/>
              <a:gd name="T83" fmla="*/ 25 h 33"/>
              <a:gd name="T84" fmla="*/ 23 w 25"/>
              <a:gd name="T85" fmla="*/ 23 h 33"/>
              <a:gd name="T86" fmla="*/ 23 w 25"/>
              <a:gd name="T87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33">
                <a:moveTo>
                  <a:pt x="23" y="21"/>
                </a:moveTo>
                <a:lnTo>
                  <a:pt x="25" y="18"/>
                </a:lnTo>
                <a:lnTo>
                  <a:pt x="25" y="16"/>
                </a:lnTo>
                <a:lnTo>
                  <a:pt x="25" y="12"/>
                </a:lnTo>
                <a:lnTo>
                  <a:pt x="23" y="10"/>
                </a:lnTo>
                <a:lnTo>
                  <a:pt x="23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4" y="6"/>
                </a:lnTo>
                <a:lnTo>
                  <a:pt x="4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0" y="27"/>
                </a:lnTo>
                <a:lnTo>
                  <a:pt x="2" y="29"/>
                </a:lnTo>
                <a:lnTo>
                  <a:pt x="4" y="31"/>
                </a:lnTo>
                <a:lnTo>
                  <a:pt x="6" y="31"/>
                </a:lnTo>
                <a:lnTo>
                  <a:pt x="7" y="31"/>
                </a:lnTo>
                <a:lnTo>
                  <a:pt x="7" y="33"/>
                </a:lnTo>
                <a:lnTo>
                  <a:pt x="9" y="33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7" y="29"/>
                </a:lnTo>
                <a:lnTo>
                  <a:pt x="19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1" name="Freeform 619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3 h 25"/>
              <a:gd name="T14" fmla="*/ 0 w 23"/>
              <a:gd name="T15" fmla="*/ 15 h 25"/>
              <a:gd name="T16" fmla="*/ 1 w 23"/>
              <a:gd name="T17" fmla="*/ 17 h 25"/>
              <a:gd name="T18" fmla="*/ 1 w 23"/>
              <a:gd name="T19" fmla="*/ 19 h 25"/>
              <a:gd name="T20" fmla="*/ 1 w 23"/>
              <a:gd name="T21" fmla="*/ 21 h 25"/>
              <a:gd name="T22" fmla="*/ 3 w 23"/>
              <a:gd name="T23" fmla="*/ 21 h 25"/>
              <a:gd name="T24" fmla="*/ 5 w 23"/>
              <a:gd name="T25" fmla="*/ 23 h 25"/>
              <a:gd name="T26" fmla="*/ 5 w 23"/>
              <a:gd name="T27" fmla="*/ 23 h 25"/>
              <a:gd name="T28" fmla="*/ 7 w 23"/>
              <a:gd name="T29" fmla="*/ 23 h 25"/>
              <a:gd name="T30" fmla="*/ 9 w 23"/>
              <a:gd name="T31" fmla="*/ 25 h 25"/>
              <a:gd name="T32" fmla="*/ 11 w 23"/>
              <a:gd name="T33" fmla="*/ 25 h 25"/>
              <a:gd name="T34" fmla="*/ 11 w 23"/>
              <a:gd name="T35" fmla="*/ 23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1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7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3 w 23"/>
              <a:gd name="T59" fmla="*/ 13 h 25"/>
              <a:gd name="T60" fmla="*/ 23 w 23"/>
              <a:gd name="T61" fmla="*/ 11 h 25"/>
              <a:gd name="T62" fmla="*/ 23 w 23"/>
              <a:gd name="T63" fmla="*/ 10 h 25"/>
              <a:gd name="T64" fmla="*/ 23 w 23"/>
              <a:gd name="T65" fmla="*/ 8 h 25"/>
              <a:gd name="T66" fmla="*/ 21 w 23"/>
              <a:gd name="T67" fmla="*/ 8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2 h 25"/>
              <a:gd name="T74" fmla="*/ 19 w 23"/>
              <a:gd name="T75" fmla="*/ 2 h 25"/>
              <a:gd name="T76" fmla="*/ 17 w 23"/>
              <a:gd name="T77" fmla="*/ 0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1 w 23"/>
              <a:gd name="T87" fmla="*/ 0 h 25"/>
              <a:gd name="T88" fmla="*/ 9 w 23"/>
              <a:gd name="T89" fmla="*/ 0 h 25"/>
              <a:gd name="T90" fmla="*/ 7 w 23"/>
              <a:gd name="T91" fmla="*/ 0 h 25"/>
              <a:gd name="T92" fmla="*/ 7 w 23"/>
              <a:gd name="T93" fmla="*/ 2 h 25"/>
              <a:gd name="T94" fmla="*/ 5 w 23"/>
              <a:gd name="T95" fmla="*/ 2 h 25"/>
              <a:gd name="T96" fmla="*/ 3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2" name="Freeform 620"/>
          <p:cNvSpPr>
            <a:spLocks/>
          </p:cNvSpPr>
          <p:nvPr/>
        </p:nvSpPr>
        <p:spPr bwMode="auto">
          <a:xfrm>
            <a:off x="6665913" y="4438650"/>
            <a:ext cx="87312" cy="95250"/>
          </a:xfrm>
          <a:custGeom>
            <a:avLst/>
            <a:gdLst>
              <a:gd name="T0" fmla="*/ 3 w 23"/>
              <a:gd name="T1" fmla="*/ 4 h 25"/>
              <a:gd name="T2" fmla="*/ 3 w 23"/>
              <a:gd name="T3" fmla="*/ 6 h 25"/>
              <a:gd name="T4" fmla="*/ 1 w 23"/>
              <a:gd name="T5" fmla="*/ 8 h 25"/>
              <a:gd name="T6" fmla="*/ 1 w 23"/>
              <a:gd name="T7" fmla="*/ 10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1 w 23"/>
              <a:gd name="T15" fmla="*/ 17 h 25"/>
              <a:gd name="T16" fmla="*/ 1 w 23"/>
              <a:gd name="T17" fmla="*/ 19 h 25"/>
              <a:gd name="T18" fmla="*/ 1 w 23"/>
              <a:gd name="T19" fmla="*/ 21 h 25"/>
              <a:gd name="T20" fmla="*/ 3 w 23"/>
              <a:gd name="T21" fmla="*/ 21 h 25"/>
              <a:gd name="T22" fmla="*/ 5 w 23"/>
              <a:gd name="T23" fmla="*/ 23 h 25"/>
              <a:gd name="T24" fmla="*/ 7 w 23"/>
              <a:gd name="T25" fmla="*/ 23 h 25"/>
              <a:gd name="T26" fmla="*/ 9 w 23"/>
              <a:gd name="T27" fmla="*/ 25 h 25"/>
              <a:gd name="T28" fmla="*/ 11 w 23"/>
              <a:gd name="T29" fmla="*/ 25 h 25"/>
              <a:gd name="T30" fmla="*/ 11 w 23"/>
              <a:gd name="T31" fmla="*/ 23 h 25"/>
              <a:gd name="T32" fmla="*/ 13 w 23"/>
              <a:gd name="T33" fmla="*/ 23 h 25"/>
              <a:gd name="T34" fmla="*/ 15 w 23"/>
              <a:gd name="T35" fmla="*/ 23 h 25"/>
              <a:gd name="T36" fmla="*/ 15 w 23"/>
              <a:gd name="T37" fmla="*/ 21 h 25"/>
              <a:gd name="T38" fmla="*/ 17 w 23"/>
              <a:gd name="T39" fmla="*/ 21 h 25"/>
              <a:gd name="T40" fmla="*/ 19 w 23"/>
              <a:gd name="T41" fmla="*/ 19 h 25"/>
              <a:gd name="T42" fmla="*/ 19 w 23"/>
              <a:gd name="T43" fmla="*/ 17 h 25"/>
              <a:gd name="T44" fmla="*/ 21 w 23"/>
              <a:gd name="T45" fmla="*/ 17 h 25"/>
              <a:gd name="T46" fmla="*/ 21 w 23"/>
              <a:gd name="T47" fmla="*/ 15 h 25"/>
              <a:gd name="T48" fmla="*/ 21 w 23"/>
              <a:gd name="T49" fmla="*/ 13 h 25"/>
              <a:gd name="T50" fmla="*/ 23 w 23"/>
              <a:gd name="T51" fmla="*/ 13 h 25"/>
              <a:gd name="T52" fmla="*/ 23 w 23"/>
              <a:gd name="T53" fmla="*/ 11 h 25"/>
              <a:gd name="T54" fmla="*/ 23 w 23"/>
              <a:gd name="T55" fmla="*/ 10 h 25"/>
              <a:gd name="T56" fmla="*/ 23 w 23"/>
              <a:gd name="T57" fmla="*/ 8 h 25"/>
              <a:gd name="T58" fmla="*/ 21 w 23"/>
              <a:gd name="T59" fmla="*/ 8 h 25"/>
              <a:gd name="T60" fmla="*/ 21 w 23"/>
              <a:gd name="T61" fmla="*/ 6 h 25"/>
              <a:gd name="T62" fmla="*/ 21 w 23"/>
              <a:gd name="T63" fmla="*/ 4 h 25"/>
              <a:gd name="T64" fmla="*/ 19 w 23"/>
              <a:gd name="T65" fmla="*/ 2 h 25"/>
              <a:gd name="T66" fmla="*/ 17 w 23"/>
              <a:gd name="T67" fmla="*/ 0 h 25"/>
              <a:gd name="T68" fmla="*/ 15 w 23"/>
              <a:gd name="T69" fmla="*/ 0 h 25"/>
              <a:gd name="T70" fmla="*/ 13 w 23"/>
              <a:gd name="T71" fmla="*/ 0 h 25"/>
              <a:gd name="T72" fmla="*/ 11 w 23"/>
              <a:gd name="T73" fmla="*/ 0 h 25"/>
              <a:gd name="T74" fmla="*/ 9 w 23"/>
              <a:gd name="T75" fmla="*/ 0 h 25"/>
              <a:gd name="T76" fmla="*/ 7 w 23"/>
              <a:gd name="T77" fmla="*/ 0 h 25"/>
              <a:gd name="T78" fmla="*/ 7 w 23"/>
              <a:gd name="T79" fmla="*/ 2 h 25"/>
              <a:gd name="T80" fmla="*/ 5 w 23"/>
              <a:gd name="T81" fmla="*/ 2 h 25"/>
              <a:gd name="T82" fmla="*/ 3 w 23"/>
              <a:gd name="T83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" h="25">
                <a:moveTo>
                  <a:pt x="3" y="4"/>
                </a:moveTo>
                <a:lnTo>
                  <a:pt x="3" y="6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7" y="21"/>
                </a:lnTo>
                <a:lnTo>
                  <a:pt x="19" y="19"/>
                </a:lnTo>
                <a:lnTo>
                  <a:pt x="19" y="17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3" y="8"/>
                </a:lnTo>
                <a:lnTo>
                  <a:pt x="21" y="8"/>
                </a:lnTo>
                <a:lnTo>
                  <a:pt x="21" y="6"/>
                </a:lnTo>
                <a:lnTo>
                  <a:pt x="21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3" name="Freeform 621"/>
          <p:cNvSpPr>
            <a:spLocks/>
          </p:cNvSpPr>
          <p:nvPr/>
        </p:nvSpPr>
        <p:spPr bwMode="auto">
          <a:xfrm>
            <a:off x="6677025" y="4605338"/>
            <a:ext cx="127000" cy="46037"/>
          </a:xfrm>
          <a:custGeom>
            <a:avLst/>
            <a:gdLst>
              <a:gd name="T0" fmla="*/ 33 w 33"/>
              <a:gd name="T1" fmla="*/ 12 h 12"/>
              <a:gd name="T2" fmla="*/ 31 w 33"/>
              <a:gd name="T3" fmla="*/ 12 h 12"/>
              <a:gd name="T4" fmla="*/ 29 w 33"/>
              <a:gd name="T5" fmla="*/ 12 h 12"/>
              <a:gd name="T6" fmla="*/ 27 w 33"/>
              <a:gd name="T7" fmla="*/ 10 h 12"/>
              <a:gd name="T8" fmla="*/ 25 w 33"/>
              <a:gd name="T9" fmla="*/ 10 h 12"/>
              <a:gd name="T10" fmla="*/ 23 w 33"/>
              <a:gd name="T11" fmla="*/ 8 h 12"/>
              <a:gd name="T12" fmla="*/ 21 w 33"/>
              <a:gd name="T13" fmla="*/ 8 h 12"/>
              <a:gd name="T14" fmla="*/ 20 w 33"/>
              <a:gd name="T15" fmla="*/ 8 h 12"/>
              <a:gd name="T16" fmla="*/ 18 w 33"/>
              <a:gd name="T17" fmla="*/ 6 h 12"/>
              <a:gd name="T18" fmla="*/ 16 w 33"/>
              <a:gd name="T19" fmla="*/ 6 h 12"/>
              <a:gd name="T20" fmla="*/ 14 w 33"/>
              <a:gd name="T21" fmla="*/ 4 h 12"/>
              <a:gd name="T22" fmla="*/ 12 w 33"/>
              <a:gd name="T23" fmla="*/ 4 h 12"/>
              <a:gd name="T24" fmla="*/ 8 w 33"/>
              <a:gd name="T25" fmla="*/ 2 h 12"/>
              <a:gd name="T26" fmla="*/ 6 w 33"/>
              <a:gd name="T27" fmla="*/ 2 h 12"/>
              <a:gd name="T28" fmla="*/ 4 w 33"/>
              <a:gd name="T29" fmla="*/ 2 h 12"/>
              <a:gd name="T30" fmla="*/ 2 w 33"/>
              <a:gd name="T31" fmla="*/ 0 h 12"/>
              <a:gd name="T32" fmla="*/ 0 w 33"/>
              <a:gd name="T3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2">
                <a:moveTo>
                  <a:pt x="33" y="12"/>
                </a:moveTo>
                <a:lnTo>
                  <a:pt x="31" y="12"/>
                </a:lnTo>
                <a:lnTo>
                  <a:pt x="29" y="12"/>
                </a:lnTo>
                <a:lnTo>
                  <a:pt x="27" y="10"/>
                </a:lnTo>
                <a:lnTo>
                  <a:pt x="25" y="10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6"/>
                </a:lnTo>
                <a:lnTo>
                  <a:pt x="16" y="6"/>
                </a:lnTo>
                <a:lnTo>
                  <a:pt x="14" y="4"/>
                </a:lnTo>
                <a:lnTo>
                  <a:pt x="12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4" name="Freeform 622"/>
          <p:cNvSpPr>
            <a:spLocks/>
          </p:cNvSpPr>
          <p:nvPr/>
        </p:nvSpPr>
        <p:spPr bwMode="auto">
          <a:xfrm>
            <a:off x="6700838" y="4637088"/>
            <a:ext cx="79375" cy="33337"/>
          </a:xfrm>
          <a:custGeom>
            <a:avLst/>
            <a:gdLst>
              <a:gd name="T0" fmla="*/ 21 w 21"/>
              <a:gd name="T1" fmla="*/ 9 h 9"/>
              <a:gd name="T2" fmla="*/ 17 w 21"/>
              <a:gd name="T3" fmla="*/ 7 h 9"/>
              <a:gd name="T4" fmla="*/ 15 w 21"/>
              <a:gd name="T5" fmla="*/ 5 h 9"/>
              <a:gd name="T6" fmla="*/ 14 w 21"/>
              <a:gd name="T7" fmla="*/ 5 h 9"/>
              <a:gd name="T8" fmla="*/ 10 w 21"/>
              <a:gd name="T9" fmla="*/ 5 h 9"/>
              <a:gd name="T10" fmla="*/ 8 w 21"/>
              <a:gd name="T11" fmla="*/ 4 h 9"/>
              <a:gd name="T12" fmla="*/ 6 w 21"/>
              <a:gd name="T13" fmla="*/ 4 h 9"/>
              <a:gd name="T14" fmla="*/ 2 w 21"/>
              <a:gd name="T15" fmla="*/ 2 h 9"/>
              <a:gd name="T16" fmla="*/ 0 w 21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9">
                <a:moveTo>
                  <a:pt x="21" y="9"/>
                </a:moveTo>
                <a:lnTo>
                  <a:pt x="17" y="7"/>
                </a:lnTo>
                <a:lnTo>
                  <a:pt x="15" y="5"/>
                </a:lnTo>
                <a:lnTo>
                  <a:pt x="14" y="5"/>
                </a:lnTo>
                <a:lnTo>
                  <a:pt x="10" y="5"/>
                </a:lnTo>
                <a:lnTo>
                  <a:pt x="8" y="4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5" name="Freeform 623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8 w 27"/>
              <a:gd name="T21" fmla="*/ 0 h 31"/>
              <a:gd name="T22" fmla="*/ 16 w 27"/>
              <a:gd name="T23" fmla="*/ 0 h 31"/>
              <a:gd name="T24" fmla="*/ 14 w 27"/>
              <a:gd name="T25" fmla="*/ 0 h 31"/>
              <a:gd name="T26" fmla="*/ 14 w 27"/>
              <a:gd name="T27" fmla="*/ 0 h 31"/>
              <a:gd name="T28" fmla="*/ 12 w 27"/>
              <a:gd name="T29" fmla="*/ 0 h 31"/>
              <a:gd name="T30" fmla="*/ 12 w 27"/>
              <a:gd name="T31" fmla="*/ 2 h 31"/>
              <a:gd name="T32" fmla="*/ 10 w 27"/>
              <a:gd name="T33" fmla="*/ 2 h 31"/>
              <a:gd name="T34" fmla="*/ 8 w 27"/>
              <a:gd name="T35" fmla="*/ 2 h 31"/>
              <a:gd name="T36" fmla="*/ 8 w 27"/>
              <a:gd name="T37" fmla="*/ 4 h 31"/>
              <a:gd name="T38" fmla="*/ 6 w 27"/>
              <a:gd name="T39" fmla="*/ 4 h 31"/>
              <a:gd name="T40" fmla="*/ 6 w 27"/>
              <a:gd name="T41" fmla="*/ 6 h 31"/>
              <a:gd name="T42" fmla="*/ 4 w 27"/>
              <a:gd name="T43" fmla="*/ 8 h 31"/>
              <a:gd name="T44" fmla="*/ 4 w 27"/>
              <a:gd name="T45" fmla="*/ 10 h 31"/>
              <a:gd name="T46" fmla="*/ 2 w 27"/>
              <a:gd name="T47" fmla="*/ 10 h 31"/>
              <a:gd name="T48" fmla="*/ 2 w 27"/>
              <a:gd name="T49" fmla="*/ 12 h 31"/>
              <a:gd name="T50" fmla="*/ 2 w 27"/>
              <a:gd name="T51" fmla="*/ 15 h 31"/>
              <a:gd name="T52" fmla="*/ 0 w 27"/>
              <a:gd name="T53" fmla="*/ 17 h 31"/>
              <a:gd name="T54" fmla="*/ 0 w 27"/>
              <a:gd name="T55" fmla="*/ 19 h 31"/>
              <a:gd name="T56" fmla="*/ 2 w 27"/>
              <a:gd name="T57" fmla="*/ 21 h 31"/>
              <a:gd name="T58" fmla="*/ 2 w 27"/>
              <a:gd name="T59" fmla="*/ 23 h 31"/>
              <a:gd name="T60" fmla="*/ 2 w 27"/>
              <a:gd name="T61" fmla="*/ 25 h 31"/>
              <a:gd name="T62" fmla="*/ 4 w 27"/>
              <a:gd name="T63" fmla="*/ 27 h 31"/>
              <a:gd name="T64" fmla="*/ 4 w 27"/>
              <a:gd name="T65" fmla="*/ 29 h 31"/>
              <a:gd name="T66" fmla="*/ 6 w 27"/>
              <a:gd name="T67" fmla="*/ 29 h 31"/>
              <a:gd name="T68" fmla="*/ 6 w 27"/>
              <a:gd name="T69" fmla="*/ 29 h 31"/>
              <a:gd name="T70" fmla="*/ 8 w 27"/>
              <a:gd name="T71" fmla="*/ 29 h 31"/>
              <a:gd name="T72" fmla="*/ 8 w 27"/>
              <a:gd name="T73" fmla="*/ 31 h 31"/>
              <a:gd name="T74" fmla="*/ 10 w 27"/>
              <a:gd name="T75" fmla="*/ 31 h 31"/>
              <a:gd name="T76" fmla="*/ 12 w 27"/>
              <a:gd name="T77" fmla="*/ 31 h 31"/>
              <a:gd name="T78" fmla="*/ 12 w 27"/>
              <a:gd name="T79" fmla="*/ 31 h 31"/>
              <a:gd name="T80" fmla="*/ 14 w 27"/>
              <a:gd name="T81" fmla="*/ 29 h 31"/>
              <a:gd name="T82" fmla="*/ 16 w 27"/>
              <a:gd name="T83" fmla="*/ 29 h 31"/>
              <a:gd name="T84" fmla="*/ 16 w 27"/>
              <a:gd name="T85" fmla="*/ 29 h 31"/>
              <a:gd name="T86" fmla="*/ 18 w 27"/>
              <a:gd name="T87" fmla="*/ 29 h 31"/>
              <a:gd name="T88" fmla="*/ 20 w 27"/>
              <a:gd name="T89" fmla="*/ 27 h 31"/>
              <a:gd name="T90" fmla="*/ 21 w 27"/>
              <a:gd name="T91" fmla="*/ 25 h 31"/>
              <a:gd name="T92" fmla="*/ 23 w 27"/>
              <a:gd name="T93" fmla="*/ 23 h 31"/>
              <a:gd name="T94" fmla="*/ 23 w 27"/>
              <a:gd name="T95" fmla="*/ 21 h 31"/>
              <a:gd name="T96" fmla="*/ 25 w 27"/>
              <a:gd name="T9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6" name="Freeform 624"/>
          <p:cNvSpPr>
            <a:spLocks/>
          </p:cNvSpPr>
          <p:nvPr/>
        </p:nvSpPr>
        <p:spPr bwMode="auto">
          <a:xfrm>
            <a:off x="6772275" y="4605338"/>
            <a:ext cx="103188" cy="119062"/>
          </a:xfrm>
          <a:custGeom>
            <a:avLst/>
            <a:gdLst>
              <a:gd name="T0" fmla="*/ 25 w 27"/>
              <a:gd name="T1" fmla="*/ 19 h 31"/>
              <a:gd name="T2" fmla="*/ 25 w 27"/>
              <a:gd name="T3" fmla="*/ 17 h 31"/>
              <a:gd name="T4" fmla="*/ 27 w 27"/>
              <a:gd name="T5" fmla="*/ 13 h 31"/>
              <a:gd name="T6" fmla="*/ 27 w 27"/>
              <a:gd name="T7" fmla="*/ 10 h 31"/>
              <a:gd name="T8" fmla="*/ 25 w 27"/>
              <a:gd name="T9" fmla="*/ 8 h 31"/>
              <a:gd name="T10" fmla="*/ 25 w 27"/>
              <a:gd name="T11" fmla="*/ 6 h 31"/>
              <a:gd name="T12" fmla="*/ 23 w 27"/>
              <a:gd name="T13" fmla="*/ 2 h 31"/>
              <a:gd name="T14" fmla="*/ 21 w 27"/>
              <a:gd name="T15" fmla="*/ 2 h 31"/>
              <a:gd name="T16" fmla="*/ 20 w 27"/>
              <a:gd name="T17" fmla="*/ 0 h 31"/>
              <a:gd name="T18" fmla="*/ 18 w 27"/>
              <a:gd name="T19" fmla="*/ 0 h 31"/>
              <a:gd name="T20" fmla="*/ 16 w 27"/>
              <a:gd name="T21" fmla="*/ 0 h 31"/>
              <a:gd name="T22" fmla="*/ 14 w 27"/>
              <a:gd name="T23" fmla="*/ 0 h 31"/>
              <a:gd name="T24" fmla="*/ 12 w 27"/>
              <a:gd name="T25" fmla="*/ 0 h 31"/>
              <a:gd name="T26" fmla="*/ 12 w 27"/>
              <a:gd name="T27" fmla="*/ 2 h 31"/>
              <a:gd name="T28" fmla="*/ 10 w 27"/>
              <a:gd name="T29" fmla="*/ 2 h 31"/>
              <a:gd name="T30" fmla="*/ 8 w 27"/>
              <a:gd name="T31" fmla="*/ 2 h 31"/>
              <a:gd name="T32" fmla="*/ 8 w 27"/>
              <a:gd name="T33" fmla="*/ 4 h 31"/>
              <a:gd name="T34" fmla="*/ 6 w 27"/>
              <a:gd name="T35" fmla="*/ 4 h 31"/>
              <a:gd name="T36" fmla="*/ 6 w 27"/>
              <a:gd name="T37" fmla="*/ 6 h 31"/>
              <a:gd name="T38" fmla="*/ 4 w 27"/>
              <a:gd name="T39" fmla="*/ 8 h 31"/>
              <a:gd name="T40" fmla="*/ 4 w 27"/>
              <a:gd name="T41" fmla="*/ 10 h 31"/>
              <a:gd name="T42" fmla="*/ 2 w 27"/>
              <a:gd name="T43" fmla="*/ 10 h 31"/>
              <a:gd name="T44" fmla="*/ 2 w 27"/>
              <a:gd name="T45" fmla="*/ 12 h 31"/>
              <a:gd name="T46" fmla="*/ 2 w 27"/>
              <a:gd name="T47" fmla="*/ 15 h 31"/>
              <a:gd name="T48" fmla="*/ 0 w 27"/>
              <a:gd name="T49" fmla="*/ 17 h 31"/>
              <a:gd name="T50" fmla="*/ 0 w 27"/>
              <a:gd name="T51" fmla="*/ 19 h 31"/>
              <a:gd name="T52" fmla="*/ 2 w 27"/>
              <a:gd name="T53" fmla="*/ 21 h 31"/>
              <a:gd name="T54" fmla="*/ 2 w 27"/>
              <a:gd name="T55" fmla="*/ 23 h 31"/>
              <a:gd name="T56" fmla="*/ 2 w 27"/>
              <a:gd name="T57" fmla="*/ 25 h 31"/>
              <a:gd name="T58" fmla="*/ 4 w 27"/>
              <a:gd name="T59" fmla="*/ 27 h 31"/>
              <a:gd name="T60" fmla="*/ 4 w 27"/>
              <a:gd name="T61" fmla="*/ 29 h 31"/>
              <a:gd name="T62" fmla="*/ 6 w 27"/>
              <a:gd name="T63" fmla="*/ 29 h 31"/>
              <a:gd name="T64" fmla="*/ 8 w 27"/>
              <a:gd name="T65" fmla="*/ 29 h 31"/>
              <a:gd name="T66" fmla="*/ 8 w 27"/>
              <a:gd name="T67" fmla="*/ 31 h 31"/>
              <a:gd name="T68" fmla="*/ 10 w 27"/>
              <a:gd name="T69" fmla="*/ 31 h 31"/>
              <a:gd name="T70" fmla="*/ 12 w 27"/>
              <a:gd name="T71" fmla="*/ 31 h 31"/>
              <a:gd name="T72" fmla="*/ 14 w 27"/>
              <a:gd name="T73" fmla="*/ 29 h 31"/>
              <a:gd name="T74" fmla="*/ 16 w 27"/>
              <a:gd name="T75" fmla="*/ 29 h 31"/>
              <a:gd name="T76" fmla="*/ 18 w 27"/>
              <a:gd name="T77" fmla="*/ 29 h 31"/>
              <a:gd name="T78" fmla="*/ 20 w 27"/>
              <a:gd name="T79" fmla="*/ 27 h 31"/>
              <a:gd name="T80" fmla="*/ 21 w 27"/>
              <a:gd name="T81" fmla="*/ 25 h 31"/>
              <a:gd name="T82" fmla="*/ 23 w 27"/>
              <a:gd name="T83" fmla="*/ 23 h 31"/>
              <a:gd name="T84" fmla="*/ 23 w 27"/>
              <a:gd name="T85" fmla="*/ 21 h 31"/>
              <a:gd name="T86" fmla="*/ 25 w 27"/>
              <a:gd name="T8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31">
                <a:moveTo>
                  <a:pt x="25" y="19"/>
                </a:moveTo>
                <a:lnTo>
                  <a:pt x="25" y="17"/>
                </a:lnTo>
                <a:lnTo>
                  <a:pt x="27" y="13"/>
                </a:lnTo>
                <a:lnTo>
                  <a:pt x="27" y="10"/>
                </a:lnTo>
                <a:lnTo>
                  <a:pt x="25" y="8"/>
                </a:lnTo>
                <a:lnTo>
                  <a:pt x="25" y="6"/>
                </a:lnTo>
                <a:lnTo>
                  <a:pt x="23" y="2"/>
                </a:lnTo>
                <a:lnTo>
                  <a:pt x="21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6" y="4"/>
                </a:lnTo>
                <a:lnTo>
                  <a:pt x="6" y="6"/>
                </a:lnTo>
                <a:lnTo>
                  <a:pt x="4" y="8"/>
                </a:lnTo>
                <a:lnTo>
                  <a:pt x="4" y="10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29"/>
                </a:lnTo>
                <a:lnTo>
                  <a:pt x="16" y="29"/>
                </a:lnTo>
                <a:lnTo>
                  <a:pt x="18" y="29"/>
                </a:lnTo>
                <a:lnTo>
                  <a:pt x="20" y="27"/>
                </a:lnTo>
                <a:lnTo>
                  <a:pt x="21" y="25"/>
                </a:lnTo>
                <a:lnTo>
                  <a:pt x="23" y="23"/>
                </a:lnTo>
                <a:lnTo>
                  <a:pt x="23" y="21"/>
                </a:lnTo>
                <a:lnTo>
                  <a:pt x="25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7" name="Freeform 625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0 w 23"/>
              <a:gd name="T15" fmla="*/ 15 h 25"/>
              <a:gd name="T16" fmla="*/ 2 w 23"/>
              <a:gd name="T17" fmla="*/ 17 h 25"/>
              <a:gd name="T18" fmla="*/ 2 w 23"/>
              <a:gd name="T19" fmla="*/ 19 h 25"/>
              <a:gd name="T20" fmla="*/ 2 w 23"/>
              <a:gd name="T21" fmla="*/ 21 h 25"/>
              <a:gd name="T22" fmla="*/ 4 w 23"/>
              <a:gd name="T23" fmla="*/ 21 h 25"/>
              <a:gd name="T24" fmla="*/ 4 w 23"/>
              <a:gd name="T25" fmla="*/ 23 h 25"/>
              <a:gd name="T26" fmla="*/ 6 w 23"/>
              <a:gd name="T27" fmla="*/ 23 h 25"/>
              <a:gd name="T28" fmla="*/ 8 w 23"/>
              <a:gd name="T29" fmla="*/ 25 h 25"/>
              <a:gd name="T30" fmla="*/ 10 w 23"/>
              <a:gd name="T31" fmla="*/ 25 h 25"/>
              <a:gd name="T32" fmla="*/ 10 w 23"/>
              <a:gd name="T33" fmla="*/ 25 h 25"/>
              <a:gd name="T34" fmla="*/ 12 w 23"/>
              <a:gd name="T35" fmla="*/ 25 h 25"/>
              <a:gd name="T36" fmla="*/ 13 w 23"/>
              <a:gd name="T37" fmla="*/ 23 h 25"/>
              <a:gd name="T38" fmla="*/ 13 w 23"/>
              <a:gd name="T39" fmla="*/ 23 h 25"/>
              <a:gd name="T40" fmla="*/ 15 w 23"/>
              <a:gd name="T41" fmla="*/ 23 h 25"/>
              <a:gd name="T42" fmla="*/ 15 w 23"/>
              <a:gd name="T43" fmla="*/ 23 h 25"/>
              <a:gd name="T44" fmla="*/ 17 w 23"/>
              <a:gd name="T45" fmla="*/ 21 h 25"/>
              <a:gd name="T46" fmla="*/ 17 w 23"/>
              <a:gd name="T47" fmla="*/ 21 h 25"/>
              <a:gd name="T48" fmla="*/ 19 w 23"/>
              <a:gd name="T49" fmla="*/ 19 h 25"/>
              <a:gd name="T50" fmla="*/ 19 w 23"/>
              <a:gd name="T51" fmla="*/ 19 h 25"/>
              <a:gd name="T52" fmla="*/ 21 w 23"/>
              <a:gd name="T53" fmla="*/ 17 h 25"/>
              <a:gd name="T54" fmla="*/ 21 w 23"/>
              <a:gd name="T55" fmla="*/ 15 h 25"/>
              <a:gd name="T56" fmla="*/ 21 w 23"/>
              <a:gd name="T57" fmla="*/ 13 h 25"/>
              <a:gd name="T58" fmla="*/ 21 w 23"/>
              <a:gd name="T59" fmla="*/ 13 h 25"/>
              <a:gd name="T60" fmla="*/ 23 w 23"/>
              <a:gd name="T61" fmla="*/ 11 h 25"/>
              <a:gd name="T62" fmla="*/ 23 w 23"/>
              <a:gd name="T63" fmla="*/ 9 h 25"/>
              <a:gd name="T64" fmla="*/ 23 w 23"/>
              <a:gd name="T65" fmla="*/ 9 h 25"/>
              <a:gd name="T66" fmla="*/ 21 w 23"/>
              <a:gd name="T67" fmla="*/ 7 h 25"/>
              <a:gd name="T68" fmla="*/ 21 w 23"/>
              <a:gd name="T69" fmla="*/ 6 h 25"/>
              <a:gd name="T70" fmla="*/ 21 w 23"/>
              <a:gd name="T71" fmla="*/ 4 h 25"/>
              <a:gd name="T72" fmla="*/ 19 w 23"/>
              <a:gd name="T73" fmla="*/ 4 h 25"/>
              <a:gd name="T74" fmla="*/ 19 w 23"/>
              <a:gd name="T75" fmla="*/ 2 h 25"/>
              <a:gd name="T76" fmla="*/ 17 w 23"/>
              <a:gd name="T77" fmla="*/ 2 h 25"/>
              <a:gd name="T78" fmla="*/ 17 w 23"/>
              <a:gd name="T79" fmla="*/ 0 h 25"/>
              <a:gd name="T80" fmla="*/ 15 w 23"/>
              <a:gd name="T81" fmla="*/ 0 h 25"/>
              <a:gd name="T82" fmla="*/ 13 w 23"/>
              <a:gd name="T83" fmla="*/ 0 h 25"/>
              <a:gd name="T84" fmla="*/ 13 w 23"/>
              <a:gd name="T85" fmla="*/ 0 h 25"/>
              <a:gd name="T86" fmla="*/ 12 w 23"/>
              <a:gd name="T87" fmla="*/ 0 h 25"/>
              <a:gd name="T88" fmla="*/ 10 w 23"/>
              <a:gd name="T89" fmla="*/ 0 h 25"/>
              <a:gd name="T90" fmla="*/ 8 w 23"/>
              <a:gd name="T91" fmla="*/ 0 h 25"/>
              <a:gd name="T92" fmla="*/ 8 w 23"/>
              <a:gd name="T93" fmla="*/ 2 h 25"/>
              <a:gd name="T94" fmla="*/ 6 w 23"/>
              <a:gd name="T95" fmla="*/ 2 h 25"/>
              <a:gd name="T96" fmla="*/ 4 w 23"/>
              <a:gd name="T9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8" name="Freeform 626"/>
          <p:cNvSpPr>
            <a:spLocks/>
          </p:cNvSpPr>
          <p:nvPr/>
        </p:nvSpPr>
        <p:spPr bwMode="auto">
          <a:xfrm>
            <a:off x="6619875" y="4541838"/>
            <a:ext cx="88900" cy="95250"/>
          </a:xfrm>
          <a:custGeom>
            <a:avLst/>
            <a:gdLst>
              <a:gd name="T0" fmla="*/ 4 w 23"/>
              <a:gd name="T1" fmla="*/ 4 h 25"/>
              <a:gd name="T2" fmla="*/ 2 w 23"/>
              <a:gd name="T3" fmla="*/ 6 h 25"/>
              <a:gd name="T4" fmla="*/ 2 w 23"/>
              <a:gd name="T5" fmla="*/ 7 h 25"/>
              <a:gd name="T6" fmla="*/ 0 w 23"/>
              <a:gd name="T7" fmla="*/ 9 h 25"/>
              <a:gd name="T8" fmla="*/ 0 w 23"/>
              <a:gd name="T9" fmla="*/ 11 h 25"/>
              <a:gd name="T10" fmla="*/ 0 w 23"/>
              <a:gd name="T11" fmla="*/ 13 h 25"/>
              <a:gd name="T12" fmla="*/ 0 w 23"/>
              <a:gd name="T13" fmla="*/ 15 h 25"/>
              <a:gd name="T14" fmla="*/ 2 w 23"/>
              <a:gd name="T15" fmla="*/ 17 h 25"/>
              <a:gd name="T16" fmla="*/ 2 w 23"/>
              <a:gd name="T17" fmla="*/ 19 h 25"/>
              <a:gd name="T18" fmla="*/ 2 w 23"/>
              <a:gd name="T19" fmla="*/ 21 h 25"/>
              <a:gd name="T20" fmla="*/ 4 w 23"/>
              <a:gd name="T21" fmla="*/ 21 h 25"/>
              <a:gd name="T22" fmla="*/ 4 w 23"/>
              <a:gd name="T23" fmla="*/ 23 h 25"/>
              <a:gd name="T24" fmla="*/ 6 w 23"/>
              <a:gd name="T25" fmla="*/ 23 h 25"/>
              <a:gd name="T26" fmla="*/ 8 w 23"/>
              <a:gd name="T27" fmla="*/ 25 h 25"/>
              <a:gd name="T28" fmla="*/ 10 w 23"/>
              <a:gd name="T29" fmla="*/ 25 h 25"/>
              <a:gd name="T30" fmla="*/ 12 w 23"/>
              <a:gd name="T31" fmla="*/ 25 h 25"/>
              <a:gd name="T32" fmla="*/ 13 w 23"/>
              <a:gd name="T33" fmla="*/ 23 h 25"/>
              <a:gd name="T34" fmla="*/ 15 w 23"/>
              <a:gd name="T35" fmla="*/ 23 h 25"/>
              <a:gd name="T36" fmla="*/ 17 w 23"/>
              <a:gd name="T37" fmla="*/ 21 h 25"/>
              <a:gd name="T38" fmla="*/ 19 w 23"/>
              <a:gd name="T39" fmla="*/ 19 h 25"/>
              <a:gd name="T40" fmla="*/ 21 w 23"/>
              <a:gd name="T41" fmla="*/ 17 h 25"/>
              <a:gd name="T42" fmla="*/ 21 w 23"/>
              <a:gd name="T43" fmla="*/ 15 h 25"/>
              <a:gd name="T44" fmla="*/ 21 w 23"/>
              <a:gd name="T45" fmla="*/ 13 h 25"/>
              <a:gd name="T46" fmla="*/ 23 w 23"/>
              <a:gd name="T47" fmla="*/ 11 h 25"/>
              <a:gd name="T48" fmla="*/ 23 w 23"/>
              <a:gd name="T49" fmla="*/ 9 h 25"/>
              <a:gd name="T50" fmla="*/ 21 w 23"/>
              <a:gd name="T51" fmla="*/ 7 h 25"/>
              <a:gd name="T52" fmla="*/ 21 w 23"/>
              <a:gd name="T53" fmla="*/ 6 h 25"/>
              <a:gd name="T54" fmla="*/ 21 w 23"/>
              <a:gd name="T55" fmla="*/ 4 h 25"/>
              <a:gd name="T56" fmla="*/ 19 w 23"/>
              <a:gd name="T57" fmla="*/ 4 h 25"/>
              <a:gd name="T58" fmla="*/ 19 w 23"/>
              <a:gd name="T59" fmla="*/ 2 h 25"/>
              <a:gd name="T60" fmla="*/ 17 w 23"/>
              <a:gd name="T61" fmla="*/ 2 h 25"/>
              <a:gd name="T62" fmla="*/ 17 w 23"/>
              <a:gd name="T63" fmla="*/ 0 h 25"/>
              <a:gd name="T64" fmla="*/ 15 w 23"/>
              <a:gd name="T65" fmla="*/ 0 h 25"/>
              <a:gd name="T66" fmla="*/ 13 w 23"/>
              <a:gd name="T67" fmla="*/ 0 h 25"/>
              <a:gd name="T68" fmla="*/ 12 w 23"/>
              <a:gd name="T69" fmla="*/ 0 h 25"/>
              <a:gd name="T70" fmla="*/ 10 w 23"/>
              <a:gd name="T71" fmla="*/ 0 h 25"/>
              <a:gd name="T72" fmla="*/ 8 w 23"/>
              <a:gd name="T73" fmla="*/ 0 h 25"/>
              <a:gd name="T74" fmla="*/ 8 w 23"/>
              <a:gd name="T75" fmla="*/ 2 h 25"/>
              <a:gd name="T76" fmla="*/ 6 w 23"/>
              <a:gd name="T77" fmla="*/ 2 h 25"/>
              <a:gd name="T78" fmla="*/ 4 w 23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25">
                <a:moveTo>
                  <a:pt x="4" y="4"/>
                </a:moveTo>
                <a:lnTo>
                  <a:pt x="2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5"/>
                </a:lnTo>
                <a:lnTo>
                  <a:pt x="13" y="23"/>
                </a:lnTo>
                <a:lnTo>
                  <a:pt x="15" y="23"/>
                </a:lnTo>
                <a:lnTo>
                  <a:pt x="17" y="21"/>
                </a:lnTo>
                <a:lnTo>
                  <a:pt x="19" y="19"/>
                </a:lnTo>
                <a:lnTo>
                  <a:pt x="21" y="17"/>
                </a:lnTo>
                <a:lnTo>
                  <a:pt x="21" y="15"/>
                </a:lnTo>
                <a:lnTo>
                  <a:pt x="21" y="13"/>
                </a:lnTo>
                <a:lnTo>
                  <a:pt x="23" y="11"/>
                </a:lnTo>
                <a:lnTo>
                  <a:pt x="23" y="9"/>
                </a:lnTo>
                <a:lnTo>
                  <a:pt x="21" y="7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79" name="Freeform 627"/>
          <p:cNvSpPr>
            <a:spLocks/>
          </p:cNvSpPr>
          <p:nvPr/>
        </p:nvSpPr>
        <p:spPr bwMode="auto">
          <a:xfrm>
            <a:off x="6962775" y="2878138"/>
            <a:ext cx="88900" cy="95250"/>
          </a:xfrm>
          <a:custGeom>
            <a:avLst/>
            <a:gdLst>
              <a:gd name="T0" fmla="*/ 0 w 23"/>
              <a:gd name="T1" fmla="*/ 25 h 25"/>
              <a:gd name="T2" fmla="*/ 2 w 23"/>
              <a:gd name="T3" fmla="*/ 23 h 25"/>
              <a:gd name="T4" fmla="*/ 4 w 23"/>
              <a:gd name="T5" fmla="*/ 21 h 25"/>
              <a:gd name="T6" fmla="*/ 6 w 23"/>
              <a:gd name="T7" fmla="*/ 19 h 25"/>
              <a:gd name="T8" fmla="*/ 6 w 23"/>
              <a:gd name="T9" fmla="*/ 18 h 25"/>
              <a:gd name="T10" fmla="*/ 8 w 23"/>
              <a:gd name="T11" fmla="*/ 16 h 25"/>
              <a:gd name="T12" fmla="*/ 10 w 23"/>
              <a:gd name="T13" fmla="*/ 16 h 25"/>
              <a:gd name="T14" fmla="*/ 12 w 23"/>
              <a:gd name="T15" fmla="*/ 14 h 25"/>
              <a:gd name="T16" fmla="*/ 14 w 23"/>
              <a:gd name="T17" fmla="*/ 12 h 25"/>
              <a:gd name="T18" fmla="*/ 14 w 23"/>
              <a:gd name="T19" fmla="*/ 10 h 25"/>
              <a:gd name="T20" fmla="*/ 16 w 23"/>
              <a:gd name="T21" fmla="*/ 8 h 25"/>
              <a:gd name="T22" fmla="*/ 17 w 23"/>
              <a:gd name="T23" fmla="*/ 6 h 25"/>
              <a:gd name="T24" fmla="*/ 19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2" y="23"/>
                </a:lnTo>
                <a:lnTo>
                  <a:pt x="4" y="21"/>
                </a:lnTo>
                <a:lnTo>
                  <a:pt x="6" y="19"/>
                </a:lnTo>
                <a:lnTo>
                  <a:pt x="6" y="18"/>
                </a:lnTo>
                <a:lnTo>
                  <a:pt x="8" y="16"/>
                </a:lnTo>
                <a:lnTo>
                  <a:pt x="10" y="16"/>
                </a:lnTo>
                <a:lnTo>
                  <a:pt x="12" y="14"/>
                </a:lnTo>
                <a:lnTo>
                  <a:pt x="14" y="12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0" name="Freeform 628"/>
          <p:cNvSpPr>
            <a:spLocks/>
          </p:cNvSpPr>
          <p:nvPr/>
        </p:nvSpPr>
        <p:spPr bwMode="auto">
          <a:xfrm>
            <a:off x="6937375" y="2900363"/>
            <a:ext cx="87313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1 w 23"/>
              <a:gd name="T5" fmla="*/ 21 h 25"/>
              <a:gd name="T6" fmla="*/ 3 w 23"/>
              <a:gd name="T7" fmla="*/ 21 h 25"/>
              <a:gd name="T8" fmla="*/ 5 w 23"/>
              <a:gd name="T9" fmla="*/ 19 h 25"/>
              <a:gd name="T10" fmla="*/ 5 w 23"/>
              <a:gd name="T11" fmla="*/ 17 h 25"/>
              <a:gd name="T12" fmla="*/ 7 w 23"/>
              <a:gd name="T13" fmla="*/ 15 h 25"/>
              <a:gd name="T14" fmla="*/ 9 w 23"/>
              <a:gd name="T15" fmla="*/ 13 h 25"/>
              <a:gd name="T16" fmla="*/ 11 w 23"/>
              <a:gd name="T17" fmla="*/ 12 h 25"/>
              <a:gd name="T18" fmla="*/ 13 w 23"/>
              <a:gd name="T19" fmla="*/ 10 h 25"/>
              <a:gd name="T20" fmla="*/ 15 w 23"/>
              <a:gd name="T21" fmla="*/ 8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2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1" y="21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5"/>
                </a:lnTo>
                <a:lnTo>
                  <a:pt x="9" y="13"/>
                </a:lnTo>
                <a:lnTo>
                  <a:pt x="11" y="12"/>
                </a:lnTo>
                <a:lnTo>
                  <a:pt x="13" y="10"/>
                </a:lnTo>
                <a:lnTo>
                  <a:pt x="15" y="8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1" name="Freeform 629"/>
          <p:cNvSpPr>
            <a:spLocks/>
          </p:cNvSpPr>
          <p:nvPr/>
        </p:nvSpPr>
        <p:spPr bwMode="auto">
          <a:xfrm>
            <a:off x="6883400" y="2782888"/>
            <a:ext cx="87313" cy="95250"/>
          </a:xfrm>
          <a:custGeom>
            <a:avLst/>
            <a:gdLst>
              <a:gd name="T0" fmla="*/ 23 w 23"/>
              <a:gd name="T1" fmla="*/ 0 h 25"/>
              <a:gd name="T2" fmla="*/ 21 w 23"/>
              <a:gd name="T3" fmla="*/ 0 h 25"/>
              <a:gd name="T4" fmla="*/ 21 w 23"/>
              <a:gd name="T5" fmla="*/ 2 h 25"/>
              <a:gd name="T6" fmla="*/ 19 w 23"/>
              <a:gd name="T7" fmla="*/ 4 h 25"/>
              <a:gd name="T8" fmla="*/ 17 w 23"/>
              <a:gd name="T9" fmla="*/ 6 h 25"/>
              <a:gd name="T10" fmla="*/ 15 w 23"/>
              <a:gd name="T11" fmla="*/ 8 h 25"/>
              <a:gd name="T12" fmla="*/ 15 w 23"/>
              <a:gd name="T13" fmla="*/ 10 h 25"/>
              <a:gd name="T14" fmla="*/ 14 w 23"/>
              <a:gd name="T15" fmla="*/ 12 h 25"/>
              <a:gd name="T16" fmla="*/ 12 w 23"/>
              <a:gd name="T17" fmla="*/ 12 h 25"/>
              <a:gd name="T18" fmla="*/ 10 w 23"/>
              <a:gd name="T19" fmla="*/ 14 h 25"/>
              <a:gd name="T20" fmla="*/ 10 w 23"/>
              <a:gd name="T21" fmla="*/ 16 h 25"/>
              <a:gd name="T22" fmla="*/ 8 w 23"/>
              <a:gd name="T23" fmla="*/ 18 h 25"/>
              <a:gd name="T24" fmla="*/ 6 w 23"/>
              <a:gd name="T25" fmla="*/ 20 h 25"/>
              <a:gd name="T26" fmla="*/ 4 w 23"/>
              <a:gd name="T27" fmla="*/ 21 h 25"/>
              <a:gd name="T28" fmla="*/ 4 w 23"/>
              <a:gd name="T29" fmla="*/ 23 h 25"/>
              <a:gd name="T30" fmla="*/ 2 w 23"/>
              <a:gd name="T31" fmla="*/ 23 h 25"/>
              <a:gd name="T32" fmla="*/ 0 w 23"/>
              <a:gd name="T3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25">
                <a:moveTo>
                  <a:pt x="23" y="0"/>
                </a:moveTo>
                <a:lnTo>
                  <a:pt x="21" y="0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8"/>
                </a:lnTo>
                <a:lnTo>
                  <a:pt x="15" y="10"/>
                </a:lnTo>
                <a:lnTo>
                  <a:pt x="14" y="12"/>
                </a:lnTo>
                <a:lnTo>
                  <a:pt x="12" y="12"/>
                </a:lnTo>
                <a:lnTo>
                  <a:pt x="10" y="14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2" name="Freeform 630"/>
          <p:cNvSpPr>
            <a:spLocks/>
          </p:cNvSpPr>
          <p:nvPr/>
        </p:nvSpPr>
        <p:spPr bwMode="auto">
          <a:xfrm>
            <a:off x="6891338" y="2820988"/>
            <a:ext cx="87312" cy="95250"/>
          </a:xfrm>
          <a:custGeom>
            <a:avLst/>
            <a:gdLst>
              <a:gd name="T0" fmla="*/ 0 w 23"/>
              <a:gd name="T1" fmla="*/ 25 h 25"/>
              <a:gd name="T2" fmla="*/ 0 w 23"/>
              <a:gd name="T3" fmla="*/ 23 h 25"/>
              <a:gd name="T4" fmla="*/ 2 w 23"/>
              <a:gd name="T5" fmla="*/ 21 h 25"/>
              <a:gd name="T6" fmla="*/ 4 w 23"/>
              <a:gd name="T7" fmla="*/ 19 h 25"/>
              <a:gd name="T8" fmla="*/ 6 w 23"/>
              <a:gd name="T9" fmla="*/ 17 h 25"/>
              <a:gd name="T10" fmla="*/ 8 w 23"/>
              <a:gd name="T11" fmla="*/ 15 h 25"/>
              <a:gd name="T12" fmla="*/ 10 w 23"/>
              <a:gd name="T13" fmla="*/ 13 h 25"/>
              <a:gd name="T14" fmla="*/ 12 w 23"/>
              <a:gd name="T15" fmla="*/ 11 h 25"/>
              <a:gd name="T16" fmla="*/ 12 w 23"/>
              <a:gd name="T17" fmla="*/ 10 h 25"/>
              <a:gd name="T18" fmla="*/ 13 w 23"/>
              <a:gd name="T19" fmla="*/ 8 h 25"/>
              <a:gd name="T20" fmla="*/ 15 w 23"/>
              <a:gd name="T21" fmla="*/ 6 h 25"/>
              <a:gd name="T22" fmla="*/ 17 w 23"/>
              <a:gd name="T23" fmla="*/ 6 h 25"/>
              <a:gd name="T24" fmla="*/ 17 w 23"/>
              <a:gd name="T25" fmla="*/ 4 h 25"/>
              <a:gd name="T26" fmla="*/ 19 w 23"/>
              <a:gd name="T27" fmla="*/ 2 h 25"/>
              <a:gd name="T28" fmla="*/ 21 w 23"/>
              <a:gd name="T29" fmla="*/ 0 h 25"/>
              <a:gd name="T30" fmla="*/ 23 w 23"/>
              <a:gd name="T3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25">
                <a:moveTo>
                  <a:pt x="0" y="25"/>
                </a:moveTo>
                <a:lnTo>
                  <a:pt x="0" y="23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8" y="15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8"/>
                </a:lnTo>
                <a:lnTo>
                  <a:pt x="15" y="6"/>
                </a:lnTo>
                <a:lnTo>
                  <a:pt x="17" y="6"/>
                </a:lnTo>
                <a:lnTo>
                  <a:pt x="17" y="4"/>
                </a:lnTo>
                <a:lnTo>
                  <a:pt x="19" y="2"/>
                </a:lnTo>
                <a:lnTo>
                  <a:pt x="21" y="0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3" name="Freeform 631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19 w 23"/>
              <a:gd name="T21" fmla="*/ 21 h 23"/>
              <a:gd name="T22" fmla="*/ 21 w 23"/>
              <a:gd name="T23" fmla="*/ 19 h 23"/>
              <a:gd name="T24" fmla="*/ 21 w 23"/>
              <a:gd name="T25" fmla="*/ 19 h 23"/>
              <a:gd name="T26" fmla="*/ 21 w 23"/>
              <a:gd name="T27" fmla="*/ 17 h 23"/>
              <a:gd name="T28" fmla="*/ 23 w 23"/>
              <a:gd name="T29" fmla="*/ 17 h 23"/>
              <a:gd name="T30" fmla="*/ 23 w 23"/>
              <a:gd name="T31" fmla="*/ 15 h 23"/>
              <a:gd name="T32" fmla="*/ 23 w 23"/>
              <a:gd name="T33" fmla="*/ 13 h 23"/>
              <a:gd name="T34" fmla="*/ 23 w 23"/>
              <a:gd name="T35" fmla="*/ 13 h 23"/>
              <a:gd name="T36" fmla="*/ 23 w 23"/>
              <a:gd name="T37" fmla="*/ 11 h 23"/>
              <a:gd name="T38" fmla="*/ 21 w 23"/>
              <a:gd name="T39" fmla="*/ 11 h 23"/>
              <a:gd name="T40" fmla="*/ 21 w 23"/>
              <a:gd name="T41" fmla="*/ 9 h 23"/>
              <a:gd name="T42" fmla="*/ 21 w 23"/>
              <a:gd name="T43" fmla="*/ 7 h 23"/>
              <a:gd name="T44" fmla="*/ 19 w 23"/>
              <a:gd name="T45" fmla="*/ 7 h 23"/>
              <a:gd name="T46" fmla="*/ 19 w 23"/>
              <a:gd name="T47" fmla="*/ 5 h 23"/>
              <a:gd name="T48" fmla="*/ 19 w 23"/>
              <a:gd name="T49" fmla="*/ 5 h 23"/>
              <a:gd name="T50" fmla="*/ 17 w 23"/>
              <a:gd name="T51" fmla="*/ 3 h 23"/>
              <a:gd name="T52" fmla="*/ 15 w 23"/>
              <a:gd name="T53" fmla="*/ 3 h 23"/>
              <a:gd name="T54" fmla="*/ 15 w 23"/>
              <a:gd name="T55" fmla="*/ 1 h 23"/>
              <a:gd name="T56" fmla="*/ 13 w 23"/>
              <a:gd name="T57" fmla="*/ 1 h 23"/>
              <a:gd name="T58" fmla="*/ 11 w 23"/>
              <a:gd name="T59" fmla="*/ 0 h 23"/>
              <a:gd name="T60" fmla="*/ 9 w 23"/>
              <a:gd name="T61" fmla="*/ 0 h 23"/>
              <a:gd name="T62" fmla="*/ 9 w 23"/>
              <a:gd name="T63" fmla="*/ 0 h 23"/>
              <a:gd name="T64" fmla="*/ 7 w 23"/>
              <a:gd name="T65" fmla="*/ 0 h 23"/>
              <a:gd name="T66" fmla="*/ 5 w 23"/>
              <a:gd name="T67" fmla="*/ 0 h 23"/>
              <a:gd name="T68" fmla="*/ 5 w 23"/>
              <a:gd name="T69" fmla="*/ 1 h 23"/>
              <a:gd name="T70" fmla="*/ 4 w 23"/>
              <a:gd name="T71" fmla="*/ 1 h 23"/>
              <a:gd name="T72" fmla="*/ 4 w 23"/>
              <a:gd name="T73" fmla="*/ 1 h 23"/>
              <a:gd name="T74" fmla="*/ 2 w 23"/>
              <a:gd name="T75" fmla="*/ 3 h 23"/>
              <a:gd name="T76" fmla="*/ 2 w 23"/>
              <a:gd name="T77" fmla="*/ 3 h 23"/>
              <a:gd name="T78" fmla="*/ 0 w 23"/>
              <a:gd name="T79" fmla="*/ 3 h 23"/>
              <a:gd name="T80" fmla="*/ 0 w 23"/>
              <a:gd name="T81" fmla="*/ 5 h 23"/>
              <a:gd name="T82" fmla="*/ 0 w 23"/>
              <a:gd name="T83" fmla="*/ 7 h 23"/>
              <a:gd name="T84" fmla="*/ 0 w 23"/>
              <a:gd name="T85" fmla="*/ 7 h 23"/>
              <a:gd name="T86" fmla="*/ 0 w 23"/>
              <a:gd name="T87" fmla="*/ 9 h 23"/>
              <a:gd name="T88" fmla="*/ 0 w 23"/>
              <a:gd name="T89" fmla="*/ 11 h 23"/>
              <a:gd name="T90" fmla="*/ 0 w 23"/>
              <a:gd name="T91" fmla="*/ 13 h 23"/>
              <a:gd name="T92" fmla="*/ 0 w 23"/>
              <a:gd name="T93" fmla="*/ 15 h 23"/>
              <a:gd name="T94" fmla="*/ 2 w 23"/>
              <a:gd name="T95" fmla="*/ 17 h 23"/>
              <a:gd name="T96" fmla="*/ 2 w 23"/>
              <a:gd name="T9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4" name="Freeform 632"/>
          <p:cNvSpPr>
            <a:spLocks/>
          </p:cNvSpPr>
          <p:nvPr/>
        </p:nvSpPr>
        <p:spPr bwMode="auto">
          <a:xfrm>
            <a:off x="6834188" y="2859088"/>
            <a:ext cx="87312" cy="87312"/>
          </a:xfrm>
          <a:custGeom>
            <a:avLst/>
            <a:gdLst>
              <a:gd name="T0" fmla="*/ 2 w 23"/>
              <a:gd name="T1" fmla="*/ 19 h 23"/>
              <a:gd name="T2" fmla="*/ 4 w 23"/>
              <a:gd name="T3" fmla="*/ 19 h 23"/>
              <a:gd name="T4" fmla="*/ 5 w 23"/>
              <a:gd name="T5" fmla="*/ 21 h 23"/>
              <a:gd name="T6" fmla="*/ 7 w 23"/>
              <a:gd name="T7" fmla="*/ 23 h 23"/>
              <a:gd name="T8" fmla="*/ 9 w 23"/>
              <a:gd name="T9" fmla="*/ 23 h 23"/>
              <a:gd name="T10" fmla="*/ 11 w 23"/>
              <a:gd name="T11" fmla="*/ 23 h 23"/>
              <a:gd name="T12" fmla="*/ 13 w 23"/>
              <a:gd name="T13" fmla="*/ 23 h 23"/>
              <a:gd name="T14" fmla="*/ 15 w 23"/>
              <a:gd name="T15" fmla="*/ 23 h 23"/>
              <a:gd name="T16" fmla="*/ 17 w 23"/>
              <a:gd name="T17" fmla="*/ 23 h 23"/>
              <a:gd name="T18" fmla="*/ 19 w 23"/>
              <a:gd name="T19" fmla="*/ 21 h 23"/>
              <a:gd name="T20" fmla="*/ 21 w 23"/>
              <a:gd name="T21" fmla="*/ 19 h 23"/>
              <a:gd name="T22" fmla="*/ 21 w 23"/>
              <a:gd name="T23" fmla="*/ 17 h 23"/>
              <a:gd name="T24" fmla="*/ 23 w 23"/>
              <a:gd name="T25" fmla="*/ 17 h 23"/>
              <a:gd name="T26" fmla="*/ 23 w 23"/>
              <a:gd name="T27" fmla="*/ 15 h 23"/>
              <a:gd name="T28" fmla="*/ 23 w 23"/>
              <a:gd name="T29" fmla="*/ 13 h 23"/>
              <a:gd name="T30" fmla="*/ 23 w 23"/>
              <a:gd name="T31" fmla="*/ 11 h 23"/>
              <a:gd name="T32" fmla="*/ 21 w 23"/>
              <a:gd name="T33" fmla="*/ 11 h 23"/>
              <a:gd name="T34" fmla="*/ 21 w 23"/>
              <a:gd name="T35" fmla="*/ 9 h 23"/>
              <a:gd name="T36" fmla="*/ 21 w 23"/>
              <a:gd name="T37" fmla="*/ 7 h 23"/>
              <a:gd name="T38" fmla="*/ 19 w 23"/>
              <a:gd name="T39" fmla="*/ 7 h 23"/>
              <a:gd name="T40" fmla="*/ 19 w 23"/>
              <a:gd name="T41" fmla="*/ 5 h 23"/>
              <a:gd name="T42" fmla="*/ 17 w 23"/>
              <a:gd name="T43" fmla="*/ 3 h 23"/>
              <a:gd name="T44" fmla="*/ 15 w 23"/>
              <a:gd name="T45" fmla="*/ 3 h 23"/>
              <a:gd name="T46" fmla="*/ 15 w 23"/>
              <a:gd name="T47" fmla="*/ 1 h 23"/>
              <a:gd name="T48" fmla="*/ 13 w 23"/>
              <a:gd name="T49" fmla="*/ 1 h 23"/>
              <a:gd name="T50" fmla="*/ 11 w 23"/>
              <a:gd name="T51" fmla="*/ 0 h 23"/>
              <a:gd name="T52" fmla="*/ 9 w 23"/>
              <a:gd name="T53" fmla="*/ 0 h 23"/>
              <a:gd name="T54" fmla="*/ 7 w 23"/>
              <a:gd name="T55" fmla="*/ 0 h 23"/>
              <a:gd name="T56" fmla="*/ 5 w 23"/>
              <a:gd name="T57" fmla="*/ 0 h 23"/>
              <a:gd name="T58" fmla="*/ 5 w 23"/>
              <a:gd name="T59" fmla="*/ 1 h 23"/>
              <a:gd name="T60" fmla="*/ 4 w 23"/>
              <a:gd name="T61" fmla="*/ 1 h 23"/>
              <a:gd name="T62" fmla="*/ 2 w 23"/>
              <a:gd name="T63" fmla="*/ 3 h 23"/>
              <a:gd name="T64" fmla="*/ 0 w 23"/>
              <a:gd name="T65" fmla="*/ 3 h 23"/>
              <a:gd name="T66" fmla="*/ 0 w 23"/>
              <a:gd name="T67" fmla="*/ 5 h 23"/>
              <a:gd name="T68" fmla="*/ 0 w 23"/>
              <a:gd name="T69" fmla="*/ 7 h 23"/>
              <a:gd name="T70" fmla="*/ 0 w 23"/>
              <a:gd name="T71" fmla="*/ 9 h 23"/>
              <a:gd name="T72" fmla="*/ 0 w 23"/>
              <a:gd name="T73" fmla="*/ 11 h 23"/>
              <a:gd name="T74" fmla="*/ 0 w 23"/>
              <a:gd name="T75" fmla="*/ 13 h 23"/>
              <a:gd name="T76" fmla="*/ 0 w 23"/>
              <a:gd name="T77" fmla="*/ 15 h 23"/>
              <a:gd name="T78" fmla="*/ 2 w 23"/>
              <a:gd name="T79" fmla="*/ 17 h 23"/>
              <a:gd name="T80" fmla="*/ 2 w 23"/>
              <a:gd name="T8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" h="23">
                <a:moveTo>
                  <a:pt x="2" y="19"/>
                </a:moveTo>
                <a:lnTo>
                  <a:pt x="4" y="19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lnTo>
                  <a:pt x="21" y="19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1"/>
                </a:lnTo>
                <a:lnTo>
                  <a:pt x="4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5" name="Freeform 633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0 w 30"/>
              <a:gd name="T27" fmla="*/ 10 h 25"/>
              <a:gd name="T28" fmla="*/ 2 w 30"/>
              <a:gd name="T29" fmla="*/ 12 h 25"/>
              <a:gd name="T30" fmla="*/ 2 w 30"/>
              <a:gd name="T31" fmla="*/ 14 h 25"/>
              <a:gd name="T32" fmla="*/ 2 w 30"/>
              <a:gd name="T33" fmla="*/ 14 h 25"/>
              <a:gd name="T34" fmla="*/ 2 w 30"/>
              <a:gd name="T35" fmla="*/ 15 h 25"/>
              <a:gd name="T36" fmla="*/ 3 w 30"/>
              <a:gd name="T37" fmla="*/ 17 h 25"/>
              <a:gd name="T38" fmla="*/ 3 w 30"/>
              <a:gd name="T39" fmla="*/ 17 h 25"/>
              <a:gd name="T40" fmla="*/ 5 w 30"/>
              <a:gd name="T41" fmla="*/ 19 h 25"/>
              <a:gd name="T42" fmla="*/ 5 w 30"/>
              <a:gd name="T43" fmla="*/ 21 h 25"/>
              <a:gd name="T44" fmla="*/ 7 w 30"/>
              <a:gd name="T45" fmla="*/ 21 h 25"/>
              <a:gd name="T46" fmla="*/ 9 w 30"/>
              <a:gd name="T47" fmla="*/ 23 h 25"/>
              <a:gd name="T48" fmla="*/ 11 w 30"/>
              <a:gd name="T49" fmla="*/ 23 h 25"/>
              <a:gd name="T50" fmla="*/ 13 w 30"/>
              <a:gd name="T51" fmla="*/ 25 h 25"/>
              <a:gd name="T52" fmla="*/ 15 w 30"/>
              <a:gd name="T53" fmla="*/ 25 h 25"/>
              <a:gd name="T54" fmla="*/ 17 w 30"/>
              <a:gd name="T55" fmla="*/ 25 h 25"/>
              <a:gd name="T56" fmla="*/ 19 w 30"/>
              <a:gd name="T57" fmla="*/ 25 h 25"/>
              <a:gd name="T58" fmla="*/ 23 w 30"/>
              <a:gd name="T59" fmla="*/ 25 h 25"/>
              <a:gd name="T60" fmla="*/ 25 w 30"/>
              <a:gd name="T61" fmla="*/ 25 h 25"/>
              <a:gd name="T62" fmla="*/ 25 w 30"/>
              <a:gd name="T63" fmla="*/ 25 h 25"/>
              <a:gd name="T64" fmla="*/ 26 w 30"/>
              <a:gd name="T65" fmla="*/ 23 h 25"/>
              <a:gd name="T66" fmla="*/ 28 w 30"/>
              <a:gd name="T67" fmla="*/ 23 h 25"/>
              <a:gd name="T68" fmla="*/ 28 w 30"/>
              <a:gd name="T69" fmla="*/ 21 h 25"/>
              <a:gd name="T70" fmla="*/ 28 w 30"/>
              <a:gd name="T71" fmla="*/ 21 h 25"/>
              <a:gd name="T72" fmla="*/ 28 w 30"/>
              <a:gd name="T73" fmla="*/ 19 h 25"/>
              <a:gd name="T74" fmla="*/ 30 w 30"/>
              <a:gd name="T75" fmla="*/ 19 h 25"/>
              <a:gd name="T76" fmla="*/ 30 w 30"/>
              <a:gd name="T77" fmla="*/ 17 h 25"/>
              <a:gd name="T78" fmla="*/ 30 w 30"/>
              <a:gd name="T79" fmla="*/ 17 h 25"/>
              <a:gd name="T80" fmla="*/ 30 w 30"/>
              <a:gd name="T81" fmla="*/ 15 h 25"/>
              <a:gd name="T82" fmla="*/ 30 w 30"/>
              <a:gd name="T83" fmla="*/ 14 h 25"/>
              <a:gd name="T84" fmla="*/ 30 w 30"/>
              <a:gd name="T85" fmla="*/ 12 h 25"/>
              <a:gd name="T86" fmla="*/ 28 w 30"/>
              <a:gd name="T87" fmla="*/ 10 h 25"/>
              <a:gd name="T88" fmla="*/ 28 w 30"/>
              <a:gd name="T89" fmla="*/ 8 h 25"/>
              <a:gd name="T90" fmla="*/ 26 w 30"/>
              <a:gd name="T91" fmla="*/ 6 h 25"/>
              <a:gd name="T92" fmla="*/ 25 w 30"/>
              <a:gd name="T93" fmla="*/ 6 h 25"/>
              <a:gd name="T94" fmla="*/ 23 w 30"/>
              <a:gd name="T95" fmla="*/ 4 h 25"/>
              <a:gd name="T96" fmla="*/ 21 w 30"/>
              <a:gd name="T9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6" name="Freeform 634"/>
          <p:cNvSpPr>
            <a:spLocks/>
          </p:cNvSpPr>
          <p:nvPr/>
        </p:nvSpPr>
        <p:spPr bwMode="auto">
          <a:xfrm>
            <a:off x="6929438" y="2717800"/>
            <a:ext cx="114300" cy="95250"/>
          </a:xfrm>
          <a:custGeom>
            <a:avLst/>
            <a:gdLst>
              <a:gd name="T0" fmla="*/ 21 w 30"/>
              <a:gd name="T1" fmla="*/ 2 h 25"/>
              <a:gd name="T2" fmla="*/ 19 w 30"/>
              <a:gd name="T3" fmla="*/ 0 h 25"/>
              <a:gd name="T4" fmla="*/ 15 w 30"/>
              <a:gd name="T5" fmla="*/ 0 h 25"/>
              <a:gd name="T6" fmla="*/ 13 w 30"/>
              <a:gd name="T7" fmla="*/ 0 h 25"/>
              <a:gd name="T8" fmla="*/ 9 w 30"/>
              <a:gd name="T9" fmla="*/ 0 h 25"/>
              <a:gd name="T10" fmla="*/ 7 w 30"/>
              <a:gd name="T11" fmla="*/ 0 h 25"/>
              <a:gd name="T12" fmla="*/ 5 w 30"/>
              <a:gd name="T13" fmla="*/ 0 h 25"/>
              <a:gd name="T14" fmla="*/ 3 w 30"/>
              <a:gd name="T15" fmla="*/ 2 h 25"/>
              <a:gd name="T16" fmla="*/ 2 w 30"/>
              <a:gd name="T17" fmla="*/ 4 h 25"/>
              <a:gd name="T18" fmla="*/ 2 w 30"/>
              <a:gd name="T19" fmla="*/ 6 h 25"/>
              <a:gd name="T20" fmla="*/ 0 w 30"/>
              <a:gd name="T21" fmla="*/ 6 h 25"/>
              <a:gd name="T22" fmla="*/ 0 w 30"/>
              <a:gd name="T23" fmla="*/ 8 h 25"/>
              <a:gd name="T24" fmla="*/ 0 w 30"/>
              <a:gd name="T25" fmla="*/ 10 h 25"/>
              <a:gd name="T26" fmla="*/ 2 w 30"/>
              <a:gd name="T27" fmla="*/ 12 h 25"/>
              <a:gd name="T28" fmla="*/ 2 w 30"/>
              <a:gd name="T29" fmla="*/ 14 h 25"/>
              <a:gd name="T30" fmla="*/ 2 w 30"/>
              <a:gd name="T31" fmla="*/ 15 h 25"/>
              <a:gd name="T32" fmla="*/ 3 w 30"/>
              <a:gd name="T33" fmla="*/ 17 h 25"/>
              <a:gd name="T34" fmla="*/ 5 w 30"/>
              <a:gd name="T35" fmla="*/ 19 h 25"/>
              <a:gd name="T36" fmla="*/ 5 w 30"/>
              <a:gd name="T37" fmla="*/ 21 h 25"/>
              <a:gd name="T38" fmla="*/ 7 w 30"/>
              <a:gd name="T39" fmla="*/ 21 h 25"/>
              <a:gd name="T40" fmla="*/ 9 w 30"/>
              <a:gd name="T41" fmla="*/ 23 h 25"/>
              <a:gd name="T42" fmla="*/ 11 w 30"/>
              <a:gd name="T43" fmla="*/ 23 h 25"/>
              <a:gd name="T44" fmla="*/ 13 w 30"/>
              <a:gd name="T45" fmla="*/ 25 h 25"/>
              <a:gd name="T46" fmla="*/ 15 w 30"/>
              <a:gd name="T47" fmla="*/ 25 h 25"/>
              <a:gd name="T48" fmla="*/ 17 w 30"/>
              <a:gd name="T49" fmla="*/ 25 h 25"/>
              <a:gd name="T50" fmla="*/ 19 w 30"/>
              <a:gd name="T51" fmla="*/ 25 h 25"/>
              <a:gd name="T52" fmla="*/ 23 w 30"/>
              <a:gd name="T53" fmla="*/ 25 h 25"/>
              <a:gd name="T54" fmla="*/ 25 w 30"/>
              <a:gd name="T55" fmla="*/ 25 h 25"/>
              <a:gd name="T56" fmla="*/ 26 w 30"/>
              <a:gd name="T57" fmla="*/ 23 h 25"/>
              <a:gd name="T58" fmla="*/ 28 w 30"/>
              <a:gd name="T59" fmla="*/ 23 h 25"/>
              <a:gd name="T60" fmla="*/ 28 w 30"/>
              <a:gd name="T61" fmla="*/ 21 h 25"/>
              <a:gd name="T62" fmla="*/ 28 w 30"/>
              <a:gd name="T63" fmla="*/ 19 h 25"/>
              <a:gd name="T64" fmla="*/ 30 w 30"/>
              <a:gd name="T65" fmla="*/ 19 h 25"/>
              <a:gd name="T66" fmla="*/ 30 w 30"/>
              <a:gd name="T67" fmla="*/ 17 h 25"/>
              <a:gd name="T68" fmla="*/ 30 w 30"/>
              <a:gd name="T69" fmla="*/ 15 h 25"/>
              <a:gd name="T70" fmla="*/ 30 w 30"/>
              <a:gd name="T71" fmla="*/ 14 h 25"/>
              <a:gd name="T72" fmla="*/ 30 w 30"/>
              <a:gd name="T73" fmla="*/ 12 h 25"/>
              <a:gd name="T74" fmla="*/ 28 w 30"/>
              <a:gd name="T75" fmla="*/ 10 h 25"/>
              <a:gd name="T76" fmla="*/ 28 w 30"/>
              <a:gd name="T77" fmla="*/ 8 h 25"/>
              <a:gd name="T78" fmla="*/ 26 w 30"/>
              <a:gd name="T79" fmla="*/ 6 h 25"/>
              <a:gd name="T80" fmla="*/ 25 w 30"/>
              <a:gd name="T81" fmla="*/ 6 h 25"/>
              <a:gd name="T82" fmla="*/ 23 w 30"/>
              <a:gd name="T83" fmla="*/ 4 h 25"/>
              <a:gd name="T84" fmla="*/ 21 w 30"/>
              <a:gd name="T8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25">
                <a:moveTo>
                  <a:pt x="21" y="2"/>
                </a:move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2"/>
                </a:lnTo>
                <a:lnTo>
                  <a:pt x="2" y="14"/>
                </a:lnTo>
                <a:lnTo>
                  <a:pt x="2" y="15"/>
                </a:lnTo>
                <a:lnTo>
                  <a:pt x="3" y="17"/>
                </a:lnTo>
                <a:lnTo>
                  <a:pt x="5" y="19"/>
                </a:lnTo>
                <a:lnTo>
                  <a:pt x="5" y="21"/>
                </a:lnTo>
                <a:lnTo>
                  <a:pt x="7" y="21"/>
                </a:lnTo>
                <a:lnTo>
                  <a:pt x="9" y="23"/>
                </a:lnTo>
                <a:lnTo>
                  <a:pt x="11" y="23"/>
                </a:lnTo>
                <a:lnTo>
                  <a:pt x="13" y="25"/>
                </a:lnTo>
                <a:lnTo>
                  <a:pt x="15" y="25"/>
                </a:lnTo>
                <a:lnTo>
                  <a:pt x="17" y="25"/>
                </a:lnTo>
                <a:lnTo>
                  <a:pt x="19" y="25"/>
                </a:lnTo>
                <a:lnTo>
                  <a:pt x="23" y="25"/>
                </a:lnTo>
                <a:lnTo>
                  <a:pt x="25" y="25"/>
                </a:lnTo>
                <a:lnTo>
                  <a:pt x="26" y="23"/>
                </a:lnTo>
                <a:lnTo>
                  <a:pt x="28" y="23"/>
                </a:lnTo>
                <a:lnTo>
                  <a:pt x="28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2"/>
                </a:lnTo>
                <a:lnTo>
                  <a:pt x="28" y="10"/>
                </a:lnTo>
                <a:lnTo>
                  <a:pt x="28" y="8"/>
                </a:lnTo>
                <a:lnTo>
                  <a:pt x="26" y="6"/>
                </a:lnTo>
                <a:lnTo>
                  <a:pt x="25" y="6"/>
                </a:lnTo>
                <a:lnTo>
                  <a:pt x="23" y="4"/>
                </a:lnTo>
                <a:lnTo>
                  <a:pt x="21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7" name="Freeform 635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19 w 23"/>
              <a:gd name="T3" fmla="*/ 21 h 23"/>
              <a:gd name="T4" fmla="*/ 21 w 23"/>
              <a:gd name="T5" fmla="*/ 19 h 23"/>
              <a:gd name="T6" fmla="*/ 21 w 23"/>
              <a:gd name="T7" fmla="*/ 19 h 23"/>
              <a:gd name="T8" fmla="*/ 21 w 23"/>
              <a:gd name="T9" fmla="*/ 17 h 23"/>
              <a:gd name="T10" fmla="*/ 21 w 23"/>
              <a:gd name="T11" fmla="*/ 17 h 23"/>
              <a:gd name="T12" fmla="*/ 21 w 23"/>
              <a:gd name="T13" fmla="*/ 15 h 23"/>
              <a:gd name="T14" fmla="*/ 23 w 23"/>
              <a:gd name="T15" fmla="*/ 15 h 23"/>
              <a:gd name="T16" fmla="*/ 23 w 23"/>
              <a:gd name="T17" fmla="*/ 13 h 23"/>
              <a:gd name="T18" fmla="*/ 21 w 23"/>
              <a:gd name="T19" fmla="*/ 13 h 23"/>
              <a:gd name="T20" fmla="*/ 21 w 23"/>
              <a:gd name="T21" fmla="*/ 11 h 23"/>
              <a:gd name="T22" fmla="*/ 21 w 23"/>
              <a:gd name="T23" fmla="*/ 9 h 23"/>
              <a:gd name="T24" fmla="*/ 21 w 23"/>
              <a:gd name="T25" fmla="*/ 9 h 23"/>
              <a:gd name="T26" fmla="*/ 21 w 23"/>
              <a:gd name="T27" fmla="*/ 7 h 23"/>
              <a:gd name="T28" fmla="*/ 19 w 23"/>
              <a:gd name="T29" fmla="*/ 7 h 23"/>
              <a:gd name="T30" fmla="*/ 19 w 23"/>
              <a:gd name="T31" fmla="*/ 5 h 23"/>
              <a:gd name="T32" fmla="*/ 17 w 23"/>
              <a:gd name="T33" fmla="*/ 3 h 23"/>
              <a:gd name="T34" fmla="*/ 17 w 23"/>
              <a:gd name="T35" fmla="*/ 3 h 23"/>
              <a:gd name="T36" fmla="*/ 15 w 23"/>
              <a:gd name="T37" fmla="*/ 1 h 23"/>
              <a:gd name="T38" fmla="*/ 13 w 23"/>
              <a:gd name="T39" fmla="*/ 1 h 23"/>
              <a:gd name="T40" fmla="*/ 11 w 23"/>
              <a:gd name="T41" fmla="*/ 0 h 23"/>
              <a:gd name="T42" fmla="*/ 11 w 23"/>
              <a:gd name="T43" fmla="*/ 0 h 23"/>
              <a:gd name="T44" fmla="*/ 10 w 23"/>
              <a:gd name="T45" fmla="*/ 0 h 23"/>
              <a:gd name="T46" fmla="*/ 8 w 23"/>
              <a:gd name="T47" fmla="*/ 0 h 23"/>
              <a:gd name="T48" fmla="*/ 8 w 23"/>
              <a:gd name="T49" fmla="*/ 0 h 23"/>
              <a:gd name="T50" fmla="*/ 6 w 23"/>
              <a:gd name="T51" fmla="*/ 0 h 23"/>
              <a:gd name="T52" fmla="*/ 6 w 23"/>
              <a:gd name="T53" fmla="*/ 0 h 23"/>
              <a:gd name="T54" fmla="*/ 4 w 23"/>
              <a:gd name="T55" fmla="*/ 0 h 23"/>
              <a:gd name="T56" fmla="*/ 4 w 23"/>
              <a:gd name="T57" fmla="*/ 0 h 23"/>
              <a:gd name="T58" fmla="*/ 4 w 23"/>
              <a:gd name="T59" fmla="*/ 1 h 23"/>
              <a:gd name="T60" fmla="*/ 2 w 23"/>
              <a:gd name="T61" fmla="*/ 1 h 23"/>
              <a:gd name="T62" fmla="*/ 2 w 23"/>
              <a:gd name="T63" fmla="*/ 1 h 23"/>
              <a:gd name="T64" fmla="*/ 2 w 23"/>
              <a:gd name="T65" fmla="*/ 3 h 23"/>
              <a:gd name="T66" fmla="*/ 0 w 23"/>
              <a:gd name="T67" fmla="*/ 3 h 23"/>
              <a:gd name="T68" fmla="*/ 0 w 23"/>
              <a:gd name="T69" fmla="*/ 5 h 23"/>
              <a:gd name="T70" fmla="*/ 0 w 23"/>
              <a:gd name="T71" fmla="*/ 7 h 23"/>
              <a:gd name="T72" fmla="*/ 0 w 23"/>
              <a:gd name="T73" fmla="*/ 9 h 23"/>
              <a:gd name="T74" fmla="*/ 0 w 23"/>
              <a:gd name="T75" fmla="*/ 11 h 23"/>
              <a:gd name="T76" fmla="*/ 2 w 23"/>
              <a:gd name="T77" fmla="*/ 13 h 23"/>
              <a:gd name="T78" fmla="*/ 2 w 23"/>
              <a:gd name="T79" fmla="*/ 15 h 23"/>
              <a:gd name="T80" fmla="*/ 4 w 23"/>
              <a:gd name="T81" fmla="*/ 17 h 23"/>
              <a:gd name="T82" fmla="*/ 6 w 23"/>
              <a:gd name="T83" fmla="*/ 19 h 23"/>
              <a:gd name="T84" fmla="*/ 8 w 23"/>
              <a:gd name="T85" fmla="*/ 21 h 23"/>
              <a:gd name="T86" fmla="*/ 10 w 23"/>
              <a:gd name="T87" fmla="*/ 21 h 23"/>
              <a:gd name="T88" fmla="*/ 11 w 23"/>
              <a:gd name="T89" fmla="*/ 23 h 23"/>
              <a:gd name="T90" fmla="*/ 13 w 23"/>
              <a:gd name="T91" fmla="*/ 23 h 23"/>
              <a:gd name="T92" fmla="*/ 15 w 23"/>
              <a:gd name="T93" fmla="*/ 23 h 23"/>
              <a:gd name="T94" fmla="*/ 17 w 23"/>
              <a:gd name="T95" fmla="*/ 23 h 23"/>
              <a:gd name="T96" fmla="*/ 19 w 23"/>
              <a:gd name="T9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19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8" name="Freeform 636"/>
          <p:cNvSpPr>
            <a:spLocks/>
          </p:cNvSpPr>
          <p:nvPr/>
        </p:nvSpPr>
        <p:spPr bwMode="auto">
          <a:xfrm>
            <a:off x="6899275" y="2946400"/>
            <a:ext cx="87313" cy="87313"/>
          </a:xfrm>
          <a:custGeom>
            <a:avLst/>
            <a:gdLst>
              <a:gd name="T0" fmla="*/ 19 w 23"/>
              <a:gd name="T1" fmla="*/ 21 h 23"/>
              <a:gd name="T2" fmla="*/ 21 w 23"/>
              <a:gd name="T3" fmla="*/ 19 h 23"/>
              <a:gd name="T4" fmla="*/ 21 w 23"/>
              <a:gd name="T5" fmla="*/ 17 h 23"/>
              <a:gd name="T6" fmla="*/ 21 w 23"/>
              <a:gd name="T7" fmla="*/ 15 h 23"/>
              <a:gd name="T8" fmla="*/ 23 w 23"/>
              <a:gd name="T9" fmla="*/ 15 h 23"/>
              <a:gd name="T10" fmla="*/ 23 w 23"/>
              <a:gd name="T11" fmla="*/ 13 h 23"/>
              <a:gd name="T12" fmla="*/ 21 w 23"/>
              <a:gd name="T13" fmla="*/ 13 h 23"/>
              <a:gd name="T14" fmla="*/ 21 w 23"/>
              <a:gd name="T15" fmla="*/ 11 h 23"/>
              <a:gd name="T16" fmla="*/ 21 w 23"/>
              <a:gd name="T17" fmla="*/ 9 h 23"/>
              <a:gd name="T18" fmla="*/ 21 w 23"/>
              <a:gd name="T19" fmla="*/ 7 h 23"/>
              <a:gd name="T20" fmla="*/ 19 w 23"/>
              <a:gd name="T21" fmla="*/ 7 h 23"/>
              <a:gd name="T22" fmla="*/ 19 w 23"/>
              <a:gd name="T23" fmla="*/ 5 h 23"/>
              <a:gd name="T24" fmla="*/ 17 w 23"/>
              <a:gd name="T25" fmla="*/ 3 h 23"/>
              <a:gd name="T26" fmla="*/ 15 w 23"/>
              <a:gd name="T27" fmla="*/ 1 h 23"/>
              <a:gd name="T28" fmla="*/ 13 w 23"/>
              <a:gd name="T29" fmla="*/ 1 h 23"/>
              <a:gd name="T30" fmla="*/ 11 w 23"/>
              <a:gd name="T31" fmla="*/ 0 h 23"/>
              <a:gd name="T32" fmla="*/ 10 w 23"/>
              <a:gd name="T33" fmla="*/ 0 h 23"/>
              <a:gd name="T34" fmla="*/ 8 w 23"/>
              <a:gd name="T35" fmla="*/ 0 h 23"/>
              <a:gd name="T36" fmla="*/ 6 w 23"/>
              <a:gd name="T37" fmla="*/ 0 h 23"/>
              <a:gd name="T38" fmla="*/ 4 w 23"/>
              <a:gd name="T39" fmla="*/ 0 h 23"/>
              <a:gd name="T40" fmla="*/ 4 w 23"/>
              <a:gd name="T41" fmla="*/ 1 h 23"/>
              <a:gd name="T42" fmla="*/ 2 w 23"/>
              <a:gd name="T43" fmla="*/ 1 h 23"/>
              <a:gd name="T44" fmla="*/ 2 w 23"/>
              <a:gd name="T45" fmla="*/ 3 h 23"/>
              <a:gd name="T46" fmla="*/ 0 w 23"/>
              <a:gd name="T47" fmla="*/ 3 h 23"/>
              <a:gd name="T48" fmla="*/ 0 w 23"/>
              <a:gd name="T49" fmla="*/ 5 h 23"/>
              <a:gd name="T50" fmla="*/ 0 w 23"/>
              <a:gd name="T51" fmla="*/ 7 h 23"/>
              <a:gd name="T52" fmla="*/ 0 w 23"/>
              <a:gd name="T53" fmla="*/ 9 h 23"/>
              <a:gd name="T54" fmla="*/ 0 w 23"/>
              <a:gd name="T55" fmla="*/ 11 h 23"/>
              <a:gd name="T56" fmla="*/ 2 w 23"/>
              <a:gd name="T57" fmla="*/ 13 h 23"/>
              <a:gd name="T58" fmla="*/ 2 w 23"/>
              <a:gd name="T59" fmla="*/ 15 h 23"/>
              <a:gd name="T60" fmla="*/ 4 w 23"/>
              <a:gd name="T61" fmla="*/ 17 h 23"/>
              <a:gd name="T62" fmla="*/ 6 w 23"/>
              <a:gd name="T63" fmla="*/ 19 h 23"/>
              <a:gd name="T64" fmla="*/ 8 w 23"/>
              <a:gd name="T65" fmla="*/ 21 h 23"/>
              <a:gd name="T66" fmla="*/ 10 w 23"/>
              <a:gd name="T67" fmla="*/ 21 h 23"/>
              <a:gd name="T68" fmla="*/ 11 w 23"/>
              <a:gd name="T69" fmla="*/ 23 h 23"/>
              <a:gd name="T70" fmla="*/ 13 w 23"/>
              <a:gd name="T71" fmla="*/ 23 h 23"/>
              <a:gd name="T72" fmla="*/ 15 w 23"/>
              <a:gd name="T73" fmla="*/ 23 h 23"/>
              <a:gd name="T74" fmla="*/ 17 w 23"/>
              <a:gd name="T75" fmla="*/ 23 h 23"/>
              <a:gd name="T76" fmla="*/ 19 w 23"/>
              <a:gd name="T7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23">
                <a:moveTo>
                  <a:pt x="19" y="21"/>
                </a:move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9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11" y="23"/>
                </a:lnTo>
                <a:lnTo>
                  <a:pt x="13" y="23"/>
                </a:lnTo>
                <a:lnTo>
                  <a:pt x="15" y="23"/>
                </a:lnTo>
                <a:lnTo>
                  <a:pt x="17" y="23"/>
                </a:lnTo>
                <a:lnTo>
                  <a:pt x="19" y="2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89" name="Freeform 637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0" name="Freeform 638"/>
          <p:cNvSpPr>
            <a:spLocks/>
          </p:cNvSpPr>
          <p:nvPr/>
        </p:nvSpPr>
        <p:spPr bwMode="auto">
          <a:xfrm>
            <a:off x="5324475" y="2622550"/>
            <a:ext cx="220663" cy="381000"/>
          </a:xfrm>
          <a:custGeom>
            <a:avLst/>
            <a:gdLst>
              <a:gd name="T0" fmla="*/ 58 w 58"/>
              <a:gd name="T1" fmla="*/ 92 h 100"/>
              <a:gd name="T2" fmla="*/ 23 w 58"/>
              <a:gd name="T3" fmla="*/ 100 h 100"/>
              <a:gd name="T4" fmla="*/ 0 w 58"/>
              <a:gd name="T5" fmla="*/ 10 h 100"/>
              <a:gd name="T6" fmla="*/ 33 w 58"/>
              <a:gd name="T7" fmla="*/ 0 h 100"/>
              <a:gd name="T8" fmla="*/ 58 w 58"/>
              <a:gd name="T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0">
                <a:moveTo>
                  <a:pt x="58" y="92"/>
                </a:moveTo>
                <a:lnTo>
                  <a:pt x="23" y="100"/>
                </a:lnTo>
                <a:lnTo>
                  <a:pt x="0" y="10"/>
                </a:lnTo>
                <a:lnTo>
                  <a:pt x="33" y="0"/>
                </a:lnTo>
                <a:lnTo>
                  <a:pt x="58" y="92"/>
                </a:lnTo>
              </a:path>
            </a:pathLst>
          </a:custGeom>
          <a:solidFill>
            <a:schemeClr val="hlink"/>
          </a:solidFill>
          <a:ln w="0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1" name="Freeform 639"/>
          <p:cNvSpPr>
            <a:spLocks/>
          </p:cNvSpPr>
          <p:nvPr/>
        </p:nvSpPr>
        <p:spPr bwMode="auto">
          <a:xfrm>
            <a:off x="5427663" y="2600325"/>
            <a:ext cx="244475" cy="381000"/>
          </a:xfrm>
          <a:custGeom>
            <a:avLst/>
            <a:gdLst>
              <a:gd name="T0" fmla="*/ 10 w 64"/>
              <a:gd name="T1" fmla="*/ 54 h 100"/>
              <a:gd name="T2" fmla="*/ 8 w 64"/>
              <a:gd name="T3" fmla="*/ 45 h 100"/>
              <a:gd name="T4" fmla="*/ 4 w 64"/>
              <a:gd name="T5" fmla="*/ 37 h 100"/>
              <a:gd name="T6" fmla="*/ 2 w 64"/>
              <a:gd name="T7" fmla="*/ 27 h 100"/>
              <a:gd name="T8" fmla="*/ 0 w 64"/>
              <a:gd name="T9" fmla="*/ 20 h 100"/>
              <a:gd name="T10" fmla="*/ 0 w 64"/>
              <a:gd name="T11" fmla="*/ 12 h 100"/>
              <a:gd name="T12" fmla="*/ 4 w 64"/>
              <a:gd name="T13" fmla="*/ 6 h 100"/>
              <a:gd name="T14" fmla="*/ 12 w 64"/>
              <a:gd name="T15" fmla="*/ 2 h 100"/>
              <a:gd name="T16" fmla="*/ 25 w 64"/>
              <a:gd name="T17" fmla="*/ 0 h 100"/>
              <a:gd name="T18" fmla="*/ 35 w 64"/>
              <a:gd name="T19" fmla="*/ 2 h 100"/>
              <a:gd name="T20" fmla="*/ 42 w 64"/>
              <a:gd name="T21" fmla="*/ 4 h 100"/>
              <a:gd name="T22" fmla="*/ 44 w 64"/>
              <a:gd name="T23" fmla="*/ 6 h 100"/>
              <a:gd name="T24" fmla="*/ 46 w 64"/>
              <a:gd name="T25" fmla="*/ 12 h 100"/>
              <a:gd name="T26" fmla="*/ 46 w 64"/>
              <a:gd name="T27" fmla="*/ 16 h 100"/>
              <a:gd name="T28" fmla="*/ 44 w 64"/>
              <a:gd name="T29" fmla="*/ 21 h 100"/>
              <a:gd name="T30" fmla="*/ 42 w 64"/>
              <a:gd name="T31" fmla="*/ 29 h 100"/>
              <a:gd name="T32" fmla="*/ 41 w 64"/>
              <a:gd name="T33" fmla="*/ 37 h 100"/>
              <a:gd name="T34" fmla="*/ 41 w 64"/>
              <a:gd name="T35" fmla="*/ 41 h 100"/>
              <a:gd name="T36" fmla="*/ 41 w 64"/>
              <a:gd name="T37" fmla="*/ 43 h 100"/>
              <a:gd name="T38" fmla="*/ 41 w 64"/>
              <a:gd name="T39" fmla="*/ 46 h 100"/>
              <a:gd name="T40" fmla="*/ 41 w 64"/>
              <a:gd name="T41" fmla="*/ 48 h 100"/>
              <a:gd name="T42" fmla="*/ 42 w 64"/>
              <a:gd name="T43" fmla="*/ 48 h 100"/>
              <a:gd name="T44" fmla="*/ 42 w 64"/>
              <a:gd name="T45" fmla="*/ 50 h 100"/>
              <a:gd name="T46" fmla="*/ 46 w 64"/>
              <a:gd name="T47" fmla="*/ 54 h 100"/>
              <a:gd name="T48" fmla="*/ 48 w 64"/>
              <a:gd name="T49" fmla="*/ 58 h 100"/>
              <a:gd name="T50" fmla="*/ 54 w 64"/>
              <a:gd name="T51" fmla="*/ 62 h 100"/>
              <a:gd name="T52" fmla="*/ 58 w 64"/>
              <a:gd name="T53" fmla="*/ 66 h 100"/>
              <a:gd name="T54" fmla="*/ 62 w 64"/>
              <a:gd name="T55" fmla="*/ 71 h 100"/>
              <a:gd name="T56" fmla="*/ 64 w 64"/>
              <a:gd name="T57" fmla="*/ 75 h 100"/>
              <a:gd name="T58" fmla="*/ 64 w 64"/>
              <a:gd name="T59" fmla="*/ 79 h 100"/>
              <a:gd name="T60" fmla="*/ 62 w 64"/>
              <a:gd name="T61" fmla="*/ 83 h 100"/>
              <a:gd name="T62" fmla="*/ 58 w 64"/>
              <a:gd name="T63" fmla="*/ 89 h 100"/>
              <a:gd name="T64" fmla="*/ 50 w 64"/>
              <a:gd name="T65" fmla="*/ 94 h 100"/>
              <a:gd name="T66" fmla="*/ 39 w 64"/>
              <a:gd name="T67" fmla="*/ 98 h 100"/>
              <a:gd name="T68" fmla="*/ 29 w 64"/>
              <a:gd name="T69" fmla="*/ 100 h 100"/>
              <a:gd name="T70" fmla="*/ 23 w 64"/>
              <a:gd name="T71" fmla="*/ 96 h 100"/>
              <a:gd name="T72" fmla="*/ 19 w 64"/>
              <a:gd name="T73" fmla="*/ 91 h 100"/>
              <a:gd name="T74" fmla="*/ 16 w 64"/>
              <a:gd name="T75" fmla="*/ 83 h 100"/>
              <a:gd name="T76" fmla="*/ 14 w 64"/>
              <a:gd name="T77" fmla="*/ 73 h 100"/>
              <a:gd name="T78" fmla="*/ 12 w 64"/>
              <a:gd name="T79" fmla="*/ 64 h 100"/>
              <a:gd name="T80" fmla="*/ 10 w 64"/>
              <a:gd name="T81" fmla="*/ 5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4" h="100">
                <a:moveTo>
                  <a:pt x="10" y="54"/>
                </a:moveTo>
                <a:lnTo>
                  <a:pt x="8" y="45"/>
                </a:lnTo>
                <a:lnTo>
                  <a:pt x="4" y="37"/>
                </a:lnTo>
                <a:lnTo>
                  <a:pt x="2" y="27"/>
                </a:lnTo>
                <a:lnTo>
                  <a:pt x="0" y="20"/>
                </a:lnTo>
                <a:lnTo>
                  <a:pt x="0" y="12"/>
                </a:lnTo>
                <a:lnTo>
                  <a:pt x="4" y="6"/>
                </a:lnTo>
                <a:lnTo>
                  <a:pt x="12" y="2"/>
                </a:lnTo>
                <a:lnTo>
                  <a:pt x="25" y="0"/>
                </a:lnTo>
                <a:lnTo>
                  <a:pt x="35" y="2"/>
                </a:lnTo>
                <a:lnTo>
                  <a:pt x="42" y="4"/>
                </a:lnTo>
                <a:lnTo>
                  <a:pt x="44" y="6"/>
                </a:lnTo>
                <a:lnTo>
                  <a:pt x="46" y="12"/>
                </a:lnTo>
                <a:lnTo>
                  <a:pt x="46" y="16"/>
                </a:lnTo>
                <a:lnTo>
                  <a:pt x="44" y="21"/>
                </a:lnTo>
                <a:lnTo>
                  <a:pt x="42" y="29"/>
                </a:lnTo>
                <a:lnTo>
                  <a:pt x="41" y="37"/>
                </a:lnTo>
                <a:lnTo>
                  <a:pt x="41" y="41"/>
                </a:lnTo>
                <a:lnTo>
                  <a:pt x="41" y="43"/>
                </a:lnTo>
                <a:lnTo>
                  <a:pt x="41" y="46"/>
                </a:lnTo>
                <a:lnTo>
                  <a:pt x="41" y="48"/>
                </a:lnTo>
                <a:lnTo>
                  <a:pt x="42" y="48"/>
                </a:lnTo>
                <a:lnTo>
                  <a:pt x="42" y="50"/>
                </a:lnTo>
                <a:lnTo>
                  <a:pt x="46" y="54"/>
                </a:lnTo>
                <a:lnTo>
                  <a:pt x="48" y="58"/>
                </a:lnTo>
                <a:lnTo>
                  <a:pt x="54" y="62"/>
                </a:lnTo>
                <a:lnTo>
                  <a:pt x="58" y="66"/>
                </a:lnTo>
                <a:lnTo>
                  <a:pt x="62" y="71"/>
                </a:lnTo>
                <a:lnTo>
                  <a:pt x="64" y="75"/>
                </a:lnTo>
                <a:lnTo>
                  <a:pt x="64" y="79"/>
                </a:lnTo>
                <a:lnTo>
                  <a:pt x="62" y="83"/>
                </a:lnTo>
                <a:lnTo>
                  <a:pt x="58" y="89"/>
                </a:lnTo>
                <a:lnTo>
                  <a:pt x="50" y="94"/>
                </a:lnTo>
                <a:lnTo>
                  <a:pt x="39" y="98"/>
                </a:lnTo>
                <a:lnTo>
                  <a:pt x="29" y="100"/>
                </a:lnTo>
                <a:lnTo>
                  <a:pt x="23" y="96"/>
                </a:lnTo>
                <a:lnTo>
                  <a:pt x="19" y="91"/>
                </a:lnTo>
                <a:lnTo>
                  <a:pt x="16" y="83"/>
                </a:lnTo>
                <a:lnTo>
                  <a:pt x="14" y="73"/>
                </a:lnTo>
                <a:lnTo>
                  <a:pt x="12" y="64"/>
                </a:lnTo>
                <a:lnTo>
                  <a:pt x="10" y="5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2" name="Freeform 640"/>
          <p:cNvSpPr>
            <a:spLocks/>
          </p:cNvSpPr>
          <p:nvPr/>
        </p:nvSpPr>
        <p:spPr bwMode="auto">
          <a:xfrm>
            <a:off x="5226050" y="2628900"/>
            <a:ext cx="247650" cy="373063"/>
          </a:xfrm>
          <a:custGeom>
            <a:avLst/>
            <a:gdLst>
              <a:gd name="T0" fmla="*/ 54 w 65"/>
              <a:gd name="T1" fmla="*/ 44 h 98"/>
              <a:gd name="T2" fmla="*/ 52 w 65"/>
              <a:gd name="T3" fmla="*/ 34 h 98"/>
              <a:gd name="T4" fmla="*/ 52 w 65"/>
              <a:gd name="T5" fmla="*/ 25 h 98"/>
              <a:gd name="T6" fmla="*/ 50 w 65"/>
              <a:gd name="T7" fmla="*/ 15 h 98"/>
              <a:gd name="T8" fmla="*/ 46 w 65"/>
              <a:gd name="T9" fmla="*/ 7 h 98"/>
              <a:gd name="T10" fmla="*/ 42 w 65"/>
              <a:gd name="T11" fmla="*/ 2 h 98"/>
              <a:gd name="T12" fmla="*/ 36 w 65"/>
              <a:gd name="T13" fmla="*/ 0 h 98"/>
              <a:gd name="T14" fmla="*/ 27 w 65"/>
              <a:gd name="T15" fmla="*/ 0 h 98"/>
              <a:gd name="T16" fmla="*/ 15 w 65"/>
              <a:gd name="T17" fmla="*/ 4 h 98"/>
              <a:gd name="T18" fmla="*/ 8 w 65"/>
              <a:gd name="T19" fmla="*/ 9 h 98"/>
              <a:gd name="T20" fmla="*/ 2 w 65"/>
              <a:gd name="T21" fmla="*/ 15 h 98"/>
              <a:gd name="T22" fmla="*/ 0 w 65"/>
              <a:gd name="T23" fmla="*/ 21 h 98"/>
              <a:gd name="T24" fmla="*/ 2 w 65"/>
              <a:gd name="T25" fmla="*/ 25 h 98"/>
              <a:gd name="T26" fmla="*/ 4 w 65"/>
              <a:gd name="T27" fmla="*/ 29 h 98"/>
              <a:gd name="T28" fmla="*/ 10 w 65"/>
              <a:gd name="T29" fmla="*/ 32 h 98"/>
              <a:gd name="T30" fmla="*/ 13 w 65"/>
              <a:gd name="T31" fmla="*/ 38 h 98"/>
              <a:gd name="T32" fmla="*/ 19 w 65"/>
              <a:gd name="T33" fmla="*/ 44 h 98"/>
              <a:gd name="T34" fmla="*/ 21 w 65"/>
              <a:gd name="T35" fmla="*/ 46 h 98"/>
              <a:gd name="T36" fmla="*/ 23 w 65"/>
              <a:gd name="T37" fmla="*/ 50 h 98"/>
              <a:gd name="T38" fmla="*/ 25 w 65"/>
              <a:gd name="T39" fmla="*/ 52 h 98"/>
              <a:gd name="T40" fmla="*/ 25 w 65"/>
              <a:gd name="T41" fmla="*/ 53 h 98"/>
              <a:gd name="T42" fmla="*/ 25 w 65"/>
              <a:gd name="T43" fmla="*/ 55 h 98"/>
              <a:gd name="T44" fmla="*/ 25 w 65"/>
              <a:gd name="T45" fmla="*/ 57 h 98"/>
              <a:gd name="T46" fmla="*/ 23 w 65"/>
              <a:gd name="T47" fmla="*/ 61 h 98"/>
              <a:gd name="T48" fmla="*/ 23 w 65"/>
              <a:gd name="T49" fmla="*/ 65 h 98"/>
              <a:gd name="T50" fmla="*/ 21 w 65"/>
              <a:gd name="T51" fmla="*/ 73 h 98"/>
              <a:gd name="T52" fmla="*/ 19 w 65"/>
              <a:gd name="T53" fmla="*/ 78 h 98"/>
              <a:gd name="T54" fmla="*/ 19 w 65"/>
              <a:gd name="T55" fmla="*/ 84 h 98"/>
              <a:gd name="T56" fmla="*/ 19 w 65"/>
              <a:gd name="T57" fmla="*/ 88 h 98"/>
              <a:gd name="T58" fmla="*/ 21 w 65"/>
              <a:gd name="T59" fmla="*/ 92 h 98"/>
              <a:gd name="T60" fmla="*/ 25 w 65"/>
              <a:gd name="T61" fmla="*/ 96 h 98"/>
              <a:gd name="T62" fmla="*/ 31 w 65"/>
              <a:gd name="T63" fmla="*/ 98 h 98"/>
              <a:gd name="T64" fmla="*/ 40 w 65"/>
              <a:gd name="T65" fmla="*/ 98 h 98"/>
              <a:gd name="T66" fmla="*/ 54 w 65"/>
              <a:gd name="T67" fmla="*/ 96 h 98"/>
              <a:gd name="T68" fmla="*/ 61 w 65"/>
              <a:gd name="T69" fmla="*/ 92 h 98"/>
              <a:gd name="T70" fmla="*/ 65 w 65"/>
              <a:gd name="T71" fmla="*/ 86 h 98"/>
              <a:gd name="T72" fmla="*/ 65 w 65"/>
              <a:gd name="T73" fmla="*/ 78 h 98"/>
              <a:gd name="T74" fmla="*/ 63 w 65"/>
              <a:gd name="T75" fmla="*/ 71 h 98"/>
              <a:gd name="T76" fmla="*/ 61 w 65"/>
              <a:gd name="T77" fmla="*/ 61 h 98"/>
              <a:gd name="T78" fmla="*/ 58 w 65"/>
              <a:gd name="T79" fmla="*/ 53 h 98"/>
              <a:gd name="T80" fmla="*/ 54 w 65"/>
              <a:gd name="T81" fmla="*/ 4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98">
                <a:moveTo>
                  <a:pt x="54" y="44"/>
                </a:moveTo>
                <a:lnTo>
                  <a:pt x="52" y="34"/>
                </a:lnTo>
                <a:lnTo>
                  <a:pt x="52" y="25"/>
                </a:lnTo>
                <a:lnTo>
                  <a:pt x="50" y="15"/>
                </a:lnTo>
                <a:lnTo>
                  <a:pt x="46" y="7"/>
                </a:lnTo>
                <a:lnTo>
                  <a:pt x="42" y="2"/>
                </a:lnTo>
                <a:lnTo>
                  <a:pt x="36" y="0"/>
                </a:lnTo>
                <a:lnTo>
                  <a:pt x="27" y="0"/>
                </a:lnTo>
                <a:lnTo>
                  <a:pt x="15" y="4"/>
                </a:lnTo>
                <a:lnTo>
                  <a:pt x="8" y="9"/>
                </a:lnTo>
                <a:lnTo>
                  <a:pt x="2" y="15"/>
                </a:lnTo>
                <a:lnTo>
                  <a:pt x="0" y="21"/>
                </a:lnTo>
                <a:lnTo>
                  <a:pt x="2" y="25"/>
                </a:lnTo>
                <a:lnTo>
                  <a:pt x="4" y="29"/>
                </a:lnTo>
                <a:lnTo>
                  <a:pt x="10" y="32"/>
                </a:lnTo>
                <a:lnTo>
                  <a:pt x="13" y="38"/>
                </a:lnTo>
                <a:lnTo>
                  <a:pt x="19" y="44"/>
                </a:lnTo>
                <a:lnTo>
                  <a:pt x="21" y="46"/>
                </a:lnTo>
                <a:lnTo>
                  <a:pt x="23" y="50"/>
                </a:lnTo>
                <a:lnTo>
                  <a:pt x="25" y="52"/>
                </a:lnTo>
                <a:lnTo>
                  <a:pt x="25" y="53"/>
                </a:lnTo>
                <a:lnTo>
                  <a:pt x="25" y="55"/>
                </a:lnTo>
                <a:lnTo>
                  <a:pt x="25" y="57"/>
                </a:lnTo>
                <a:lnTo>
                  <a:pt x="23" y="61"/>
                </a:lnTo>
                <a:lnTo>
                  <a:pt x="23" y="65"/>
                </a:lnTo>
                <a:lnTo>
                  <a:pt x="21" y="73"/>
                </a:lnTo>
                <a:lnTo>
                  <a:pt x="19" y="78"/>
                </a:lnTo>
                <a:lnTo>
                  <a:pt x="19" y="84"/>
                </a:lnTo>
                <a:lnTo>
                  <a:pt x="19" y="88"/>
                </a:lnTo>
                <a:lnTo>
                  <a:pt x="21" y="92"/>
                </a:lnTo>
                <a:lnTo>
                  <a:pt x="25" y="96"/>
                </a:lnTo>
                <a:lnTo>
                  <a:pt x="31" y="98"/>
                </a:lnTo>
                <a:lnTo>
                  <a:pt x="40" y="98"/>
                </a:lnTo>
                <a:lnTo>
                  <a:pt x="54" y="96"/>
                </a:lnTo>
                <a:lnTo>
                  <a:pt x="61" y="92"/>
                </a:lnTo>
                <a:lnTo>
                  <a:pt x="65" y="86"/>
                </a:lnTo>
                <a:lnTo>
                  <a:pt x="65" y="78"/>
                </a:lnTo>
                <a:lnTo>
                  <a:pt x="63" y="71"/>
                </a:lnTo>
                <a:lnTo>
                  <a:pt x="61" y="61"/>
                </a:lnTo>
                <a:lnTo>
                  <a:pt x="58" y="53"/>
                </a:lnTo>
                <a:lnTo>
                  <a:pt x="54" y="44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6993" name="Freeform 641"/>
          <p:cNvSpPr>
            <a:spLocks/>
          </p:cNvSpPr>
          <p:nvPr/>
        </p:nvSpPr>
        <p:spPr bwMode="auto">
          <a:xfrm>
            <a:off x="4749800" y="4694238"/>
            <a:ext cx="979488" cy="55562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4" name="Freeform 642"/>
          <p:cNvSpPr>
            <a:spLocks/>
          </p:cNvSpPr>
          <p:nvPr/>
        </p:nvSpPr>
        <p:spPr bwMode="auto">
          <a:xfrm>
            <a:off x="5043488" y="4127500"/>
            <a:ext cx="971550" cy="573088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5" name="Freeform 643"/>
          <p:cNvSpPr>
            <a:spLocks/>
          </p:cNvSpPr>
          <p:nvPr/>
        </p:nvSpPr>
        <p:spPr bwMode="auto">
          <a:xfrm>
            <a:off x="4940300" y="4303713"/>
            <a:ext cx="963613" cy="573087"/>
          </a:xfrm>
          <a:custGeom>
            <a:avLst/>
            <a:gdLst>
              <a:gd name="T0" fmla="*/ 0 w 253"/>
              <a:gd name="T1" fmla="*/ 0 h 150"/>
              <a:gd name="T2" fmla="*/ 5 w 253"/>
              <a:gd name="T3" fmla="*/ 6 h 150"/>
              <a:gd name="T4" fmla="*/ 11 w 253"/>
              <a:gd name="T5" fmla="*/ 12 h 150"/>
              <a:gd name="T6" fmla="*/ 17 w 253"/>
              <a:gd name="T7" fmla="*/ 16 h 150"/>
              <a:gd name="T8" fmla="*/ 25 w 253"/>
              <a:gd name="T9" fmla="*/ 20 h 150"/>
              <a:gd name="T10" fmla="*/ 30 w 253"/>
              <a:gd name="T11" fmla="*/ 25 h 150"/>
              <a:gd name="T12" fmla="*/ 38 w 253"/>
              <a:gd name="T13" fmla="*/ 29 h 150"/>
              <a:gd name="T14" fmla="*/ 44 w 253"/>
              <a:gd name="T15" fmla="*/ 33 h 150"/>
              <a:gd name="T16" fmla="*/ 50 w 253"/>
              <a:gd name="T17" fmla="*/ 37 h 150"/>
              <a:gd name="T18" fmla="*/ 63 w 253"/>
              <a:gd name="T19" fmla="*/ 31 h 150"/>
              <a:gd name="T20" fmla="*/ 76 w 253"/>
              <a:gd name="T21" fmla="*/ 27 h 150"/>
              <a:gd name="T22" fmla="*/ 88 w 253"/>
              <a:gd name="T23" fmla="*/ 27 h 150"/>
              <a:gd name="T24" fmla="*/ 99 w 253"/>
              <a:gd name="T25" fmla="*/ 27 h 150"/>
              <a:gd name="T26" fmla="*/ 109 w 253"/>
              <a:gd name="T27" fmla="*/ 31 h 150"/>
              <a:gd name="T28" fmla="*/ 121 w 253"/>
              <a:gd name="T29" fmla="*/ 35 h 150"/>
              <a:gd name="T30" fmla="*/ 128 w 253"/>
              <a:gd name="T31" fmla="*/ 43 h 150"/>
              <a:gd name="T32" fmla="*/ 138 w 253"/>
              <a:gd name="T33" fmla="*/ 50 h 150"/>
              <a:gd name="T34" fmla="*/ 144 w 253"/>
              <a:gd name="T35" fmla="*/ 56 h 150"/>
              <a:gd name="T36" fmla="*/ 147 w 253"/>
              <a:gd name="T37" fmla="*/ 64 h 150"/>
              <a:gd name="T38" fmla="*/ 153 w 253"/>
              <a:gd name="T39" fmla="*/ 69 h 150"/>
              <a:gd name="T40" fmla="*/ 159 w 253"/>
              <a:gd name="T41" fmla="*/ 77 h 150"/>
              <a:gd name="T42" fmla="*/ 165 w 253"/>
              <a:gd name="T43" fmla="*/ 87 h 150"/>
              <a:gd name="T44" fmla="*/ 172 w 253"/>
              <a:gd name="T45" fmla="*/ 94 h 150"/>
              <a:gd name="T46" fmla="*/ 178 w 253"/>
              <a:gd name="T47" fmla="*/ 102 h 150"/>
              <a:gd name="T48" fmla="*/ 186 w 253"/>
              <a:gd name="T49" fmla="*/ 110 h 150"/>
              <a:gd name="T50" fmla="*/ 192 w 253"/>
              <a:gd name="T51" fmla="*/ 117 h 150"/>
              <a:gd name="T52" fmla="*/ 199 w 253"/>
              <a:gd name="T53" fmla="*/ 123 h 150"/>
              <a:gd name="T54" fmla="*/ 207 w 253"/>
              <a:gd name="T55" fmla="*/ 131 h 150"/>
              <a:gd name="T56" fmla="*/ 217 w 253"/>
              <a:gd name="T57" fmla="*/ 137 h 150"/>
              <a:gd name="T58" fmla="*/ 224 w 253"/>
              <a:gd name="T59" fmla="*/ 140 h 150"/>
              <a:gd name="T60" fmla="*/ 234 w 253"/>
              <a:gd name="T61" fmla="*/ 146 h 150"/>
              <a:gd name="T62" fmla="*/ 243 w 253"/>
              <a:gd name="T63" fmla="*/ 148 h 150"/>
              <a:gd name="T64" fmla="*/ 253 w 253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50">
                <a:moveTo>
                  <a:pt x="0" y="0"/>
                </a:moveTo>
                <a:lnTo>
                  <a:pt x="5" y="6"/>
                </a:lnTo>
                <a:lnTo>
                  <a:pt x="11" y="12"/>
                </a:lnTo>
                <a:lnTo>
                  <a:pt x="17" y="16"/>
                </a:lnTo>
                <a:lnTo>
                  <a:pt x="25" y="20"/>
                </a:lnTo>
                <a:lnTo>
                  <a:pt x="30" y="25"/>
                </a:lnTo>
                <a:lnTo>
                  <a:pt x="38" y="29"/>
                </a:lnTo>
                <a:lnTo>
                  <a:pt x="44" y="33"/>
                </a:lnTo>
                <a:lnTo>
                  <a:pt x="50" y="37"/>
                </a:lnTo>
                <a:lnTo>
                  <a:pt x="63" y="31"/>
                </a:lnTo>
                <a:lnTo>
                  <a:pt x="76" y="27"/>
                </a:lnTo>
                <a:lnTo>
                  <a:pt x="88" y="27"/>
                </a:lnTo>
                <a:lnTo>
                  <a:pt x="99" y="27"/>
                </a:lnTo>
                <a:lnTo>
                  <a:pt x="109" y="31"/>
                </a:lnTo>
                <a:lnTo>
                  <a:pt x="121" y="35"/>
                </a:lnTo>
                <a:lnTo>
                  <a:pt x="128" y="43"/>
                </a:lnTo>
                <a:lnTo>
                  <a:pt x="138" y="50"/>
                </a:lnTo>
                <a:lnTo>
                  <a:pt x="144" y="56"/>
                </a:lnTo>
                <a:lnTo>
                  <a:pt x="147" y="64"/>
                </a:lnTo>
                <a:lnTo>
                  <a:pt x="153" y="69"/>
                </a:lnTo>
                <a:lnTo>
                  <a:pt x="159" y="77"/>
                </a:lnTo>
                <a:lnTo>
                  <a:pt x="165" y="87"/>
                </a:lnTo>
                <a:lnTo>
                  <a:pt x="172" y="94"/>
                </a:lnTo>
                <a:lnTo>
                  <a:pt x="178" y="102"/>
                </a:lnTo>
                <a:lnTo>
                  <a:pt x="186" y="110"/>
                </a:lnTo>
                <a:lnTo>
                  <a:pt x="192" y="117"/>
                </a:lnTo>
                <a:lnTo>
                  <a:pt x="199" y="123"/>
                </a:lnTo>
                <a:lnTo>
                  <a:pt x="207" y="131"/>
                </a:lnTo>
                <a:lnTo>
                  <a:pt x="217" y="137"/>
                </a:lnTo>
                <a:lnTo>
                  <a:pt x="224" y="140"/>
                </a:lnTo>
                <a:lnTo>
                  <a:pt x="234" y="146"/>
                </a:lnTo>
                <a:lnTo>
                  <a:pt x="243" y="148"/>
                </a:lnTo>
                <a:lnTo>
                  <a:pt x="253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6" name="Freeform 644"/>
          <p:cNvSpPr>
            <a:spLocks/>
          </p:cNvSpPr>
          <p:nvPr/>
        </p:nvSpPr>
        <p:spPr bwMode="auto">
          <a:xfrm>
            <a:off x="4725988" y="4503738"/>
            <a:ext cx="971550" cy="571500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7" name="Freeform 645"/>
          <p:cNvSpPr>
            <a:spLocks/>
          </p:cNvSpPr>
          <p:nvPr/>
        </p:nvSpPr>
        <p:spPr bwMode="auto">
          <a:xfrm>
            <a:off x="5721350" y="3419475"/>
            <a:ext cx="803275" cy="688975"/>
          </a:xfrm>
          <a:custGeom>
            <a:avLst/>
            <a:gdLst>
              <a:gd name="T0" fmla="*/ 0 w 211"/>
              <a:gd name="T1" fmla="*/ 0 h 181"/>
              <a:gd name="T2" fmla="*/ 17 w 211"/>
              <a:gd name="T3" fmla="*/ 29 h 181"/>
              <a:gd name="T4" fmla="*/ 33 w 211"/>
              <a:gd name="T5" fmla="*/ 56 h 181"/>
              <a:gd name="T6" fmla="*/ 48 w 211"/>
              <a:gd name="T7" fmla="*/ 77 h 181"/>
              <a:gd name="T8" fmla="*/ 65 w 211"/>
              <a:gd name="T9" fmla="*/ 94 h 181"/>
              <a:gd name="T10" fmla="*/ 81 w 211"/>
              <a:gd name="T11" fmla="*/ 110 h 181"/>
              <a:gd name="T12" fmla="*/ 96 w 211"/>
              <a:gd name="T13" fmla="*/ 121 h 181"/>
              <a:gd name="T14" fmla="*/ 111 w 211"/>
              <a:gd name="T15" fmla="*/ 133 h 181"/>
              <a:gd name="T16" fmla="*/ 125 w 211"/>
              <a:gd name="T17" fmla="*/ 140 h 181"/>
              <a:gd name="T18" fmla="*/ 152 w 211"/>
              <a:gd name="T19" fmla="*/ 150 h 181"/>
              <a:gd name="T20" fmla="*/ 175 w 211"/>
              <a:gd name="T21" fmla="*/ 159 h 181"/>
              <a:gd name="T22" fmla="*/ 186 w 211"/>
              <a:gd name="T23" fmla="*/ 163 h 181"/>
              <a:gd name="T24" fmla="*/ 196 w 211"/>
              <a:gd name="T25" fmla="*/ 169 h 181"/>
              <a:gd name="T26" fmla="*/ 203 w 211"/>
              <a:gd name="T27" fmla="*/ 175 h 181"/>
              <a:gd name="T28" fmla="*/ 211 w 211"/>
              <a:gd name="T2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1" h="181">
                <a:moveTo>
                  <a:pt x="0" y="0"/>
                </a:moveTo>
                <a:lnTo>
                  <a:pt x="17" y="29"/>
                </a:lnTo>
                <a:lnTo>
                  <a:pt x="33" y="56"/>
                </a:lnTo>
                <a:lnTo>
                  <a:pt x="48" y="77"/>
                </a:lnTo>
                <a:lnTo>
                  <a:pt x="65" y="94"/>
                </a:lnTo>
                <a:lnTo>
                  <a:pt x="81" y="110"/>
                </a:lnTo>
                <a:lnTo>
                  <a:pt x="96" y="121"/>
                </a:lnTo>
                <a:lnTo>
                  <a:pt x="111" y="133"/>
                </a:lnTo>
                <a:lnTo>
                  <a:pt x="125" y="140"/>
                </a:lnTo>
                <a:lnTo>
                  <a:pt x="152" y="150"/>
                </a:lnTo>
                <a:lnTo>
                  <a:pt x="175" y="159"/>
                </a:lnTo>
                <a:lnTo>
                  <a:pt x="186" y="163"/>
                </a:lnTo>
                <a:lnTo>
                  <a:pt x="196" y="169"/>
                </a:lnTo>
                <a:lnTo>
                  <a:pt x="203" y="175"/>
                </a:lnTo>
                <a:lnTo>
                  <a:pt x="211" y="18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8" name="Freeform 646"/>
          <p:cNvSpPr>
            <a:spLocks/>
          </p:cNvSpPr>
          <p:nvPr/>
        </p:nvSpPr>
        <p:spPr bwMode="auto">
          <a:xfrm>
            <a:off x="5106988" y="3944938"/>
            <a:ext cx="1036637" cy="493712"/>
          </a:xfrm>
          <a:custGeom>
            <a:avLst/>
            <a:gdLst>
              <a:gd name="T0" fmla="*/ 0 w 272"/>
              <a:gd name="T1" fmla="*/ 0 h 129"/>
              <a:gd name="T2" fmla="*/ 17 w 272"/>
              <a:gd name="T3" fmla="*/ 12 h 129"/>
              <a:gd name="T4" fmla="*/ 36 w 272"/>
              <a:gd name="T5" fmla="*/ 23 h 129"/>
              <a:gd name="T6" fmla="*/ 55 w 272"/>
              <a:gd name="T7" fmla="*/ 37 h 129"/>
              <a:gd name="T8" fmla="*/ 73 w 272"/>
              <a:gd name="T9" fmla="*/ 48 h 129"/>
              <a:gd name="T10" fmla="*/ 92 w 272"/>
              <a:gd name="T11" fmla="*/ 60 h 129"/>
              <a:gd name="T12" fmla="*/ 109 w 272"/>
              <a:gd name="T13" fmla="*/ 71 h 129"/>
              <a:gd name="T14" fmla="*/ 125 w 272"/>
              <a:gd name="T15" fmla="*/ 81 h 129"/>
              <a:gd name="T16" fmla="*/ 140 w 272"/>
              <a:gd name="T17" fmla="*/ 89 h 129"/>
              <a:gd name="T18" fmla="*/ 157 w 272"/>
              <a:gd name="T19" fmla="*/ 98 h 129"/>
              <a:gd name="T20" fmla="*/ 174 w 272"/>
              <a:gd name="T21" fmla="*/ 104 h 129"/>
              <a:gd name="T22" fmla="*/ 194 w 272"/>
              <a:gd name="T23" fmla="*/ 108 h 129"/>
              <a:gd name="T24" fmla="*/ 209 w 272"/>
              <a:gd name="T25" fmla="*/ 112 h 129"/>
              <a:gd name="T26" fmla="*/ 226 w 272"/>
              <a:gd name="T27" fmla="*/ 115 h 129"/>
              <a:gd name="T28" fmla="*/ 244 w 272"/>
              <a:gd name="T29" fmla="*/ 117 h 129"/>
              <a:gd name="T30" fmla="*/ 259 w 272"/>
              <a:gd name="T31" fmla="*/ 123 h 129"/>
              <a:gd name="T32" fmla="*/ 272 w 272"/>
              <a:gd name="T3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2" h="129">
                <a:moveTo>
                  <a:pt x="0" y="0"/>
                </a:moveTo>
                <a:lnTo>
                  <a:pt x="17" y="12"/>
                </a:lnTo>
                <a:lnTo>
                  <a:pt x="36" y="23"/>
                </a:lnTo>
                <a:lnTo>
                  <a:pt x="55" y="37"/>
                </a:lnTo>
                <a:lnTo>
                  <a:pt x="73" y="48"/>
                </a:lnTo>
                <a:lnTo>
                  <a:pt x="92" y="60"/>
                </a:lnTo>
                <a:lnTo>
                  <a:pt x="109" y="71"/>
                </a:lnTo>
                <a:lnTo>
                  <a:pt x="125" y="81"/>
                </a:lnTo>
                <a:lnTo>
                  <a:pt x="140" y="89"/>
                </a:lnTo>
                <a:lnTo>
                  <a:pt x="157" y="98"/>
                </a:lnTo>
                <a:lnTo>
                  <a:pt x="174" y="104"/>
                </a:lnTo>
                <a:lnTo>
                  <a:pt x="194" y="108"/>
                </a:lnTo>
                <a:lnTo>
                  <a:pt x="209" y="112"/>
                </a:lnTo>
                <a:lnTo>
                  <a:pt x="226" y="115"/>
                </a:lnTo>
                <a:lnTo>
                  <a:pt x="244" y="117"/>
                </a:lnTo>
                <a:lnTo>
                  <a:pt x="259" y="123"/>
                </a:lnTo>
                <a:lnTo>
                  <a:pt x="272" y="12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6999" name="Freeform 647"/>
          <p:cNvSpPr>
            <a:spLocks/>
          </p:cNvSpPr>
          <p:nvPr/>
        </p:nvSpPr>
        <p:spPr bwMode="auto">
          <a:xfrm>
            <a:off x="5172075" y="4564063"/>
            <a:ext cx="141288" cy="79375"/>
          </a:xfrm>
          <a:custGeom>
            <a:avLst/>
            <a:gdLst>
              <a:gd name="T0" fmla="*/ 27 w 37"/>
              <a:gd name="T1" fmla="*/ 7 h 21"/>
              <a:gd name="T2" fmla="*/ 23 w 37"/>
              <a:gd name="T3" fmla="*/ 7 h 21"/>
              <a:gd name="T4" fmla="*/ 19 w 37"/>
              <a:gd name="T5" fmla="*/ 9 h 21"/>
              <a:gd name="T6" fmla="*/ 15 w 37"/>
              <a:gd name="T7" fmla="*/ 9 h 21"/>
              <a:gd name="T8" fmla="*/ 14 w 37"/>
              <a:gd name="T9" fmla="*/ 11 h 21"/>
              <a:gd name="T10" fmla="*/ 10 w 37"/>
              <a:gd name="T11" fmla="*/ 11 h 21"/>
              <a:gd name="T12" fmla="*/ 6 w 37"/>
              <a:gd name="T13" fmla="*/ 13 h 21"/>
              <a:gd name="T14" fmla="*/ 4 w 37"/>
              <a:gd name="T15" fmla="*/ 13 h 21"/>
              <a:gd name="T16" fmla="*/ 0 w 37"/>
              <a:gd name="T17" fmla="*/ 15 h 21"/>
              <a:gd name="T18" fmla="*/ 0 w 37"/>
              <a:gd name="T19" fmla="*/ 17 h 21"/>
              <a:gd name="T20" fmla="*/ 0 w 37"/>
              <a:gd name="T21" fmla="*/ 19 h 21"/>
              <a:gd name="T22" fmla="*/ 0 w 37"/>
              <a:gd name="T23" fmla="*/ 21 h 21"/>
              <a:gd name="T24" fmla="*/ 4 w 37"/>
              <a:gd name="T25" fmla="*/ 21 h 21"/>
              <a:gd name="T26" fmla="*/ 8 w 37"/>
              <a:gd name="T27" fmla="*/ 19 h 21"/>
              <a:gd name="T28" fmla="*/ 10 w 37"/>
              <a:gd name="T29" fmla="*/ 19 h 21"/>
              <a:gd name="T30" fmla="*/ 14 w 37"/>
              <a:gd name="T31" fmla="*/ 17 h 21"/>
              <a:gd name="T32" fmla="*/ 17 w 37"/>
              <a:gd name="T33" fmla="*/ 15 h 21"/>
              <a:gd name="T34" fmla="*/ 19 w 37"/>
              <a:gd name="T35" fmla="*/ 15 h 21"/>
              <a:gd name="T36" fmla="*/ 23 w 37"/>
              <a:gd name="T37" fmla="*/ 13 h 21"/>
              <a:gd name="T38" fmla="*/ 27 w 37"/>
              <a:gd name="T39" fmla="*/ 11 h 21"/>
              <a:gd name="T40" fmla="*/ 29 w 37"/>
              <a:gd name="T41" fmla="*/ 13 h 21"/>
              <a:gd name="T42" fmla="*/ 29 w 37"/>
              <a:gd name="T43" fmla="*/ 15 h 21"/>
              <a:gd name="T44" fmla="*/ 31 w 37"/>
              <a:gd name="T45" fmla="*/ 15 h 21"/>
              <a:gd name="T46" fmla="*/ 33 w 37"/>
              <a:gd name="T47" fmla="*/ 15 h 21"/>
              <a:gd name="T48" fmla="*/ 35 w 37"/>
              <a:gd name="T49" fmla="*/ 13 h 21"/>
              <a:gd name="T50" fmla="*/ 35 w 37"/>
              <a:gd name="T51" fmla="*/ 11 h 21"/>
              <a:gd name="T52" fmla="*/ 37 w 37"/>
              <a:gd name="T53" fmla="*/ 9 h 21"/>
              <a:gd name="T54" fmla="*/ 37 w 37"/>
              <a:gd name="T55" fmla="*/ 7 h 21"/>
              <a:gd name="T56" fmla="*/ 37 w 37"/>
              <a:gd name="T57" fmla="*/ 5 h 21"/>
              <a:gd name="T58" fmla="*/ 37 w 37"/>
              <a:gd name="T59" fmla="*/ 3 h 21"/>
              <a:gd name="T60" fmla="*/ 35 w 37"/>
              <a:gd name="T61" fmla="*/ 3 h 21"/>
              <a:gd name="T62" fmla="*/ 35 w 37"/>
              <a:gd name="T63" fmla="*/ 1 h 21"/>
              <a:gd name="T64" fmla="*/ 33 w 37"/>
              <a:gd name="T65" fmla="*/ 0 h 21"/>
              <a:gd name="T66" fmla="*/ 31 w 37"/>
              <a:gd name="T67" fmla="*/ 0 h 21"/>
              <a:gd name="T68" fmla="*/ 31 w 37"/>
              <a:gd name="T69" fmla="*/ 1 h 21"/>
              <a:gd name="T70" fmla="*/ 29 w 37"/>
              <a:gd name="T71" fmla="*/ 1 h 21"/>
              <a:gd name="T72" fmla="*/ 29 w 37"/>
              <a:gd name="T73" fmla="*/ 3 h 21"/>
              <a:gd name="T74" fmla="*/ 27 w 37"/>
              <a:gd name="T75" fmla="*/ 3 h 21"/>
              <a:gd name="T76" fmla="*/ 27 w 37"/>
              <a:gd name="T77" fmla="*/ 5 h 21"/>
              <a:gd name="T78" fmla="*/ 27 w 37"/>
              <a:gd name="T7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" h="21">
                <a:moveTo>
                  <a:pt x="27" y="7"/>
                </a:moveTo>
                <a:lnTo>
                  <a:pt x="23" y="7"/>
                </a:lnTo>
                <a:lnTo>
                  <a:pt x="19" y="9"/>
                </a:lnTo>
                <a:lnTo>
                  <a:pt x="15" y="9"/>
                </a:lnTo>
                <a:lnTo>
                  <a:pt x="14" y="11"/>
                </a:lnTo>
                <a:lnTo>
                  <a:pt x="10" y="11"/>
                </a:lnTo>
                <a:lnTo>
                  <a:pt x="6" y="13"/>
                </a:lnTo>
                <a:lnTo>
                  <a:pt x="4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9"/>
                </a:lnTo>
                <a:lnTo>
                  <a:pt x="14" y="17"/>
                </a:lnTo>
                <a:lnTo>
                  <a:pt x="17" y="15"/>
                </a:lnTo>
                <a:lnTo>
                  <a:pt x="19" y="15"/>
                </a:lnTo>
                <a:lnTo>
                  <a:pt x="23" y="13"/>
                </a:lnTo>
                <a:lnTo>
                  <a:pt x="27" y="11"/>
                </a:lnTo>
                <a:lnTo>
                  <a:pt x="29" y="13"/>
                </a:lnTo>
                <a:lnTo>
                  <a:pt x="29" y="15"/>
                </a:lnTo>
                <a:lnTo>
                  <a:pt x="31" y="15"/>
                </a:lnTo>
                <a:lnTo>
                  <a:pt x="33" y="15"/>
                </a:lnTo>
                <a:lnTo>
                  <a:pt x="35" y="13"/>
                </a:lnTo>
                <a:lnTo>
                  <a:pt x="35" y="11"/>
                </a:lnTo>
                <a:lnTo>
                  <a:pt x="37" y="9"/>
                </a:lnTo>
                <a:lnTo>
                  <a:pt x="37" y="7"/>
                </a:lnTo>
                <a:lnTo>
                  <a:pt x="37" y="5"/>
                </a:lnTo>
                <a:lnTo>
                  <a:pt x="37" y="3"/>
                </a:lnTo>
                <a:lnTo>
                  <a:pt x="35" y="3"/>
                </a:lnTo>
                <a:lnTo>
                  <a:pt x="35" y="1"/>
                </a:lnTo>
                <a:lnTo>
                  <a:pt x="33" y="0"/>
                </a:lnTo>
                <a:lnTo>
                  <a:pt x="31" y="0"/>
                </a:lnTo>
                <a:lnTo>
                  <a:pt x="31" y="1"/>
                </a:lnTo>
                <a:lnTo>
                  <a:pt x="29" y="1"/>
                </a:lnTo>
                <a:lnTo>
                  <a:pt x="29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0" name="Freeform 648"/>
          <p:cNvSpPr>
            <a:spLocks/>
          </p:cNvSpPr>
          <p:nvPr/>
        </p:nvSpPr>
        <p:spPr bwMode="auto">
          <a:xfrm>
            <a:off x="5100638" y="4348163"/>
            <a:ext cx="152400" cy="257175"/>
          </a:xfrm>
          <a:custGeom>
            <a:avLst/>
            <a:gdLst>
              <a:gd name="T0" fmla="*/ 33 w 40"/>
              <a:gd name="T1" fmla="*/ 8 h 67"/>
              <a:gd name="T2" fmla="*/ 31 w 40"/>
              <a:gd name="T3" fmla="*/ 13 h 67"/>
              <a:gd name="T4" fmla="*/ 27 w 40"/>
              <a:gd name="T5" fmla="*/ 19 h 67"/>
              <a:gd name="T6" fmla="*/ 21 w 40"/>
              <a:gd name="T7" fmla="*/ 27 h 67"/>
              <a:gd name="T8" fmla="*/ 15 w 40"/>
              <a:gd name="T9" fmla="*/ 36 h 67"/>
              <a:gd name="T10" fmla="*/ 11 w 40"/>
              <a:gd name="T11" fmla="*/ 44 h 67"/>
              <a:gd name="T12" fmla="*/ 6 w 40"/>
              <a:gd name="T13" fmla="*/ 54 h 67"/>
              <a:gd name="T14" fmla="*/ 2 w 40"/>
              <a:gd name="T15" fmla="*/ 59 h 67"/>
              <a:gd name="T16" fmla="*/ 0 w 40"/>
              <a:gd name="T17" fmla="*/ 63 h 67"/>
              <a:gd name="T18" fmla="*/ 0 w 40"/>
              <a:gd name="T19" fmla="*/ 65 h 67"/>
              <a:gd name="T20" fmla="*/ 2 w 40"/>
              <a:gd name="T21" fmla="*/ 65 h 67"/>
              <a:gd name="T22" fmla="*/ 2 w 40"/>
              <a:gd name="T23" fmla="*/ 67 h 67"/>
              <a:gd name="T24" fmla="*/ 4 w 40"/>
              <a:gd name="T25" fmla="*/ 67 h 67"/>
              <a:gd name="T26" fmla="*/ 6 w 40"/>
              <a:gd name="T27" fmla="*/ 63 h 67"/>
              <a:gd name="T28" fmla="*/ 10 w 40"/>
              <a:gd name="T29" fmla="*/ 56 h 67"/>
              <a:gd name="T30" fmla="*/ 13 w 40"/>
              <a:gd name="T31" fmla="*/ 48 h 67"/>
              <a:gd name="T32" fmla="*/ 19 w 40"/>
              <a:gd name="T33" fmla="*/ 38 h 67"/>
              <a:gd name="T34" fmla="*/ 25 w 40"/>
              <a:gd name="T35" fmla="*/ 31 h 67"/>
              <a:gd name="T36" fmla="*/ 29 w 40"/>
              <a:gd name="T37" fmla="*/ 21 h 67"/>
              <a:gd name="T38" fmla="*/ 33 w 40"/>
              <a:gd name="T39" fmla="*/ 15 h 67"/>
              <a:gd name="T40" fmla="*/ 34 w 40"/>
              <a:gd name="T41" fmla="*/ 9 h 67"/>
              <a:gd name="T42" fmla="*/ 36 w 40"/>
              <a:gd name="T43" fmla="*/ 9 h 67"/>
              <a:gd name="T44" fmla="*/ 38 w 40"/>
              <a:gd name="T45" fmla="*/ 9 h 67"/>
              <a:gd name="T46" fmla="*/ 38 w 40"/>
              <a:gd name="T47" fmla="*/ 8 h 67"/>
              <a:gd name="T48" fmla="*/ 40 w 40"/>
              <a:gd name="T49" fmla="*/ 8 h 67"/>
              <a:gd name="T50" fmla="*/ 40 w 40"/>
              <a:gd name="T51" fmla="*/ 6 h 67"/>
              <a:gd name="T52" fmla="*/ 40 w 40"/>
              <a:gd name="T53" fmla="*/ 4 h 67"/>
              <a:gd name="T54" fmla="*/ 40 w 40"/>
              <a:gd name="T55" fmla="*/ 2 h 67"/>
              <a:gd name="T56" fmla="*/ 38 w 40"/>
              <a:gd name="T57" fmla="*/ 0 h 67"/>
              <a:gd name="T58" fmla="*/ 36 w 40"/>
              <a:gd name="T59" fmla="*/ 0 h 67"/>
              <a:gd name="T60" fmla="*/ 34 w 40"/>
              <a:gd name="T61" fmla="*/ 0 h 67"/>
              <a:gd name="T62" fmla="*/ 33 w 40"/>
              <a:gd name="T63" fmla="*/ 0 h 67"/>
              <a:gd name="T64" fmla="*/ 33 w 40"/>
              <a:gd name="T65" fmla="*/ 2 h 67"/>
              <a:gd name="T66" fmla="*/ 33 w 40"/>
              <a:gd name="T67" fmla="*/ 4 h 67"/>
              <a:gd name="T68" fmla="*/ 33 w 40"/>
              <a:gd name="T69" fmla="*/ 6 h 67"/>
              <a:gd name="T70" fmla="*/ 33 w 40"/>
              <a:gd name="T71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67">
                <a:moveTo>
                  <a:pt x="33" y="8"/>
                </a:moveTo>
                <a:lnTo>
                  <a:pt x="31" y="13"/>
                </a:lnTo>
                <a:lnTo>
                  <a:pt x="27" y="19"/>
                </a:lnTo>
                <a:lnTo>
                  <a:pt x="21" y="27"/>
                </a:lnTo>
                <a:lnTo>
                  <a:pt x="15" y="36"/>
                </a:lnTo>
                <a:lnTo>
                  <a:pt x="11" y="44"/>
                </a:lnTo>
                <a:lnTo>
                  <a:pt x="6" y="54"/>
                </a:lnTo>
                <a:lnTo>
                  <a:pt x="2" y="59"/>
                </a:lnTo>
                <a:lnTo>
                  <a:pt x="0" y="63"/>
                </a:lnTo>
                <a:lnTo>
                  <a:pt x="0" y="65"/>
                </a:lnTo>
                <a:lnTo>
                  <a:pt x="2" y="65"/>
                </a:lnTo>
                <a:lnTo>
                  <a:pt x="2" y="67"/>
                </a:lnTo>
                <a:lnTo>
                  <a:pt x="4" y="67"/>
                </a:lnTo>
                <a:lnTo>
                  <a:pt x="6" y="63"/>
                </a:lnTo>
                <a:lnTo>
                  <a:pt x="10" y="56"/>
                </a:lnTo>
                <a:lnTo>
                  <a:pt x="13" y="48"/>
                </a:lnTo>
                <a:lnTo>
                  <a:pt x="19" y="38"/>
                </a:lnTo>
                <a:lnTo>
                  <a:pt x="25" y="31"/>
                </a:lnTo>
                <a:lnTo>
                  <a:pt x="29" y="21"/>
                </a:lnTo>
                <a:lnTo>
                  <a:pt x="33" y="15"/>
                </a:lnTo>
                <a:lnTo>
                  <a:pt x="34" y="9"/>
                </a:lnTo>
                <a:lnTo>
                  <a:pt x="36" y="9"/>
                </a:lnTo>
                <a:lnTo>
                  <a:pt x="38" y="9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40" y="2"/>
                </a:ln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4"/>
                </a:lnTo>
                <a:lnTo>
                  <a:pt x="33" y="6"/>
                </a:lnTo>
                <a:lnTo>
                  <a:pt x="33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1" name="Freeform 649"/>
          <p:cNvSpPr>
            <a:spLocks/>
          </p:cNvSpPr>
          <p:nvPr/>
        </p:nvSpPr>
        <p:spPr bwMode="auto">
          <a:xfrm>
            <a:off x="5934075" y="3305175"/>
            <a:ext cx="831850" cy="479425"/>
          </a:xfrm>
          <a:custGeom>
            <a:avLst/>
            <a:gdLst>
              <a:gd name="T0" fmla="*/ 0 w 218"/>
              <a:gd name="T1" fmla="*/ 0 h 126"/>
              <a:gd name="T2" fmla="*/ 15 w 218"/>
              <a:gd name="T3" fmla="*/ 0 h 126"/>
              <a:gd name="T4" fmla="*/ 32 w 218"/>
              <a:gd name="T5" fmla="*/ 1 h 126"/>
              <a:gd name="T6" fmla="*/ 48 w 218"/>
              <a:gd name="T7" fmla="*/ 5 h 126"/>
              <a:gd name="T8" fmla="*/ 65 w 218"/>
              <a:gd name="T9" fmla="*/ 11 h 126"/>
              <a:gd name="T10" fmla="*/ 80 w 218"/>
              <a:gd name="T11" fmla="*/ 19 h 126"/>
              <a:gd name="T12" fmla="*/ 96 w 218"/>
              <a:gd name="T13" fmla="*/ 26 h 126"/>
              <a:gd name="T14" fmla="*/ 111 w 218"/>
              <a:gd name="T15" fmla="*/ 34 h 126"/>
              <a:gd name="T16" fmla="*/ 124 w 218"/>
              <a:gd name="T17" fmla="*/ 44 h 126"/>
              <a:gd name="T18" fmla="*/ 153 w 218"/>
              <a:gd name="T19" fmla="*/ 65 h 126"/>
              <a:gd name="T20" fmla="*/ 178 w 218"/>
              <a:gd name="T21" fmla="*/ 88 h 126"/>
              <a:gd name="T22" fmla="*/ 199 w 218"/>
              <a:gd name="T23" fmla="*/ 109 h 126"/>
              <a:gd name="T24" fmla="*/ 218 w 218"/>
              <a:gd name="T2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26">
                <a:moveTo>
                  <a:pt x="0" y="0"/>
                </a:moveTo>
                <a:lnTo>
                  <a:pt x="15" y="0"/>
                </a:lnTo>
                <a:lnTo>
                  <a:pt x="32" y="1"/>
                </a:lnTo>
                <a:lnTo>
                  <a:pt x="48" y="5"/>
                </a:lnTo>
                <a:lnTo>
                  <a:pt x="65" y="11"/>
                </a:lnTo>
                <a:lnTo>
                  <a:pt x="80" y="19"/>
                </a:lnTo>
                <a:lnTo>
                  <a:pt x="96" y="26"/>
                </a:lnTo>
                <a:lnTo>
                  <a:pt x="111" y="34"/>
                </a:lnTo>
                <a:lnTo>
                  <a:pt x="124" y="44"/>
                </a:lnTo>
                <a:lnTo>
                  <a:pt x="153" y="65"/>
                </a:lnTo>
                <a:lnTo>
                  <a:pt x="178" y="88"/>
                </a:lnTo>
                <a:lnTo>
                  <a:pt x="199" y="109"/>
                </a:lnTo>
                <a:lnTo>
                  <a:pt x="218" y="1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2" name="Freeform 650"/>
          <p:cNvSpPr>
            <a:spLocks/>
          </p:cNvSpPr>
          <p:nvPr/>
        </p:nvSpPr>
        <p:spPr bwMode="auto">
          <a:xfrm>
            <a:off x="5419725" y="3609975"/>
            <a:ext cx="1098550" cy="650875"/>
          </a:xfrm>
          <a:custGeom>
            <a:avLst/>
            <a:gdLst>
              <a:gd name="T0" fmla="*/ 0 w 288"/>
              <a:gd name="T1" fmla="*/ 0 h 171"/>
              <a:gd name="T2" fmla="*/ 10 w 288"/>
              <a:gd name="T3" fmla="*/ 2 h 171"/>
              <a:gd name="T4" fmla="*/ 21 w 288"/>
              <a:gd name="T5" fmla="*/ 8 h 171"/>
              <a:gd name="T6" fmla="*/ 31 w 288"/>
              <a:gd name="T7" fmla="*/ 12 h 171"/>
              <a:gd name="T8" fmla="*/ 41 w 288"/>
              <a:gd name="T9" fmla="*/ 17 h 171"/>
              <a:gd name="T10" fmla="*/ 50 w 288"/>
              <a:gd name="T11" fmla="*/ 23 h 171"/>
              <a:gd name="T12" fmla="*/ 62 w 288"/>
              <a:gd name="T13" fmla="*/ 27 h 171"/>
              <a:gd name="T14" fmla="*/ 69 w 288"/>
              <a:gd name="T15" fmla="*/ 33 h 171"/>
              <a:gd name="T16" fmla="*/ 79 w 288"/>
              <a:gd name="T17" fmla="*/ 39 h 171"/>
              <a:gd name="T18" fmla="*/ 91 w 288"/>
              <a:gd name="T19" fmla="*/ 60 h 171"/>
              <a:gd name="T20" fmla="*/ 102 w 288"/>
              <a:gd name="T21" fmla="*/ 77 h 171"/>
              <a:gd name="T22" fmla="*/ 114 w 288"/>
              <a:gd name="T23" fmla="*/ 92 h 171"/>
              <a:gd name="T24" fmla="*/ 127 w 288"/>
              <a:gd name="T25" fmla="*/ 106 h 171"/>
              <a:gd name="T26" fmla="*/ 140 w 288"/>
              <a:gd name="T27" fmla="*/ 115 h 171"/>
              <a:gd name="T28" fmla="*/ 154 w 288"/>
              <a:gd name="T29" fmla="*/ 125 h 171"/>
              <a:gd name="T30" fmla="*/ 167 w 288"/>
              <a:gd name="T31" fmla="*/ 131 h 171"/>
              <a:gd name="T32" fmla="*/ 183 w 288"/>
              <a:gd name="T33" fmla="*/ 136 h 171"/>
              <a:gd name="T34" fmla="*/ 211 w 288"/>
              <a:gd name="T35" fmla="*/ 144 h 171"/>
              <a:gd name="T36" fmla="*/ 238 w 288"/>
              <a:gd name="T37" fmla="*/ 152 h 171"/>
              <a:gd name="T38" fmla="*/ 252 w 288"/>
              <a:gd name="T39" fmla="*/ 156 h 171"/>
              <a:gd name="T40" fmla="*/ 265 w 288"/>
              <a:gd name="T41" fmla="*/ 159 h 171"/>
              <a:gd name="T42" fmla="*/ 277 w 288"/>
              <a:gd name="T43" fmla="*/ 165 h 171"/>
              <a:gd name="T44" fmla="*/ 288 w 288"/>
              <a:gd name="T4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171">
                <a:moveTo>
                  <a:pt x="0" y="0"/>
                </a:moveTo>
                <a:lnTo>
                  <a:pt x="10" y="2"/>
                </a:lnTo>
                <a:lnTo>
                  <a:pt x="21" y="8"/>
                </a:lnTo>
                <a:lnTo>
                  <a:pt x="31" y="12"/>
                </a:lnTo>
                <a:lnTo>
                  <a:pt x="41" y="17"/>
                </a:lnTo>
                <a:lnTo>
                  <a:pt x="50" y="23"/>
                </a:lnTo>
                <a:lnTo>
                  <a:pt x="62" y="27"/>
                </a:lnTo>
                <a:lnTo>
                  <a:pt x="69" y="33"/>
                </a:lnTo>
                <a:lnTo>
                  <a:pt x="79" y="39"/>
                </a:lnTo>
                <a:lnTo>
                  <a:pt x="91" y="60"/>
                </a:lnTo>
                <a:lnTo>
                  <a:pt x="102" y="77"/>
                </a:lnTo>
                <a:lnTo>
                  <a:pt x="114" y="92"/>
                </a:lnTo>
                <a:lnTo>
                  <a:pt x="127" y="106"/>
                </a:lnTo>
                <a:lnTo>
                  <a:pt x="140" y="115"/>
                </a:lnTo>
                <a:lnTo>
                  <a:pt x="154" y="125"/>
                </a:lnTo>
                <a:lnTo>
                  <a:pt x="167" y="131"/>
                </a:lnTo>
                <a:lnTo>
                  <a:pt x="183" y="136"/>
                </a:lnTo>
                <a:lnTo>
                  <a:pt x="211" y="144"/>
                </a:lnTo>
                <a:lnTo>
                  <a:pt x="238" y="152"/>
                </a:lnTo>
                <a:lnTo>
                  <a:pt x="252" y="156"/>
                </a:lnTo>
                <a:lnTo>
                  <a:pt x="265" y="159"/>
                </a:lnTo>
                <a:lnTo>
                  <a:pt x="277" y="165"/>
                </a:lnTo>
                <a:lnTo>
                  <a:pt x="288" y="17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3" name="Freeform 651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4" name="Freeform 652"/>
          <p:cNvSpPr>
            <a:spLocks/>
          </p:cNvSpPr>
          <p:nvPr/>
        </p:nvSpPr>
        <p:spPr bwMode="auto">
          <a:xfrm>
            <a:off x="5068888" y="4422775"/>
            <a:ext cx="69850" cy="95250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5" name="Freeform 653"/>
          <p:cNvSpPr>
            <a:spLocks/>
          </p:cNvSpPr>
          <p:nvPr/>
        </p:nvSpPr>
        <p:spPr bwMode="auto">
          <a:xfrm>
            <a:off x="4997450" y="4789488"/>
            <a:ext cx="95250" cy="152400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6" name="Freeform 654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7" name="Freeform 655"/>
          <p:cNvSpPr>
            <a:spLocks/>
          </p:cNvSpPr>
          <p:nvPr/>
        </p:nvSpPr>
        <p:spPr bwMode="auto">
          <a:xfrm>
            <a:off x="4959350" y="4662488"/>
            <a:ext cx="95250" cy="53975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8" name="Freeform 656"/>
          <p:cNvSpPr>
            <a:spLocks/>
          </p:cNvSpPr>
          <p:nvPr/>
        </p:nvSpPr>
        <p:spPr bwMode="auto">
          <a:xfrm>
            <a:off x="5157788" y="4833938"/>
            <a:ext cx="44450" cy="203200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09" name="Freeform 657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0" name="Freeform 658"/>
          <p:cNvSpPr>
            <a:spLocks/>
          </p:cNvSpPr>
          <p:nvPr/>
        </p:nvSpPr>
        <p:spPr bwMode="auto">
          <a:xfrm>
            <a:off x="5275263" y="4746625"/>
            <a:ext cx="125412" cy="144463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1" name="Freeform 659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2 w 13"/>
              <a:gd name="T21" fmla="*/ 59 h 59"/>
              <a:gd name="T22" fmla="*/ 4 w 13"/>
              <a:gd name="T23" fmla="*/ 59 h 59"/>
              <a:gd name="T24" fmla="*/ 4 w 13"/>
              <a:gd name="T25" fmla="*/ 59 h 59"/>
              <a:gd name="T26" fmla="*/ 4 w 13"/>
              <a:gd name="T27" fmla="*/ 59 h 59"/>
              <a:gd name="T28" fmla="*/ 4 w 13"/>
              <a:gd name="T29" fmla="*/ 59 h 59"/>
              <a:gd name="T30" fmla="*/ 6 w 13"/>
              <a:gd name="T31" fmla="*/ 59 h 59"/>
              <a:gd name="T32" fmla="*/ 6 w 13"/>
              <a:gd name="T33" fmla="*/ 57 h 59"/>
              <a:gd name="T34" fmla="*/ 6 w 13"/>
              <a:gd name="T35" fmla="*/ 54 h 59"/>
              <a:gd name="T36" fmla="*/ 6 w 13"/>
              <a:gd name="T37" fmla="*/ 48 h 59"/>
              <a:gd name="T38" fmla="*/ 8 w 13"/>
              <a:gd name="T39" fmla="*/ 40 h 59"/>
              <a:gd name="T40" fmla="*/ 8 w 13"/>
              <a:gd name="T41" fmla="*/ 32 h 59"/>
              <a:gd name="T42" fmla="*/ 9 w 13"/>
              <a:gd name="T43" fmla="*/ 25 h 59"/>
              <a:gd name="T44" fmla="*/ 9 w 13"/>
              <a:gd name="T45" fmla="*/ 19 h 59"/>
              <a:gd name="T46" fmla="*/ 9 w 13"/>
              <a:gd name="T47" fmla="*/ 11 h 59"/>
              <a:gd name="T48" fmla="*/ 11 w 13"/>
              <a:gd name="T49" fmla="*/ 8 h 59"/>
              <a:gd name="T50" fmla="*/ 9 w 13"/>
              <a:gd name="T51" fmla="*/ 8 h 59"/>
              <a:gd name="T52" fmla="*/ 11 w 13"/>
              <a:gd name="T53" fmla="*/ 8 h 59"/>
              <a:gd name="T54" fmla="*/ 11 w 13"/>
              <a:gd name="T55" fmla="*/ 6 h 59"/>
              <a:gd name="T56" fmla="*/ 11 w 13"/>
              <a:gd name="T57" fmla="*/ 6 h 59"/>
              <a:gd name="T58" fmla="*/ 11 w 13"/>
              <a:gd name="T59" fmla="*/ 6 h 59"/>
              <a:gd name="T60" fmla="*/ 11 w 13"/>
              <a:gd name="T61" fmla="*/ 4 h 59"/>
              <a:gd name="T62" fmla="*/ 13 w 13"/>
              <a:gd name="T63" fmla="*/ 4 h 59"/>
              <a:gd name="T64" fmla="*/ 13 w 13"/>
              <a:gd name="T65" fmla="*/ 4 h 59"/>
              <a:gd name="T66" fmla="*/ 13 w 13"/>
              <a:gd name="T67" fmla="*/ 2 h 59"/>
              <a:gd name="T68" fmla="*/ 11 w 13"/>
              <a:gd name="T69" fmla="*/ 2 h 59"/>
              <a:gd name="T70" fmla="*/ 11 w 13"/>
              <a:gd name="T71" fmla="*/ 2 h 59"/>
              <a:gd name="T72" fmla="*/ 11 w 13"/>
              <a:gd name="T73" fmla="*/ 0 h 59"/>
              <a:gd name="T74" fmla="*/ 9 w 13"/>
              <a:gd name="T75" fmla="*/ 0 h 59"/>
              <a:gd name="T76" fmla="*/ 9 w 13"/>
              <a:gd name="T77" fmla="*/ 0 h 59"/>
              <a:gd name="T78" fmla="*/ 9 w 13"/>
              <a:gd name="T79" fmla="*/ 0 h 59"/>
              <a:gd name="T80" fmla="*/ 8 w 13"/>
              <a:gd name="T81" fmla="*/ 0 h 59"/>
              <a:gd name="T82" fmla="*/ 8 w 13"/>
              <a:gd name="T83" fmla="*/ 2 h 59"/>
              <a:gd name="T84" fmla="*/ 6 w 13"/>
              <a:gd name="T85" fmla="*/ 2 h 59"/>
              <a:gd name="T86" fmla="*/ 6 w 13"/>
              <a:gd name="T87" fmla="*/ 2 h 59"/>
              <a:gd name="T88" fmla="*/ 6 w 13"/>
              <a:gd name="T89" fmla="*/ 4 h 59"/>
              <a:gd name="T90" fmla="*/ 6 w 13"/>
              <a:gd name="T91" fmla="*/ 4 h 59"/>
              <a:gd name="T92" fmla="*/ 4 w 13"/>
              <a:gd name="T93" fmla="*/ 6 h 59"/>
              <a:gd name="T94" fmla="*/ 4 w 13"/>
              <a:gd name="T95" fmla="*/ 6 h 59"/>
              <a:gd name="T96" fmla="*/ 4 w 13"/>
              <a:gd name="T97" fmla="*/ 8 h 59"/>
              <a:gd name="T98" fmla="*/ 4 w 13"/>
              <a:gd name="T99" fmla="*/ 8 h 59"/>
              <a:gd name="T100" fmla="*/ 4 w 13"/>
              <a:gd name="T101" fmla="*/ 8 h 59"/>
              <a:gd name="T102" fmla="*/ 6 w 13"/>
              <a:gd name="T103" fmla="*/ 8 h 59"/>
              <a:gd name="T104" fmla="*/ 6 w 13"/>
              <a:gd name="T105" fmla="*/ 8 h 59"/>
              <a:gd name="T106" fmla="*/ 6 w 13"/>
              <a:gd name="T107" fmla="*/ 9 h 59"/>
              <a:gd name="T108" fmla="*/ 8 w 13"/>
              <a:gd name="T109" fmla="*/ 9 h 59"/>
              <a:gd name="T110" fmla="*/ 8 w 13"/>
              <a:gd name="T111" fmla="*/ 9 h 59"/>
              <a:gd name="T112" fmla="*/ 8 w 13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2" name="Freeform 660"/>
          <p:cNvSpPr>
            <a:spLocks/>
          </p:cNvSpPr>
          <p:nvPr/>
        </p:nvSpPr>
        <p:spPr bwMode="auto">
          <a:xfrm>
            <a:off x="5195888" y="4260850"/>
            <a:ext cx="49212" cy="227013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3" name="Freeform 661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4" name="Freeform 662"/>
          <p:cNvSpPr>
            <a:spLocks/>
          </p:cNvSpPr>
          <p:nvPr/>
        </p:nvSpPr>
        <p:spPr bwMode="auto">
          <a:xfrm>
            <a:off x="5068888" y="4468813"/>
            <a:ext cx="247650" cy="358775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5" name="Freeform 663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19 h 25"/>
              <a:gd name="T20" fmla="*/ 17 w 17"/>
              <a:gd name="T21" fmla="*/ 21 h 25"/>
              <a:gd name="T22" fmla="*/ 17 w 17"/>
              <a:gd name="T23" fmla="*/ 21 h 25"/>
              <a:gd name="T24" fmla="*/ 17 w 17"/>
              <a:gd name="T25" fmla="*/ 21 h 25"/>
              <a:gd name="T26" fmla="*/ 15 w 17"/>
              <a:gd name="T27" fmla="*/ 23 h 25"/>
              <a:gd name="T28" fmla="*/ 15 w 17"/>
              <a:gd name="T29" fmla="*/ 23 h 25"/>
              <a:gd name="T30" fmla="*/ 15 w 17"/>
              <a:gd name="T31" fmla="*/ 23 h 25"/>
              <a:gd name="T32" fmla="*/ 15 w 17"/>
              <a:gd name="T33" fmla="*/ 25 h 25"/>
              <a:gd name="T34" fmla="*/ 13 w 17"/>
              <a:gd name="T35" fmla="*/ 23 h 25"/>
              <a:gd name="T36" fmla="*/ 11 w 17"/>
              <a:gd name="T37" fmla="*/ 21 h 25"/>
              <a:gd name="T38" fmla="*/ 11 w 17"/>
              <a:gd name="T39" fmla="*/ 19 h 25"/>
              <a:gd name="T40" fmla="*/ 9 w 17"/>
              <a:gd name="T41" fmla="*/ 17 h 25"/>
              <a:gd name="T42" fmla="*/ 7 w 17"/>
              <a:gd name="T43" fmla="*/ 15 h 25"/>
              <a:gd name="T44" fmla="*/ 5 w 17"/>
              <a:gd name="T45" fmla="*/ 13 h 25"/>
              <a:gd name="T46" fmla="*/ 5 w 17"/>
              <a:gd name="T47" fmla="*/ 11 h 25"/>
              <a:gd name="T48" fmla="*/ 3 w 17"/>
              <a:gd name="T49" fmla="*/ 9 h 25"/>
              <a:gd name="T50" fmla="*/ 3 w 17"/>
              <a:gd name="T51" fmla="*/ 9 h 25"/>
              <a:gd name="T52" fmla="*/ 3 w 17"/>
              <a:gd name="T53" fmla="*/ 9 h 25"/>
              <a:gd name="T54" fmla="*/ 2 w 17"/>
              <a:gd name="T55" fmla="*/ 9 h 25"/>
              <a:gd name="T56" fmla="*/ 2 w 17"/>
              <a:gd name="T57" fmla="*/ 9 h 25"/>
              <a:gd name="T58" fmla="*/ 2 w 17"/>
              <a:gd name="T59" fmla="*/ 9 h 25"/>
              <a:gd name="T60" fmla="*/ 0 w 17"/>
              <a:gd name="T61" fmla="*/ 11 h 25"/>
              <a:gd name="T62" fmla="*/ 0 w 17"/>
              <a:gd name="T63" fmla="*/ 11 h 25"/>
              <a:gd name="T64" fmla="*/ 0 w 17"/>
              <a:gd name="T65" fmla="*/ 9 h 25"/>
              <a:gd name="T66" fmla="*/ 0 w 17"/>
              <a:gd name="T67" fmla="*/ 9 h 25"/>
              <a:gd name="T68" fmla="*/ 0 w 17"/>
              <a:gd name="T69" fmla="*/ 9 h 25"/>
              <a:gd name="T70" fmla="*/ 0 w 17"/>
              <a:gd name="T71" fmla="*/ 7 h 25"/>
              <a:gd name="T72" fmla="*/ 0 w 17"/>
              <a:gd name="T73" fmla="*/ 7 h 25"/>
              <a:gd name="T74" fmla="*/ 0 w 17"/>
              <a:gd name="T75" fmla="*/ 6 h 25"/>
              <a:gd name="T76" fmla="*/ 0 w 17"/>
              <a:gd name="T77" fmla="*/ 4 h 25"/>
              <a:gd name="T78" fmla="*/ 0 w 17"/>
              <a:gd name="T79" fmla="*/ 4 h 25"/>
              <a:gd name="T80" fmla="*/ 2 w 17"/>
              <a:gd name="T81" fmla="*/ 2 h 25"/>
              <a:gd name="T82" fmla="*/ 2 w 17"/>
              <a:gd name="T83" fmla="*/ 2 h 25"/>
              <a:gd name="T84" fmla="*/ 2 w 17"/>
              <a:gd name="T85" fmla="*/ 2 h 25"/>
              <a:gd name="T86" fmla="*/ 3 w 17"/>
              <a:gd name="T87" fmla="*/ 0 h 25"/>
              <a:gd name="T88" fmla="*/ 3 w 17"/>
              <a:gd name="T89" fmla="*/ 0 h 25"/>
              <a:gd name="T90" fmla="*/ 5 w 17"/>
              <a:gd name="T91" fmla="*/ 0 h 25"/>
              <a:gd name="T92" fmla="*/ 5 w 17"/>
              <a:gd name="T93" fmla="*/ 0 h 25"/>
              <a:gd name="T94" fmla="*/ 5 w 17"/>
              <a:gd name="T95" fmla="*/ 0 h 25"/>
              <a:gd name="T96" fmla="*/ 5 w 17"/>
              <a:gd name="T97" fmla="*/ 0 h 25"/>
              <a:gd name="T98" fmla="*/ 5 w 17"/>
              <a:gd name="T99" fmla="*/ 2 h 25"/>
              <a:gd name="T100" fmla="*/ 5 w 17"/>
              <a:gd name="T101" fmla="*/ 2 h 25"/>
              <a:gd name="T102" fmla="*/ 5 w 17"/>
              <a:gd name="T103" fmla="*/ 4 h 25"/>
              <a:gd name="T104" fmla="*/ 5 w 17"/>
              <a:gd name="T105" fmla="*/ 4 h 25"/>
              <a:gd name="T106" fmla="*/ 5 w 17"/>
              <a:gd name="T107" fmla="*/ 4 h 25"/>
              <a:gd name="T108" fmla="*/ 5 w 17"/>
              <a:gd name="T109" fmla="*/ 6 h 25"/>
              <a:gd name="T110" fmla="*/ 5 w 17"/>
              <a:gd name="T111" fmla="*/ 6 h 25"/>
              <a:gd name="T112" fmla="*/ 5 w 17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19"/>
                </a:lnTo>
                <a:lnTo>
                  <a:pt x="17" y="21"/>
                </a:lnTo>
                <a:lnTo>
                  <a:pt x="17" y="21"/>
                </a:lnTo>
                <a:lnTo>
                  <a:pt x="17" y="21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6" name="Freeform 664"/>
          <p:cNvSpPr>
            <a:spLocks/>
          </p:cNvSpPr>
          <p:nvPr/>
        </p:nvSpPr>
        <p:spPr bwMode="auto">
          <a:xfrm>
            <a:off x="5576888" y="3910013"/>
            <a:ext cx="63500" cy="95250"/>
          </a:xfrm>
          <a:custGeom>
            <a:avLst/>
            <a:gdLst>
              <a:gd name="T0" fmla="*/ 5 w 17"/>
              <a:gd name="T1" fmla="*/ 6 h 25"/>
              <a:gd name="T2" fmla="*/ 7 w 17"/>
              <a:gd name="T3" fmla="*/ 7 h 25"/>
              <a:gd name="T4" fmla="*/ 9 w 17"/>
              <a:gd name="T5" fmla="*/ 9 h 25"/>
              <a:gd name="T6" fmla="*/ 9 w 17"/>
              <a:gd name="T7" fmla="*/ 11 h 25"/>
              <a:gd name="T8" fmla="*/ 11 w 17"/>
              <a:gd name="T9" fmla="*/ 13 h 25"/>
              <a:gd name="T10" fmla="*/ 13 w 17"/>
              <a:gd name="T11" fmla="*/ 15 h 25"/>
              <a:gd name="T12" fmla="*/ 15 w 17"/>
              <a:gd name="T13" fmla="*/ 15 h 25"/>
              <a:gd name="T14" fmla="*/ 17 w 17"/>
              <a:gd name="T15" fmla="*/ 17 h 25"/>
              <a:gd name="T16" fmla="*/ 17 w 17"/>
              <a:gd name="T17" fmla="*/ 19 h 25"/>
              <a:gd name="T18" fmla="*/ 17 w 17"/>
              <a:gd name="T19" fmla="*/ 21 h 25"/>
              <a:gd name="T20" fmla="*/ 15 w 17"/>
              <a:gd name="T21" fmla="*/ 23 h 25"/>
              <a:gd name="T22" fmla="*/ 15 w 17"/>
              <a:gd name="T23" fmla="*/ 25 h 25"/>
              <a:gd name="T24" fmla="*/ 13 w 17"/>
              <a:gd name="T25" fmla="*/ 23 h 25"/>
              <a:gd name="T26" fmla="*/ 11 w 17"/>
              <a:gd name="T27" fmla="*/ 21 h 25"/>
              <a:gd name="T28" fmla="*/ 11 w 17"/>
              <a:gd name="T29" fmla="*/ 19 h 25"/>
              <a:gd name="T30" fmla="*/ 9 w 17"/>
              <a:gd name="T31" fmla="*/ 17 h 25"/>
              <a:gd name="T32" fmla="*/ 7 w 17"/>
              <a:gd name="T33" fmla="*/ 15 h 25"/>
              <a:gd name="T34" fmla="*/ 5 w 17"/>
              <a:gd name="T35" fmla="*/ 13 h 25"/>
              <a:gd name="T36" fmla="*/ 5 w 17"/>
              <a:gd name="T37" fmla="*/ 11 h 25"/>
              <a:gd name="T38" fmla="*/ 3 w 17"/>
              <a:gd name="T39" fmla="*/ 9 h 25"/>
              <a:gd name="T40" fmla="*/ 2 w 17"/>
              <a:gd name="T41" fmla="*/ 9 h 25"/>
              <a:gd name="T42" fmla="*/ 0 w 17"/>
              <a:gd name="T43" fmla="*/ 11 h 25"/>
              <a:gd name="T44" fmla="*/ 0 w 17"/>
              <a:gd name="T45" fmla="*/ 9 h 25"/>
              <a:gd name="T46" fmla="*/ 0 w 17"/>
              <a:gd name="T47" fmla="*/ 7 h 25"/>
              <a:gd name="T48" fmla="*/ 0 w 17"/>
              <a:gd name="T49" fmla="*/ 6 h 25"/>
              <a:gd name="T50" fmla="*/ 0 w 17"/>
              <a:gd name="T51" fmla="*/ 4 h 25"/>
              <a:gd name="T52" fmla="*/ 2 w 17"/>
              <a:gd name="T53" fmla="*/ 2 h 25"/>
              <a:gd name="T54" fmla="*/ 3 w 17"/>
              <a:gd name="T55" fmla="*/ 0 h 25"/>
              <a:gd name="T56" fmla="*/ 5 w 17"/>
              <a:gd name="T57" fmla="*/ 0 h 25"/>
              <a:gd name="T58" fmla="*/ 5 w 17"/>
              <a:gd name="T59" fmla="*/ 2 h 25"/>
              <a:gd name="T60" fmla="*/ 5 w 17"/>
              <a:gd name="T61" fmla="*/ 4 h 25"/>
              <a:gd name="T62" fmla="*/ 5 w 17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5">
                <a:moveTo>
                  <a:pt x="5" y="6"/>
                </a:move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7" y="21"/>
                </a:lnTo>
                <a:lnTo>
                  <a:pt x="15" y="23"/>
                </a:lnTo>
                <a:lnTo>
                  <a:pt x="15" y="25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5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7" name="Freeform 665"/>
          <p:cNvSpPr>
            <a:spLocks/>
          </p:cNvSpPr>
          <p:nvPr/>
        </p:nvSpPr>
        <p:spPr bwMode="auto">
          <a:xfrm>
            <a:off x="5500688" y="4276725"/>
            <a:ext cx="95250" cy="153988"/>
          </a:xfrm>
          <a:custGeom>
            <a:avLst/>
            <a:gdLst>
              <a:gd name="T0" fmla="*/ 6 w 25"/>
              <a:gd name="T1" fmla="*/ 27 h 40"/>
              <a:gd name="T2" fmla="*/ 10 w 25"/>
              <a:gd name="T3" fmla="*/ 25 h 40"/>
              <a:gd name="T4" fmla="*/ 12 w 25"/>
              <a:gd name="T5" fmla="*/ 21 h 40"/>
              <a:gd name="T6" fmla="*/ 14 w 25"/>
              <a:gd name="T7" fmla="*/ 17 h 40"/>
              <a:gd name="T8" fmla="*/ 16 w 25"/>
              <a:gd name="T9" fmla="*/ 13 h 40"/>
              <a:gd name="T10" fmla="*/ 18 w 25"/>
              <a:gd name="T11" fmla="*/ 11 h 40"/>
              <a:gd name="T12" fmla="*/ 20 w 25"/>
              <a:gd name="T13" fmla="*/ 7 h 40"/>
              <a:gd name="T14" fmla="*/ 22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5 w 25"/>
              <a:gd name="T21" fmla="*/ 4 h 40"/>
              <a:gd name="T22" fmla="*/ 25 w 25"/>
              <a:gd name="T23" fmla="*/ 5 h 40"/>
              <a:gd name="T24" fmla="*/ 23 w 25"/>
              <a:gd name="T25" fmla="*/ 7 h 40"/>
              <a:gd name="T26" fmla="*/ 22 w 25"/>
              <a:gd name="T27" fmla="*/ 11 h 40"/>
              <a:gd name="T28" fmla="*/ 20 w 25"/>
              <a:gd name="T29" fmla="*/ 15 h 40"/>
              <a:gd name="T30" fmla="*/ 18 w 25"/>
              <a:gd name="T31" fmla="*/ 17 h 40"/>
              <a:gd name="T32" fmla="*/ 16 w 25"/>
              <a:gd name="T33" fmla="*/ 21 h 40"/>
              <a:gd name="T34" fmla="*/ 14 w 25"/>
              <a:gd name="T35" fmla="*/ 25 h 40"/>
              <a:gd name="T36" fmla="*/ 12 w 25"/>
              <a:gd name="T37" fmla="*/ 28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40 h 40"/>
              <a:gd name="T50" fmla="*/ 4 w 25"/>
              <a:gd name="T51" fmla="*/ 40 h 40"/>
              <a:gd name="T52" fmla="*/ 2 w 25"/>
              <a:gd name="T53" fmla="*/ 40 h 40"/>
              <a:gd name="T54" fmla="*/ 2 w 25"/>
              <a:gd name="T55" fmla="*/ 38 h 40"/>
              <a:gd name="T56" fmla="*/ 0 w 25"/>
              <a:gd name="T57" fmla="*/ 36 h 40"/>
              <a:gd name="T58" fmla="*/ 0 w 25"/>
              <a:gd name="T59" fmla="*/ 34 h 40"/>
              <a:gd name="T60" fmla="*/ 0 w 25"/>
              <a:gd name="T61" fmla="*/ 32 h 40"/>
              <a:gd name="T62" fmla="*/ 0 w 25"/>
              <a:gd name="T63" fmla="*/ 30 h 40"/>
              <a:gd name="T64" fmla="*/ 2 w 25"/>
              <a:gd name="T65" fmla="*/ 28 h 40"/>
              <a:gd name="T66" fmla="*/ 4 w 25"/>
              <a:gd name="T67" fmla="*/ 27 h 40"/>
              <a:gd name="T68" fmla="*/ 4 w 25"/>
              <a:gd name="T69" fmla="*/ 28 h 40"/>
              <a:gd name="T70" fmla="*/ 6 w 25"/>
              <a:gd name="T71" fmla="*/ 28 h 40"/>
              <a:gd name="T72" fmla="*/ 6 w 25"/>
              <a:gd name="T7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10" y="25"/>
                </a:lnTo>
                <a:lnTo>
                  <a:pt x="12" y="21"/>
                </a:lnTo>
                <a:lnTo>
                  <a:pt x="14" y="17"/>
                </a:lnTo>
                <a:lnTo>
                  <a:pt x="16" y="13"/>
                </a:lnTo>
                <a:lnTo>
                  <a:pt x="18" y="11"/>
                </a:lnTo>
                <a:lnTo>
                  <a:pt x="20" y="7"/>
                </a:lnTo>
                <a:lnTo>
                  <a:pt x="22" y="4"/>
                </a:lnTo>
                <a:lnTo>
                  <a:pt x="23" y="0"/>
                </a:lnTo>
                <a:lnTo>
                  <a:pt x="23" y="2"/>
                </a:lnTo>
                <a:lnTo>
                  <a:pt x="25" y="4"/>
                </a:lnTo>
                <a:lnTo>
                  <a:pt x="25" y="5"/>
                </a:lnTo>
                <a:lnTo>
                  <a:pt x="23" y="7"/>
                </a:lnTo>
                <a:lnTo>
                  <a:pt x="22" y="11"/>
                </a:lnTo>
                <a:lnTo>
                  <a:pt x="20" y="15"/>
                </a:lnTo>
                <a:lnTo>
                  <a:pt x="18" y="17"/>
                </a:lnTo>
                <a:lnTo>
                  <a:pt x="16" y="21"/>
                </a:lnTo>
                <a:lnTo>
                  <a:pt x="14" y="25"/>
                </a:lnTo>
                <a:lnTo>
                  <a:pt x="12" y="28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4" y="27"/>
                </a:lnTo>
                <a:lnTo>
                  <a:pt x="4" y="28"/>
                </a:lnTo>
                <a:lnTo>
                  <a:pt x="6" y="28"/>
                </a:lnTo>
                <a:lnTo>
                  <a:pt x="6" y="2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8" name="Freeform 666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0 h 15"/>
              <a:gd name="T20" fmla="*/ 25 w 25"/>
              <a:gd name="T21" fmla="*/ 2 h 15"/>
              <a:gd name="T22" fmla="*/ 25 w 25"/>
              <a:gd name="T23" fmla="*/ 2 h 15"/>
              <a:gd name="T24" fmla="*/ 25 w 25"/>
              <a:gd name="T25" fmla="*/ 4 h 15"/>
              <a:gd name="T26" fmla="*/ 25 w 25"/>
              <a:gd name="T27" fmla="*/ 4 h 15"/>
              <a:gd name="T28" fmla="*/ 25 w 25"/>
              <a:gd name="T29" fmla="*/ 4 h 15"/>
              <a:gd name="T30" fmla="*/ 25 w 25"/>
              <a:gd name="T31" fmla="*/ 6 h 15"/>
              <a:gd name="T32" fmla="*/ 25 w 25"/>
              <a:gd name="T33" fmla="*/ 6 h 15"/>
              <a:gd name="T34" fmla="*/ 21 w 25"/>
              <a:gd name="T35" fmla="*/ 8 h 15"/>
              <a:gd name="T36" fmla="*/ 19 w 25"/>
              <a:gd name="T37" fmla="*/ 8 h 15"/>
              <a:gd name="T38" fmla="*/ 17 w 25"/>
              <a:gd name="T39" fmla="*/ 8 h 15"/>
              <a:gd name="T40" fmla="*/ 15 w 25"/>
              <a:gd name="T41" fmla="*/ 8 h 15"/>
              <a:gd name="T42" fmla="*/ 11 w 25"/>
              <a:gd name="T43" fmla="*/ 8 h 15"/>
              <a:gd name="T44" fmla="*/ 9 w 25"/>
              <a:gd name="T45" fmla="*/ 10 h 15"/>
              <a:gd name="T46" fmla="*/ 7 w 25"/>
              <a:gd name="T47" fmla="*/ 10 h 15"/>
              <a:gd name="T48" fmla="*/ 6 w 25"/>
              <a:gd name="T49" fmla="*/ 10 h 15"/>
              <a:gd name="T50" fmla="*/ 6 w 25"/>
              <a:gd name="T51" fmla="*/ 10 h 15"/>
              <a:gd name="T52" fmla="*/ 4 w 25"/>
              <a:gd name="T53" fmla="*/ 10 h 15"/>
              <a:gd name="T54" fmla="*/ 4 w 25"/>
              <a:gd name="T55" fmla="*/ 12 h 15"/>
              <a:gd name="T56" fmla="*/ 4 w 25"/>
              <a:gd name="T57" fmla="*/ 12 h 15"/>
              <a:gd name="T58" fmla="*/ 4 w 25"/>
              <a:gd name="T59" fmla="*/ 14 h 15"/>
              <a:gd name="T60" fmla="*/ 2 w 25"/>
              <a:gd name="T61" fmla="*/ 14 h 15"/>
              <a:gd name="T62" fmla="*/ 2 w 25"/>
              <a:gd name="T63" fmla="*/ 15 h 15"/>
              <a:gd name="T64" fmla="*/ 2 w 25"/>
              <a:gd name="T65" fmla="*/ 15 h 15"/>
              <a:gd name="T66" fmla="*/ 2 w 25"/>
              <a:gd name="T67" fmla="*/ 15 h 15"/>
              <a:gd name="T68" fmla="*/ 0 w 25"/>
              <a:gd name="T69" fmla="*/ 14 h 15"/>
              <a:gd name="T70" fmla="*/ 0 w 25"/>
              <a:gd name="T71" fmla="*/ 14 h 15"/>
              <a:gd name="T72" fmla="*/ 0 w 25"/>
              <a:gd name="T73" fmla="*/ 14 h 15"/>
              <a:gd name="T74" fmla="*/ 0 w 25"/>
              <a:gd name="T75" fmla="*/ 12 h 15"/>
              <a:gd name="T76" fmla="*/ 0 w 25"/>
              <a:gd name="T77" fmla="*/ 12 h 15"/>
              <a:gd name="T78" fmla="*/ 0 w 25"/>
              <a:gd name="T79" fmla="*/ 10 h 15"/>
              <a:gd name="T80" fmla="*/ 0 w 25"/>
              <a:gd name="T81" fmla="*/ 8 h 15"/>
              <a:gd name="T82" fmla="*/ 0 w 25"/>
              <a:gd name="T83" fmla="*/ 8 h 15"/>
              <a:gd name="T84" fmla="*/ 0 w 25"/>
              <a:gd name="T85" fmla="*/ 6 h 15"/>
              <a:gd name="T86" fmla="*/ 0 w 25"/>
              <a:gd name="T87" fmla="*/ 4 h 15"/>
              <a:gd name="T88" fmla="*/ 2 w 25"/>
              <a:gd name="T89" fmla="*/ 4 h 15"/>
              <a:gd name="T90" fmla="*/ 2 w 25"/>
              <a:gd name="T91" fmla="*/ 4 h 15"/>
              <a:gd name="T92" fmla="*/ 2 w 25"/>
              <a:gd name="T93" fmla="*/ 2 h 15"/>
              <a:gd name="T94" fmla="*/ 4 w 25"/>
              <a:gd name="T95" fmla="*/ 2 h 15"/>
              <a:gd name="T96" fmla="*/ 4 w 25"/>
              <a:gd name="T97" fmla="*/ 2 h 15"/>
              <a:gd name="T98" fmla="*/ 4 w 25"/>
              <a:gd name="T99" fmla="*/ 2 h 15"/>
              <a:gd name="T100" fmla="*/ 4 w 25"/>
              <a:gd name="T101" fmla="*/ 2 h 15"/>
              <a:gd name="T102" fmla="*/ 4 w 25"/>
              <a:gd name="T103" fmla="*/ 2 h 15"/>
              <a:gd name="T104" fmla="*/ 6 w 25"/>
              <a:gd name="T105" fmla="*/ 4 h 15"/>
              <a:gd name="T106" fmla="*/ 6 w 25"/>
              <a:gd name="T107" fmla="*/ 4 h 15"/>
              <a:gd name="T108" fmla="*/ 6 w 25"/>
              <a:gd name="T109" fmla="*/ 6 h 15"/>
              <a:gd name="T110" fmla="*/ 6 w 25"/>
              <a:gd name="T111" fmla="*/ 6 h 15"/>
              <a:gd name="T112" fmla="*/ 6 w 25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19" name="Freeform 667"/>
          <p:cNvSpPr>
            <a:spLocks/>
          </p:cNvSpPr>
          <p:nvPr/>
        </p:nvSpPr>
        <p:spPr bwMode="auto">
          <a:xfrm>
            <a:off x="5473700" y="4151313"/>
            <a:ext cx="95250" cy="57150"/>
          </a:xfrm>
          <a:custGeom>
            <a:avLst/>
            <a:gdLst>
              <a:gd name="T0" fmla="*/ 6 w 25"/>
              <a:gd name="T1" fmla="*/ 6 h 15"/>
              <a:gd name="T2" fmla="*/ 7 w 25"/>
              <a:gd name="T3" fmla="*/ 4 h 15"/>
              <a:gd name="T4" fmla="*/ 11 w 25"/>
              <a:gd name="T5" fmla="*/ 4 h 15"/>
              <a:gd name="T6" fmla="*/ 13 w 25"/>
              <a:gd name="T7" fmla="*/ 4 h 15"/>
              <a:gd name="T8" fmla="*/ 15 w 25"/>
              <a:gd name="T9" fmla="*/ 2 h 15"/>
              <a:gd name="T10" fmla="*/ 17 w 25"/>
              <a:gd name="T11" fmla="*/ 2 h 15"/>
              <a:gd name="T12" fmla="*/ 19 w 25"/>
              <a:gd name="T13" fmla="*/ 2 h 15"/>
              <a:gd name="T14" fmla="*/ 23 w 25"/>
              <a:gd name="T15" fmla="*/ 0 h 15"/>
              <a:gd name="T16" fmla="*/ 25 w 25"/>
              <a:gd name="T17" fmla="*/ 0 h 15"/>
              <a:gd name="T18" fmla="*/ 25 w 25"/>
              <a:gd name="T19" fmla="*/ 2 h 15"/>
              <a:gd name="T20" fmla="*/ 25 w 25"/>
              <a:gd name="T21" fmla="*/ 4 h 15"/>
              <a:gd name="T22" fmla="*/ 25 w 25"/>
              <a:gd name="T23" fmla="*/ 6 h 15"/>
              <a:gd name="T24" fmla="*/ 21 w 25"/>
              <a:gd name="T25" fmla="*/ 8 h 15"/>
              <a:gd name="T26" fmla="*/ 19 w 25"/>
              <a:gd name="T27" fmla="*/ 8 h 15"/>
              <a:gd name="T28" fmla="*/ 17 w 25"/>
              <a:gd name="T29" fmla="*/ 8 h 15"/>
              <a:gd name="T30" fmla="*/ 15 w 25"/>
              <a:gd name="T31" fmla="*/ 8 h 15"/>
              <a:gd name="T32" fmla="*/ 11 w 25"/>
              <a:gd name="T33" fmla="*/ 8 h 15"/>
              <a:gd name="T34" fmla="*/ 9 w 25"/>
              <a:gd name="T35" fmla="*/ 10 h 15"/>
              <a:gd name="T36" fmla="*/ 7 w 25"/>
              <a:gd name="T37" fmla="*/ 10 h 15"/>
              <a:gd name="T38" fmla="*/ 6 w 25"/>
              <a:gd name="T39" fmla="*/ 10 h 15"/>
              <a:gd name="T40" fmla="*/ 4 w 25"/>
              <a:gd name="T41" fmla="*/ 10 h 15"/>
              <a:gd name="T42" fmla="*/ 4 w 25"/>
              <a:gd name="T43" fmla="*/ 12 h 15"/>
              <a:gd name="T44" fmla="*/ 4 w 25"/>
              <a:gd name="T45" fmla="*/ 14 h 15"/>
              <a:gd name="T46" fmla="*/ 2 w 25"/>
              <a:gd name="T47" fmla="*/ 14 h 15"/>
              <a:gd name="T48" fmla="*/ 2 w 25"/>
              <a:gd name="T49" fmla="*/ 15 h 15"/>
              <a:gd name="T50" fmla="*/ 0 w 25"/>
              <a:gd name="T51" fmla="*/ 14 h 15"/>
              <a:gd name="T52" fmla="*/ 0 w 25"/>
              <a:gd name="T53" fmla="*/ 12 h 15"/>
              <a:gd name="T54" fmla="*/ 0 w 25"/>
              <a:gd name="T55" fmla="*/ 10 h 15"/>
              <a:gd name="T56" fmla="*/ 0 w 25"/>
              <a:gd name="T57" fmla="*/ 8 h 15"/>
              <a:gd name="T58" fmla="*/ 0 w 25"/>
              <a:gd name="T59" fmla="*/ 6 h 15"/>
              <a:gd name="T60" fmla="*/ 0 w 25"/>
              <a:gd name="T61" fmla="*/ 4 h 15"/>
              <a:gd name="T62" fmla="*/ 2 w 25"/>
              <a:gd name="T63" fmla="*/ 4 h 15"/>
              <a:gd name="T64" fmla="*/ 2 w 25"/>
              <a:gd name="T65" fmla="*/ 2 h 15"/>
              <a:gd name="T66" fmla="*/ 4 w 25"/>
              <a:gd name="T67" fmla="*/ 2 h 15"/>
              <a:gd name="T68" fmla="*/ 6 w 25"/>
              <a:gd name="T69" fmla="*/ 4 h 15"/>
              <a:gd name="T70" fmla="*/ 6 w 25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15">
                <a:moveTo>
                  <a:pt x="6" y="6"/>
                </a:moveTo>
                <a:lnTo>
                  <a:pt x="7" y="4"/>
                </a:lnTo>
                <a:lnTo>
                  <a:pt x="11" y="4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9" y="2"/>
                </a:ln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5" y="8"/>
                </a:lnTo>
                <a:lnTo>
                  <a:pt x="11" y="8"/>
                </a:lnTo>
                <a:lnTo>
                  <a:pt x="9" y="10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0" name="Freeform 668"/>
          <p:cNvSpPr>
            <a:spLocks/>
          </p:cNvSpPr>
          <p:nvPr/>
        </p:nvSpPr>
        <p:spPr bwMode="auto">
          <a:xfrm>
            <a:off x="5664200" y="4318000"/>
            <a:ext cx="41275" cy="215900"/>
          </a:xfrm>
          <a:custGeom>
            <a:avLst/>
            <a:gdLst>
              <a:gd name="T0" fmla="*/ 4 w 11"/>
              <a:gd name="T1" fmla="*/ 41 h 56"/>
              <a:gd name="T2" fmla="*/ 4 w 11"/>
              <a:gd name="T3" fmla="*/ 35 h 56"/>
              <a:gd name="T4" fmla="*/ 4 w 11"/>
              <a:gd name="T5" fmla="*/ 31 h 56"/>
              <a:gd name="T6" fmla="*/ 4 w 11"/>
              <a:gd name="T7" fmla="*/ 25 h 56"/>
              <a:gd name="T8" fmla="*/ 4 w 11"/>
              <a:gd name="T9" fmla="*/ 21 h 56"/>
              <a:gd name="T10" fmla="*/ 4 w 11"/>
              <a:gd name="T11" fmla="*/ 16 h 56"/>
              <a:gd name="T12" fmla="*/ 4 w 11"/>
              <a:gd name="T13" fmla="*/ 12 h 56"/>
              <a:gd name="T14" fmla="*/ 4 w 11"/>
              <a:gd name="T15" fmla="*/ 6 h 56"/>
              <a:gd name="T16" fmla="*/ 4 w 11"/>
              <a:gd name="T17" fmla="*/ 2 h 56"/>
              <a:gd name="T18" fmla="*/ 5 w 11"/>
              <a:gd name="T19" fmla="*/ 2 h 56"/>
              <a:gd name="T20" fmla="*/ 7 w 11"/>
              <a:gd name="T21" fmla="*/ 2 h 56"/>
              <a:gd name="T22" fmla="*/ 9 w 11"/>
              <a:gd name="T23" fmla="*/ 2 h 56"/>
              <a:gd name="T24" fmla="*/ 9 w 11"/>
              <a:gd name="T25" fmla="*/ 0 h 56"/>
              <a:gd name="T26" fmla="*/ 9 w 11"/>
              <a:gd name="T27" fmla="*/ 6 h 56"/>
              <a:gd name="T28" fmla="*/ 9 w 11"/>
              <a:gd name="T29" fmla="*/ 10 h 56"/>
              <a:gd name="T30" fmla="*/ 9 w 11"/>
              <a:gd name="T31" fmla="*/ 16 h 56"/>
              <a:gd name="T32" fmla="*/ 9 w 11"/>
              <a:gd name="T33" fmla="*/ 19 h 56"/>
              <a:gd name="T34" fmla="*/ 9 w 11"/>
              <a:gd name="T35" fmla="*/ 25 h 56"/>
              <a:gd name="T36" fmla="*/ 9 w 11"/>
              <a:gd name="T37" fmla="*/ 29 h 56"/>
              <a:gd name="T38" fmla="*/ 7 w 11"/>
              <a:gd name="T39" fmla="*/ 35 h 56"/>
              <a:gd name="T40" fmla="*/ 7 w 11"/>
              <a:gd name="T41" fmla="*/ 39 h 56"/>
              <a:gd name="T42" fmla="*/ 7 w 11"/>
              <a:gd name="T43" fmla="*/ 41 h 56"/>
              <a:gd name="T44" fmla="*/ 9 w 11"/>
              <a:gd name="T45" fmla="*/ 41 h 56"/>
              <a:gd name="T46" fmla="*/ 9 w 11"/>
              <a:gd name="T47" fmla="*/ 42 h 56"/>
              <a:gd name="T48" fmla="*/ 9 w 11"/>
              <a:gd name="T49" fmla="*/ 44 h 56"/>
              <a:gd name="T50" fmla="*/ 11 w 11"/>
              <a:gd name="T51" fmla="*/ 44 h 56"/>
              <a:gd name="T52" fmla="*/ 11 w 11"/>
              <a:gd name="T53" fmla="*/ 46 h 56"/>
              <a:gd name="T54" fmla="*/ 11 w 11"/>
              <a:gd name="T55" fmla="*/ 48 h 56"/>
              <a:gd name="T56" fmla="*/ 11 w 11"/>
              <a:gd name="T57" fmla="*/ 50 h 56"/>
              <a:gd name="T58" fmla="*/ 9 w 11"/>
              <a:gd name="T59" fmla="*/ 50 h 56"/>
              <a:gd name="T60" fmla="*/ 9 w 11"/>
              <a:gd name="T61" fmla="*/ 52 h 56"/>
              <a:gd name="T62" fmla="*/ 7 w 11"/>
              <a:gd name="T63" fmla="*/ 54 h 56"/>
              <a:gd name="T64" fmla="*/ 5 w 11"/>
              <a:gd name="T65" fmla="*/ 54 h 56"/>
              <a:gd name="T66" fmla="*/ 5 w 11"/>
              <a:gd name="T67" fmla="*/ 56 h 56"/>
              <a:gd name="T68" fmla="*/ 4 w 11"/>
              <a:gd name="T69" fmla="*/ 54 h 56"/>
              <a:gd name="T70" fmla="*/ 2 w 11"/>
              <a:gd name="T71" fmla="*/ 54 h 56"/>
              <a:gd name="T72" fmla="*/ 2 w 11"/>
              <a:gd name="T73" fmla="*/ 52 h 56"/>
              <a:gd name="T74" fmla="*/ 0 w 11"/>
              <a:gd name="T75" fmla="*/ 52 h 56"/>
              <a:gd name="T76" fmla="*/ 0 w 11"/>
              <a:gd name="T77" fmla="*/ 50 h 56"/>
              <a:gd name="T78" fmla="*/ 0 w 11"/>
              <a:gd name="T79" fmla="*/ 48 h 56"/>
              <a:gd name="T80" fmla="*/ 0 w 11"/>
              <a:gd name="T81" fmla="*/ 46 h 56"/>
              <a:gd name="T82" fmla="*/ 0 w 11"/>
              <a:gd name="T83" fmla="*/ 44 h 56"/>
              <a:gd name="T84" fmla="*/ 2 w 11"/>
              <a:gd name="T85" fmla="*/ 44 h 56"/>
              <a:gd name="T86" fmla="*/ 2 w 11"/>
              <a:gd name="T87" fmla="*/ 42 h 56"/>
              <a:gd name="T88" fmla="*/ 4 w 11"/>
              <a:gd name="T89" fmla="*/ 42 h 56"/>
              <a:gd name="T90" fmla="*/ 4 w 11"/>
              <a:gd name="T91" fmla="*/ 4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56">
                <a:moveTo>
                  <a:pt x="4" y="41"/>
                </a:moveTo>
                <a:lnTo>
                  <a:pt x="4" y="35"/>
                </a:lnTo>
                <a:lnTo>
                  <a:pt x="4" y="31"/>
                </a:lnTo>
                <a:lnTo>
                  <a:pt x="4" y="25"/>
                </a:lnTo>
                <a:lnTo>
                  <a:pt x="4" y="21"/>
                </a:lnTo>
                <a:lnTo>
                  <a:pt x="4" y="16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9" y="6"/>
                </a:lnTo>
                <a:lnTo>
                  <a:pt x="9" y="10"/>
                </a:lnTo>
                <a:lnTo>
                  <a:pt x="9" y="16"/>
                </a:lnTo>
                <a:lnTo>
                  <a:pt x="9" y="19"/>
                </a:lnTo>
                <a:lnTo>
                  <a:pt x="9" y="25"/>
                </a:lnTo>
                <a:lnTo>
                  <a:pt x="9" y="29"/>
                </a:lnTo>
                <a:lnTo>
                  <a:pt x="7" y="35"/>
                </a:lnTo>
                <a:lnTo>
                  <a:pt x="7" y="39"/>
                </a:lnTo>
                <a:lnTo>
                  <a:pt x="7" y="41"/>
                </a:lnTo>
                <a:lnTo>
                  <a:pt x="9" y="41"/>
                </a:lnTo>
                <a:lnTo>
                  <a:pt x="9" y="42"/>
                </a:lnTo>
                <a:lnTo>
                  <a:pt x="9" y="44"/>
                </a:lnTo>
                <a:lnTo>
                  <a:pt x="11" y="44"/>
                </a:lnTo>
                <a:lnTo>
                  <a:pt x="11" y="46"/>
                </a:lnTo>
                <a:lnTo>
                  <a:pt x="11" y="48"/>
                </a:lnTo>
                <a:lnTo>
                  <a:pt x="11" y="50"/>
                </a:lnTo>
                <a:lnTo>
                  <a:pt x="9" y="50"/>
                </a:lnTo>
                <a:lnTo>
                  <a:pt x="9" y="52"/>
                </a:lnTo>
                <a:lnTo>
                  <a:pt x="7" y="54"/>
                </a:lnTo>
                <a:lnTo>
                  <a:pt x="5" y="54"/>
                </a:lnTo>
                <a:lnTo>
                  <a:pt x="5" y="56"/>
                </a:lnTo>
                <a:lnTo>
                  <a:pt x="4" y="54"/>
                </a:lnTo>
                <a:lnTo>
                  <a:pt x="2" y="54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2"/>
                </a:lnTo>
                <a:lnTo>
                  <a:pt x="4" y="4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1" name="Freeform 669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0 h 39"/>
              <a:gd name="T20" fmla="*/ 4 w 33"/>
              <a:gd name="T21" fmla="*/ 2 h 39"/>
              <a:gd name="T22" fmla="*/ 4 w 33"/>
              <a:gd name="T23" fmla="*/ 2 h 39"/>
              <a:gd name="T24" fmla="*/ 2 w 33"/>
              <a:gd name="T25" fmla="*/ 4 h 39"/>
              <a:gd name="T26" fmla="*/ 2 w 33"/>
              <a:gd name="T27" fmla="*/ 4 h 39"/>
              <a:gd name="T28" fmla="*/ 2 w 33"/>
              <a:gd name="T29" fmla="*/ 4 h 39"/>
              <a:gd name="T30" fmla="*/ 2 w 33"/>
              <a:gd name="T31" fmla="*/ 6 h 39"/>
              <a:gd name="T32" fmla="*/ 0 w 33"/>
              <a:gd name="T33" fmla="*/ 6 h 39"/>
              <a:gd name="T34" fmla="*/ 4 w 33"/>
              <a:gd name="T35" fmla="*/ 10 h 39"/>
              <a:gd name="T36" fmla="*/ 6 w 33"/>
              <a:gd name="T37" fmla="*/ 12 h 39"/>
              <a:gd name="T38" fmla="*/ 8 w 33"/>
              <a:gd name="T39" fmla="*/ 14 h 39"/>
              <a:gd name="T40" fmla="*/ 12 w 33"/>
              <a:gd name="T41" fmla="*/ 17 h 39"/>
              <a:gd name="T42" fmla="*/ 14 w 33"/>
              <a:gd name="T43" fmla="*/ 19 h 39"/>
              <a:gd name="T44" fmla="*/ 16 w 33"/>
              <a:gd name="T45" fmla="*/ 23 h 39"/>
              <a:gd name="T46" fmla="*/ 20 w 33"/>
              <a:gd name="T47" fmla="*/ 25 h 39"/>
              <a:gd name="T48" fmla="*/ 21 w 33"/>
              <a:gd name="T49" fmla="*/ 27 h 39"/>
              <a:gd name="T50" fmla="*/ 23 w 33"/>
              <a:gd name="T51" fmla="*/ 29 h 39"/>
              <a:gd name="T52" fmla="*/ 23 w 33"/>
              <a:gd name="T53" fmla="*/ 29 h 39"/>
              <a:gd name="T54" fmla="*/ 23 w 33"/>
              <a:gd name="T55" fmla="*/ 31 h 39"/>
              <a:gd name="T56" fmla="*/ 23 w 33"/>
              <a:gd name="T57" fmla="*/ 33 h 39"/>
              <a:gd name="T58" fmla="*/ 23 w 33"/>
              <a:gd name="T59" fmla="*/ 33 h 39"/>
              <a:gd name="T60" fmla="*/ 23 w 33"/>
              <a:gd name="T61" fmla="*/ 35 h 39"/>
              <a:gd name="T62" fmla="*/ 23 w 33"/>
              <a:gd name="T63" fmla="*/ 37 h 39"/>
              <a:gd name="T64" fmla="*/ 23 w 33"/>
              <a:gd name="T65" fmla="*/ 37 h 39"/>
              <a:gd name="T66" fmla="*/ 25 w 33"/>
              <a:gd name="T67" fmla="*/ 37 h 39"/>
              <a:gd name="T68" fmla="*/ 25 w 33"/>
              <a:gd name="T69" fmla="*/ 39 h 39"/>
              <a:gd name="T70" fmla="*/ 27 w 33"/>
              <a:gd name="T71" fmla="*/ 39 h 39"/>
              <a:gd name="T72" fmla="*/ 27 w 33"/>
              <a:gd name="T73" fmla="*/ 37 h 39"/>
              <a:gd name="T74" fmla="*/ 29 w 33"/>
              <a:gd name="T75" fmla="*/ 37 h 39"/>
              <a:gd name="T76" fmla="*/ 31 w 33"/>
              <a:gd name="T77" fmla="*/ 37 h 39"/>
              <a:gd name="T78" fmla="*/ 31 w 33"/>
              <a:gd name="T79" fmla="*/ 35 h 39"/>
              <a:gd name="T80" fmla="*/ 33 w 33"/>
              <a:gd name="T81" fmla="*/ 33 h 39"/>
              <a:gd name="T82" fmla="*/ 33 w 33"/>
              <a:gd name="T83" fmla="*/ 33 h 39"/>
              <a:gd name="T84" fmla="*/ 33 w 33"/>
              <a:gd name="T85" fmla="*/ 31 h 39"/>
              <a:gd name="T86" fmla="*/ 33 w 33"/>
              <a:gd name="T87" fmla="*/ 29 h 39"/>
              <a:gd name="T88" fmla="*/ 33 w 33"/>
              <a:gd name="T89" fmla="*/ 27 h 39"/>
              <a:gd name="T90" fmla="*/ 33 w 33"/>
              <a:gd name="T91" fmla="*/ 25 h 39"/>
              <a:gd name="T92" fmla="*/ 33 w 33"/>
              <a:gd name="T93" fmla="*/ 23 h 39"/>
              <a:gd name="T94" fmla="*/ 33 w 33"/>
              <a:gd name="T95" fmla="*/ 23 h 39"/>
              <a:gd name="T96" fmla="*/ 31 w 33"/>
              <a:gd name="T97" fmla="*/ 21 h 39"/>
              <a:gd name="T98" fmla="*/ 31 w 33"/>
              <a:gd name="T99" fmla="*/ 21 h 39"/>
              <a:gd name="T100" fmla="*/ 29 w 33"/>
              <a:gd name="T101" fmla="*/ 21 h 39"/>
              <a:gd name="T102" fmla="*/ 29 w 33"/>
              <a:gd name="T103" fmla="*/ 21 h 39"/>
              <a:gd name="T104" fmla="*/ 27 w 33"/>
              <a:gd name="T105" fmla="*/ 23 h 39"/>
              <a:gd name="T106" fmla="*/ 27 w 33"/>
              <a:gd name="T107" fmla="*/ 23 h 39"/>
              <a:gd name="T108" fmla="*/ 25 w 33"/>
              <a:gd name="T109" fmla="*/ 23 h 39"/>
              <a:gd name="T110" fmla="*/ 25 w 33"/>
              <a:gd name="T111" fmla="*/ 23 h 39"/>
              <a:gd name="T112" fmla="*/ 25 w 33"/>
              <a:gd name="T113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5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2" name="Freeform 670"/>
          <p:cNvSpPr>
            <a:spLocks/>
          </p:cNvSpPr>
          <p:nvPr/>
        </p:nvSpPr>
        <p:spPr bwMode="auto">
          <a:xfrm>
            <a:off x="5778500" y="4230688"/>
            <a:ext cx="125413" cy="149225"/>
          </a:xfrm>
          <a:custGeom>
            <a:avLst/>
            <a:gdLst>
              <a:gd name="T0" fmla="*/ 25 w 33"/>
              <a:gd name="T1" fmla="*/ 23 h 39"/>
              <a:gd name="T2" fmla="*/ 21 w 33"/>
              <a:gd name="T3" fmla="*/ 19 h 39"/>
              <a:gd name="T4" fmla="*/ 20 w 33"/>
              <a:gd name="T5" fmla="*/ 17 h 39"/>
              <a:gd name="T6" fmla="*/ 18 w 33"/>
              <a:gd name="T7" fmla="*/ 14 h 39"/>
              <a:gd name="T8" fmla="*/ 14 w 33"/>
              <a:gd name="T9" fmla="*/ 12 h 39"/>
              <a:gd name="T10" fmla="*/ 12 w 33"/>
              <a:gd name="T11" fmla="*/ 8 h 39"/>
              <a:gd name="T12" fmla="*/ 10 w 33"/>
              <a:gd name="T13" fmla="*/ 6 h 39"/>
              <a:gd name="T14" fmla="*/ 8 w 33"/>
              <a:gd name="T15" fmla="*/ 2 h 39"/>
              <a:gd name="T16" fmla="*/ 4 w 33"/>
              <a:gd name="T17" fmla="*/ 0 h 39"/>
              <a:gd name="T18" fmla="*/ 4 w 33"/>
              <a:gd name="T19" fmla="*/ 2 h 39"/>
              <a:gd name="T20" fmla="*/ 2 w 33"/>
              <a:gd name="T21" fmla="*/ 4 h 39"/>
              <a:gd name="T22" fmla="*/ 2 w 33"/>
              <a:gd name="T23" fmla="*/ 6 h 39"/>
              <a:gd name="T24" fmla="*/ 0 w 33"/>
              <a:gd name="T25" fmla="*/ 6 h 39"/>
              <a:gd name="T26" fmla="*/ 4 w 33"/>
              <a:gd name="T27" fmla="*/ 10 h 39"/>
              <a:gd name="T28" fmla="*/ 6 w 33"/>
              <a:gd name="T29" fmla="*/ 12 h 39"/>
              <a:gd name="T30" fmla="*/ 8 w 33"/>
              <a:gd name="T31" fmla="*/ 14 h 39"/>
              <a:gd name="T32" fmla="*/ 12 w 33"/>
              <a:gd name="T33" fmla="*/ 17 h 39"/>
              <a:gd name="T34" fmla="*/ 14 w 33"/>
              <a:gd name="T35" fmla="*/ 19 h 39"/>
              <a:gd name="T36" fmla="*/ 16 w 33"/>
              <a:gd name="T37" fmla="*/ 23 h 39"/>
              <a:gd name="T38" fmla="*/ 20 w 33"/>
              <a:gd name="T39" fmla="*/ 25 h 39"/>
              <a:gd name="T40" fmla="*/ 21 w 33"/>
              <a:gd name="T41" fmla="*/ 27 h 39"/>
              <a:gd name="T42" fmla="*/ 23 w 33"/>
              <a:gd name="T43" fmla="*/ 29 h 39"/>
              <a:gd name="T44" fmla="*/ 23 w 33"/>
              <a:gd name="T45" fmla="*/ 31 h 39"/>
              <a:gd name="T46" fmla="*/ 23 w 33"/>
              <a:gd name="T47" fmla="*/ 33 h 39"/>
              <a:gd name="T48" fmla="*/ 23 w 33"/>
              <a:gd name="T49" fmla="*/ 35 h 39"/>
              <a:gd name="T50" fmla="*/ 23 w 33"/>
              <a:gd name="T51" fmla="*/ 37 h 39"/>
              <a:gd name="T52" fmla="*/ 25 w 33"/>
              <a:gd name="T53" fmla="*/ 37 h 39"/>
              <a:gd name="T54" fmla="*/ 25 w 33"/>
              <a:gd name="T55" fmla="*/ 39 h 39"/>
              <a:gd name="T56" fmla="*/ 27 w 33"/>
              <a:gd name="T57" fmla="*/ 39 h 39"/>
              <a:gd name="T58" fmla="*/ 27 w 33"/>
              <a:gd name="T59" fmla="*/ 37 h 39"/>
              <a:gd name="T60" fmla="*/ 29 w 33"/>
              <a:gd name="T61" fmla="*/ 37 h 39"/>
              <a:gd name="T62" fmla="*/ 31 w 33"/>
              <a:gd name="T63" fmla="*/ 37 h 39"/>
              <a:gd name="T64" fmla="*/ 31 w 33"/>
              <a:gd name="T65" fmla="*/ 35 h 39"/>
              <a:gd name="T66" fmla="*/ 33 w 33"/>
              <a:gd name="T67" fmla="*/ 33 h 39"/>
              <a:gd name="T68" fmla="*/ 33 w 33"/>
              <a:gd name="T69" fmla="*/ 31 h 39"/>
              <a:gd name="T70" fmla="*/ 33 w 33"/>
              <a:gd name="T71" fmla="*/ 29 h 39"/>
              <a:gd name="T72" fmla="*/ 33 w 33"/>
              <a:gd name="T73" fmla="*/ 27 h 39"/>
              <a:gd name="T74" fmla="*/ 33 w 33"/>
              <a:gd name="T75" fmla="*/ 25 h 39"/>
              <a:gd name="T76" fmla="*/ 33 w 33"/>
              <a:gd name="T77" fmla="*/ 23 h 39"/>
              <a:gd name="T78" fmla="*/ 31 w 33"/>
              <a:gd name="T79" fmla="*/ 21 h 39"/>
              <a:gd name="T80" fmla="*/ 29 w 33"/>
              <a:gd name="T81" fmla="*/ 21 h 39"/>
              <a:gd name="T82" fmla="*/ 27 w 33"/>
              <a:gd name="T83" fmla="*/ 23 h 39"/>
              <a:gd name="T84" fmla="*/ 25 w 33"/>
              <a:gd name="T85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9">
                <a:moveTo>
                  <a:pt x="25" y="23"/>
                </a:moveTo>
                <a:lnTo>
                  <a:pt x="21" y="19"/>
                </a:lnTo>
                <a:lnTo>
                  <a:pt x="20" y="17"/>
                </a:lnTo>
                <a:lnTo>
                  <a:pt x="18" y="14"/>
                </a:lnTo>
                <a:lnTo>
                  <a:pt x="14" y="12"/>
                </a:lnTo>
                <a:lnTo>
                  <a:pt x="12" y="8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12" y="17"/>
                </a:lnTo>
                <a:lnTo>
                  <a:pt x="14" y="19"/>
                </a:lnTo>
                <a:lnTo>
                  <a:pt x="16" y="23"/>
                </a:lnTo>
                <a:lnTo>
                  <a:pt x="20" y="25"/>
                </a:lnTo>
                <a:lnTo>
                  <a:pt x="21" y="27"/>
                </a:lnTo>
                <a:lnTo>
                  <a:pt x="23" y="29"/>
                </a:lnTo>
                <a:lnTo>
                  <a:pt x="23" y="31"/>
                </a:lnTo>
                <a:lnTo>
                  <a:pt x="23" y="33"/>
                </a:lnTo>
                <a:lnTo>
                  <a:pt x="23" y="35"/>
                </a:lnTo>
                <a:lnTo>
                  <a:pt x="23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9" y="37"/>
                </a:lnTo>
                <a:lnTo>
                  <a:pt x="31" y="37"/>
                </a:lnTo>
                <a:lnTo>
                  <a:pt x="31" y="35"/>
                </a:lnTo>
                <a:lnTo>
                  <a:pt x="33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3" name="Freeform 671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0 w 12"/>
              <a:gd name="T19" fmla="*/ 59 h 59"/>
              <a:gd name="T20" fmla="*/ 2 w 12"/>
              <a:gd name="T21" fmla="*/ 59 h 59"/>
              <a:gd name="T22" fmla="*/ 2 w 12"/>
              <a:gd name="T23" fmla="*/ 59 h 59"/>
              <a:gd name="T24" fmla="*/ 2 w 12"/>
              <a:gd name="T25" fmla="*/ 59 h 59"/>
              <a:gd name="T26" fmla="*/ 2 w 12"/>
              <a:gd name="T27" fmla="*/ 59 h 59"/>
              <a:gd name="T28" fmla="*/ 4 w 12"/>
              <a:gd name="T29" fmla="*/ 59 h 59"/>
              <a:gd name="T30" fmla="*/ 4 w 12"/>
              <a:gd name="T31" fmla="*/ 59 h 59"/>
              <a:gd name="T32" fmla="*/ 4 w 12"/>
              <a:gd name="T33" fmla="*/ 57 h 59"/>
              <a:gd name="T34" fmla="*/ 4 w 12"/>
              <a:gd name="T35" fmla="*/ 53 h 59"/>
              <a:gd name="T36" fmla="*/ 6 w 12"/>
              <a:gd name="T37" fmla="*/ 48 h 59"/>
              <a:gd name="T38" fmla="*/ 6 w 12"/>
              <a:gd name="T39" fmla="*/ 40 h 59"/>
              <a:gd name="T40" fmla="*/ 8 w 12"/>
              <a:gd name="T41" fmla="*/ 32 h 59"/>
              <a:gd name="T42" fmla="*/ 8 w 12"/>
              <a:gd name="T43" fmla="*/ 25 h 59"/>
              <a:gd name="T44" fmla="*/ 8 w 12"/>
              <a:gd name="T45" fmla="*/ 19 h 59"/>
              <a:gd name="T46" fmla="*/ 10 w 12"/>
              <a:gd name="T47" fmla="*/ 13 h 59"/>
              <a:gd name="T48" fmla="*/ 10 w 12"/>
              <a:gd name="T49" fmla="*/ 7 h 59"/>
              <a:gd name="T50" fmla="*/ 10 w 12"/>
              <a:gd name="T51" fmla="*/ 7 h 59"/>
              <a:gd name="T52" fmla="*/ 10 w 12"/>
              <a:gd name="T53" fmla="*/ 7 h 59"/>
              <a:gd name="T54" fmla="*/ 10 w 12"/>
              <a:gd name="T55" fmla="*/ 5 h 59"/>
              <a:gd name="T56" fmla="*/ 10 w 12"/>
              <a:gd name="T57" fmla="*/ 5 h 59"/>
              <a:gd name="T58" fmla="*/ 12 w 12"/>
              <a:gd name="T59" fmla="*/ 5 h 59"/>
              <a:gd name="T60" fmla="*/ 12 w 12"/>
              <a:gd name="T61" fmla="*/ 3 h 59"/>
              <a:gd name="T62" fmla="*/ 12 w 12"/>
              <a:gd name="T63" fmla="*/ 3 h 59"/>
              <a:gd name="T64" fmla="*/ 12 w 12"/>
              <a:gd name="T65" fmla="*/ 3 h 59"/>
              <a:gd name="T66" fmla="*/ 12 w 12"/>
              <a:gd name="T67" fmla="*/ 2 h 59"/>
              <a:gd name="T68" fmla="*/ 12 w 12"/>
              <a:gd name="T69" fmla="*/ 2 h 59"/>
              <a:gd name="T70" fmla="*/ 10 w 12"/>
              <a:gd name="T71" fmla="*/ 2 h 59"/>
              <a:gd name="T72" fmla="*/ 10 w 12"/>
              <a:gd name="T73" fmla="*/ 0 h 59"/>
              <a:gd name="T74" fmla="*/ 10 w 12"/>
              <a:gd name="T75" fmla="*/ 0 h 59"/>
              <a:gd name="T76" fmla="*/ 8 w 12"/>
              <a:gd name="T77" fmla="*/ 0 h 59"/>
              <a:gd name="T78" fmla="*/ 8 w 12"/>
              <a:gd name="T79" fmla="*/ 0 h 59"/>
              <a:gd name="T80" fmla="*/ 8 w 12"/>
              <a:gd name="T81" fmla="*/ 2 h 59"/>
              <a:gd name="T82" fmla="*/ 6 w 12"/>
              <a:gd name="T83" fmla="*/ 2 h 59"/>
              <a:gd name="T84" fmla="*/ 6 w 12"/>
              <a:gd name="T85" fmla="*/ 2 h 59"/>
              <a:gd name="T86" fmla="*/ 4 w 12"/>
              <a:gd name="T87" fmla="*/ 3 h 59"/>
              <a:gd name="T88" fmla="*/ 4 w 12"/>
              <a:gd name="T89" fmla="*/ 3 h 59"/>
              <a:gd name="T90" fmla="*/ 4 w 12"/>
              <a:gd name="T91" fmla="*/ 3 h 59"/>
              <a:gd name="T92" fmla="*/ 4 w 12"/>
              <a:gd name="T93" fmla="*/ 5 h 59"/>
              <a:gd name="T94" fmla="*/ 4 w 12"/>
              <a:gd name="T95" fmla="*/ 5 h 59"/>
              <a:gd name="T96" fmla="*/ 4 w 12"/>
              <a:gd name="T97" fmla="*/ 7 h 59"/>
              <a:gd name="T98" fmla="*/ 4 w 12"/>
              <a:gd name="T99" fmla="*/ 7 h 59"/>
              <a:gd name="T100" fmla="*/ 4 w 12"/>
              <a:gd name="T101" fmla="*/ 7 h 59"/>
              <a:gd name="T102" fmla="*/ 4 w 12"/>
              <a:gd name="T103" fmla="*/ 7 h 59"/>
              <a:gd name="T104" fmla="*/ 4 w 12"/>
              <a:gd name="T105" fmla="*/ 9 h 59"/>
              <a:gd name="T106" fmla="*/ 6 w 12"/>
              <a:gd name="T107" fmla="*/ 9 h 59"/>
              <a:gd name="T108" fmla="*/ 6 w 12"/>
              <a:gd name="T109" fmla="*/ 9 h 59"/>
              <a:gd name="T110" fmla="*/ 6 w 12"/>
              <a:gd name="T111" fmla="*/ 9 h 59"/>
              <a:gd name="T112" fmla="*/ 6 w 12"/>
              <a:gd name="T113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0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4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4" name="Freeform 672"/>
          <p:cNvSpPr>
            <a:spLocks/>
          </p:cNvSpPr>
          <p:nvPr/>
        </p:nvSpPr>
        <p:spPr bwMode="auto">
          <a:xfrm>
            <a:off x="5705475" y="3749675"/>
            <a:ext cx="46038" cy="225425"/>
          </a:xfrm>
          <a:custGeom>
            <a:avLst/>
            <a:gdLst>
              <a:gd name="T0" fmla="*/ 6 w 12"/>
              <a:gd name="T1" fmla="*/ 9 h 59"/>
              <a:gd name="T2" fmla="*/ 6 w 12"/>
              <a:gd name="T3" fmla="*/ 13 h 59"/>
              <a:gd name="T4" fmla="*/ 6 w 12"/>
              <a:gd name="T5" fmla="*/ 19 h 59"/>
              <a:gd name="T6" fmla="*/ 4 w 12"/>
              <a:gd name="T7" fmla="*/ 26 h 59"/>
              <a:gd name="T8" fmla="*/ 4 w 12"/>
              <a:gd name="T9" fmla="*/ 34 h 59"/>
              <a:gd name="T10" fmla="*/ 2 w 12"/>
              <a:gd name="T11" fmla="*/ 42 h 59"/>
              <a:gd name="T12" fmla="*/ 0 w 12"/>
              <a:gd name="T13" fmla="*/ 49 h 59"/>
              <a:gd name="T14" fmla="*/ 0 w 12"/>
              <a:gd name="T15" fmla="*/ 55 h 59"/>
              <a:gd name="T16" fmla="*/ 0 w 12"/>
              <a:gd name="T17" fmla="*/ 59 h 59"/>
              <a:gd name="T18" fmla="*/ 2 w 12"/>
              <a:gd name="T19" fmla="*/ 59 h 59"/>
              <a:gd name="T20" fmla="*/ 4 w 12"/>
              <a:gd name="T21" fmla="*/ 59 h 59"/>
              <a:gd name="T22" fmla="*/ 4 w 12"/>
              <a:gd name="T23" fmla="*/ 57 h 59"/>
              <a:gd name="T24" fmla="*/ 4 w 12"/>
              <a:gd name="T25" fmla="*/ 53 h 59"/>
              <a:gd name="T26" fmla="*/ 6 w 12"/>
              <a:gd name="T27" fmla="*/ 48 h 59"/>
              <a:gd name="T28" fmla="*/ 6 w 12"/>
              <a:gd name="T29" fmla="*/ 40 h 59"/>
              <a:gd name="T30" fmla="*/ 8 w 12"/>
              <a:gd name="T31" fmla="*/ 32 h 59"/>
              <a:gd name="T32" fmla="*/ 8 w 12"/>
              <a:gd name="T33" fmla="*/ 25 h 59"/>
              <a:gd name="T34" fmla="*/ 8 w 12"/>
              <a:gd name="T35" fmla="*/ 19 h 59"/>
              <a:gd name="T36" fmla="*/ 10 w 12"/>
              <a:gd name="T37" fmla="*/ 13 h 59"/>
              <a:gd name="T38" fmla="*/ 10 w 12"/>
              <a:gd name="T39" fmla="*/ 7 h 59"/>
              <a:gd name="T40" fmla="*/ 10 w 12"/>
              <a:gd name="T41" fmla="*/ 5 h 59"/>
              <a:gd name="T42" fmla="*/ 12 w 12"/>
              <a:gd name="T43" fmla="*/ 5 h 59"/>
              <a:gd name="T44" fmla="*/ 12 w 12"/>
              <a:gd name="T45" fmla="*/ 3 h 59"/>
              <a:gd name="T46" fmla="*/ 12 w 12"/>
              <a:gd name="T47" fmla="*/ 2 h 59"/>
              <a:gd name="T48" fmla="*/ 10 w 12"/>
              <a:gd name="T49" fmla="*/ 2 h 59"/>
              <a:gd name="T50" fmla="*/ 10 w 12"/>
              <a:gd name="T51" fmla="*/ 0 h 59"/>
              <a:gd name="T52" fmla="*/ 8 w 12"/>
              <a:gd name="T53" fmla="*/ 0 h 59"/>
              <a:gd name="T54" fmla="*/ 8 w 12"/>
              <a:gd name="T55" fmla="*/ 2 h 59"/>
              <a:gd name="T56" fmla="*/ 6 w 12"/>
              <a:gd name="T57" fmla="*/ 2 h 59"/>
              <a:gd name="T58" fmla="*/ 4 w 12"/>
              <a:gd name="T59" fmla="*/ 3 h 59"/>
              <a:gd name="T60" fmla="*/ 4 w 12"/>
              <a:gd name="T61" fmla="*/ 5 h 59"/>
              <a:gd name="T62" fmla="*/ 4 w 12"/>
              <a:gd name="T63" fmla="*/ 7 h 59"/>
              <a:gd name="T64" fmla="*/ 4 w 12"/>
              <a:gd name="T65" fmla="*/ 9 h 59"/>
              <a:gd name="T66" fmla="*/ 6 w 12"/>
              <a:gd name="T6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9">
                <a:moveTo>
                  <a:pt x="6" y="9"/>
                </a:moveTo>
                <a:lnTo>
                  <a:pt x="6" y="13"/>
                </a:lnTo>
                <a:lnTo>
                  <a:pt x="6" y="19"/>
                </a:lnTo>
                <a:lnTo>
                  <a:pt x="4" y="26"/>
                </a:lnTo>
                <a:lnTo>
                  <a:pt x="4" y="34"/>
                </a:lnTo>
                <a:lnTo>
                  <a:pt x="2" y="42"/>
                </a:lnTo>
                <a:lnTo>
                  <a:pt x="0" y="49"/>
                </a:lnTo>
                <a:lnTo>
                  <a:pt x="0" y="55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4" y="57"/>
                </a:lnTo>
                <a:lnTo>
                  <a:pt x="4" y="53"/>
                </a:lnTo>
                <a:lnTo>
                  <a:pt x="6" y="48"/>
                </a:lnTo>
                <a:lnTo>
                  <a:pt x="6" y="40"/>
                </a:lnTo>
                <a:lnTo>
                  <a:pt x="8" y="32"/>
                </a:lnTo>
                <a:lnTo>
                  <a:pt x="8" y="25"/>
                </a:lnTo>
                <a:lnTo>
                  <a:pt x="8" y="19"/>
                </a:lnTo>
                <a:lnTo>
                  <a:pt x="10" y="13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5" name="Freeform 673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6" name="Freeform 674"/>
          <p:cNvSpPr>
            <a:spLocks/>
          </p:cNvSpPr>
          <p:nvPr/>
        </p:nvSpPr>
        <p:spPr bwMode="auto">
          <a:xfrm>
            <a:off x="5576888" y="3960813"/>
            <a:ext cx="254000" cy="349250"/>
          </a:xfrm>
          <a:custGeom>
            <a:avLst/>
            <a:gdLst>
              <a:gd name="T0" fmla="*/ 11 w 67"/>
              <a:gd name="T1" fmla="*/ 16 h 92"/>
              <a:gd name="T2" fmla="*/ 17 w 67"/>
              <a:gd name="T3" fmla="*/ 10 h 92"/>
              <a:gd name="T4" fmla="*/ 23 w 67"/>
              <a:gd name="T5" fmla="*/ 4 h 92"/>
              <a:gd name="T6" fmla="*/ 28 w 67"/>
              <a:gd name="T7" fmla="*/ 2 h 92"/>
              <a:gd name="T8" fmla="*/ 34 w 67"/>
              <a:gd name="T9" fmla="*/ 0 h 92"/>
              <a:gd name="T10" fmla="*/ 40 w 67"/>
              <a:gd name="T11" fmla="*/ 0 h 92"/>
              <a:gd name="T12" fmla="*/ 46 w 67"/>
              <a:gd name="T13" fmla="*/ 0 h 92"/>
              <a:gd name="T14" fmla="*/ 51 w 67"/>
              <a:gd name="T15" fmla="*/ 4 h 92"/>
              <a:gd name="T16" fmla="*/ 55 w 67"/>
              <a:gd name="T17" fmla="*/ 8 h 92"/>
              <a:gd name="T18" fmla="*/ 61 w 67"/>
              <a:gd name="T19" fmla="*/ 16 h 92"/>
              <a:gd name="T20" fmla="*/ 63 w 67"/>
              <a:gd name="T21" fmla="*/ 23 h 92"/>
              <a:gd name="T22" fmla="*/ 65 w 67"/>
              <a:gd name="T23" fmla="*/ 31 h 92"/>
              <a:gd name="T24" fmla="*/ 67 w 67"/>
              <a:gd name="T25" fmla="*/ 41 h 92"/>
              <a:gd name="T26" fmla="*/ 65 w 67"/>
              <a:gd name="T27" fmla="*/ 50 h 92"/>
              <a:gd name="T28" fmla="*/ 63 w 67"/>
              <a:gd name="T29" fmla="*/ 60 h 92"/>
              <a:gd name="T30" fmla="*/ 59 w 67"/>
              <a:gd name="T31" fmla="*/ 67 h 92"/>
              <a:gd name="T32" fmla="*/ 55 w 67"/>
              <a:gd name="T33" fmla="*/ 77 h 92"/>
              <a:gd name="T34" fmla="*/ 50 w 67"/>
              <a:gd name="T35" fmla="*/ 85 h 92"/>
              <a:gd name="T36" fmla="*/ 42 w 67"/>
              <a:gd name="T37" fmla="*/ 88 h 92"/>
              <a:gd name="T38" fmla="*/ 36 w 67"/>
              <a:gd name="T39" fmla="*/ 92 h 92"/>
              <a:gd name="T40" fmla="*/ 28 w 67"/>
              <a:gd name="T41" fmla="*/ 92 h 92"/>
              <a:gd name="T42" fmla="*/ 23 w 67"/>
              <a:gd name="T43" fmla="*/ 92 h 92"/>
              <a:gd name="T44" fmla="*/ 15 w 67"/>
              <a:gd name="T45" fmla="*/ 88 h 92"/>
              <a:gd name="T46" fmla="*/ 11 w 67"/>
              <a:gd name="T47" fmla="*/ 85 h 92"/>
              <a:gd name="T48" fmla="*/ 5 w 67"/>
              <a:gd name="T49" fmla="*/ 79 h 92"/>
              <a:gd name="T50" fmla="*/ 3 w 67"/>
              <a:gd name="T51" fmla="*/ 71 h 92"/>
              <a:gd name="T52" fmla="*/ 2 w 67"/>
              <a:gd name="T53" fmla="*/ 64 h 92"/>
              <a:gd name="T54" fmla="*/ 0 w 67"/>
              <a:gd name="T55" fmla="*/ 54 h 92"/>
              <a:gd name="T56" fmla="*/ 2 w 67"/>
              <a:gd name="T57" fmla="*/ 46 h 92"/>
              <a:gd name="T58" fmla="*/ 2 w 67"/>
              <a:gd name="T59" fmla="*/ 39 h 92"/>
              <a:gd name="T60" fmla="*/ 3 w 67"/>
              <a:gd name="T61" fmla="*/ 29 h 92"/>
              <a:gd name="T62" fmla="*/ 7 w 67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92">
                <a:moveTo>
                  <a:pt x="9" y="17"/>
                </a:moveTo>
                <a:lnTo>
                  <a:pt x="11" y="16"/>
                </a:lnTo>
                <a:lnTo>
                  <a:pt x="15" y="12"/>
                </a:lnTo>
                <a:lnTo>
                  <a:pt x="17" y="10"/>
                </a:lnTo>
                <a:lnTo>
                  <a:pt x="19" y="8"/>
                </a:lnTo>
                <a:lnTo>
                  <a:pt x="23" y="4"/>
                </a:lnTo>
                <a:lnTo>
                  <a:pt x="25" y="4"/>
                </a:lnTo>
                <a:lnTo>
                  <a:pt x="28" y="2"/>
                </a:lnTo>
                <a:lnTo>
                  <a:pt x="30" y="0"/>
                </a:lnTo>
                <a:lnTo>
                  <a:pt x="34" y="0"/>
                </a:lnTo>
                <a:lnTo>
                  <a:pt x="36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4"/>
                </a:lnTo>
                <a:lnTo>
                  <a:pt x="53" y="6"/>
                </a:lnTo>
                <a:lnTo>
                  <a:pt x="55" y="8"/>
                </a:lnTo>
                <a:lnTo>
                  <a:pt x="59" y="12"/>
                </a:lnTo>
                <a:lnTo>
                  <a:pt x="61" y="16"/>
                </a:lnTo>
                <a:lnTo>
                  <a:pt x="63" y="19"/>
                </a:lnTo>
                <a:lnTo>
                  <a:pt x="63" y="23"/>
                </a:lnTo>
                <a:lnTo>
                  <a:pt x="65" y="27"/>
                </a:lnTo>
                <a:lnTo>
                  <a:pt x="65" y="31"/>
                </a:lnTo>
                <a:lnTo>
                  <a:pt x="67" y="35"/>
                </a:lnTo>
                <a:lnTo>
                  <a:pt x="67" y="41"/>
                </a:lnTo>
                <a:lnTo>
                  <a:pt x="65" y="44"/>
                </a:lnTo>
                <a:lnTo>
                  <a:pt x="65" y="50"/>
                </a:lnTo>
                <a:lnTo>
                  <a:pt x="65" y="54"/>
                </a:lnTo>
                <a:lnTo>
                  <a:pt x="63" y="60"/>
                </a:lnTo>
                <a:lnTo>
                  <a:pt x="61" y="64"/>
                </a:lnTo>
                <a:lnTo>
                  <a:pt x="59" y="67"/>
                </a:lnTo>
                <a:lnTo>
                  <a:pt x="57" y="73"/>
                </a:lnTo>
                <a:lnTo>
                  <a:pt x="55" y="77"/>
                </a:lnTo>
                <a:lnTo>
                  <a:pt x="51" y="81"/>
                </a:lnTo>
                <a:lnTo>
                  <a:pt x="50" y="85"/>
                </a:lnTo>
                <a:lnTo>
                  <a:pt x="46" y="87"/>
                </a:lnTo>
                <a:lnTo>
                  <a:pt x="42" y="88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5" y="92"/>
                </a:lnTo>
                <a:lnTo>
                  <a:pt x="23" y="92"/>
                </a:lnTo>
                <a:lnTo>
                  <a:pt x="19" y="90"/>
                </a:lnTo>
                <a:lnTo>
                  <a:pt x="15" y="88"/>
                </a:lnTo>
                <a:lnTo>
                  <a:pt x="13" y="87"/>
                </a:lnTo>
                <a:lnTo>
                  <a:pt x="11" y="85"/>
                </a:lnTo>
                <a:lnTo>
                  <a:pt x="7" y="81"/>
                </a:lnTo>
                <a:lnTo>
                  <a:pt x="5" y="79"/>
                </a:lnTo>
                <a:lnTo>
                  <a:pt x="3" y="75"/>
                </a:lnTo>
                <a:lnTo>
                  <a:pt x="3" y="71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0" y="54"/>
                </a:lnTo>
                <a:lnTo>
                  <a:pt x="0" y="50"/>
                </a:lnTo>
                <a:lnTo>
                  <a:pt x="2" y="46"/>
                </a:lnTo>
                <a:lnTo>
                  <a:pt x="2" y="42"/>
                </a:lnTo>
                <a:lnTo>
                  <a:pt x="2" y="39"/>
                </a:lnTo>
                <a:lnTo>
                  <a:pt x="3" y="33"/>
                </a:lnTo>
                <a:lnTo>
                  <a:pt x="3" y="29"/>
                </a:lnTo>
                <a:lnTo>
                  <a:pt x="5" y="25"/>
                </a:lnTo>
                <a:lnTo>
                  <a:pt x="7" y="21"/>
                </a:lnTo>
                <a:lnTo>
                  <a:pt x="9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7" name="Freeform 675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8 w 20"/>
              <a:gd name="T23" fmla="*/ 21 h 25"/>
              <a:gd name="T24" fmla="*/ 18 w 20"/>
              <a:gd name="T25" fmla="*/ 21 h 25"/>
              <a:gd name="T26" fmla="*/ 16 w 20"/>
              <a:gd name="T27" fmla="*/ 23 h 25"/>
              <a:gd name="T28" fmla="*/ 16 w 20"/>
              <a:gd name="T29" fmla="*/ 23 h 25"/>
              <a:gd name="T30" fmla="*/ 16 w 20"/>
              <a:gd name="T31" fmla="*/ 23 h 25"/>
              <a:gd name="T32" fmla="*/ 16 w 20"/>
              <a:gd name="T33" fmla="*/ 25 h 25"/>
              <a:gd name="T34" fmla="*/ 14 w 20"/>
              <a:gd name="T35" fmla="*/ 23 h 25"/>
              <a:gd name="T36" fmla="*/ 12 w 20"/>
              <a:gd name="T37" fmla="*/ 21 h 25"/>
              <a:gd name="T38" fmla="*/ 12 w 20"/>
              <a:gd name="T39" fmla="*/ 19 h 25"/>
              <a:gd name="T40" fmla="*/ 10 w 20"/>
              <a:gd name="T41" fmla="*/ 17 h 25"/>
              <a:gd name="T42" fmla="*/ 8 w 20"/>
              <a:gd name="T43" fmla="*/ 15 h 25"/>
              <a:gd name="T44" fmla="*/ 6 w 20"/>
              <a:gd name="T45" fmla="*/ 13 h 25"/>
              <a:gd name="T46" fmla="*/ 6 w 20"/>
              <a:gd name="T47" fmla="*/ 11 h 25"/>
              <a:gd name="T48" fmla="*/ 4 w 20"/>
              <a:gd name="T49" fmla="*/ 9 h 25"/>
              <a:gd name="T50" fmla="*/ 4 w 20"/>
              <a:gd name="T51" fmla="*/ 9 h 25"/>
              <a:gd name="T52" fmla="*/ 4 w 20"/>
              <a:gd name="T53" fmla="*/ 9 h 25"/>
              <a:gd name="T54" fmla="*/ 2 w 20"/>
              <a:gd name="T55" fmla="*/ 9 h 25"/>
              <a:gd name="T56" fmla="*/ 2 w 20"/>
              <a:gd name="T57" fmla="*/ 9 h 25"/>
              <a:gd name="T58" fmla="*/ 2 w 20"/>
              <a:gd name="T59" fmla="*/ 9 h 25"/>
              <a:gd name="T60" fmla="*/ 2 w 20"/>
              <a:gd name="T61" fmla="*/ 9 h 25"/>
              <a:gd name="T62" fmla="*/ 0 w 20"/>
              <a:gd name="T63" fmla="*/ 9 h 25"/>
              <a:gd name="T64" fmla="*/ 0 w 20"/>
              <a:gd name="T65" fmla="*/ 9 h 25"/>
              <a:gd name="T66" fmla="*/ 0 w 20"/>
              <a:gd name="T67" fmla="*/ 9 h 25"/>
              <a:gd name="T68" fmla="*/ 0 w 20"/>
              <a:gd name="T69" fmla="*/ 9 h 25"/>
              <a:gd name="T70" fmla="*/ 0 w 20"/>
              <a:gd name="T71" fmla="*/ 7 h 25"/>
              <a:gd name="T72" fmla="*/ 0 w 20"/>
              <a:gd name="T73" fmla="*/ 5 h 25"/>
              <a:gd name="T74" fmla="*/ 0 w 20"/>
              <a:gd name="T75" fmla="*/ 5 h 25"/>
              <a:gd name="T76" fmla="*/ 0 w 20"/>
              <a:gd name="T77" fmla="*/ 3 h 25"/>
              <a:gd name="T78" fmla="*/ 2 w 20"/>
              <a:gd name="T79" fmla="*/ 3 h 25"/>
              <a:gd name="T80" fmla="*/ 2 w 20"/>
              <a:gd name="T81" fmla="*/ 2 h 25"/>
              <a:gd name="T82" fmla="*/ 2 w 20"/>
              <a:gd name="T83" fmla="*/ 2 h 25"/>
              <a:gd name="T84" fmla="*/ 4 w 20"/>
              <a:gd name="T85" fmla="*/ 0 h 25"/>
              <a:gd name="T86" fmla="*/ 4 w 20"/>
              <a:gd name="T87" fmla="*/ 0 h 25"/>
              <a:gd name="T88" fmla="*/ 4 w 20"/>
              <a:gd name="T89" fmla="*/ 0 h 25"/>
              <a:gd name="T90" fmla="*/ 6 w 20"/>
              <a:gd name="T91" fmla="*/ 0 h 25"/>
              <a:gd name="T92" fmla="*/ 6 w 20"/>
              <a:gd name="T93" fmla="*/ 0 h 25"/>
              <a:gd name="T94" fmla="*/ 6 w 20"/>
              <a:gd name="T95" fmla="*/ 0 h 25"/>
              <a:gd name="T96" fmla="*/ 6 w 20"/>
              <a:gd name="T97" fmla="*/ 0 h 25"/>
              <a:gd name="T98" fmla="*/ 8 w 20"/>
              <a:gd name="T99" fmla="*/ 2 h 25"/>
              <a:gd name="T100" fmla="*/ 8 w 20"/>
              <a:gd name="T101" fmla="*/ 2 h 25"/>
              <a:gd name="T102" fmla="*/ 6 w 20"/>
              <a:gd name="T103" fmla="*/ 2 h 25"/>
              <a:gd name="T104" fmla="*/ 6 w 20"/>
              <a:gd name="T105" fmla="*/ 3 h 25"/>
              <a:gd name="T106" fmla="*/ 6 w 20"/>
              <a:gd name="T107" fmla="*/ 3 h 25"/>
              <a:gd name="T108" fmla="*/ 6 w 20"/>
              <a:gd name="T109" fmla="*/ 5 h 25"/>
              <a:gd name="T110" fmla="*/ 6 w 20"/>
              <a:gd name="T111" fmla="*/ 5 h 25"/>
              <a:gd name="T112" fmla="*/ 6 w 20"/>
              <a:gd name="T11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8" name="Freeform 676"/>
          <p:cNvSpPr>
            <a:spLocks/>
          </p:cNvSpPr>
          <p:nvPr/>
        </p:nvSpPr>
        <p:spPr bwMode="auto">
          <a:xfrm>
            <a:off x="6143625" y="3567113"/>
            <a:ext cx="76200" cy="95250"/>
          </a:xfrm>
          <a:custGeom>
            <a:avLst/>
            <a:gdLst>
              <a:gd name="T0" fmla="*/ 6 w 20"/>
              <a:gd name="T1" fmla="*/ 5 h 25"/>
              <a:gd name="T2" fmla="*/ 8 w 20"/>
              <a:gd name="T3" fmla="*/ 7 h 25"/>
              <a:gd name="T4" fmla="*/ 10 w 20"/>
              <a:gd name="T5" fmla="*/ 9 h 25"/>
              <a:gd name="T6" fmla="*/ 12 w 20"/>
              <a:gd name="T7" fmla="*/ 11 h 25"/>
              <a:gd name="T8" fmla="*/ 12 w 20"/>
              <a:gd name="T9" fmla="*/ 13 h 25"/>
              <a:gd name="T10" fmla="*/ 14 w 20"/>
              <a:gd name="T11" fmla="*/ 13 h 25"/>
              <a:gd name="T12" fmla="*/ 16 w 20"/>
              <a:gd name="T13" fmla="*/ 15 h 25"/>
              <a:gd name="T14" fmla="*/ 18 w 20"/>
              <a:gd name="T15" fmla="*/ 17 h 25"/>
              <a:gd name="T16" fmla="*/ 20 w 20"/>
              <a:gd name="T17" fmla="*/ 19 h 25"/>
              <a:gd name="T18" fmla="*/ 18 w 20"/>
              <a:gd name="T19" fmla="*/ 19 h 25"/>
              <a:gd name="T20" fmla="*/ 18 w 20"/>
              <a:gd name="T21" fmla="*/ 21 h 25"/>
              <a:gd name="T22" fmla="*/ 16 w 20"/>
              <a:gd name="T23" fmla="*/ 23 h 25"/>
              <a:gd name="T24" fmla="*/ 16 w 20"/>
              <a:gd name="T25" fmla="*/ 25 h 25"/>
              <a:gd name="T26" fmla="*/ 14 w 20"/>
              <a:gd name="T27" fmla="*/ 23 h 25"/>
              <a:gd name="T28" fmla="*/ 12 w 20"/>
              <a:gd name="T29" fmla="*/ 21 h 25"/>
              <a:gd name="T30" fmla="*/ 12 w 20"/>
              <a:gd name="T31" fmla="*/ 19 h 25"/>
              <a:gd name="T32" fmla="*/ 10 w 20"/>
              <a:gd name="T33" fmla="*/ 17 h 25"/>
              <a:gd name="T34" fmla="*/ 8 w 20"/>
              <a:gd name="T35" fmla="*/ 15 h 25"/>
              <a:gd name="T36" fmla="*/ 6 w 20"/>
              <a:gd name="T37" fmla="*/ 13 h 25"/>
              <a:gd name="T38" fmla="*/ 6 w 20"/>
              <a:gd name="T39" fmla="*/ 11 h 25"/>
              <a:gd name="T40" fmla="*/ 4 w 20"/>
              <a:gd name="T41" fmla="*/ 9 h 25"/>
              <a:gd name="T42" fmla="*/ 2 w 20"/>
              <a:gd name="T43" fmla="*/ 9 h 25"/>
              <a:gd name="T44" fmla="*/ 0 w 20"/>
              <a:gd name="T45" fmla="*/ 9 h 25"/>
              <a:gd name="T46" fmla="*/ 0 w 20"/>
              <a:gd name="T47" fmla="*/ 7 h 25"/>
              <a:gd name="T48" fmla="*/ 0 w 20"/>
              <a:gd name="T49" fmla="*/ 5 h 25"/>
              <a:gd name="T50" fmla="*/ 0 w 20"/>
              <a:gd name="T51" fmla="*/ 3 h 25"/>
              <a:gd name="T52" fmla="*/ 2 w 20"/>
              <a:gd name="T53" fmla="*/ 3 h 25"/>
              <a:gd name="T54" fmla="*/ 2 w 20"/>
              <a:gd name="T55" fmla="*/ 2 h 25"/>
              <a:gd name="T56" fmla="*/ 4 w 20"/>
              <a:gd name="T57" fmla="*/ 0 h 25"/>
              <a:gd name="T58" fmla="*/ 6 w 20"/>
              <a:gd name="T59" fmla="*/ 0 h 25"/>
              <a:gd name="T60" fmla="*/ 8 w 20"/>
              <a:gd name="T61" fmla="*/ 2 h 25"/>
              <a:gd name="T62" fmla="*/ 6 w 20"/>
              <a:gd name="T63" fmla="*/ 2 h 25"/>
              <a:gd name="T64" fmla="*/ 6 w 20"/>
              <a:gd name="T65" fmla="*/ 3 h 25"/>
              <a:gd name="T66" fmla="*/ 6 w 20"/>
              <a:gd name="T67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" h="25">
                <a:moveTo>
                  <a:pt x="6" y="5"/>
                </a:moveTo>
                <a:lnTo>
                  <a:pt x="8" y="7"/>
                </a:lnTo>
                <a:lnTo>
                  <a:pt x="10" y="9"/>
                </a:lnTo>
                <a:lnTo>
                  <a:pt x="12" y="11"/>
                </a:lnTo>
                <a:lnTo>
                  <a:pt x="12" y="13"/>
                </a:lnTo>
                <a:lnTo>
                  <a:pt x="14" y="13"/>
                </a:lnTo>
                <a:lnTo>
                  <a:pt x="16" y="15"/>
                </a:lnTo>
                <a:lnTo>
                  <a:pt x="18" y="17"/>
                </a:lnTo>
                <a:lnTo>
                  <a:pt x="20" y="19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2" y="19"/>
                </a:lnTo>
                <a:lnTo>
                  <a:pt x="10" y="17"/>
                </a:lnTo>
                <a:lnTo>
                  <a:pt x="8" y="15"/>
                </a:lnTo>
                <a:lnTo>
                  <a:pt x="6" y="13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29" name="Freeform 677"/>
          <p:cNvSpPr>
            <a:spLocks/>
          </p:cNvSpPr>
          <p:nvPr/>
        </p:nvSpPr>
        <p:spPr bwMode="auto">
          <a:xfrm>
            <a:off x="6072188" y="3933825"/>
            <a:ext cx="95250" cy="152400"/>
          </a:xfrm>
          <a:custGeom>
            <a:avLst/>
            <a:gdLst>
              <a:gd name="T0" fmla="*/ 6 w 25"/>
              <a:gd name="T1" fmla="*/ 26 h 40"/>
              <a:gd name="T2" fmla="*/ 8 w 25"/>
              <a:gd name="T3" fmla="*/ 24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9 h 40"/>
              <a:gd name="T12" fmla="*/ 19 w 25"/>
              <a:gd name="T13" fmla="*/ 7 h 40"/>
              <a:gd name="T14" fmla="*/ 21 w 25"/>
              <a:gd name="T15" fmla="*/ 3 h 40"/>
              <a:gd name="T16" fmla="*/ 23 w 25"/>
              <a:gd name="T17" fmla="*/ 0 h 40"/>
              <a:gd name="T18" fmla="*/ 23 w 25"/>
              <a:gd name="T19" fmla="*/ 1 h 40"/>
              <a:gd name="T20" fmla="*/ 25 w 25"/>
              <a:gd name="T21" fmla="*/ 3 h 40"/>
              <a:gd name="T22" fmla="*/ 25 w 25"/>
              <a:gd name="T23" fmla="*/ 5 h 40"/>
              <a:gd name="T24" fmla="*/ 23 w 25"/>
              <a:gd name="T25" fmla="*/ 7 h 40"/>
              <a:gd name="T26" fmla="*/ 21 w 25"/>
              <a:gd name="T27" fmla="*/ 11 h 40"/>
              <a:gd name="T28" fmla="*/ 19 w 25"/>
              <a:gd name="T29" fmla="*/ 15 h 40"/>
              <a:gd name="T30" fmla="*/ 17 w 25"/>
              <a:gd name="T31" fmla="*/ 17 h 40"/>
              <a:gd name="T32" fmla="*/ 15 w 25"/>
              <a:gd name="T33" fmla="*/ 21 h 40"/>
              <a:gd name="T34" fmla="*/ 12 w 25"/>
              <a:gd name="T35" fmla="*/ 24 h 40"/>
              <a:gd name="T36" fmla="*/ 10 w 25"/>
              <a:gd name="T37" fmla="*/ 26 h 40"/>
              <a:gd name="T38" fmla="*/ 8 w 25"/>
              <a:gd name="T39" fmla="*/ 30 h 40"/>
              <a:gd name="T40" fmla="*/ 8 w 25"/>
              <a:gd name="T41" fmla="*/ 32 h 40"/>
              <a:gd name="T42" fmla="*/ 8 w 25"/>
              <a:gd name="T43" fmla="*/ 34 h 40"/>
              <a:gd name="T44" fmla="*/ 8 w 25"/>
              <a:gd name="T45" fmla="*/ 36 h 40"/>
              <a:gd name="T46" fmla="*/ 8 w 25"/>
              <a:gd name="T47" fmla="*/ 38 h 40"/>
              <a:gd name="T48" fmla="*/ 6 w 25"/>
              <a:gd name="T49" fmla="*/ 38 h 40"/>
              <a:gd name="T50" fmla="*/ 6 w 25"/>
              <a:gd name="T51" fmla="*/ 40 h 40"/>
              <a:gd name="T52" fmla="*/ 4 w 25"/>
              <a:gd name="T53" fmla="*/ 40 h 40"/>
              <a:gd name="T54" fmla="*/ 2 w 25"/>
              <a:gd name="T55" fmla="*/ 40 h 40"/>
              <a:gd name="T56" fmla="*/ 2 w 25"/>
              <a:gd name="T57" fmla="*/ 38 h 40"/>
              <a:gd name="T58" fmla="*/ 0 w 25"/>
              <a:gd name="T59" fmla="*/ 38 h 40"/>
              <a:gd name="T60" fmla="*/ 0 w 25"/>
              <a:gd name="T61" fmla="*/ 36 h 40"/>
              <a:gd name="T62" fmla="*/ 0 w 25"/>
              <a:gd name="T63" fmla="*/ 34 h 40"/>
              <a:gd name="T64" fmla="*/ 0 w 25"/>
              <a:gd name="T65" fmla="*/ 32 h 40"/>
              <a:gd name="T66" fmla="*/ 0 w 25"/>
              <a:gd name="T67" fmla="*/ 30 h 40"/>
              <a:gd name="T68" fmla="*/ 0 w 25"/>
              <a:gd name="T69" fmla="*/ 28 h 40"/>
              <a:gd name="T70" fmla="*/ 2 w 25"/>
              <a:gd name="T71" fmla="*/ 28 h 40"/>
              <a:gd name="T72" fmla="*/ 2 w 25"/>
              <a:gd name="T73" fmla="*/ 26 h 40"/>
              <a:gd name="T74" fmla="*/ 4 w 25"/>
              <a:gd name="T75" fmla="*/ 26 h 40"/>
              <a:gd name="T76" fmla="*/ 4 w 25"/>
              <a:gd name="T77" fmla="*/ 28 h 40"/>
              <a:gd name="T78" fmla="*/ 6 w 25"/>
              <a:gd name="T79" fmla="*/ 28 h 40"/>
              <a:gd name="T80" fmla="*/ 6 w 25"/>
              <a:gd name="T81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40">
                <a:moveTo>
                  <a:pt x="6" y="26"/>
                </a:moveTo>
                <a:lnTo>
                  <a:pt x="8" y="24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9"/>
                </a:lnTo>
                <a:lnTo>
                  <a:pt x="19" y="7"/>
                </a:lnTo>
                <a:lnTo>
                  <a:pt x="21" y="3"/>
                </a:lnTo>
                <a:lnTo>
                  <a:pt x="23" y="0"/>
                </a:lnTo>
                <a:lnTo>
                  <a:pt x="23" y="1"/>
                </a:lnTo>
                <a:lnTo>
                  <a:pt x="25" y="3"/>
                </a:lnTo>
                <a:lnTo>
                  <a:pt x="25" y="5"/>
                </a:lnTo>
                <a:lnTo>
                  <a:pt x="23" y="7"/>
                </a:lnTo>
                <a:lnTo>
                  <a:pt x="21" y="11"/>
                </a:lnTo>
                <a:lnTo>
                  <a:pt x="19" y="15"/>
                </a:lnTo>
                <a:lnTo>
                  <a:pt x="17" y="17"/>
                </a:lnTo>
                <a:lnTo>
                  <a:pt x="15" y="21"/>
                </a:lnTo>
                <a:lnTo>
                  <a:pt x="12" y="24"/>
                </a:lnTo>
                <a:lnTo>
                  <a:pt x="10" y="26"/>
                </a:ln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2" y="38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2" y="28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6" y="28"/>
                </a:lnTo>
                <a:lnTo>
                  <a:pt x="6" y="2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0" name="Freeform 678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0 h 15"/>
              <a:gd name="T20" fmla="*/ 26 w 26"/>
              <a:gd name="T21" fmla="*/ 2 h 15"/>
              <a:gd name="T22" fmla="*/ 24 w 26"/>
              <a:gd name="T23" fmla="*/ 2 h 15"/>
              <a:gd name="T24" fmla="*/ 24 w 26"/>
              <a:gd name="T25" fmla="*/ 2 h 15"/>
              <a:gd name="T26" fmla="*/ 24 w 26"/>
              <a:gd name="T27" fmla="*/ 4 h 15"/>
              <a:gd name="T28" fmla="*/ 24 w 26"/>
              <a:gd name="T29" fmla="*/ 4 h 15"/>
              <a:gd name="T30" fmla="*/ 24 w 26"/>
              <a:gd name="T31" fmla="*/ 6 h 15"/>
              <a:gd name="T32" fmla="*/ 24 w 26"/>
              <a:gd name="T33" fmla="*/ 6 h 15"/>
              <a:gd name="T34" fmla="*/ 23 w 26"/>
              <a:gd name="T35" fmla="*/ 6 h 15"/>
              <a:gd name="T36" fmla="*/ 21 w 26"/>
              <a:gd name="T37" fmla="*/ 8 h 15"/>
              <a:gd name="T38" fmla="*/ 19 w 26"/>
              <a:gd name="T39" fmla="*/ 8 h 15"/>
              <a:gd name="T40" fmla="*/ 15 w 26"/>
              <a:gd name="T41" fmla="*/ 8 h 15"/>
              <a:gd name="T42" fmla="*/ 13 w 26"/>
              <a:gd name="T43" fmla="*/ 8 h 15"/>
              <a:gd name="T44" fmla="*/ 11 w 26"/>
              <a:gd name="T45" fmla="*/ 10 h 15"/>
              <a:gd name="T46" fmla="*/ 9 w 26"/>
              <a:gd name="T47" fmla="*/ 10 h 15"/>
              <a:gd name="T48" fmla="*/ 7 w 26"/>
              <a:gd name="T49" fmla="*/ 10 h 15"/>
              <a:gd name="T50" fmla="*/ 5 w 26"/>
              <a:gd name="T51" fmla="*/ 10 h 15"/>
              <a:gd name="T52" fmla="*/ 5 w 26"/>
              <a:gd name="T53" fmla="*/ 10 h 15"/>
              <a:gd name="T54" fmla="*/ 5 w 26"/>
              <a:gd name="T55" fmla="*/ 11 h 15"/>
              <a:gd name="T56" fmla="*/ 5 w 26"/>
              <a:gd name="T57" fmla="*/ 11 h 15"/>
              <a:gd name="T58" fmla="*/ 3 w 26"/>
              <a:gd name="T59" fmla="*/ 13 h 15"/>
              <a:gd name="T60" fmla="*/ 3 w 26"/>
              <a:gd name="T61" fmla="*/ 13 h 15"/>
              <a:gd name="T62" fmla="*/ 3 w 26"/>
              <a:gd name="T63" fmla="*/ 13 h 15"/>
              <a:gd name="T64" fmla="*/ 3 w 26"/>
              <a:gd name="T65" fmla="*/ 15 h 15"/>
              <a:gd name="T66" fmla="*/ 1 w 26"/>
              <a:gd name="T67" fmla="*/ 13 h 15"/>
              <a:gd name="T68" fmla="*/ 1 w 26"/>
              <a:gd name="T69" fmla="*/ 13 h 15"/>
              <a:gd name="T70" fmla="*/ 1 w 26"/>
              <a:gd name="T71" fmla="*/ 13 h 15"/>
              <a:gd name="T72" fmla="*/ 1 w 26"/>
              <a:gd name="T73" fmla="*/ 13 h 15"/>
              <a:gd name="T74" fmla="*/ 0 w 26"/>
              <a:gd name="T75" fmla="*/ 11 h 15"/>
              <a:gd name="T76" fmla="*/ 0 w 26"/>
              <a:gd name="T77" fmla="*/ 10 h 15"/>
              <a:gd name="T78" fmla="*/ 0 w 26"/>
              <a:gd name="T79" fmla="*/ 10 h 15"/>
              <a:gd name="T80" fmla="*/ 0 w 26"/>
              <a:gd name="T81" fmla="*/ 8 h 15"/>
              <a:gd name="T82" fmla="*/ 1 w 26"/>
              <a:gd name="T83" fmla="*/ 8 h 15"/>
              <a:gd name="T84" fmla="*/ 1 w 26"/>
              <a:gd name="T85" fmla="*/ 6 h 15"/>
              <a:gd name="T86" fmla="*/ 1 w 26"/>
              <a:gd name="T87" fmla="*/ 4 h 15"/>
              <a:gd name="T88" fmla="*/ 1 w 26"/>
              <a:gd name="T89" fmla="*/ 4 h 15"/>
              <a:gd name="T90" fmla="*/ 3 w 26"/>
              <a:gd name="T91" fmla="*/ 2 h 15"/>
              <a:gd name="T92" fmla="*/ 3 w 26"/>
              <a:gd name="T93" fmla="*/ 2 h 15"/>
              <a:gd name="T94" fmla="*/ 3 w 26"/>
              <a:gd name="T95" fmla="*/ 2 h 15"/>
              <a:gd name="T96" fmla="*/ 5 w 26"/>
              <a:gd name="T97" fmla="*/ 2 h 15"/>
              <a:gd name="T98" fmla="*/ 5 w 26"/>
              <a:gd name="T99" fmla="*/ 2 h 15"/>
              <a:gd name="T100" fmla="*/ 5 w 26"/>
              <a:gd name="T101" fmla="*/ 2 h 15"/>
              <a:gd name="T102" fmla="*/ 5 w 26"/>
              <a:gd name="T103" fmla="*/ 2 h 15"/>
              <a:gd name="T104" fmla="*/ 5 w 26"/>
              <a:gd name="T105" fmla="*/ 4 h 15"/>
              <a:gd name="T106" fmla="*/ 5 w 26"/>
              <a:gd name="T107" fmla="*/ 4 h 15"/>
              <a:gd name="T108" fmla="*/ 7 w 26"/>
              <a:gd name="T109" fmla="*/ 4 h 15"/>
              <a:gd name="T110" fmla="*/ 7 w 26"/>
              <a:gd name="T111" fmla="*/ 6 h 15"/>
              <a:gd name="T112" fmla="*/ 7 w 26"/>
              <a:gd name="T11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5" y="11"/>
                </a:lnTo>
                <a:lnTo>
                  <a:pt x="5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1" name="Freeform 679"/>
          <p:cNvSpPr>
            <a:spLocks/>
          </p:cNvSpPr>
          <p:nvPr/>
        </p:nvSpPr>
        <p:spPr bwMode="auto">
          <a:xfrm>
            <a:off x="6037263" y="3808413"/>
            <a:ext cx="100012" cy="57150"/>
          </a:xfrm>
          <a:custGeom>
            <a:avLst/>
            <a:gdLst>
              <a:gd name="T0" fmla="*/ 7 w 26"/>
              <a:gd name="T1" fmla="*/ 6 h 15"/>
              <a:gd name="T2" fmla="*/ 9 w 26"/>
              <a:gd name="T3" fmla="*/ 4 h 15"/>
              <a:gd name="T4" fmla="*/ 11 w 26"/>
              <a:gd name="T5" fmla="*/ 4 h 15"/>
              <a:gd name="T6" fmla="*/ 13 w 26"/>
              <a:gd name="T7" fmla="*/ 4 h 15"/>
              <a:gd name="T8" fmla="*/ 17 w 26"/>
              <a:gd name="T9" fmla="*/ 2 h 15"/>
              <a:gd name="T10" fmla="*/ 19 w 26"/>
              <a:gd name="T11" fmla="*/ 2 h 15"/>
              <a:gd name="T12" fmla="*/ 21 w 26"/>
              <a:gd name="T13" fmla="*/ 2 h 15"/>
              <a:gd name="T14" fmla="*/ 23 w 26"/>
              <a:gd name="T15" fmla="*/ 0 h 15"/>
              <a:gd name="T16" fmla="*/ 26 w 26"/>
              <a:gd name="T17" fmla="*/ 0 h 15"/>
              <a:gd name="T18" fmla="*/ 26 w 26"/>
              <a:gd name="T19" fmla="*/ 2 h 15"/>
              <a:gd name="T20" fmla="*/ 24 w 26"/>
              <a:gd name="T21" fmla="*/ 2 h 15"/>
              <a:gd name="T22" fmla="*/ 24 w 26"/>
              <a:gd name="T23" fmla="*/ 4 h 15"/>
              <a:gd name="T24" fmla="*/ 24 w 26"/>
              <a:gd name="T25" fmla="*/ 6 h 15"/>
              <a:gd name="T26" fmla="*/ 23 w 26"/>
              <a:gd name="T27" fmla="*/ 6 h 15"/>
              <a:gd name="T28" fmla="*/ 21 w 26"/>
              <a:gd name="T29" fmla="*/ 8 h 15"/>
              <a:gd name="T30" fmla="*/ 19 w 26"/>
              <a:gd name="T31" fmla="*/ 8 h 15"/>
              <a:gd name="T32" fmla="*/ 15 w 26"/>
              <a:gd name="T33" fmla="*/ 8 h 15"/>
              <a:gd name="T34" fmla="*/ 13 w 26"/>
              <a:gd name="T35" fmla="*/ 8 h 15"/>
              <a:gd name="T36" fmla="*/ 11 w 26"/>
              <a:gd name="T37" fmla="*/ 10 h 15"/>
              <a:gd name="T38" fmla="*/ 9 w 26"/>
              <a:gd name="T39" fmla="*/ 10 h 15"/>
              <a:gd name="T40" fmla="*/ 7 w 26"/>
              <a:gd name="T41" fmla="*/ 10 h 15"/>
              <a:gd name="T42" fmla="*/ 5 w 26"/>
              <a:gd name="T43" fmla="*/ 10 h 15"/>
              <a:gd name="T44" fmla="*/ 5 w 26"/>
              <a:gd name="T45" fmla="*/ 11 h 15"/>
              <a:gd name="T46" fmla="*/ 3 w 26"/>
              <a:gd name="T47" fmla="*/ 13 h 15"/>
              <a:gd name="T48" fmla="*/ 3 w 26"/>
              <a:gd name="T49" fmla="*/ 15 h 15"/>
              <a:gd name="T50" fmla="*/ 1 w 26"/>
              <a:gd name="T51" fmla="*/ 13 h 15"/>
              <a:gd name="T52" fmla="*/ 0 w 26"/>
              <a:gd name="T53" fmla="*/ 11 h 15"/>
              <a:gd name="T54" fmla="*/ 0 w 26"/>
              <a:gd name="T55" fmla="*/ 10 h 15"/>
              <a:gd name="T56" fmla="*/ 0 w 26"/>
              <a:gd name="T57" fmla="*/ 8 h 15"/>
              <a:gd name="T58" fmla="*/ 1 w 26"/>
              <a:gd name="T59" fmla="*/ 8 h 15"/>
              <a:gd name="T60" fmla="*/ 1 w 26"/>
              <a:gd name="T61" fmla="*/ 6 h 15"/>
              <a:gd name="T62" fmla="*/ 1 w 26"/>
              <a:gd name="T63" fmla="*/ 4 h 15"/>
              <a:gd name="T64" fmla="*/ 3 w 26"/>
              <a:gd name="T65" fmla="*/ 2 h 15"/>
              <a:gd name="T66" fmla="*/ 5 w 26"/>
              <a:gd name="T67" fmla="*/ 2 h 15"/>
              <a:gd name="T68" fmla="*/ 5 w 26"/>
              <a:gd name="T69" fmla="*/ 4 h 15"/>
              <a:gd name="T70" fmla="*/ 7 w 26"/>
              <a:gd name="T71" fmla="*/ 4 h 15"/>
              <a:gd name="T72" fmla="*/ 7 w 26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15">
                <a:moveTo>
                  <a:pt x="7" y="6"/>
                </a:move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6" y="0"/>
                </a:lnTo>
                <a:lnTo>
                  <a:pt x="26" y="2"/>
                </a:lnTo>
                <a:lnTo>
                  <a:pt x="24" y="2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1" y="8"/>
                </a:lnTo>
                <a:lnTo>
                  <a:pt x="19" y="8"/>
                </a:lnTo>
                <a:lnTo>
                  <a:pt x="15" y="8"/>
                </a:lnTo>
                <a:lnTo>
                  <a:pt x="13" y="8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1"/>
                </a:lnTo>
                <a:lnTo>
                  <a:pt x="3" y="13"/>
                </a:lnTo>
                <a:lnTo>
                  <a:pt x="3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lnTo>
                  <a:pt x="7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2" name="Freeform 680"/>
          <p:cNvSpPr>
            <a:spLocks/>
          </p:cNvSpPr>
          <p:nvPr/>
        </p:nvSpPr>
        <p:spPr bwMode="auto">
          <a:xfrm>
            <a:off x="6232525" y="3975100"/>
            <a:ext cx="44450" cy="206375"/>
          </a:xfrm>
          <a:custGeom>
            <a:avLst/>
            <a:gdLst>
              <a:gd name="T0" fmla="*/ 4 w 12"/>
              <a:gd name="T1" fmla="*/ 38 h 54"/>
              <a:gd name="T2" fmla="*/ 4 w 12"/>
              <a:gd name="T3" fmla="*/ 35 h 54"/>
              <a:gd name="T4" fmla="*/ 4 w 12"/>
              <a:gd name="T5" fmla="*/ 29 h 54"/>
              <a:gd name="T6" fmla="*/ 4 w 12"/>
              <a:gd name="T7" fmla="*/ 25 h 54"/>
              <a:gd name="T8" fmla="*/ 4 w 12"/>
              <a:gd name="T9" fmla="*/ 19 h 54"/>
              <a:gd name="T10" fmla="*/ 4 w 12"/>
              <a:gd name="T11" fmla="*/ 15 h 54"/>
              <a:gd name="T12" fmla="*/ 4 w 12"/>
              <a:gd name="T13" fmla="*/ 12 h 54"/>
              <a:gd name="T14" fmla="*/ 4 w 12"/>
              <a:gd name="T15" fmla="*/ 6 h 54"/>
              <a:gd name="T16" fmla="*/ 4 w 12"/>
              <a:gd name="T17" fmla="*/ 2 h 54"/>
              <a:gd name="T18" fmla="*/ 6 w 12"/>
              <a:gd name="T19" fmla="*/ 2 h 54"/>
              <a:gd name="T20" fmla="*/ 8 w 12"/>
              <a:gd name="T21" fmla="*/ 2 h 54"/>
              <a:gd name="T22" fmla="*/ 8 w 12"/>
              <a:gd name="T23" fmla="*/ 0 h 54"/>
              <a:gd name="T24" fmla="*/ 10 w 12"/>
              <a:gd name="T25" fmla="*/ 0 h 54"/>
              <a:gd name="T26" fmla="*/ 10 w 12"/>
              <a:gd name="T27" fmla="*/ 6 h 54"/>
              <a:gd name="T28" fmla="*/ 10 w 12"/>
              <a:gd name="T29" fmla="*/ 10 h 54"/>
              <a:gd name="T30" fmla="*/ 10 w 12"/>
              <a:gd name="T31" fmla="*/ 15 h 54"/>
              <a:gd name="T32" fmla="*/ 8 w 12"/>
              <a:gd name="T33" fmla="*/ 19 h 54"/>
              <a:gd name="T34" fmla="*/ 8 w 12"/>
              <a:gd name="T35" fmla="*/ 25 h 54"/>
              <a:gd name="T36" fmla="*/ 8 w 12"/>
              <a:gd name="T37" fmla="*/ 29 h 54"/>
              <a:gd name="T38" fmla="*/ 8 w 12"/>
              <a:gd name="T39" fmla="*/ 35 h 54"/>
              <a:gd name="T40" fmla="*/ 8 w 12"/>
              <a:gd name="T41" fmla="*/ 38 h 54"/>
              <a:gd name="T42" fmla="*/ 8 w 12"/>
              <a:gd name="T43" fmla="*/ 40 h 54"/>
              <a:gd name="T44" fmla="*/ 10 w 12"/>
              <a:gd name="T45" fmla="*/ 42 h 54"/>
              <a:gd name="T46" fmla="*/ 12 w 12"/>
              <a:gd name="T47" fmla="*/ 44 h 54"/>
              <a:gd name="T48" fmla="*/ 12 w 12"/>
              <a:gd name="T49" fmla="*/ 46 h 54"/>
              <a:gd name="T50" fmla="*/ 12 w 12"/>
              <a:gd name="T51" fmla="*/ 48 h 54"/>
              <a:gd name="T52" fmla="*/ 10 w 12"/>
              <a:gd name="T53" fmla="*/ 50 h 54"/>
              <a:gd name="T54" fmla="*/ 10 w 12"/>
              <a:gd name="T55" fmla="*/ 52 h 54"/>
              <a:gd name="T56" fmla="*/ 8 w 12"/>
              <a:gd name="T57" fmla="*/ 54 h 54"/>
              <a:gd name="T58" fmla="*/ 6 w 12"/>
              <a:gd name="T59" fmla="*/ 54 h 54"/>
              <a:gd name="T60" fmla="*/ 4 w 12"/>
              <a:gd name="T61" fmla="*/ 54 h 54"/>
              <a:gd name="T62" fmla="*/ 2 w 12"/>
              <a:gd name="T63" fmla="*/ 54 h 54"/>
              <a:gd name="T64" fmla="*/ 0 w 12"/>
              <a:gd name="T65" fmla="*/ 52 h 54"/>
              <a:gd name="T66" fmla="*/ 0 w 12"/>
              <a:gd name="T67" fmla="*/ 50 h 54"/>
              <a:gd name="T68" fmla="*/ 0 w 12"/>
              <a:gd name="T69" fmla="*/ 48 h 54"/>
              <a:gd name="T70" fmla="*/ 0 w 12"/>
              <a:gd name="T71" fmla="*/ 46 h 54"/>
              <a:gd name="T72" fmla="*/ 0 w 12"/>
              <a:gd name="T73" fmla="*/ 44 h 54"/>
              <a:gd name="T74" fmla="*/ 2 w 12"/>
              <a:gd name="T75" fmla="*/ 44 h 54"/>
              <a:gd name="T76" fmla="*/ 2 w 12"/>
              <a:gd name="T77" fmla="*/ 42 h 54"/>
              <a:gd name="T78" fmla="*/ 4 w 12"/>
              <a:gd name="T79" fmla="*/ 40 h 54"/>
              <a:gd name="T80" fmla="*/ 4 w 12"/>
              <a:gd name="T81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4">
                <a:moveTo>
                  <a:pt x="4" y="38"/>
                </a:moveTo>
                <a:lnTo>
                  <a:pt x="4" y="35"/>
                </a:lnTo>
                <a:lnTo>
                  <a:pt x="4" y="29"/>
                </a:lnTo>
                <a:lnTo>
                  <a:pt x="4" y="25"/>
                </a:lnTo>
                <a:lnTo>
                  <a:pt x="4" y="19"/>
                </a:lnTo>
                <a:lnTo>
                  <a:pt x="4" y="15"/>
                </a:lnTo>
                <a:lnTo>
                  <a:pt x="4" y="12"/>
                </a:lnTo>
                <a:lnTo>
                  <a:pt x="4" y="6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0" y="6"/>
                </a:lnTo>
                <a:lnTo>
                  <a:pt x="10" y="10"/>
                </a:lnTo>
                <a:lnTo>
                  <a:pt x="10" y="15"/>
                </a:lnTo>
                <a:lnTo>
                  <a:pt x="8" y="19"/>
                </a:lnTo>
                <a:lnTo>
                  <a:pt x="8" y="25"/>
                </a:lnTo>
                <a:lnTo>
                  <a:pt x="8" y="29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10" y="42"/>
                </a:lnTo>
                <a:lnTo>
                  <a:pt x="12" y="44"/>
                </a:lnTo>
                <a:lnTo>
                  <a:pt x="12" y="46"/>
                </a:lnTo>
                <a:lnTo>
                  <a:pt x="12" y="48"/>
                </a:lnTo>
                <a:lnTo>
                  <a:pt x="10" y="50"/>
                </a:lnTo>
                <a:lnTo>
                  <a:pt x="10" y="52"/>
                </a:lnTo>
                <a:lnTo>
                  <a:pt x="8" y="54"/>
                </a:lnTo>
                <a:lnTo>
                  <a:pt x="6" y="54"/>
                </a:lnTo>
                <a:lnTo>
                  <a:pt x="4" y="54"/>
                </a:lnTo>
                <a:lnTo>
                  <a:pt x="2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4" y="40"/>
                </a:lnTo>
                <a:lnTo>
                  <a:pt x="4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3" name="Freeform 681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0 h 36"/>
              <a:gd name="T20" fmla="*/ 4 w 33"/>
              <a:gd name="T21" fmla="*/ 2 h 36"/>
              <a:gd name="T22" fmla="*/ 2 w 33"/>
              <a:gd name="T23" fmla="*/ 2 h 36"/>
              <a:gd name="T24" fmla="*/ 2 w 33"/>
              <a:gd name="T25" fmla="*/ 4 h 36"/>
              <a:gd name="T26" fmla="*/ 2 w 33"/>
              <a:gd name="T27" fmla="*/ 4 h 36"/>
              <a:gd name="T28" fmla="*/ 2 w 33"/>
              <a:gd name="T29" fmla="*/ 4 h 36"/>
              <a:gd name="T30" fmla="*/ 0 w 33"/>
              <a:gd name="T31" fmla="*/ 6 h 36"/>
              <a:gd name="T32" fmla="*/ 0 w 33"/>
              <a:gd name="T33" fmla="*/ 6 h 36"/>
              <a:gd name="T34" fmla="*/ 2 w 33"/>
              <a:gd name="T35" fmla="*/ 10 h 36"/>
              <a:gd name="T36" fmla="*/ 6 w 33"/>
              <a:gd name="T37" fmla="*/ 12 h 36"/>
              <a:gd name="T38" fmla="*/ 8 w 33"/>
              <a:gd name="T39" fmla="*/ 13 h 36"/>
              <a:gd name="T40" fmla="*/ 10 w 33"/>
              <a:gd name="T41" fmla="*/ 17 h 36"/>
              <a:gd name="T42" fmla="*/ 13 w 33"/>
              <a:gd name="T43" fmla="*/ 19 h 36"/>
              <a:gd name="T44" fmla="*/ 15 w 33"/>
              <a:gd name="T45" fmla="*/ 21 h 36"/>
              <a:gd name="T46" fmla="*/ 19 w 33"/>
              <a:gd name="T47" fmla="*/ 25 h 36"/>
              <a:gd name="T48" fmla="*/ 21 w 33"/>
              <a:gd name="T49" fmla="*/ 27 h 36"/>
              <a:gd name="T50" fmla="*/ 21 w 33"/>
              <a:gd name="T51" fmla="*/ 29 h 36"/>
              <a:gd name="T52" fmla="*/ 21 w 33"/>
              <a:gd name="T53" fmla="*/ 29 h 36"/>
              <a:gd name="T54" fmla="*/ 21 w 33"/>
              <a:gd name="T55" fmla="*/ 31 h 36"/>
              <a:gd name="T56" fmla="*/ 21 w 33"/>
              <a:gd name="T57" fmla="*/ 33 h 36"/>
              <a:gd name="T58" fmla="*/ 21 w 33"/>
              <a:gd name="T59" fmla="*/ 33 h 36"/>
              <a:gd name="T60" fmla="*/ 21 w 33"/>
              <a:gd name="T61" fmla="*/ 35 h 36"/>
              <a:gd name="T62" fmla="*/ 23 w 33"/>
              <a:gd name="T63" fmla="*/ 36 h 36"/>
              <a:gd name="T64" fmla="*/ 23 w 33"/>
              <a:gd name="T65" fmla="*/ 36 h 36"/>
              <a:gd name="T66" fmla="*/ 23 w 33"/>
              <a:gd name="T67" fmla="*/ 36 h 36"/>
              <a:gd name="T68" fmla="*/ 25 w 33"/>
              <a:gd name="T69" fmla="*/ 36 h 36"/>
              <a:gd name="T70" fmla="*/ 27 w 33"/>
              <a:gd name="T71" fmla="*/ 36 h 36"/>
              <a:gd name="T72" fmla="*/ 27 w 33"/>
              <a:gd name="T73" fmla="*/ 36 h 36"/>
              <a:gd name="T74" fmla="*/ 29 w 33"/>
              <a:gd name="T75" fmla="*/ 36 h 36"/>
              <a:gd name="T76" fmla="*/ 29 w 33"/>
              <a:gd name="T77" fmla="*/ 36 h 36"/>
              <a:gd name="T78" fmla="*/ 31 w 33"/>
              <a:gd name="T79" fmla="*/ 35 h 36"/>
              <a:gd name="T80" fmla="*/ 31 w 33"/>
              <a:gd name="T81" fmla="*/ 33 h 36"/>
              <a:gd name="T82" fmla="*/ 33 w 33"/>
              <a:gd name="T83" fmla="*/ 31 h 36"/>
              <a:gd name="T84" fmla="*/ 33 w 33"/>
              <a:gd name="T85" fmla="*/ 31 h 36"/>
              <a:gd name="T86" fmla="*/ 33 w 33"/>
              <a:gd name="T87" fmla="*/ 29 h 36"/>
              <a:gd name="T88" fmla="*/ 33 w 33"/>
              <a:gd name="T89" fmla="*/ 27 h 36"/>
              <a:gd name="T90" fmla="*/ 33 w 33"/>
              <a:gd name="T91" fmla="*/ 25 h 36"/>
              <a:gd name="T92" fmla="*/ 33 w 33"/>
              <a:gd name="T93" fmla="*/ 23 h 36"/>
              <a:gd name="T94" fmla="*/ 31 w 33"/>
              <a:gd name="T95" fmla="*/ 23 h 36"/>
              <a:gd name="T96" fmla="*/ 31 w 33"/>
              <a:gd name="T97" fmla="*/ 21 h 36"/>
              <a:gd name="T98" fmla="*/ 31 w 33"/>
              <a:gd name="T99" fmla="*/ 21 h 36"/>
              <a:gd name="T100" fmla="*/ 29 w 33"/>
              <a:gd name="T101" fmla="*/ 21 h 36"/>
              <a:gd name="T102" fmla="*/ 29 w 33"/>
              <a:gd name="T103" fmla="*/ 21 h 36"/>
              <a:gd name="T104" fmla="*/ 27 w 33"/>
              <a:gd name="T105" fmla="*/ 21 h 36"/>
              <a:gd name="T106" fmla="*/ 27 w 33"/>
              <a:gd name="T107" fmla="*/ 23 h 36"/>
              <a:gd name="T108" fmla="*/ 25 w 33"/>
              <a:gd name="T109" fmla="*/ 23 h 36"/>
              <a:gd name="T110" fmla="*/ 25 w 33"/>
              <a:gd name="T111" fmla="*/ 23 h 36"/>
              <a:gd name="T112" fmla="*/ 23 w 33"/>
              <a:gd name="T113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4" name="Freeform 682"/>
          <p:cNvSpPr>
            <a:spLocks/>
          </p:cNvSpPr>
          <p:nvPr/>
        </p:nvSpPr>
        <p:spPr bwMode="auto">
          <a:xfrm>
            <a:off x="6350000" y="3887788"/>
            <a:ext cx="125413" cy="136525"/>
          </a:xfrm>
          <a:custGeom>
            <a:avLst/>
            <a:gdLst>
              <a:gd name="T0" fmla="*/ 23 w 33"/>
              <a:gd name="T1" fmla="*/ 23 h 36"/>
              <a:gd name="T2" fmla="*/ 21 w 33"/>
              <a:gd name="T3" fmla="*/ 19 h 36"/>
              <a:gd name="T4" fmla="*/ 19 w 33"/>
              <a:gd name="T5" fmla="*/ 17 h 36"/>
              <a:gd name="T6" fmla="*/ 15 w 33"/>
              <a:gd name="T7" fmla="*/ 13 h 36"/>
              <a:gd name="T8" fmla="*/ 13 w 33"/>
              <a:gd name="T9" fmla="*/ 12 h 36"/>
              <a:gd name="T10" fmla="*/ 12 w 33"/>
              <a:gd name="T11" fmla="*/ 8 h 36"/>
              <a:gd name="T12" fmla="*/ 10 w 33"/>
              <a:gd name="T13" fmla="*/ 6 h 36"/>
              <a:gd name="T14" fmla="*/ 6 w 33"/>
              <a:gd name="T15" fmla="*/ 2 h 36"/>
              <a:gd name="T16" fmla="*/ 4 w 33"/>
              <a:gd name="T17" fmla="*/ 0 h 36"/>
              <a:gd name="T18" fmla="*/ 4 w 33"/>
              <a:gd name="T19" fmla="*/ 2 h 36"/>
              <a:gd name="T20" fmla="*/ 2 w 33"/>
              <a:gd name="T21" fmla="*/ 2 h 36"/>
              <a:gd name="T22" fmla="*/ 2 w 33"/>
              <a:gd name="T23" fmla="*/ 4 h 36"/>
              <a:gd name="T24" fmla="*/ 0 w 33"/>
              <a:gd name="T25" fmla="*/ 6 h 36"/>
              <a:gd name="T26" fmla="*/ 2 w 33"/>
              <a:gd name="T27" fmla="*/ 10 h 36"/>
              <a:gd name="T28" fmla="*/ 6 w 33"/>
              <a:gd name="T29" fmla="*/ 12 h 36"/>
              <a:gd name="T30" fmla="*/ 8 w 33"/>
              <a:gd name="T31" fmla="*/ 13 h 36"/>
              <a:gd name="T32" fmla="*/ 10 w 33"/>
              <a:gd name="T33" fmla="*/ 17 h 36"/>
              <a:gd name="T34" fmla="*/ 13 w 33"/>
              <a:gd name="T35" fmla="*/ 19 h 36"/>
              <a:gd name="T36" fmla="*/ 15 w 33"/>
              <a:gd name="T37" fmla="*/ 21 h 36"/>
              <a:gd name="T38" fmla="*/ 19 w 33"/>
              <a:gd name="T39" fmla="*/ 25 h 36"/>
              <a:gd name="T40" fmla="*/ 21 w 33"/>
              <a:gd name="T41" fmla="*/ 27 h 36"/>
              <a:gd name="T42" fmla="*/ 21 w 33"/>
              <a:gd name="T43" fmla="*/ 29 h 36"/>
              <a:gd name="T44" fmla="*/ 21 w 33"/>
              <a:gd name="T45" fmla="*/ 31 h 36"/>
              <a:gd name="T46" fmla="*/ 21 w 33"/>
              <a:gd name="T47" fmla="*/ 33 h 36"/>
              <a:gd name="T48" fmla="*/ 21 w 33"/>
              <a:gd name="T49" fmla="*/ 35 h 36"/>
              <a:gd name="T50" fmla="*/ 23 w 33"/>
              <a:gd name="T51" fmla="*/ 36 h 36"/>
              <a:gd name="T52" fmla="*/ 25 w 33"/>
              <a:gd name="T53" fmla="*/ 36 h 36"/>
              <a:gd name="T54" fmla="*/ 27 w 33"/>
              <a:gd name="T55" fmla="*/ 36 h 36"/>
              <a:gd name="T56" fmla="*/ 29 w 33"/>
              <a:gd name="T57" fmla="*/ 36 h 36"/>
              <a:gd name="T58" fmla="*/ 31 w 33"/>
              <a:gd name="T59" fmla="*/ 35 h 36"/>
              <a:gd name="T60" fmla="*/ 31 w 33"/>
              <a:gd name="T61" fmla="*/ 33 h 36"/>
              <a:gd name="T62" fmla="*/ 33 w 33"/>
              <a:gd name="T63" fmla="*/ 31 h 36"/>
              <a:gd name="T64" fmla="*/ 33 w 33"/>
              <a:gd name="T65" fmla="*/ 29 h 36"/>
              <a:gd name="T66" fmla="*/ 33 w 33"/>
              <a:gd name="T67" fmla="*/ 27 h 36"/>
              <a:gd name="T68" fmla="*/ 33 w 33"/>
              <a:gd name="T69" fmla="*/ 25 h 36"/>
              <a:gd name="T70" fmla="*/ 33 w 33"/>
              <a:gd name="T71" fmla="*/ 23 h 36"/>
              <a:gd name="T72" fmla="*/ 31 w 33"/>
              <a:gd name="T73" fmla="*/ 23 h 36"/>
              <a:gd name="T74" fmla="*/ 31 w 33"/>
              <a:gd name="T75" fmla="*/ 21 h 36"/>
              <a:gd name="T76" fmla="*/ 29 w 33"/>
              <a:gd name="T77" fmla="*/ 21 h 36"/>
              <a:gd name="T78" fmla="*/ 27 w 33"/>
              <a:gd name="T79" fmla="*/ 21 h 36"/>
              <a:gd name="T80" fmla="*/ 27 w 33"/>
              <a:gd name="T81" fmla="*/ 23 h 36"/>
              <a:gd name="T82" fmla="*/ 25 w 33"/>
              <a:gd name="T83" fmla="*/ 23 h 36"/>
              <a:gd name="T84" fmla="*/ 23 w 33"/>
              <a:gd name="T8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6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2"/>
                </a:lnTo>
                <a:lnTo>
                  <a:pt x="12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6" y="12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1"/>
                </a:lnTo>
                <a:lnTo>
                  <a:pt x="19" y="25"/>
                </a:lnTo>
                <a:lnTo>
                  <a:pt x="21" y="27"/>
                </a:lnTo>
                <a:lnTo>
                  <a:pt x="21" y="29"/>
                </a:lnTo>
                <a:lnTo>
                  <a:pt x="21" y="31"/>
                </a:lnTo>
                <a:lnTo>
                  <a:pt x="21" y="33"/>
                </a:lnTo>
                <a:lnTo>
                  <a:pt x="21" y="35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9" y="36"/>
                </a:lnTo>
                <a:lnTo>
                  <a:pt x="31" y="35"/>
                </a:lnTo>
                <a:lnTo>
                  <a:pt x="31" y="33"/>
                </a:lnTo>
                <a:lnTo>
                  <a:pt x="33" y="31"/>
                </a:lnTo>
                <a:lnTo>
                  <a:pt x="33" y="29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5" name="Freeform 683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0 w 11"/>
              <a:gd name="T19" fmla="*/ 60 h 60"/>
              <a:gd name="T20" fmla="*/ 0 w 11"/>
              <a:gd name="T21" fmla="*/ 60 h 60"/>
              <a:gd name="T22" fmla="*/ 2 w 11"/>
              <a:gd name="T23" fmla="*/ 60 h 60"/>
              <a:gd name="T24" fmla="*/ 2 w 11"/>
              <a:gd name="T25" fmla="*/ 60 h 60"/>
              <a:gd name="T26" fmla="*/ 2 w 11"/>
              <a:gd name="T27" fmla="*/ 60 h 60"/>
              <a:gd name="T28" fmla="*/ 2 w 11"/>
              <a:gd name="T29" fmla="*/ 60 h 60"/>
              <a:gd name="T30" fmla="*/ 4 w 11"/>
              <a:gd name="T31" fmla="*/ 58 h 60"/>
              <a:gd name="T32" fmla="*/ 4 w 11"/>
              <a:gd name="T33" fmla="*/ 58 h 60"/>
              <a:gd name="T34" fmla="*/ 4 w 11"/>
              <a:gd name="T35" fmla="*/ 54 h 60"/>
              <a:gd name="T36" fmla="*/ 4 w 11"/>
              <a:gd name="T37" fmla="*/ 48 h 60"/>
              <a:gd name="T38" fmla="*/ 6 w 11"/>
              <a:gd name="T39" fmla="*/ 41 h 60"/>
              <a:gd name="T40" fmla="*/ 6 w 11"/>
              <a:gd name="T41" fmla="*/ 33 h 60"/>
              <a:gd name="T42" fmla="*/ 8 w 11"/>
              <a:gd name="T43" fmla="*/ 25 h 60"/>
              <a:gd name="T44" fmla="*/ 8 w 11"/>
              <a:gd name="T45" fmla="*/ 18 h 60"/>
              <a:gd name="T46" fmla="*/ 9 w 11"/>
              <a:gd name="T47" fmla="*/ 12 h 60"/>
              <a:gd name="T48" fmla="*/ 9 w 11"/>
              <a:gd name="T49" fmla="*/ 8 h 60"/>
              <a:gd name="T50" fmla="*/ 9 w 11"/>
              <a:gd name="T51" fmla="*/ 8 h 60"/>
              <a:gd name="T52" fmla="*/ 9 w 11"/>
              <a:gd name="T53" fmla="*/ 8 h 60"/>
              <a:gd name="T54" fmla="*/ 9 w 11"/>
              <a:gd name="T55" fmla="*/ 6 h 60"/>
              <a:gd name="T56" fmla="*/ 9 w 11"/>
              <a:gd name="T57" fmla="*/ 6 h 60"/>
              <a:gd name="T58" fmla="*/ 9 w 11"/>
              <a:gd name="T59" fmla="*/ 6 h 60"/>
              <a:gd name="T60" fmla="*/ 11 w 11"/>
              <a:gd name="T61" fmla="*/ 4 h 60"/>
              <a:gd name="T62" fmla="*/ 11 w 11"/>
              <a:gd name="T63" fmla="*/ 4 h 60"/>
              <a:gd name="T64" fmla="*/ 11 w 11"/>
              <a:gd name="T65" fmla="*/ 4 h 60"/>
              <a:gd name="T66" fmla="*/ 11 w 11"/>
              <a:gd name="T67" fmla="*/ 2 h 60"/>
              <a:gd name="T68" fmla="*/ 9 w 11"/>
              <a:gd name="T69" fmla="*/ 2 h 60"/>
              <a:gd name="T70" fmla="*/ 9 w 11"/>
              <a:gd name="T71" fmla="*/ 2 h 60"/>
              <a:gd name="T72" fmla="*/ 9 w 11"/>
              <a:gd name="T73" fmla="*/ 0 h 60"/>
              <a:gd name="T74" fmla="*/ 9 w 11"/>
              <a:gd name="T75" fmla="*/ 0 h 60"/>
              <a:gd name="T76" fmla="*/ 8 w 11"/>
              <a:gd name="T77" fmla="*/ 0 h 60"/>
              <a:gd name="T78" fmla="*/ 8 w 11"/>
              <a:gd name="T79" fmla="*/ 0 h 60"/>
              <a:gd name="T80" fmla="*/ 6 w 11"/>
              <a:gd name="T81" fmla="*/ 0 h 60"/>
              <a:gd name="T82" fmla="*/ 6 w 11"/>
              <a:gd name="T83" fmla="*/ 2 h 60"/>
              <a:gd name="T84" fmla="*/ 6 w 11"/>
              <a:gd name="T85" fmla="*/ 2 h 60"/>
              <a:gd name="T86" fmla="*/ 4 w 11"/>
              <a:gd name="T87" fmla="*/ 2 h 60"/>
              <a:gd name="T88" fmla="*/ 4 w 11"/>
              <a:gd name="T89" fmla="*/ 4 h 60"/>
              <a:gd name="T90" fmla="*/ 4 w 11"/>
              <a:gd name="T91" fmla="*/ 4 h 60"/>
              <a:gd name="T92" fmla="*/ 2 w 11"/>
              <a:gd name="T93" fmla="*/ 6 h 60"/>
              <a:gd name="T94" fmla="*/ 2 w 11"/>
              <a:gd name="T95" fmla="*/ 6 h 60"/>
              <a:gd name="T96" fmla="*/ 2 w 11"/>
              <a:gd name="T97" fmla="*/ 8 h 60"/>
              <a:gd name="T98" fmla="*/ 2 w 11"/>
              <a:gd name="T99" fmla="*/ 8 h 60"/>
              <a:gd name="T100" fmla="*/ 4 w 11"/>
              <a:gd name="T101" fmla="*/ 8 h 60"/>
              <a:gd name="T102" fmla="*/ 4 w 11"/>
              <a:gd name="T103" fmla="*/ 8 h 60"/>
              <a:gd name="T104" fmla="*/ 4 w 11"/>
              <a:gd name="T105" fmla="*/ 8 h 60"/>
              <a:gd name="T106" fmla="*/ 4 w 11"/>
              <a:gd name="T107" fmla="*/ 10 h 60"/>
              <a:gd name="T108" fmla="*/ 6 w 11"/>
              <a:gd name="T109" fmla="*/ 10 h 60"/>
              <a:gd name="T110" fmla="*/ 6 w 11"/>
              <a:gd name="T111" fmla="*/ 10 h 60"/>
              <a:gd name="T112" fmla="*/ 6 w 11"/>
              <a:gd name="T1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4" y="58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6" name="Freeform 684"/>
          <p:cNvSpPr>
            <a:spLocks/>
          </p:cNvSpPr>
          <p:nvPr/>
        </p:nvSpPr>
        <p:spPr bwMode="auto">
          <a:xfrm>
            <a:off x="6276975" y="3403600"/>
            <a:ext cx="42863" cy="228600"/>
          </a:xfrm>
          <a:custGeom>
            <a:avLst/>
            <a:gdLst>
              <a:gd name="T0" fmla="*/ 6 w 11"/>
              <a:gd name="T1" fmla="*/ 10 h 60"/>
              <a:gd name="T2" fmla="*/ 6 w 11"/>
              <a:gd name="T3" fmla="*/ 14 h 60"/>
              <a:gd name="T4" fmla="*/ 4 w 11"/>
              <a:gd name="T5" fmla="*/ 20 h 60"/>
              <a:gd name="T6" fmla="*/ 4 w 11"/>
              <a:gd name="T7" fmla="*/ 27 h 60"/>
              <a:gd name="T8" fmla="*/ 2 w 11"/>
              <a:gd name="T9" fmla="*/ 35 h 60"/>
              <a:gd name="T10" fmla="*/ 2 w 11"/>
              <a:gd name="T11" fmla="*/ 43 h 60"/>
              <a:gd name="T12" fmla="*/ 0 w 11"/>
              <a:gd name="T13" fmla="*/ 50 h 60"/>
              <a:gd name="T14" fmla="*/ 0 w 11"/>
              <a:gd name="T15" fmla="*/ 56 h 60"/>
              <a:gd name="T16" fmla="*/ 0 w 11"/>
              <a:gd name="T17" fmla="*/ 60 h 60"/>
              <a:gd name="T18" fmla="*/ 2 w 11"/>
              <a:gd name="T19" fmla="*/ 60 h 60"/>
              <a:gd name="T20" fmla="*/ 4 w 11"/>
              <a:gd name="T21" fmla="*/ 58 h 60"/>
              <a:gd name="T22" fmla="*/ 4 w 11"/>
              <a:gd name="T23" fmla="*/ 54 h 60"/>
              <a:gd name="T24" fmla="*/ 4 w 11"/>
              <a:gd name="T25" fmla="*/ 48 h 60"/>
              <a:gd name="T26" fmla="*/ 6 w 11"/>
              <a:gd name="T27" fmla="*/ 41 h 60"/>
              <a:gd name="T28" fmla="*/ 6 w 11"/>
              <a:gd name="T29" fmla="*/ 33 h 60"/>
              <a:gd name="T30" fmla="*/ 8 w 11"/>
              <a:gd name="T31" fmla="*/ 25 h 60"/>
              <a:gd name="T32" fmla="*/ 8 w 11"/>
              <a:gd name="T33" fmla="*/ 18 h 60"/>
              <a:gd name="T34" fmla="*/ 9 w 11"/>
              <a:gd name="T35" fmla="*/ 12 h 60"/>
              <a:gd name="T36" fmla="*/ 9 w 11"/>
              <a:gd name="T37" fmla="*/ 8 h 60"/>
              <a:gd name="T38" fmla="*/ 9 w 11"/>
              <a:gd name="T39" fmla="*/ 6 h 60"/>
              <a:gd name="T40" fmla="*/ 11 w 11"/>
              <a:gd name="T41" fmla="*/ 4 h 60"/>
              <a:gd name="T42" fmla="*/ 11 w 11"/>
              <a:gd name="T43" fmla="*/ 2 h 60"/>
              <a:gd name="T44" fmla="*/ 9 w 11"/>
              <a:gd name="T45" fmla="*/ 2 h 60"/>
              <a:gd name="T46" fmla="*/ 9 w 11"/>
              <a:gd name="T47" fmla="*/ 0 h 60"/>
              <a:gd name="T48" fmla="*/ 8 w 11"/>
              <a:gd name="T49" fmla="*/ 0 h 60"/>
              <a:gd name="T50" fmla="*/ 6 w 11"/>
              <a:gd name="T51" fmla="*/ 0 h 60"/>
              <a:gd name="T52" fmla="*/ 6 w 11"/>
              <a:gd name="T53" fmla="*/ 2 h 60"/>
              <a:gd name="T54" fmla="*/ 4 w 11"/>
              <a:gd name="T55" fmla="*/ 2 h 60"/>
              <a:gd name="T56" fmla="*/ 4 w 11"/>
              <a:gd name="T57" fmla="*/ 4 h 60"/>
              <a:gd name="T58" fmla="*/ 2 w 11"/>
              <a:gd name="T59" fmla="*/ 6 h 60"/>
              <a:gd name="T60" fmla="*/ 2 w 11"/>
              <a:gd name="T61" fmla="*/ 8 h 60"/>
              <a:gd name="T62" fmla="*/ 4 w 11"/>
              <a:gd name="T63" fmla="*/ 8 h 60"/>
              <a:gd name="T64" fmla="*/ 4 w 11"/>
              <a:gd name="T65" fmla="*/ 10 h 60"/>
              <a:gd name="T66" fmla="*/ 6 w 11"/>
              <a:gd name="T67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" h="60">
                <a:moveTo>
                  <a:pt x="6" y="10"/>
                </a:moveTo>
                <a:lnTo>
                  <a:pt x="6" y="14"/>
                </a:lnTo>
                <a:lnTo>
                  <a:pt x="4" y="20"/>
                </a:lnTo>
                <a:lnTo>
                  <a:pt x="4" y="27"/>
                </a:lnTo>
                <a:lnTo>
                  <a:pt x="2" y="35"/>
                </a:lnTo>
                <a:lnTo>
                  <a:pt x="2" y="43"/>
                </a:lnTo>
                <a:lnTo>
                  <a:pt x="0" y="50"/>
                </a:lnTo>
                <a:lnTo>
                  <a:pt x="0" y="56"/>
                </a:lnTo>
                <a:lnTo>
                  <a:pt x="0" y="60"/>
                </a:lnTo>
                <a:lnTo>
                  <a:pt x="2" y="60"/>
                </a:lnTo>
                <a:lnTo>
                  <a:pt x="4" y="58"/>
                </a:lnTo>
                <a:lnTo>
                  <a:pt x="4" y="54"/>
                </a:lnTo>
                <a:lnTo>
                  <a:pt x="4" y="48"/>
                </a:lnTo>
                <a:lnTo>
                  <a:pt x="6" y="41"/>
                </a:lnTo>
                <a:lnTo>
                  <a:pt x="6" y="33"/>
                </a:lnTo>
                <a:lnTo>
                  <a:pt x="8" y="25"/>
                </a:lnTo>
                <a:lnTo>
                  <a:pt x="8" y="18"/>
                </a:lnTo>
                <a:lnTo>
                  <a:pt x="9" y="12"/>
                </a:lnTo>
                <a:lnTo>
                  <a:pt x="9" y="8"/>
                </a:lnTo>
                <a:lnTo>
                  <a:pt x="9" y="6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7" name="Freeform 685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8" name="Freeform 686"/>
          <p:cNvSpPr>
            <a:spLocks/>
          </p:cNvSpPr>
          <p:nvPr/>
        </p:nvSpPr>
        <p:spPr bwMode="auto">
          <a:xfrm>
            <a:off x="6143625" y="3616325"/>
            <a:ext cx="252413" cy="350838"/>
          </a:xfrm>
          <a:custGeom>
            <a:avLst/>
            <a:gdLst>
              <a:gd name="T0" fmla="*/ 12 w 66"/>
              <a:gd name="T1" fmla="*/ 15 h 92"/>
              <a:gd name="T2" fmla="*/ 18 w 66"/>
              <a:gd name="T3" fmla="*/ 10 h 92"/>
              <a:gd name="T4" fmla="*/ 21 w 66"/>
              <a:gd name="T5" fmla="*/ 4 h 92"/>
              <a:gd name="T6" fmla="*/ 27 w 66"/>
              <a:gd name="T7" fmla="*/ 2 h 92"/>
              <a:gd name="T8" fmla="*/ 33 w 66"/>
              <a:gd name="T9" fmla="*/ 0 h 92"/>
              <a:gd name="T10" fmla="*/ 39 w 66"/>
              <a:gd name="T11" fmla="*/ 0 h 92"/>
              <a:gd name="T12" fmla="*/ 46 w 66"/>
              <a:gd name="T13" fmla="*/ 0 h 92"/>
              <a:gd name="T14" fmla="*/ 52 w 66"/>
              <a:gd name="T15" fmla="*/ 4 h 92"/>
              <a:gd name="T16" fmla="*/ 56 w 66"/>
              <a:gd name="T17" fmla="*/ 8 h 92"/>
              <a:gd name="T18" fmla="*/ 60 w 66"/>
              <a:gd name="T19" fmla="*/ 15 h 92"/>
              <a:gd name="T20" fmla="*/ 64 w 66"/>
              <a:gd name="T21" fmla="*/ 23 h 92"/>
              <a:gd name="T22" fmla="*/ 66 w 66"/>
              <a:gd name="T23" fmla="*/ 31 h 92"/>
              <a:gd name="T24" fmla="*/ 66 w 66"/>
              <a:gd name="T25" fmla="*/ 40 h 92"/>
              <a:gd name="T26" fmla="*/ 66 w 66"/>
              <a:gd name="T27" fmla="*/ 50 h 92"/>
              <a:gd name="T28" fmla="*/ 64 w 66"/>
              <a:gd name="T29" fmla="*/ 60 h 92"/>
              <a:gd name="T30" fmla="*/ 60 w 66"/>
              <a:gd name="T31" fmla="*/ 67 h 92"/>
              <a:gd name="T32" fmla="*/ 54 w 66"/>
              <a:gd name="T33" fmla="*/ 77 h 92"/>
              <a:gd name="T34" fmla="*/ 48 w 66"/>
              <a:gd name="T35" fmla="*/ 83 h 92"/>
              <a:gd name="T36" fmla="*/ 43 w 66"/>
              <a:gd name="T37" fmla="*/ 88 h 92"/>
              <a:gd name="T38" fmla="*/ 35 w 66"/>
              <a:gd name="T39" fmla="*/ 92 h 92"/>
              <a:gd name="T40" fmla="*/ 29 w 66"/>
              <a:gd name="T41" fmla="*/ 92 h 92"/>
              <a:gd name="T42" fmla="*/ 21 w 66"/>
              <a:gd name="T43" fmla="*/ 92 h 92"/>
              <a:gd name="T44" fmla="*/ 16 w 66"/>
              <a:gd name="T45" fmla="*/ 88 h 92"/>
              <a:gd name="T46" fmla="*/ 10 w 66"/>
              <a:gd name="T47" fmla="*/ 84 h 92"/>
              <a:gd name="T48" fmla="*/ 6 w 66"/>
              <a:gd name="T49" fmla="*/ 77 h 92"/>
              <a:gd name="T50" fmla="*/ 2 w 66"/>
              <a:gd name="T51" fmla="*/ 71 h 92"/>
              <a:gd name="T52" fmla="*/ 2 w 66"/>
              <a:gd name="T53" fmla="*/ 63 h 92"/>
              <a:gd name="T54" fmla="*/ 0 w 66"/>
              <a:gd name="T55" fmla="*/ 54 h 92"/>
              <a:gd name="T56" fmla="*/ 0 w 66"/>
              <a:gd name="T57" fmla="*/ 46 h 92"/>
              <a:gd name="T58" fmla="*/ 2 w 66"/>
              <a:gd name="T59" fmla="*/ 37 h 92"/>
              <a:gd name="T60" fmla="*/ 4 w 66"/>
              <a:gd name="T61" fmla="*/ 29 h 92"/>
              <a:gd name="T62" fmla="*/ 8 w 66"/>
              <a:gd name="T63" fmla="*/ 2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92">
                <a:moveTo>
                  <a:pt x="10" y="17"/>
                </a:moveTo>
                <a:lnTo>
                  <a:pt x="12" y="15"/>
                </a:lnTo>
                <a:lnTo>
                  <a:pt x="14" y="12"/>
                </a:lnTo>
                <a:lnTo>
                  <a:pt x="18" y="10"/>
                </a:lnTo>
                <a:lnTo>
                  <a:pt x="20" y="6"/>
                </a:lnTo>
                <a:lnTo>
                  <a:pt x="21" y="4"/>
                </a:lnTo>
                <a:lnTo>
                  <a:pt x="25" y="2"/>
                </a:lnTo>
                <a:lnTo>
                  <a:pt x="27" y="2"/>
                </a:lnTo>
                <a:lnTo>
                  <a:pt x="31" y="0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48" y="2"/>
                </a:lnTo>
                <a:lnTo>
                  <a:pt x="52" y="4"/>
                </a:lnTo>
                <a:lnTo>
                  <a:pt x="54" y="6"/>
                </a:lnTo>
                <a:lnTo>
                  <a:pt x="56" y="8"/>
                </a:lnTo>
                <a:lnTo>
                  <a:pt x="58" y="12"/>
                </a:lnTo>
                <a:lnTo>
                  <a:pt x="60" y="15"/>
                </a:lnTo>
                <a:lnTo>
                  <a:pt x="62" y="17"/>
                </a:lnTo>
                <a:lnTo>
                  <a:pt x="64" y="23"/>
                </a:lnTo>
                <a:lnTo>
                  <a:pt x="66" y="27"/>
                </a:lnTo>
                <a:lnTo>
                  <a:pt x="66" y="31"/>
                </a:lnTo>
                <a:lnTo>
                  <a:pt x="66" y="35"/>
                </a:lnTo>
                <a:lnTo>
                  <a:pt x="66" y="40"/>
                </a:lnTo>
                <a:lnTo>
                  <a:pt x="66" y="44"/>
                </a:lnTo>
                <a:lnTo>
                  <a:pt x="66" y="50"/>
                </a:lnTo>
                <a:lnTo>
                  <a:pt x="64" y="54"/>
                </a:lnTo>
                <a:lnTo>
                  <a:pt x="64" y="60"/>
                </a:lnTo>
                <a:lnTo>
                  <a:pt x="62" y="63"/>
                </a:lnTo>
                <a:lnTo>
                  <a:pt x="60" y="67"/>
                </a:lnTo>
                <a:lnTo>
                  <a:pt x="58" y="73"/>
                </a:lnTo>
                <a:lnTo>
                  <a:pt x="54" y="77"/>
                </a:lnTo>
                <a:lnTo>
                  <a:pt x="52" y="81"/>
                </a:lnTo>
                <a:lnTo>
                  <a:pt x="48" y="83"/>
                </a:lnTo>
                <a:lnTo>
                  <a:pt x="46" y="86"/>
                </a:lnTo>
                <a:lnTo>
                  <a:pt x="43" y="88"/>
                </a:lnTo>
                <a:lnTo>
                  <a:pt x="39" y="90"/>
                </a:lnTo>
                <a:lnTo>
                  <a:pt x="35" y="92"/>
                </a:lnTo>
                <a:lnTo>
                  <a:pt x="33" y="92"/>
                </a:lnTo>
                <a:lnTo>
                  <a:pt x="29" y="92"/>
                </a:lnTo>
                <a:lnTo>
                  <a:pt x="25" y="92"/>
                </a:lnTo>
                <a:lnTo>
                  <a:pt x="21" y="92"/>
                </a:lnTo>
                <a:lnTo>
                  <a:pt x="20" y="90"/>
                </a:lnTo>
                <a:lnTo>
                  <a:pt x="16" y="88"/>
                </a:lnTo>
                <a:lnTo>
                  <a:pt x="14" y="86"/>
                </a:lnTo>
                <a:lnTo>
                  <a:pt x="10" y="84"/>
                </a:lnTo>
                <a:lnTo>
                  <a:pt x="8" y="81"/>
                </a:lnTo>
                <a:lnTo>
                  <a:pt x="6" y="77"/>
                </a:lnTo>
                <a:lnTo>
                  <a:pt x="4" y="75"/>
                </a:lnTo>
                <a:lnTo>
                  <a:pt x="2" y="71"/>
                </a:lnTo>
                <a:lnTo>
                  <a:pt x="2" y="67"/>
                </a:lnTo>
                <a:lnTo>
                  <a:pt x="2" y="63"/>
                </a:lnTo>
                <a:lnTo>
                  <a:pt x="0" y="58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2"/>
                </a:lnTo>
                <a:lnTo>
                  <a:pt x="2" y="37"/>
                </a:lnTo>
                <a:lnTo>
                  <a:pt x="4" y="33"/>
                </a:lnTo>
                <a:lnTo>
                  <a:pt x="4" y="29"/>
                </a:lnTo>
                <a:lnTo>
                  <a:pt x="6" y="25"/>
                </a:lnTo>
                <a:lnTo>
                  <a:pt x="8" y="21"/>
                </a:lnTo>
                <a:lnTo>
                  <a:pt x="10" y="1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39" name="Freeform 687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0" name="Freeform 688"/>
          <p:cNvSpPr>
            <a:spLocks/>
          </p:cNvSpPr>
          <p:nvPr/>
        </p:nvSpPr>
        <p:spPr bwMode="auto">
          <a:xfrm>
            <a:off x="6167438" y="2733675"/>
            <a:ext cx="334962" cy="311150"/>
          </a:xfrm>
          <a:custGeom>
            <a:avLst/>
            <a:gdLst>
              <a:gd name="T0" fmla="*/ 44 w 88"/>
              <a:gd name="T1" fmla="*/ 0 h 82"/>
              <a:gd name="T2" fmla="*/ 35 w 88"/>
              <a:gd name="T3" fmla="*/ 0 h 82"/>
              <a:gd name="T4" fmla="*/ 27 w 88"/>
              <a:gd name="T5" fmla="*/ 2 h 82"/>
              <a:gd name="T6" fmla="*/ 19 w 88"/>
              <a:gd name="T7" fmla="*/ 6 h 82"/>
              <a:gd name="T8" fmla="*/ 14 w 88"/>
              <a:gd name="T9" fmla="*/ 11 h 82"/>
              <a:gd name="T10" fmla="*/ 8 w 88"/>
              <a:gd name="T11" fmla="*/ 17 h 82"/>
              <a:gd name="T12" fmla="*/ 4 w 88"/>
              <a:gd name="T13" fmla="*/ 25 h 82"/>
              <a:gd name="T14" fmla="*/ 2 w 88"/>
              <a:gd name="T15" fmla="*/ 33 h 82"/>
              <a:gd name="T16" fmla="*/ 0 w 88"/>
              <a:gd name="T17" fmla="*/ 40 h 82"/>
              <a:gd name="T18" fmla="*/ 2 w 88"/>
              <a:gd name="T19" fmla="*/ 50 h 82"/>
              <a:gd name="T20" fmla="*/ 4 w 88"/>
              <a:gd name="T21" fmla="*/ 57 h 82"/>
              <a:gd name="T22" fmla="*/ 8 w 88"/>
              <a:gd name="T23" fmla="*/ 65 h 82"/>
              <a:gd name="T24" fmla="*/ 14 w 88"/>
              <a:gd name="T25" fmla="*/ 71 h 82"/>
              <a:gd name="T26" fmla="*/ 19 w 88"/>
              <a:gd name="T27" fmla="*/ 77 h 82"/>
              <a:gd name="T28" fmla="*/ 27 w 88"/>
              <a:gd name="T29" fmla="*/ 80 h 82"/>
              <a:gd name="T30" fmla="*/ 35 w 88"/>
              <a:gd name="T31" fmla="*/ 82 h 82"/>
              <a:gd name="T32" fmla="*/ 44 w 88"/>
              <a:gd name="T33" fmla="*/ 82 h 82"/>
              <a:gd name="T34" fmla="*/ 52 w 88"/>
              <a:gd name="T35" fmla="*/ 82 h 82"/>
              <a:gd name="T36" fmla="*/ 61 w 88"/>
              <a:gd name="T37" fmla="*/ 80 h 82"/>
              <a:gd name="T38" fmla="*/ 69 w 88"/>
              <a:gd name="T39" fmla="*/ 77 h 82"/>
              <a:gd name="T40" fmla="*/ 75 w 88"/>
              <a:gd name="T41" fmla="*/ 71 h 82"/>
              <a:gd name="T42" fmla="*/ 81 w 88"/>
              <a:gd name="T43" fmla="*/ 65 h 82"/>
              <a:gd name="T44" fmla="*/ 85 w 88"/>
              <a:gd name="T45" fmla="*/ 57 h 82"/>
              <a:gd name="T46" fmla="*/ 86 w 88"/>
              <a:gd name="T47" fmla="*/ 50 h 82"/>
              <a:gd name="T48" fmla="*/ 88 w 88"/>
              <a:gd name="T49" fmla="*/ 40 h 82"/>
              <a:gd name="T50" fmla="*/ 86 w 88"/>
              <a:gd name="T51" fmla="*/ 33 h 82"/>
              <a:gd name="T52" fmla="*/ 85 w 88"/>
              <a:gd name="T53" fmla="*/ 25 h 82"/>
              <a:gd name="T54" fmla="*/ 81 w 88"/>
              <a:gd name="T55" fmla="*/ 17 h 82"/>
              <a:gd name="T56" fmla="*/ 75 w 88"/>
              <a:gd name="T57" fmla="*/ 11 h 82"/>
              <a:gd name="T58" fmla="*/ 69 w 88"/>
              <a:gd name="T59" fmla="*/ 6 h 82"/>
              <a:gd name="T60" fmla="*/ 61 w 88"/>
              <a:gd name="T61" fmla="*/ 2 h 82"/>
              <a:gd name="T62" fmla="*/ 52 w 88"/>
              <a:gd name="T63" fmla="*/ 0 h 82"/>
              <a:gd name="T64" fmla="*/ 44 w 88"/>
              <a:gd name="T6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82">
                <a:moveTo>
                  <a:pt x="44" y="0"/>
                </a:moveTo>
                <a:lnTo>
                  <a:pt x="35" y="0"/>
                </a:lnTo>
                <a:lnTo>
                  <a:pt x="27" y="2"/>
                </a:lnTo>
                <a:lnTo>
                  <a:pt x="19" y="6"/>
                </a:lnTo>
                <a:lnTo>
                  <a:pt x="14" y="11"/>
                </a:lnTo>
                <a:lnTo>
                  <a:pt x="8" y="17"/>
                </a:lnTo>
                <a:lnTo>
                  <a:pt x="4" y="25"/>
                </a:lnTo>
                <a:lnTo>
                  <a:pt x="2" y="33"/>
                </a:lnTo>
                <a:lnTo>
                  <a:pt x="0" y="40"/>
                </a:lnTo>
                <a:lnTo>
                  <a:pt x="2" y="50"/>
                </a:lnTo>
                <a:lnTo>
                  <a:pt x="4" y="57"/>
                </a:lnTo>
                <a:lnTo>
                  <a:pt x="8" y="65"/>
                </a:lnTo>
                <a:lnTo>
                  <a:pt x="14" y="71"/>
                </a:lnTo>
                <a:lnTo>
                  <a:pt x="19" y="77"/>
                </a:lnTo>
                <a:lnTo>
                  <a:pt x="27" y="80"/>
                </a:lnTo>
                <a:lnTo>
                  <a:pt x="35" y="82"/>
                </a:lnTo>
                <a:lnTo>
                  <a:pt x="44" y="82"/>
                </a:lnTo>
                <a:lnTo>
                  <a:pt x="52" y="82"/>
                </a:lnTo>
                <a:lnTo>
                  <a:pt x="61" y="80"/>
                </a:lnTo>
                <a:lnTo>
                  <a:pt x="69" y="77"/>
                </a:lnTo>
                <a:lnTo>
                  <a:pt x="75" y="71"/>
                </a:lnTo>
                <a:lnTo>
                  <a:pt x="81" y="65"/>
                </a:lnTo>
                <a:lnTo>
                  <a:pt x="85" y="57"/>
                </a:lnTo>
                <a:lnTo>
                  <a:pt x="86" y="50"/>
                </a:lnTo>
                <a:lnTo>
                  <a:pt x="88" y="40"/>
                </a:lnTo>
                <a:lnTo>
                  <a:pt x="86" y="33"/>
                </a:lnTo>
                <a:lnTo>
                  <a:pt x="85" y="25"/>
                </a:lnTo>
                <a:lnTo>
                  <a:pt x="81" y="17"/>
                </a:lnTo>
                <a:lnTo>
                  <a:pt x="75" y="11"/>
                </a:lnTo>
                <a:lnTo>
                  <a:pt x="69" y="6"/>
                </a:lnTo>
                <a:lnTo>
                  <a:pt x="61" y="2"/>
                </a:lnTo>
                <a:lnTo>
                  <a:pt x="52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1" name="Freeform 689"/>
          <p:cNvSpPr>
            <a:spLocks/>
          </p:cNvSpPr>
          <p:nvPr/>
        </p:nvSpPr>
        <p:spPr bwMode="auto">
          <a:xfrm>
            <a:off x="6181725" y="2454275"/>
            <a:ext cx="584200" cy="579438"/>
          </a:xfrm>
          <a:custGeom>
            <a:avLst/>
            <a:gdLst>
              <a:gd name="T0" fmla="*/ 52 w 153"/>
              <a:gd name="T1" fmla="*/ 2 h 152"/>
              <a:gd name="T2" fmla="*/ 31 w 153"/>
              <a:gd name="T3" fmla="*/ 6 h 152"/>
              <a:gd name="T4" fmla="*/ 13 w 153"/>
              <a:gd name="T5" fmla="*/ 17 h 152"/>
              <a:gd name="T6" fmla="*/ 4 w 153"/>
              <a:gd name="T7" fmla="*/ 36 h 152"/>
              <a:gd name="T8" fmla="*/ 0 w 153"/>
              <a:gd name="T9" fmla="*/ 54 h 152"/>
              <a:gd name="T10" fmla="*/ 2 w 153"/>
              <a:gd name="T11" fmla="*/ 63 h 152"/>
              <a:gd name="T12" fmla="*/ 4 w 153"/>
              <a:gd name="T13" fmla="*/ 75 h 152"/>
              <a:gd name="T14" fmla="*/ 8 w 153"/>
              <a:gd name="T15" fmla="*/ 83 h 152"/>
              <a:gd name="T16" fmla="*/ 15 w 153"/>
              <a:gd name="T17" fmla="*/ 79 h 152"/>
              <a:gd name="T18" fmla="*/ 29 w 153"/>
              <a:gd name="T19" fmla="*/ 75 h 152"/>
              <a:gd name="T20" fmla="*/ 42 w 153"/>
              <a:gd name="T21" fmla="*/ 77 h 152"/>
              <a:gd name="T22" fmla="*/ 56 w 153"/>
              <a:gd name="T23" fmla="*/ 84 h 152"/>
              <a:gd name="T24" fmla="*/ 67 w 153"/>
              <a:gd name="T25" fmla="*/ 94 h 152"/>
              <a:gd name="T26" fmla="*/ 75 w 153"/>
              <a:gd name="T27" fmla="*/ 106 h 152"/>
              <a:gd name="T28" fmla="*/ 77 w 153"/>
              <a:gd name="T29" fmla="*/ 121 h 152"/>
              <a:gd name="T30" fmla="*/ 71 w 153"/>
              <a:gd name="T31" fmla="*/ 138 h 152"/>
              <a:gd name="T32" fmla="*/ 65 w 153"/>
              <a:gd name="T33" fmla="*/ 150 h 152"/>
              <a:gd name="T34" fmla="*/ 69 w 153"/>
              <a:gd name="T35" fmla="*/ 152 h 152"/>
              <a:gd name="T36" fmla="*/ 77 w 153"/>
              <a:gd name="T37" fmla="*/ 150 h 152"/>
              <a:gd name="T38" fmla="*/ 84 w 153"/>
              <a:gd name="T39" fmla="*/ 150 h 152"/>
              <a:gd name="T40" fmla="*/ 94 w 153"/>
              <a:gd name="T41" fmla="*/ 150 h 152"/>
              <a:gd name="T42" fmla="*/ 107 w 153"/>
              <a:gd name="T43" fmla="*/ 148 h 152"/>
              <a:gd name="T44" fmla="*/ 119 w 153"/>
              <a:gd name="T45" fmla="*/ 144 h 152"/>
              <a:gd name="T46" fmla="*/ 127 w 153"/>
              <a:gd name="T47" fmla="*/ 140 h 152"/>
              <a:gd name="T48" fmla="*/ 130 w 153"/>
              <a:gd name="T49" fmla="*/ 130 h 152"/>
              <a:gd name="T50" fmla="*/ 140 w 153"/>
              <a:gd name="T51" fmla="*/ 121 h 152"/>
              <a:gd name="T52" fmla="*/ 148 w 153"/>
              <a:gd name="T53" fmla="*/ 107 h 152"/>
              <a:gd name="T54" fmla="*/ 153 w 153"/>
              <a:gd name="T55" fmla="*/ 92 h 152"/>
              <a:gd name="T56" fmla="*/ 151 w 153"/>
              <a:gd name="T57" fmla="*/ 71 h 152"/>
              <a:gd name="T58" fmla="*/ 144 w 153"/>
              <a:gd name="T59" fmla="*/ 42 h 152"/>
              <a:gd name="T60" fmla="*/ 130 w 153"/>
              <a:gd name="T61" fmla="*/ 23 h 152"/>
              <a:gd name="T62" fmla="*/ 117 w 153"/>
              <a:gd name="T63" fmla="*/ 12 h 152"/>
              <a:gd name="T64" fmla="*/ 100 w 153"/>
              <a:gd name="T65" fmla="*/ 4 h 152"/>
              <a:gd name="T66" fmla="*/ 79 w 153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" h="152">
                <a:moveTo>
                  <a:pt x="67" y="0"/>
                </a:moveTo>
                <a:lnTo>
                  <a:pt x="52" y="2"/>
                </a:lnTo>
                <a:lnTo>
                  <a:pt x="40" y="4"/>
                </a:lnTo>
                <a:lnTo>
                  <a:pt x="31" y="6"/>
                </a:lnTo>
                <a:lnTo>
                  <a:pt x="21" y="12"/>
                </a:lnTo>
                <a:lnTo>
                  <a:pt x="13" y="17"/>
                </a:lnTo>
                <a:lnTo>
                  <a:pt x="8" y="25"/>
                </a:lnTo>
                <a:lnTo>
                  <a:pt x="4" y="36"/>
                </a:lnTo>
                <a:lnTo>
                  <a:pt x="0" y="50"/>
                </a:lnTo>
                <a:lnTo>
                  <a:pt x="0" y="54"/>
                </a:lnTo>
                <a:lnTo>
                  <a:pt x="0" y="58"/>
                </a:lnTo>
                <a:lnTo>
                  <a:pt x="2" y="63"/>
                </a:lnTo>
                <a:lnTo>
                  <a:pt x="2" y="69"/>
                </a:lnTo>
                <a:lnTo>
                  <a:pt x="4" y="75"/>
                </a:lnTo>
                <a:lnTo>
                  <a:pt x="6" y="79"/>
                </a:lnTo>
                <a:lnTo>
                  <a:pt x="8" y="83"/>
                </a:lnTo>
                <a:lnTo>
                  <a:pt x="10" y="81"/>
                </a:lnTo>
                <a:lnTo>
                  <a:pt x="15" y="79"/>
                </a:lnTo>
                <a:lnTo>
                  <a:pt x="21" y="77"/>
                </a:lnTo>
                <a:lnTo>
                  <a:pt x="29" y="75"/>
                </a:lnTo>
                <a:lnTo>
                  <a:pt x="34" y="77"/>
                </a:lnTo>
                <a:lnTo>
                  <a:pt x="42" y="77"/>
                </a:lnTo>
                <a:lnTo>
                  <a:pt x="50" y="81"/>
                </a:lnTo>
                <a:lnTo>
                  <a:pt x="56" y="84"/>
                </a:lnTo>
                <a:lnTo>
                  <a:pt x="63" y="88"/>
                </a:lnTo>
                <a:lnTo>
                  <a:pt x="67" y="94"/>
                </a:lnTo>
                <a:lnTo>
                  <a:pt x="73" y="100"/>
                </a:lnTo>
                <a:lnTo>
                  <a:pt x="75" y="106"/>
                </a:lnTo>
                <a:lnTo>
                  <a:pt x="77" y="113"/>
                </a:lnTo>
                <a:lnTo>
                  <a:pt x="77" y="121"/>
                </a:lnTo>
                <a:lnTo>
                  <a:pt x="75" y="130"/>
                </a:lnTo>
                <a:lnTo>
                  <a:pt x="71" y="138"/>
                </a:lnTo>
                <a:lnTo>
                  <a:pt x="65" y="148"/>
                </a:lnTo>
                <a:lnTo>
                  <a:pt x="65" y="150"/>
                </a:lnTo>
                <a:lnTo>
                  <a:pt x="65" y="152"/>
                </a:lnTo>
                <a:lnTo>
                  <a:pt x="69" y="152"/>
                </a:lnTo>
                <a:lnTo>
                  <a:pt x="73" y="152"/>
                </a:lnTo>
                <a:lnTo>
                  <a:pt x="77" y="150"/>
                </a:lnTo>
                <a:lnTo>
                  <a:pt x="81" y="150"/>
                </a:lnTo>
                <a:lnTo>
                  <a:pt x="84" y="150"/>
                </a:lnTo>
                <a:lnTo>
                  <a:pt x="86" y="150"/>
                </a:lnTo>
                <a:lnTo>
                  <a:pt x="94" y="150"/>
                </a:lnTo>
                <a:lnTo>
                  <a:pt x="100" y="148"/>
                </a:lnTo>
                <a:lnTo>
                  <a:pt x="107" y="148"/>
                </a:lnTo>
                <a:lnTo>
                  <a:pt x="113" y="146"/>
                </a:lnTo>
                <a:lnTo>
                  <a:pt x="119" y="144"/>
                </a:lnTo>
                <a:lnTo>
                  <a:pt x="123" y="142"/>
                </a:lnTo>
                <a:lnTo>
                  <a:pt x="127" y="140"/>
                </a:lnTo>
                <a:lnTo>
                  <a:pt x="128" y="136"/>
                </a:lnTo>
                <a:lnTo>
                  <a:pt x="130" y="130"/>
                </a:lnTo>
                <a:lnTo>
                  <a:pt x="134" y="127"/>
                </a:lnTo>
                <a:lnTo>
                  <a:pt x="140" y="121"/>
                </a:lnTo>
                <a:lnTo>
                  <a:pt x="144" y="113"/>
                </a:lnTo>
                <a:lnTo>
                  <a:pt x="148" y="107"/>
                </a:lnTo>
                <a:lnTo>
                  <a:pt x="151" y="100"/>
                </a:lnTo>
                <a:lnTo>
                  <a:pt x="153" y="92"/>
                </a:lnTo>
                <a:lnTo>
                  <a:pt x="153" y="84"/>
                </a:lnTo>
                <a:lnTo>
                  <a:pt x="151" y="71"/>
                </a:lnTo>
                <a:lnTo>
                  <a:pt x="150" y="58"/>
                </a:lnTo>
                <a:lnTo>
                  <a:pt x="144" y="42"/>
                </a:lnTo>
                <a:lnTo>
                  <a:pt x="134" y="29"/>
                </a:lnTo>
                <a:lnTo>
                  <a:pt x="130" y="23"/>
                </a:lnTo>
                <a:lnTo>
                  <a:pt x="125" y="17"/>
                </a:lnTo>
                <a:lnTo>
                  <a:pt x="117" y="12"/>
                </a:lnTo>
                <a:lnTo>
                  <a:pt x="109" y="8"/>
                </a:lnTo>
                <a:lnTo>
                  <a:pt x="100" y="4"/>
                </a:lnTo>
                <a:lnTo>
                  <a:pt x="90" y="2"/>
                </a:lnTo>
                <a:lnTo>
                  <a:pt x="79" y="0"/>
                </a:lnTo>
                <a:lnTo>
                  <a:pt x="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2" name="Freeform 690"/>
          <p:cNvSpPr>
            <a:spLocks/>
          </p:cNvSpPr>
          <p:nvPr/>
        </p:nvSpPr>
        <p:spPr bwMode="auto">
          <a:xfrm>
            <a:off x="6159500" y="2638425"/>
            <a:ext cx="65088" cy="144463"/>
          </a:xfrm>
          <a:custGeom>
            <a:avLst/>
            <a:gdLst>
              <a:gd name="T0" fmla="*/ 12 w 17"/>
              <a:gd name="T1" fmla="*/ 29 h 38"/>
              <a:gd name="T2" fmla="*/ 16 w 17"/>
              <a:gd name="T3" fmla="*/ 29 h 38"/>
              <a:gd name="T4" fmla="*/ 16 w 17"/>
              <a:gd name="T5" fmla="*/ 25 h 38"/>
              <a:gd name="T6" fmla="*/ 14 w 17"/>
              <a:gd name="T7" fmla="*/ 21 h 38"/>
              <a:gd name="T8" fmla="*/ 14 w 17"/>
              <a:gd name="T9" fmla="*/ 15 h 38"/>
              <a:gd name="T10" fmla="*/ 12 w 17"/>
              <a:gd name="T11" fmla="*/ 10 h 38"/>
              <a:gd name="T12" fmla="*/ 12 w 17"/>
              <a:gd name="T13" fmla="*/ 6 h 38"/>
              <a:gd name="T14" fmla="*/ 12 w 17"/>
              <a:gd name="T15" fmla="*/ 2 h 38"/>
              <a:gd name="T16" fmla="*/ 0 w 17"/>
              <a:gd name="T17" fmla="*/ 0 h 38"/>
              <a:gd name="T18" fmla="*/ 0 w 17"/>
              <a:gd name="T19" fmla="*/ 6 h 38"/>
              <a:gd name="T20" fmla="*/ 0 w 17"/>
              <a:gd name="T21" fmla="*/ 11 h 38"/>
              <a:gd name="T22" fmla="*/ 2 w 17"/>
              <a:gd name="T23" fmla="*/ 17 h 38"/>
              <a:gd name="T24" fmla="*/ 2 w 17"/>
              <a:gd name="T25" fmla="*/ 23 h 38"/>
              <a:gd name="T26" fmla="*/ 4 w 17"/>
              <a:gd name="T27" fmla="*/ 29 h 38"/>
              <a:gd name="T28" fmla="*/ 6 w 17"/>
              <a:gd name="T29" fmla="*/ 35 h 38"/>
              <a:gd name="T30" fmla="*/ 10 w 17"/>
              <a:gd name="T31" fmla="*/ 38 h 38"/>
              <a:gd name="T32" fmla="*/ 17 w 17"/>
              <a:gd name="T33" fmla="*/ 38 h 38"/>
              <a:gd name="T34" fmla="*/ 12 w 17"/>
              <a:gd name="T3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38">
                <a:moveTo>
                  <a:pt x="12" y="29"/>
                </a:moveTo>
                <a:lnTo>
                  <a:pt x="16" y="29"/>
                </a:lnTo>
                <a:lnTo>
                  <a:pt x="16" y="25"/>
                </a:lnTo>
                <a:lnTo>
                  <a:pt x="14" y="21"/>
                </a:lnTo>
                <a:lnTo>
                  <a:pt x="14" y="15"/>
                </a:lnTo>
                <a:lnTo>
                  <a:pt x="12" y="10"/>
                </a:lnTo>
                <a:lnTo>
                  <a:pt x="12" y="6"/>
                </a:lnTo>
                <a:lnTo>
                  <a:pt x="12" y="2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7"/>
                </a:lnTo>
                <a:lnTo>
                  <a:pt x="2" y="23"/>
                </a:lnTo>
                <a:lnTo>
                  <a:pt x="4" y="29"/>
                </a:lnTo>
                <a:lnTo>
                  <a:pt x="6" y="35"/>
                </a:lnTo>
                <a:lnTo>
                  <a:pt x="10" y="38"/>
                </a:lnTo>
                <a:lnTo>
                  <a:pt x="17" y="38"/>
                </a:lnTo>
                <a:lnTo>
                  <a:pt x="12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3" name="Freeform 691"/>
          <p:cNvSpPr>
            <a:spLocks/>
          </p:cNvSpPr>
          <p:nvPr/>
        </p:nvSpPr>
        <p:spPr bwMode="auto">
          <a:xfrm>
            <a:off x="6205538" y="2717800"/>
            <a:ext cx="288925" cy="315913"/>
          </a:xfrm>
          <a:custGeom>
            <a:avLst/>
            <a:gdLst>
              <a:gd name="T0" fmla="*/ 63 w 76"/>
              <a:gd name="T1" fmla="*/ 83 h 83"/>
              <a:gd name="T2" fmla="*/ 71 w 76"/>
              <a:gd name="T3" fmla="*/ 73 h 83"/>
              <a:gd name="T4" fmla="*/ 75 w 76"/>
              <a:gd name="T5" fmla="*/ 63 h 83"/>
              <a:gd name="T6" fmla="*/ 76 w 76"/>
              <a:gd name="T7" fmla="*/ 54 h 83"/>
              <a:gd name="T8" fmla="*/ 76 w 76"/>
              <a:gd name="T9" fmla="*/ 44 h 83"/>
              <a:gd name="T10" fmla="*/ 75 w 76"/>
              <a:gd name="T11" fmla="*/ 35 h 83"/>
              <a:gd name="T12" fmla="*/ 71 w 76"/>
              <a:gd name="T13" fmla="*/ 27 h 83"/>
              <a:gd name="T14" fmla="*/ 67 w 76"/>
              <a:gd name="T15" fmla="*/ 21 h 83"/>
              <a:gd name="T16" fmla="*/ 61 w 76"/>
              <a:gd name="T17" fmla="*/ 15 h 83"/>
              <a:gd name="T18" fmla="*/ 53 w 76"/>
              <a:gd name="T19" fmla="*/ 10 h 83"/>
              <a:gd name="T20" fmla="*/ 46 w 76"/>
              <a:gd name="T21" fmla="*/ 6 h 83"/>
              <a:gd name="T22" fmla="*/ 38 w 76"/>
              <a:gd name="T23" fmla="*/ 4 h 83"/>
              <a:gd name="T24" fmla="*/ 30 w 76"/>
              <a:gd name="T25" fmla="*/ 2 h 83"/>
              <a:gd name="T26" fmla="*/ 23 w 76"/>
              <a:gd name="T27" fmla="*/ 0 h 83"/>
              <a:gd name="T28" fmla="*/ 15 w 76"/>
              <a:gd name="T29" fmla="*/ 2 h 83"/>
              <a:gd name="T30" fmla="*/ 7 w 76"/>
              <a:gd name="T31" fmla="*/ 4 h 83"/>
              <a:gd name="T32" fmla="*/ 0 w 76"/>
              <a:gd name="T33" fmla="*/ 8 h 83"/>
              <a:gd name="T34" fmla="*/ 5 w 76"/>
              <a:gd name="T35" fmla="*/ 17 h 83"/>
              <a:gd name="T36" fmla="*/ 11 w 76"/>
              <a:gd name="T37" fmla="*/ 15 h 83"/>
              <a:gd name="T38" fmla="*/ 17 w 76"/>
              <a:gd name="T39" fmla="*/ 14 h 83"/>
              <a:gd name="T40" fmla="*/ 23 w 76"/>
              <a:gd name="T41" fmla="*/ 12 h 83"/>
              <a:gd name="T42" fmla="*/ 28 w 76"/>
              <a:gd name="T43" fmla="*/ 14 h 83"/>
              <a:gd name="T44" fmla="*/ 34 w 76"/>
              <a:gd name="T45" fmla="*/ 14 h 83"/>
              <a:gd name="T46" fmla="*/ 42 w 76"/>
              <a:gd name="T47" fmla="*/ 17 h 83"/>
              <a:gd name="T48" fmla="*/ 48 w 76"/>
              <a:gd name="T49" fmla="*/ 19 h 83"/>
              <a:gd name="T50" fmla="*/ 53 w 76"/>
              <a:gd name="T51" fmla="*/ 23 h 83"/>
              <a:gd name="T52" fmla="*/ 57 w 76"/>
              <a:gd name="T53" fmla="*/ 29 h 83"/>
              <a:gd name="T54" fmla="*/ 61 w 76"/>
              <a:gd name="T55" fmla="*/ 33 h 83"/>
              <a:gd name="T56" fmla="*/ 63 w 76"/>
              <a:gd name="T57" fmla="*/ 38 h 83"/>
              <a:gd name="T58" fmla="*/ 65 w 76"/>
              <a:gd name="T59" fmla="*/ 44 h 83"/>
              <a:gd name="T60" fmla="*/ 65 w 76"/>
              <a:gd name="T61" fmla="*/ 52 h 83"/>
              <a:gd name="T62" fmla="*/ 63 w 76"/>
              <a:gd name="T63" fmla="*/ 60 h 83"/>
              <a:gd name="T64" fmla="*/ 61 w 76"/>
              <a:gd name="T65" fmla="*/ 67 h 83"/>
              <a:gd name="T66" fmla="*/ 55 w 76"/>
              <a:gd name="T67" fmla="*/ 75 h 83"/>
              <a:gd name="T68" fmla="*/ 63 w 76"/>
              <a:gd name="T6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83">
                <a:moveTo>
                  <a:pt x="63" y="83"/>
                </a:moveTo>
                <a:lnTo>
                  <a:pt x="71" y="73"/>
                </a:lnTo>
                <a:lnTo>
                  <a:pt x="75" y="63"/>
                </a:lnTo>
                <a:lnTo>
                  <a:pt x="76" y="54"/>
                </a:lnTo>
                <a:lnTo>
                  <a:pt x="76" y="44"/>
                </a:lnTo>
                <a:lnTo>
                  <a:pt x="75" y="35"/>
                </a:lnTo>
                <a:lnTo>
                  <a:pt x="71" y="27"/>
                </a:lnTo>
                <a:lnTo>
                  <a:pt x="67" y="21"/>
                </a:lnTo>
                <a:lnTo>
                  <a:pt x="61" y="15"/>
                </a:lnTo>
                <a:lnTo>
                  <a:pt x="53" y="10"/>
                </a:lnTo>
                <a:lnTo>
                  <a:pt x="46" y="6"/>
                </a:lnTo>
                <a:lnTo>
                  <a:pt x="38" y="4"/>
                </a:lnTo>
                <a:lnTo>
                  <a:pt x="30" y="2"/>
                </a:lnTo>
                <a:lnTo>
                  <a:pt x="23" y="0"/>
                </a:lnTo>
                <a:lnTo>
                  <a:pt x="15" y="2"/>
                </a:lnTo>
                <a:lnTo>
                  <a:pt x="7" y="4"/>
                </a:lnTo>
                <a:lnTo>
                  <a:pt x="0" y="8"/>
                </a:lnTo>
                <a:lnTo>
                  <a:pt x="5" y="17"/>
                </a:lnTo>
                <a:lnTo>
                  <a:pt x="11" y="15"/>
                </a:lnTo>
                <a:lnTo>
                  <a:pt x="17" y="14"/>
                </a:lnTo>
                <a:lnTo>
                  <a:pt x="23" y="12"/>
                </a:lnTo>
                <a:lnTo>
                  <a:pt x="28" y="14"/>
                </a:lnTo>
                <a:lnTo>
                  <a:pt x="34" y="14"/>
                </a:lnTo>
                <a:lnTo>
                  <a:pt x="42" y="17"/>
                </a:lnTo>
                <a:lnTo>
                  <a:pt x="48" y="19"/>
                </a:lnTo>
                <a:lnTo>
                  <a:pt x="53" y="23"/>
                </a:lnTo>
                <a:lnTo>
                  <a:pt x="57" y="29"/>
                </a:lnTo>
                <a:lnTo>
                  <a:pt x="61" y="33"/>
                </a:lnTo>
                <a:lnTo>
                  <a:pt x="63" y="38"/>
                </a:lnTo>
                <a:lnTo>
                  <a:pt x="65" y="44"/>
                </a:lnTo>
                <a:lnTo>
                  <a:pt x="65" y="52"/>
                </a:lnTo>
                <a:lnTo>
                  <a:pt x="63" y="60"/>
                </a:lnTo>
                <a:lnTo>
                  <a:pt x="61" y="67"/>
                </a:lnTo>
                <a:lnTo>
                  <a:pt x="55" y="75"/>
                </a:lnTo>
                <a:lnTo>
                  <a:pt x="6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4" name="Freeform 692"/>
          <p:cNvSpPr>
            <a:spLocks/>
          </p:cNvSpPr>
          <p:nvPr/>
        </p:nvSpPr>
        <p:spPr bwMode="auto">
          <a:xfrm>
            <a:off x="6407150" y="3003550"/>
            <a:ext cx="103188" cy="49213"/>
          </a:xfrm>
          <a:custGeom>
            <a:avLst/>
            <a:gdLst>
              <a:gd name="T0" fmla="*/ 27 w 27"/>
              <a:gd name="T1" fmla="*/ 0 h 13"/>
              <a:gd name="T2" fmla="*/ 23 w 27"/>
              <a:gd name="T3" fmla="*/ 0 h 13"/>
              <a:gd name="T4" fmla="*/ 22 w 27"/>
              <a:gd name="T5" fmla="*/ 0 h 13"/>
              <a:gd name="T6" fmla="*/ 16 w 27"/>
              <a:gd name="T7" fmla="*/ 0 h 13"/>
              <a:gd name="T8" fmla="*/ 12 w 27"/>
              <a:gd name="T9" fmla="*/ 2 h 13"/>
              <a:gd name="T10" fmla="*/ 10 w 27"/>
              <a:gd name="T11" fmla="*/ 2 h 13"/>
              <a:gd name="T12" fmla="*/ 8 w 27"/>
              <a:gd name="T13" fmla="*/ 2 h 13"/>
              <a:gd name="T14" fmla="*/ 12 w 27"/>
              <a:gd name="T15" fmla="*/ 4 h 13"/>
              <a:gd name="T16" fmla="*/ 10 w 27"/>
              <a:gd name="T17" fmla="*/ 8 h 13"/>
              <a:gd name="T18" fmla="*/ 2 w 27"/>
              <a:gd name="T19" fmla="*/ 0 h 13"/>
              <a:gd name="T20" fmla="*/ 0 w 27"/>
              <a:gd name="T21" fmla="*/ 8 h 13"/>
              <a:gd name="T22" fmla="*/ 4 w 27"/>
              <a:gd name="T23" fmla="*/ 11 h 13"/>
              <a:gd name="T24" fmla="*/ 10 w 27"/>
              <a:gd name="T25" fmla="*/ 13 h 13"/>
              <a:gd name="T26" fmla="*/ 14 w 27"/>
              <a:gd name="T27" fmla="*/ 13 h 13"/>
              <a:gd name="T28" fmla="*/ 18 w 27"/>
              <a:gd name="T29" fmla="*/ 11 h 13"/>
              <a:gd name="T30" fmla="*/ 22 w 27"/>
              <a:gd name="T31" fmla="*/ 11 h 13"/>
              <a:gd name="T32" fmla="*/ 25 w 27"/>
              <a:gd name="T33" fmla="*/ 11 h 13"/>
              <a:gd name="T34" fmla="*/ 27 w 27"/>
              <a:gd name="T35" fmla="*/ 11 h 13"/>
              <a:gd name="T36" fmla="*/ 27 w 27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" h="13">
                <a:moveTo>
                  <a:pt x="27" y="0"/>
                </a:moveTo>
                <a:lnTo>
                  <a:pt x="23" y="0"/>
                </a:lnTo>
                <a:lnTo>
                  <a:pt x="22" y="0"/>
                </a:lnTo>
                <a:lnTo>
                  <a:pt x="16" y="0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2" y="4"/>
                </a:lnTo>
                <a:lnTo>
                  <a:pt x="10" y="8"/>
                </a:lnTo>
                <a:lnTo>
                  <a:pt x="2" y="0"/>
                </a:lnTo>
                <a:lnTo>
                  <a:pt x="0" y="8"/>
                </a:lnTo>
                <a:lnTo>
                  <a:pt x="4" y="11"/>
                </a:lnTo>
                <a:lnTo>
                  <a:pt x="10" y="13"/>
                </a:lnTo>
                <a:lnTo>
                  <a:pt x="14" y="13"/>
                </a:lnTo>
                <a:lnTo>
                  <a:pt x="18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5" name="Freeform 693"/>
          <p:cNvSpPr>
            <a:spLocks/>
          </p:cNvSpPr>
          <p:nvPr/>
        </p:nvSpPr>
        <p:spPr bwMode="auto">
          <a:xfrm>
            <a:off x="6510338" y="2965450"/>
            <a:ext cx="182562" cy="79375"/>
          </a:xfrm>
          <a:custGeom>
            <a:avLst/>
            <a:gdLst>
              <a:gd name="T0" fmla="*/ 37 w 48"/>
              <a:gd name="T1" fmla="*/ 0 h 21"/>
              <a:gd name="T2" fmla="*/ 37 w 48"/>
              <a:gd name="T3" fmla="*/ 2 h 21"/>
              <a:gd name="T4" fmla="*/ 33 w 48"/>
              <a:gd name="T5" fmla="*/ 4 h 21"/>
              <a:gd name="T6" fmla="*/ 31 w 48"/>
              <a:gd name="T7" fmla="*/ 6 h 21"/>
              <a:gd name="T8" fmla="*/ 25 w 48"/>
              <a:gd name="T9" fmla="*/ 6 h 21"/>
              <a:gd name="T10" fmla="*/ 19 w 48"/>
              <a:gd name="T11" fmla="*/ 8 h 21"/>
              <a:gd name="T12" fmla="*/ 14 w 48"/>
              <a:gd name="T13" fmla="*/ 8 h 21"/>
              <a:gd name="T14" fmla="*/ 8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19 h 21"/>
              <a:gd name="T24" fmla="*/ 21 w 48"/>
              <a:gd name="T25" fmla="*/ 19 h 21"/>
              <a:gd name="T26" fmla="*/ 29 w 48"/>
              <a:gd name="T27" fmla="*/ 18 h 21"/>
              <a:gd name="T28" fmla="*/ 35 w 48"/>
              <a:gd name="T29" fmla="*/ 16 h 21"/>
              <a:gd name="T30" fmla="*/ 41 w 48"/>
              <a:gd name="T31" fmla="*/ 14 h 21"/>
              <a:gd name="T32" fmla="*/ 44 w 48"/>
              <a:gd name="T33" fmla="*/ 10 h 21"/>
              <a:gd name="T34" fmla="*/ 48 w 48"/>
              <a:gd name="T35" fmla="*/ 4 h 21"/>
              <a:gd name="T36" fmla="*/ 37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7" y="0"/>
                </a:moveTo>
                <a:lnTo>
                  <a:pt x="37" y="2"/>
                </a:lnTo>
                <a:lnTo>
                  <a:pt x="33" y="4"/>
                </a:lnTo>
                <a:lnTo>
                  <a:pt x="31" y="6"/>
                </a:lnTo>
                <a:lnTo>
                  <a:pt x="25" y="6"/>
                </a:lnTo>
                <a:lnTo>
                  <a:pt x="19" y="8"/>
                </a:lnTo>
                <a:lnTo>
                  <a:pt x="14" y="8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19"/>
                </a:lnTo>
                <a:lnTo>
                  <a:pt x="21" y="19"/>
                </a:lnTo>
                <a:lnTo>
                  <a:pt x="29" y="18"/>
                </a:lnTo>
                <a:lnTo>
                  <a:pt x="35" y="16"/>
                </a:lnTo>
                <a:lnTo>
                  <a:pt x="41" y="14"/>
                </a:lnTo>
                <a:lnTo>
                  <a:pt x="44" y="10"/>
                </a:lnTo>
                <a:lnTo>
                  <a:pt x="48" y="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6" name="Freeform 694"/>
          <p:cNvSpPr>
            <a:spLocks/>
          </p:cNvSpPr>
          <p:nvPr/>
        </p:nvSpPr>
        <p:spPr bwMode="auto">
          <a:xfrm>
            <a:off x="6651625" y="2774950"/>
            <a:ext cx="136525" cy="206375"/>
          </a:xfrm>
          <a:custGeom>
            <a:avLst/>
            <a:gdLst>
              <a:gd name="T0" fmla="*/ 25 w 36"/>
              <a:gd name="T1" fmla="*/ 0 h 54"/>
              <a:gd name="T2" fmla="*/ 25 w 36"/>
              <a:gd name="T3" fmla="*/ 8 h 54"/>
              <a:gd name="T4" fmla="*/ 23 w 36"/>
              <a:gd name="T5" fmla="*/ 14 h 54"/>
              <a:gd name="T6" fmla="*/ 21 w 36"/>
              <a:gd name="T7" fmla="*/ 22 h 54"/>
              <a:gd name="T8" fmla="*/ 17 w 36"/>
              <a:gd name="T9" fmla="*/ 27 h 54"/>
              <a:gd name="T10" fmla="*/ 11 w 36"/>
              <a:gd name="T11" fmla="*/ 33 h 54"/>
              <a:gd name="T12" fmla="*/ 7 w 36"/>
              <a:gd name="T13" fmla="*/ 39 h 54"/>
              <a:gd name="T14" fmla="*/ 4 w 36"/>
              <a:gd name="T15" fmla="*/ 45 h 54"/>
              <a:gd name="T16" fmla="*/ 0 w 36"/>
              <a:gd name="T17" fmla="*/ 50 h 54"/>
              <a:gd name="T18" fmla="*/ 11 w 36"/>
              <a:gd name="T19" fmla="*/ 54 h 54"/>
              <a:gd name="T20" fmla="*/ 13 w 36"/>
              <a:gd name="T21" fmla="*/ 50 h 54"/>
              <a:gd name="T22" fmla="*/ 17 w 36"/>
              <a:gd name="T23" fmla="*/ 45 h 54"/>
              <a:gd name="T24" fmla="*/ 21 w 36"/>
              <a:gd name="T25" fmla="*/ 39 h 54"/>
              <a:gd name="T26" fmla="*/ 25 w 36"/>
              <a:gd name="T27" fmla="*/ 33 h 54"/>
              <a:gd name="T28" fmla="*/ 30 w 36"/>
              <a:gd name="T29" fmla="*/ 27 h 54"/>
              <a:gd name="T30" fmla="*/ 34 w 36"/>
              <a:gd name="T31" fmla="*/ 18 h 54"/>
              <a:gd name="T32" fmla="*/ 36 w 36"/>
              <a:gd name="T33" fmla="*/ 10 h 54"/>
              <a:gd name="T34" fmla="*/ 36 w 36"/>
              <a:gd name="T35" fmla="*/ 0 h 54"/>
              <a:gd name="T36" fmla="*/ 25 w 36"/>
              <a:gd name="T3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4">
                <a:moveTo>
                  <a:pt x="25" y="0"/>
                </a:moveTo>
                <a:lnTo>
                  <a:pt x="25" y="8"/>
                </a:lnTo>
                <a:lnTo>
                  <a:pt x="23" y="14"/>
                </a:lnTo>
                <a:lnTo>
                  <a:pt x="21" y="22"/>
                </a:lnTo>
                <a:lnTo>
                  <a:pt x="17" y="27"/>
                </a:lnTo>
                <a:lnTo>
                  <a:pt x="11" y="33"/>
                </a:lnTo>
                <a:lnTo>
                  <a:pt x="7" y="39"/>
                </a:lnTo>
                <a:lnTo>
                  <a:pt x="4" y="45"/>
                </a:lnTo>
                <a:lnTo>
                  <a:pt x="0" y="50"/>
                </a:lnTo>
                <a:lnTo>
                  <a:pt x="11" y="54"/>
                </a:lnTo>
                <a:lnTo>
                  <a:pt x="13" y="50"/>
                </a:lnTo>
                <a:lnTo>
                  <a:pt x="17" y="45"/>
                </a:lnTo>
                <a:lnTo>
                  <a:pt x="21" y="39"/>
                </a:lnTo>
                <a:lnTo>
                  <a:pt x="25" y="33"/>
                </a:lnTo>
                <a:lnTo>
                  <a:pt x="30" y="27"/>
                </a:lnTo>
                <a:lnTo>
                  <a:pt x="34" y="18"/>
                </a:lnTo>
                <a:lnTo>
                  <a:pt x="36" y="10"/>
                </a:lnTo>
                <a:lnTo>
                  <a:pt x="3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7" name="Freeform 695"/>
          <p:cNvSpPr>
            <a:spLocks/>
          </p:cNvSpPr>
          <p:nvPr/>
        </p:nvSpPr>
        <p:spPr bwMode="auto">
          <a:xfrm>
            <a:off x="6437313" y="2432050"/>
            <a:ext cx="350837" cy="342900"/>
          </a:xfrm>
          <a:custGeom>
            <a:avLst/>
            <a:gdLst>
              <a:gd name="T0" fmla="*/ 0 w 92"/>
              <a:gd name="T1" fmla="*/ 12 h 90"/>
              <a:gd name="T2" fmla="*/ 12 w 92"/>
              <a:gd name="T3" fmla="*/ 12 h 90"/>
              <a:gd name="T4" fmla="*/ 21 w 92"/>
              <a:gd name="T5" fmla="*/ 14 h 90"/>
              <a:gd name="T6" fmla="*/ 31 w 92"/>
              <a:gd name="T7" fmla="*/ 16 h 90"/>
              <a:gd name="T8" fmla="*/ 40 w 92"/>
              <a:gd name="T9" fmla="*/ 19 h 90"/>
              <a:gd name="T10" fmla="*/ 46 w 92"/>
              <a:gd name="T11" fmla="*/ 23 h 90"/>
              <a:gd name="T12" fmla="*/ 54 w 92"/>
              <a:gd name="T13" fmla="*/ 27 h 90"/>
              <a:gd name="T14" fmla="*/ 60 w 92"/>
              <a:gd name="T15" fmla="*/ 33 h 90"/>
              <a:gd name="T16" fmla="*/ 63 w 92"/>
              <a:gd name="T17" fmla="*/ 39 h 90"/>
              <a:gd name="T18" fmla="*/ 71 w 92"/>
              <a:gd name="T19" fmla="*/ 52 h 90"/>
              <a:gd name="T20" fmla="*/ 77 w 92"/>
              <a:gd name="T21" fmla="*/ 65 h 90"/>
              <a:gd name="T22" fmla="*/ 79 w 92"/>
              <a:gd name="T23" fmla="*/ 79 h 90"/>
              <a:gd name="T24" fmla="*/ 81 w 92"/>
              <a:gd name="T25" fmla="*/ 90 h 90"/>
              <a:gd name="T26" fmla="*/ 92 w 92"/>
              <a:gd name="T27" fmla="*/ 90 h 90"/>
              <a:gd name="T28" fmla="*/ 90 w 92"/>
              <a:gd name="T29" fmla="*/ 77 h 90"/>
              <a:gd name="T30" fmla="*/ 86 w 92"/>
              <a:gd name="T31" fmla="*/ 62 h 90"/>
              <a:gd name="T32" fmla="*/ 81 w 92"/>
              <a:gd name="T33" fmla="*/ 46 h 90"/>
              <a:gd name="T34" fmla="*/ 73 w 92"/>
              <a:gd name="T35" fmla="*/ 33 h 90"/>
              <a:gd name="T36" fmla="*/ 67 w 92"/>
              <a:gd name="T37" fmla="*/ 25 h 90"/>
              <a:gd name="T38" fmla="*/ 61 w 92"/>
              <a:gd name="T39" fmla="*/ 19 h 90"/>
              <a:gd name="T40" fmla="*/ 54 w 92"/>
              <a:gd name="T41" fmla="*/ 14 h 90"/>
              <a:gd name="T42" fmla="*/ 44 w 92"/>
              <a:gd name="T43" fmla="*/ 8 h 90"/>
              <a:gd name="T44" fmla="*/ 35 w 92"/>
              <a:gd name="T45" fmla="*/ 4 h 90"/>
              <a:gd name="T46" fmla="*/ 23 w 92"/>
              <a:gd name="T47" fmla="*/ 2 h 90"/>
              <a:gd name="T48" fmla="*/ 12 w 92"/>
              <a:gd name="T49" fmla="*/ 0 h 90"/>
              <a:gd name="T50" fmla="*/ 0 w 92"/>
              <a:gd name="T51" fmla="*/ 0 h 90"/>
              <a:gd name="T52" fmla="*/ 0 w 92"/>
              <a:gd name="T53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90">
                <a:moveTo>
                  <a:pt x="0" y="12"/>
                </a:moveTo>
                <a:lnTo>
                  <a:pt x="12" y="12"/>
                </a:lnTo>
                <a:lnTo>
                  <a:pt x="21" y="14"/>
                </a:lnTo>
                <a:lnTo>
                  <a:pt x="31" y="16"/>
                </a:lnTo>
                <a:lnTo>
                  <a:pt x="40" y="19"/>
                </a:lnTo>
                <a:lnTo>
                  <a:pt x="46" y="23"/>
                </a:lnTo>
                <a:lnTo>
                  <a:pt x="54" y="27"/>
                </a:lnTo>
                <a:lnTo>
                  <a:pt x="60" y="33"/>
                </a:lnTo>
                <a:lnTo>
                  <a:pt x="63" y="39"/>
                </a:lnTo>
                <a:lnTo>
                  <a:pt x="71" y="52"/>
                </a:lnTo>
                <a:lnTo>
                  <a:pt x="77" y="65"/>
                </a:lnTo>
                <a:lnTo>
                  <a:pt x="79" y="79"/>
                </a:lnTo>
                <a:lnTo>
                  <a:pt x="81" y="90"/>
                </a:lnTo>
                <a:lnTo>
                  <a:pt x="92" y="90"/>
                </a:lnTo>
                <a:lnTo>
                  <a:pt x="90" y="77"/>
                </a:lnTo>
                <a:lnTo>
                  <a:pt x="86" y="62"/>
                </a:lnTo>
                <a:lnTo>
                  <a:pt x="81" y="46"/>
                </a:lnTo>
                <a:lnTo>
                  <a:pt x="73" y="33"/>
                </a:lnTo>
                <a:lnTo>
                  <a:pt x="67" y="25"/>
                </a:lnTo>
                <a:lnTo>
                  <a:pt x="61" y="19"/>
                </a:lnTo>
                <a:lnTo>
                  <a:pt x="54" y="14"/>
                </a:lnTo>
                <a:lnTo>
                  <a:pt x="44" y="8"/>
                </a:lnTo>
                <a:lnTo>
                  <a:pt x="35" y="4"/>
                </a:lnTo>
                <a:lnTo>
                  <a:pt x="23" y="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8" name="Freeform 696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0 h 60"/>
              <a:gd name="T2" fmla="*/ 33 w 58"/>
              <a:gd name="T3" fmla="*/ 6 h 60"/>
              <a:gd name="T4" fmla="*/ 31 w 58"/>
              <a:gd name="T5" fmla="*/ 2 h 60"/>
              <a:gd name="T6" fmla="*/ 27 w 58"/>
              <a:gd name="T7" fmla="*/ 0 h 60"/>
              <a:gd name="T8" fmla="*/ 21 w 58"/>
              <a:gd name="T9" fmla="*/ 0 h 60"/>
              <a:gd name="T10" fmla="*/ 13 w 58"/>
              <a:gd name="T11" fmla="*/ 0 h 60"/>
              <a:gd name="T12" fmla="*/ 6 w 58"/>
              <a:gd name="T13" fmla="*/ 4 h 60"/>
              <a:gd name="T14" fmla="*/ 2 w 58"/>
              <a:gd name="T15" fmla="*/ 12 h 60"/>
              <a:gd name="T16" fmla="*/ 0 w 58"/>
              <a:gd name="T17" fmla="*/ 21 h 60"/>
              <a:gd name="T18" fmla="*/ 6 w 58"/>
              <a:gd name="T19" fmla="*/ 29 h 60"/>
              <a:gd name="T20" fmla="*/ 13 w 58"/>
              <a:gd name="T21" fmla="*/ 31 h 60"/>
              <a:gd name="T22" fmla="*/ 23 w 58"/>
              <a:gd name="T23" fmla="*/ 31 h 60"/>
              <a:gd name="T24" fmla="*/ 27 w 58"/>
              <a:gd name="T25" fmla="*/ 29 h 60"/>
              <a:gd name="T26" fmla="*/ 25 w 58"/>
              <a:gd name="T27" fmla="*/ 33 h 60"/>
              <a:gd name="T28" fmla="*/ 23 w 58"/>
              <a:gd name="T29" fmla="*/ 37 h 60"/>
              <a:gd name="T30" fmla="*/ 21 w 58"/>
              <a:gd name="T31" fmla="*/ 39 h 60"/>
              <a:gd name="T32" fmla="*/ 19 w 58"/>
              <a:gd name="T33" fmla="*/ 42 h 60"/>
              <a:gd name="T34" fmla="*/ 21 w 58"/>
              <a:gd name="T35" fmla="*/ 50 h 60"/>
              <a:gd name="T36" fmla="*/ 27 w 58"/>
              <a:gd name="T37" fmla="*/ 56 h 60"/>
              <a:gd name="T38" fmla="*/ 33 w 58"/>
              <a:gd name="T39" fmla="*/ 60 h 60"/>
              <a:gd name="T40" fmla="*/ 40 w 58"/>
              <a:gd name="T41" fmla="*/ 60 h 60"/>
              <a:gd name="T42" fmla="*/ 50 w 58"/>
              <a:gd name="T43" fmla="*/ 56 h 60"/>
              <a:gd name="T44" fmla="*/ 56 w 58"/>
              <a:gd name="T45" fmla="*/ 50 h 60"/>
              <a:gd name="T46" fmla="*/ 58 w 58"/>
              <a:gd name="T47" fmla="*/ 41 h 60"/>
              <a:gd name="T48" fmla="*/ 56 w 58"/>
              <a:gd name="T49" fmla="*/ 35 h 60"/>
              <a:gd name="T50" fmla="*/ 54 w 58"/>
              <a:gd name="T51" fmla="*/ 31 h 60"/>
              <a:gd name="T52" fmla="*/ 52 w 58"/>
              <a:gd name="T53" fmla="*/ 29 h 60"/>
              <a:gd name="T54" fmla="*/ 48 w 58"/>
              <a:gd name="T55" fmla="*/ 27 h 60"/>
              <a:gd name="T56" fmla="*/ 42 w 58"/>
              <a:gd name="T57" fmla="*/ 23 h 60"/>
              <a:gd name="T58" fmla="*/ 38 w 58"/>
              <a:gd name="T59" fmla="*/ 21 h 60"/>
              <a:gd name="T60" fmla="*/ 37 w 58"/>
              <a:gd name="T61" fmla="*/ 19 h 60"/>
              <a:gd name="T62" fmla="*/ 35 w 58"/>
              <a:gd name="T63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21" y="39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49" name="Freeform 697"/>
          <p:cNvSpPr>
            <a:spLocks/>
          </p:cNvSpPr>
          <p:nvPr/>
        </p:nvSpPr>
        <p:spPr bwMode="auto">
          <a:xfrm>
            <a:off x="6080125" y="2878138"/>
            <a:ext cx="220663" cy="228600"/>
          </a:xfrm>
          <a:custGeom>
            <a:avLst/>
            <a:gdLst>
              <a:gd name="T0" fmla="*/ 33 w 58"/>
              <a:gd name="T1" fmla="*/ 12 h 60"/>
              <a:gd name="T2" fmla="*/ 33 w 58"/>
              <a:gd name="T3" fmla="*/ 10 h 60"/>
              <a:gd name="T4" fmla="*/ 33 w 58"/>
              <a:gd name="T5" fmla="*/ 8 h 60"/>
              <a:gd name="T6" fmla="*/ 33 w 58"/>
              <a:gd name="T7" fmla="*/ 6 h 60"/>
              <a:gd name="T8" fmla="*/ 31 w 58"/>
              <a:gd name="T9" fmla="*/ 4 h 60"/>
              <a:gd name="T10" fmla="*/ 31 w 58"/>
              <a:gd name="T11" fmla="*/ 2 h 60"/>
              <a:gd name="T12" fmla="*/ 29 w 58"/>
              <a:gd name="T13" fmla="*/ 0 h 60"/>
              <a:gd name="T14" fmla="*/ 27 w 58"/>
              <a:gd name="T15" fmla="*/ 0 h 60"/>
              <a:gd name="T16" fmla="*/ 25 w 58"/>
              <a:gd name="T17" fmla="*/ 0 h 60"/>
              <a:gd name="T18" fmla="*/ 21 w 58"/>
              <a:gd name="T19" fmla="*/ 0 h 60"/>
              <a:gd name="T20" fmla="*/ 17 w 58"/>
              <a:gd name="T21" fmla="*/ 0 h 60"/>
              <a:gd name="T22" fmla="*/ 13 w 58"/>
              <a:gd name="T23" fmla="*/ 0 h 60"/>
              <a:gd name="T24" fmla="*/ 10 w 58"/>
              <a:gd name="T25" fmla="*/ 2 h 60"/>
              <a:gd name="T26" fmla="*/ 6 w 58"/>
              <a:gd name="T27" fmla="*/ 4 h 60"/>
              <a:gd name="T28" fmla="*/ 4 w 58"/>
              <a:gd name="T29" fmla="*/ 8 h 60"/>
              <a:gd name="T30" fmla="*/ 2 w 58"/>
              <a:gd name="T31" fmla="*/ 12 h 60"/>
              <a:gd name="T32" fmla="*/ 0 w 58"/>
              <a:gd name="T33" fmla="*/ 18 h 60"/>
              <a:gd name="T34" fmla="*/ 0 w 58"/>
              <a:gd name="T35" fmla="*/ 21 h 60"/>
              <a:gd name="T36" fmla="*/ 2 w 58"/>
              <a:gd name="T37" fmla="*/ 25 h 60"/>
              <a:gd name="T38" fmla="*/ 6 w 58"/>
              <a:gd name="T39" fmla="*/ 29 h 60"/>
              <a:gd name="T40" fmla="*/ 10 w 58"/>
              <a:gd name="T41" fmla="*/ 31 h 60"/>
              <a:gd name="T42" fmla="*/ 13 w 58"/>
              <a:gd name="T43" fmla="*/ 31 h 60"/>
              <a:gd name="T44" fmla="*/ 19 w 58"/>
              <a:gd name="T45" fmla="*/ 31 h 60"/>
              <a:gd name="T46" fmla="*/ 23 w 58"/>
              <a:gd name="T47" fmla="*/ 31 h 60"/>
              <a:gd name="T48" fmla="*/ 27 w 58"/>
              <a:gd name="T49" fmla="*/ 29 h 60"/>
              <a:gd name="T50" fmla="*/ 25 w 58"/>
              <a:gd name="T51" fmla="*/ 31 h 60"/>
              <a:gd name="T52" fmla="*/ 25 w 58"/>
              <a:gd name="T53" fmla="*/ 33 h 60"/>
              <a:gd name="T54" fmla="*/ 23 w 58"/>
              <a:gd name="T55" fmla="*/ 35 h 60"/>
              <a:gd name="T56" fmla="*/ 23 w 58"/>
              <a:gd name="T57" fmla="*/ 37 h 60"/>
              <a:gd name="T58" fmla="*/ 21 w 58"/>
              <a:gd name="T59" fmla="*/ 39 h 60"/>
              <a:gd name="T60" fmla="*/ 19 w 58"/>
              <a:gd name="T61" fmla="*/ 42 h 60"/>
              <a:gd name="T62" fmla="*/ 21 w 58"/>
              <a:gd name="T63" fmla="*/ 46 h 60"/>
              <a:gd name="T64" fmla="*/ 21 w 58"/>
              <a:gd name="T65" fmla="*/ 50 h 60"/>
              <a:gd name="T66" fmla="*/ 23 w 58"/>
              <a:gd name="T67" fmla="*/ 52 h 60"/>
              <a:gd name="T68" fmla="*/ 27 w 58"/>
              <a:gd name="T69" fmla="*/ 56 h 60"/>
              <a:gd name="T70" fmla="*/ 29 w 58"/>
              <a:gd name="T71" fmla="*/ 58 h 60"/>
              <a:gd name="T72" fmla="*/ 33 w 58"/>
              <a:gd name="T73" fmla="*/ 60 h 60"/>
              <a:gd name="T74" fmla="*/ 37 w 58"/>
              <a:gd name="T75" fmla="*/ 60 h 60"/>
              <a:gd name="T76" fmla="*/ 40 w 58"/>
              <a:gd name="T77" fmla="*/ 60 h 60"/>
              <a:gd name="T78" fmla="*/ 46 w 58"/>
              <a:gd name="T79" fmla="*/ 60 h 60"/>
              <a:gd name="T80" fmla="*/ 50 w 58"/>
              <a:gd name="T81" fmla="*/ 56 h 60"/>
              <a:gd name="T82" fmla="*/ 54 w 58"/>
              <a:gd name="T83" fmla="*/ 54 h 60"/>
              <a:gd name="T84" fmla="*/ 56 w 58"/>
              <a:gd name="T85" fmla="*/ 50 h 60"/>
              <a:gd name="T86" fmla="*/ 58 w 58"/>
              <a:gd name="T87" fmla="*/ 44 h 60"/>
              <a:gd name="T88" fmla="*/ 58 w 58"/>
              <a:gd name="T89" fmla="*/ 41 h 60"/>
              <a:gd name="T90" fmla="*/ 58 w 58"/>
              <a:gd name="T91" fmla="*/ 39 h 60"/>
              <a:gd name="T92" fmla="*/ 56 w 58"/>
              <a:gd name="T93" fmla="*/ 35 h 60"/>
              <a:gd name="T94" fmla="*/ 54 w 58"/>
              <a:gd name="T95" fmla="*/ 33 h 60"/>
              <a:gd name="T96" fmla="*/ 54 w 58"/>
              <a:gd name="T97" fmla="*/ 31 h 60"/>
              <a:gd name="T98" fmla="*/ 52 w 58"/>
              <a:gd name="T99" fmla="*/ 29 h 60"/>
              <a:gd name="T100" fmla="*/ 50 w 58"/>
              <a:gd name="T101" fmla="*/ 29 h 60"/>
              <a:gd name="T102" fmla="*/ 48 w 58"/>
              <a:gd name="T103" fmla="*/ 27 h 60"/>
              <a:gd name="T104" fmla="*/ 46 w 58"/>
              <a:gd name="T105" fmla="*/ 27 h 60"/>
              <a:gd name="T106" fmla="*/ 42 w 58"/>
              <a:gd name="T107" fmla="*/ 23 h 60"/>
              <a:gd name="T108" fmla="*/ 40 w 58"/>
              <a:gd name="T109" fmla="*/ 23 h 60"/>
              <a:gd name="T110" fmla="*/ 38 w 58"/>
              <a:gd name="T111" fmla="*/ 21 h 60"/>
              <a:gd name="T112" fmla="*/ 37 w 58"/>
              <a:gd name="T113" fmla="*/ 21 h 60"/>
              <a:gd name="T114" fmla="*/ 37 w 58"/>
              <a:gd name="T115" fmla="*/ 19 h 60"/>
              <a:gd name="T116" fmla="*/ 35 w 58"/>
              <a:gd name="T117" fmla="*/ 18 h 60"/>
              <a:gd name="T118" fmla="*/ 35 w 58"/>
              <a:gd name="T119" fmla="*/ 16 h 60"/>
              <a:gd name="T120" fmla="*/ 33 w 58"/>
              <a:gd name="T12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60">
                <a:moveTo>
                  <a:pt x="33" y="12"/>
                </a:moveTo>
                <a:lnTo>
                  <a:pt x="33" y="10"/>
                </a:lnTo>
                <a:lnTo>
                  <a:pt x="33" y="8"/>
                </a:lnTo>
                <a:lnTo>
                  <a:pt x="33" y="6"/>
                </a:lnTo>
                <a:lnTo>
                  <a:pt x="31" y="4"/>
                </a:lnTo>
                <a:lnTo>
                  <a:pt x="31" y="2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0"/>
                </a:lnTo>
                <a:lnTo>
                  <a:pt x="10" y="2"/>
                </a:lnTo>
                <a:lnTo>
                  <a:pt x="6" y="4"/>
                </a:lnTo>
                <a:lnTo>
                  <a:pt x="4" y="8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2" y="25"/>
                </a:lnTo>
                <a:lnTo>
                  <a:pt x="6" y="29"/>
                </a:lnTo>
                <a:lnTo>
                  <a:pt x="10" y="31"/>
                </a:lnTo>
                <a:lnTo>
                  <a:pt x="13" y="31"/>
                </a:lnTo>
                <a:lnTo>
                  <a:pt x="19" y="31"/>
                </a:lnTo>
                <a:lnTo>
                  <a:pt x="23" y="31"/>
                </a:lnTo>
                <a:lnTo>
                  <a:pt x="27" y="29"/>
                </a:lnTo>
                <a:lnTo>
                  <a:pt x="25" y="31"/>
                </a:lnTo>
                <a:lnTo>
                  <a:pt x="25" y="33"/>
                </a:lnTo>
                <a:lnTo>
                  <a:pt x="23" y="35"/>
                </a:lnTo>
                <a:lnTo>
                  <a:pt x="23" y="37"/>
                </a:lnTo>
                <a:lnTo>
                  <a:pt x="21" y="39"/>
                </a:lnTo>
                <a:lnTo>
                  <a:pt x="19" y="42"/>
                </a:lnTo>
                <a:lnTo>
                  <a:pt x="21" y="46"/>
                </a:lnTo>
                <a:lnTo>
                  <a:pt x="21" y="50"/>
                </a:lnTo>
                <a:lnTo>
                  <a:pt x="23" y="52"/>
                </a:lnTo>
                <a:lnTo>
                  <a:pt x="27" y="56"/>
                </a:lnTo>
                <a:lnTo>
                  <a:pt x="29" y="58"/>
                </a:lnTo>
                <a:lnTo>
                  <a:pt x="33" y="60"/>
                </a:lnTo>
                <a:lnTo>
                  <a:pt x="37" y="60"/>
                </a:lnTo>
                <a:lnTo>
                  <a:pt x="40" y="60"/>
                </a:lnTo>
                <a:lnTo>
                  <a:pt x="46" y="60"/>
                </a:lnTo>
                <a:lnTo>
                  <a:pt x="50" y="56"/>
                </a:lnTo>
                <a:lnTo>
                  <a:pt x="54" y="54"/>
                </a:lnTo>
                <a:lnTo>
                  <a:pt x="56" y="50"/>
                </a:lnTo>
                <a:lnTo>
                  <a:pt x="58" y="44"/>
                </a:lnTo>
                <a:lnTo>
                  <a:pt x="58" y="41"/>
                </a:lnTo>
                <a:lnTo>
                  <a:pt x="58" y="39"/>
                </a:lnTo>
                <a:lnTo>
                  <a:pt x="56" y="35"/>
                </a:lnTo>
                <a:lnTo>
                  <a:pt x="54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6" y="27"/>
                </a:lnTo>
                <a:lnTo>
                  <a:pt x="42" y="23"/>
                </a:lnTo>
                <a:lnTo>
                  <a:pt x="40" y="23"/>
                </a:lnTo>
                <a:lnTo>
                  <a:pt x="38" y="21"/>
                </a:lnTo>
                <a:lnTo>
                  <a:pt x="37" y="21"/>
                </a:lnTo>
                <a:lnTo>
                  <a:pt x="37" y="19"/>
                </a:lnTo>
                <a:lnTo>
                  <a:pt x="35" y="18"/>
                </a:lnTo>
                <a:lnTo>
                  <a:pt x="35" y="16"/>
                </a:lnTo>
                <a:lnTo>
                  <a:pt x="33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0" name="Freeform 698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1" name="Freeform 699"/>
          <p:cNvSpPr>
            <a:spLocks/>
          </p:cNvSpPr>
          <p:nvPr/>
        </p:nvSpPr>
        <p:spPr bwMode="auto">
          <a:xfrm>
            <a:off x="6151563" y="2725738"/>
            <a:ext cx="350837" cy="334962"/>
          </a:xfrm>
          <a:custGeom>
            <a:avLst/>
            <a:gdLst>
              <a:gd name="T0" fmla="*/ 46 w 92"/>
              <a:gd name="T1" fmla="*/ 0 h 88"/>
              <a:gd name="T2" fmla="*/ 39 w 92"/>
              <a:gd name="T3" fmla="*/ 2 h 88"/>
              <a:gd name="T4" fmla="*/ 29 w 92"/>
              <a:gd name="T5" fmla="*/ 4 h 88"/>
              <a:gd name="T6" fmla="*/ 21 w 92"/>
              <a:gd name="T7" fmla="*/ 8 h 88"/>
              <a:gd name="T8" fmla="*/ 14 w 92"/>
              <a:gd name="T9" fmla="*/ 13 h 88"/>
              <a:gd name="T10" fmla="*/ 10 w 92"/>
              <a:gd name="T11" fmla="*/ 19 h 88"/>
              <a:gd name="T12" fmla="*/ 4 w 92"/>
              <a:gd name="T13" fmla="*/ 27 h 88"/>
              <a:gd name="T14" fmla="*/ 2 w 92"/>
              <a:gd name="T15" fmla="*/ 36 h 88"/>
              <a:gd name="T16" fmla="*/ 0 w 92"/>
              <a:gd name="T17" fmla="*/ 44 h 88"/>
              <a:gd name="T18" fmla="*/ 2 w 92"/>
              <a:gd name="T19" fmla="*/ 54 h 88"/>
              <a:gd name="T20" fmla="*/ 4 w 92"/>
              <a:gd name="T21" fmla="*/ 61 h 88"/>
              <a:gd name="T22" fmla="*/ 10 w 92"/>
              <a:gd name="T23" fmla="*/ 69 h 88"/>
              <a:gd name="T24" fmla="*/ 14 w 92"/>
              <a:gd name="T25" fmla="*/ 77 h 88"/>
              <a:gd name="T26" fmla="*/ 21 w 92"/>
              <a:gd name="T27" fmla="*/ 81 h 88"/>
              <a:gd name="T28" fmla="*/ 29 w 92"/>
              <a:gd name="T29" fmla="*/ 84 h 88"/>
              <a:gd name="T30" fmla="*/ 39 w 92"/>
              <a:gd name="T31" fmla="*/ 88 h 88"/>
              <a:gd name="T32" fmla="*/ 46 w 92"/>
              <a:gd name="T33" fmla="*/ 88 h 88"/>
              <a:gd name="T34" fmla="*/ 56 w 92"/>
              <a:gd name="T35" fmla="*/ 88 h 88"/>
              <a:gd name="T36" fmla="*/ 65 w 92"/>
              <a:gd name="T37" fmla="*/ 84 h 88"/>
              <a:gd name="T38" fmla="*/ 73 w 92"/>
              <a:gd name="T39" fmla="*/ 81 h 88"/>
              <a:gd name="T40" fmla="*/ 79 w 92"/>
              <a:gd name="T41" fmla="*/ 77 h 88"/>
              <a:gd name="T42" fmla="*/ 85 w 92"/>
              <a:gd name="T43" fmla="*/ 69 h 88"/>
              <a:gd name="T44" fmla="*/ 89 w 92"/>
              <a:gd name="T45" fmla="*/ 61 h 88"/>
              <a:gd name="T46" fmla="*/ 92 w 92"/>
              <a:gd name="T47" fmla="*/ 54 h 88"/>
              <a:gd name="T48" fmla="*/ 92 w 92"/>
              <a:gd name="T49" fmla="*/ 44 h 88"/>
              <a:gd name="T50" fmla="*/ 92 w 92"/>
              <a:gd name="T51" fmla="*/ 36 h 88"/>
              <a:gd name="T52" fmla="*/ 89 w 92"/>
              <a:gd name="T53" fmla="*/ 27 h 88"/>
              <a:gd name="T54" fmla="*/ 85 w 92"/>
              <a:gd name="T55" fmla="*/ 19 h 88"/>
              <a:gd name="T56" fmla="*/ 79 w 92"/>
              <a:gd name="T57" fmla="*/ 13 h 88"/>
              <a:gd name="T58" fmla="*/ 73 w 92"/>
              <a:gd name="T59" fmla="*/ 8 h 88"/>
              <a:gd name="T60" fmla="*/ 65 w 92"/>
              <a:gd name="T61" fmla="*/ 4 h 88"/>
              <a:gd name="T62" fmla="*/ 56 w 92"/>
              <a:gd name="T63" fmla="*/ 2 h 88"/>
              <a:gd name="T64" fmla="*/ 46 w 92"/>
              <a:gd name="T6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88">
                <a:moveTo>
                  <a:pt x="46" y="0"/>
                </a:moveTo>
                <a:lnTo>
                  <a:pt x="39" y="2"/>
                </a:lnTo>
                <a:lnTo>
                  <a:pt x="29" y="4"/>
                </a:lnTo>
                <a:lnTo>
                  <a:pt x="21" y="8"/>
                </a:lnTo>
                <a:lnTo>
                  <a:pt x="14" y="13"/>
                </a:lnTo>
                <a:lnTo>
                  <a:pt x="10" y="19"/>
                </a:lnTo>
                <a:lnTo>
                  <a:pt x="4" y="27"/>
                </a:lnTo>
                <a:lnTo>
                  <a:pt x="2" y="36"/>
                </a:lnTo>
                <a:lnTo>
                  <a:pt x="0" y="44"/>
                </a:lnTo>
                <a:lnTo>
                  <a:pt x="2" y="54"/>
                </a:lnTo>
                <a:lnTo>
                  <a:pt x="4" y="61"/>
                </a:lnTo>
                <a:lnTo>
                  <a:pt x="10" y="69"/>
                </a:lnTo>
                <a:lnTo>
                  <a:pt x="14" y="77"/>
                </a:lnTo>
                <a:lnTo>
                  <a:pt x="21" y="81"/>
                </a:lnTo>
                <a:lnTo>
                  <a:pt x="29" y="84"/>
                </a:lnTo>
                <a:lnTo>
                  <a:pt x="39" y="88"/>
                </a:lnTo>
                <a:lnTo>
                  <a:pt x="46" y="88"/>
                </a:lnTo>
                <a:lnTo>
                  <a:pt x="56" y="88"/>
                </a:lnTo>
                <a:lnTo>
                  <a:pt x="65" y="84"/>
                </a:lnTo>
                <a:lnTo>
                  <a:pt x="73" y="81"/>
                </a:lnTo>
                <a:lnTo>
                  <a:pt x="79" y="77"/>
                </a:lnTo>
                <a:lnTo>
                  <a:pt x="85" y="69"/>
                </a:lnTo>
                <a:lnTo>
                  <a:pt x="89" y="61"/>
                </a:lnTo>
                <a:lnTo>
                  <a:pt x="92" y="54"/>
                </a:lnTo>
                <a:lnTo>
                  <a:pt x="92" y="44"/>
                </a:lnTo>
                <a:lnTo>
                  <a:pt x="92" y="36"/>
                </a:lnTo>
                <a:lnTo>
                  <a:pt x="89" y="27"/>
                </a:lnTo>
                <a:lnTo>
                  <a:pt x="85" y="19"/>
                </a:lnTo>
                <a:lnTo>
                  <a:pt x="79" y="13"/>
                </a:lnTo>
                <a:lnTo>
                  <a:pt x="73" y="8"/>
                </a:lnTo>
                <a:lnTo>
                  <a:pt x="65" y="4"/>
                </a:lnTo>
                <a:lnTo>
                  <a:pt x="56" y="2"/>
                </a:lnTo>
                <a:lnTo>
                  <a:pt x="4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2" name="Freeform 700"/>
          <p:cNvSpPr>
            <a:spLocks/>
          </p:cNvSpPr>
          <p:nvPr/>
        </p:nvSpPr>
        <p:spPr bwMode="auto">
          <a:xfrm>
            <a:off x="6143625" y="2630488"/>
            <a:ext cx="76200" cy="152400"/>
          </a:xfrm>
          <a:custGeom>
            <a:avLst/>
            <a:gdLst>
              <a:gd name="T0" fmla="*/ 12 w 20"/>
              <a:gd name="T1" fmla="*/ 31 h 40"/>
              <a:gd name="T2" fmla="*/ 16 w 20"/>
              <a:gd name="T3" fmla="*/ 31 h 40"/>
              <a:gd name="T4" fmla="*/ 18 w 20"/>
              <a:gd name="T5" fmla="*/ 31 h 40"/>
              <a:gd name="T6" fmla="*/ 16 w 20"/>
              <a:gd name="T7" fmla="*/ 27 h 40"/>
              <a:gd name="T8" fmla="*/ 14 w 20"/>
              <a:gd name="T9" fmla="*/ 21 h 40"/>
              <a:gd name="T10" fmla="*/ 14 w 20"/>
              <a:gd name="T11" fmla="*/ 15 h 40"/>
              <a:gd name="T12" fmla="*/ 14 w 20"/>
              <a:gd name="T13" fmla="*/ 10 h 40"/>
              <a:gd name="T14" fmla="*/ 12 w 20"/>
              <a:gd name="T15" fmla="*/ 6 h 40"/>
              <a:gd name="T16" fmla="*/ 14 w 20"/>
              <a:gd name="T17" fmla="*/ 2 h 40"/>
              <a:gd name="T18" fmla="*/ 2 w 20"/>
              <a:gd name="T19" fmla="*/ 0 h 40"/>
              <a:gd name="T20" fmla="*/ 0 w 20"/>
              <a:gd name="T21" fmla="*/ 6 h 40"/>
              <a:gd name="T22" fmla="*/ 2 w 20"/>
              <a:gd name="T23" fmla="*/ 12 h 40"/>
              <a:gd name="T24" fmla="*/ 2 w 20"/>
              <a:gd name="T25" fmla="*/ 17 h 40"/>
              <a:gd name="T26" fmla="*/ 2 w 20"/>
              <a:gd name="T27" fmla="*/ 25 h 40"/>
              <a:gd name="T28" fmla="*/ 4 w 20"/>
              <a:gd name="T29" fmla="*/ 31 h 40"/>
              <a:gd name="T30" fmla="*/ 6 w 20"/>
              <a:gd name="T31" fmla="*/ 37 h 40"/>
              <a:gd name="T32" fmla="*/ 12 w 20"/>
              <a:gd name="T33" fmla="*/ 40 h 40"/>
              <a:gd name="T34" fmla="*/ 20 w 20"/>
              <a:gd name="T35" fmla="*/ 40 h 40"/>
              <a:gd name="T36" fmla="*/ 12 w 20"/>
              <a:gd name="T37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0">
                <a:moveTo>
                  <a:pt x="12" y="31"/>
                </a:moveTo>
                <a:lnTo>
                  <a:pt x="16" y="31"/>
                </a:lnTo>
                <a:lnTo>
                  <a:pt x="18" y="31"/>
                </a:lnTo>
                <a:lnTo>
                  <a:pt x="16" y="27"/>
                </a:lnTo>
                <a:lnTo>
                  <a:pt x="14" y="21"/>
                </a:lnTo>
                <a:lnTo>
                  <a:pt x="14" y="15"/>
                </a:lnTo>
                <a:lnTo>
                  <a:pt x="14" y="10"/>
                </a:lnTo>
                <a:lnTo>
                  <a:pt x="12" y="6"/>
                </a:lnTo>
                <a:lnTo>
                  <a:pt x="14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2" y="17"/>
                </a:lnTo>
                <a:lnTo>
                  <a:pt x="2" y="25"/>
                </a:lnTo>
                <a:lnTo>
                  <a:pt x="4" y="31"/>
                </a:lnTo>
                <a:lnTo>
                  <a:pt x="6" y="37"/>
                </a:lnTo>
                <a:lnTo>
                  <a:pt x="12" y="40"/>
                </a:lnTo>
                <a:lnTo>
                  <a:pt x="20" y="40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3" name="Freeform 701"/>
          <p:cNvSpPr>
            <a:spLocks/>
          </p:cNvSpPr>
          <p:nvPr/>
        </p:nvSpPr>
        <p:spPr bwMode="auto">
          <a:xfrm>
            <a:off x="6189663" y="2717800"/>
            <a:ext cx="304800" cy="327025"/>
          </a:xfrm>
          <a:custGeom>
            <a:avLst/>
            <a:gdLst>
              <a:gd name="T0" fmla="*/ 67 w 80"/>
              <a:gd name="T1" fmla="*/ 86 h 86"/>
              <a:gd name="T2" fmla="*/ 75 w 80"/>
              <a:gd name="T3" fmla="*/ 75 h 86"/>
              <a:gd name="T4" fmla="*/ 79 w 80"/>
              <a:gd name="T5" fmla="*/ 65 h 86"/>
              <a:gd name="T6" fmla="*/ 80 w 80"/>
              <a:gd name="T7" fmla="*/ 54 h 86"/>
              <a:gd name="T8" fmla="*/ 80 w 80"/>
              <a:gd name="T9" fmla="*/ 44 h 86"/>
              <a:gd name="T10" fmla="*/ 79 w 80"/>
              <a:gd name="T11" fmla="*/ 37 h 86"/>
              <a:gd name="T12" fmla="*/ 75 w 80"/>
              <a:gd name="T13" fmla="*/ 29 h 86"/>
              <a:gd name="T14" fmla="*/ 71 w 80"/>
              <a:gd name="T15" fmla="*/ 21 h 86"/>
              <a:gd name="T16" fmla="*/ 63 w 80"/>
              <a:gd name="T17" fmla="*/ 15 h 86"/>
              <a:gd name="T18" fmla="*/ 57 w 80"/>
              <a:gd name="T19" fmla="*/ 10 h 86"/>
              <a:gd name="T20" fmla="*/ 50 w 80"/>
              <a:gd name="T21" fmla="*/ 6 h 86"/>
              <a:gd name="T22" fmla="*/ 40 w 80"/>
              <a:gd name="T23" fmla="*/ 2 h 86"/>
              <a:gd name="T24" fmla="*/ 32 w 80"/>
              <a:gd name="T25" fmla="*/ 0 h 86"/>
              <a:gd name="T26" fmla="*/ 25 w 80"/>
              <a:gd name="T27" fmla="*/ 0 h 86"/>
              <a:gd name="T28" fmla="*/ 15 w 80"/>
              <a:gd name="T29" fmla="*/ 2 h 86"/>
              <a:gd name="T30" fmla="*/ 8 w 80"/>
              <a:gd name="T31" fmla="*/ 4 h 86"/>
              <a:gd name="T32" fmla="*/ 0 w 80"/>
              <a:gd name="T33" fmla="*/ 8 h 86"/>
              <a:gd name="T34" fmla="*/ 8 w 80"/>
              <a:gd name="T35" fmla="*/ 17 h 86"/>
              <a:gd name="T36" fmla="*/ 11 w 80"/>
              <a:gd name="T37" fmla="*/ 14 h 86"/>
              <a:gd name="T38" fmla="*/ 17 w 80"/>
              <a:gd name="T39" fmla="*/ 12 h 86"/>
              <a:gd name="T40" fmla="*/ 25 w 80"/>
              <a:gd name="T41" fmla="*/ 12 h 86"/>
              <a:gd name="T42" fmla="*/ 31 w 80"/>
              <a:gd name="T43" fmla="*/ 12 h 86"/>
              <a:gd name="T44" fmla="*/ 38 w 80"/>
              <a:gd name="T45" fmla="*/ 14 h 86"/>
              <a:gd name="T46" fmla="*/ 44 w 80"/>
              <a:gd name="T47" fmla="*/ 15 h 86"/>
              <a:gd name="T48" fmla="*/ 52 w 80"/>
              <a:gd name="T49" fmla="*/ 19 h 86"/>
              <a:gd name="T50" fmla="*/ 57 w 80"/>
              <a:gd name="T51" fmla="*/ 23 h 86"/>
              <a:gd name="T52" fmla="*/ 61 w 80"/>
              <a:gd name="T53" fmla="*/ 29 h 86"/>
              <a:gd name="T54" fmla="*/ 65 w 80"/>
              <a:gd name="T55" fmla="*/ 35 h 86"/>
              <a:gd name="T56" fmla="*/ 69 w 80"/>
              <a:gd name="T57" fmla="*/ 40 h 86"/>
              <a:gd name="T58" fmla="*/ 69 w 80"/>
              <a:gd name="T59" fmla="*/ 46 h 86"/>
              <a:gd name="T60" fmla="*/ 69 w 80"/>
              <a:gd name="T61" fmla="*/ 54 h 86"/>
              <a:gd name="T62" fmla="*/ 67 w 80"/>
              <a:gd name="T63" fmla="*/ 61 h 86"/>
              <a:gd name="T64" fmla="*/ 65 w 80"/>
              <a:gd name="T65" fmla="*/ 69 h 86"/>
              <a:gd name="T66" fmla="*/ 57 w 80"/>
              <a:gd name="T67" fmla="*/ 79 h 86"/>
              <a:gd name="T68" fmla="*/ 67 w 80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" h="86">
                <a:moveTo>
                  <a:pt x="67" y="86"/>
                </a:moveTo>
                <a:lnTo>
                  <a:pt x="75" y="75"/>
                </a:lnTo>
                <a:lnTo>
                  <a:pt x="79" y="65"/>
                </a:lnTo>
                <a:lnTo>
                  <a:pt x="80" y="54"/>
                </a:lnTo>
                <a:lnTo>
                  <a:pt x="80" y="44"/>
                </a:lnTo>
                <a:lnTo>
                  <a:pt x="79" y="37"/>
                </a:lnTo>
                <a:lnTo>
                  <a:pt x="75" y="29"/>
                </a:lnTo>
                <a:lnTo>
                  <a:pt x="71" y="21"/>
                </a:lnTo>
                <a:lnTo>
                  <a:pt x="63" y="15"/>
                </a:lnTo>
                <a:lnTo>
                  <a:pt x="57" y="10"/>
                </a:lnTo>
                <a:lnTo>
                  <a:pt x="50" y="6"/>
                </a:lnTo>
                <a:lnTo>
                  <a:pt x="40" y="2"/>
                </a:lnTo>
                <a:lnTo>
                  <a:pt x="32" y="0"/>
                </a:lnTo>
                <a:lnTo>
                  <a:pt x="25" y="0"/>
                </a:lnTo>
                <a:lnTo>
                  <a:pt x="15" y="2"/>
                </a:lnTo>
                <a:lnTo>
                  <a:pt x="8" y="4"/>
                </a:lnTo>
                <a:lnTo>
                  <a:pt x="0" y="8"/>
                </a:lnTo>
                <a:lnTo>
                  <a:pt x="8" y="17"/>
                </a:lnTo>
                <a:lnTo>
                  <a:pt x="11" y="14"/>
                </a:lnTo>
                <a:lnTo>
                  <a:pt x="17" y="12"/>
                </a:lnTo>
                <a:lnTo>
                  <a:pt x="25" y="12"/>
                </a:lnTo>
                <a:lnTo>
                  <a:pt x="31" y="12"/>
                </a:lnTo>
                <a:lnTo>
                  <a:pt x="38" y="14"/>
                </a:lnTo>
                <a:lnTo>
                  <a:pt x="44" y="15"/>
                </a:lnTo>
                <a:lnTo>
                  <a:pt x="52" y="19"/>
                </a:lnTo>
                <a:lnTo>
                  <a:pt x="57" y="23"/>
                </a:lnTo>
                <a:lnTo>
                  <a:pt x="61" y="29"/>
                </a:lnTo>
                <a:lnTo>
                  <a:pt x="65" y="35"/>
                </a:lnTo>
                <a:lnTo>
                  <a:pt x="69" y="40"/>
                </a:lnTo>
                <a:lnTo>
                  <a:pt x="69" y="46"/>
                </a:lnTo>
                <a:lnTo>
                  <a:pt x="69" y="54"/>
                </a:lnTo>
                <a:lnTo>
                  <a:pt x="67" y="61"/>
                </a:lnTo>
                <a:lnTo>
                  <a:pt x="65" y="69"/>
                </a:lnTo>
                <a:lnTo>
                  <a:pt x="57" y="79"/>
                </a:lnTo>
                <a:lnTo>
                  <a:pt x="67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4" name="Freeform 702"/>
          <p:cNvSpPr>
            <a:spLocks/>
          </p:cNvSpPr>
          <p:nvPr/>
        </p:nvSpPr>
        <p:spPr bwMode="auto">
          <a:xfrm>
            <a:off x="6407150" y="3011488"/>
            <a:ext cx="111125" cy="49212"/>
          </a:xfrm>
          <a:custGeom>
            <a:avLst/>
            <a:gdLst>
              <a:gd name="T0" fmla="*/ 29 w 29"/>
              <a:gd name="T1" fmla="*/ 0 h 13"/>
              <a:gd name="T2" fmla="*/ 25 w 29"/>
              <a:gd name="T3" fmla="*/ 2 h 13"/>
              <a:gd name="T4" fmla="*/ 22 w 29"/>
              <a:gd name="T5" fmla="*/ 2 h 13"/>
              <a:gd name="T6" fmla="*/ 18 w 29"/>
              <a:gd name="T7" fmla="*/ 2 h 13"/>
              <a:gd name="T8" fmla="*/ 12 w 29"/>
              <a:gd name="T9" fmla="*/ 2 h 13"/>
              <a:gd name="T10" fmla="*/ 10 w 29"/>
              <a:gd name="T11" fmla="*/ 2 h 13"/>
              <a:gd name="T12" fmla="*/ 8 w 29"/>
              <a:gd name="T13" fmla="*/ 2 h 13"/>
              <a:gd name="T14" fmla="*/ 10 w 29"/>
              <a:gd name="T15" fmla="*/ 6 h 13"/>
              <a:gd name="T16" fmla="*/ 10 w 29"/>
              <a:gd name="T17" fmla="*/ 9 h 13"/>
              <a:gd name="T18" fmla="*/ 0 w 29"/>
              <a:gd name="T19" fmla="*/ 2 h 13"/>
              <a:gd name="T20" fmla="*/ 0 w 29"/>
              <a:gd name="T21" fmla="*/ 9 h 13"/>
              <a:gd name="T22" fmla="*/ 4 w 29"/>
              <a:gd name="T23" fmla="*/ 13 h 13"/>
              <a:gd name="T24" fmla="*/ 10 w 29"/>
              <a:gd name="T25" fmla="*/ 13 h 13"/>
              <a:gd name="T26" fmla="*/ 14 w 29"/>
              <a:gd name="T27" fmla="*/ 13 h 13"/>
              <a:gd name="T28" fmla="*/ 18 w 29"/>
              <a:gd name="T29" fmla="*/ 13 h 13"/>
              <a:gd name="T30" fmla="*/ 23 w 29"/>
              <a:gd name="T31" fmla="*/ 13 h 13"/>
              <a:gd name="T32" fmla="*/ 27 w 29"/>
              <a:gd name="T33" fmla="*/ 13 h 13"/>
              <a:gd name="T34" fmla="*/ 29 w 29"/>
              <a:gd name="T35" fmla="*/ 11 h 13"/>
              <a:gd name="T36" fmla="*/ 29 w 29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13">
                <a:moveTo>
                  <a:pt x="29" y="0"/>
                </a:move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10" y="6"/>
                </a:lnTo>
                <a:lnTo>
                  <a:pt x="10" y="9"/>
                </a:lnTo>
                <a:lnTo>
                  <a:pt x="0" y="2"/>
                </a:lnTo>
                <a:lnTo>
                  <a:pt x="0" y="9"/>
                </a:lnTo>
                <a:lnTo>
                  <a:pt x="4" y="13"/>
                </a:lnTo>
                <a:lnTo>
                  <a:pt x="10" y="13"/>
                </a:lnTo>
                <a:lnTo>
                  <a:pt x="14" y="13"/>
                </a:lnTo>
                <a:lnTo>
                  <a:pt x="18" y="13"/>
                </a:lnTo>
                <a:lnTo>
                  <a:pt x="23" y="13"/>
                </a:lnTo>
                <a:lnTo>
                  <a:pt x="27" y="13"/>
                </a:lnTo>
                <a:lnTo>
                  <a:pt x="29" y="1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5" name="Freeform 703"/>
          <p:cNvSpPr>
            <a:spLocks/>
          </p:cNvSpPr>
          <p:nvPr/>
        </p:nvSpPr>
        <p:spPr bwMode="auto">
          <a:xfrm>
            <a:off x="6518275" y="2973388"/>
            <a:ext cx="182563" cy="79375"/>
          </a:xfrm>
          <a:custGeom>
            <a:avLst/>
            <a:gdLst>
              <a:gd name="T0" fmla="*/ 39 w 48"/>
              <a:gd name="T1" fmla="*/ 0 h 21"/>
              <a:gd name="T2" fmla="*/ 37 w 48"/>
              <a:gd name="T3" fmla="*/ 2 h 21"/>
              <a:gd name="T4" fmla="*/ 35 w 48"/>
              <a:gd name="T5" fmla="*/ 4 h 21"/>
              <a:gd name="T6" fmla="*/ 31 w 48"/>
              <a:gd name="T7" fmla="*/ 6 h 21"/>
              <a:gd name="T8" fmla="*/ 25 w 48"/>
              <a:gd name="T9" fmla="*/ 8 h 21"/>
              <a:gd name="T10" fmla="*/ 19 w 48"/>
              <a:gd name="T11" fmla="*/ 10 h 21"/>
              <a:gd name="T12" fmla="*/ 14 w 48"/>
              <a:gd name="T13" fmla="*/ 10 h 21"/>
              <a:gd name="T14" fmla="*/ 6 w 48"/>
              <a:gd name="T15" fmla="*/ 10 h 21"/>
              <a:gd name="T16" fmla="*/ 0 w 48"/>
              <a:gd name="T17" fmla="*/ 10 h 21"/>
              <a:gd name="T18" fmla="*/ 0 w 48"/>
              <a:gd name="T19" fmla="*/ 21 h 21"/>
              <a:gd name="T20" fmla="*/ 8 w 48"/>
              <a:gd name="T21" fmla="*/ 21 h 21"/>
              <a:gd name="T22" fmla="*/ 16 w 48"/>
              <a:gd name="T23" fmla="*/ 21 h 21"/>
              <a:gd name="T24" fmla="*/ 21 w 48"/>
              <a:gd name="T25" fmla="*/ 19 h 21"/>
              <a:gd name="T26" fmla="*/ 29 w 48"/>
              <a:gd name="T27" fmla="*/ 19 h 21"/>
              <a:gd name="T28" fmla="*/ 35 w 48"/>
              <a:gd name="T29" fmla="*/ 17 h 21"/>
              <a:gd name="T30" fmla="*/ 40 w 48"/>
              <a:gd name="T31" fmla="*/ 14 h 21"/>
              <a:gd name="T32" fmla="*/ 44 w 48"/>
              <a:gd name="T33" fmla="*/ 10 h 21"/>
              <a:gd name="T34" fmla="*/ 48 w 48"/>
              <a:gd name="T35" fmla="*/ 6 h 21"/>
              <a:gd name="T36" fmla="*/ 39 w 48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21">
                <a:moveTo>
                  <a:pt x="39" y="0"/>
                </a:moveTo>
                <a:lnTo>
                  <a:pt x="37" y="2"/>
                </a:lnTo>
                <a:lnTo>
                  <a:pt x="35" y="4"/>
                </a:lnTo>
                <a:lnTo>
                  <a:pt x="31" y="6"/>
                </a:lnTo>
                <a:lnTo>
                  <a:pt x="25" y="8"/>
                </a:lnTo>
                <a:lnTo>
                  <a:pt x="19" y="10"/>
                </a:lnTo>
                <a:lnTo>
                  <a:pt x="14" y="10"/>
                </a:lnTo>
                <a:lnTo>
                  <a:pt x="6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16" y="21"/>
                </a:lnTo>
                <a:lnTo>
                  <a:pt x="21" y="19"/>
                </a:lnTo>
                <a:lnTo>
                  <a:pt x="29" y="19"/>
                </a:lnTo>
                <a:lnTo>
                  <a:pt x="35" y="17"/>
                </a:lnTo>
                <a:lnTo>
                  <a:pt x="40" y="14"/>
                </a:lnTo>
                <a:lnTo>
                  <a:pt x="44" y="10"/>
                </a:lnTo>
                <a:lnTo>
                  <a:pt x="48" y="6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6" name="Freeform 704"/>
          <p:cNvSpPr>
            <a:spLocks/>
          </p:cNvSpPr>
          <p:nvPr/>
        </p:nvSpPr>
        <p:spPr bwMode="auto">
          <a:xfrm>
            <a:off x="6665913" y="2774950"/>
            <a:ext cx="138112" cy="220663"/>
          </a:xfrm>
          <a:custGeom>
            <a:avLst/>
            <a:gdLst>
              <a:gd name="T0" fmla="*/ 24 w 36"/>
              <a:gd name="T1" fmla="*/ 0 h 58"/>
              <a:gd name="T2" fmla="*/ 24 w 36"/>
              <a:gd name="T3" fmla="*/ 8 h 58"/>
              <a:gd name="T4" fmla="*/ 23 w 36"/>
              <a:gd name="T5" fmla="*/ 16 h 58"/>
              <a:gd name="T6" fmla="*/ 21 w 36"/>
              <a:gd name="T7" fmla="*/ 22 h 58"/>
              <a:gd name="T8" fmla="*/ 17 w 36"/>
              <a:gd name="T9" fmla="*/ 29 h 58"/>
              <a:gd name="T10" fmla="*/ 11 w 36"/>
              <a:gd name="T11" fmla="*/ 35 h 58"/>
              <a:gd name="T12" fmla="*/ 7 w 36"/>
              <a:gd name="T13" fmla="*/ 41 h 58"/>
              <a:gd name="T14" fmla="*/ 1 w 36"/>
              <a:gd name="T15" fmla="*/ 46 h 58"/>
              <a:gd name="T16" fmla="*/ 0 w 36"/>
              <a:gd name="T17" fmla="*/ 52 h 58"/>
              <a:gd name="T18" fmla="*/ 9 w 36"/>
              <a:gd name="T19" fmla="*/ 58 h 58"/>
              <a:gd name="T20" fmla="*/ 13 w 36"/>
              <a:gd name="T21" fmla="*/ 52 h 58"/>
              <a:gd name="T22" fmla="*/ 17 w 36"/>
              <a:gd name="T23" fmla="*/ 46 h 58"/>
              <a:gd name="T24" fmla="*/ 21 w 36"/>
              <a:gd name="T25" fmla="*/ 41 h 58"/>
              <a:gd name="T26" fmla="*/ 24 w 36"/>
              <a:gd name="T27" fmla="*/ 35 h 58"/>
              <a:gd name="T28" fmla="*/ 30 w 36"/>
              <a:gd name="T29" fmla="*/ 27 h 58"/>
              <a:gd name="T30" fmla="*/ 34 w 36"/>
              <a:gd name="T31" fmla="*/ 20 h 58"/>
              <a:gd name="T32" fmla="*/ 36 w 36"/>
              <a:gd name="T33" fmla="*/ 10 h 58"/>
              <a:gd name="T34" fmla="*/ 36 w 36"/>
              <a:gd name="T35" fmla="*/ 0 h 58"/>
              <a:gd name="T36" fmla="*/ 24 w 36"/>
              <a:gd name="T3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58">
                <a:moveTo>
                  <a:pt x="24" y="0"/>
                </a:moveTo>
                <a:lnTo>
                  <a:pt x="24" y="8"/>
                </a:lnTo>
                <a:lnTo>
                  <a:pt x="23" y="16"/>
                </a:lnTo>
                <a:lnTo>
                  <a:pt x="21" y="22"/>
                </a:lnTo>
                <a:lnTo>
                  <a:pt x="17" y="29"/>
                </a:lnTo>
                <a:lnTo>
                  <a:pt x="11" y="35"/>
                </a:lnTo>
                <a:lnTo>
                  <a:pt x="7" y="41"/>
                </a:lnTo>
                <a:lnTo>
                  <a:pt x="1" y="46"/>
                </a:lnTo>
                <a:lnTo>
                  <a:pt x="0" y="52"/>
                </a:lnTo>
                <a:lnTo>
                  <a:pt x="9" y="58"/>
                </a:lnTo>
                <a:lnTo>
                  <a:pt x="13" y="52"/>
                </a:lnTo>
                <a:lnTo>
                  <a:pt x="17" y="46"/>
                </a:lnTo>
                <a:lnTo>
                  <a:pt x="21" y="41"/>
                </a:lnTo>
                <a:lnTo>
                  <a:pt x="24" y="35"/>
                </a:lnTo>
                <a:lnTo>
                  <a:pt x="30" y="27"/>
                </a:lnTo>
                <a:lnTo>
                  <a:pt x="34" y="20"/>
                </a:lnTo>
                <a:lnTo>
                  <a:pt x="36" y="10"/>
                </a:lnTo>
                <a:lnTo>
                  <a:pt x="3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7" name="Freeform 705"/>
          <p:cNvSpPr>
            <a:spLocks/>
          </p:cNvSpPr>
          <p:nvPr/>
        </p:nvSpPr>
        <p:spPr bwMode="auto">
          <a:xfrm>
            <a:off x="6429375" y="2416175"/>
            <a:ext cx="374650" cy="358775"/>
          </a:xfrm>
          <a:custGeom>
            <a:avLst/>
            <a:gdLst>
              <a:gd name="T0" fmla="*/ 2 w 98"/>
              <a:gd name="T1" fmla="*/ 12 h 94"/>
              <a:gd name="T2" fmla="*/ 14 w 98"/>
              <a:gd name="T3" fmla="*/ 12 h 94"/>
              <a:gd name="T4" fmla="*/ 25 w 98"/>
              <a:gd name="T5" fmla="*/ 14 h 94"/>
              <a:gd name="T6" fmla="*/ 35 w 98"/>
              <a:gd name="T7" fmla="*/ 16 h 94"/>
              <a:gd name="T8" fmla="*/ 44 w 98"/>
              <a:gd name="T9" fmla="*/ 20 h 94"/>
              <a:gd name="T10" fmla="*/ 52 w 98"/>
              <a:gd name="T11" fmla="*/ 23 h 94"/>
              <a:gd name="T12" fmla="*/ 58 w 98"/>
              <a:gd name="T13" fmla="*/ 27 h 94"/>
              <a:gd name="T14" fmla="*/ 63 w 98"/>
              <a:gd name="T15" fmla="*/ 33 h 94"/>
              <a:gd name="T16" fmla="*/ 69 w 98"/>
              <a:gd name="T17" fmla="*/ 39 h 94"/>
              <a:gd name="T18" fmla="*/ 77 w 98"/>
              <a:gd name="T19" fmla="*/ 52 h 94"/>
              <a:gd name="T20" fmla="*/ 83 w 98"/>
              <a:gd name="T21" fmla="*/ 68 h 94"/>
              <a:gd name="T22" fmla="*/ 85 w 98"/>
              <a:gd name="T23" fmla="*/ 81 h 94"/>
              <a:gd name="T24" fmla="*/ 86 w 98"/>
              <a:gd name="T25" fmla="*/ 94 h 94"/>
              <a:gd name="T26" fmla="*/ 98 w 98"/>
              <a:gd name="T27" fmla="*/ 94 h 94"/>
              <a:gd name="T28" fmla="*/ 96 w 98"/>
              <a:gd name="T29" fmla="*/ 79 h 94"/>
              <a:gd name="T30" fmla="*/ 92 w 98"/>
              <a:gd name="T31" fmla="*/ 64 h 94"/>
              <a:gd name="T32" fmla="*/ 86 w 98"/>
              <a:gd name="T33" fmla="*/ 48 h 94"/>
              <a:gd name="T34" fmla="*/ 79 w 98"/>
              <a:gd name="T35" fmla="*/ 33 h 94"/>
              <a:gd name="T36" fmla="*/ 73 w 98"/>
              <a:gd name="T37" fmla="*/ 25 h 94"/>
              <a:gd name="T38" fmla="*/ 65 w 98"/>
              <a:gd name="T39" fmla="*/ 20 h 94"/>
              <a:gd name="T40" fmla="*/ 58 w 98"/>
              <a:gd name="T41" fmla="*/ 14 h 94"/>
              <a:gd name="T42" fmla="*/ 48 w 98"/>
              <a:gd name="T43" fmla="*/ 8 h 94"/>
              <a:gd name="T44" fmla="*/ 39 w 98"/>
              <a:gd name="T45" fmla="*/ 4 h 94"/>
              <a:gd name="T46" fmla="*/ 27 w 98"/>
              <a:gd name="T47" fmla="*/ 2 h 94"/>
              <a:gd name="T48" fmla="*/ 16 w 98"/>
              <a:gd name="T49" fmla="*/ 0 h 94"/>
              <a:gd name="T50" fmla="*/ 0 w 98"/>
              <a:gd name="T51" fmla="*/ 0 h 94"/>
              <a:gd name="T52" fmla="*/ 2 w 98"/>
              <a:gd name="T5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8" h="94">
                <a:moveTo>
                  <a:pt x="2" y="12"/>
                </a:moveTo>
                <a:lnTo>
                  <a:pt x="14" y="12"/>
                </a:lnTo>
                <a:lnTo>
                  <a:pt x="25" y="14"/>
                </a:lnTo>
                <a:lnTo>
                  <a:pt x="35" y="16"/>
                </a:lnTo>
                <a:lnTo>
                  <a:pt x="44" y="20"/>
                </a:lnTo>
                <a:lnTo>
                  <a:pt x="52" y="23"/>
                </a:lnTo>
                <a:lnTo>
                  <a:pt x="58" y="27"/>
                </a:lnTo>
                <a:lnTo>
                  <a:pt x="63" y="33"/>
                </a:lnTo>
                <a:lnTo>
                  <a:pt x="69" y="39"/>
                </a:lnTo>
                <a:lnTo>
                  <a:pt x="77" y="52"/>
                </a:lnTo>
                <a:lnTo>
                  <a:pt x="83" y="68"/>
                </a:lnTo>
                <a:lnTo>
                  <a:pt x="85" y="81"/>
                </a:lnTo>
                <a:lnTo>
                  <a:pt x="86" y="94"/>
                </a:lnTo>
                <a:lnTo>
                  <a:pt x="98" y="94"/>
                </a:lnTo>
                <a:lnTo>
                  <a:pt x="96" y="79"/>
                </a:lnTo>
                <a:lnTo>
                  <a:pt x="92" y="64"/>
                </a:lnTo>
                <a:lnTo>
                  <a:pt x="86" y="48"/>
                </a:lnTo>
                <a:lnTo>
                  <a:pt x="79" y="33"/>
                </a:lnTo>
                <a:lnTo>
                  <a:pt x="73" y="25"/>
                </a:lnTo>
                <a:lnTo>
                  <a:pt x="65" y="20"/>
                </a:lnTo>
                <a:lnTo>
                  <a:pt x="58" y="14"/>
                </a:lnTo>
                <a:lnTo>
                  <a:pt x="48" y="8"/>
                </a:lnTo>
                <a:lnTo>
                  <a:pt x="39" y="4"/>
                </a:lnTo>
                <a:lnTo>
                  <a:pt x="27" y="2"/>
                </a:lnTo>
                <a:lnTo>
                  <a:pt x="16" y="0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8" name="Freeform 706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0 h 64"/>
              <a:gd name="T2" fmla="*/ 33 w 62"/>
              <a:gd name="T3" fmla="*/ 6 h 64"/>
              <a:gd name="T4" fmla="*/ 31 w 62"/>
              <a:gd name="T5" fmla="*/ 2 h 64"/>
              <a:gd name="T6" fmla="*/ 29 w 62"/>
              <a:gd name="T7" fmla="*/ 0 h 64"/>
              <a:gd name="T8" fmla="*/ 21 w 62"/>
              <a:gd name="T9" fmla="*/ 0 h 64"/>
              <a:gd name="T10" fmla="*/ 14 w 62"/>
              <a:gd name="T11" fmla="*/ 0 h 64"/>
              <a:gd name="T12" fmla="*/ 6 w 62"/>
              <a:gd name="T13" fmla="*/ 4 h 64"/>
              <a:gd name="T14" fmla="*/ 0 w 62"/>
              <a:gd name="T15" fmla="*/ 12 h 64"/>
              <a:gd name="T16" fmla="*/ 0 w 62"/>
              <a:gd name="T17" fmla="*/ 23 h 64"/>
              <a:gd name="T18" fmla="*/ 6 w 62"/>
              <a:gd name="T19" fmla="*/ 29 h 64"/>
              <a:gd name="T20" fmla="*/ 16 w 62"/>
              <a:gd name="T21" fmla="*/ 33 h 64"/>
              <a:gd name="T22" fmla="*/ 23 w 62"/>
              <a:gd name="T23" fmla="*/ 31 h 64"/>
              <a:gd name="T24" fmla="*/ 27 w 62"/>
              <a:gd name="T25" fmla="*/ 29 h 64"/>
              <a:gd name="T26" fmla="*/ 25 w 62"/>
              <a:gd name="T27" fmla="*/ 33 h 64"/>
              <a:gd name="T28" fmla="*/ 23 w 62"/>
              <a:gd name="T29" fmla="*/ 37 h 64"/>
              <a:gd name="T30" fmla="*/ 21 w 62"/>
              <a:gd name="T31" fmla="*/ 40 h 64"/>
              <a:gd name="T32" fmla="*/ 21 w 62"/>
              <a:gd name="T33" fmla="*/ 44 h 64"/>
              <a:gd name="T34" fmla="*/ 23 w 62"/>
              <a:gd name="T35" fmla="*/ 52 h 64"/>
              <a:gd name="T36" fmla="*/ 27 w 62"/>
              <a:gd name="T37" fmla="*/ 58 h 64"/>
              <a:gd name="T38" fmla="*/ 35 w 62"/>
              <a:gd name="T39" fmla="*/ 62 h 64"/>
              <a:gd name="T40" fmla="*/ 42 w 62"/>
              <a:gd name="T41" fmla="*/ 64 h 64"/>
              <a:gd name="T42" fmla="*/ 52 w 62"/>
              <a:gd name="T43" fmla="*/ 60 h 64"/>
              <a:gd name="T44" fmla="*/ 58 w 62"/>
              <a:gd name="T45" fmla="*/ 52 h 64"/>
              <a:gd name="T46" fmla="*/ 62 w 62"/>
              <a:gd name="T47" fmla="*/ 42 h 64"/>
              <a:gd name="T48" fmla="*/ 58 w 62"/>
              <a:gd name="T49" fmla="*/ 37 h 64"/>
              <a:gd name="T50" fmla="*/ 56 w 62"/>
              <a:gd name="T51" fmla="*/ 33 h 64"/>
              <a:gd name="T52" fmla="*/ 54 w 62"/>
              <a:gd name="T53" fmla="*/ 31 h 64"/>
              <a:gd name="T54" fmla="*/ 50 w 62"/>
              <a:gd name="T55" fmla="*/ 29 h 64"/>
              <a:gd name="T56" fmla="*/ 44 w 62"/>
              <a:gd name="T57" fmla="*/ 25 h 64"/>
              <a:gd name="T58" fmla="*/ 39 w 62"/>
              <a:gd name="T59" fmla="*/ 23 h 64"/>
              <a:gd name="T60" fmla="*/ 37 w 62"/>
              <a:gd name="T61" fmla="*/ 19 h 64"/>
              <a:gd name="T62" fmla="*/ 35 w 62"/>
              <a:gd name="T6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6" y="33"/>
                </a:lnTo>
                <a:lnTo>
                  <a:pt x="54" y="31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59" name="Freeform 707"/>
          <p:cNvSpPr>
            <a:spLocks/>
          </p:cNvSpPr>
          <p:nvPr/>
        </p:nvSpPr>
        <p:spPr bwMode="auto">
          <a:xfrm>
            <a:off x="6064250" y="2886075"/>
            <a:ext cx="236538" cy="242888"/>
          </a:xfrm>
          <a:custGeom>
            <a:avLst/>
            <a:gdLst>
              <a:gd name="T0" fmla="*/ 35 w 62"/>
              <a:gd name="T1" fmla="*/ 12 h 64"/>
              <a:gd name="T2" fmla="*/ 35 w 62"/>
              <a:gd name="T3" fmla="*/ 10 h 64"/>
              <a:gd name="T4" fmla="*/ 35 w 62"/>
              <a:gd name="T5" fmla="*/ 8 h 64"/>
              <a:gd name="T6" fmla="*/ 33 w 62"/>
              <a:gd name="T7" fmla="*/ 6 h 64"/>
              <a:gd name="T8" fmla="*/ 33 w 62"/>
              <a:gd name="T9" fmla="*/ 4 h 64"/>
              <a:gd name="T10" fmla="*/ 31 w 62"/>
              <a:gd name="T11" fmla="*/ 2 h 64"/>
              <a:gd name="T12" fmla="*/ 31 w 62"/>
              <a:gd name="T13" fmla="*/ 0 h 64"/>
              <a:gd name="T14" fmla="*/ 29 w 62"/>
              <a:gd name="T15" fmla="*/ 0 h 64"/>
              <a:gd name="T16" fmla="*/ 27 w 62"/>
              <a:gd name="T17" fmla="*/ 0 h 64"/>
              <a:gd name="T18" fmla="*/ 21 w 62"/>
              <a:gd name="T19" fmla="*/ 0 h 64"/>
              <a:gd name="T20" fmla="*/ 17 w 62"/>
              <a:gd name="T21" fmla="*/ 0 h 64"/>
              <a:gd name="T22" fmla="*/ 14 w 62"/>
              <a:gd name="T23" fmla="*/ 0 h 64"/>
              <a:gd name="T24" fmla="*/ 10 w 62"/>
              <a:gd name="T25" fmla="*/ 2 h 64"/>
              <a:gd name="T26" fmla="*/ 6 w 62"/>
              <a:gd name="T27" fmla="*/ 4 h 64"/>
              <a:gd name="T28" fmla="*/ 2 w 62"/>
              <a:gd name="T29" fmla="*/ 8 h 64"/>
              <a:gd name="T30" fmla="*/ 0 w 62"/>
              <a:gd name="T31" fmla="*/ 12 h 64"/>
              <a:gd name="T32" fmla="*/ 0 w 62"/>
              <a:gd name="T33" fmla="*/ 17 h 64"/>
              <a:gd name="T34" fmla="*/ 0 w 62"/>
              <a:gd name="T35" fmla="*/ 23 h 64"/>
              <a:gd name="T36" fmla="*/ 2 w 62"/>
              <a:gd name="T37" fmla="*/ 27 h 64"/>
              <a:gd name="T38" fmla="*/ 6 w 62"/>
              <a:gd name="T39" fmla="*/ 29 h 64"/>
              <a:gd name="T40" fmla="*/ 10 w 62"/>
              <a:gd name="T41" fmla="*/ 31 h 64"/>
              <a:gd name="T42" fmla="*/ 16 w 62"/>
              <a:gd name="T43" fmla="*/ 33 h 64"/>
              <a:gd name="T44" fmla="*/ 19 w 62"/>
              <a:gd name="T45" fmla="*/ 33 h 64"/>
              <a:gd name="T46" fmla="*/ 23 w 62"/>
              <a:gd name="T47" fmla="*/ 31 h 64"/>
              <a:gd name="T48" fmla="*/ 27 w 62"/>
              <a:gd name="T49" fmla="*/ 29 h 64"/>
              <a:gd name="T50" fmla="*/ 27 w 62"/>
              <a:gd name="T51" fmla="*/ 31 h 64"/>
              <a:gd name="T52" fmla="*/ 25 w 62"/>
              <a:gd name="T53" fmla="*/ 33 h 64"/>
              <a:gd name="T54" fmla="*/ 25 w 62"/>
              <a:gd name="T55" fmla="*/ 35 h 64"/>
              <a:gd name="T56" fmla="*/ 23 w 62"/>
              <a:gd name="T57" fmla="*/ 37 h 64"/>
              <a:gd name="T58" fmla="*/ 21 w 62"/>
              <a:gd name="T59" fmla="*/ 39 h 64"/>
              <a:gd name="T60" fmla="*/ 21 w 62"/>
              <a:gd name="T61" fmla="*/ 40 h 64"/>
              <a:gd name="T62" fmla="*/ 21 w 62"/>
              <a:gd name="T63" fmla="*/ 44 h 64"/>
              <a:gd name="T64" fmla="*/ 21 w 62"/>
              <a:gd name="T65" fmla="*/ 48 h 64"/>
              <a:gd name="T66" fmla="*/ 23 w 62"/>
              <a:gd name="T67" fmla="*/ 52 h 64"/>
              <a:gd name="T68" fmla="*/ 25 w 62"/>
              <a:gd name="T69" fmla="*/ 54 h 64"/>
              <a:gd name="T70" fmla="*/ 27 w 62"/>
              <a:gd name="T71" fmla="*/ 58 h 64"/>
              <a:gd name="T72" fmla="*/ 31 w 62"/>
              <a:gd name="T73" fmla="*/ 60 h 64"/>
              <a:gd name="T74" fmla="*/ 35 w 62"/>
              <a:gd name="T75" fmla="*/ 62 h 64"/>
              <a:gd name="T76" fmla="*/ 39 w 62"/>
              <a:gd name="T77" fmla="*/ 64 h 64"/>
              <a:gd name="T78" fmla="*/ 42 w 62"/>
              <a:gd name="T79" fmla="*/ 64 h 64"/>
              <a:gd name="T80" fmla="*/ 46 w 62"/>
              <a:gd name="T81" fmla="*/ 62 h 64"/>
              <a:gd name="T82" fmla="*/ 52 w 62"/>
              <a:gd name="T83" fmla="*/ 60 h 64"/>
              <a:gd name="T84" fmla="*/ 56 w 62"/>
              <a:gd name="T85" fmla="*/ 56 h 64"/>
              <a:gd name="T86" fmla="*/ 58 w 62"/>
              <a:gd name="T87" fmla="*/ 52 h 64"/>
              <a:gd name="T88" fmla="*/ 60 w 62"/>
              <a:gd name="T89" fmla="*/ 46 h 64"/>
              <a:gd name="T90" fmla="*/ 62 w 62"/>
              <a:gd name="T91" fmla="*/ 42 h 64"/>
              <a:gd name="T92" fmla="*/ 60 w 62"/>
              <a:gd name="T93" fmla="*/ 39 h 64"/>
              <a:gd name="T94" fmla="*/ 58 w 62"/>
              <a:gd name="T95" fmla="*/ 37 h 64"/>
              <a:gd name="T96" fmla="*/ 56 w 62"/>
              <a:gd name="T97" fmla="*/ 33 h 64"/>
              <a:gd name="T98" fmla="*/ 54 w 62"/>
              <a:gd name="T99" fmla="*/ 31 h 64"/>
              <a:gd name="T100" fmla="*/ 52 w 62"/>
              <a:gd name="T101" fmla="*/ 29 h 64"/>
              <a:gd name="T102" fmla="*/ 50 w 62"/>
              <a:gd name="T103" fmla="*/ 29 h 64"/>
              <a:gd name="T104" fmla="*/ 48 w 62"/>
              <a:gd name="T105" fmla="*/ 27 h 64"/>
              <a:gd name="T106" fmla="*/ 44 w 62"/>
              <a:gd name="T107" fmla="*/ 25 h 64"/>
              <a:gd name="T108" fmla="*/ 42 w 62"/>
              <a:gd name="T109" fmla="*/ 23 h 64"/>
              <a:gd name="T110" fmla="*/ 39 w 62"/>
              <a:gd name="T111" fmla="*/ 23 h 64"/>
              <a:gd name="T112" fmla="*/ 39 w 62"/>
              <a:gd name="T113" fmla="*/ 21 h 64"/>
              <a:gd name="T114" fmla="*/ 37 w 62"/>
              <a:gd name="T115" fmla="*/ 19 h 64"/>
              <a:gd name="T116" fmla="*/ 37 w 62"/>
              <a:gd name="T117" fmla="*/ 17 h 64"/>
              <a:gd name="T118" fmla="*/ 35 w 62"/>
              <a:gd name="T119" fmla="*/ 16 h 64"/>
              <a:gd name="T120" fmla="*/ 35 w 62"/>
              <a:gd name="T12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" h="64">
                <a:moveTo>
                  <a:pt x="35" y="12"/>
                </a:moveTo>
                <a:lnTo>
                  <a:pt x="35" y="10"/>
                </a:lnTo>
                <a:lnTo>
                  <a:pt x="35" y="8"/>
                </a:lnTo>
                <a:lnTo>
                  <a:pt x="33" y="6"/>
                </a:ln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29" y="0"/>
                </a:lnTo>
                <a:lnTo>
                  <a:pt x="27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0" y="2"/>
                </a:lnTo>
                <a:lnTo>
                  <a:pt x="6" y="4"/>
                </a:lnTo>
                <a:lnTo>
                  <a:pt x="2" y="8"/>
                </a:lnTo>
                <a:lnTo>
                  <a:pt x="0" y="12"/>
                </a:lnTo>
                <a:lnTo>
                  <a:pt x="0" y="17"/>
                </a:lnTo>
                <a:lnTo>
                  <a:pt x="0" y="23"/>
                </a:lnTo>
                <a:lnTo>
                  <a:pt x="2" y="27"/>
                </a:lnTo>
                <a:lnTo>
                  <a:pt x="6" y="29"/>
                </a:lnTo>
                <a:lnTo>
                  <a:pt x="10" y="31"/>
                </a:lnTo>
                <a:lnTo>
                  <a:pt x="16" y="33"/>
                </a:lnTo>
                <a:lnTo>
                  <a:pt x="19" y="33"/>
                </a:lnTo>
                <a:lnTo>
                  <a:pt x="23" y="31"/>
                </a:lnTo>
                <a:lnTo>
                  <a:pt x="27" y="29"/>
                </a:lnTo>
                <a:lnTo>
                  <a:pt x="27" y="31"/>
                </a:lnTo>
                <a:lnTo>
                  <a:pt x="25" y="33"/>
                </a:lnTo>
                <a:lnTo>
                  <a:pt x="25" y="35"/>
                </a:lnTo>
                <a:lnTo>
                  <a:pt x="23" y="37"/>
                </a:lnTo>
                <a:lnTo>
                  <a:pt x="21" y="39"/>
                </a:lnTo>
                <a:lnTo>
                  <a:pt x="21" y="40"/>
                </a:lnTo>
                <a:lnTo>
                  <a:pt x="21" y="44"/>
                </a:lnTo>
                <a:lnTo>
                  <a:pt x="21" y="48"/>
                </a:lnTo>
                <a:lnTo>
                  <a:pt x="23" y="52"/>
                </a:lnTo>
                <a:lnTo>
                  <a:pt x="25" y="54"/>
                </a:lnTo>
                <a:lnTo>
                  <a:pt x="27" y="58"/>
                </a:lnTo>
                <a:lnTo>
                  <a:pt x="31" y="60"/>
                </a:lnTo>
                <a:lnTo>
                  <a:pt x="35" y="62"/>
                </a:lnTo>
                <a:lnTo>
                  <a:pt x="39" y="64"/>
                </a:lnTo>
                <a:lnTo>
                  <a:pt x="42" y="64"/>
                </a:lnTo>
                <a:lnTo>
                  <a:pt x="46" y="62"/>
                </a:lnTo>
                <a:lnTo>
                  <a:pt x="52" y="60"/>
                </a:lnTo>
                <a:lnTo>
                  <a:pt x="56" y="56"/>
                </a:lnTo>
                <a:lnTo>
                  <a:pt x="58" y="52"/>
                </a:lnTo>
                <a:lnTo>
                  <a:pt x="60" y="46"/>
                </a:lnTo>
                <a:lnTo>
                  <a:pt x="62" y="42"/>
                </a:lnTo>
                <a:lnTo>
                  <a:pt x="60" y="39"/>
                </a:lnTo>
                <a:lnTo>
                  <a:pt x="58" y="37"/>
                </a:lnTo>
                <a:lnTo>
                  <a:pt x="56" y="33"/>
                </a:lnTo>
                <a:lnTo>
                  <a:pt x="54" y="31"/>
                </a:lnTo>
                <a:lnTo>
                  <a:pt x="52" y="29"/>
                </a:lnTo>
                <a:lnTo>
                  <a:pt x="50" y="29"/>
                </a:lnTo>
                <a:lnTo>
                  <a:pt x="48" y="27"/>
                </a:lnTo>
                <a:lnTo>
                  <a:pt x="44" y="25"/>
                </a:lnTo>
                <a:lnTo>
                  <a:pt x="42" y="23"/>
                </a:lnTo>
                <a:lnTo>
                  <a:pt x="39" y="23"/>
                </a:lnTo>
                <a:lnTo>
                  <a:pt x="39" y="21"/>
                </a:lnTo>
                <a:lnTo>
                  <a:pt x="37" y="19"/>
                </a:lnTo>
                <a:lnTo>
                  <a:pt x="37" y="17"/>
                </a:lnTo>
                <a:lnTo>
                  <a:pt x="35" y="16"/>
                </a:lnTo>
                <a:lnTo>
                  <a:pt x="35" y="1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0" name="Rectangle 708"/>
          <p:cNvSpPr>
            <a:spLocks noChangeArrowheads="1"/>
          </p:cNvSpPr>
          <p:nvPr/>
        </p:nvSpPr>
        <p:spPr bwMode="auto">
          <a:xfrm>
            <a:off x="1635125" y="4024313"/>
            <a:ext cx="498475" cy="63182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1" name="Line 709"/>
          <p:cNvSpPr>
            <a:spLocks noChangeShapeType="1"/>
          </p:cNvSpPr>
          <p:nvPr/>
        </p:nvSpPr>
        <p:spPr bwMode="auto">
          <a:xfrm>
            <a:off x="1635125" y="4024313"/>
            <a:ext cx="444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2" name="Line 710"/>
          <p:cNvSpPr>
            <a:spLocks noChangeShapeType="1"/>
          </p:cNvSpPr>
          <p:nvPr/>
        </p:nvSpPr>
        <p:spPr bwMode="auto">
          <a:xfrm>
            <a:off x="1703388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3" name="Line 711"/>
          <p:cNvSpPr>
            <a:spLocks noChangeShapeType="1"/>
          </p:cNvSpPr>
          <p:nvPr/>
        </p:nvSpPr>
        <p:spPr bwMode="auto">
          <a:xfrm>
            <a:off x="176847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4" name="Line 712"/>
          <p:cNvSpPr>
            <a:spLocks noChangeShapeType="1"/>
          </p:cNvSpPr>
          <p:nvPr/>
        </p:nvSpPr>
        <p:spPr bwMode="auto">
          <a:xfrm>
            <a:off x="1831975" y="4024313"/>
            <a:ext cx="46038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5" name="Line 713"/>
          <p:cNvSpPr>
            <a:spLocks noChangeShapeType="1"/>
          </p:cNvSpPr>
          <p:nvPr/>
        </p:nvSpPr>
        <p:spPr bwMode="auto">
          <a:xfrm>
            <a:off x="1901825" y="4024313"/>
            <a:ext cx="41275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6" name="Line 714"/>
          <p:cNvSpPr>
            <a:spLocks noChangeShapeType="1"/>
          </p:cNvSpPr>
          <p:nvPr/>
        </p:nvSpPr>
        <p:spPr bwMode="auto">
          <a:xfrm>
            <a:off x="1965325" y="4024313"/>
            <a:ext cx="428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7" name="Line 715"/>
          <p:cNvSpPr>
            <a:spLocks noChangeShapeType="1"/>
          </p:cNvSpPr>
          <p:nvPr/>
        </p:nvSpPr>
        <p:spPr bwMode="auto">
          <a:xfrm>
            <a:off x="2030413" y="4024313"/>
            <a:ext cx="46037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8" name="Freeform 716"/>
          <p:cNvSpPr>
            <a:spLocks/>
          </p:cNvSpPr>
          <p:nvPr/>
        </p:nvSpPr>
        <p:spPr bwMode="auto">
          <a:xfrm>
            <a:off x="2095500" y="4024313"/>
            <a:ext cx="38100" cy="7937"/>
          </a:xfrm>
          <a:custGeom>
            <a:avLst/>
            <a:gdLst>
              <a:gd name="T0" fmla="*/ 0 w 10"/>
              <a:gd name="T1" fmla="*/ 0 h 2"/>
              <a:gd name="T2" fmla="*/ 10 w 10"/>
              <a:gd name="T3" fmla="*/ 0 h 2"/>
              <a:gd name="T4" fmla="*/ 10 w 10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0" y="0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69" name="Line 717"/>
          <p:cNvSpPr>
            <a:spLocks noChangeShapeType="1"/>
          </p:cNvSpPr>
          <p:nvPr/>
        </p:nvSpPr>
        <p:spPr bwMode="auto">
          <a:xfrm>
            <a:off x="2133600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0" name="Line 718"/>
          <p:cNvSpPr>
            <a:spLocks noChangeShapeType="1"/>
          </p:cNvSpPr>
          <p:nvPr/>
        </p:nvSpPr>
        <p:spPr bwMode="auto">
          <a:xfrm>
            <a:off x="2133600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1" name="Line 719"/>
          <p:cNvSpPr>
            <a:spLocks noChangeShapeType="1"/>
          </p:cNvSpPr>
          <p:nvPr/>
        </p:nvSpPr>
        <p:spPr bwMode="auto">
          <a:xfrm>
            <a:off x="2133600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2" name="Line 720"/>
          <p:cNvSpPr>
            <a:spLocks noChangeShapeType="1"/>
          </p:cNvSpPr>
          <p:nvPr/>
        </p:nvSpPr>
        <p:spPr bwMode="auto">
          <a:xfrm>
            <a:off x="2133600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3" name="Line 721"/>
          <p:cNvSpPr>
            <a:spLocks noChangeShapeType="1"/>
          </p:cNvSpPr>
          <p:nvPr/>
        </p:nvSpPr>
        <p:spPr bwMode="auto">
          <a:xfrm>
            <a:off x="2133600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4" name="Line 722"/>
          <p:cNvSpPr>
            <a:spLocks noChangeShapeType="1"/>
          </p:cNvSpPr>
          <p:nvPr/>
        </p:nvSpPr>
        <p:spPr bwMode="auto">
          <a:xfrm>
            <a:off x="2133600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5" name="Line 723"/>
          <p:cNvSpPr>
            <a:spLocks noChangeShapeType="1"/>
          </p:cNvSpPr>
          <p:nvPr/>
        </p:nvSpPr>
        <p:spPr bwMode="auto">
          <a:xfrm>
            <a:off x="2133600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6" name="Line 724"/>
          <p:cNvSpPr>
            <a:spLocks noChangeShapeType="1"/>
          </p:cNvSpPr>
          <p:nvPr/>
        </p:nvSpPr>
        <p:spPr bwMode="auto">
          <a:xfrm>
            <a:off x="2133600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7" name="Line 725"/>
          <p:cNvSpPr>
            <a:spLocks noChangeShapeType="1"/>
          </p:cNvSpPr>
          <p:nvPr/>
        </p:nvSpPr>
        <p:spPr bwMode="auto">
          <a:xfrm>
            <a:off x="2133600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8" name="Freeform 726"/>
          <p:cNvSpPr>
            <a:spLocks/>
          </p:cNvSpPr>
          <p:nvPr/>
        </p:nvSpPr>
        <p:spPr bwMode="auto">
          <a:xfrm>
            <a:off x="2095500" y="4651375"/>
            <a:ext cx="38100" cy="4763"/>
          </a:xfrm>
          <a:custGeom>
            <a:avLst/>
            <a:gdLst>
              <a:gd name="T0" fmla="*/ 10 w 10"/>
              <a:gd name="T1" fmla="*/ 0 h 1"/>
              <a:gd name="T2" fmla="*/ 10 w 10"/>
              <a:gd name="T3" fmla="*/ 1 h 1"/>
              <a:gd name="T4" fmla="*/ 0 w 10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">
                <a:moveTo>
                  <a:pt x="10" y="0"/>
                </a:moveTo>
                <a:lnTo>
                  <a:pt x="10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79" name="Line 727"/>
          <p:cNvSpPr>
            <a:spLocks noChangeShapeType="1"/>
          </p:cNvSpPr>
          <p:nvPr/>
        </p:nvSpPr>
        <p:spPr bwMode="auto">
          <a:xfrm flipH="1">
            <a:off x="2030413" y="4656138"/>
            <a:ext cx="46037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0" name="Line 728"/>
          <p:cNvSpPr>
            <a:spLocks noChangeShapeType="1"/>
          </p:cNvSpPr>
          <p:nvPr/>
        </p:nvSpPr>
        <p:spPr bwMode="auto">
          <a:xfrm flipH="1">
            <a:off x="1965325" y="4656138"/>
            <a:ext cx="42863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1" name="Line 729"/>
          <p:cNvSpPr>
            <a:spLocks noChangeShapeType="1"/>
          </p:cNvSpPr>
          <p:nvPr/>
        </p:nvSpPr>
        <p:spPr bwMode="auto">
          <a:xfrm flipH="1">
            <a:off x="190182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2" name="Line 730"/>
          <p:cNvSpPr>
            <a:spLocks noChangeShapeType="1"/>
          </p:cNvSpPr>
          <p:nvPr/>
        </p:nvSpPr>
        <p:spPr bwMode="auto">
          <a:xfrm flipH="1">
            <a:off x="1831975" y="4656138"/>
            <a:ext cx="46038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3" name="Line 731"/>
          <p:cNvSpPr>
            <a:spLocks noChangeShapeType="1"/>
          </p:cNvSpPr>
          <p:nvPr/>
        </p:nvSpPr>
        <p:spPr bwMode="auto">
          <a:xfrm flipH="1">
            <a:off x="1768475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4" name="Line 732"/>
          <p:cNvSpPr>
            <a:spLocks noChangeShapeType="1"/>
          </p:cNvSpPr>
          <p:nvPr/>
        </p:nvSpPr>
        <p:spPr bwMode="auto">
          <a:xfrm flipH="1">
            <a:off x="1703388" y="4656138"/>
            <a:ext cx="41275" cy="31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5" name="Freeform 733"/>
          <p:cNvSpPr>
            <a:spLocks/>
          </p:cNvSpPr>
          <p:nvPr/>
        </p:nvSpPr>
        <p:spPr bwMode="auto">
          <a:xfrm>
            <a:off x="1635125" y="4651375"/>
            <a:ext cx="44450" cy="4763"/>
          </a:xfrm>
          <a:custGeom>
            <a:avLst/>
            <a:gdLst>
              <a:gd name="T0" fmla="*/ 12 w 12"/>
              <a:gd name="T1" fmla="*/ 1 h 1"/>
              <a:gd name="T2" fmla="*/ 0 w 12"/>
              <a:gd name="T3" fmla="*/ 1 h 1"/>
              <a:gd name="T4" fmla="*/ 0 w 1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">
                <a:moveTo>
                  <a:pt x="12" y="1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6" name="Line 734"/>
          <p:cNvSpPr>
            <a:spLocks noChangeShapeType="1"/>
          </p:cNvSpPr>
          <p:nvPr/>
        </p:nvSpPr>
        <p:spPr bwMode="auto">
          <a:xfrm flipV="1">
            <a:off x="1635125" y="458311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7" name="Line 735"/>
          <p:cNvSpPr>
            <a:spLocks noChangeShapeType="1"/>
          </p:cNvSpPr>
          <p:nvPr/>
        </p:nvSpPr>
        <p:spPr bwMode="auto">
          <a:xfrm flipV="1">
            <a:off x="1635125" y="4518025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8" name="Line 736"/>
          <p:cNvSpPr>
            <a:spLocks noChangeShapeType="1"/>
          </p:cNvSpPr>
          <p:nvPr/>
        </p:nvSpPr>
        <p:spPr bwMode="auto">
          <a:xfrm flipV="1">
            <a:off x="1635125" y="4452938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89" name="Line 737"/>
          <p:cNvSpPr>
            <a:spLocks noChangeShapeType="1"/>
          </p:cNvSpPr>
          <p:nvPr/>
        </p:nvSpPr>
        <p:spPr bwMode="auto">
          <a:xfrm flipV="1">
            <a:off x="1635125" y="4383088"/>
            <a:ext cx="3175" cy="476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0" name="Line 738"/>
          <p:cNvSpPr>
            <a:spLocks noChangeShapeType="1"/>
          </p:cNvSpPr>
          <p:nvPr/>
        </p:nvSpPr>
        <p:spPr bwMode="auto">
          <a:xfrm flipV="1">
            <a:off x="1635125" y="4318000"/>
            <a:ext cx="3175" cy="460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1" name="Line 739"/>
          <p:cNvSpPr>
            <a:spLocks noChangeShapeType="1"/>
          </p:cNvSpPr>
          <p:nvPr/>
        </p:nvSpPr>
        <p:spPr bwMode="auto">
          <a:xfrm flipV="1">
            <a:off x="1635125" y="4252913"/>
            <a:ext cx="3175" cy="428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2" name="Line 740"/>
          <p:cNvSpPr>
            <a:spLocks noChangeShapeType="1"/>
          </p:cNvSpPr>
          <p:nvPr/>
        </p:nvSpPr>
        <p:spPr bwMode="auto">
          <a:xfrm flipV="1">
            <a:off x="1635125" y="4189413"/>
            <a:ext cx="3175" cy="412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3" name="Line 741"/>
          <p:cNvSpPr>
            <a:spLocks noChangeShapeType="1"/>
          </p:cNvSpPr>
          <p:nvPr/>
        </p:nvSpPr>
        <p:spPr bwMode="auto">
          <a:xfrm flipV="1">
            <a:off x="1635125" y="4119563"/>
            <a:ext cx="3175" cy="460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4" name="Line 742"/>
          <p:cNvSpPr>
            <a:spLocks noChangeShapeType="1"/>
          </p:cNvSpPr>
          <p:nvPr/>
        </p:nvSpPr>
        <p:spPr bwMode="auto">
          <a:xfrm flipV="1">
            <a:off x="1635125" y="4056063"/>
            <a:ext cx="3175" cy="444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5" name="Line 743"/>
          <p:cNvSpPr>
            <a:spLocks noChangeShapeType="1"/>
          </p:cNvSpPr>
          <p:nvPr/>
        </p:nvSpPr>
        <p:spPr bwMode="auto">
          <a:xfrm flipV="1">
            <a:off x="1635125" y="4024313"/>
            <a:ext cx="3175" cy="79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6" name="Freeform 744"/>
          <p:cNvSpPr>
            <a:spLocks/>
          </p:cNvSpPr>
          <p:nvPr/>
        </p:nvSpPr>
        <p:spPr bwMode="auto">
          <a:xfrm>
            <a:off x="1744663" y="3178175"/>
            <a:ext cx="301625" cy="1139825"/>
          </a:xfrm>
          <a:custGeom>
            <a:avLst/>
            <a:gdLst>
              <a:gd name="T0" fmla="*/ 56 w 79"/>
              <a:gd name="T1" fmla="*/ 259 h 299"/>
              <a:gd name="T2" fmla="*/ 60 w 79"/>
              <a:gd name="T3" fmla="*/ 263 h 299"/>
              <a:gd name="T4" fmla="*/ 64 w 79"/>
              <a:gd name="T5" fmla="*/ 267 h 299"/>
              <a:gd name="T6" fmla="*/ 67 w 79"/>
              <a:gd name="T7" fmla="*/ 270 h 299"/>
              <a:gd name="T8" fmla="*/ 69 w 79"/>
              <a:gd name="T9" fmla="*/ 276 h 299"/>
              <a:gd name="T10" fmla="*/ 71 w 79"/>
              <a:gd name="T11" fmla="*/ 282 h 299"/>
              <a:gd name="T12" fmla="*/ 73 w 79"/>
              <a:gd name="T13" fmla="*/ 288 h 299"/>
              <a:gd name="T14" fmla="*/ 73 w 79"/>
              <a:gd name="T15" fmla="*/ 292 h 299"/>
              <a:gd name="T16" fmla="*/ 75 w 79"/>
              <a:gd name="T17" fmla="*/ 295 h 299"/>
              <a:gd name="T18" fmla="*/ 73 w 79"/>
              <a:gd name="T19" fmla="*/ 297 h 299"/>
              <a:gd name="T20" fmla="*/ 71 w 79"/>
              <a:gd name="T21" fmla="*/ 299 h 299"/>
              <a:gd name="T22" fmla="*/ 67 w 79"/>
              <a:gd name="T23" fmla="*/ 299 h 299"/>
              <a:gd name="T24" fmla="*/ 62 w 79"/>
              <a:gd name="T25" fmla="*/ 297 h 299"/>
              <a:gd name="T26" fmla="*/ 56 w 79"/>
              <a:gd name="T27" fmla="*/ 295 h 299"/>
              <a:gd name="T28" fmla="*/ 50 w 79"/>
              <a:gd name="T29" fmla="*/ 293 h 299"/>
              <a:gd name="T30" fmla="*/ 44 w 79"/>
              <a:gd name="T31" fmla="*/ 292 h 299"/>
              <a:gd name="T32" fmla="*/ 37 w 79"/>
              <a:gd name="T33" fmla="*/ 292 h 299"/>
              <a:gd name="T34" fmla="*/ 29 w 79"/>
              <a:gd name="T35" fmla="*/ 292 h 299"/>
              <a:gd name="T36" fmla="*/ 23 w 79"/>
              <a:gd name="T37" fmla="*/ 292 h 299"/>
              <a:gd name="T38" fmla="*/ 17 w 79"/>
              <a:gd name="T39" fmla="*/ 290 h 299"/>
              <a:gd name="T40" fmla="*/ 12 w 79"/>
              <a:gd name="T41" fmla="*/ 290 h 299"/>
              <a:gd name="T42" fmla="*/ 8 w 79"/>
              <a:gd name="T43" fmla="*/ 290 h 299"/>
              <a:gd name="T44" fmla="*/ 4 w 79"/>
              <a:gd name="T45" fmla="*/ 288 h 299"/>
              <a:gd name="T46" fmla="*/ 2 w 79"/>
              <a:gd name="T47" fmla="*/ 286 h 299"/>
              <a:gd name="T48" fmla="*/ 0 w 79"/>
              <a:gd name="T49" fmla="*/ 284 h 299"/>
              <a:gd name="T50" fmla="*/ 2 w 79"/>
              <a:gd name="T51" fmla="*/ 280 h 299"/>
              <a:gd name="T52" fmla="*/ 4 w 79"/>
              <a:gd name="T53" fmla="*/ 276 h 299"/>
              <a:gd name="T54" fmla="*/ 6 w 79"/>
              <a:gd name="T55" fmla="*/ 272 h 299"/>
              <a:gd name="T56" fmla="*/ 8 w 79"/>
              <a:gd name="T57" fmla="*/ 269 h 299"/>
              <a:gd name="T58" fmla="*/ 12 w 79"/>
              <a:gd name="T59" fmla="*/ 265 h 299"/>
              <a:gd name="T60" fmla="*/ 16 w 79"/>
              <a:gd name="T61" fmla="*/ 261 h 299"/>
              <a:gd name="T62" fmla="*/ 19 w 79"/>
              <a:gd name="T63" fmla="*/ 259 h 299"/>
              <a:gd name="T64" fmla="*/ 23 w 79"/>
              <a:gd name="T65" fmla="*/ 257 h 299"/>
              <a:gd name="T66" fmla="*/ 46 w 79"/>
              <a:gd name="T67" fmla="*/ 0 h 299"/>
              <a:gd name="T68" fmla="*/ 79 w 79"/>
              <a:gd name="T69" fmla="*/ 2 h 299"/>
              <a:gd name="T70" fmla="*/ 56 w 79"/>
              <a:gd name="T71" fmla="*/ 25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99">
                <a:moveTo>
                  <a:pt x="56" y="259"/>
                </a:moveTo>
                <a:lnTo>
                  <a:pt x="60" y="263"/>
                </a:lnTo>
                <a:lnTo>
                  <a:pt x="64" y="267"/>
                </a:lnTo>
                <a:lnTo>
                  <a:pt x="67" y="270"/>
                </a:lnTo>
                <a:lnTo>
                  <a:pt x="69" y="276"/>
                </a:lnTo>
                <a:lnTo>
                  <a:pt x="71" y="282"/>
                </a:lnTo>
                <a:lnTo>
                  <a:pt x="73" y="288"/>
                </a:lnTo>
                <a:lnTo>
                  <a:pt x="73" y="292"/>
                </a:lnTo>
                <a:lnTo>
                  <a:pt x="75" y="295"/>
                </a:lnTo>
                <a:lnTo>
                  <a:pt x="73" y="297"/>
                </a:lnTo>
                <a:lnTo>
                  <a:pt x="71" y="299"/>
                </a:lnTo>
                <a:lnTo>
                  <a:pt x="67" y="299"/>
                </a:lnTo>
                <a:lnTo>
                  <a:pt x="62" y="297"/>
                </a:lnTo>
                <a:lnTo>
                  <a:pt x="56" y="295"/>
                </a:lnTo>
                <a:lnTo>
                  <a:pt x="50" y="293"/>
                </a:lnTo>
                <a:lnTo>
                  <a:pt x="44" y="292"/>
                </a:lnTo>
                <a:lnTo>
                  <a:pt x="37" y="292"/>
                </a:lnTo>
                <a:lnTo>
                  <a:pt x="29" y="292"/>
                </a:lnTo>
                <a:lnTo>
                  <a:pt x="23" y="292"/>
                </a:lnTo>
                <a:lnTo>
                  <a:pt x="17" y="290"/>
                </a:lnTo>
                <a:lnTo>
                  <a:pt x="12" y="290"/>
                </a:lnTo>
                <a:lnTo>
                  <a:pt x="8" y="290"/>
                </a:lnTo>
                <a:lnTo>
                  <a:pt x="4" y="288"/>
                </a:lnTo>
                <a:lnTo>
                  <a:pt x="2" y="286"/>
                </a:lnTo>
                <a:lnTo>
                  <a:pt x="0" y="284"/>
                </a:lnTo>
                <a:lnTo>
                  <a:pt x="2" y="280"/>
                </a:lnTo>
                <a:lnTo>
                  <a:pt x="4" y="276"/>
                </a:lnTo>
                <a:lnTo>
                  <a:pt x="6" y="272"/>
                </a:lnTo>
                <a:lnTo>
                  <a:pt x="8" y="269"/>
                </a:lnTo>
                <a:lnTo>
                  <a:pt x="12" y="265"/>
                </a:lnTo>
                <a:lnTo>
                  <a:pt x="16" y="261"/>
                </a:lnTo>
                <a:lnTo>
                  <a:pt x="19" y="259"/>
                </a:lnTo>
                <a:lnTo>
                  <a:pt x="23" y="257"/>
                </a:lnTo>
                <a:lnTo>
                  <a:pt x="46" y="0"/>
                </a:lnTo>
                <a:lnTo>
                  <a:pt x="79" y="2"/>
                </a:lnTo>
                <a:lnTo>
                  <a:pt x="56" y="25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7" name="Freeform 745"/>
          <p:cNvSpPr>
            <a:spLocks/>
          </p:cNvSpPr>
          <p:nvPr/>
        </p:nvSpPr>
        <p:spPr bwMode="auto">
          <a:xfrm>
            <a:off x="685800" y="3624263"/>
            <a:ext cx="1314450" cy="1012825"/>
          </a:xfrm>
          <a:custGeom>
            <a:avLst/>
            <a:gdLst>
              <a:gd name="T0" fmla="*/ 294 w 345"/>
              <a:gd name="T1" fmla="*/ 188 h 265"/>
              <a:gd name="T2" fmla="*/ 299 w 345"/>
              <a:gd name="T3" fmla="*/ 184 h 265"/>
              <a:gd name="T4" fmla="*/ 305 w 345"/>
              <a:gd name="T5" fmla="*/ 184 h 265"/>
              <a:gd name="T6" fmla="*/ 313 w 345"/>
              <a:gd name="T7" fmla="*/ 184 h 265"/>
              <a:gd name="T8" fmla="*/ 320 w 345"/>
              <a:gd name="T9" fmla="*/ 184 h 265"/>
              <a:gd name="T10" fmla="*/ 328 w 345"/>
              <a:gd name="T11" fmla="*/ 186 h 265"/>
              <a:gd name="T12" fmla="*/ 334 w 345"/>
              <a:gd name="T13" fmla="*/ 186 h 265"/>
              <a:gd name="T14" fmla="*/ 340 w 345"/>
              <a:gd name="T15" fmla="*/ 188 h 265"/>
              <a:gd name="T16" fmla="*/ 343 w 345"/>
              <a:gd name="T17" fmla="*/ 190 h 265"/>
              <a:gd name="T18" fmla="*/ 345 w 345"/>
              <a:gd name="T19" fmla="*/ 194 h 265"/>
              <a:gd name="T20" fmla="*/ 345 w 345"/>
              <a:gd name="T21" fmla="*/ 198 h 265"/>
              <a:gd name="T22" fmla="*/ 343 w 345"/>
              <a:gd name="T23" fmla="*/ 201 h 265"/>
              <a:gd name="T24" fmla="*/ 340 w 345"/>
              <a:gd name="T25" fmla="*/ 205 h 265"/>
              <a:gd name="T26" fmla="*/ 334 w 345"/>
              <a:gd name="T27" fmla="*/ 211 h 265"/>
              <a:gd name="T28" fmla="*/ 328 w 345"/>
              <a:gd name="T29" fmla="*/ 217 h 265"/>
              <a:gd name="T30" fmla="*/ 320 w 345"/>
              <a:gd name="T31" fmla="*/ 223 h 265"/>
              <a:gd name="T32" fmla="*/ 317 w 345"/>
              <a:gd name="T33" fmla="*/ 230 h 265"/>
              <a:gd name="T34" fmla="*/ 311 w 345"/>
              <a:gd name="T35" fmla="*/ 236 h 265"/>
              <a:gd name="T36" fmla="*/ 307 w 345"/>
              <a:gd name="T37" fmla="*/ 244 h 265"/>
              <a:gd name="T38" fmla="*/ 303 w 345"/>
              <a:gd name="T39" fmla="*/ 251 h 265"/>
              <a:gd name="T40" fmla="*/ 299 w 345"/>
              <a:gd name="T41" fmla="*/ 257 h 265"/>
              <a:gd name="T42" fmla="*/ 295 w 345"/>
              <a:gd name="T43" fmla="*/ 261 h 265"/>
              <a:gd name="T44" fmla="*/ 292 w 345"/>
              <a:gd name="T45" fmla="*/ 265 h 265"/>
              <a:gd name="T46" fmla="*/ 288 w 345"/>
              <a:gd name="T47" fmla="*/ 265 h 265"/>
              <a:gd name="T48" fmla="*/ 284 w 345"/>
              <a:gd name="T49" fmla="*/ 263 h 265"/>
              <a:gd name="T50" fmla="*/ 282 w 345"/>
              <a:gd name="T51" fmla="*/ 261 h 265"/>
              <a:gd name="T52" fmla="*/ 278 w 345"/>
              <a:gd name="T53" fmla="*/ 257 h 265"/>
              <a:gd name="T54" fmla="*/ 274 w 345"/>
              <a:gd name="T55" fmla="*/ 251 h 265"/>
              <a:gd name="T56" fmla="*/ 272 w 345"/>
              <a:gd name="T57" fmla="*/ 246 h 265"/>
              <a:gd name="T58" fmla="*/ 271 w 345"/>
              <a:gd name="T59" fmla="*/ 240 h 265"/>
              <a:gd name="T60" fmla="*/ 269 w 345"/>
              <a:gd name="T61" fmla="*/ 234 h 265"/>
              <a:gd name="T62" fmla="*/ 269 w 345"/>
              <a:gd name="T63" fmla="*/ 228 h 265"/>
              <a:gd name="T64" fmla="*/ 269 w 345"/>
              <a:gd name="T65" fmla="*/ 223 h 265"/>
              <a:gd name="T66" fmla="*/ 0 w 345"/>
              <a:gd name="T67" fmla="*/ 35 h 265"/>
              <a:gd name="T68" fmla="*/ 25 w 345"/>
              <a:gd name="T69" fmla="*/ 0 h 265"/>
              <a:gd name="T70" fmla="*/ 294 w 345"/>
              <a:gd name="T71" fmla="*/ 18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265">
                <a:moveTo>
                  <a:pt x="294" y="188"/>
                </a:moveTo>
                <a:lnTo>
                  <a:pt x="299" y="184"/>
                </a:lnTo>
                <a:lnTo>
                  <a:pt x="305" y="184"/>
                </a:lnTo>
                <a:lnTo>
                  <a:pt x="313" y="184"/>
                </a:lnTo>
                <a:lnTo>
                  <a:pt x="320" y="184"/>
                </a:lnTo>
                <a:lnTo>
                  <a:pt x="328" y="186"/>
                </a:lnTo>
                <a:lnTo>
                  <a:pt x="334" y="186"/>
                </a:lnTo>
                <a:lnTo>
                  <a:pt x="340" y="188"/>
                </a:lnTo>
                <a:lnTo>
                  <a:pt x="343" y="190"/>
                </a:lnTo>
                <a:lnTo>
                  <a:pt x="345" y="194"/>
                </a:lnTo>
                <a:lnTo>
                  <a:pt x="345" y="198"/>
                </a:lnTo>
                <a:lnTo>
                  <a:pt x="343" y="201"/>
                </a:lnTo>
                <a:lnTo>
                  <a:pt x="340" y="205"/>
                </a:lnTo>
                <a:lnTo>
                  <a:pt x="334" y="211"/>
                </a:lnTo>
                <a:lnTo>
                  <a:pt x="328" y="217"/>
                </a:lnTo>
                <a:lnTo>
                  <a:pt x="320" y="223"/>
                </a:lnTo>
                <a:lnTo>
                  <a:pt x="317" y="230"/>
                </a:lnTo>
                <a:lnTo>
                  <a:pt x="311" y="236"/>
                </a:lnTo>
                <a:lnTo>
                  <a:pt x="307" y="244"/>
                </a:lnTo>
                <a:lnTo>
                  <a:pt x="303" y="251"/>
                </a:lnTo>
                <a:lnTo>
                  <a:pt x="299" y="257"/>
                </a:lnTo>
                <a:lnTo>
                  <a:pt x="295" y="261"/>
                </a:lnTo>
                <a:lnTo>
                  <a:pt x="292" y="265"/>
                </a:lnTo>
                <a:lnTo>
                  <a:pt x="288" y="265"/>
                </a:lnTo>
                <a:lnTo>
                  <a:pt x="284" y="263"/>
                </a:lnTo>
                <a:lnTo>
                  <a:pt x="282" y="261"/>
                </a:lnTo>
                <a:lnTo>
                  <a:pt x="278" y="257"/>
                </a:lnTo>
                <a:lnTo>
                  <a:pt x="274" y="251"/>
                </a:lnTo>
                <a:lnTo>
                  <a:pt x="272" y="246"/>
                </a:lnTo>
                <a:lnTo>
                  <a:pt x="271" y="240"/>
                </a:lnTo>
                <a:lnTo>
                  <a:pt x="269" y="234"/>
                </a:lnTo>
                <a:lnTo>
                  <a:pt x="269" y="228"/>
                </a:lnTo>
                <a:lnTo>
                  <a:pt x="269" y="223"/>
                </a:lnTo>
                <a:lnTo>
                  <a:pt x="0" y="35"/>
                </a:lnTo>
                <a:lnTo>
                  <a:pt x="25" y="0"/>
                </a:lnTo>
                <a:lnTo>
                  <a:pt x="294" y="1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8" name="Freeform 746"/>
          <p:cNvSpPr>
            <a:spLocks/>
          </p:cNvSpPr>
          <p:nvPr/>
        </p:nvSpPr>
        <p:spPr bwMode="auto">
          <a:xfrm>
            <a:off x="1116013" y="3662363"/>
            <a:ext cx="2751137" cy="2193925"/>
          </a:xfrm>
          <a:custGeom>
            <a:avLst/>
            <a:gdLst>
              <a:gd name="T0" fmla="*/ 695 w 722"/>
              <a:gd name="T1" fmla="*/ 224 h 575"/>
              <a:gd name="T2" fmla="*/ 626 w 722"/>
              <a:gd name="T3" fmla="*/ 220 h 575"/>
              <a:gd name="T4" fmla="*/ 528 w 722"/>
              <a:gd name="T5" fmla="*/ 218 h 575"/>
              <a:gd name="T6" fmla="*/ 488 w 722"/>
              <a:gd name="T7" fmla="*/ 209 h 575"/>
              <a:gd name="T8" fmla="*/ 418 w 722"/>
              <a:gd name="T9" fmla="*/ 178 h 575"/>
              <a:gd name="T10" fmla="*/ 319 w 722"/>
              <a:gd name="T11" fmla="*/ 176 h 575"/>
              <a:gd name="T12" fmla="*/ 296 w 722"/>
              <a:gd name="T13" fmla="*/ 166 h 575"/>
              <a:gd name="T14" fmla="*/ 309 w 722"/>
              <a:gd name="T15" fmla="*/ 151 h 575"/>
              <a:gd name="T16" fmla="*/ 319 w 722"/>
              <a:gd name="T17" fmla="*/ 119 h 575"/>
              <a:gd name="T18" fmla="*/ 365 w 722"/>
              <a:gd name="T19" fmla="*/ 103 h 575"/>
              <a:gd name="T20" fmla="*/ 417 w 722"/>
              <a:gd name="T21" fmla="*/ 90 h 575"/>
              <a:gd name="T22" fmla="*/ 422 w 722"/>
              <a:gd name="T23" fmla="*/ 78 h 575"/>
              <a:gd name="T24" fmla="*/ 361 w 722"/>
              <a:gd name="T25" fmla="*/ 92 h 575"/>
              <a:gd name="T26" fmla="*/ 330 w 722"/>
              <a:gd name="T27" fmla="*/ 94 h 575"/>
              <a:gd name="T28" fmla="*/ 328 w 722"/>
              <a:gd name="T29" fmla="*/ 69 h 575"/>
              <a:gd name="T30" fmla="*/ 328 w 722"/>
              <a:gd name="T31" fmla="*/ 46 h 575"/>
              <a:gd name="T32" fmla="*/ 319 w 722"/>
              <a:gd name="T33" fmla="*/ 1 h 575"/>
              <a:gd name="T34" fmla="*/ 317 w 722"/>
              <a:gd name="T35" fmla="*/ 42 h 575"/>
              <a:gd name="T36" fmla="*/ 317 w 722"/>
              <a:gd name="T37" fmla="*/ 59 h 575"/>
              <a:gd name="T38" fmla="*/ 244 w 722"/>
              <a:gd name="T39" fmla="*/ 195 h 575"/>
              <a:gd name="T40" fmla="*/ 213 w 722"/>
              <a:gd name="T41" fmla="*/ 220 h 575"/>
              <a:gd name="T42" fmla="*/ 177 w 722"/>
              <a:gd name="T43" fmla="*/ 284 h 575"/>
              <a:gd name="T44" fmla="*/ 136 w 722"/>
              <a:gd name="T45" fmla="*/ 314 h 575"/>
              <a:gd name="T46" fmla="*/ 96 w 722"/>
              <a:gd name="T47" fmla="*/ 339 h 575"/>
              <a:gd name="T48" fmla="*/ 67 w 722"/>
              <a:gd name="T49" fmla="*/ 339 h 575"/>
              <a:gd name="T50" fmla="*/ 46 w 722"/>
              <a:gd name="T51" fmla="*/ 335 h 575"/>
              <a:gd name="T52" fmla="*/ 4 w 722"/>
              <a:gd name="T53" fmla="*/ 330 h 575"/>
              <a:gd name="T54" fmla="*/ 37 w 722"/>
              <a:gd name="T55" fmla="*/ 345 h 575"/>
              <a:gd name="T56" fmla="*/ 58 w 722"/>
              <a:gd name="T57" fmla="*/ 347 h 575"/>
              <a:gd name="T58" fmla="*/ 85 w 722"/>
              <a:gd name="T59" fmla="*/ 353 h 575"/>
              <a:gd name="T60" fmla="*/ 90 w 722"/>
              <a:gd name="T61" fmla="*/ 372 h 575"/>
              <a:gd name="T62" fmla="*/ 71 w 722"/>
              <a:gd name="T63" fmla="*/ 418 h 575"/>
              <a:gd name="T64" fmla="*/ 69 w 722"/>
              <a:gd name="T65" fmla="*/ 450 h 575"/>
              <a:gd name="T66" fmla="*/ 88 w 722"/>
              <a:gd name="T67" fmla="*/ 404 h 575"/>
              <a:gd name="T68" fmla="*/ 110 w 722"/>
              <a:gd name="T69" fmla="*/ 362 h 575"/>
              <a:gd name="T70" fmla="*/ 163 w 722"/>
              <a:gd name="T71" fmla="*/ 324 h 575"/>
              <a:gd name="T72" fmla="*/ 209 w 722"/>
              <a:gd name="T73" fmla="*/ 308 h 575"/>
              <a:gd name="T74" fmla="*/ 248 w 722"/>
              <a:gd name="T75" fmla="*/ 335 h 575"/>
              <a:gd name="T76" fmla="*/ 290 w 722"/>
              <a:gd name="T77" fmla="*/ 370 h 575"/>
              <a:gd name="T78" fmla="*/ 315 w 722"/>
              <a:gd name="T79" fmla="*/ 383 h 575"/>
              <a:gd name="T80" fmla="*/ 338 w 722"/>
              <a:gd name="T81" fmla="*/ 416 h 575"/>
              <a:gd name="T82" fmla="*/ 346 w 722"/>
              <a:gd name="T83" fmla="*/ 483 h 575"/>
              <a:gd name="T84" fmla="*/ 338 w 722"/>
              <a:gd name="T85" fmla="*/ 512 h 575"/>
              <a:gd name="T86" fmla="*/ 330 w 722"/>
              <a:gd name="T87" fmla="*/ 531 h 575"/>
              <a:gd name="T88" fmla="*/ 315 w 722"/>
              <a:gd name="T89" fmla="*/ 571 h 575"/>
              <a:gd name="T90" fmla="*/ 338 w 722"/>
              <a:gd name="T91" fmla="*/ 543 h 575"/>
              <a:gd name="T92" fmla="*/ 344 w 722"/>
              <a:gd name="T93" fmla="*/ 523 h 575"/>
              <a:gd name="T94" fmla="*/ 357 w 722"/>
              <a:gd name="T95" fmla="*/ 498 h 575"/>
              <a:gd name="T96" fmla="*/ 378 w 722"/>
              <a:gd name="T97" fmla="*/ 496 h 575"/>
              <a:gd name="T98" fmla="*/ 417 w 722"/>
              <a:gd name="T99" fmla="*/ 527 h 575"/>
              <a:gd name="T100" fmla="*/ 447 w 722"/>
              <a:gd name="T101" fmla="*/ 533 h 575"/>
              <a:gd name="T102" fmla="*/ 401 w 722"/>
              <a:gd name="T103" fmla="*/ 502 h 575"/>
              <a:gd name="T104" fmla="*/ 365 w 722"/>
              <a:gd name="T105" fmla="*/ 456 h 575"/>
              <a:gd name="T106" fmla="*/ 353 w 722"/>
              <a:gd name="T107" fmla="*/ 397 h 575"/>
              <a:gd name="T108" fmla="*/ 367 w 722"/>
              <a:gd name="T109" fmla="*/ 354 h 575"/>
              <a:gd name="T110" fmla="*/ 449 w 722"/>
              <a:gd name="T111" fmla="*/ 326 h 575"/>
              <a:gd name="T112" fmla="*/ 526 w 722"/>
              <a:gd name="T113" fmla="*/ 282 h 575"/>
              <a:gd name="T114" fmla="*/ 543 w 722"/>
              <a:gd name="T115" fmla="*/ 270 h 575"/>
              <a:gd name="T116" fmla="*/ 585 w 722"/>
              <a:gd name="T117" fmla="*/ 264 h 575"/>
              <a:gd name="T118" fmla="*/ 601 w 722"/>
              <a:gd name="T119" fmla="*/ 264 h 575"/>
              <a:gd name="T120" fmla="*/ 697 w 722"/>
              <a:gd name="T121" fmla="*/ 266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2" h="575">
                <a:moveTo>
                  <a:pt x="722" y="224"/>
                </a:moveTo>
                <a:lnTo>
                  <a:pt x="716" y="224"/>
                </a:lnTo>
                <a:lnTo>
                  <a:pt x="712" y="224"/>
                </a:lnTo>
                <a:lnTo>
                  <a:pt x="706" y="224"/>
                </a:lnTo>
                <a:lnTo>
                  <a:pt x="701" y="224"/>
                </a:lnTo>
                <a:lnTo>
                  <a:pt x="695" y="224"/>
                </a:lnTo>
                <a:lnTo>
                  <a:pt x="691" y="224"/>
                </a:lnTo>
                <a:lnTo>
                  <a:pt x="685" y="222"/>
                </a:lnTo>
                <a:lnTo>
                  <a:pt x="679" y="222"/>
                </a:lnTo>
                <a:lnTo>
                  <a:pt x="662" y="222"/>
                </a:lnTo>
                <a:lnTo>
                  <a:pt x="643" y="220"/>
                </a:lnTo>
                <a:lnTo>
                  <a:pt x="626" y="220"/>
                </a:lnTo>
                <a:lnTo>
                  <a:pt x="607" y="220"/>
                </a:lnTo>
                <a:lnTo>
                  <a:pt x="589" y="220"/>
                </a:lnTo>
                <a:lnTo>
                  <a:pt x="570" y="220"/>
                </a:lnTo>
                <a:lnTo>
                  <a:pt x="553" y="220"/>
                </a:lnTo>
                <a:lnTo>
                  <a:pt x="536" y="218"/>
                </a:lnTo>
                <a:lnTo>
                  <a:pt x="528" y="218"/>
                </a:lnTo>
                <a:lnTo>
                  <a:pt x="520" y="216"/>
                </a:lnTo>
                <a:lnTo>
                  <a:pt x="514" y="214"/>
                </a:lnTo>
                <a:lnTo>
                  <a:pt x="507" y="214"/>
                </a:lnTo>
                <a:lnTo>
                  <a:pt x="501" y="213"/>
                </a:lnTo>
                <a:lnTo>
                  <a:pt x="495" y="211"/>
                </a:lnTo>
                <a:lnTo>
                  <a:pt x="488" y="209"/>
                </a:lnTo>
                <a:lnTo>
                  <a:pt x="482" y="207"/>
                </a:lnTo>
                <a:lnTo>
                  <a:pt x="474" y="203"/>
                </a:lnTo>
                <a:lnTo>
                  <a:pt x="463" y="199"/>
                </a:lnTo>
                <a:lnTo>
                  <a:pt x="449" y="191"/>
                </a:lnTo>
                <a:lnTo>
                  <a:pt x="436" y="186"/>
                </a:lnTo>
                <a:lnTo>
                  <a:pt x="418" y="178"/>
                </a:lnTo>
                <a:lnTo>
                  <a:pt x="401" y="174"/>
                </a:lnTo>
                <a:lnTo>
                  <a:pt x="386" y="170"/>
                </a:lnTo>
                <a:lnTo>
                  <a:pt x="371" y="170"/>
                </a:lnTo>
                <a:lnTo>
                  <a:pt x="348" y="172"/>
                </a:lnTo>
                <a:lnTo>
                  <a:pt x="330" y="174"/>
                </a:lnTo>
                <a:lnTo>
                  <a:pt x="319" y="176"/>
                </a:lnTo>
                <a:lnTo>
                  <a:pt x="311" y="178"/>
                </a:lnTo>
                <a:lnTo>
                  <a:pt x="307" y="178"/>
                </a:lnTo>
                <a:lnTo>
                  <a:pt x="303" y="176"/>
                </a:lnTo>
                <a:lnTo>
                  <a:pt x="300" y="174"/>
                </a:lnTo>
                <a:lnTo>
                  <a:pt x="296" y="170"/>
                </a:lnTo>
                <a:lnTo>
                  <a:pt x="296" y="166"/>
                </a:lnTo>
                <a:lnTo>
                  <a:pt x="296" y="163"/>
                </a:lnTo>
                <a:lnTo>
                  <a:pt x="298" y="161"/>
                </a:lnTo>
                <a:lnTo>
                  <a:pt x="301" y="159"/>
                </a:lnTo>
                <a:lnTo>
                  <a:pt x="303" y="157"/>
                </a:lnTo>
                <a:lnTo>
                  <a:pt x="307" y="153"/>
                </a:lnTo>
                <a:lnTo>
                  <a:pt x="309" y="151"/>
                </a:lnTo>
                <a:lnTo>
                  <a:pt x="309" y="149"/>
                </a:lnTo>
                <a:lnTo>
                  <a:pt x="311" y="142"/>
                </a:lnTo>
                <a:lnTo>
                  <a:pt x="313" y="136"/>
                </a:lnTo>
                <a:lnTo>
                  <a:pt x="313" y="128"/>
                </a:lnTo>
                <a:lnTo>
                  <a:pt x="315" y="122"/>
                </a:lnTo>
                <a:lnTo>
                  <a:pt x="319" y="119"/>
                </a:lnTo>
                <a:lnTo>
                  <a:pt x="324" y="115"/>
                </a:lnTo>
                <a:lnTo>
                  <a:pt x="332" y="111"/>
                </a:lnTo>
                <a:lnTo>
                  <a:pt x="342" y="111"/>
                </a:lnTo>
                <a:lnTo>
                  <a:pt x="349" y="107"/>
                </a:lnTo>
                <a:lnTo>
                  <a:pt x="355" y="105"/>
                </a:lnTo>
                <a:lnTo>
                  <a:pt x="365" y="103"/>
                </a:lnTo>
                <a:lnTo>
                  <a:pt x="372" y="99"/>
                </a:lnTo>
                <a:lnTo>
                  <a:pt x="380" y="97"/>
                </a:lnTo>
                <a:lnTo>
                  <a:pt x="388" y="95"/>
                </a:lnTo>
                <a:lnTo>
                  <a:pt x="394" y="94"/>
                </a:lnTo>
                <a:lnTo>
                  <a:pt x="399" y="92"/>
                </a:lnTo>
                <a:lnTo>
                  <a:pt x="417" y="90"/>
                </a:lnTo>
                <a:lnTo>
                  <a:pt x="426" y="86"/>
                </a:lnTo>
                <a:lnTo>
                  <a:pt x="428" y="84"/>
                </a:lnTo>
                <a:lnTo>
                  <a:pt x="430" y="84"/>
                </a:lnTo>
                <a:lnTo>
                  <a:pt x="430" y="82"/>
                </a:lnTo>
                <a:lnTo>
                  <a:pt x="428" y="80"/>
                </a:lnTo>
                <a:lnTo>
                  <a:pt x="422" y="78"/>
                </a:lnTo>
                <a:lnTo>
                  <a:pt x="411" y="78"/>
                </a:lnTo>
                <a:lnTo>
                  <a:pt x="395" y="80"/>
                </a:lnTo>
                <a:lnTo>
                  <a:pt x="378" y="86"/>
                </a:lnTo>
                <a:lnTo>
                  <a:pt x="372" y="88"/>
                </a:lnTo>
                <a:lnTo>
                  <a:pt x="369" y="90"/>
                </a:lnTo>
                <a:lnTo>
                  <a:pt x="361" y="92"/>
                </a:lnTo>
                <a:lnTo>
                  <a:pt x="355" y="94"/>
                </a:lnTo>
                <a:lnTo>
                  <a:pt x="348" y="95"/>
                </a:lnTo>
                <a:lnTo>
                  <a:pt x="342" y="97"/>
                </a:lnTo>
                <a:lnTo>
                  <a:pt x="336" y="97"/>
                </a:lnTo>
                <a:lnTo>
                  <a:pt x="332" y="95"/>
                </a:lnTo>
                <a:lnTo>
                  <a:pt x="330" y="94"/>
                </a:lnTo>
                <a:lnTo>
                  <a:pt x="330" y="90"/>
                </a:lnTo>
                <a:lnTo>
                  <a:pt x="330" y="88"/>
                </a:lnTo>
                <a:lnTo>
                  <a:pt x="330" y="84"/>
                </a:lnTo>
                <a:lnTo>
                  <a:pt x="328" y="78"/>
                </a:lnTo>
                <a:lnTo>
                  <a:pt x="328" y="72"/>
                </a:lnTo>
                <a:lnTo>
                  <a:pt x="328" y="69"/>
                </a:lnTo>
                <a:lnTo>
                  <a:pt x="326" y="61"/>
                </a:lnTo>
                <a:lnTo>
                  <a:pt x="326" y="59"/>
                </a:lnTo>
                <a:lnTo>
                  <a:pt x="326" y="55"/>
                </a:lnTo>
                <a:lnTo>
                  <a:pt x="326" y="53"/>
                </a:lnTo>
                <a:lnTo>
                  <a:pt x="326" y="49"/>
                </a:lnTo>
                <a:lnTo>
                  <a:pt x="328" y="46"/>
                </a:lnTo>
                <a:lnTo>
                  <a:pt x="328" y="42"/>
                </a:lnTo>
                <a:lnTo>
                  <a:pt x="328" y="38"/>
                </a:lnTo>
                <a:lnTo>
                  <a:pt x="326" y="36"/>
                </a:lnTo>
                <a:lnTo>
                  <a:pt x="324" y="19"/>
                </a:lnTo>
                <a:lnTo>
                  <a:pt x="321" y="7"/>
                </a:lnTo>
                <a:lnTo>
                  <a:pt x="319" y="1"/>
                </a:lnTo>
                <a:lnTo>
                  <a:pt x="317" y="0"/>
                </a:lnTo>
                <a:lnTo>
                  <a:pt x="315" y="3"/>
                </a:lnTo>
                <a:lnTo>
                  <a:pt x="315" y="11"/>
                </a:lnTo>
                <a:lnTo>
                  <a:pt x="315" y="25"/>
                </a:lnTo>
                <a:lnTo>
                  <a:pt x="317" y="40"/>
                </a:lnTo>
                <a:lnTo>
                  <a:pt x="317" y="42"/>
                </a:lnTo>
                <a:lnTo>
                  <a:pt x="317" y="44"/>
                </a:lnTo>
                <a:lnTo>
                  <a:pt x="317" y="48"/>
                </a:lnTo>
                <a:lnTo>
                  <a:pt x="317" y="49"/>
                </a:lnTo>
                <a:lnTo>
                  <a:pt x="317" y="53"/>
                </a:lnTo>
                <a:lnTo>
                  <a:pt x="317" y="55"/>
                </a:lnTo>
                <a:lnTo>
                  <a:pt x="317" y="59"/>
                </a:lnTo>
                <a:lnTo>
                  <a:pt x="317" y="61"/>
                </a:lnTo>
                <a:lnTo>
                  <a:pt x="313" y="99"/>
                </a:lnTo>
                <a:lnTo>
                  <a:pt x="290" y="153"/>
                </a:lnTo>
                <a:lnTo>
                  <a:pt x="271" y="168"/>
                </a:lnTo>
                <a:lnTo>
                  <a:pt x="248" y="191"/>
                </a:lnTo>
                <a:lnTo>
                  <a:pt x="244" y="195"/>
                </a:lnTo>
                <a:lnTo>
                  <a:pt x="240" y="199"/>
                </a:lnTo>
                <a:lnTo>
                  <a:pt x="234" y="203"/>
                </a:lnTo>
                <a:lnTo>
                  <a:pt x="229" y="207"/>
                </a:lnTo>
                <a:lnTo>
                  <a:pt x="223" y="211"/>
                </a:lnTo>
                <a:lnTo>
                  <a:pt x="217" y="216"/>
                </a:lnTo>
                <a:lnTo>
                  <a:pt x="213" y="220"/>
                </a:lnTo>
                <a:lnTo>
                  <a:pt x="209" y="226"/>
                </a:lnTo>
                <a:lnTo>
                  <a:pt x="202" y="239"/>
                </a:lnTo>
                <a:lnTo>
                  <a:pt x="196" y="251"/>
                </a:lnTo>
                <a:lnTo>
                  <a:pt x="188" y="262"/>
                </a:lnTo>
                <a:lnTo>
                  <a:pt x="182" y="274"/>
                </a:lnTo>
                <a:lnTo>
                  <a:pt x="177" y="284"/>
                </a:lnTo>
                <a:lnTo>
                  <a:pt x="171" y="291"/>
                </a:lnTo>
                <a:lnTo>
                  <a:pt x="165" y="297"/>
                </a:lnTo>
                <a:lnTo>
                  <a:pt x="161" y="299"/>
                </a:lnTo>
                <a:lnTo>
                  <a:pt x="152" y="303"/>
                </a:lnTo>
                <a:lnTo>
                  <a:pt x="144" y="308"/>
                </a:lnTo>
                <a:lnTo>
                  <a:pt x="136" y="314"/>
                </a:lnTo>
                <a:lnTo>
                  <a:pt x="129" y="320"/>
                </a:lnTo>
                <a:lnTo>
                  <a:pt x="121" y="324"/>
                </a:lnTo>
                <a:lnTo>
                  <a:pt x="113" y="330"/>
                </a:lnTo>
                <a:lnTo>
                  <a:pt x="106" y="335"/>
                </a:lnTo>
                <a:lnTo>
                  <a:pt x="98" y="339"/>
                </a:lnTo>
                <a:lnTo>
                  <a:pt x="96" y="339"/>
                </a:lnTo>
                <a:lnTo>
                  <a:pt x="92" y="339"/>
                </a:lnTo>
                <a:lnTo>
                  <a:pt x="88" y="339"/>
                </a:lnTo>
                <a:lnTo>
                  <a:pt x="83" y="339"/>
                </a:lnTo>
                <a:lnTo>
                  <a:pt x="79" y="339"/>
                </a:lnTo>
                <a:lnTo>
                  <a:pt x="73" y="339"/>
                </a:lnTo>
                <a:lnTo>
                  <a:pt x="67" y="339"/>
                </a:lnTo>
                <a:lnTo>
                  <a:pt x="62" y="337"/>
                </a:lnTo>
                <a:lnTo>
                  <a:pt x="58" y="337"/>
                </a:lnTo>
                <a:lnTo>
                  <a:pt x="56" y="337"/>
                </a:lnTo>
                <a:lnTo>
                  <a:pt x="52" y="335"/>
                </a:lnTo>
                <a:lnTo>
                  <a:pt x="50" y="335"/>
                </a:lnTo>
                <a:lnTo>
                  <a:pt x="46" y="335"/>
                </a:lnTo>
                <a:lnTo>
                  <a:pt x="44" y="335"/>
                </a:lnTo>
                <a:lnTo>
                  <a:pt x="40" y="333"/>
                </a:lnTo>
                <a:lnTo>
                  <a:pt x="39" y="333"/>
                </a:lnTo>
                <a:lnTo>
                  <a:pt x="23" y="331"/>
                </a:lnTo>
                <a:lnTo>
                  <a:pt x="12" y="330"/>
                </a:lnTo>
                <a:lnTo>
                  <a:pt x="4" y="330"/>
                </a:lnTo>
                <a:lnTo>
                  <a:pt x="0" y="330"/>
                </a:lnTo>
                <a:lnTo>
                  <a:pt x="0" y="331"/>
                </a:lnTo>
                <a:lnTo>
                  <a:pt x="6" y="335"/>
                </a:lnTo>
                <a:lnTo>
                  <a:pt x="17" y="339"/>
                </a:lnTo>
                <a:lnTo>
                  <a:pt x="35" y="345"/>
                </a:lnTo>
                <a:lnTo>
                  <a:pt x="37" y="345"/>
                </a:lnTo>
                <a:lnTo>
                  <a:pt x="40" y="345"/>
                </a:lnTo>
                <a:lnTo>
                  <a:pt x="44" y="345"/>
                </a:lnTo>
                <a:lnTo>
                  <a:pt x="46" y="345"/>
                </a:lnTo>
                <a:lnTo>
                  <a:pt x="50" y="347"/>
                </a:lnTo>
                <a:lnTo>
                  <a:pt x="54" y="347"/>
                </a:lnTo>
                <a:lnTo>
                  <a:pt x="58" y="347"/>
                </a:lnTo>
                <a:lnTo>
                  <a:pt x="60" y="347"/>
                </a:lnTo>
                <a:lnTo>
                  <a:pt x="65" y="349"/>
                </a:lnTo>
                <a:lnTo>
                  <a:pt x="71" y="351"/>
                </a:lnTo>
                <a:lnTo>
                  <a:pt x="77" y="351"/>
                </a:lnTo>
                <a:lnTo>
                  <a:pt x="81" y="353"/>
                </a:lnTo>
                <a:lnTo>
                  <a:pt x="85" y="353"/>
                </a:lnTo>
                <a:lnTo>
                  <a:pt x="88" y="354"/>
                </a:lnTo>
                <a:lnTo>
                  <a:pt x="90" y="354"/>
                </a:lnTo>
                <a:lnTo>
                  <a:pt x="92" y="356"/>
                </a:lnTo>
                <a:lnTo>
                  <a:pt x="92" y="360"/>
                </a:lnTo>
                <a:lnTo>
                  <a:pt x="92" y="366"/>
                </a:lnTo>
                <a:lnTo>
                  <a:pt x="90" y="372"/>
                </a:lnTo>
                <a:lnTo>
                  <a:pt x="88" y="379"/>
                </a:lnTo>
                <a:lnTo>
                  <a:pt x="85" y="385"/>
                </a:lnTo>
                <a:lnTo>
                  <a:pt x="83" y="391"/>
                </a:lnTo>
                <a:lnTo>
                  <a:pt x="79" y="397"/>
                </a:lnTo>
                <a:lnTo>
                  <a:pt x="77" y="401"/>
                </a:lnTo>
                <a:lnTo>
                  <a:pt x="71" y="418"/>
                </a:lnTo>
                <a:lnTo>
                  <a:pt x="65" y="431"/>
                </a:lnTo>
                <a:lnTo>
                  <a:pt x="65" y="443"/>
                </a:lnTo>
                <a:lnTo>
                  <a:pt x="65" y="450"/>
                </a:lnTo>
                <a:lnTo>
                  <a:pt x="67" y="452"/>
                </a:lnTo>
                <a:lnTo>
                  <a:pt x="69" y="452"/>
                </a:lnTo>
                <a:lnTo>
                  <a:pt x="69" y="450"/>
                </a:lnTo>
                <a:lnTo>
                  <a:pt x="71" y="448"/>
                </a:lnTo>
                <a:lnTo>
                  <a:pt x="77" y="439"/>
                </a:lnTo>
                <a:lnTo>
                  <a:pt x="81" y="424"/>
                </a:lnTo>
                <a:lnTo>
                  <a:pt x="83" y="418"/>
                </a:lnTo>
                <a:lnTo>
                  <a:pt x="85" y="410"/>
                </a:lnTo>
                <a:lnTo>
                  <a:pt x="88" y="404"/>
                </a:lnTo>
                <a:lnTo>
                  <a:pt x="92" y="397"/>
                </a:lnTo>
                <a:lnTo>
                  <a:pt x="96" y="389"/>
                </a:lnTo>
                <a:lnTo>
                  <a:pt x="100" y="381"/>
                </a:lnTo>
                <a:lnTo>
                  <a:pt x="104" y="374"/>
                </a:lnTo>
                <a:lnTo>
                  <a:pt x="106" y="368"/>
                </a:lnTo>
                <a:lnTo>
                  <a:pt x="110" y="362"/>
                </a:lnTo>
                <a:lnTo>
                  <a:pt x="115" y="356"/>
                </a:lnTo>
                <a:lnTo>
                  <a:pt x="123" y="351"/>
                </a:lnTo>
                <a:lnTo>
                  <a:pt x="131" y="343"/>
                </a:lnTo>
                <a:lnTo>
                  <a:pt x="142" y="335"/>
                </a:lnTo>
                <a:lnTo>
                  <a:pt x="152" y="330"/>
                </a:lnTo>
                <a:lnTo>
                  <a:pt x="163" y="324"/>
                </a:lnTo>
                <a:lnTo>
                  <a:pt x="175" y="318"/>
                </a:lnTo>
                <a:lnTo>
                  <a:pt x="182" y="314"/>
                </a:lnTo>
                <a:lnTo>
                  <a:pt x="190" y="310"/>
                </a:lnTo>
                <a:lnTo>
                  <a:pt x="196" y="308"/>
                </a:lnTo>
                <a:lnTo>
                  <a:pt x="204" y="307"/>
                </a:lnTo>
                <a:lnTo>
                  <a:pt x="209" y="308"/>
                </a:lnTo>
                <a:lnTo>
                  <a:pt x="215" y="308"/>
                </a:lnTo>
                <a:lnTo>
                  <a:pt x="221" y="312"/>
                </a:lnTo>
                <a:lnTo>
                  <a:pt x="229" y="318"/>
                </a:lnTo>
                <a:lnTo>
                  <a:pt x="234" y="322"/>
                </a:lnTo>
                <a:lnTo>
                  <a:pt x="240" y="328"/>
                </a:lnTo>
                <a:lnTo>
                  <a:pt x="248" y="335"/>
                </a:lnTo>
                <a:lnTo>
                  <a:pt x="255" y="343"/>
                </a:lnTo>
                <a:lnTo>
                  <a:pt x="265" y="351"/>
                </a:lnTo>
                <a:lnTo>
                  <a:pt x="273" y="356"/>
                </a:lnTo>
                <a:lnTo>
                  <a:pt x="280" y="362"/>
                </a:lnTo>
                <a:lnTo>
                  <a:pt x="284" y="364"/>
                </a:lnTo>
                <a:lnTo>
                  <a:pt x="290" y="370"/>
                </a:lnTo>
                <a:lnTo>
                  <a:pt x="294" y="372"/>
                </a:lnTo>
                <a:lnTo>
                  <a:pt x="300" y="376"/>
                </a:lnTo>
                <a:lnTo>
                  <a:pt x="303" y="378"/>
                </a:lnTo>
                <a:lnTo>
                  <a:pt x="307" y="381"/>
                </a:lnTo>
                <a:lnTo>
                  <a:pt x="311" y="381"/>
                </a:lnTo>
                <a:lnTo>
                  <a:pt x="315" y="383"/>
                </a:lnTo>
                <a:lnTo>
                  <a:pt x="319" y="385"/>
                </a:lnTo>
                <a:lnTo>
                  <a:pt x="324" y="387"/>
                </a:lnTo>
                <a:lnTo>
                  <a:pt x="328" y="393"/>
                </a:lnTo>
                <a:lnTo>
                  <a:pt x="330" y="397"/>
                </a:lnTo>
                <a:lnTo>
                  <a:pt x="334" y="402"/>
                </a:lnTo>
                <a:lnTo>
                  <a:pt x="338" y="416"/>
                </a:lnTo>
                <a:lnTo>
                  <a:pt x="340" y="431"/>
                </a:lnTo>
                <a:lnTo>
                  <a:pt x="342" y="447"/>
                </a:lnTo>
                <a:lnTo>
                  <a:pt x="344" y="460"/>
                </a:lnTo>
                <a:lnTo>
                  <a:pt x="344" y="472"/>
                </a:lnTo>
                <a:lnTo>
                  <a:pt x="346" y="481"/>
                </a:lnTo>
                <a:lnTo>
                  <a:pt x="346" y="483"/>
                </a:lnTo>
                <a:lnTo>
                  <a:pt x="346" y="487"/>
                </a:lnTo>
                <a:lnTo>
                  <a:pt x="346" y="491"/>
                </a:lnTo>
                <a:lnTo>
                  <a:pt x="344" y="496"/>
                </a:lnTo>
                <a:lnTo>
                  <a:pt x="342" y="500"/>
                </a:lnTo>
                <a:lnTo>
                  <a:pt x="340" y="506"/>
                </a:lnTo>
                <a:lnTo>
                  <a:pt x="338" y="512"/>
                </a:lnTo>
                <a:lnTo>
                  <a:pt x="336" y="518"/>
                </a:lnTo>
                <a:lnTo>
                  <a:pt x="336" y="519"/>
                </a:lnTo>
                <a:lnTo>
                  <a:pt x="334" y="523"/>
                </a:lnTo>
                <a:lnTo>
                  <a:pt x="332" y="525"/>
                </a:lnTo>
                <a:lnTo>
                  <a:pt x="332" y="527"/>
                </a:lnTo>
                <a:lnTo>
                  <a:pt x="330" y="531"/>
                </a:lnTo>
                <a:lnTo>
                  <a:pt x="330" y="533"/>
                </a:lnTo>
                <a:lnTo>
                  <a:pt x="328" y="535"/>
                </a:lnTo>
                <a:lnTo>
                  <a:pt x="326" y="539"/>
                </a:lnTo>
                <a:lnTo>
                  <a:pt x="321" y="552"/>
                </a:lnTo>
                <a:lnTo>
                  <a:pt x="317" y="564"/>
                </a:lnTo>
                <a:lnTo>
                  <a:pt x="315" y="571"/>
                </a:lnTo>
                <a:lnTo>
                  <a:pt x="315" y="575"/>
                </a:lnTo>
                <a:lnTo>
                  <a:pt x="317" y="575"/>
                </a:lnTo>
                <a:lnTo>
                  <a:pt x="321" y="569"/>
                </a:lnTo>
                <a:lnTo>
                  <a:pt x="326" y="560"/>
                </a:lnTo>
                <a:lnTo>
                  <a:pt x="336" y="544"/>
                </a:lnTo>
                <a:lnTo>
                  <a:pt x="338" y="543"/>
                </a:lnTo>
                <a:lnTo>
                  <a:pt x="340" y="541"/>
                </a:lnTo>
                <a:lnTo>
                  <a:pt x="340" y="537"/>
                </a:lnTo>
                <a:lnTo>
                  <a:pt x="342" y="533"/>
                </a:lnTo>
                <a:lnTo>
                  <a:pt x="342" y="529"/>
                </a:lnTo>
                <a:lnTo>
                  <a:pt x="344" y="525"/>
                </a:lnTo>
                <a:lnTo>
                  <a:pt x="344" y="523"/>
                </a:lnTo>
                <a:lnTo>
                  <a:pt x="346" y="521"/>
                </a:lnTo>
                <a:lnTo>
                  <a:pt x="349" y="516"/>
                </a:lnTo>
                <a:lnTo>
                  <a:pt x="351" y="510"/>
                </a:lnTo>
                <a:lnTo>
                  <a:pt x="353" y="506"/>
                </a:lnTo>
                <a:lnTo>
                  <a:pt x="355" y="502"/>
                </a:lnTo>
                <a:lnTo>
                  <a:pt x="357" y="498"/>
                </a:lnTo>
                <a:lnTo>
                  <a:pt x="359" y="495"/>
                </a:lnTo>
                <a:lnTo>
                  <a:pt x="361" y="493"/>
                </a:lnTo>
                <a:lnTo>
                  <a:pt x="363" y="493"/>
                </a:lnTo>
                <a:lnTo>
                  <a:pt x="367" y="493"/>
                </a:lnTo>
                <a:lnTo>
                  <a:pt x="372" y="493"/>
                </a:lnTo>
                <a:lnTo>
                  <a:pt x="378" y="496"/>
                </a:lnTo>
                <a:lnTo>
                  <a:pt x="384" y="500"/>
                </a:lnTo>
                <a:lnTo>
                  <a:pt x="388" y="506"/>
                </a:lnTo>
                <a:lnTo>
                  <a:pt x="394" y="510"/>
                </a:lnTo>
                <a:lnTo>
                  <a:pt x="397" y="514"/>
                </a:lnTo>
                <a:lnTo>
                  <a:pt x="401" y="516"/>
                </a:lnTo>
                <a:lnTo>
                  <a:pt x="417" y="527"/>
                </a:lnTo>
                <a:lnTo>
                  <a:pt x="430" y="535"/>
                </a:lnTo>
                <a:lnTo>
                  <a:pt x="440" y="539"/>
                </a:lnTo>
                <a:lnTo>
                  <a:pt x="447" y="541"/>
                </a:lnTo>
                <a:lnTo>
                  <a:pt x="449" y="539"/>
                </a:lnTo>
                <a:lnTo>
                  <a:pt x="449" y="537"/>
                </a:lnTo>
                <a:lnTo>
                  <a:pt x="447" y="533"/>
                </a:lnTo>
                <a:lnTo>
                  <a:pt x="440" y="527"/>
                </a:lnTo>
                <a:lnTo>
                  <a:pt x="424" y="519"/>
                </a:lnTo>
                <a:lnTo>
                  <a:pt x="418" y="516"/>
                </a:lnTo>
                <a:lnTo>
                  <a:pt x="413" y="512"/>
                </a:lnTo>
                <a:lnTo>
                  <a:pt x="407" y="506"/>
                </a:lnTo>
                <a:lnTo>
                  <a:pt x="401" y="502"/>
                </a:lnTo>
                <a:lnTo>
                  <a:pt x="395" y="496"/>
                </a:lnTo>
                <a:lnTo>
                  <a:pt x="388" y="491"/>
                </a:lnTo>
                <a:lnTo>
                  <a:pt x="382" y="485"/>
                </a:lnTo>
                <a:lnTo>
                  <a:pt x="376" y="481"/>
                </a:lnTo>
                <a:lnTo>
                  <a:pt x="369" y="468"/>
                </a:lnTo>
                <a:lnTo>
                  <a:pt x="365" y="456"/>
                </a:lnTo>
                <a:lnTo>
                  <a:pt x="361" y="445"/>
                </a:lnTo>
                <a:lnTo>
                  <a:pt x="357" y="435"/>
                </a:lnTo>
                <a:lnTo>
                  <a:pt x="355" y="424"/>
                </a:lnTo>
                <a:lnTo>
                  <a:pt x="353" y="414"/>
                </a:lnTo>
                <a:lnTo>
                  <a:pt x="353" y="406"/>
                </a:lnTo>
                <a:lnTo>
                  <a:pt x="353" y="397"/>
                </a:lnTo>
                <a:lnTo>
                  <a:pt x="353" y="385"/>
                </a:lnTo>
                <a:lnTo>
                  <a:pt x="353" y="378"/>
                </a:lnTo>
                <a:lnTo>
                  <a:pt x="355" y="370"/>
                </a:lnTo>
                <a:lnTo>
                  <a:pt x="357" y="364"/>
                </a:lnTo>
                <a:lnTo>
                  <a:pt x="361" y="358"/>
                </a:lnTo>
                <a:lnTo>
                  <a:pt x="367" y="354"/>
                </a:lnTo>
                <a:lnTo>
                  <a:pt x="376" y="351"/>
                </a:lnTo>
                <a:lnTo>
                  <a:pt x="388" y="347"/>
                </a:lnTo>
                <a:lnTo>
                  <a:pt x="409" y="341"/>
                </a:lnTo>
                <a:lnTo>
                  <a:pt x="426" y="335"/>
                </a:lnTo>
                <a:lnTo>
                  <a:pt x="438" y="331"/>
                </a:lnTo>
                <a:lnTo>
                  <a:pt x="449" y="326"/>
                </a:lnTo>
                <a:lnTo>
                  <a:pt x="461" y="320"/>
                </a:lnTo>
                <a:lnTo>
                  <a:pt x="476" y="310"/>
                </a:lnTo>
                <a:lnTo>
                  <a:pt x="495" y="301"/>
                </a:lnTo>
                <a:lnTo>
                  <a:pt x="520" y="285"/>
                </a:lnTo>
                <a:lnTo>
                  <a:pt x="524" y="284"/>
                </a:lnTo>
                <a:lnTo>
                  <a:pt x="526" y="282"/>
                </a:lnTo>
                <a:lnTo>
                  <a:pt x="528" y="280"/>
                </a:lnTo>
                <a:lnTo>
                  <a:pt x="530" y="278"/>
                </a:lnTo>
                <a:lnTo>
                  <a:pt x="532" y="276"/>
                </a:lnTo>
                <a:lnTo>
                  <a:pt x="534" y="274"/>
                </a:lnTo>
                <a:lnTo>
                  <a:pt x="537" y="272"/>
                </a:lnTo>
                <a:lnTo>
                  <a:pt x="543" y="270"/>
                </a:lnTo>
                <a:lnTo>
                  <a:pt x="549" y="268"/>
                </a:lnTo>
                <a:lnTo>
                  <a:pt x="557" y="266"/>
                </a:lnTo>
                <a:lnTo>
                  <a:pt x="562" y="266"/>
                </a:lnTo>
                <a:lnTo>
                  <a:pt x="570" y="266"/>
                </a:lnTo>
                <a:lnTo>
                  <a:pt x="578" y="264"/>
                </a:lnTo>
                <a:lnTo>
                  <a:pt x="585" y="264"/>
                </a:lnTo>
                <a:lnTo>
                  <a:pt x="591" y="264"/>
                </a:lnTo>
                <a:lnTo>
                  <a:pt x="593" y="264"/>
                </a:lnTo>
                <a:lnTo>
                  <a:pt x="595" y="264"/>
                </a:lnTo>
                <a:lnTo>
                  <a:pt x="597" y="264"/>
                </a:lnTo>
                <a:lnTo>
                  <a:pt x="599" y="264"/>
                </a:lnTo>
                <a:lnTo>
                  <a:pt x="601" y="264"/>
                </a:lnTo>
                <a:lnTo>
                  <a:pt x="603" y="264"/>
                </a:lnTo>
                <a:lnTo>
                  <a:pt x="628" y="262"/>
                </a:lnTo>
                <a:lnTo>
                  <a:pt x="649" y="262"/>
                </a:lnTo>
                <a:lnTo>
                  <a:pt x="668" y="264"/>
                </a:lnTo>
                <a:lnTo>
                  <a:pt x="683" y="264"/>
                </a:lnTo>
                <a:lnTo>
                  <a:pt x="697" y="266"/>
                </a:lnTo>
                <a:lnTo>
                  <a:pt x="708" y="266"/>
                </a:lnTo>
                <a:lnTo>
                  <a:pt x="716" y="268"/>
                </a:lnTo>
                <a:lnTo>
                  <a:pt x="722" y="2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099" name="Freeform 747"/>
          <p:cNvSpPr>
            <a:spLocks/>
          </p:cNvSpPr>
          <p:nvPr/>
        </p:nvSpPr>
        <p:spPr bwMode="auto">
          <a:xfrm>
            <a:off x="3159125" y="4637088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4 h 5"/>
              <a:gd name="T4" fmla="*/ 46 w 190"/>
              <a:gd name="T5" fmla="*/ 2 h 5"/>
              <a:gd name="T6" fmla="*/ 69 w 190"/>
              <a:gd name="T7" fmla="*/ 0 h 5"/>
              <a:gd name="T8" fmla="*/ 92 w 190"/>
              <a:gd name="T9" fmla="*/ 0 h 5"/>
              <a:gd name="T10" fmla="*/ 117 w 190"/>
              <a:gd name="T11" fmla="*/ 0 h 5"/>
              <a:gd name="T12" fmla="*/ 140 w 190"/>
              <a:gd name="T13" fmla="*/ 0 h 5"/>
              <a:gd name="T14" fmla="*/ 165 w 190"/>
              <a:gd name="T15" fmla="*/ 2 h 5"/>
              <a:gd name="T16" fmla="*/ 190 w 190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4"/>
                </a:lnTo>
                <a:lnTo>
                  <a:pt x="46" y="2"/>
                </a:lnTo>
                <a:lnTo>
                  <a:pt x="69" y="0"/>
                </a:lnTo>
                <a:lnTo>
                  <a:pt x="92" y="0"/>
                </a:lnTo>
                <a:lnTo>
                  <a:pt x="117" y="0"/>
                </a:lnTo>
                <a:lnTo>
                  <a:pt x="140" y="0"/>
                </a:lnTo>
                <a:lnTo>
                  <a:pt x="165" y="2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0" name="Freeform 748"/>
          <p:cNvSpPr>
            <a:spLocks/>
          </p:cNvSpPr>
          <p:nvPr/>
        </p:nvSpPr>
        <p:spPr bwMode="auto">
          <a:xfrm>
            <a:off x="3151188" y="4651375"/>
            <a:ext cx="723900" cy="19050"/>
          </a:xfrm>
          <a:custGeom>
            <a:avLst/>
            <a:gdLst>
              <a:gd name="T0" fmla="*/ 0 w 190"/>
              <a:gd name="T1" fmla="*/ 5 h 5"/>
              <a:gd name="T2" fmla="*/ 23 w 190"/>
              <a:gd name="T3" fmla="*/ 3 h 5"/>
              <a:gd name="T4" fmla="*/ 46 w 190"/>
              <a:gd name="T5" fmla="*/ 1 h 5"/>
              <a:gd name="T6" fmla="*/ 71 w 190"/>
              <a:gd name="T7" fmla="*/ 0 h 5"/>
              <a:gd name="T8" fmla="*/ 94 w 190"/>
              <a:gd name="T9" fmla="*/ 0 h 5"/>
              <a:gd name="T10" fmla="*/ 117 w 190"/>
              <a:gd name="T11" fmla="*/ 0 h 5"/>
              <a:gd name="T12" fmla="*/ 142 w 190"/>
              <a:gd name="T13" fmla="*/ 0 h 5"/>
              <a:gd name="T14" fmla="*/ 167 w 190"/>
              <a:gd name="T15" fmla="*/ 1 h 5"/>
              <a:gd name="T16" fmla="*/ 190 w 190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5">
                <a:moveTo>
                  <a:pt x="0" y="5"/>
                </a:moveTo>
                <a:lnTo>
                  <a:pt x="23" y="3"/>
                </a:lnTo>
                <a:lnTo>
                  <a:pt x="46" y="1"/>
                </a:lnTo>
                <a:lnTo>
                  <a:pt x="71" y="0"/>
                </a:lnTo>
                <a:lnTo>
                  <a:pt x="94" y="0"/>
                </a:lnTo>
                <a:lnTo>
                  <a:pt x="117" y="0"/>
                </a:lnTo>
                <a:lnTo>
                  <a:pt x="142" y="0"/>
                </a:lnTo>
                <a:lnTo>
                  <a:pt x="167" y="1"/>
                </a:lnTo>
                <a:lnTo>
                  <a:pt x="190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1" name="Freeform 749"/>
          <p:cNvSpPr>
            <a:spLocks/>
          </p:cNvSpPr>
          <p:nvPr/>
        </p:nvSpPr>
        <p:spPr bwMode="auto">
          <a:xfrm>
            <a:off x="3159125" y="4613275"/>
            <a:ext cx="723900" cy="30163"/>
          </a:xfrm>
          <a:custGeom>
            <a:avLst/>
            <a:gdLst>
              <a:gd name="T0" fmla="*/ 0 w 190"/>
              <a:gd name="T1" fmla="*/ 8 h 8"/>
              <a:gd name="T2" fmla="*/ 23 w 190"/>
              <a:gd name="T3" fmla="*/ 4 h 8"/>
              <a:gd name="T4" fmla="*/ 46 w 190"/>
              <a:gd name="T5" fmla="*/ 2 h 8"/>
              <a:gd name="T6" fmla="*/ 69 w 190"/>
              <a:gd name="T7" fmla="*/ 2 h 8"/>
              <a:gd name="T8" fmla="*/ 92 w 190"/>
              <a:gd name="T9" fmla="*/ 0 h 8"/>
              <a:gd name="T10" fmla="*/ 117 w 190"/>
              <a:gd name="T11" fmla="*/ 2 h 8"/>
              <a:gd name="T12" fmla="*/ 140 w 190"/>
              <a:gd name="T13" fmla="*/ 2 h 8"/>
              <a:gd name="T14" fmla="*/ 165 w 190"/>
              <a:gd name="T15" fmla="*/ 4 h 8"/>
              <a:gd name="T16" fmla="*/ 190 w 190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8">
                <a:moveTo>
                  <a:pt x="0" y="8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7" y="2"/>
                </a:lnTo>
                <a:lnTo>
                  <a:pt x="140" y="2"/>
                </a:lnTo>
                <a:lnTo>
                  <a:pt x="165" y="4"/>
                </a:lnTo>
                <a:lnTo>
                  <a:pt x="19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2" name="Freeform 750"/>
          <p:cNvSpPr>
            <a:spLocks/>
          </p:cNvSpPr>
          <p:nvPr/>
        </p:nvSpPr>
        <p:spPr bwMode="auto">
          <a:xfrm>
            <a:off x="3159125" y="4598988"/>
            <a:ext cx="723900" cy="22225"/>
          </a:xfrm>
          <a:custGeom>
            <a:avLst/>
            <a:gdLst>
              <a:gd name="T0" fmla="*/ 0 w 190"/>
              <a:gd name="T1" fmla="*/ 6 h 6"/>
              <a:gd name="T2" fmla="*/ 23 w 190"/>
              <a:gd name="T3" fmla="*/ 4 h 6"/>
              <a:gd name="T4" fmla="*/ 46 w 190"/>
              <a:gd name="T5" fmla="*/ 2 h 6"/>
              <a:gd name="T6" fmla="*/ 69 w 190"/>
              <a:gd name="T7" fmla="*/ 2 h 6"/>
              <a:gd name="T8" fmla="*/ 92 w 190"/>
              <a:gd name="T9" fmla="*/ 0 h 6"/>
              <a:gd name="T10" fmla="*/ 115 w 190"/>
              <a:gd name="T11" fmla="*/ 0 h 6"/>
              <a:gd name="T12" fmla="*/ 140 w 190"/>
              <a:gd name="T13" fmla="*/ 2 h 6"/>
              <a:gd name="T14" fmla="*/ 165 w 190"/>
              <a:gd name="T15" fmla="*/ 4 h 6"/>
              <a:gd name="T16" fmla="*/ 190 w 190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6">
                <a:moveTo>
                  <a:pt x="0" y="6"/>
                </a:moveTo>
                <a:lnTo>
                  <a:pt x="23" y="4"/>
                </a:lnTo>
                <a:lnTo>
                  <a:pt x="46" y="2"/>
                </a:lnTo>
                <a:lnTo>
                  <a:pt x="69" y="2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4"/>
                </a:lnTo>
                <a:lnTo>
                  <a:pt x="19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3" name="Freeform 751"/>
          <p:cNvSpPr>
            <a:spLocks/>
          </p:cNvSpPr>
          <p:nvPr/>
        </p:nvSpPr>
        <p:spPr bwMode="auto">
          <a:xfrm>
            <a:off x="3159125" y="4583113"/>
            <a:ext cx="715963" cy="15875"/>
          </a:xfrm>
          <a:custGeom>
            <a:avLst/>
            <a:gdLst>
              <a:gd name="T0" fmla="*/ 0 w 188"/>
              <a:gd name="T1" fmla="*/ 4 h 4"/>
              <a:gd name="T2" fmla="*/ 21 w 188"/>
              <a:gd name="T3" fmla="*/ 2 h 4"/>
              <a:gd name="T4" fmla="*/ 44 w 188"/>
              <a:gd name="T5" fmla="*/ 2 h 4"/>
              <a:gd name="T6" fmla="*/ 69 w 188"/>
              <a:gd name="T7" fmla="*/ 0 h 4"/>
              <a:gd name="T8" fmla="*/ 92 w 188"/>
              <a:gd name="T9" fmla="*/ 0 h 4"/>
              <a:gd name="T10" fmla="*/ 115 w 188"/>
              <a:gd name="T11" fmla="*/ 0 h 4"/>
              <a:gd name="T12" fmla="*/ 140 w 188"/>
              <a:gd name="T13" fmla="*/ 2 h 4"/>
              <a:gd name="T14" fmla="*/ 165 w 188"/>
              <a:gd name="T15" fmla="*/ 2 h 4"/>
              <a:gd name="T16" fmla="*/ 188 w 18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4">
                <a:moveTo>
                  <a:pt x="0" y="4"/>
                </a:moveTo>
                <a:lnTo>
                  <a:pt x="21" y="2"/>
                </a:lnTo>
                <a:lnTo>
                  <a:pt x="44" y="2"/>
                </a:lnTo>
                <a:lnTo>
                  <a:pt x="69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5" y="2"/>
                </a:lnTo>
                <a:lnTo>
                  <a:pt x="18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4" name="Freeform 752"/>
          <p:cNvSpPr>
            <a:spLocks/>
          </p:cNvSpPr>
          <p:nvPr/>
        </p:nvSpPr>
        <p:spPr bwMode="auto">
          <a:xfrm>
            <a:off x="3159125" y="4567238"/>
            <a:ext cx="715963" cy="7937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2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2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5" name="Freeform 753"/>
          <p:cNvSpPr>
            <a:spLocks/>
          </p:cNvSpPr>
          <p:nvPr/>
        </p:nvSpPr>
        <p:spPr bwMode="auto">
          <a:xfrm>
            <a:off x="3159125" y="4556125"/>
            <a:ext cx="715963" cy="7938"/>
          </a:xfrm>
          <a:custGeom>
            <a:avLst/>
            <a:gdLst>
              <a:gd name="T0" fmla="*/ 0 w 188"/>
              <a:gd name="T1" fmla="*/ 2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2 w 188"/>
              <a:gd name="T9" fmla="*/ 0 h 2"/>
              <a:gd name="T10" fmla="*/ 115 w 188"/>
              <a:gd name="T11" fmla="*/ 0 h 2"/>
              <a:gd name="T12" fmla="*/ 140 w 188"/>
              <a:gd name="T13" fmla="*/ 0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2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2" y="0"/>
                </a:lnTo>
                <a:lnTo>
                  <a:pt x="115" y="0"/>
                </a:lnTo>
                <a:lnTo>
                  <a:pt x="140" y="0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6" name="Freeform 754"/>
          <p:cNvSpPr>
            <a:spLocks/>
          </p:cNvSpPr>
          <p:nvPr/>
        </p:nvSpPr>
        <p:spPr bwMode="auto">
          <a:xfrm>
            <a:off x="3159125" y="4541838"/>
            <a:ext cx="715963" cy="3175"/>
          </a:xfrm>
          <a:custGeom>
            <a:avLst/>
            <a:gdLst>
              <a:gd name="T0" fmla="*/ 0 w 188"/>
              <a:gd name="T1" fmla="*/ 21 w 188"/>
              <a:gd name="T2" fmla="*/ 44 w 188"/>
              <a:gd name="T3" fmla="*/ 67 w 188"/>
              <a:gd name="T4" fmla="*/ 90 w 188"/>
              <a:gd name="T5" fmla="*/ 115 w 188"/>
              <a:gd name="T6" fmla="*/ 138 w 188"/>
              <a:gd name="T7" fmla="*/ 163 w 188"/>
              <a:gd name="T8" fmla="*/ 188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</a:cxnLst>
            <a:rect l="0" t="0" r="r" b="b"/>
            <a:pathLst>
              <a:path w="188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0"/>
                </a:lnTo>
                <a:lnTo>
                  <a:pt x="115" y="0"/>
                </a:lnTo>
                <a:lnTo>
                  <a:pt x="138" y="0"/>
                </a:lnTo>
                <a:lnTo>
                  <a:pt x="163" y="0"/>
                </a:lnTo>
                <a:lnTo>
                  <a:pt x="18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7" name="Freeform 755"/>
          <p:cNvSpPr>
            <a:spLocks/>
          </p:cNvSpPr>
          <p:nvPr/>
        </p:nvSpPr>
        <p:spPr bwMode="auto">
          <a:xfrm>
            <a:off x="3159125" y="4518025"/>
            <a:ext cx="715963" cy="7938"/>
          </a:xfrm>
          <a:custGeom>
            <a:avLst/>
            <a:gdLst>
              <a:gd name="T0" fmla="*/ 0 w 188"/>
              <a:gd name="T1" fmla="*/ 0 h 2"/>
              <a:gd name="T2" fmla="*/ 21 w 188"/>
              <a:gd name="T3" fmla="*/ 0 h 2"/>
              <a:gd name="T4" fmla="*/ 44 w 188"/>
              <a:gd name="T5" fmla="*/ 0 h 2"/>
              <a:gd name="T6" fmla="*/ 67 w 188"/>
              <a:gd name="T7" fmla="*/ 0 h 2"/>
              <a:gd name="T8" fmla="*/ 90 w 188"/>
              <a:gd name="T9" fmla="*/ 2 h 2"/>
              <a:gd name="T10" fmla="*/ 113 w 188"/>
              <a:gd name="T11" fmla="*/ 2 h 2"/>
              <a:gd name="T12" fmla="*/ 138 w 188"/>
              <a:gd name="T13" fmla="*/ 2 h 2"/>
              <a:gd name="T14" fmla="*/ 163 w 188"/>
              <a:gd name="T15" fmla="*/ 2 h 2"/>
              <a:gd name="T16" fmla="*/ 188 w 188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">
                <a:moveTo>
                  <a:pt x="0" y="0"/>
                </a:moveTo>
                <a:lnTo>
                  <a:pt x="21" y="0"/>
                </a:lnTo>
                <a:lnTo>
                  <a:pt x="44" y="0"/>
                </a:lnTo>
                <a:lnTo>
                  <a:pt x="67" y="0"/>
                </a:lnTo>
                <a:lnTo>
                  <a:pt x="90" y="2"/>
                </a:lnTo>
                <a:lnTo>
                  <a:pt x="113" y="2"/>
                </a:lnTo>
                <a:lnTo>
                  <a:pt x="138" y="2"/>
                </a:lnTo>
                <a:lnTo>
                  <a:pt x="163" y="2"/>
                </a:lnTo>
                <a:lnTo>
                  <a:pt x="18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8" name="Freeform 756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4 w 257"/>
              <a:gd name="T5" fmla="*/ 2 h 102"/>
              <a:gd name="T6" fmla="*/ 255 w 257"/>
              <a:gd name="T7" fmla="*/ 4 h 102"/>
              <a:gd name="T8" fmla="*/ 255 w 257"/>
              <a:gd name="T9" fmla="*/ 4 h 102"/>
              <a:gd name="T10" fmla="*/ 257 w 257"/>
              <a:gd name="T11" fmla="*/ 6 h 102"/>
              <a:gd name="T12" fmla="*/ 255 w 257"/>
              <a:gd name="T13" fmla="*/ 8 h 102"/>
              <a:gd name="T14" fmla="*/ 255 w 257"/>
              <a:gd name="T15" fmla="*/ 10 h 102"/>
              <a:gd name="T16" fmla="*/ 255 w 257"/>
              <a:gd name="T17" fmla="*/ 12 h 102"/>
              <a:gd name="T18" fmla="*/ 18 w 257"/>
              <a:gd name="T19" fmla="*/ 98 h 102"/>
              <a:gd name="T20" fmla="*/ 12 w 257"/>
              <a:gd name="T21" fmla="*/ 102 h 102"/>
              <a:gd name="T22" fmla="*/ 0 w 257"/>
              <a:gd name="T23" fmla="*/ 90 h 102"/>
              <a:gd name="T24" fmla="*/ 14 w 257"/>
              <a:gd name="T25" fmla="*/ 86 h 102"/>
              <a:gd name="T26" fmla="*/ 250 w 257"/>
              <a:gd name="T2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4" y="2"/>
                </a:lnTo>
                <a:lnTo>
                  <a:pt x="255" y="4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09" name="Freeform 757"/>
          <p:cNvSpPr>
            <a:spLocks/>
          </p:cNvSpPr>
          <p:nvPr/>
        </p:nvSpPr>
        <p:spPr bwMode="auto">
          <a:xfrm>
            <a:off x="4170363" y="4694238"/>
            <a:ext cx="979487" cy="387350"/>
          </a:xfrm>
          <a:custGeom>
            <a:avLst/>
            <a:gdLst>
              <a:gd name="T0" fmla="*/ 250 w 257"/>
              <a:gd name="T1" fmla="*/ 0 h 102"/>
              <a:gd name="T2" fmla="*/ 254 w 257"/>
              <a:gd name="T3" fmla="*/ 2 h 102"/>
              <a:gd name="T4" fmla="*/ 255 w 257"/>
              <a:gd name="T5" fmla="*/ 4 h 102"/>
              <a:gd name="T6" fmla="*/ 257 w 257"/>
              <a:gd name="T7" fmla="*/ 6 h 102"/>
              <a:gd name="T8" fmla="*/ 255 w 257"/>
              <a:gd name="T9" fmla="*/ 8 h 102"/>
              <a:gd name="T10" fmla="*/ 255 w 257"/>
              <a:gd name="T11" fmla="*/ 10 h 102"/>
              <a:gd name="T12" fmla="*/ 255 w 257"/>
              <a:gd name="T13" fmla="*/ 12 h 102"/>
              <a:gd name="T14" fmla="*/ 18 w 257"/>
              <a:gd name="T15" fmla="*/ 98 h 102"/>
              <a:gd name="T16" fmla="*/ 12 w 257"/>
              <a:gd name="T17" fmla="*/ 102 h 102"/>
              <a:gd name="T18" fmla="*/ 0 w 257"/>
              <a:gd name="T19" fmla="*/ 90 h 102"/>
              <a:gd name="T20" fmla="*/ 14 w 257"/>
              <a:gd name="T21" fmla="*/ 86 h 102"/>
              <a:gd name="T22" fmla="*/ 250 w 257"/>
              <a:gd name="T2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7" h="102">
                <a:moveTo>
                  <a:pt x="250" y="0"/>
                </a:moveTo>
                <a:lnTo>
                  <a:pt x="254" y="2"/>
                </a:lnTo>
                <a:lnTo>
                  <a:pt x="255" y="4"/>
                </a:lnTo>
                <a:lnTo>
                  <a:pt x="257" y="6"/>
                </a:lnTo>
                <a:lnTo>
                  <a:pt x="255" y="8"/>
                </a:lnTo>
                <a:lnTo>
                  <a:pt x="255" y="10"/>
                </a:lnTo>
                <a:lnTo>
                  <a:pt x="255" y="12"/>
                </a:lnTo>
                <a:lnTo>
                  <a:pt x="18" y="98"/>
                </a:lnTo>
                <a:lnTo>
                  <a:pt x="12" y="102"/>
                </a:lnTo>
                <a:lnTo>
                  <a:pt x="0" y="90"/>
                </a:lnTo>
                <a:lnTo>
                  <a:pt x="14" y="86"/>
                </a:lnTo>
                <a:lnTo>
                  <a:pt x="2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0" name="Line 758"/>
          <p:cNvSpPr>
            <a:spLocks noChangeShapeType="1"/>
          </p:cNvSpPr>
          <p:nvPr/>
        </p:nvSpPr>
        <p:spPr bwMode="auto">
          <a:xfrm flipV="1">
            <a:off x="4230688" y="4716463"/>
            <a:ext cx="908050" cy="3270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1" name="Freeform 759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2" name="Freeform 760"/>
          <p:cNvSpPr>
            <a:spLocks/>
          </p:cNvSpPr>
          <p:nvPr/>
        </p:nvSpPr>
        <p:spPr bwMode="auto">
          <a:xfrm>
            <a:off x="4425950" y="4884738"/>
            <a:ext cx="601663" cy="555625"/>
          </a:xfrm>
          <a:custGeom>
            <a:avLst/>
            <a:gdLst>
              <a:gd name="T0" fmla="*/ 150 w 158"/>
              <a:gd name="T1" fmla="*/ 0 h 146"/>
              <a:gd name="T2" fmla="*/ 152 w 158"/>
              <a:gd name="T3" fmla="*/ 0 h 146"/>
              <a:gd name="T4" fmla="*/ 154 w 158"/>
              <a:gd name="T5" fmla="*/ 0 h 146"/>
              <a:gd name="T6" fmla="*/ 156 w 158"/>
              <a:gd name="T7" fmla="*/ 0 h 146"/>
              <a:gd name="T8" fmla="*/ 158 w 158"/>
              <a:gd name="T9" fmla="*/ 0 h 146"/>
              <a:gd name="T10" fmla="*/ 158 w 158"/>
              <a:gd name="T11" fmla="*/ 2 h 146"/>
              <a:gd name="T12" fmla="*/ 158 w 158"/>
              <a:gd name="T13" fmla="*/ 4 h 146"/>
              <a:gd name="T14" fmla="*/ 158 w 158"/>
              <a:gd name="T15" fmla="*/ 6 h 146"/>
              <a:gd name="T16" fmla="*/ 158 w 158"/>
              <a:gd name="T17" fmla="*/ 10 h 146"/>
              <a:gd name="T18" fmla="*/ 12 w 158"/>
              <a:gd name="T19" fmla="*/ 134 h 146"/>
              <a:gd name="T20" fmla="*/ 0 w 158"/>
              <a:gd name="T21" fmla="*/ 146 h 146"/>
              <a:gd name="T22" fmla="*/ 0 w 158"/>
              <a:gd name="T23" fmla="*/ 128 h 146"/>
              <a:gd name="T24" fmla="*/ 4 w 158"/>
              <a:gd name="T25" fmla="*/ 127 h 146"/>
              <a:gd name="T26" fmla="*/ 23 w 158"/>
              <a:gd name="T27" fmla="*/ 109 h 146"/>
              <a:gd name="T28" fmla="*/ 41 w 158"/>
              <a:gd name="T29" fmla="*/ 94 h 146"/>
              <a:gd name="T30" fmla="*/ 60 w 158"/>
              <a:gd name="T31" fmla="*/ 79 h 146"/>
              <a:gd name="T32" fmla="*/ 77 w 158"/>
              <a:gd name="T33" fmla="*/ 63 h 146"/>
              <a:gd name="T34" fmla="*/ 96 w 158"/>
              <a:gd name="T35" fmla="*/ 48 h 146"/>
              <a:gd name="T36" fmla="*/ 114 w 158"/>
              <a:gd name="T37" fmla="*/ 31 h 146"/>
              <a:gd name="T38" fmla="*/ 133 w 158"/>
              <a:gd name="T39" fmla="*/ 15 h 146"/>
              <a:gd name="T40" fmla="*/ 150 w 158"/>
              <a:gd name="T41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46">
                <a:moveTo>
                  <a:pt x="150" y="0"/>
                </a:moveTo>
                <a:lnTo>
                  <a:pt x="152" y="0"/>
                </a:lnTo>
                <a:lnTo>
                  <a:pt x="154" y="0"/>
                </a:lnTo>
                <a:lnTo>
                  <a:pt x="156" y="0"/>
                </a:lnTo>
                <a:lnTo>
                  <a:pt x="158" y="0"/>
                </a:lnTo>
                <a:lnTo>
                  <a:pt x="158" y="2"/>
                </a:lnTo>
                <a:lnTo>
                  <a:pt x="158" y="4"/>
                </a:lnTo>
                <a:lnTo>
                  <a:pt x="158" y="6"/>
                </a:lnTo>
                <a:lnTo>
                  <a:pt x="158" y="10"/>
                </a:lnTo>
                <a:lnTo>
                  <a:pt x="12" y="134"/>
                </a:lnTo>
                <a:lnTo>
                  <a:pt x="0" y="146"/>
                </a:lnTo>
                <a:lnTo>
                  <a:pt x="0" y="128"/>
                </a:lnTo>
                <a:lnTo>
                  <a:pt x="4" y="127"/>
                </a:lnTo>
                <a:lnTo>
                  <a:pt x="23" y="109"/>
                </a:lnTo>
                <a:lnTo>
                  <a:pt x="41" y="94"/>
                </a:lnTo>
                <a:lnTo>
                  <a:pt x="60" y="79"/>
                </a:lnTo>
                <a:lnTo>
                  <a:pt x="77" y="63"/>
                </a:lnTo>
                <a:lnTo>
                  <a:pt x="96" y="48"/>
                </a:lnTo>
                <a:lnTo>
                  <a:pt x="114" y="31"/>
                </a:lnTo>
                <a:lnTo>
                  <a:pt x="133" y="15"/>
                </a:lnTo>
                <a:lnTo>
                  <a:pt x="150" y="0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3" name="Line 761"/>
          <p:cNvSpPr>
            <a:spLocks noChangeShapeType="1"/>
          </p:cNvSpPr>
          <p:nvPr/>
        </p:nvSpPr>
        <p:spPr bwMode="auto">
          <a:xfrm flipV="1">
            <a:off x="4456113" y="4899025"/>
            <a:ext cx="555625" cy="4810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4" name="Freeform 762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5" name="Freeform 763"/>
          <p:cNvSpPr>
            <a:spLocks/>
          </p:cNvSpPr>
          <p:nvPr/>
        </p:nvSpPr>
        <p:spPr bwMode="auto">
          <a:xfrm>
            <a:off x="4325938" y="5108575"/>
            <a:ext cx="1101725" cy="769938"/>
          </a:xfrm>
          <a:custGeom>
            <a:avLst/>
            <a:gdLst>
              <a:gd name="T0" fmla="*/ 272 w 289"/>
              <a:gd name="T1" fmla="*/ 6 h 202"/>
              <a:gd name="T2" fmla="*/ 278 w 289"/>
              <a:gd name="T3" fmla="*/ 0 h 202"/>
              <a:gd name="T4" fmla="*/ 289 w 289"/>
              <a:gd name="T5" fmla="*/ 12 h 202"/>
              <a:gd name="T6" fmla="*/ 280 w 289"/>
              <a:gd name="T7" fmla="*/ 16 h 202"/>
              <a:gd name="T8" fmla="*/ 17 w 289"/>
              <a:gd name="T9" fmla="*/ 196 h 202"/>
              <a:gd name="T10" fmla="*/ 11 w 289"/>
              <a:gd name="T11" fmla="*/ 202 h 202"/>
              <a:gd name="T12" fmla="*/ 0 w 289"/>
              <a:gd name="T13" fmla="*/ 190 h 202"/>
              <a:gd name="T14" fmla="*/ 9 w 289"/>
              <a:gd name="T15" fmla="*/ 187 h 202"/>
              <a:gd name="T16" fmla="*/ 272 w 289"/>
              <a:gd name="T17" fmla="*/ 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202">
                <a:moveTo>
                  <a:pt x="272" y="6"/>
                </a:moveTo>
                <a:lnTo>
                  <a:pt x="278" y="0"/>
                </a:lnTo>
                <a:lnTo>
                  <a:pt x="289" y="12"/>
                </a:lnTo>
                <a:lnTo>
                  <a:pt x="280" y="16"/>
                </a:lnTo>
                <a:lnTo>
                  <a:pt x="17" y="196"/>
                </a:lnTo>
                <a:lnTo>
                  <a:pt x="11" y="202"/>
                </a:lnTo>
                <a:lnTo>
                  <a:pt x="0" y="190"/>
                </a:lnTo>
                <a:lnTo>
                  <a:pt x="9" y="187"/>
                </a:lnTo>
                <a:lnTo>
                  <a:pt x="272" y="6"/>
                </a:lnTo>
              </a:path>
            </a:pathLst>
          </a:custGeom>
          <a:noFill/>
          <a:ln w="0">
            <a:solidFill>
              <a:srgbClr val="FCFD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6" name="Line 764"/>
          <p:cNvSpPr>
            <a:spLocks noChangeShapeType="1"/>
          </p:cNvSpPr>
          <p:nvPr/>
        </p:nvSpPr>
        <p:spPr bwMode="auto">
          <a:xfrm flipV="1">
            <a:off x="4376738" y="5089525"/>
            <a:ext cx="1089025" cy="7508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7" name="Freeform 765"/>
          <p:cNvSpPr>
            <a:spLocks/>
          </p:cNvSpPr>
          <p:nvPr/>
        </p:nvSpPr>
        <p:spPr bwMode="auto">
          <a:xfrm>
            <a:off x="5502275" y="3013075"/>
            <a:ext cx="669925" cy="209550"/>
          </a:xfrm>
          <a:custGeom>
            <a:avLst/>
            <a:gdLst>
              <a:gd name="T0" fmla="*/ 422 w 422"/>
              <a:gd name="T1" fmla="*/ 29 h 132"/>
              <a:gd name="T2" fmla="*/ 384 w 422"/>
              <a:gd name="T3" fmla="*/ 72 h 132"/>
              <a:gd name="T4" fmla="*/ 319 w 422"/>
              <a:gd name="T5" fmla="*/ 106 h 132"/>
              <a:gd name="T6" fmla="*/ 271 w 422"/>
              <a:gd name="T7" fmla="*/ 118 h 132"/>
              <a:gd name="T8" fmla="*/ 232 w 422"/>
              <a:gd name="T9" fmla="*/ 130 h 132"/>
              <a:gd name="T10" fmla="*/ 172 w 422"/>
              <a:gd name="T11" fmla="*/ 132 h 132"/>
              <a:gd name="T12" fmla="*/ 120 w 422"/>
              <a:gd name="T13" fmla="*/ 118 h 132"/>
              <a:gd name="T14" fmla="*/ 74 w 422"/>
              <a:gd name="T15" fmla="*/ 89 h 132"/>
              <a:gd name="T16" fmla="*/ 0 w 422"/>
              <a:gd name="T17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2" h="132">
                <a:moveTo>
                  <a:pt x="422" y="29"/>
                </a:moveTo>
                <a:lnTo>
                  <a:pt x="384" y="72"/>
                </a:lnTo>
                <a:lnTo>
                  <a:pt x="319" y="106"/>
                </a:lnTo>
                <a:lnTo>
                  <a:pt x="271" y="118"/>
                </a:lnTo>
                <a:lnTo>
                  <a:pt x="232" y="130"/>
                </a:lnTo>
                <a:lnTo>
                  <a:pt x="172" y="132"/>
                </a:lnTo>
                <a:lnTo>
                  <a:pt x="120" y="118"/>
                </a:lnTo>
                <a:lnTo>
                  <a:pt x="74" y="89"/>
                </a:lnTo>
                <a:lnTo>
                  <a:pt x="0" y="0"/>
                </a:lnTo>
              </a:path>
            </a:pathLst>
          </a:custGeom>
          <a:noFill/>
          <a:ln w="12700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8" name="Freeform 766"/>
          <p:cNvSpPr>
            <a:spLocks/>
          </p:cNvSpPr>
          <p:nvPr/>
        </p:nvSpPr>
        <p:spPr bwMode="auto">
          <a:xfrm>
            <a:off x="6161088" y="2422525"/>
            <a:ext cx="277812" cy="212725"/>
          </a:xfrm>
          <a:custGeom>
            <a:avLst/>
            <a:gdLst>
              <a:gd name="T0" fmla="*/ 12 w 73"/>
              <a:gd name="T1" fmla="*/ 56 h 56"/>
              <a:gd name="T2" fmla="*/ 16 w 73"/>
              <a:gd name="T3" fmla="*/ 42 h 56"/>
              <a:gd name="T4" fmla="*/ 19 w 73"/>
              <a:gd name="T5" fmla="*/ 33 h 56"/>
              <a:gd name="T6" fmla="*/ 23 w 73"/>
              <a:gd name="T7" fmla="*/ 27 h 56"/>
              <a:gd name="T8" fmla="*/ 31 w 73"/>
              <a:gd name="T9" fmla="*/ 21 h 56"/>
              <a:gd name="T10" fmla="*/ 39 w 73"/>
              <a:gd name="T11" fmla="*/ 18 h 56"/>
              <a:gd name="T12" fmla="*/ 48 w 73"/>
              <a:gd name="T13" fmla="*/ 16 h 56"/>
              <a:gd name="T14" fmla="*/ 60 w 73"/>
              <a:gd name="T15" fmla="*/ 14 h 56"/>
              <a:gd name="T16" fmla="*/ 73 w 73"/>
              <a:gd name="T17" fmla="*/ 12 h 56"/>
              <a:gd name="T18" fmla="*/ 73 w 73"/>
              <a:gd name="T19" fmla="*/ 0 h 56"/>
              <a:gd name="T20" fmla="*/ 58 w 73"/>
              <a:gd name="T21" fmla="*/ 2 h 56"/>
              <a:gd name="T22" fmla="*/ 44 w 73"/>
              <a:gd name="T23" fmla="*/ 4 h 56"/>
              <a:gd name="T24" fmla="*/ 35 w 73"/>
              <a:gd name="T25" fmla="*/ 8 h 56"/>
              <a:gd name="T26" fmla="*/ 23 w 73"/>
              <a:gd name="T27" fmla="*/ 12 h 56"/>
              <a:gd name="T28" fmla="*/ 16 w 73"/>
              <a:gd name="T29" fmla="*/ 19 h 56"/>
              <a:gd name="T30" fmla="*/ 10 w 73"/>
              <a:gd name="T31" fmla="*/ 29 h 56"/>
              <a:gd name="T32" fmla="*/ 4 w 73"/>
              <a:gd name="T33" fmla="*/ 41 h 56"/>
              <a:gd name="T34" fmla="*/ 0 w 73"/>
              <a:gd name="T35" fmla="*/ 54 h 56"/>
              <a:gd name="T36" fmla="*/ 12 w 73"/>
              <a:gd name="T3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" h="56">
                <a:moveTo>
                  <a:pt x="12" y="56"/>
                </a:moveTo>
                <a:lnTo>
                  <a:pt x="16" y="42"/>
                </a:lnTo>
                <a:lnTo>
                  <a:pt x="19" y="33"/>
                </a:lnTo>
                <a:lnTo>
                  <a:pt x="23" y="27"/>
                </a:lnTo>
                <a:lnTo>
                  <a:pt x="31" y="21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3" y="12"/>
                </a:lnTo>
                <a:lnTo>
                  <a:pt x="73" y="0"/>
                </a:lnTo>
                <a:lnTo>
                  <a:pt x="58" y="2"/>
                </a:lnTo>
                <a:lnTo>
                  <a:pt x="44" y="4"/>
                </a:lnTo>
                <a:lnTo>
                  <a:pt x="35" y="8"/>
                </a:lnTo>
                <a:lnTo>
                  <a:pt x="23" y="12"/>
                </a:lnTo>
                <a:lnTo>
                  <a:pt x="16" y="19"/>
                </a:lnTo>
                <a:lnTo>
                  <a:pt x="10" y="29"/>
                </a:lnTo>
                <a:lnTo>
                  <a:pt x="4" y="41"/>
                </a:lnTo>
                <a:lnTo>
                  <a:pt x="0" y="54"/>
                </a:lnTo>
                <a:lnTo>
                  <a:pt x="1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19" name="Freeform 767"/>
          <p:cNvSpPr>
            <a:spLocks/>
          </p:cNvSpPr>
          <p:nvPr/>
        </p:nvSpPr>
        <p:spPr bwMode="auto">
          <a:xfrm>
            <a:off x="6153150" y="2406650"/>
            <a:ext cx="285750" cy="222250"/>
          </a:xfrm>
          <a:custGeom>
            <a:avLst/>
            <a:gdLst>
              <a:gd name="T0" fmla="*/ 12 w 75"/>
              <a:gd name="T1" fmla="*/ 58 h 58"/>
              <a:gd name="T2" fmla="*/ 14 w 75"/>
              <a:gd name="T3" fmla="*/ 45 h 58"/>
              <a:gd name="T4" fmla="*/ 18 w 75"/>
              <a:gd name="T5" fmla="*/ 35 h 58"/>
              <a:gd name="T6" fmla="*/ 23 w 75"/>
              <a:gd name="T7" fmla="*/ 27 h 58"/>
              <a:gd name="T8" fmla="*/ 29 w 75"/>
              <a:gd name="T9" fmla="*/ 22 h 58"/>
              <a:gd name="T10" fmla="*/ 39 w 75"/>
              <a:gd name="T11" fmla="*/ 18 h 58"/>
              <a:gd name="T12" fmla="*/ 48 w 75"/>
              <a:gd name="T13" fmla="*/ 16 h 58"/>
              <a:gd name="T14" fmla="*/ 60 w 75"/>
              <a:gd name="T15" fmla="*/ 14 h 58"/>
              <a:gd name="T16" fmla="*/ 75 w 75"/>
              <a:gd name="T17" fmla="*/ 12 h 58"/>
              <a:gd name="T18" fmla="*/ 73 w 75"/>
              <a:gd name="T19" fmla="*/ 0 h 58"/>
              <a:gd name="T20" fmla="*/ 60 w 75"/>
              <a:gd name="T21" fmla="*/ 2 h 58"/>
              <a:gd name="T22" fmla="*/ 46 w 75"/>
              <a:gd name="T23" fmla="*/ 4 h 58"/>
              <a:gd name="T24" fmla="*/ 35 w 75"/>
              <a:gd name="T25" fmla="*/ 6 h 58"/>
              <a:gd name="T26" fmla="*/ 23 w 75"/>
              <a:gd name="T27" fmla="*/ 12 h 58"/>
              <a:gd name="T28" fmla="*/ 16 w 75"/>
              <a:gd name="T29" fmla="*/ 20 h 58"/>
              <a:gd name="T30" fmla="*/ 8 w 75"/>
              <a:gd name="T31" fmla="*/ 29 h 58"/>
              <a:gd name="T32" fmla="*/ 2 w 75"/>
              <a:gd name="T33" fmla="*/ 41 h 58"/>
              <a:gd name="T34" fmla="*/ 0 w 75"/>
              <a:gd name="T35" fmla="*/ 56 h 58"/>
              <a:gd name="T36" fmla="*/ 12 w 75"/>
              <a:gd name="T3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58">
                <a:moveTo>
                  <a:pt x="12" y="58"/>
                </a:moveTo>
                <a:lnTo>
                  <a:pt x="14" y="45"/>
                </a:lnTo>
                <a:lnTo>
                  <a:pt x="18" y="35"/>
                </a:lnTo>
                <a:lnTo>
                  <a:pt x="23" y="27"/>
                </a:lnTo>
                <a:lnTo>
                  <a:pt x="29" y="22"/>
                </a:lnTo>
                <a:lnTo>
                  <a:pt x="39" y="18"/>
                </a:lnTo>
                <a:lnTo>
                  <a:pt x="48" y="16"/>
                </a:lnTo>
                <a:lnTo>
                  <a:pt x="60" y="14"/>
                </a:lnTo>
                <a:lnTo>
                  <a:pt x="75" y="12"/>
                </a:lnTo>
                <a:lnTo>
                  <a:pt x="73" y="0"/>
                </a:lnTo>
                <a:lnTo>
                  <a:pt x="60" y="2"/>
                </a:lnTo>
                <a:lnTo>
                  <a:pt x="46" y="4"/>
                </a:lnTo>
                <a:lnTo>
                  <a:pt x="35" y="6"/>
                </a:lnTo>
                <a:lnTo>
                  <a:pt x="23" y="12"/>
                </a:lnTo>
                <a:lnTo>
                  <a:pt x="16" y="20"/>
                </a:lnTo>
                <a:lnTo>
                  <a:pt x="8" y="29"/>
                </a:lnTo>
                <a:lnTo>
                  <a:pt x="2" y="41"/>
                </a:lnTo>
                <a:lnTo>
                  <a:pt x="0" y="56"/>
                </a:lnTo>
                <a:lnTo>
                  <a:pt x="12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357120" name="Group 768"/>
          <p:cNvGrpSpPr>
            <a:grpSpLocks/>
          </p:cNvGrpSpPr>
          <p:nvPr/>
        </p:nvGrpSpPr>
        <p:grpSpPr bwMode="auto">
          <a:xfrm rot="1300862">
            <a:off x="6503988" y="206375"/>
            <a:ext cx="1131887" cy="2338388"/>
            <a:chOff x="3534" y="528"/>
            <a:chExt cx="714" cy="1371"/>
          </a:xfrm>
        </p:grpSpPr>
        <p:sp>
          <p:nvSpPr>
            <p:cNvPr id="357121" name="Freeform 769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352 w 357"/>
                <a:gd name="T1" fmla="*/ 621 h 685"/>
                <a:gd name="T2" fmla="*/ 357 w 357"/>
                <a:gd name="T3" fmla="*/ 654 h 685"/>
                <a:gd name="T4" fmla="*/ 352 w 357"/>
                <a:gd name="T5" fmla="*/ 673 h 685"/>
                <a:gd name="T6" fmla="*/ 334 w 357"/>
                <a:gd name="T7" fmla="*/ 683 h 685"/>
                <a:gd name="T8" fmla="*/ 304 w 357"/>
                <a:gd name="T9" fmla="*/ 683 h 685"/>
                <a:gd name="T10" fmla="*/ 273 w 357"/>
                <a:gd name="T11" fmla="*/ 677 h 685"/>
                <a:gd name="T12" fmla="*/ 248 w 357"/>
                <a:gd name="T13" fmla="*/ 671 h 685"/>
                <a:gd name="T14" fmla="*/ 223 w 357"/>
                <a:gd name="T15" fmla="*/ 667 h 685"/>
                <a:gd name="T16" fmla="*/ 198 w 357"/>
                <a:gd name="T17" fmla="*/ 663 h 685"/>
                <a:gd name="T18" fmla="*/ 139 w 357"/>
                <a:gd name="T19" fmla="*/ 663 h 685"/>
                <a:gd name="T20" fmla="*/ 79 w 357"/>
                <a:gd name="T21" fmla="*/ 667 h 685"/>
                <a:gd name="T22" fmla="*/ 29 w 357"/>
                <a:gd name="T23" fmla="*/ 663 h 685"/>
                <a:gd name="T24" fmla="*/ 8 w 357"/>
                <a:gd name="T25" fmla="*/ 652 h 685"/>
                <a:gd name="T26" fmla="*/ 0 w 357"/>
                <a:gd name="T27" fmla="*/ 631 h 685"/>
                <a:gd name="T28" fmla="*/ 12 w 357"/>
                <a:gd name="T29" fmla="*/ 583 h 685"/>
                <a:gd name="T30" fmla="*/ 41 w 357"/>
                <a:gd name="T31" fmla="*/ 531 h 685"/>
                <a:gd name="T32" fmla="*/ 85 w 357"/>
                <a:gd name="T33" fmla="*/ 491 h 685"/>
                <a:gd name="T34" fmla="*/ 83 w 357"/>
                <a:gd name="T35" fmla="*/ 13 h 685"/>
                <a:gd name="T36" fmla="*/ 114 w 357"/>
                <a:gd name="T37" fmla="*/ 508 h 685"/>
                <a:gd name="T38" fmla="*/ 91 w 357"/>
                <a:gd name="T39" fmla="*/ 520 h 685"/>
                <a:gd name="T40" fmla="*/ 73 w 357"/>
                <a:gd name="T41" fmla="*/ 533 h 685"/>
                <a:gd name="T42" fmla="*/ 56 w 357"/>
                <a:gd name="T43" fmla="*/ 554 h 685"/>
                <a:gd name="T44" fmla="*/ 39 w 357"/>
                <a:gd name="T45" fmla="*/ 583 h 685"/>
                <a:gd name="T46" fmla="*/ 27 w 357"/>
                <a:gd name="T47" fmla="*/ 614 h 685"/>
                <a:gd name="T48" fmla="*/ 25 w 357"/>
                <a:gd name="T49" fmla="*/ 631 h 685"/>
                <a:gd name="T50" fmla="*/ 31 w 357"/>
                <a:gd name="T51" fmla="*/ 638 h 685"/>
                <a:gd name="T52" fmla="*/ 43 w 357"/>
                <a:gd name="T53" fmla="*/ 640 h 685"/>
                <a:gd name="T54" fmla="*/ 106 w 357"/>
                <a:gd name="T55" fmla="*/ 640 h 685"/>
                <a:gd name="T56" fmla="*/ 167 w 357"/>
                <a:gd name="T57" fmla="*/ 637 h 685"/>
                <a:gd name="T58" fmla="*/ 219 w 357"/>
                <a:gd name="T59" fmla="*/ 640 h 685"/>
                <a:gd name="T60" fmla="*/ 252 w 357"/>
                <a:gd name="T61" fmla="*/ 646 h 685"/>
                <a:gd name="T62" fmla="*/ 284 w 357"/>
                <a:gd name="T63" fmla="*/ 654 h 685"/>
                <a:gd name="T64" fmla="*/ 304 w 357"/>
                <a:gd name="T65" fmla="*/ 658 h 685"/>
                <a:gd name="T66" fmla="*/ 319 w 357"/>
                <a:gd name="T67" fmla="*/ 660 h 685"/>
                <a:gd name="T68" fmla="*/ 330 w 357"/>
                <a:gd name="T69" fmla="*/ 658 h 685"/>
                <a:gd name="T70" fmla="*/ 330 w 357"/>
                <a:gd name="T71" fmla="*/ 642 h 685"/>
                <a:gd name="T72" fmla="*/ 325 w 357"/>
                <a:gd name="T73" fmla="*/ 621 h 685"/>
                <a:gd name="T74" fmla="*/ 315 w 357"/>
                <a:gd name="T75" fmla="*/ 598 h 685"/>
                <a:gd name="T76" fmla="*/ 294 w 357"/>
                <a:gd name="T77" fmla="*/ 558 h 685"/>
                <a:gd name="T78" fmla="*/ 267 w 357"/>
                <a:gd name="T79" fmla="*/ 523 h 685"/>
                <a:gd name="T80" fmla="*/ 238 w 357"/>
                <a:gd name="T81" fmla="*/ 15 h 685"/>
                <a:gd name="T82" fmla="*/ 265 w 357"/>
                <a:gd name="T83" fmla="*/ 15 h 685"/>
                <a:gd name="T84" fmla="*/ 271 w 357"/>
                <a:gd name="T85" fmla="*/ 495 h 685"/>
                <a:gd name="T86" fmla="*/ 279 w 357"/>
                <a:gd name="T87" fmla="*/ 500 h 685"/>
                <a:gd name="T88" fmla="*/ 286 w 357"/>
                <a:gd name="T89" fmla="*/ 508 h 685"/>
                <a:gd name="T90" fmla="*/ 313 w 357"/>
                <a:gd name="T91" fmla="*/ 541 h 685"/>
                <a:gd name="T92" fmla="*/ 332 w 357"/>
                <a:gd name="T93" fmla="*/ 577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85">
                  <a:moveTo>
                    <a:pt x="346" y="602"/>
                  </a:move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3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5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0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1" y="531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  <a:lnTo>
                    <a:pt x="116" y="13"/>
                  </a:lnTo>
                  <a:lnTo>
                    <a:pt x="112" y="28"/>
                  </a:lnTo>
                  <a:lnTo>
                    <a:pt x="114" y="508"/>
                  </a:lnTo>
                  <a:lnTo>
                    <a:pt x="104" y="512"/>
                  </a:lnTo>
                  <a:lnTo>
                    <a:pt x="96" y="516"/>
                  </a:lnTo>
                  <a:lnTo>
                    <a:pt x="91" y="520"/>
                  </a:lnTo>
                  <a:lnTo>
                    <a:pt x="85" y="523"/>
                  </a:lnTo>
                  <a:lnTo>
                    <a:pt x="79" y="527"/>
                  </a:lnTo>
                  <a:lnTo>
                    <a:pt x="73" y="533"/>
                  </a:lnTo>
                  <a:lnTo>
                    <a:pt x="68" y="539"/>
                  </a:lnTo>
                  <a:lnTo>
                    <a:pt x="62" y="546"/>
                  </a:lnTo>
                  <a:lnTo>
                    <a:pt x="56" y="554"/>
                  </a:lnTo>
                  <a:lnTo>
                    <a:pt x="50" y="564"/>
                  </a:lnTo>
                  <a:lnTo>
                    <a:pt x="45" y="573"/>
                  </a:lnTo>
                  <a:lnTo>
                    <a:pt x="39" y="583"/>
                  </a:lnTo>
                  <a:lnTo>
                    <a:pt x="35" y="592"/>
                  </a:lnTo>
                  <a:lnTo>
                    <a:pt x="31" y="602"/>
                  </a:lnTo>
                  <a:lnTo>
                    <a:pt x="27" y="614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31"/>
                  </a:lnTo>
                  <a:lnTo>
                    <a:pt x="27" y="635"/>
                  </a:lnTo>
                  <a:lnTo>
                    <a:pt x="29" y="637"/>
                  </a:lnTo>
                  <a:lnTo>
                    <a:pt x="31" y="638"/>
                  </a:lnTo>
                  <a:lnTo>
                    <a:pt x="35" y="638"/>
                  </a:lnTo>
                  <a:lnTo>
                    <a:pt x="39" y="640"/>
                  </a:lnTo>
                  <a:lnTo>
                    <a:pt x="43" y="640"/>
                  </a:lnTo>
                  <a:lnTo>
                    <a:pt x="64" y="642"/>
                  </a:lnTo>
                  <a:lnTo>
                    <a:pt x="85" y="642"/>
                  </a:lnTo>
                  <a:lnTo>
                    <a:pt x="106" y="640"/>
                  </a:lnTo>
                  <a:lnTo>
                    <a:pt x="125" y="638"/>
                  </a:lnTo>
                  <a:lnTo>
                    <a:pt x="146" y="638"/>
                  </a:lnTo>
                  <a:lnTo>
                    <a:pt x="167" y="637"/>
                  </a:lnTo>
                  <a:lnTo>
                    <a:pt x="189" y="637"/>
                  </a:lnTo>
                  <a:lnTo>
                    <a:pt x="210" y="638"/>
                  </a:lnTo>
                  <a:lnTo>
                    <a:pt x="219" y="640"/>
                  </a:lnTo>
                  <a:lnTo>
                    <a:pt x="231" y="642"/>
                  </a:lnTo>
                  <a:lnTo>
                    <a:pt x="242" y="644"/>
                  </a:lnTo>
                  <a:lnTo>
                    <a:pt x="252" y="646"/>
                  </a:lnTo>
                  <a:lnTo>
                    <a:pt x="263" y="648"/>
                  </a:lnTo>
                  <a:lnTo>
                    <a:pt x="273" y="650"/>
                  </a:lnTo>
                  <a:lnTo>
                    <a:pt x="284" y="654"/>
                  </a:lnTo>
                  <a:lnTo>
                    <a:pt x="296" y="656"/>
                  </a:lnTo>
                  <a:lnTo>
                    <a:pt x="298" y="656"/>
                  </a:lnTo>
                  <a:lnTo>
                    <a:pt x="304" y="658"/>
                  </a:lnTo>
                  <a:lnTo>
                    <a:pt x="307" y="658"/>
                  </a:lnTo>
                  <a:lnTo>
                    <a:pt x="313" y="658"/>
                  </a:lnTo>
                  <a:lnTo>
                    <a:pt x="319" y="660"/>
                  </a:lnTo>
                  <a:lnTo>
                    <a:pt x="323" y="660"/>
                  </a:lnTo>
                  <a:lnTo>
                    <a:pt x="327" y="658"/>
                  </a:lnTo>
                  <a:lnTo>
                    <a:pt x="330" y="658"/>
                  </a:lnTo>
                  <a:lnTo>
                    <a:pt x="332" y="654"/>
                  </a:lnTo>
                  <a:lnTo>
                    <a:pt x="332" y="648"/>
                  </a:lnTo>
                  <a:lnTo>
                    <a:pt x="330" y="642"/>
                  </a:lnTo>
                  <a:lnTo>
                    <a:pt x="329" y="635"/>
                  </a:lnTo>
                  <a:lnTo>
                    <a:pt x="327" y="627"/>
                  </a:lnTo>
                  <a:lnTo>
                    <a:pt x="325" y="621"/>
                  </a:lnTo>
                  <a:lnTo>
                    <a:pt x="323" y="615"/>
                  </a:lnTo>
                  <a:lnTo>
                    <a:pt x="321" y="612"/>
                  </a:lnTo>
                  <a:lnTo>
                    <a:pt x="315" y="598"/>
                  </a:lnTo>
                  <a:lnTo>
                    <a:pt x="309" y="585"/>
                  </a:lnTo>
                  <a:lnTo>
                    <a:pt x="302" y="571"/>
                  </a:lnTo>
                  <a:lnTo>
                    <a:pt x="294" y="558"/>
                  </a:lnTo>
                  <a:lnTo>
                    <a:pt x="286" y="544"/>
                  </a:lnTo>
                  <a:lnTo>
                    <a:pt x="277" y="533"/>
                  </a:lnTo>
                  <a:lnTo>
                    <a:pt x="267" y="523"/>
                  </a:lnTo>
                  <a:lnTo>
                    <a:pt x="256" y="516"/>
                  </a:lnTo>
                  <a:lnTo>
                    <a:pt x="238" y="508"/>
                  </a:lnTo>
                  <a:lnTo>
                    <a:pt x="238" y="15"/>
                  </a:lnTo>
                  <a:lnTo>
                    <a:pt x="235" y="0"/>
                  </a:lnTo>
                  <a:lnTo>
                    <a:pt x="269" y="0"/>
                  </a:ln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6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2" y="577"/>
                  </a:lnTo>
                  <a:lnTo>
                    <a:pt x="340" y="589"/>
                  </a:lnTo>
                  <a:lnTo>
                    <a:pt x="346" y="60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2" name="Freeform 770"/>
            <p:cNvSpPr>
              <a:spLocks/>
            </p:cNvSpPr>
            <p:nvPr/>
          </p:nvSpPr>
          <p:spPr bwMode="auto">
            <a:xfrm>
              <a:off x="3584" y="528"/>
              <a:ext cx="614" cy="1317"/>
            </a:xfrm>
            <a:custGeom>
              <a:avLst/>
              <a:gdLst>
                <a:gd name="T0" fmla="*/ 87 w 307"/>
                <a:gd name="T1" fmla="*/ 28 h 658"/>
                <a:gd name="T2" fmla="*/ 79 w 307"/>
                <a:gd name="T3" fmla="*/ 512 h 658"/>
                <a:gd name="T4" fmla="*/ 66 w 307"/>
                <a:gd name="T5" fmla="*/ 520 h 658"/>
                <a:gd name="T6" fmla="*/ 54 w 307"/>
                <a:gd name="T7" fmla="*/ 527 h 658"/>
                <a:gd name="T8" fmla="*/ 43 w 307"/>
                <a:gd name="T9" fmla="*/ 539 h 658"/>
                <a:gd name="T10" fmla="*/ 31 w 307"/>
                <a:gd name="T11" fmla="*/ 554 h 658"/>
                <a:gd name="T12" fmla="*/ 20 w 307"/>
                <a:gd name="T13" fmla="*/ 573 h 658"/>
                <a:gd name="T14" fmla="*/ 10 w 307"/>
                <a:gd name="T15" fmla="*/ 592 h 658"/>
                <a:gd name="T16" fmla="*/ 2 w 307"/>
                <a:gd name="T17" fmla="*/ 612 h 658"/>
                <a:gd name="T18" fmla="*/ 0 w 307"/>
                <a:gd name="T19" fmla="*/ 627 h 658"/>
                <a:gd name="T20" fmla="*/ 2 w 307"/>
                <a:gd name="T21" fmla="*/ 635 h 658"/>
                <a:gd name="T22" fmla="*/ 6 w 307"/>
                <a:gd name="T23" fmla="*/ 638 h 658"/>
                <a:gd name="T24" fmla="*/ 14 w 307"/>
                <a:gd name="T25" fmla="*/ 640 h 658"/>
                <a:gd name="T26" fmla="*/ 39 w 307"/>
                <a:gd name="T27" fmla="*/ 642 h 658"/>
                <a:gd name="T28" fmla="*/ 81 w 307"/>
                <a:gd name="T29" fmla="*/ 640 h 658"/>
                <a:gd name="T30" fmla="*/ 121 w 307"/>
                <a:gd name="T31" fmla="*/ 637 h 658"/>
                <a:gd name="T32" fmla="*/ 164 w 307"/>
                <a:gd name="T33" fmla="*/ 637 h 658"/>
                <a:gd name="T34" fmla="*/ 194 w 307"/>
                <a:gd name="T35" fmla="*/ 640 h 658"/>
                <a:gd name="T36" fmla="*/ 217 w 307"/>
                <a:gd name="T37" fmla="*/ 644 h 658"/>
                <a:gd name="T38" fmla="*/ 238 w 307"/>
                <a:gd name="T39" fmla="*/ 648 h 658"/>
                <a:gd name="T40" fmla="*/ 259 w 307"/>
                <a:gd name="T41" fmla="*/ 654 h 658"/>
                <a:gd name="T42" fmla="*/ 275 w 307"/>
                <a:gd name="T43" fmla="*/ 656 h 658"/>
                <a:gd name="T44" fmla="*/ 282 w 307"/>
                <a:gd name="T45" fmla="*/ 658 h 658"/>
                <a:gd name="T46" fmla="*/ 294 w 307"/>
                <a:gd name="T47" fmla="*/ 658 h 658"/>
                <a:gd name="T48" fmla="*/ 302 w 307"/>
                <a:gd name="T49" fmla="*/ 658 h 658"/>
                <a:gd name="T50" fmla="*/ 307 w 307"/>
                <a:gd name="T51" fmla="*/ 654 h 658"/>
                <a:gd name="T52" fmla="*/ 305 w 307"/>
                <a:gd name="T53" fmla="*/ 642 h 658"/>
                <a:gd name="T54" fmla="*/ 302 w 307"/>
                <a:gd name="T55" fmla="*/ 627 h 658"/>
                <a:gd name="T56" fmla="*/ 298 w 307"/>
                <a:gd name="T57" fmla="*/ 615 h 658"/>
                <a:gd name="T58" fmla="*/ 290 w 307"/>
                <a:gd name="T59" fmla="*/ 598 h 658"/>
                <a:gd name="T60" fmla="*/ 277 w 307"/>
                <a:gd name="T61" fmla="*/ 571 h 658"/>
                <a:gd name="T62" fmla="*/ 261 w 307"/>
                <a:gd name="T63" fmla="*/ 544 h 658"/>
                <a:gd name="T64" fmla="*/ 242 w 307"/>
                <a:gd name="T65" fmla="*/ 523 h 658"/>
                <a:gd name="T66" fmla="*/ 213 w 307"/>
                <a:gd name="T67" fmla="*/ 508 h 658"/>
                <a:gd name="T68" fmla="*/ 211 w 307"/>
                <a:gd name="T6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658">
                  <a:moveTo>
                    <a:pt x="91" y="13"/>
                  </a:moveTo>
                  <a:lnTo>
                    <a:pt x="87" y="28"/>
                  </a:lnTo>
                  <a:lnTo>
                    <a:pt x="89" y="508"/>
                  </a:lnTo>
                  <a:lnTo>
                    <a:pt x="79" y="512"/>
                  </a:lnTo>
                  <a:lnTo>
                    <a:pt x="71" y="516"/>
                  </a:lnTo>
                  <a:lnTo>
                    <a:pt x="66" y="520"/>
                  </a:lnTo>
                  <a:lnTo>
                    <a:pt x="60" y="523"/>
                  </a:lnTo>
                  <a:lnTo>
                    <a:pt x="54" y="527"/>
                  </a:lnTo>
                  <a:lnTo>
                    <a:pt x="48" y="533"/>
                  </a:lnTo>
                  <a:lnTo>
                    <a:pt x="43" y="539"/>
                  </a:lnTo>
                  <a:lnTo>
                    <a:pt x="37" y="546"/>
                  </a:lnTo>
                  <a:lnTo>
                    <a:pt x="31" y="554"/>
                  </a:lnTo>
                  <a:lnTo>
                    <a:pt x="25" y="564"/>
                  </a:lnTo>
                  <a:lnTo>
                    <a:pt x="20" y="573"/>
                  </a:lnTo>
                  <a:lnTo>
                    <a:pt x="14" y="583"/>
                  </a:lnTo>
                  <a:lnTo>
                    <a:pt x="10" y="592"/>
                  </a:lnTo>
                  <a:lnTo>
                    <a:pt x="6" y="602"/>
                  </a:lnTo>
                  <a:lnTo>
                    <a:pt x="2" y="612"/>
                  </a:lnTo>
                  <a:lnTo>
                    <a:pt x="0" y="623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2" y="635"/>
                  </a:lnTo>
                  <a:lnTo>
                    <a:pt x="4" y="637"/>
                  </a:lnTo>
                  <a:lnTo>
                    <a:pt x="6" y="638"/>
                  </a:lnTo>
                  <a:lnTo>
                    <a:pt x="10" y="638"/>
                  </a:lnTo>
                  <a:lnTo>
                    <a:pt x="14" y="640"/>
                  </a:lnTo>
                  <a:lnTo>
                    <a:pt x="18" y="640"/>
                  </a:lnTo>
                  <a:lnTo>
                    <a:pt x="39" y="642"/>
                  </a:lnTo>
                  <a:lnTo>
                    <a:pt x="60" y="642"/>
                  </a:lnTo>
                  <a:lnTo>
                    <a:pt x="81" y="640"/>
                  </a:lnTo>
                  <a:lnTo>
                    <a:pt x="100" y="638"/>
                  </a:lnTo>
                  <a:lnTo>
                    <a:pt x="121" y="637"/>
                  </a:lnTo>
                  <a:lnTo>
                    <a:pt x="142" y="637"/>
                  </a:lnTo>
                  <a:lnTo>
                    <a:pt x="164" y="637"/>
                  </a:lnTo>
                  <a:lnTo>
                    <a:pt x="185" y="638"/>
                  </a:lnTo>
                  <a:lnTo>
                    <a:pt x="194" y="640"/>
                  </a:lnTo>
                  <a:lnTo>
                    <a:pt x="206" y="642"/>
                  </a:lnTo>
                  <a:lnTo>
                    <a:pt x="217" y="644"/>
                  </a:lnTo>
                  <a:lnTo>
                    <a:pt x="227" y="646"/>
                  </a:lnTo>
                  <a:lnTo>
                    <a:pt x="238" y="648"/>
                  </a:lnTo>
                  <a:lnTo>
                    <a:pt x="248" y="650"/>
                  </a:lnTo>
                  <a:lnTo>
                    <a:pt x="259" y="654"/>
                  </a:lnTo>
                  <a:lnTo>
                    <a:pt x="271" y="656"/>
                  </a:lnTo>
                  <a:lnTo>
                    <a:pt x="275" y="656"/>
                  </a:lnTo>
                  <a:lnTo>
                    <a:pt x="279" y="656"/>
                  </a:lnTo>
                  <a:lnTo>
                    <a:pt x="282" y="658"/>
                  </a:lnTo>
                  <a:lnTo>
                    <a:pt x="288" y="658"/>
                  </a:lnTo>
                  <a:lnTo>
                    <a:pt x="294" y="658"/>
                  </a:lnTo>
                  <a:lnTo>
                    <a:pt x="298" y="658"/>
                  </a:lnTo>
                  <a:lnTo>
                    <a:pt x="302" y="658"/>
                  </a:lnTo>
                  <a:lnTo>
                    <a:pt x="305" y="658"/>
                  </a:lnTo>
                  <a:lnTo>
                    <a:pt x="307" y="654"/>
                  </a:lnTo>
                  <a:lnTo>
                    <a:pt x="307" y="648"/>
                  </a:lnTo>
                  <a:lnTo>
                    <a:pt x="305" y="642"/>
                  </a:lnTo>
                  <a:lnTo>
                    <a:pt x="304" y="635"/>
                  </a:lnTo>
                  <a:lnTo>
                    <a:pt x="302" y="627"/>
                  </a:lnTo>
                  <a:lnTo>
                    <a:pt x="300" y="621"/>
                  </a:lnTo>
                  <a:lnTo>
                    <a:pt x="298" y="615"/>
                  </a:lnTo>
                  <a:lnTo>
                    <a:pt x="296" y="612"/>
                  </a:lnTo>
                  <a:lnTo>
                    <a:pt x="290" y="598"/>
                  </a:lnTo>
                  <a:lnTo>
                    <a:pt x="284" y="585"/>
                  </a:lnTo>
                  <a:lnTo>
                    <a:pt x="277" y="571"/>
                  </a:lnTo>
                  <a:lnTo>
                    <a:pt x="269" y="558"/>
                  </a:lnTo>
                  <a:lnTo>
                    <a:pt x="261" y="544"/>
                  </a:lnTo>
                  <a:lnTo>
                    <a:pt x="252" y="533"/>
                  </a:lnTo>
                  <a:lnTo>
                    <a:pt x="242" y="523"/>
                  </a:lnTo>
                  <a:lnTo>
                    <a:pt x="229" y="514"/>
                  </a:lnTo>
                  <a:lnTo>
                    <a:pt x="213" y="508"/>
                  </a:lnTo>
                  <a:lnTo>
                    <a:pt x="213" y="15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7123" name="Freeform 771"/>
            <p:cNvSpPr>
              <a:spLocks/>
            </p:cNvSpPr>
            <p:nvPr/>
          </p:nvSpPr>
          <p:spPr bwMode="auto">
            <a:xfrm>
              <a:off x="3534" y="528"/>
              <a:ext cx="714" cy="1371"/>
            </a:xfrm>
            <a:custGeom>
              <a:avLst/>
              <a:gdLst>
                <a:gd name="T0" fmla="*/ 265 w 357"/>
                <a:gd name="T1" fmla="*/ 15 h 685"/>
                <a:gd name="T2" fmla="*/ 267 w 357"/>
                <a:gd name="T3" fmla="*/ 493 h 685"/>
                <a:gd name="T4" fmla="*/ 273 w 357"/>
                <a:gd name="T5" fmla="*/ 496 h 685"/>
                <a:gd name="T6" fmla="*/ 279 w 357"/>
                <a:gd name="T7" fmla="*/ 500 h 685"/>
                <a:gd name="T8" fmla="*/ 284 w 357"/>
                <a:gd name="T9" fmla="*/ 504 h 685"/>
                <a:gd name="T10" fmla="*/ 296 w 357"/>
                <a:gd name="T11" fmla="*/ 518 h 685"/>
                <a:gd name="T12" fmla="*/ 313 w 357"/>
                <a:gd name="T13" fmla="*/ 541 h 685"/>
                <a:gd name="T14" fmla="*/ 327 w 357"/>
                <a:gd name="T15" fmla="*/ 564 h 685"/>
                <a:gd name="T16" fmla="*/ 340 w 357"/>
                <a:gd name="T17" fmla="*/ 589 h 685"/>
                <a:gd name="T18" fmla="*/ 348 w 357"/>
                <a:gd name="T19" fmla="*/ 612 h 685"/>
                <a:gd name="T20" fmla="*/ 355 w 357"/>
                <a:gd name="T21" fmla="*/ 633 h 685"/>
                <a:gd name="T22" fmla="*/ 357 w 357"/>
                <a:gd name="T23" fmla="*/ 654 h 685"/>
                <a:gd name="T24" fmla="*/ 354 w 357"/>
                <a:gd name="T25" fmla="*/ 669 h 685"/>
                <a:gd name="T26" fmla="*/ 348 w 357"/>
                <a:gd name="T27" fmla="*/ 677 h 685"/>
                <a:gd name="T28" fmla="*/ 334 w 357"/>
                <a:gd name="T29" fmla="*/ 683 h 685"/>
                <a:gd name="T30" fmla="*/ 315 w 357"/>
                <a:gd name="T31" fmla="*/ 685 h 685"/>
                <a:gd name="T32" fmla="*/ 294 w 357"/>
                <a:gd name="T33" fmla="*/ 681 h 685"/>
                <a:gd name="T34" fmla="*/ 273 w 357"/>
                <a:gd name="T35" fmla="*/ 677 h 685"/>
                <a:gd name="T36" fmla="*/ 256 w 357"/>
                <a:gd name="T37" fmla="*/ 673 h 685"/>
                <a:gd name="T38" fmla="*/ 240 w 357"/>
                <a:gd name="T39" fmla="*/ 669 h 685"/>
                <a:gd name="T40" fmla="*/ 223 w 357"/>
                <a:gd name="T41" fmla="*/ 667 h 685"/>
                <a:gd name="T42" fmla="*/ 206 w 357"/>
                <a:gd name="T43" fmla="*/ 663 h 685"/>
                <a:gd name="T44" fmla="*/ 179 w 357"/>
                <a:gd name="T45" fmla="*/ 663 h 685"/>
                <a:gd name="T46" fmla="*/ 139 w 357"/>
                <a:gd name="T47" fmla="*/ 663 h 685"/>
                <a:gd name="T48" fmla="*/ 98 w 357"/>
                <a:gd name="T49" fmla="*/ 665 h 685"/>
                <a:gd name="T50" fmla="*/ 60 w 357"/>
                <a:gd name="T51" fmla="*/ 667 h 685"/>
                <a:gd name="T52" fmla="*/ 29 w 357"/>
                <a:gd name="T53" fmla="*/ 663 h 685"/>
                <a:gd name="T54" fmla="*/ 14 w 357"/>
                <a:gd name="T55" fmla="*/ 658 h 685"/>
                <a:gd name="T56" fmla="*/ 4 w 357"/>
                <a:gd name="T57" fmla="*/ 646 h 685"/>
                <a:gd name="T58" fmla="*/ 0 w 357"/>
                <a:gd name="T59" fmla="*/ 631 h 685"/>
                <a:gd name="T60" fmla="*/ 4 w 357"/>
                <a:gd name="T61" fmla="*/ 600 h 685"/>
                <a:gd name="T62" fmla="*/ 20 w 357"/>
                <a:gd name="T63" fmla="*/ 564 h 685"/>
                <a:gd name="T64" fmla="*/ 43 w 357"/>
                <a:gd name="T65" fmla="*/ 529 h 685"/>
                <a:gd name="T66" fmla="*/ 70 w 357"/>
                <a:gd name="T67" fmla="*/ 502 h 685"/>
                <a:gd name="T68" fmla="*/ 87 w 357"/>
                <a:gd name="T69" fmla="*/ 491 h 685"/>
                <a:gd name="T70" fmla="*/ 83 w 357"/>
                <a:gd name="T71" fmla="*/ 1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7" h="685">
                  <a:moveTo>
                    <a:pt x="269" y="0"/>
                  </a:moveTo>
                  <a:lnTo>
                    <a:pt x="265" y="15"/>
                  </a:lnTo>
                  <a:lnTo>
                    <a:pt x="265" y="491"/>
                  </a:lnTo>
                  <a:lnTo>
                    <a:pt x="267" y="493"/>
                  </a:lnTo>
                  <a:lnTo>
                    <a:pt x="271" y="495"/>
                  </a:lnTo>
                  <a:lnTo>
                    <a:pt x="273" y="496"/>
                  </a:lnTo>
                  <a:lnTo>
                    <a:pt x="277" y="498"/>
                  </a:lnTo>
                  <a:lnTo>
                    <a:pt x="279" y="500"/>
                  </a:lnTo>
                  <a:lnTo>
                    <a:pt x="281" y="502"/>
                  </a:lnTo>
                  <a:lnTo>
                    <a:pt x="284" y="504"/>
                  </a:lnTo>
                  <a:lnTo>
                    <a:pt x="286" y="508"/>
                  </a:lnTo>
                  <a:lnTo>
                    <a:pt x="296" y="518"/>
                  </a:lnTo>
                  <a:lnTo>
                    <a:pt x="306" y="529"/>
                  </a:lnTo>
                  <a:lnTo>
                    <a:pt x="313" y="541"/>
                  </a:lnTo>
                  <a:lnTo>
                    <a:pt x="321" y="552"/>
                  </a:lnTo>
                  <a:lnTo>
                    <a:pt x="327" y="564"/>
                  </a:lnTo>
                  <a:lnTo>
                    <a:pt x="334" y="577"/>
                  </a:lnTo>
                  <a:lnTo>
                    <a:pt x="340" y="589"/>
                  </a:lnTo>
                  <a:lnTo>
                    <a:pt x="346" y="602"/>
                  </a:lnTo>
                  <a:lnTo>
                    <a:pt x="348" y="612"/>
                  </a:lnTo>
                  <a:lnTo>
                    <a:pt x="352" y="621"/>
                  </a:lnTo>
                  <a:lnTo>
                    <a:pt x="355" y="633"/>
                  </a:lnTo>
                  <a:lnTo>
                    <a:pt x="357" y="644"/>
                  </a:lnTo>
                  <a:lnTo>
                    <a:pt x="357" y="654"/>
                  </a:lnTo>
                  <a:lnTo>
                    <a:pt x="355" y="665"/>
                  </a:lnTo>
                  <a:lnTo>
                    <a:pt x="354" y="669"/>
                  </a:lnTo>
                  <a:lnTo>
                    <a:pt x="352" y="673"/>
                  </a:lnTo>
                  <a:lnTo>
                    <a:pt x="348" y="677"/>
                  </a:lnTo>
                  <a:lnTo>
                    <a:pt x="342" y="681"/>
                  </a:lnTo>
                  <a:lnTo>
                    <a:pt x="334" y="683"/>
                  </a:lnTo>
                  <a:lnTo>
                    <a:pt x="325" y="685"/>
                  </a:lnTo>
                  <a:lnTo>
                    <a:pt x="315" y="685"/>
                  </a:lnTo>
                  <a:lnTo>
                    <a:pt x="304" y="683"/>
                  </a:lnTo>
                  <a:lnTo>
                    <a:pt x="294" y="681"/>
                  </a:lnTo>
                  <a:lnTo>
                    <a:pt x="283" y="679"/>
                  </a:lnTo>
                  <a:lnTo>
                    <a:pt x="273" y="677"/>
                  </a:lnTo>
                  <a:lnTo>
                    <a:pt x="265" y="675"/>
                  </a:lnTo>
                  <a:lnTo>
                    <a:pt x="256" y="673"/>
                  </a:lnTo>
                  <a:lnTo>
                    <a:pt x="248" y="671"/>
                  </a:lnTo>
                  <a:lnTo>
                    <a:pt x="240" y="669"/>
                  </a:lnTo>
                  <a:lnTo>
                    <a:pt x="231" y="669"/>
                  </a:lnTo>
                  <a:lnTo>
                    <a:pt x="223" y="667"/>
                  </a:lnTo>
                  <a:lnTo>
                    <a:pt x="215" y="665"/>
                  </a:lnTo>
                  <a:lnTo>
                    <a:pt x="206" y="663"/>
                  </a:lnTo>
                  <a:lnTo>
                    <a:pt x="198" y="663"/>
                  </a:lnTo>
                  <a:lnTo>
                    <a:pt x="179" y="663"/>
                  </a:lnTo>
                  <a:lnTo>
                    <a:pt x="158" y="663"/>
                  </a:lnTo>
                  <a:lnTo>
                    <a:pt x="139" y="663"/>
                  </a:lnTo>
                  <a:lnTo>
                    <a:pt x="119" y="665"/>
                  </a:lnTo>
                  <a:lnTo>
                    <a:pt x="98" y="665"/>
                  </a:lnTo>
                  <a:lnTo>
                    <a:pt x="79" y="667"/>
                  </a:lnTo>
                  <a:lnTo>
                    <a:pt x="60" y="667"/>
                  </a:lnTo>
                  <a:lnTo>
                    <a:pt x="39" y="667"/>
                  </a:lnTo>
                  <a:lnTo>
                    <a:pt x="29" y="663"/>
                  </a:lnTo>
                  <a:lnTo>
                    <a:pt x="22" y="661"/>
                  </a:lnTo>
                  <a:lnTo>
                    <a:pt x="14" y="658"/>
                  </a:lnTo>
                  <a:lnTo>
                    <a:pt x="8" y="652"/>
                  </a:lnTo>
                  <a:lnTo>
                    <a:pt x="4" y="646"/>
                  </a:lnTo>
                  <a:lnTo>
                    <a:pt x="2" y="638"/>
                  </a:lnTo>
                  <a:lnTo>
                    <a:pt x="0" y="631"/>
                  </a:lnTo>
                  <a:lnTo>
                    <a:pt x="0" y="619"/>
                  </a:lnTo>
                  <a:lnTo>
                    <a:pt x="4" y="600"/>
                  </a:lnTo>
                  <a:lnTo>
                    <a:pt x="12" y="583"/>
                  </a:lnTo>
                  <a:lnTo>
                    <a:pt x="20" y="564"/>
                  </a:lnTo>
                  <a:lnTo>
                    <a:pt x="29" y="546"/>
                  </a:lnTo>
                  <a:lnTo>
                    <a:pt x="43" y="529"/>
                  </a:lnTo>
                  <a:lnTo>
                    <a:pt x="54" y="516"/>
                  </a:lnTo>
                  <a:lnTo>
                    <a:pt x="70" y="502"/>
                  </a:lnTo>
                  <a:lnTo>
                    <a:pt x="85" y="491"/>
                  </a:lnTo>
                  <a:lnTo>
                    <a:pt x="87" y="491"/>
                  </a:lnTo>
                  <a:lnTo>
                    <a:pt x="87" y="28"/>
                  </a:lnTo>
                  <a:lnTo>
                    <a:pt x="83" y="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7124" name="Rectangle 772"/>
          <p:cNvSpPr>
            <a:spLocks noChangeArrowheads="1"/>
          </p:cNvSpPr>
          <p:nvPr/>
        </p:nvSpPr>
        <p:spPr bwMode="auto">
          <a:xfrm>
            <a:off x="533400" y="3276600"/>
            <a:ext cx="520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000000"/>
                </a:solidFill>
              </a:rPr>
              <a:t>Axon</a:t>
            </a:r>
            <a:endParaRPr lang="pl-PL" b="1"/>
          </a:p>
        </p:txBody>
      </p:sp>
      <p:sp>
        <p:nvSpPr>
          <p:cNvPr id="357125" name="Freeform 773"/>
          <p:cNvSpPr>
            <a:spLocks/>
          </p:cNvSpPr>
          <p:nvPr/>
        </p:nvSpPr>
        <p:spPr bwMode="auto">
          <a:xfrm>
            <a:off x="492125" y="1762125"/>
            <a:ext cx="1443038" cy="904875"/>
          </a:xfrm>
          <a:custGeom>
            <a:avLst/>
            <a:gdLst>
              <a:gd name="T0" fmla="*/ 0 w 257"/>
              <a:gd name="T1" fmla="*/ 0 h 146"/>
              <a:gd name="T2" fmla="*/ 8 w 257"/>
              <a:gd name="T3" fmla="*/ 2 h 146"/>
              <a:gd name="T4" fmla="*/ 15 w 257"/>
              <a:gd name="T5" fmla="*/ 6 h 146"/>
              <a:gd name="T6" fmla="*/ 23 w 257"/>
              <a:gd name="T7" fmla="*/ 8 h 146"/>
              <a:gd name="T8" fmla="*/ 31 w 257"/>
              <a:gd name="T9" fmla="*/ 12 h 146"/>
              <a:gd name="T10" fmla="*/ 36 w 257"/>
              <a:gd name="T11" fmla="*/ 15 h 146"/>
              <a:gd name="T12" fmla="*/ 44 w 257"/>
              <a:gd name="T13" fmla="*/ 19 h 146"/>
              <a:gd name="T14" fmla="*/ 50 w 257"/>
              <a:gd name="T15" fmla="*/ 23 h 146"/>
              <a:gd name="T16" fmla="*/ 57 w 257"/>
              <a:gd name="T17" fmla="*/ 27 h 146"/>
              <a:gd name="T18" fmla="*/ 59 w 257"/>
              <a:gd name="T19" fmla="*/ 40 h 146"/>
              <a:gd name="T20" fmla="*/ 61 w 257"/>
              <a:gd name="T21" fmla="*/ 54 h 146"/>
              <a:gd name="T22" fmla="*/ 67 w 257"/>
              <a:gd name="T23" fmla="*/ 63 h 146"/>
              <a:gd name="T24" fmla="*/ 73 w 257"/>
              <a:gd name="T25" fmla="*/ 73 h 146"/>
              <a:gd name="T26" fmla="*/ 82 w 257"/>
              <a:gd name="T27" fmla="*/ 81 h 146"/>
              <a:gd name="T28" fmla="*/ 90 w 257"/>
              <a:gd name="T29" fmla="*/ 86 h 146"/>
              <a:gd name="T30" fmla="*/ 102 w 257"/>
              <a:gd name="T31" fmla="*/ 92 h 146"/>
              <a:gd name="T32" fmla="*/ 111 w 257"/>
              <a:gd name="T33" fmla="*/ 96 h 146"/>
              <a:gd name="T34" fmla="*/ 121 w 257"/>
              <a:gd name="T35" fmla="*/ 96 h 146"/>
              <a:gd name="T36" fmla="*/ 128 w 257"/>
              <a:gd name="T37" fmla="*/ 98 h 146"/>
              <a:gd name="T38" fmla="*/ 138 w 257"/>
              <a:gd name="T39" fmla="*/ 100 h 146"/>
              <a:gd name="T40" fmla="*/ 148 w 257"/>
              <a:gd name="T41" fmla="*/ 100 h 146"/>
              <a:gd name="T42" fmla="*/ 157 w 257"/>
              <a:gd name="T43" fmla="*/ 102 h 146"/>
              <a:gd name="T44" fmla="*/ 167 w 257"/>
              <a:gd name="T45" fmla="*/ 104 h 146"/>
              <a:gd name="T46" fmla="*/ 176 w 257"/>
              <a:gd name="T47" fmla="*/ 104 h 146"/>
              <a:gd name="T48" fmla="*/ 188 w 257"/>
              <a:gd name="T49" fmla="*/ 106 h 146"/>
              <a:gd name="T50" fmla="*/ 197 w 257"/>
              <a:gd name="T51" fmla="*/ 109 h 146"/>
              <a:gd name="T52" fmla="*/ 207 w 257"/>
              <a:gd name="T53" fmla="*/ 111 h 146"/>
              <a:gd name="T54" fmla="*/ 217 w 257"/>
              <a:gd name="T55" fmla="*/ 115 h 146"/>
              <a:gd name="T56" fmla="*/ 226 w 257"/>
              <a:gd name="T57" fmla="*/ 119 h 146"/>
              <a:gd name="T58" fmla="*/ 234 w 257"/>
              <a:gd name="T59" fmla="*/ 125 h 146"/>
              <a:gd name="T60" fmla="*/ 244 w 257"/>
              <a:gd name="T61" fmla="*/ 131 h 146"/>
              <a:gd name="T62" fmla="*/ 251 w 257"/>
              <a:gd name="T63" fmla="*/ 138 h 146"/>
              <a:gd name="T64" fmla="*/ 257 w 257"/>
              <a:gd name="T6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7" h="146">
                <a:moveTo>
                  <a:pt x="0" y="0"/>
                </a:moveTo>
                <a:lnTo>
                  <a:pt x="8" y="2"/>
                </a:lnTo>
                <a:lnTo>
                  <a:pt x="15" y="6"/>
                </a:lnTo>
                <a:lnTo>
                  <a:pt x="23" y="8"/>
                </a:lnTo>
                <a:lnTo>
                  <a:pt x="31" y="12"/>
                </a:lnTo>
                <a:lnTo>
                  <a:pt x="36" y="15"/>
                </a:lnTo>
                <a:lnTo>
                  <a:pt x="44" y="19"/>
                </a:lnTo>
                <a:lnTo>
                  <a:pt x="50" y="23"/>
                </a:lnTo>
                <a:lnTo>
                  <a:pt x="57" y="27"/>
                </a:lnTo>
                <a:lnTo>
                  <a:pt x="59" y="40"/>
                </a:lnTo>
                <a:lnTo>
                  <a:pt x="61" y="54"/>
                </a:lnTo>
                <a:lnTo>
                  <a:pt x="67" y="63"/>
                </a:lnTo>
                <a:lnTo>
                  <a:pt x="73" y="73"/>
                </a:lnTo>
                <a:lnTo>
                  <a:pt x="82" y="81"/>
                </a:lnTo>
                <a:lnTo>
                  <a:pt x="90" y="86"/>
                </a:lnTo>
                <a:lnTo>
                  <a:pt x="102" y="92"/>
                </a:lnTo>
                <a:lnTo>
                  <a:pt x="111" y="96"/>
                </a:lnTo>
                <a:lnTo>
                  <a:pt x="121" y="96"/>
                </a:lnTo>
                <a:lnTo>
                  <a:pt x="128" y="98"/>
                </a:lnTo>
                <a:lnTo>
                  <a:pt x="138" y="100"/>
                </a:lnTo>
                <a:lnTo>
                  <a:pt x="148" y="100"/>
                </a:lnTo>
                <a:lnTo>
                  <a:pt x="157" y="102"/>
                </a:lnTo>
                <a:lnTo>
                  <a:pt x="167" y="104"/>
                </a:lnTo>
                <a:lnTo>
                  <a:pt x="176" y="104"/>
                </a:lnTo>
                <a:lnTo>
                  <a:pt x="188" y="106"/>
                </a:lnTo>
                <a:lnTo>
                  <a:pt x="197" y="109"/>
                </a:lnTo>
                <a:lnTo>
                  <a:pt x="207" y="111"/>
                </a:lnTo>
                <a:lnTo>
                  <a:pt x="217" y="115"/>
                </a:lnTo>
                <a:lnTo>
                  <a:pt x="226" y="119"/>
                </a:lnTo>
                <a:lnTo>
                  <a:pt x="234" y="125"/>
                </a:lnTo>
                <a:lnTo>
                  <a:pt x="244" y="131"/>
                </a:lnTo>
                <a:lnTo>
                  <a:pt x="251" y="138"/>
                </a:lnTo>
                <a:lnTo>
                  <a:pt x="257" y="146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6" name="Freeform 774"/>
          <p:cNvSpPr>
            <a:spLocks/>
          </p:cNvSpPr>
          <p:nvPr/>
        </p:nvSpPr>
        <p:spPr bwMode="auto">
          <a:xfrm>
            <a:off x="925513" y="838200"/>
            <a:ext cx="1430337" cy="933450"/>
          </a:xfrm>
          <a:custGeom>
            <a:avLst/>
            <a:gdLst>
              <a:gd name="T0" fmla="*/ 0 w 255"/>
              <a:gd name="T1" fmla="*/ 0 h 150"/>
              <a:gd name="T2" fmla="*/ 5 w 255"/>
              <a:gd name="T3" fmla="*/ 6 h 150"/>
              <a:gd name="T4" fmla="*/ 11 w 255"/>
              <a:gd name="T5" fmla="*/ 10 h 150"/>
              <a:gd name="T6" fmla="*/ 17 w 255"/>
              <a:gd name="T7" fmla="*/ 16 h 150"/>
              <a:gd name="T8" fmla="*/ 25 w 255"/>
              <a:gd name="T9" fmla="*/ 20 h 150"/>
              <a:gd name="T10" fmla="*/ 30 w 255"/>
              <a:gd name="T11" fmla="*/ 23 h 150"/>
              <a:gd name="T12" fmla="*/ 38 w 255"/>
              <a:gd name="T13" fmla="*/ 29 h 150"/>
              <a:gd name="T14" fmla="*/ 44 w 255"/>
              <a:gd name="T15" fmla="*/ 33 h 150"/>
              <a:gd name="T16" fmla="*/ 49 w 255"/>
              <a:gd name="T17" fmla="*/ 35 h 150"/>
              <a:gd name="T18" fmla="*/ 57 w 255"/>
              <a:gd name="T19" fmla="*/ 33 h 150"/>
              <a:gd name="T20" fmla="*/ 63 w 255"/>
              <a:gd name="T21" fmla="*/ 31 h 150"/>
              <a:gd name="T22" fmla="*/ 69 w 255"/>
              <a:gd name="T23" fmla="*/ 31 h 150"/>
              <a:gd name="T24" fmla="*/ 74 w 255"/>
              <a:gd name="T25" fmla="*/ 31 h 150"/>
              <a:gd name="T26" fmla="*/ 84 w 255"/>
              <a:gd name="T27" fmla="*/ 35 h 150"/>
              <a:gd name="T28" fmla="*/ 92 w 255"/>
              <a:gd name="T29" fmla="*/ 43 h 150"/>
              <a:gd name="T30" fmla="*/ 101 w 255"/>
              <a:gd name="T31" fmla="*/ 50 h 150"/>
              <a:gd name="T32" fmla="*/ 109 w 255"/>
              <a:gd name="T33" fmla="*/ 60 h 150"/>
              <a:gd name="T34" fmla="*/ 115 w 255"/>
              <a:gd name="T35" fmla="*/ 69 h 150"/>
              <a:gd name="T36" fmla="*/ 124 w 255"/>
              <a:gd name="T37" fmla="*/ 79 h 150"/>
              <a:gd name="T38" fmla="*/ 130 w 255"/>
              <a:gd name="T39" fmla="*/ 85 h 150"/>
              <a:gd name="T40" fmla="*/ 136 w 255"/>
              <a:gd name="T41" fmla="*/ 89 h 150"/>
              <a:gd name="T42" fmla="*/ 143 w 255"/>
              <a:gd name="T43" fmla="*/ 92 h 150"/>
              <a:gd name="T44" fmla="*/ 149 w 255"/>
              <a:gd name="T45" fmla="*/ 96 h 150"/>
              <a:gd name="T46" fmla="*/ 157 w 255"/>
              <a:gd name="T47" fmla="*/ 100 h 150"/>
              <a:gd name="T48" fmla="*/ 165 w 255"/>
              <a:gd name="T49" fmla="*/ 104 h 150"/>
              <a:gd name="T50" fmla="*/ 172 w 255"/>
              <a:gd name="T51" fmla="*/ 110 h 150"/>
              <a:gd name="T52" fmla="*/ 180 w 255"/>
              <a:gd name="T53" fmla="*/ 117 h 150"/>
              <a:gd name="T54" fmla="*/ 188 w 255"/>
              <a:gd name="T55" fmla="*/ 123 h 150"/>
              <a:gd name="T56" fmla="*/ 195 w 255"/>
              <a:gd name="T57" fmla="*/ 129 h 150"/>
              <a:gd name="T58" fmla="*/ 203 w 255"/>
              <a:gd name="T59" fmla="*/ 135 h 150"/>
              <a:gd name="T60" fmla="*/ 213 w 255"/>
              <a:gd name="T61" fmla="*/ 140 h 150"/>
              <a:gd name="T62" fmla="*/ 222 w 255"/>
              <a:gd name="T63" fmla="*/ 142 h 150"/>
              <a:gd name="T64" fmla="*/ 234 w 255"/>
              <a:gd name="T65" fmla="*/ 146 h 150"/>
              <a:gd name="T66" fmla="*/ 243 w 255"/>
              <a:gd name="T67" fmla="*/ 148 h 150"/>
              <a:gd name="T68" fmla="*/ 255 w 255"/>
              <a:gd name="T69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5" y="6"/>
                </a:lnTo>
                <a:lnTo>
                  <a:pt x="11" y="10"/>
                </a:lnTo>
                <a:lnTo>
                  <a:pt x="17" y="16"/>
                </a:lnTo>
                <a:lnTo>
                  <a:pt x="25" y="20"/>
                </a:lnTo>
                <a:lnTo>
                  <a:pt x="30" y="23"/>
                </a:lnTo>
                <a:lnTo>
                  <a:pt x="38" y="29"/>
                </a:lnTo>
                <a:lnTo>
                  <a:pt x="44" y="33"/>
                </a:lnTo>
                <a:lnTo>
                  <a:pt x="49" y="35"/>
                </a:lnTo>
                <a:lnTo>
                  <a:pt x="57" y="33"/>
                </a:lnTo>
                <a:lnTo>
                  <a:pt x="63" y="31"/>
                </a:lnTo>
                <a:lnTo>
                  <a:pt x="69" y="31"/>
                </a:lnTo>
                <a:lnTo>
                  <a:pt x="74" y="31"/>
                </a:lnTo>
                <a:lnTo>
                  <a:pt x="84" y="35"/>
                </a:lnTo>
                <a:lnTo>
                  <a:pt x="92" y="43"/>
                </a:lnTo>
                <a:lnTo>
                  <a:pt x="101" y="50"/>
                </a:lnTo>
                <a:lnTo>
                  <a:pt x="109" y="60"/>
                </a:lnTo>
                <a:lnTo>
                  <a:pt x="115" y="69"/>
                </a:lnTo>
                <a:lnTo>
                  <a:pt x="124" y="79"/>
                </a:lnTo>
                <a:lnTo>
                  <a:pt x="130" y="85"/>
                </a:lnTo>
                <a:lnTo>
                  <a:pt x="136" y="89"/>
                </a:lnTo>
                <a:lnTo>
                  <a:pt x="143" y="92"/>
                </a:lnTo>
                <a:lnTo>
                  <a:pt x="149" y="96"/>
                </a:lnTo>
                <a:lnTo>
                  <a:pt x="157" y="100"/>
                </a:lnTo>
                <a:lnTo>
                  <a:pt x="165" y="104"/>
                </a:lnTo>
                <a:lnTo>
                  <a:pt x="172" y="110"/>
                </a:lnTo>
                <a:lnTo>
                  <a:pt x="180" y="117"/>
                </a:lnTo>
                <a:lnTo>
                  <a:pt x="188" y="123"/>
                </a:lnTo>
                <a:lnTo>
                  <a:pt x="195" y="129"/>
                </a:lnTo>
                <a:lnTo>
                  <a:pt x="203" y="135"/>
                </a:lnTo>
                <a:lnTo>
                  <a:pt x="213" y="140"/>
                </a:lnTo>
                <a:lnTo>
                  <a:pt x="222" y="142"/>
                </a:lnTo>
                <a:lnTo>
                  <a:pt x="234" y="146"/>
                </a:lnTo>
                <a:lnTo>
                  <a:pt x="243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7" name="Freeform 775"/>
          <p:cNvSpPr>
            <a:spLocks/>
          </p:cNvSpPr>
          <p:nvPr/>
        </p:nvSpPr>
        <p:spPr bwMode="auto">
          <a:xfrm>
            <a:off x="457200" y="1450975"/>
            <a:ext cx="1430338" cy="931863"/>
          </a:xfrm>
          <a:custGeom>
            <a:avLst/>
            <a:gdLst>
              <a:gd name="T0" fmla="*/ 0 w 255"/>
              <a:gd name="T1" fmla="*/ 0 h 150"/>
              <a:gd name="T2" fmla="*/ 6 w 255"/>
              <a:gd name="T3" fmla="*/ 6 h 150"/>
              <a:gd name="T4" fmla="*/ 14 w 255"/>
              <a:gd name="T5" fmla="*/ 14 h 150"/>
              <a:gd name="T6" fmla="*/ 21 w 255"/>
              <a:gd name="T7" fmla="*/ 19 h 150"/>
              <a:gd name="T8" fmla="*/ 31 w 255"/>
              <a:gd name="T9" fmla="*/ 27 h 150"/>
              <a:gd name="T10" fmla="*/ 38 w 255"/>
              <a:gd name="T11" fmla="*/ 33 h 150"/>
              <a:gd name="T12" fmla="*/ 48 w 255"/>
              <a:gd name="T13" fmla="*/ 40 h 150"/>
              <a:gd name="T14" fmla="*/ 56 w 255"/>
              <a:gd name="T15" fmla="*/ 44 h 150"/>
              <a:gd name="T16" fmla="*/ 61 w 255"/>
              <a:gd name="T17" fmla="*/ 50 h 150"/>
              <a:gd name="T18" fmla="*/ 75 w 255"/>
              <a:gd name="T19" fmla="*/ 42 h 150"/>
              <a:gd name="T20" fmla="*/ 86 w 255"/>
              <a:gd name="T21" fmla="*/ 39 h 150"/>
              <a:gd name="T22" fmla="*/ 96 w 255"/>
              <a:gd name="T23" fmla="*/ 35 h 150"/>
              <a:gd name="T24" fmla="*/ 106 w 255"/>
              <a:gd name="T25" fmla="*/ 35 h 150"/>
              <a:gd name="T26" fmla="*/ 113 w 255"/>
              <a:gd name="T27" fmla="*/ 35 h 150"/>
              <a:gd name="T28" fmla="*/ 123 w 255"/>
              <a:gd name="T29" fmla="*/ 37 h 150"/>
              <a:gd name="T30" fmla="*/ 131 w 255"/>
              <a:gd name="T31" fmla="*/ 42 h 150"/>
              <a:gd name="T32" fmla="*/ 138 w 255"/>
              <a:gd name="T33" fmla="*/ 50 h 150"/>
              <a:gd name="T34" fmla="*/ 144 w 255"/>
              <a:gd name="T35" fmla="*/ 56 h 150"/>
              <a:gd name="T36" fmla="*/ 150 w 255"/>
              <a:gd name="T37" fmla="*/ 64 h 150"/>
              <a:gd name="T38" fmla="*/ 155 w 255"/>
              <a:gd name="T39" fmla="*/ 69 h 150"/>
              <a:gd name="T40" fmla="*/ 161 w 255"/>
              <a:gd name="T41" fmla="*/ 77 h 150"/>
              <a:gd name="T42" fmla="*/ 167 w 255"/>
              <a:gd name="T43" fmla="*/ 87 h 150"/>
              <a:gd name="T44" fmla="*/ 173 w 255"/>
              <a:gd name="T45" fmla="*/ 94 h 150"/>
              <a:gd name="T46" fmla="*/ 179 w 255"/>
              <a:gd name="T47" fmla="*/ 102 h 150"/>
              <a:gd name="T48" fmla="*/ 186 w 255"/>
              <a:gd name="T49" fmla="*/ 110 h 150"/>
              <a:gd name="T50" fmla="*/ 192 w 255"/>
              <a:gd name="T51" fmla="*/ 117 h 150"/>
              <a:gd name="T52" fmla="*/ 200 w 255"/>
              <a:gd name="T53" fmla="*/ 123 h 150"/>
              <a:gd name="T54" fmla="*/ 207 w 255"/>
              <a:gd name="T55" fmla="*/ 131 h 150"/>
              <a:gd name="T56" fmla="*/ 217 w 255"/>
              <a:gd name="T57" fmla="*/ 136 h 150"/>
              <a:gd name="T58" fmla="*/ 225 w 255"/>
              <a:gd name="T59" fmla="*/ 140 h 150"/>
              <a:gd name="T60" fmla="*/ 234 w 255"/>
              <a:gd name="T61" fmla="*/ 146 h 150"/>
              <a:gd name="T62" fmla="*/ 244 w 255"/>
              <a:gd name="T63" fmla="*/ 148 h 150"/>
              <a:gd name="T64" fmla="*/ 255 w 255"/>
              <a:gd name="T6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5" h="150">
                <a:moveTo>
                  <a:pt x="0" y="0"/>
                </a:moveTo>
                <a:lnTo>
                  <a:pt x="6" y="6"/>
                </a:lnTo>
                <a:lnTo>
                  <a:pt x="14" y="14"/>
                </a:lnTo>
                <a:lnTo>
                  <a:pt x="21" y="19"/>
                </a:lnTo>
                <a:lnTo>
                  <a:pt x="31" y="27"/>
                </a:lnTo>
                <a:lnTo>
                  <a:pt x="38" y="33"/>
                </a:lnTo>
                <a:lnTo>
                  <a:pt x="48" y="40"/>
                </a:lnTo>
                <a:lnTo>
                  <a:pt x="56" y="44"/>
                </a:lnTo>
                <a:lnTo>
                  <a:pt x="61" y="50"/>
                </a:lnTo>
                <a:lnTo>
                  <a:pt x="75" y="42"/>
                </a:lnTo>
                <a:lnTo>
                  <a:pt x="86" y="39"/>
                </a:lnTo>
                <a:lnTo>
                  <a:pt x="96" y="35"/>
                </a:lnTo>
                <a:lnTo>
                  <a:pt x="106" y="35"/>
                </a:lnTo>
                <a:lnTo>
                  <a:pt x="113" y="35"/>
                </a:lnTo>
                <a:lnTo>
                  <a:pt x="123" y="37"/>
                </a:lnTo>
                <a:lnTo>
                  <a:pt x="131" y="42"/>
                </a:lnTo>
                <a:lnTo>
                  <a:pt x="138" y="50"/>
                </a:lnTo>
                <a:lnTo>
                  <a:pt x="144" y="56"/>
                </a:lnTo>
                <a:lnTo>
                  <a:pt x="150" y="64"/>
                </a:lnTo>
                <a:lnTo>
                  <a:pt x="155" y="69"/>
                </a:lnTo>
                <a:lnTo>
                  <a:pt x="161" y="77"/>
                </a:lnTo>
                <a:lnTo>
                  <a:pt x="167" y="87"/>
                </a:lnTo>
                <a:lnTo>
                  <a:pt x="173" y="94"/>
                </a:lnTo>
                <a:lnTo>
                  <a:pt x="179" y="102"/>
                </a:lnTo>
                <a:lnTo>
                  <a:pt x="186" y="110"/>
                </a:lnTo>
                <a:lnTo>
                  <a:pt x="192" y="117"/>
                </a:lnTo>
                <a:lnTo>
                  <a:pt x="200" y="123"/>
                </a:lnTo>
                <a:lnTo>
                  <a:pt x="207" y="131"/>
                </a:lnTo>
                <a:lnTo>
                  <a:pt x="217" y="136"/>
                </a:lnTo>
                <a:lnTo>
                  <a:pt x="225" y="140"/>
                </a:lnTo>
                <a:lnTo>
                  <a:pt x="234" y="146"/>
                </a:lnTo>
                <a:lnTo>
                  <a:pt x="244" y="148"/>
                </a:lnTo>
                <a:lnTo>
                  <a:pt x="255" y="150"/>
                </a:lnTo>
              </a:path>
            </a:pathLst>
          </a:custGeom>
          <a:noFill/>
          <a:ln w="12700" cmpd="sng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8" name="Freeform 776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19 h 25"/>
              <a:gd name="T20" fmla="*/ 18 w 18"/>
              <a:gd name="T21" fmla="*/ 21 h 25"/>
              <a:gd name="T22" fmla="*/ 18 w 18"/>
              <a:gd name="T23" fmla="*/ 21 h 25"/>
              <a:gd name="T24" fmla="*/ 18 w 18"/>
              <a:gd name="T25" fmla="*/ 21 h 25"/>
              <a:gd name="T26" fmla="*/ 16 w 18"/>
              <a:gd name="T27" fmla="*/ 23 h 25"/>
              <a:gd name="T28" fmla="*/ 16 w 18"/>
              <a:gd name="T29" fmla="*/ 23 h 25"/>
              <a:gd name="T30" fmla="*/ 16 w 18"/>
              <a:gd name="T31" fmla="*/ 23 h 25"/>
              <a:gd name="T32" fmla="*/ 16 w 18"/>
              <a:gd name="T33" fmla="*/ 25 h 25"/>
              <a:gd name="T34" fmla="*/ 14 w 18"/>
              <a:gd name="T35" fmla="*/ 23 h 25"/>
              <a:gd name="T36" fmla="*/ 12 w 18"/>
              <a:gd name="T37" fmla="*/ 21 h 25"/>
              <a:gd name="T38" fmla="*/ 10 w 18"/>
              <a:gd name="T39" fmla="*/ 19 h 25"/>
              <a:gd name="T40" fmla="*/ 10 w 18"/>
              <a:gd name="T41" fmla="*/ 17 h 25"/>
              <a:gd name="T42" fmla="*/ 8 w 18"/>
              <a:gd name="T43" fmla="*/ 15 h 25"/>
              <a:gd name="T44" fmla="*/ 6 w 18"/>
              <a:gd name="T45" fmla="*/ 14 h 25"/>
              <a:gd name="T46" fmla="*/ 6 w 18"/>
              <a:gd name="T47" fmla="*/ 12 h 25"/>
              <a:gd name="T48" fmla="*/ 4 w 18"/>
              <a:gd name="T49" fmla="*/ 10 h 25"/>
              <a:gd name="T50" fmla="*/ 4 w 18"/>
              <a:gd name="T51" fmla="*/ 10 h 25"/>
              <a:gd name="T52" fmla="*/ 4 w 18"/>
              <a:gd name="T53" fmla="*/ 10 h 25"/>
              <a:gd name="T54" fmla="*/ 2 w 18"/>
              <a:gd name="T55" fmla="*/ 10 h 25"/>
              <a:gd name="T56" fmla="*/ 2 w 18"/>
              <a:gd name="T57" fmla="*/ 10 h 25"/>
              <a:gd name="T58" fmla="*/ 2 w 18"/>
              <a:gd name="T59" fmla="*/ 10 h 25"/>
              <a:gd name="T60" fmla="*/ 0 w 18"/>
              <a:gd name="T61" fmla="*/ 12 h 25"/>
              <a:gd name="T62" fmla="*/ 0 w 18"/>
              <a:gd name="T63" fmla="*/ 12 h 25"/>
              <a:gd name="T64" fmla="*/ 0 w 18"/>
              <a:gd name="T65" fmla="*/ 10 h 25"/>
              <a:gd name="T66" fmla="*/ 0 w 18"/>
              <a:gd name="T67" fmla="*/ 10 h 25"/>
              <a:gd name="T68" fmla="*/ 0 w 18"/>
              <a:gd name="T69" fmla="*/ 10 h 25"/>
              <a:gd name="T70" fmla="*/ 0 w 18"/>
              <a:gd name="T71" fmla="*/ 8 h 25"/>
              <a:gd name="T72" fmla="*/ 0 w 18"/>
              <a:gd name="T73" fmla="*/ 8 h 25"/>
              <a:gd name="T74" fmla="*/ 0 w 18"/>
              <a:gd name="T75" fmla="*/ 6 h 25"/>
              <a:gd name="T76" fmla="*/ 0 w 18"/>
              <a:gd name="T77" fmla="*/ 4 h 25"/>
              <a:gd name="T78" fmla="*/ 0 w 18"/>
              <a:gd name="T79" fmla="*/ 4 h 25"/>
              <a:gd name="T80" fmla="*/ 2 w 18"/>
              <a:gd name="T81" fmla="*/ 2 h 25"/>
              <a:gd name="T82" fmla="*/ 2 w 18"/>
              <a:gd name="T83" fmla="*/ 2 h 25"/>
              <a:gd name="T84" fmla="*/ 2 w 18"/>
              <a:gd name="T85" fmla="*/ 2 h 25"/>
              <a:gd name="T86" fmla="*/ 4 w 18"/>
              <a:gd name="T87" fmla="*/ 0 h 25"/>
              <a:gd name="T88" fmla="*/ 4 w 18"/>
              <a:gd name="T89" fmla="*/ 0 h 25"/>
              <a:gd name="T90" fmla="*/ 6 w 18"/>
              <a:gd name="T91" fmla="*/ 0 h 25"/>
              <a:gd name="T92" fmla="*/ 6 w 18"/>
              <a:gd name="T93" fmla="*/ 0 h 25"/>
              <a:gd name="T94" fmla="*/ 6 w 18"/>
              <a:gd name="T95" fmla="*/ 0 h 25"/>
              <a:gd name="T96" fmla="*/ 6 w 18"/>
              <a:gd name="T97" fmla="*/ 0 h 25"/>
              <a:gd name="T98" fmla="*/ 6 w 18"/>
              <a:gd name="T99" fmla="*/ 2 h 25"/>
              <a:gd name="T100" fmla="*/ 6 w 18"/>
              <a:gd name="T101" fmla="*/ 2 h 25"/>
              <a:gd name="T102" fmla="*/ 6 w 18"/>
              <a:gd name="T103" fmla="*/ 2 h 25"/>
              <a:gd name="T104" fmla="*/ 6 w 18"/>
              <a:gd name="T105" fmla="*/ 4 h 25"/>
              <a:gd name="T106" fmla="*/ 6 w 18"/>
              <a:gd name="T107" fmla="*/ 4 h 25"/>
              <a:gd name="T108" fmla="*/ 6 w 18"/>
              <a:gd name="T109" fmla="*/ 6 h 25"/>
              <a:gd name="T110" fmla="*/ 6 w 18"/>
              <a:gd name="T111" fmla="*/ 6 h 25"/>
              <a:gd name="T112" fmla="*/ 6 w 18"/>
              <a:gd name="T11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19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6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29" name="Freeform 777"/>
          <p:cNvSpPr>
            <a:spLocks/>
          </p:cNvSpPr>
          <p:nvPr/>
        </p:nvSpPr>
        <p:spPr bwMode="auto">
          <a:xfrm>
            <a:off x="962025" y="1319213"/>
            <a:ext cx="103188" cy="155575"/>
          </a:xfrm>
          <a:custGeom>
            <a:avLst/>
            <a:gdLst>
              <a:gd name="T0" fmla="*/ 6 w 18"/>
              <a:gd name="T1" fmla="*/ 6 h 25"/>
              <a:gd name="T2" fmla="*/ 8 w 18"/>
              <a:gd name="T3" fmla="*/ 8 h 25"/>
              <a:gd name="T4" fmla="*/ 10 w 18"/>
              <a:gd name="T5" fmla="*/ 10 h 25"/>
              <a:gd name="T6" fmla="*/ 10 w 18"/>
              <a:gd name="T7" fmla="*/ 12 h 25"/>
              <a:gd name="T8" fmla="*/ 12 w 18"/>
              <a:gd name="T9" fmla="*/ 14 h 25"/>
              <a:gd name="T10" fmla="*/ 14 w 18"/>
              <a:gd name="T11" fmla="*/ 15 h 25"/>
              <a:gd name="T12" fmla="*/ 16 w 18"/>
              <a:gd name="T13" fmla="*/ 15 h 25"/>
              <a:gd name="T14" fmla="*/ 18 w 18"/>
              <a:gd name="T15" fmla="*/ 17 h 25"/>
              <a:gd name="T16" fmla="*/ 18 w 18"/>
              <a:gd name="T17" fmla="*/ 19 h 25"/>
              <a:gd name="T18" fmla="*/ 18 w 18"/>
              <a:gd name="T19" fmla="*/ 21 h 25"/>
              <a:gd name="T20" fmla="*/ 16 w 18"/>
              <a:gd name="T21" fmla="*/ 23 h 25"/>
              <a:gd name="T22" fmla="*/ 16 w 18"/>
              <a:gd name="T23" fmla="*/ 25 h 25"/>
              <a:gd name="T24" fmla="*/ 14 w 18"/>
              <a:gd name="T25" fmla="*/ 23 h 25"/>
              <a:gd name="T26" fmla="*/ 12 w 18"/>
              <a:gd name="T27" fmla="*/ 21 h 25"/>
              <a:gd name="T28" fmla="*/ 10 w 18"/>
              <a:gd name="T29" fmla="*/ 19 h 25"/>
              <a:gd name="T30" fmla="*/ 10 w 18"/>
              <a:gd name="T31" fmla="*/ 17 h 25"/>
              <a:gd name="T32" fmla="*/ 8 w 18"/>
              <a:gd name="T33" fmla="*/ 15 h 25"/>
              <a:gd name="T34" fmla="*/ 6 w 18"/>
              <a:gd name="T35" fmla="*/ 14 h 25"/>
              <a:gd name="T36" fmla="*/ 6 w 18"/>
              <a:gd name="T37" fmla="*/ 12 h 25"/>
              <a:gd name="T38" fmla="*/ 4 w 18"/>
              <a:gd name="T39" fmla="*/ 10 h 25"/>
              <a:gd name="T40" fmla="*/ 2 w 18"/>
              <a:gd name="T41" fmla="*/ 10 h 25"/>
              <a:gd name="T42" fmla="*/ 0 w 18"/>
              <a:gd name="T43" fmla="*/ 12 h 25"/>
              <a:gd name="T44" fmla="*/ 0 w 18"/>
              <a:gd name="T45" fmla="*/ 10 h 25"/>
              <a:gd name="T46" fmla="*/ 0 w 18"/>
              <a:gd name="T47" fmla="*/ 8 h 25"/>
              <a:gd name="T48" fmla="*/ 0 w 18"/>
              <a:gd name="T49" fmla="*/ 6 h 25"/>
              <a:gd name="T50" fmla="*/ 0 w 18"/>
              <a:gd name="T51" fmla="*/ 4 h 25"/>
              <a:gd name="T52" fmla="*/ 2 w 18"/>
              <a:gd name="T53" fmla="*/ 2 h 25"/>
              <a:gd name="T54" fmla="*/ 4 w 18"/>
              <a:gd name="T55" fmla="*/ 0 h 25"/>
              <a:gd name="T56" fmla="*/ 6 w 18"/>
              <a:gd name="T57" fmla="*/ 0 h 25"/>
              <a:gd name="T58" fmla="*/ 6 w 18"/>
              <a:gd name="T59" fmla="*/ 2 h 25"/>
              <a:gd name="T60" fmla="*/ 6 w 18"/>
              <a:gd name="T61" fmla="*/ 4 h 25"/>
              <a:gd name="T62" fmla="*/ 6 w 18"/>
              <a:gd name="T63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" h="25">
                <a:moveTo>
                  <a:pt x="6" y="6"/>
                </a:moveTo>
                <a:lnTo>
                  <a:pt x="8" y="8"/>
                </a:lnTo>
                <a:lnTo>
                  <a:pt x="10" y="10"/>
                </a:lnTo>
                <a:lnTo>
                  <a:pt x="10" y="12"/>
                </a:lnTo>
                <a:lnTo>
                  <a:pt x="12" y="14"/>
                </a:lnTo>
                <a:lnTo>
                  <a:pt x="14" y="15"/>
                </a:lnTo>
                <a:lnTo>
                  <a:pt x="16" y="15"/>
                </a:lnTo>
                <a:lnTo>
                  <a:pt x="18" y="17"/>
                </a:lnTo>
                <a:lnTo>
                  <a:pt x="18" y="19"/>
                </a:lnTo>
                <a:lnTo>
                  <a:pt x="18" y="21"/>
                </a:lnTo>
                <a:lnTo>
                  <a:pt x="16" y="23"/>
                </a:lnTo>
                <a:lnTo>
                  <a:pt x="16" y="25"/>
                </a:lnTo>
                <a:lnTo>
                  <a:pt x="14" y="23"/>
                </a:lnTo>
                <a:lnTo>
                  <a:pt x="12" y="21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6" y="14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4"/>
                </a:lnTo>
                <a:lnTo>
                  <a:pt x="6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0" name="Freeform 778"/>
          <p:cNvSpPr>
            <a:spLocks/>
          </p:cNvSpPr>
          <p:nvPr/>
        </p:nvSpPr>
        <p:spPr bwMode="auto">
          <a:xfrm>
            <a:off x="900113" y="1933575"/>
            <a:ext cx="139700" cy="249238"/>
          </a:xfrm>
          <a:custGeom>
            <a:avLst/>
            <a:gdLst>
              <a:gd name="T0" fmla="*/ 6 w 25"/>
              <a:gd name="T1" fmla="*/ 27 h 40"/>
              <a:gd name="T2" fmla="*/ 8 w 25"/>
              <a:gd name="T3" fmla="*/ 25 h 40"/>
              <a:gd name="T4" fmla="*/ 10 w 25"/>
              <a:gd name="T5" fmla="*/ 21 h 40"/>
              <a:gd name="T6" fmla="*/ 12 w 25"/>
              <a:gd name="T7" fmla="*/ 17 h 40"/>
              <a:gd name="T8" fmla="*/ 14 w 25"/>
              <a:gd name="T9" fmla="*/ 13 h 40"/>
              <a:gd name="T10" fmla="*/ 15 w 25"/>
              <a:gd name="T11" fmla="*/ 12 h 40"/>
              <a:gd name="T12" fmla="*/ 17 w 25"/>
              <a:gd name="T13" fmla="*/ 8 h 40"/>
              <a:gd name="T14" fmla="*/ 19 w 25"/>
              <a:gd name="T15" fmla="*/ 4 h 40"/>
              <a:gd name="T16" fmla="*/ 23 w 25"/>
              <a:gd name="T17" fmla="*/ 0 h 40"/>
              <a:gd name="T18" fmla="*/ 23 w 25"/>
              <a:gd name="T19" fmla="*/ 2 h 40"/>
              <a:gd name="T20" fmla="*/ 23 w 25"/>
              <a:gd name="T21" fmla="*/ 4 h 40"/>
              <a:gd name="T22" fmla="*/ 25 w 25"/>
              <a:gd name="T23" fmla="*/ 4 h 40"/>
              <a:gd name="T24" fmla="*/ 25 w 25"/>
              <a:gd name="T25" fmla="*/ 6 h 40"/>
              <a:gd name="T26" fmla="*/ 23 w 25"/>
              <a:gd name="T27" fmla="*/ 8 h 40"/>
              <a:gd name="T28" fmla="*/ 21 w 25"/>
              <a:gd name="T29" fmla="*/ 12 h 40"/>
              <a:gd name="T30" fmla="*/ 19 w 25"/>
              <a:gd name="T31" fmla="*/ 15 h 40"/>
              <a:gd name="T32" fmla="*/ 17 w 25"/>
              <a:gd name="T33" fmla="*/ 17 h 40"/>
              <a:gd name="T34" fmla="*/ 14 w 25"/>
              <a:gd name="T35" fmla="*/ 21 h 40"/>
              <a:gd name="T36" fmla="*/ 12 w 25"/>
              <a:gd name="T37" fmla="*/ 25 h 40"/>
              <a:gd name="T38" fmla="*/ 10 w 25"/>
              <a:gd name="T39" fmla="*/ 27 h 40"/>
              <a:gd name="T40" fmla="*/ 8 w 25"/>
              <a:gd name="T41" fmla="*/ 31 h 40"/>
              <a:gd name="T42" fmla="*/ 8 w 25"/>
              <a:gd name="T43" fmla="*/ 33 h 40"/>
              <a:gd name="T44" fmla="*/ 8 w 25"/>
              <a:gd name="T45" fmla="*/ 35 h 40"/>
              <a:gd name="T46" fmla="*/ 8 w 25"/>
              <a:gd name="T47" fmla="*/ 36 h 40"/>
              <a:gd name="T48" fmla="*/ 8 w 25"/>
              <a:gd name="T49" fmla="*/ 38 h 40"/>
              <a:gd name="T50" fmla="*/ 6 w 25"/>
              <a:gd name="T51" fmla="*/ 38 h 40"/>
              <a:gd name="T52" fmla="*/ 6 w 25"/>
              <a:gd name="T53" fmla="*/ 40 h 40"/>
              <a:gd name="T54" fmla="*/ 4 w 25"/>
              <a:gd name="T55" fmla="*/ 40 h 40"/>
              <a:gd name="T56" fmla="*/ 2 w 25"/>
              <a:gd name="T57" fmla="*/ 40 h 40"/>
              <a:gd name="T58" fmla="*/ 0 w 25"/>
              <a:gd name="T59" fmla="*/ 40 h 40"/>
              <a:gd name="T60" fmla="*/ 0 w 25"/>
              <a:gd name="T61" fmla="*/ 38 h 40"/>
              <a:gd name="T62" fmla="*/ 0 w 25"/>
              <a:gd name="T63" fmla="*/ 36 h 40"/>
              <a:gd name="T64" fmla="*/ 0 w 25"/>
              <a:gd name="T65" fmla="*/ 35 h 40"/>
              <a:gd name="T66" fmla="*/ 0 w 25"/>
              <a:gd name="T67" fmla="*/ 33 h 40"/>
              <a:gd name="T68" fmla="*/ 0 w 25"/>
              <a:gd name="T69" fmla="*/ 31 h 40"/>
              <a:gd name="T70" fmla="*/ 0 w 25"/>
              <a:gd name="T71" fmla="*/ 29 h 40"/>
              <a:gd name="T72" fmla="*/ 2 w 25"/>
              <a:gd name="T73" fmla="*/ 29 h 40"/>
              <a:gd name="T74" fmla="*/ 2 w 25"/>
              <a:gd name="T75" fmla="*/ 27 h 40"/>
              <a:gd name="T76" fmla="*/ 4 w 25"/>
              <a:gd name="T77" fmla="*/ 27 h 40"/>
              <a:gd name="T78" fmla="*/ 4 w 25"/>
              <a:gd name="T79" fmla="*/ 29 h 40"/>
              <a:gd name="T80" fmla="*/ 6 w 25"/>
              <a:gd name="T81" fmla="*/ 29 h 40"/>
              <a:gd name="T82" fmla="*/ 6 w 25"/>
              <a:gd name="T8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" h="40">
                <a:moveTo>
                  <a:pt x="6" y="27"/>
                </a:moveTo>
                <a:lnTo>
                  <a:pt x="8" y="25"/>
                </a:lnTo>
                <a:lnTo>
                  <a:pt x="10" y="21"/>
                </a:lnTo>
                <a:lnTo>
                  <a:pt x="12" y="17"/>
                </a:lnTo>
                <a:lnTo>
                  <a:pt x="14" y="13"/>
                </a:lnTo>
                <a:lnTo>
                  <a:pt x="15" y="12"/>
                </a:lnTo>
                <a:lnTo>
                  <a:pt x="17" y="8"/>
                </a:lnTo>
                <a:lnTo>
                  <a:pt x="19" y="4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5" y="6"/>
                </a:lnTo>
                <a:lnTo>
                  <a:pt x="23" y="8"/>
                </a:lnTo>
                <a:lnTo>
                  <a:pt x="21" y="12"/>
                </a:lnTo>
                <a:lnTo>
                  <a:pt x="19" y="15"/>
                </a:lnTo>
                <a:lnTo>
                  <a:pt x="17" y="17"/>
                </a:lnTo>
                <a:lnTo>
                  <a:pt x="14" y="21"/>
                </a:lnTo>
                <a:lnTo>
                  <a:pt x="12" y="25"/>
                </a:lnTo>
                <a:lnTo>
                  <a:pt x="10" y="27"/>
                </a:lnTo>
                <a:lnTo>
                  <a:pt x="8" y="31"/>
                </a:lnTo>
                <a:lnTo>
                  <a:pt x="8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6" y="38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4" y="27"/>
                </a:lnTo>
                <a:lnTo>
                  <a:pt x="4" y="29"/>
                </a:lnTo>
                <a:lnTo>
                  <a:pt x="6" y="29"/>
                </a:lnTo>
                <a:lnTo>
                  <a:pt x="6" y="27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1" name="Freeform 779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0 h 14"/>
              <a:gd name="T20" fmla="*/ 25 w 25"/>
              <a:gd name="T21" fmla="*/ 0 h 14"/>
              <a:gd name="T22" fmla="*/ 25 w 25"/>
              <a:gd name="T23" fmla="*/ 2 h 14"/>
              <a:gd name="T24" fmla="*/ 25 w 25"/>
              <a:gd name="T25" fmla="*/ 2 h 14"/>
              <a:gd name="T26" fmla="*/ 25 w 25"/>
              <a:gd name="T27" fmla="*/ 4 h 14"/>
              <a:gd name="T28" fmla="*/ 25 w 25"/>
              <a:gd name="T29" fmla="*/ 4 h 14"/>
              <a:gd name="T30" fmla="*/ 25 w 25"/>
              <a:gd name="T31" fmla="*/ 6 h 14"/>
              <a:gd name="T32" fmla="*/ 25 w 25"/>
              <a:gd name="T33" fmla="*/ 6 h 14"/>
              <a:gd name="T34" fmla="*/ 24 w 25"/>
              <a:gd name="T35" fmla="*/ 6 h 14"/>
              <a:gd name="T36" fmla="*/ 22 w 25"/>
              <a:gd name="T37" fmla="*/ 6 h 14"/>
              <a:gd name="T38" fmla="*/ 20 w 25"/>
              <a:gd name="T39" fmla="*/ 8 h 14"/>
              <a:gd name="T40" fmla="*/ 16 w 25"/>
              <a:gd name="T41" fmla="*/ 8 h 14"/>
              <a:gd name="T42" fmla="*/ 14 w 25"/>
              <a:gd name="T43" fmla="*/ 8 h 14"/>
              <a:gd name="T44" fmla="*/ 12 w 25"/>
              <a:gd name="T45" fmla="*/ 8 h 14"/>
              <a:gd name="T46" fmla="*/ 10 w 25"/>
              <a:gd name="T47" fmla="*/ 10 h 14"/>
              <a:gd name="T48" fmla="*/ 8 w 25"/>
              <a:gd name="T49" fmla="*/ 10 h 14"/>
              <a:gd name="T50" fmla="*/ 6 w 25"/>
              <a:gd name="T51" fmla="*/ 10 h 14"/>
              <a:gd name="T52" fmla="*/ 6 w 25"/>
              <a:gd name="T53" fmla="*/ 10 h 14"/>
              <a:gd name="T54" fmla="*/ 6 w 25"/>
              <a:gd name="T55" fmla="*/ 12 h 14"/>
              <a:gd name="T56" fmla="*/ 6 w 25"/>
              <a:gd name="T57" fmla="*/ 12 h 14"/>
              <a:gd name="T58" fmla="*/ 4 w 25"/>
              <a:gd name="T59" fmla="*/ 12 h 14"/>
              <a:gd name="T60" fmla="*/ 4 w 25"/>
              <a:gd name="T61" fmla="*/ 14 h 14"/>
              <a:gd name="T62" fmla="*/ 4 w 25"/>
              <a:gd name="T63" fmla="*/ 14 h 14"/>
              <a:gd name="T64" fmla="*/ 4 w 25"/>
              <a:gd name="T65" fmla="*/ 14 h 14"/>
              <a:gd name="T66" fmla="*/ 2 w 25"/>
              <a:gd name="T67" fmla="*/ 14 h 14"/>
              <a:gd name="T68" fmla="*/ 2 w 25"/>
              <a:gd name="T69" fmla="*/ 14 h 14"/>
              <a:gd name="T70" fmla="*/ 2 w 25"/>
              <a:gd name="T71" fmla="*/ 14 h 14"/>
              <a:gd name="T72" fmla="*/ 0 w 25"/>
              <a:gd name="T73" fmla="*/ 12 h 14"/>
              <a:gd name="T74" fmla="*/ 0 w 25"/>
              <a:gd name="T75" fmla="*/ 12 h 14"/>
              <a:gd name="T76" fmla="*/ 0 w 25"/>
              <a:gd name="T77" fmla="*/ 10 h 14"/>
              <a:gd name="T78" fmla="*/ 0 w 25"/>
              <a:gd name="T79" fmla="*/ 10 h 14"/>
              <a:gd name="T80" fmla="*/ 0 w 25"/>
              <a:gd name="T81" fmla="*/ 8 h 14"/>
              <a:gd name="T82" fmla="*/ 0 w 25"/>
              <a:gd name="T83" fmla="*/ 6 h 14"/>
              <a:gd name="T84" fmla="*/ 2 w 25"/>
              <a:gd name="T85" fmla="*/ 6 h 14"/>
              <a:gd name="T86" fmla="*/ 2 w 25"/>
              <a:gd name="T87" fmla="*/ 4 h 14"/>
              <a:gd name="T88" fmla="*/ 2 w 25"/>
              <a:gd name="T89" fmla="*/ 4 h 14"/>
              <a:gd name="T90" fmla="*/ 4 w 25"/>
              <a:gd name="T91" fmla="*/ 2 h 14"/>
              <a:gd name="T92" fmla="*/ 4 w 25"/>
              <a:gd name="T93" fmla="*/ 2 h 14"/>
              <a:gd name="T94" fmla="*/ 4 w 25"/>
              <a:gd name="T95" fmla="*/ 2 h 14"/>
              <a:gd name="T96" fmla="*/ 6 w 25"/>
              <a:gd name="T97" fmla="*/ 2 h 14"/>
              <a:gd name="T98" fmla="*/ 6 w 25"/>
              <a:gd name="T99" fmla="*/ 2 h 14"/>
              <a:gd name="T100" fmla="*/ 6 w 25"/>
              <a:gd name="T101" fmla="*/ 2 h 14"/>
              <a:gd name="T102" fmla="*/ 6 w 25"/>
              <a:gd name="T103" fmla="*/ 2 h 14"/>
              <a:gd name="T104" fmla="*/ 6 w 25"/>
              <a:gd name="T105" fmla="*/ 2 h 14"/>
              <a:gd name="T106" fmla="*/ 6 w 25"/>
              <a:gd name="T107" fmla="*/ 4 h 14"/>
              <a:gd name="T108" fmla="*/ 6 w 25"/>
              <a:gd name="T109" fmla="*/ 4 h 14"/>
              <a:gd name="T110" fmla="*/ 8 w 25"/>
              <a:gd name="T111" fmla="*/ 4 h 14"/>
              <a:gd name="T112" fmla="*/ 8 w 25"/>
              <a:gd name="T113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4"/>
                </a:lnTo>
                <a:lnTo>
                  <a:pt x="6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2" name="Freeform 780"/>
          <p:cNvSpPr>
            <a:spLocks/>
          </p:cNvSpPr>
          <p:nvPr/>
        </p:nvSpPr>
        <p:spPr bwMode="auto">
          <a:xfrm>
            <a:off x="801688" y="1709738"/>
            <a:ext cx="139700" cy="88900"/>
          </a:xfrm>
          <a:custGeom>
            <a:avLst/>
            <a:gdLst>
              <a:gd name="T0" fmla="*/ 8 w 25"/>
              <a:gd name="T1" fmla="*/ 4 h 14"/>
              <a:gd name="T2" fmla="*/ 10 w 25"/>
              <a:gd name="T3" fmla="*/ 4 h 14"/>
              <a:gd name="T4" fmla="*/ 12 w 25"/>
              <a:gd name="T5" fmla="*/ 4 h 14"/>
              <a:gd name="T6" fmla="*/ 14 w 25"/>
              <a:gd name="T7" fmla="*/ 2 h 14"/>
              <a:gd name="T8" fmla="*/ 18 w 25"/>
              <a:gd name="T9" fmla="*/ 2 h 14"/>
              <a:gd name="T10" fmla="*/ 20 w 25"/>
              <a:gd name="T11" fmla="*/ 2 h 14"/>
              <a:gd name="T12" fmla="*/ 22 w 25"/>
              <a:gd name="T13" fmla="*/ 0 h 14"/>
              <a:gd name="T14" fmla="*/ 24 w 25"/>
              <a:gd name="T15" fmla="*/ 0 h 14"/>
              <a:gd name="T16" fmla="*/ 25 w 25"/>
              <a:gd name="T17" fmla="*/ 0 h 14"/>
              <a:gd name="T18" fmla="*/ 25 w 25"/>
              <a:gd name="T19" fmla="*/ 2 h 14"/>
              <a:gd name="T20" fmla="*/ 25 w 25"/>
              <a:gd name="T21" fmla="*/ 4 h 14"/>
              <a:gd name="T22" fmla="*/ 25 w 25"/>
              <a:gd name="T23" fmla="*/ 6 h 14"/>
              <a:gd name="T24" fmla="*/ 24 w 25"/>
              <a:gd name="T25" fmla="*/ 6 h 14"/>
              <a:gd name="T26" fmla="*/ 22 w 25"/>
              <a:gd name="T27" fmla="*/ 6 h 14"/>
              <a:gd name="T28" fmla="*/ 20 w 25"/>
              <a:gd name="T29" fmla="*/ 8 h 14"/>
              <a:gd name="T30" fmla="*/ 16 w 25"/>
              <a:gd name="T31" fmla="*/ 8 h 14"/>
              <a:gd name="T32" fmla="*/ 14 w 25"/>
              <a:gd name="T33" fmla="*/ 8 h 14"/>
              <a:gd name="T34" fmla="*/ 12 w 25"/>
              <a:gd name="T35" fmla="*/ 8 h 14"/>
              <a:gd name="T36" fmla="*/ 10 w 25"/>
              <a:gd name="T37" fmla="*/ 10 h 14"/>
              <a:gd name="T38" fmla="*/ 8 w 25"/>
              <a:gd name="T39" fmla="*/ 10 h 14"/>
              <a:gd name="T40" fmla="*/ 6 w 25"/>
              <a:gd name="T41" fmla="*/ 10 h 14"/>
              <a:gd name="T42" fmla="*/ 6 w 25"/>
              <a:gd name="T43" fmla="*/ 12 h 14"/>
              <a:gd name="T44" fmla="*/ 4 w 25"/>
              <a:gd name="T45" fmla="*/ 12 h 14"/>
              <a:gd name="T46" fmla="*/ 4 w 25"/>
              <a:gd name="T47" fmla="*/ 14 h 14"/>
              <a:gd name="T48" fmla="*/ 2 w 25"/>
              <a:gd name="T49" fmla="*/ 14 h 14"/>
              <a:gd name="T50" fmla="*/ 0 w 25"/>
              <a:gd name="T51" fmla="*/ 12 h 14"/>
              <a:gd name="T52" fmla="*/ 0 w 25"/>
              <a:gd name="T53" fmla="*/ 10 h 14"/>
              <a:gd name="T54" fmla="*/ 0 w 25"/>
              <a:gd name="T55" fmla="*/ 8 h 14"/>
              <a:gd name="T56" fmla="*/ 0 w 25"/>
              <a:gd name="T57" fmla="*/ 6 h 14"/>
              <a:gd name="T58" fmla="*/ 2 w 25"/>
              <a:gd name="T59" fmla="*/ 6 h 14"/>
              <a:gd name="T60" fmla="*/ 2 w 25"/>
              <a:gd name="T61" fmla="*/ 4 h 14"/>
              <a:gd name="T62" fmla="*/ 4 w 25"/>
              <a:gd name="T63" fmla="*/ 2 h 14"/>
              <a:gd name="T64" fmla="*/ 6 w 25"/>
              <a:gd name="T65" fmla="*/ 2 h 14"/>
              <a:gd name="T66" fmla="*/ 6 w 25"/>
              <a:gd name="T67" fmla="*/ 4 h 14"/>
              <a:gd name="T68" fmla="*/ 8 w 25"/>
              <a:gd name="T6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4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5" y="6"/>
                </a:lnTo>
                <a:lnTo>
                  <a:pt x="24" y="6"/>
                </a:lnTo>
                <a:lnTo>
                  <a:pt x="22" y="6"/>
                </a:lnTo>
                <a:lnTo>
                  <a:pt x="20" y="8"/>
                </a:lnTo>
                <a:lnTo>
                  <a:pt x="16" y="8"/>
                </a:lnTo>
                <a:lnTo>
                  <a:pt x="14" y="8"/>
                </a:lnTo>
                <a:lnTo>
                  <a:pt x="12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3" name="Freeform 781"/>
          <p:cNvSpPr>
            <a:spLocks/>
          </p:cNvSpPr>
          <p:nvPr/>
        </p:nvSpPr>
        <p:spPr bwMode="auto">
          <a:xfrm>
            <a:off x="1093788" y="1989138"/>
            <a:ext cx="65087" cy="331787"/>
          </a:xfrm>
          <a:custGeom>
            <a:avLst/>
            <a:gdLst>
              <a:gd name="T0" fmla="*/ 4 w 12"/>
              <a:gd name="T1" fmla="*/ 40 h 53"/>
              <a:gd name="T2" fmla="*/ 4 w 12"/>
              <a:gd name="T3" fmla="*/ 34 h 53"/>
              <a:gd name="T4" fmla="*/ 4 w 12"/>
              <a:gd name="T5" fmla="*/ 28 h 53"/>
              <a:gd name="T6" fmla="*/ 4 w 12"/>
              <a:gd name="T7" fmla="*/ 24 h 53"/>
              <a:gd name="T8" fmla="*/ 4 w 12"/>
              <a:gd name="T9" fmla="*/ 19 h 53"/>
              <a:gd name="T10" fmla="*/ 4 w 12"/>
              <a:gd name="T11" fmla="*/ 15 h 53"/>
              <a:gd name="T12" fmla="*/ 4 w 12"/>
              <a:gd name="T13" fmla="*/ 11 h 53"/>
              <a:gd name="T14" fmla="*/ 4 w 12"/>
              <a:gd name="T15" fmla="*/ 5 h 53"/>
              <a:gd name="T16" fmla="*/ 4 w 12"/>
              <a:gd name="T17" fmla="*/ 1 h 53"/>
              <a:gd name="T18" fmla="*/ 6 w 12"/>
              <a:gd name="T19" fmla="*/ 1 h 53"/>
              <a:gd name="T20" fmla="*/ 8 w 12"/>
              <a:gd name="T21" fmla="*/ 1 h 53"/>
              <a:gd name="T22" fmla="*/ 8 w 12"/>
              <a:gd name="T23" fmla="*/ 0 h 53"/>
              <a:gd name="T24" fmla="*/ 10 w 12"/>
              <a:gd name="T25" fmla="*/ 0 h 53"/>
              <a:gd name="T26" fmla="*/ 10 w 12"/>
              <a:gd name="T27" fmla="*/ 5 h 53"/>
              <a:gd name="T28" fmla="*/ 10 w 12"/>
              <a:gd name="T29" fmla="*/ 9 h 53"/>
              <a:gd name="T30" fmla="*/ 8 w 12"/>
              <a:gd name="T31" fmla="*/ 15 h 53"/>
              <a:gd name="T32" fmla="*/ 8 w 12"/>
              <a:gd name="T33" fmla="*/ 19 h 53"/>
              <a:gd name="T34" fmla="*/ 8 w 12"/>
              <a:gd name="T35" fmla="*/ 24 h 53"/>
              <a:gd name="T36" fmla="*/ 8 w 12"/>
              <a:gd name="T37" fmla="*/ 28 h 53"/>
              <a:gd name="T38" fmla="*/ 8 w 12"/>
              <a:gd name="T39" fmla="*/ 34 h 53"/>
              <a:gd name="T40" fmla="*/ 8 w 12"/>
              <a:gd name="T41" fmla="*/ 38 h 53"/>
              <a:gd name="T42" fmla="*/ 8 w 12"/>
              <a:gd name="T43" fmla="*/ 40 h 53"/>
              <a:gd name="T44" fmla="*/ 8 w 12"/>
              <a:gd name="T45" fmla="*/ 42 h 53"/>
              <a:gd name="T46" fmla="*/ 10 w 12"/>
              <a:gd name="T47" fmla="*/ 42 h 53"/>
              <a:gd name="T48" fmla="*/ 10 w 12"/>
              <a:gd name="T49" fmla="*/ 44 h 53"/>
              <a:gd name="T50" fmla="*/ 12 w 12"/>
              <a:gd name="T51" fmla="*/ 44 h 53"/>
              <a:gd name="T52" fmla="*/ 12 w 12"/>
              <a:gd name="T53" fmla="*/ 46 h 53"/>
              <a:gd name="T54" fmla="*/ 10 w 12"/>
              <a:gd name="T55" fmla="*/ 47 h 53"/>
              <a:gd name="T56" fmla="*/ 10 w 12"/>
              <a:gd name="T57" fmla="*/ 49 h 53"/>
              <a:gd name="T58" fmla="*/ 8 w 12"/>
              <a:gd name="T59" fmla="*/ 51 h 53"/>
              <a:gd name="T60" fmla="*/ 8 w 12"/>
              <a:gd name="T61" fmla="*/ 53 h 53"/>
              <a:gd name="T62" fmla="*/ 6 w 12"/>
              <a:gd name="T63" fmla="*/ 53 h 53"/>
              <a:gd name="T64" fmla="*/ 4 w 12"/>
              <a:gd name="T65" fmla="*/ 53 h 53"/>
              <a:gd name="T66" fmla="*/ 2 w 12"/>
              <a:gd name="T67" fmla="*/ 53 h 53"/>
              <a:gd name="T68" fmla="*/ 0 w 12"/>
              <a:gd name="T69" fmla="*/ 51 h 53"/>
              <a:gd name="T70" fmla="*/ 0 w 12"/>
              <a:gd name="T71" fmla="*/ 49 h 53"/>
              <a:gd name="T72" fmla="*/ 0 w 12"/>
              <a:gd name="T73" fmla="*/ 47 h 53"/>
              <a:gd name="T74" fmla="*/ 0 w 12"/>
              <a:gd name="T75" fmla="*/ 46 h 53"/>
              <a:gd name="T76" fmla="*/ 0 w 12"/>
              <a:gd name="T77" fmla="*/ 44 h 53"/>
              <a:gd name="T78" fmla="*/ 2 w 12"/>
              <a:gd name="T79" fmla="*/ 42 h 53"/>
              <a:gd name="T80" fmla="*/ 4 w 12"/>
              <a:gd name="T81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53">
                <a:moveTo>
                  <a:pt x="4" y="40"/>
                </a:moveTo>
                <a:lnTo>
                  <a:pt x="4" y="34"/>
                </a:lnTo>
                <a:lnTo>
                  <a:pt x="4" y="28"/>
                </a:lnTo>
                <a:lnTo>
                  <a:pt x="4" y="24"/>
                </a:lnTo>
                <a:lnTo>
                  <a:pt x="4" y="19"/>
                </a:lnTo>
                <a:lnTo>
                  <a:pt x="4" y="15"/>
                </a:lnTo>
                <a:lnTo>
                  <a:pt x="4" y="11"/>
                </a:lnTo>
                <a:lnTo>
                  <a:pt x="4" y="5"/>
                </a:lnTo>
                <a:lnTo>
                  <a:pt x="4" y="1"/>
                </a:lnTo>
                <a:lnTo>
                  <a:pt x="6" y="1"/>
                </a:lnTo>
                <a:lnTo>
                  <a:pt x="8" y="1"/>
                </a:lnTo>
                <a:lnTo>
                  <a:pt x="8" y="0"/>
                </a:ln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8" y="28"/>
                </a:lnTo>
                <a:lnTo>
                  <a:pt x="8" y="34"/>
                </a:lnTo>
                <a:lnTo>
                  <a:pt x="8" y="38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12" y="44"/>
                </a:lnTo>
                <a:lnTo>
                  <a:pt x="12" y="46"/>
                </a:lnTo>
                <a:lnTo>
                  <a:pt x="10" y="47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3"/>
                </a:lnTo>
                <a:lnTo>
                  <a:pt x="4" y="53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2" y="42"/>
                </a:lnTo>
                <a:lnTo>
                  <a:pt x="4" y="40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4" name="Freeform 782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4 w 33"/>
              <a:gd name="T19" fmla="*/ 0 h 38"/>
              <a:gd name="T20" fmla="*/ 2 w 33"/>
              <a:gd name="T21" fmla="*/ 1 h 38"/>
              <a:gd name="T22" fmla="*/ 2 w 33"/>
              <a:gd name="T23" fmla="*/ 1 h 38"/>
              <a:gd name="T24" fmla="*/ 2 w 33"/>
              <a:gd name="T25" fmla="*/ 3 h 38"/>
              <a:gd name="T26" fmla="*/ 2 w 33"/>
              <a:gd name="T27" fmla="*/ 3 h 38"/>
              <a:gd name="T28" fmla="*/ 2 w 33"/>
              <a:gd name="T29" fmla="*/ 3 h 38"/>
              <a:gd name="T30" fmla="*/ 0 w 33"/>
              <a:gd name="T31" fmla="*/ 5 h 38"/>
              <a:gd name="T32" fmla="*/ 0 w 33"/>
              <a:gd name="T33" fmla="*/ 5 h 38"/>
              <a:gd name="T34" fmla="*/ 2 w 33"/>
              <a:gd name="T35" fmla="*/ 9 h 38"/>
              <a:gd name="T36" fmla="*/ 6 w 33"/>
              <a:gd name="T37" fmla="*/ 11 h 38"/>
              <a:gd name="T38" fmla="*/ 8 w 33"/>
              <a:gd name="T39" fmla="*/ 13 h 38"/>
              <a:gd name="T40" fmla="*/ 10 w 33"/>
              <a:gd name="T41" fmla="*/ 17 h 38"/>
              <a:gd name="T42" fmla="*/ 13 w 33"/>
              <a:gd name="T43" fmla="*/ 19 h 38"/>
              <a:gd name="T44" fmla="*/ 15 w 33"/>
              <a:gd name="T45" fmla="*/ 23 h 38"/>
              <a:gd name="T46" fmla="*/ 19 w 33"/>
              <a:gd name="T47" fmla="*/ 24 h 38"/>
              <a:gd name="T48" fmla="*/ 21 w 33"/>
              <a:gd name="T49" fmla="*/ 26 h 38"/>
              <a:gd name="T50" fmla="*/ 21 w 33"/>
              <a:gd name="T51" fmla="*/ 28 h 38"/>
              <a:gd name="T52" fmla="*/ 21 w 33"/>
              <a:gd name="T53" fmla="*/ 28 h 38"/>
              <a:gd name="T54" fmla="*/ 21 w 33"/>
              <a:gd name="T55" fmla="*/ 30 h 38"/>
              <a:gd name="T56" fmla="*/ 21 w 33"/>
              <a:gd name="T57" fmla="*/ 32 h 38"/>
              <a:gd name="T58" fmla="*/ 21 w 33"/>
              <a:gd name="T59" fmla="*/ 32 h 38"/>
              <a:gd name="T60" fmla="*/ 21 w 33"/>
              <a:gd name="T61" fmla="*/ 34 h 38"/>
              <a:gd name="T62" fmla="*/ 21 w 33"/>
              <a:gd name="T63" fmla="*/ 36 h 38"/>
              <a:gd name="T64" fmla="*/ 23 w 33"/>
              <a:gd name="T65" fmla="*/ 36 h 38"/>
              <a:gd name="T66" fmla="*/ 23 w 33"/>
              <a:gd name="T67" fmla="*/ 36 h 38"/>
              <a:gd name="T68" fmla="*/ 25 w 33"/>
              <a:gd name="T69" fmla="*/ 38 h 38"/>
              <a:gd name="T70" fmla="*/ 25 w 33"/>
              <a:gd name="T71" fmla="*/ 38 h 38"/>
              <a:gd name="T72" fmla="*/ 27 w 33"/>
              <a:gd name="T73" fmla="*/ 36 h 38"/>
              <a:gd name="T74" fmla="*/ 29 w 33"/>
              <a:gd name="T75" fmla="*/ 36 h 38"/>
              <a:gd name="T76" fmla="*/ 29 w 33"/>
              <a:gd name="T77" fmla="*/ 36 h 38"/>
              <a:gd name="T78" fmla="*/ 31 w 33"/>
              <a:gd name="T79" fmla="*/ 34 h 38"/>
              <a:gd name="T80" fmla="*/ 31 w 33"/>
              <a:gd name="T81" fmla="*/ 32 h 38"/>
              <a:gd name="T82" fmla="*/ 33 w 33"/>
              <a:gd name="T83" fmla="*/ 32 h 38"/>
              <a:gd name="T84" fmla="*/ 33 w 33"/>
              <a:gd name="T85" fmla="*/ 30 h 38"/>
              <a:gd name="T86" fmla="*/ 33 w 33"/>
              <a:gd name="T87" fmla="*/ 28 h 38"/>
              <a:gd name="T88" fmla="*/ 33 w 33"/>
              <a:gd name="T89" fmla="*/ 26 h 38"/>
              <a:gd name="T90" fmla="*/ 33 w 33"/>
              <a:gd name="T91" fmla="*/ 24 h 38"/>
              <a:gd name="T92" fmla="*/ 33 w 33"/>
              <a:gd name="T93" fmla="*/ 23 h 38"/>
              <a:gd name="T94" fmla="*/ 31 w 33"/>
              <a:gd name="T95" fmla="*/ 23 h 38"/>
              <a:gd name="T96" fmla="*/ 31 w 33"/>
              <a:gd name="T97" fmla="*/ 21 h 38"/>
              <a:gd name="T98" fmla="*/ 29 w 33"/>
              <a:gd name="T99" fmla="*/ 21 h 38"/>
              <a:gd name="T100" fmla="*/ 29 w 33"/>
              <a:gd name="T101" fmla="*/ 21 h 38"/>
              <a:gd name="T102" fmla="*/ 29 w 33"/>
              <a:gd name="T103" fmla="*/ 21 h 38"/>
              <a:gd name="T104" fmla="*/ 27 w 33"/>
              <a:gd name="T105" fmla="*/ 23 h 38"/>
              <a:gd name="T106" fmla="*/ 27 w 33"/>
              <a:gd name="T107" fmla="*/ 23 h 38"/>
              <a:gd name="T108" fmla="*/ 25 w 33"/>
              <a:gd name="T109" fmla="*/ 23 h 38"/>
              <a:gd name="T110" fmla="*/ 25 w 33"/>
              <a:gd name="T111" fmla="*/ 23 h 38"/>
              <a:gd name="T112" fmla="*/ 23 w 33"/>
              <a:gd name="T113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3" y="36"/>
                </a:lnTo>
                <a:lnTo>
                  <a:pt x="25" y="38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7135" name="Freeform 783"/>
          <p:cNvSpPr>
            <a:spLocks/>
          </p:cNvSpPr>
          <p:nvPr/>
        </p:nvSpPr>
        <p:spPr bwMode="auto">
          <a:xfrm>
            <a:off x="1266825" y="1846263"/>
            <a:ext cx="184150" cy="236537"/>
          </a:xfrm>
          <a:custGeom>
            <a:avLst/>
            <a:gdLst>
              <a:gd name="T0" fmla="*/ 23 w 33"/>
              <a:gd name="T1" fmla="*/ 23 h 38"/>
              <a:gd name="T2" fmla="*/ 21 w 33"/>
              <a:gd name="T3" fmla="*/ 19 h 38"/>
              <a:gd name="T4" fmla="*/ 19 w 33"/>
              <a:gd name="T5" fmla="*/ 17 h 38"/>
              <a:gd name="T6" fmla="*/ 15 w 33"/>
              <a:gd name="T7" fmla="*/ 13 h 38"/>
              <a:gd name="T8" fmla="*/ 13 w 33"/>
              <a:gd name="T9" fmla="*/ 11 h 38"/>
              <a:gd name="T10" fmla="*/ 11 w 33"/>
              <a:gd name="T11" fmla="*/ 7 h 38"/>
              <a:gd name="T12" fmla="*/ 8 w 33"/>
              <a:gd name="T13" fmla="*/ 5 h 38"/>
              <a:gd name="T14" fmla="*/ 6 w 33"/>
              <a:gd name="T15" fmla="*/ 1 h 38"/>
              <a:gd name="T16" fmla="*/ 4 w 33"/>
              <a:gd name="T17" fmla="*/ 0 h 38"/>
              <a:gd name="T18" fmla="*/ 2 w 33"/>
              <a:gd name="T19" fmla="*/ 1 h 38"/>
              <a:gd name="T20" fmla="*/ 2 w 33"/>
              <a:gd name="T21" fmla="*/ 3 h 38"/>
              <a:gd name="T22" fmla="*/ 0 w 33"/>
              <a:gd name="T23" fmla="*/ 5 h 38"/>
              <a:gd name="T24" fmla="*/ 2 w 33"/>
              <a:gd name="T25" fmla="*/ 9 h 38"/>
              <a:gd name="T26" fmla="*/ 6 w 33"/>
              <a:gd name="T27" fmla="*/ 11 h 38"/>
              <a:gd name="T28" fmla="*/ 8 w 33"/>
              <a:gd name="T29" fmla="*/ 13 h 38"/>
              <a:gd name="T30" fmla="*/ 10 w 33"/>
              <a:gd name="T31" fmla="*/ 17 h 38"/>
              <a:gd name="T32" fmla="*/ 13 w 33"/>
              <a:gd name="T33" fmla="*/ 19 h 38"/>
              <a:gd name="T34" fmla="*/ 15 w 33"/>
              <a:gd name="T35" fmla="*/ 23 h 38"/>
              <a:gd name="T36" fmla="*/ 19 w 33"/>
              <a:gd name="T37" fmla="*/ 24 h 38"/>
              <a:gd name="T38" fmla="*/ 21 w 33"/>
              <a:gd name="T39" fmla="*/ 26 h 38"/>
              <a:gd name="T40" fmla="*/ 21 w 33"/>
              <a:gd name="T41" fmla="*/ 28 h 38"/>
              <a:gd name="T42" fmla="*/ 21 w 33"/>
              <a:gd name="T43" fmla="*/ 30 h 38"/>
              <a:gd name="T44" fmla="*/ 21 w 33"/>
              <a:gd name="T45" fmla="*/ 32 h 38"/>
              <a:gd name="T46" fmla="*/ 21 w 33"/>
              <a:gd name="T47" fmla="*/ 34 h 38"/>
              <a:gd name="T48" fmla="*/ 21 w 33"/>
              <a:gd name="T49" fmla="*/ 36 h 38"/>
              <a:gd name="T50" fmla="*/ 23 w 33"/>
              <a:gd name="T51" fmla="*/ 36 h 38"/>
              <a:gd name="T52" fmla="*/ 25 w 33"/>
              <a:gd name="T53" fmla="*/ 38 h 38"/>
              <a:gd name="T54" fmla="*/ 27 w 33"/>
              <a:gd name="T55" fmla="*/ 36 h 38"/>
              <a:gd name="T56" fmla="*/ 29 w 33"/>
              <a:gd name="T57" fmla="*/ 36 h 38"/>
              <a:gd name="T58" fmla="*/ 31 w 33"/>
              <a:gd name="T59" fmla="*/ 34 h 38"/>
              <a:gd name="T60" fmla="*/ 31 w 33"/>
              <a:gd name="T61" fmla="*/ 32 h 38"/>
              <a:gd name="T62" fmla="*/ 33 w 33"/>
              <a:gd name="T63" fmla="*/ 32 h 38"/>
              <a:gd name="T64" fmla="*/ 33 w 33"/>
              <a:gd name="T65" fmla="*/ 30 h 38"/>
              <a:gd name="T66" fmla="*/ 33 w 33"/>
              <a:gd name="T67" fmla="*/ 28 h 38"/>
              <a:gd name="T68" fmla="*/ 33 w 33"/>
              <a:gd name="T69" fmla="*/ 26 h 38"/>
              <a:gd name="T70" fmla="*/ 33 w 33"/>
              <a:gd name="T71" fmla="*/ 24 h 38"/>
              <a:gd name="T72" fmla="*/ 33 w 33"/>
              <a:gd name="T73" fmla="*/ 23 h 38"/>
              <a:gd name="T74" fmla="*/ 31 w 33"/>
              <a:gd name="T75" fmla="*/ 23 h 38"/>
              <a:gd name="T76" fmla="*/ 31 w 33"/>
              <a:gd name="T77" fmla="*/ 21 h 38"/>
              <a:gd name="T78" fmla="*/ 29 w 33"/>
              <a:gd name="T79" fmla="*/ 21 h 38"/>
              <a:gd name="T80" fmla="*/ 27 w 33"/>
              <a:gd name="T81" fmla="*/ 23 h 38"/>
              <a:gd name="T82" fmla="*/ 25 w 33"/>
              <a:gd name="T83" fmla="*/ 23 h 38"/>
              <a:gd name="T84" fmla="*/ 23 w 33"/>
              <a:gd name="T8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38">
                <a:moveTo>
                  <a:pt x="23" y="23"/>
                </a:moveTo>
                <a:lnTo>
                  <a:pt x="21" y="19"/>
                </a:lnTo>
                <a:lnTo>
                  <a:pt x="19" y="17"/>
                </a:lnTo>
                <a:lnTo>
                  <a:pt x="15" y="13"/>
                </a:lnTo>
                <a:lnTo>
                  <a:pt x="13" y="11"/>
                </a:lnTo>
                <a:lnTo>
                  <a:pt x="11" y="7"/>
                </a:lnTo>
                <a:lnTo>
                  <a:pt x="8" y="5"/>
                </a:lnTo>
                <a:lnTo>
                  <a:pt x="6" y="1"/>
                </a:lnTo>
                <a:lnTo>
                  <a:pt x="4" y="0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8" y="13"/>
                </a:lnTo>
                <a:lnTo>
                  <a:pt x="10" y="17"/>
                </a:lnTo>
                <a:lnTo>
                  <a:pt x="13" y="19"/>
                </a:lnTo>
                <a:lnTo>
                  <a:pt x="15" y="23"/>
                </a:lnTo>
                <a:lnTo>
                  <a:pt x="19" y="24"/>
                </a:lnTo>
                <a:lnTo>
                  <a:pt x="21" y="26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1" y="34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31" y="34"/>
                </a:lnTo>
                <a:lnTo>
                  <a:pt x="31" y="32"/>
                </a:lnTo>
                <a:lnTo>
                  <a:pt x="33" y="32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1" y="23"/>
                </a:lnTo>
                <a:lnTo>
                  <a:pt x="31" y="21"/>
                </a:lnTo>
                <a:lnTo>
                  <a:pt x="29" y="21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6" name="Freeform 784"/>
          <p:cNvSpPr>
            <a:spLocks/>
          </p:cNvSpPr>
          <p:nvPr/>
        </p:nvSpPr>
        <p:spPr bwMode="auto">
          <a:xfrm>
            <a:off x="1143000" y="1055688"/>
            <a:ext cx="73025" cy="369887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7" name="Freeform 785"/>
          <p:cNvSpPr>
            <a:spLocks/>
          </p:cNvSpPr>
          <p:nvPr/>
        </p:nvSpPr>
        <p:spPr bwMode="auto">
          <a:xfrm>
            <a:off x="962025" y="1393825"/>
            <a:ext cx="365125" cy="585788"/>
          </a:xfrm>
          <a:custGeom>
            <a:avLst/>
            <a:gdLst>
              <a:gd name="T0" fmla="*/ 12 w 65"/>
              <a:gd name="T1" fmla="*/ 15 h 94"/>
              <a:gd name="T2" fmla="*/ 18 w 65"/>
              <a:gd name="T3" fmla="*/ 9 h 94"/>
              <a:gd name="T4" fmla="*/ 21 w 65"/>
              <a:gd name="T5" fmla="*/ 5 h 94"/>
              <a:gd name="T6" fmla="*/ 27 w 65"/>
              <a:gd name="T7" fmla="*/ 3 h 94"/>
              <a:gd name="T8" fmla="*/ 33 w 65"/>
              <a:gd name="T9" fmla="*/ 2 h 94"/>
              <a:gd name="T10" fmla="*/ 39 w 65"/>
              <a:gd name="T11" fmla="*/ 0 h 94"/>
              <a:gd name="T12" fmla="*/ 44 w 65"/>
              <a:gd name="T13" fmla="*/ 2 h 94"/>
              <a:gd name="T14" fmla="*/ 50 w 65"/>
              <a:gd name="T15" fmla="*/ 5 h 94"/>
              <a:gd name="T16" fmla="*/ 56 w 65"/>
              <a:gd name="T17" fmla="*/ 9 h 94"/>
              <a:gd name="T18" fmla="*/ 60 w 65"/>
              <a:gd name="T19" fmla="*/ 15 h 94"/>
              <a:gd name="T20" fmla="*/ 64 w 65"/>
              <a:gd name="T21" fmla="*/ 23 h 94"/>
              <a:gd name="T22" fmla="*/ 65 w 65"/>
              <a:gd name="T23" fmla="*/ 32 h 94"/>
              <a:gd name="T24" fmla="*/ 65 w 65"/>
              <a:gd name="T25" fmla="*/ 40 h 94"/>
              <a:gd name="T26" fmla="*/ 65 w 65"/>
              <a:gd name="T27" fmla="*/ 49 h 94"/>
              <a:gd name="T28" fmla="*/ 64 w 65"/>
              <a:gd name="T29" fmla="*/ 59 h 94"/>
              <a:gd name="T30" fmla="*/ 60 w 65"/>
              <a:gd name="T31" fmla="*/ 69 h 94"/>
              <a:gd name="T32" fmla="*/ 54 w 65"/>
              <a:gd name="T33" fmla="*/ 78 h 94"/>
              <a:gd name="T34" fmla="*/ 48 w 65"/>
              <a:gd name="T35" fmla="*/ 84 h 94"/>
              <a:gd name="T36" fmla="*/ 42 w 65"/>
              <a:gd name="T37" fmla="*/ 90 h 94"/>
              <a:gd name="T38" fmla="*/ 35 w 65"/>
              <a:gd name="T39" fmla="*/ 92 h 94"/>
              <a:gd name="T40" fmla="*/ 29 w 65"/>
              <a:gd name="T41" fmla="*/ 94 h 94"/>
              <a:gd name="T42" fmla="*/ 21 w 65"/>
              <a:gd name="T43" fmla="*/ 92 h 94"/>
              <a:gd name="T44" fmla="*/ 16 w 65"/>
              <a:gd name="T45" fmla="*/ 90 h 94"/>
              <a:gd name="T46" fmla="*/ 10 w 65"/>
              <a:gd name="T47" fmla="*/ 84 h 94"/>
              <a:gd name="T48" fmla="*/ 6 w 65"/>
              <a:gd name="T49" fmla="*/ 78 h 94"/>
              <a:gd name="T50" fmla="*/ 2 w 65"/>
              <a:gd name="T51" fmla="*/ 71 h 94"/>
              <a:gd name="T52" fmla="*/ 0 w 65"/>
              <a:gd name="T53" fmla="*/ 63 h 94"/>
              <a:gd name="T54" fmla="*/ 0 w 65"/>
              <a:gd name="T55" fmla="*/ 55 h 94"/>
              <a:gd name="T56" fmla="*/ 0 w 65"/>
              <a:gd name="T57" fmla="*/ 48 h 94"/>
              <a:gd name="T58" fmla="*/ 2 w 65"/>
              <a:gd name="T59" fmla="*/ 38 h 94"/>
              <a:gd name="T60" fmla="*/ 4 w 65"/>
              <a:gd name="T61" fmla="*/ 30 h 94"/>
              <a:gd name="T62" fmla="*/ 8 w 65"/>
              <a:gd name="T63" fmla="*/ 2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94">
                <a:moveTo>
                  <a:pt x="10" y="19"/>
                </a:moveTo>
                <a:lnTo>
                  <a:pt x="12" y="15"/>
                </a:lnTo>
                <a:lnTo>
                  <a:pt x="14" y="13"/>
                </a:lnTo>
                <a:lnTo>
                  <a:pt x="18" y="9"/>
                </a:lnTo>
                <a:lnTo>
                  <a:pt x="19" y="7"/>
                </a:lnTo>
                <a:lnTo>
                  <a:pt x="21" y="5"/>
                </a:lnTo>
                <a:lnTo>
                  <a:pt x="25" y="3"/>
                </a:lnTo>
                <a:lnTo>
                  <a:pt x="27" y="3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39" y="0"/>
                </a:lnTo>
                <a:lnTo>
                  <a:pt x="42" y="2"/>
                </a:lnTo>
                <a:lnTo>
                  <a:pt x="44" y="2"/>
                </a:lnTo>
                <a:lnTo>
                  <a:pt x="48" y="3"/>
                </a:lnTo>
                <a:lnTo>
                  <a:pt x="50" y="5"/>
                </a:lnTo>
                <a:lnTo>
                  <a:pt x="54" y="7"/>
                </a:lnTo>
                <a:lnTo>
                  <a:pt x="56" y="9"/>
                </a:lnTo>
                <a:lnTo>
                  <a:pt x="58" y="13"/>
                </a:lnTo>
                <a:lnTo>
                  <a:pt x="60" y="15"/>
                </a:lnTo>
                <a:lnTo>
                  <a:pt x="62" y="19"/>
                </a:lnTo>
                <a:lnTo>
                  <a:pt x="64" y="23"/>
                </a:lnTo>
                <a:lnTo>
                  <a:pt x="65" y="26"/>
                </a:lnTo>
                <a:lnTo>
                  <a:pt x="65" y="32"/>
                </a:lnTo>
                <a:lnTo>
                  <a:pt x="65" y="36"/>
                </a:lnTo>
                <a:lnTo>
                  <a:pt x="65" y="40"/>
                </a:lnTo>
                <a:lnTo>
                  <a:pt x="65" y="46"/>
                </a:lnTo>
                <a:lnTo>
                  <a:pt x="65" y="49"/>
                </a:lnTo>
                <a:lnTo>
                  <a:pt x="64" y="55"/>
                </a:lnTo>
                <a:lnTo>
                  <a:pt x="64" y="59"/>
                </a:lnTo>
                <a:lnTo>
                  <a:pt x="62" y="65"/>
                </a:lnTo>
                <a:lnTo>
                  <a:pt x="60" y="69"/>
                </a:lnTo>
                <a:lnTo>
                  <a:pt x="58" y="73"/>
                </a:lnTo>
                <a:lnTo>
                  <a:pt x="54" y="78"/>
                </a:lnTo>
                <a:lnTo>
                  <a:pt x="52" y="80"/>
                </a:lnTo>
                <a:lnTo>
                  <a:pt x="48" y="84"/>
                </a:lnTo>
                <a:lnTo>
                  <a:pt x="46" y="88"/>
                </a:lnTo>
                <a:lnTo>
                  <a:pt x="42" y="90"/>
                </a:lnTo>
                <a:lnTo>
                  <a:pt x="39" y="92"/>
                </a:lnTo>
                <a:lnTo>
                  <a:pt x="35" y="92"/>
                </a:lnTo>
                <a:lnTo>
                  <a:pt x="31" y="94"/>
                </a:lnTo>
                <a:lnTo>
                  <a:pt x="29" y="94"/>
                </a:lnTo>
                <a:lnTo>
                  <a:pt x="25" y="94"/>
                </a:lnTo>
                <a:lnTo>
                  <a:pt x="21" y="92"/>
                </a:lnTo>
                <a:lnTo>
                  <a:pt x="19" y="92"/>
                </a:lnTo>
                <a:lnTo>
                  <a:pt x="16" y="90"/>
                </a:lnTo>
                <a:lnTo>
                  <a:pt x="14" y="88"/>
                </a:lnTo>
                <a:lnTo>
                  <a:pt x="10" y="84"/>
                </a:lnTo>
                <a:lnTo>
                  <a:pt x="8" y="82"/>
                </a:lnTo>
                <a:lnTo>
                  <a:pt x="6" y="78"/>
                </a:lnTo>
                <a:lnTo>
                  <a:pt x="4" y="74"/>
                </a:lnTo>
                <a:lnTo>
                  <a:pt x="2" y="71"/>
                </a:lnTo>
                <a:lnTo>
                  <a:pt x="2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2" y="34"/>
                </a:lnTo>
                <a:lnTo>
                  <a:pt x="4" y="30"/>
                </a:lnTo>
                <a:lnTo>
                  <a:pt x="6" y="26"/>
                </a:lnTo>
                <a:lnTo>
                  <a:pt x="8" y="23"/>
                </a:lnTo>
                <a:lnTo>
                  <a:pt x="10" y="19"/>
                </a:lnTo>
              </a:path>
            </a:pathLst>
          </a:custGeom>
          <a:solidFill>
            <a:schemeClr val="bg2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8" name="Freeform 786"/>
          <p:cNvSpPr>
            <a:spLocks/>
          </p:cNvSpPr>
          <p:nvPr/>
        </p:nvSpPr>
        <p:spPr bwMode="auto">
          <a:xfrm rot="1746894">
            <a:off x="1374775" y="1143000"/>
            <a:ext cx="73025" cy="369888"/>
          </a:xfrm>
          <a:custGeom>
            <a:avLst/>
            <a:gdLst>
              <a:gd name="T0" fmla="*/ 8 w 13"/>
              <a:gd name="T1" fmla="*/ 9 h 59"/>
              <a:gd name="T2" fmla="*/ 8 w 13"/>
              <a:gd name="T3" fmla="*/ 13 h 59"/>
              <a:gd name="T4" fmla="*/ 6 w 13"/>
              <a:gd name="T5" fmla="*/ 19 h 59"/>
              <a:gd name="T6" fmla="*/ 6 w 13"/>
              <a:gd name="T7" fmla="*/ 27 h 59"/>
              <a:gd name="T8" fmla="*/ 4 w 13"/>
              <a:gd name="T9" fmla="*/ 34 h 59"/>
              <a:gd name="T10" fmla="*/ 4 w 13"/>
              <a:gd name="T11" fmla="*/ 42 h 59"/>
              <a:gd name="T12" fmla="*/ 2 w 13"/>
              <a:gd name="T13" fmla="*/ 50 h 59"/>
              <a:gd name="T14" fmla="*/ 2 w 13"/>
              <a:gd name="T15" fmla="*/ 56 h 59"/>
              <a:gd name="T16" fmla="*/ 0 w 13"/>
              <a:gd name="T17" fmla="*/ 59 h 59"/>
              <a:gd name="T18" fmla="*/ 2 w 13"/>
              <a:gd name="T19" fmla="*/ 59 h 59"/>
              <a:gd name="T20" fmla="*/ 4 w 13"/>
              <a:gd name="T21" fmla="*/ 59 h 59"/>
              <a:gd name="T22" fmla="*/ 6 w 13"/>
              <a:gd name="T23" fmla="*/ 59 h 59"/>
              <a:gd name="T24" fmla="*/ 6 w 13"/>
              <a:gd name="T25" fmla="*/ 57 h 59"/>
              <a:gd name="T26" fmla="*/ 6 w 13"/>
              <a:gd name="T27" fmla="*/ 54 h 59"/>
              <a:gd name="T28" fmla="*/ 6 w 13"/>
              <a:gd name="T29" fmla="*/ 48 h 59"/>
              <a:gd name="T30" fmla="*/ 8 w 13"/>
              <a:gd name="T31" fmla="*/ 40 h 59"/>
              <a:gd name="T32" fmla="*/ 8 w 13"/>
              <a:gd name="T33" fmla="*/ 32 h 59"/>
              <a:gd name="T34" fmla="*/ 9 w 13"/>
              <a:gd name="T35" fmla="*/ 25 h 59"/>
              <a:gd name="T36" fmla="*/ 9 w 13"/>
              <a:gd name="T37" fmla="*/ 19 h 59"/>
              <a:gd name="T38" fmla="*/ 9 w 13"/>
              <a:gd name="T39" fmla="*/ 11 h 59"/>
              <a:gd name="T40" fmla="*/ 11 w 13"/>
              <a:gd name="T41" fmla="*/ 8 h 59"/>
              <a:gd name="T42" fmla="*/ 9 w 13"/>
              <a:gd name="T43" fmla="*/ 8 h 59"/>
              <a:gd name="T44" fmla="*/ 11 w 13"/>
              <a:gd name="T45" fmla="*/ 8 h 59"/>
              <a:gd name="T46" fmla="*/ 11 w 13"/>
              <a:gd name="T47" fmla="*/ 6 h 59"/>
              <a:gd name="T48" fmla="*/ 11 w 13"/>
              <a:gd name="T49" fmla="*/ 4 h 59"/>
              <a:gd name="T50" fmla="*/ 13 w 13"/>
              <a:gd name="T51" fmla="*/ 4 h 59"/>
              <a:gd name="T52" fmla="*/ 13 w 13"/>
              <a:gd name="T53" fmla="*/ 2 h 59"/>
              <a:gd name="T54" fmla="*/ 11 w 13"/>
              <a:gd name="T55" fmla="*/ 2 h 59"/>
              <a:gd name="T56" fmla="*/ 11 w 13"/>
              <a:gd name="T57" fmla="*/ 0 h 59"/>
              <a:gd name="T58" fmla="*/ 9 w 13"/>
              <a:gd name="T59" fmla="*/ 0 h 59"/>
              <a:gd name="T60" fmla="*/ 8 w 13"/>
              <a:gd name="T61" fmla="*/ 0 h 59"/>
              <a:gd name="T62" fmla="*/ 8 w 13"/>
              <a:gd name="T63" fmla="*/ 2 h 59"/>
              <a:gd name="T64" fmla="*/ 6 w 13"/>
              <a:gd name="T65" fmla="*/ 2 h 59"/>
              <a:gd name="T66" fmla="*/ 6 w 13"/>
              <a:gd name="T67" fmla="*/ 4 h 59"/>
              <a:gd name="T68" fmla="*/ 4 w 13"/>
              <a:gd name="T69" fmla="*/ 6 h 59"/>
              <a:gd name="T70" fmla="*/ 4 w 13"/>
              <a:gd name="T71" fmla="*/ 8 h 59"/>
              <a:gd name="T72" fmla="*/ 6 w 13"/>
              <a:gd name="T73" fmla="*/ 8 h 59"/>
              <a:gd name="T74" fmla="*/ 6 w 13"/>
              <a:gd name="T75" fmla="*/ 9 h 59"/>
              <a:gd name="T76" fmla="*/ 8 w 13"/>
              <a:gd name="T7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59">
                <a:moveTo>
                  <a:pt x="8" y="9"/>
                </a:moveTo>
                <a:lnTo>
                  <a:pt x="8" y="13"/>
                </a:lnTo>
                <a:lnTo>
                  <a:pt x="6" y="19"/>
                </a:lnTo>
                <a:lnTo>
                  <a:pt x="6" y="27"/>
                </a:lnTo>
                <a:lnTo>
                  <a:pt x="4" y="34"/>
                </a:lnTo>
                <a:lnTo>
                  <a:pt x="4" y="42"/>
                </a:lnTo>
                <a:lnTo>
                  <a:pt x="2" y="50"/>
                </a:lnTo>
                <a:lnTo>
                  <a:pt x="2" y="56"/>
                </a:lnTo>
                <a:lnTo>
                  <a:pt x="0" y="59"/>
                </a:lnTo>
                <a:lnTo>
                  <a:pt x="2" y="59"/>
                </a:lnTo>
                <a:lnTo>
                  <a:pt x="4" y="59"/>
                </a:lnTo>
                <a:lnTo>
                  <a:pt x="6" y="59"/>
                </a:lnTo>
                <a:lnTo>
                  <a:pt x="6" y="57"/>
                </a:lnTo>
                <a:lnTo>
                  <a:pt x="6" y="54"/>
                </a:lnTo>
                <a:lnTo>
                  <a:pt x="6" y="48"/>
                </a:lnTo>
                <a:lnTo>
                  <a:pt x="8" y="40"/>
                </a:lnTo>
                <a:lnTo>
                  <a:pt x="8" y="32"/>
                </a:lnTo>
                <a:lnTo>
                  <a:pt x="9" y="25"/>
                </a:lnTo>
                <a:lnTo>
                  <a:pt x="9" y="19"/>
                </a:lnTo>
                <a:lnTo>
                  <a:pt x="9" y="11"/>
                </a:lnTo>
                <a:lnTo>
                  <a:pt x="11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9"/>
                </a:lnTo>
                <a:lnTo>
                  <a:pt x="8" y="9"/>
                </a:lnTo>
              </a:path>
            </a:pathLst>
          </a:custGeom>
          <a:solidFill>
            <a:schemeClr val="bg1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7139" name="Rectangle 787"/>
          <p:cNvSpPr>
            <a:spLocks noChangeArrowheads="1"/>
          </p:cNvSpPr>
          <p:nvPr/>
        </p:nvSpPr>
        <p:spPr bwMode="auto">
          <a:xfrm>
            <a:off x="5092700" y="2362200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FF3300"/>
                </a:solidFill>
                <a:latin typeface="Arial Black" pitchFamily="34" charset="0"/>
              </a:rPr>
              <a:t>STOP</a:t>
            </a:r>
            <a:endParaRPr lang="pl-PL">
              <a:solidFill>
                <a:srgbClr val="FF3300"/>
              </a:solidFill>
              <a:latin typeface="Arial Black" pitchFamily="34" charset="0"/>
            </a:endParaRPr>
          </a:p>
        </p:txBody>
      </p:sp>
      <p:sp>
        <p:nvSpPr>
          <p:cNvPr id="357140" name="Rectangle 788"/>
          <p:cNvSpPr>
            <a:spLocks noChangeArrowheads="1"/>
          </p:cNvSpPr>
          <p:nvPr/>
        </p:nvSpPr>
        <p:spPr bwMode="auto">
          <a:xfrm>
            <a:off x="1856232" y="990600"/>
            <a:ext cx="389799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800" b="1" dirty="0" smtClean="0">
                <a:solidFill>
                  <a:srgbClr val="FF0000"/>
                </a:solidFill>
              </a:rPr>
              <a:t>Отсутствие</a:t>
            </a:r>
            <a:r>
              <a:rPr lang="pl-PL" sz="1800" b="1" dirty="0" smtClean="0">
                <a:solidFill>
                  <a:srgbClr val="FF0000"/>
                </a:solidFill>
              </a:rPr>
              <a:t> Ca</a:t>
            </a:r>
            <a:r>
              <a:rPr lang="pl-PL" sz="1800" b="1" baseline="30000" dirty="0" smtClean="0">
                <a:solidFill>
                  <a:srgbClr val="FF0000"/>
                </a:solidFill>
              </a:rPr>
              <a:t>2+</a:t>
            </a:r>
            <a:r>
              <a:rPr lang="pl-PL" sz="1800" b="1" dirty="0" smtClean="0">
                <a:solidFill>
                  <a:srgbClr val="FF0000"/>
                </a:solidFill>
              </a:rPr>
              <a:t>/</a:t>
            </a:r>
            <a:r>
              <a:rPr lang="ru-RU" sz="1800" b="1" dirty="0" err="1" smtClean="0">
                <a:solidFill>
                  <a:srgbClr val="FF0000"/>
                </a:solidFill>
              </a:rPr>
              <a:t>кальмодулин</a:t>
            </a:r>
            <a:r>
              <a:rPr lang="pl-PL" sz="1800" b="1" dirty="0" smtClean="0">
                <a:solidFill>
                  <a:srgbClr val="FF0000"/>
                </a:solidFill>
              </a:rPr>
              <a:t> </a:t>
            </a:r>
            <a:r>
              <a:rPr lang="pl-PL" sz="1800" b="1" dirty="0">
                <a:solidFill>
                  <a:srgbClr val="FF0000"/>
                </a:solidFill>
              </a:rPr>
              <a:t>–</a:t>
            </a:r>
          </a:p>
          <a:p>
            <a:r>
              <a:rPr lang="ru-RU" sz="1800" b="1" dirty="0" smtClean="0">
                <a:solidFill>
                  <a:srgbClr val="FF0000"/>
                </a:solidFill>
              </a:rPr>
              <a:t>Везикулы не высвобождают медиатор</a:t>
            </a:r>
            <a:endParaRPr lang="pl-PL" dirty="0"/>
          </a:p>
        </p:txBody>
      </p:sp>
      <p:sp>
        <p:nvSpPr>
          <p:cNvPr id="357141" name="Rectangle 789"/>
          <p:cNvSpPr>
            <a:spLocks noChangeArrowheads="1"/>
          </p:cNvSpPr>
          <p:nvPr/>
        </p:nvSpPr>
        <p:spPr bwMode="auto">
          <a:xfrm>
            <a:off x="7086600" y="2209800"/>
            <a:ext cx="1905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Activation of metabotropic receptor</a:t>
            </a:r>
          </a:p>
          <a:p>
            <a:pPr algn="ctr"/>
            <a:r>
              <a:rPr lang="pl-PL" sz="1400" b="1">
                <a:solidFill>
                  <a:schemeClr val="accent2"/>
                </a:solidFill>
                <a:latin typeface="PL Switzerland" pitchFamily="34" charset="0"/>
              </a:rPr>
              <a:t>GABA</a:t>
            </a:r>
            <a:r>
              <a:rPr lang="pl-PL" sz="900" b="1">
                <a:solidFill>
                  <a:schemeClr val="accent2"/>
                </a:solidFill>
                <a:latin typeface="PL Switzerland" pitchFamily="34" charset="0"/>
              </a:rPr>
              <a:t>B</a:t>
            </a:r>
            <a:endParaRPr lang="pl-PL" sz="900">
              <a:solidFill>
                <a:schemeClr val="accent2"/>
              </a:solidFill>
              <a:latin typeface="PL Switzerland" pitchFamily="34" charset="0"/>
            </a:endParaRPr>
          </a:p>
          <a:p>
            <a:pPr algn="ctr"/>
            <a:endParaRPr lang="pl-PL" sz="900">
              <a:solidFill>
                <a:srgbClr val="000000"/>
              </a:solidFill>
              <a:latin typeface="PL Switzerland" pitchFamily="34" charset="0"/>
            </a:endParaRPr>
          </a:p>
        </p:txBody>
      </p:sp>
      <p:sp>
        <p:nvSpPr>
          <p:cNvPr id="357142" name="Text Box 790"/>
          <p:cNvSpPr txBox="1">
            <a:spLocks noChangeArrowheads="1"/>
          </p:cNvSpPr>
          <p:nvPr/>
        </p:nvSpPr>
        <p:spPr bwMode="auto">
          <a:xfrm>
            <a:off x="6121400" y="2705100"/>
            <a:ext cx="34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pl-PL" sz="1800"/>
              <a:t>G</a:t>
            </a:r>
            <a:endParaRPr lang="pl-PL" sz="4000"/>
          </a:p>
        </p:txBody>
      </p:sp>
      <p:sp>
        <p:nvSpPr>
          <p:cNvPr id="357143" name="Rectangle 791"/>
          <p:cNvSpPr>
            <a:spLocks noChangeArrowheads="1"/>
          </p:cNvSpPr>
          <p:nvPr/>
        </p:nvSpPr>
        <p:spPr bwMode="auto">
          <a:xfrm>
            <a:off x="5486400" y="11430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  <p:sp>
        <p:nvSpPr>
          <p:cNvPr id="357144" name="Rectangle 792"/>
          <p:cNvSpPr>
            <a:spLocks noChangeArrowheads="1"/>
          </p:cNvSpPr>
          <p:nvPr/>
        </p:nvSpPr>
        <p:spPr bwMode="auto">
          <a:xfrm>
            <a:off x="3835400" y="5775325"/>
            <a:ext cx="4746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Actin</a:t>
            </a:r>
            <a:endParaRPr lang="pl-PL"/>
          </a:p>
        </p:txBody>
      </p:sp>
      <p:sp>
        <p:nvSpPr>
          <p:cNvPr id="357145" name="Rectangle 793"/>
          <p:cNvSpPr>
            <a:spLocks noChangeArrowheads="1"/>
          </p:cNvSpPr>
          <p:nvPr/>
        </p:nvSpPr>
        <p:spPr bwMode="auto">
          <a:xfrm>
            <a:off x="3584575" y="5318125"/>
            <a:ext cx="790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Synapsin</a:t>
            </a:r>
            <a:endParaRPr lang="pl-PL"/>
          </a:p>
        </p:txBody>
      </p:sp>
      <p:sp>
        <p:nvSpPr>
          <p:cNvPr id="357146" name="Rectangle 794"/>
          <p:cNvSpPr>
            <a:spLocks noChangeArrowheads="1"/>
          </p:cNvSpPr>
          <p:nvPr/>
        </p:nvSpPr>
        <p:spPr bwMode="auto">
          <a:xfrm>
            <a:off x="3444875" y="4937125"/>
            <a:ext cx="690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</a:rPr>
              <a:t>Vesicles</a:t>
            </a:r>
            <a:endParaRPr lang="pl-PL"/>
          </a:p>
        </p:txBody>
      </p:sp>
      <p:sp>
        <p:nvSpPr>
          <p:cNvPr id="357147" name="Rectangle 795"/>
          <p:cNvSpPr>
            <a:spLocks noChangeArrowheads="1"/>
          </p:cNvSpPr>
          <p:nvPr/>
        </p:nvSpPr>
        <p:spPr bwMode="auto">
          <a:xfrm>
            <a:off x="330200" y="4267200"/>
            <a:ext cx="132238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</a:rPr>
              <a:t>Axoaxonal synapse</a:t>
            </a:r>
            <a:endParaRPr lang="pl-PL"/>
          </a:p>
        </p:txBody>
      </p:sp>
    </p:spTree>
    <p:extLst>
      <p:ext uri="{BB962C8B-B14F-4D97-AF65-F5344CB8AC3E}">
        <p14:creationId xmlns="" xmlns:p14="http://schemas.microsoft.com/office/powerpoint/2010/main" val="931746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Блок-схема: решение 17"/>
          <p:cNvSpPr/>
          <p:nvPr/>
        </p:nvSpPr>
        <p:spPr>
          <a:xfrm>
            <a:off x="4439653" y="5823284"/>
            <a:ext cx="2731169" cy="601579"/>
          </a:xfrm>
          <a:prstGeom prst="flowChartDecision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2459695" y="1615221"/>
            <a:ext cx="1285884" cy="1071570"/>
          </a:xfrm>
          <a:prstGeom prst="ellipse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М</a:t>
            </a:r>
            <a:endParaRPr lang="ru-RU" b="1" dirty="0"/>
          </a:p>
        </p:txBody>
      </p:sp>
      <p:sp>
        <p:nvSpPr>
          <p:cNvPr id="11" name="Овал 10"/>
          <p:cNvSpPr/>
          <p:nvPr/>
        </p:nvSpPr>
        <p:spPr>
          <a:xfrm>
            <a:off x="316555" y="1686659"/>
            <a:ext cx="1928826" cy="3286148"/>
          </a:xfrm>
          <a:prstGeom prst="ellipse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dirty="0" smtClean="0"/>
              <a:t>КМ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596" y="0"/>
            <a:ext cx="8229600" cy="654032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План строения нервной системы</a:t>
            </a:r>
            <a:endParaRPr lang="ru-RU" dirty="0"/>
          </a:p>
        </p:txBody>
      </p:sp>
      <p:sp>
        <p:nvSpPr>
          <p:cNvPr id="4" name="Равнобедренный треугольник 3"/>
          <p:cNvSpPr/>
          <p:nvPr/>
        </p:nvSpPr>
        <p:spPr>
          <a:xfrm rot="5400000">
            <a:off x="6125573" y="903867"/>
            <a:ext cx="923434" cy="4632158"/>
          </a:xfrm>
          <a:prstGeom prst="triangle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b="1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3388389" y="2686791"/>
            <a:ext cx="857256" cy="107157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ru-RU" b="1" dirty="0" smtClean="0">
                <a:solidFill>
                  <a:srgbClr val="FF0000"/>
                </a:solidFill>
              </a:rPr>
              <a:t>ПМ</a:t>
            </a:r>
            <a:endParaRPr lang="ru-RU" b="1" dirty="0">
              <a:solidFill>
                <a:srgbClr val="FF0000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2745447" y="2615353"/>
            <a:ext cx="642942" cy="1214446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ВМ</a:t>
            </a:r>
            <a:endParaRPr lang="ru-RU" b="1" dirty="0"/>
          </a:p>
        </p:txBody>
      </p:sp>
      <p:sp>
        <p:nvSpPr>
          <p:cNvPr id="7" name="Прямоугольник 6"/>
          <p:cNvSpPr/>
          <p:nvPr/>
        </p:nvSpPr>
        <p:spPr>
          <a:xfrm>
            <a:off x="2245381" y="2686791"/>
            <a:ext cx="500066" cy="1071570"/>
          </a:xfrm>
          <a:prstGeom prst="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СМ</a:t>
            </a:r>
            <a:endParaRPr lang="ru-RU" b="1" dirty="0"/>
          </a:p>
        </p:txBody>
      </p:sp>
      <p:sp>
        <p:nvSpPr>
          <p:cNvPr id="9" name="Хорда 8"/>
          <p:cNvSpPr/>
          <p:nvPr/>
        </p:nvSpPr>
        <p:spPr>
          <a:xfrm rot="1327246">
            <a:off x="1310768" y="2508675"/>
            <a:ext cx="1285884" cy="1428760"/>
          </a:xfrm>
          <a:prstGeom prst="chord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rgbClr val="FF0000"/>
                </a:solidFill>
              </a:rPr>
              <a:t>ПМ</a:t>
            </a:r>
            <a:endParaRPr lang="ru-RU" b="1" dirty="0">
              <a:solidFill>
                <a:srgbClr val="FF0000"/>
              </a:solidFill>
            </a:endParaRPr>
          </a:p>
        </p:txBody>
      </p:sp>
      <p:grpSp>
        <p:nvGrpSpPr>
          <p:cNvPr id="3" name="Группа 67"/>
          <p:cNvGrpSpPr/>
          <p:nvPr/>
        </p:nvGrpSpPr>
        <p:grpSpPr>
          <a:xfrm>
            <a:off x="5005137" y="3164305"/>
            <a:ext cx="338383" cy="2894445"/>
            <a:chOff x="5178084" y="2524369"/>
            <a:chExt cx="261688" cy="2716232"/>
          </a:xfrm>
        </p:grpSpPr>
        <p:sp>
          <p:nvSpPr>
            <p:cNvPr id="13" name="Овал 12"/>
            <p:cNvSpPr/>
            <p:nvPr/>
          </p:nvSpPr>
          <p:spPr>
            <a:xfrm>
              <a:off x="5178084" y="2524369"/>
              <a:ext cx="214314" cy="214314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5" name="Прямая соединительная линия 14"/>
            <p:cNvCxnSpPr/>
            <p:nvPr/>
          </p:nvCxnSpPr>
          <p:spPr>
            <a:xfrm rot="16200000" flipH="1">
              <a:off x="4017216" y="3935270"/>
              <a:ext cx="2571768" cy="35719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единительная линия 16"/>
            <p:cNvCxnSpPr/>
            <p:nvPr/>
          </p:nvCxnSpPr>
          <p:spPr>
            <a:xfrm>
              <a:off x="5225458" y="5239013"/>
              <a:ext cx="214314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Овал 18"/>
          <p:cNvSpPr/>
          <p:nvPr/>
        </p:nvSpPr>
        <p:spPr>
          <a:xfrm>
            <a:off x="5714990" y="6051884"/>
            <a:ext cx="300789" cy="2165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" name="Группа 55"/>
          <p:cNvGrpSpPr/>
          <p:nvPr/>
        </p:nvGrpSpPr>
        <p:grpSpPr>
          <a:xfrm>
            <a:off x="3344777" y="3117926"/>
            <a:ext cx="926432" cy="3559603"/>
            <a:chOff x="3441029" y="2359937"/>
            <a:chExt cx="926432" cy="3559603"/>
          </a:xfrm>
        </p:grpSpPr>
        <p:sp>
          <p:nvSpPr>
            <p:cNvPr id="20" name="Овал 19"/>
            <p:cNvSpPr/>
            <p:nvPr/>
          </p:nvSpPr>
          <p:spPr>
            <a:xfrm>
              <a:off x="3441029" y="4920918"/>
              <a:ext cx="926432" cy="99862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Овал 20"/>
            <p:cNvSpPr/>
            <p:nvPr/>
          </p:nvSpPr>
          <p:spPr>
            <a:xfrm>
              <a:off x="3801977" y="5329992"/>
              <a:ext cx="216569" cy="192505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3" name="Прямая соединительная линия 22"/>
            <p:cNvCxnSpPr>
              <a:stCxn id="20" idx="0"/>
              <a:endCxn id="21" idx="0"/>
            </p:cNvCxnSpPr>
            <p:nvPr/>
          </p:nvCxnSpPr>
          <p:spPr>
            <a:xfrm rot="16200000" flipH="1">
              <a:off x="3702716" y="5122447"/>
              <a:ext cx="409074" cy="601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Прямая соединительная линия 23"/>
            <p:cNvCxnSpPr>
              <a:stCxn id="21" idx="4"/>
              <a:endCxn id="20" idx="4"/>
            </p:cNvCxnSpPr>
            <p:nvPr/>
          </p:nvCxnSpPr>
          <p:spPr>
            <a:xfrm rot="5400000">
              <a:off x="3708733" y="5718010"/>
              <a:ext cx="397042" cy="601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Прямая соединительная линия 24"/>
            <p:cNvCxnSpPr>
              <a:stCxn id="21" idx="6"/>
              <a:endCxn id="20" idx="6"/>
            </p:cNvCxnSpPr>
            <p:nvPr/>
          </p:nvCxnSpPr>
          <p:spPr>
            <a:xfrm flipV="1">
              <a:off x="4018546" y="5420229"/>
              <a:ext cx="348915" cy="6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Прямая соединительная линия 25"/>
            <p:cNvCxnSpPr>
              <a:stCxn id="20" idx="2"/>
              <a:endCxn id="21" idx="2"/>
            </p:cNvCxnSpPr>
            <p:nvPr/>
          </p:nvCxnSpPr>
          <p:spPr>
            <a:xfrm rot="10800000" flipH="1" flipV="1">
              <a:off x="3441029" y="5420229"/>
              <a:ext cx="360948" cy="6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26"/>
            <p:cNvCxnSpPr>
              <a:stCxn id="20" idx="7"/>
              <a:endCxn id="21" idx="7"/>
            </p:cNvCxnSpPr>
            <p:nvPr/>
          </p:nvCxnSpPr>
          <p:spPr>
            <a:xfrm rot="16200000" flipH="1" flipV="1">
              <a:off x="3963798" y="5090194"/>
              <a:ext cx="291021" cy="24495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Прямая соединительная линия 35"/>
            <p:cNvCxnSpPr>
              <a:stCxn id="21" idx="3"/>
              <a:endCxn id="20" idx="3"/>
            </p:cNvCxnSpPr>
            <p:nvPr/>
          </p:nvCxnSpPr>
          <p:spPr>
            <a:xfrm rot="5400000">
              <a:off x="3565704" y="5505304"/>
              <a:ext cx="278989" cy="25699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единительная линия 36"/>
            <p:cNvCxnSpPr>
              <a:stCxn id="21" idx="1"/>
              <a:endCxn id="20" idx="1"/>
            </p:cNvCxnSpPr>
            <p:nvPr/>
          </p:nvCxnSpPr>
          <p:spPr>
            <a:xfrm rot="16200000" flipV="1">
              <a:off x="3559688" y="5084178"/>
              <a:ext cx="291021" cy="25699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Прямая соединительная линия 37"/>
            <p:cNvCxnSpPr>
              <a:stCxn id="20" idx="5"/>
              <a:endCxn id="21" idx="5"/>
            </p:cNvCxnSpPr>
            <p:nvPr/>
          </p:nvCxnSpPr>
          <p:spPr>
            <a:xfrm rot="5400000" flipH="1">
              <a:off x="3969814" y="5511321"/>
              <a:ext cx="278989" cy="24495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Группа 49"/>
            <p:cNvGrpSpPr/>
            <p:nvPr/>
          </p:nvGrpSpPr>
          <p:grpSpPr>
            <a:xfrm>
              <a:off x="3730297" y="3976179"/>
              <a:ext cx="249656" cy="1091969"/>
              <a:chOff x="6317086" y="4060400"/>
              <a:chExt cx="249656" cy="1091969"/>
            </a:xfrm>
            <a:solidFill>
              <a:srgbClr val="006600"/>
            </a:solidFill>
          </p:grpSpPr>
          <p:sp>
            <p:nvSpPr>
              <p:cNvPr id="45" name="Овал 44"/>
              <p:cNvSpPr/>
              <p:nvPr/>
            </p:nvSpPr>
            <p:spPr>
              <a:xfrm>
                <a:off x="6317086" y="4060400"/>
                <a:ext cx="214314" cy="214314"/>
              </a:xfrm>
              <a:prstGeom prst="ellipse">
                <a:avLst/>
              </a:prstGeom>
              <a:grpFill/>
              <a:ln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46" name="Прямая соединительная линия 45"/>
              <p:cNvCxnSpPr/>
              <p:nvPr/>
            </p:nvCxnSpPr>
            <p:spPr>
              <a:xfrm rot="16200000" flipH="1">
                <a:off x="5978563" y="4681416"/>
                <a:ext cx="915666" cy="23066"/>
              </a:xfrm>
              <a:prstGeom prst="line">
                <a:avLst/>
              </a:prstGeom>
              <a:grpFill/>
              <a:ln w="381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Прямая соединительная линия 46"/>
              <p:cNvCxnSpPr/>
              <p:nvPr/>
            </p:nvCxnSpPr>
            <p:spPr>
              <a:xfrm>
                <a:off x="6352428" y="5150781"/>
                <a:ext cx="214314" cy="1588"/>
              </a:xfrm>
              <a:prstGeom prst="line">
                <a:avLst/>
              </a:prstGeom>
              <a:grpFill/>
              <a:ln w="381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Овал 51"/>
            <p:cNvSpPr/>
            <p:nvPr/>
          </p:nvSpPr>
          <p:spPr>
            <a:xfrm>
              <a:off x="3654098" y="2359937"/>
              <a:ext cx="214314" cy="214314"/>
            </a:xfrm>
            <a:prstGeom prst="ellipse">
              <a:avLst/>
            </a:prstGeom>
            <a:solidFill>
              <a:srgbClr val="006600"/>
            </a:solidFill>
            <a:ln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3" name="Прямая соединительная линия 52"/>
            <p:cNvCxnSpPr>
              <a:stCxn id="52" idx="4"/>
            </p:cNvCxnSpPr>
            <p:nvPr/>
          </p:nvCxnSpPr>
          <p:spPr>
            <a:xfrm rot="16200000" flipH="1">
              <a:off x="3136543" y="3198962"/>
              <a:ext cx="1297173" cy="47749"/>
            </a:xfrm>
            <a:prstGeom prst="line">
              <a:avLst/>
            </a:prstGeom>
            <a:solidFill>
              <a:srgbClr val="006600"/>
            </a:solidFill>
            <a:ln w="3810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единительная линия 53"/>
            <p:cNvCxnSpPr/>
            <p:nvPr/>
          </p:nvCxnSpPr>
          <p:spPr>
            <a:xfrm>
              <a:off x="3713503" y="3871423"/>
              <a:ext cx="214314" cy="1588"/>
            </a:xfrm>
            <a:prstGeom prst="line">
              <a:avLst/>
            </a:prstGeom>
            <a:solidFill>
              <a:srgbClr val="006600"/>
            </a:solidFill>
            <a:ln w="3810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Группа 66"/>
          <p:cNvGrpSpPr/>
          <p:nvPr/>
        </p:nvGrpSpPr>
        <p:grpSpPr>
          <a:xfrm>
            <a:off x="6481010" y="3253802"/>
            <a:ext cx="591800" cy="2882303"/>
            <a:chOff x="6396788" y="2447687"/>
            <a:chExt cx="591800" cy="2882303"/>
          </a:xfrm>
          <a:solidFill>
            <a:srgbClr val="FFC000"/>
          </a:solidFill>
        </p:grpSpPr>
        <p:sp>
          <p:nvSpPr>
            <p:cNvPr id="57" name="Овал 56"/>
            <p:cNvSpPr/>
            <p:nvPr/>
          </p:nvSpPr>
          <p:spPr>
            <a:xfrm>
              <a:off x="6774274" y="3988210"/>
              <a:ext cx="214314" cy="214314"/>
            </a:xfrm>
            <a:prstGeom prst="ellipse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8" name="Прямая соединительная линия 57"/>
            <p:cNvCxnSpPr/>
            <p:nvPr/>
          </p:nvCxnSpPr>
          <p:spPr>
            <a:xfrm>
              <a:off x="6581016" y="4104034"/>
              <a:ext cx="214314" cy="1588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Прямая соединительная линия 58"/>
            <p:cNvCxnSpPr/>
            <p:nvPr/>
          </p:nvCxnSpPr>
          <p:spPr>
            <a:xfrm rot="16200000" flipH="1">
              <a:off x="5288554" y="3859071"/>
              <a:ext cx="2571768" cy="35719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единительная линия 59"/>
            <p:cNvCxnSpPr/>
            <p:nvPr/>
          </p:nvCxnSpPr>
          <p:spPr>
            <a:xfrm rot="5400000" flipH="1" flipV="1">
              <a:off x="6443081" y="5182278"/>
              <a:ext cx="165588" cy="129835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Прямая соединительная линия 60"/>
            <p:cNvCxnSpPr/>
            <p:nvPr/>
          </p:nvCxnSpPr>
          <p:spPr>
            <a:xfrm>
              <a:off x="6601069" y="5146771"/>
              <a:ext cx="196773" cy="147123"/>
            </a:xfrm>
            <a:prstGeom prst="line">
              <a:avLst/>
            </a:prstGeom>
            <a:grpFill/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Группа 65"/>
            <p:cNvGrpSpPr/>
            <p:nvPr/>
          </p:nvGrpSpPr>
          <p:grpSpPr>
            <a:xfrm flipV="1">
              <a:off x="6396788" y="2447687"/>
              <a:ext cx="336885" cy="183219"/>
              <a:chOff x="6613357" y="5299171"/>
              <a:chExt cx="336885" cy="183219"/>
            </a:xfrm>
            <a:grpFill/>
          </p:grpSpPr>
          <p:cxnSp>
            <p:nvCxnSpPr>
              <p:cNvPr id="64" name="Прямая соединительная линия 63"/>
              <p:cNvCxnSpPr/>
              <p:nvPr/>
            </p:nvCxnSpPr>
            <p:spPr>
              <a:xfrm rot="5400000" flipH="1" flipV="1">
                <a:off x="6595481" y="5334678"/>
                <a:ext cx="165588" cy="129835"/>
              </a:xfrm>
              <a:prstGeom prst="line">
                <a:avLst/>
              </a:prstGeom>
              <a:grpFill/>
              <a:ln w="381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/>
              <p:cNvCxnSpPr/>
              <p:nvPr/>
            </p:nvCxnSpPr>
            <p:spPr>
              <a:xfrm>
                <a:off x="6753469" y="5299171"/>
                <a:ext cx="196773" cy="147123"/>
              </a:xfrm>
              <a:prstGeom prst="line">
                <a:avLst/>
              </a:prstGeom>
              <a:grpFill/>
              <a:ln w="381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0" name="Овал 69"/>
          <p:cNvSpPr/>
          <p:nvPr/>
        </p:nvSpPr>
        <p:spPr>
          <a:xfrm rot="5400000">
            <a:off x="6509169" y="3055006"/>
            <a:ext cx="277125" cy="228375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/>
          </a:p>
        </p:txBody>
      </p:sp>
      <p:cxnSp>
        <p:nvCxnSpPr>
          <p:cNvPr id="71" name="Прямая соединительная линия 70"/>
          <p:cNvCxnSpPr/>
          <p:nvPr/>
        </p:nvCxnSpPr>
        <p:spPr>
          <a:xfrm rot="10800000" flipV="1">
            <a:off x="5366086" y="3169192"/>
            <a:ext cx="1243587" cy="79333"/>
          </a:xfrm>
          <a:prstGeom prst="line">
            <a:avLst/>
          </a:prstGeom>
          <a:solidFill>
            <a:srgbClr val="002060"/>
          </a:solidFill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Прямая соединительная линия 71"/>
          <p:cNvCxnSpPr/>
          <p:nvPr/>
        </p:nvCxnSpPr>
        <p:spPr>
          <a:xfrm rot="5400000">
            <a:off x="5221672" y="3229606"/>
            <a:ext cx="277126" cy="1692"/>
          </a:xfrm>
          <a:prstGeom prst="line">
            <a:avLst/>
          </a:prstGeom>
          <a:solidFill>
            <a:srgbClr val="002060"/>
          </a:solidFill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Правая фигурная скобка 75"/>
          <p:cNvSpPr/>
          <p:nvPr/>
        </p:nvSpPr>
        <p:spPr>
          <a:xfrm>
            <a:off x="7507706" y="3416969"/>
            <a:ext cx="252663" cy="3043988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Правая фигурная скобка 76"/>
          <p:cNvSpPr/>
          <p:nvPr/>
        </p:nvSpPr>
        <p:spPr>
          <a:xfrm rot="16200000">
            <a:off x="4487782" y="-2839455"/>
            <a:ext cx="336884" cy="8590552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3" name="TextBox 82"/>
          <p:cNvSpPr txBox="1"/>
          <p:nvPr/>
        </p:nvSpPr>
        <p:spPr>
          <a:xfrm>
            <a:off x="4391525" y="3128211"/>
            <a:ext cx="553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cap="all" dirty="0" smtClean="0"/>
              <a:t>см</a:t>
            </a:r>
            <a:endParaRPr lang="ru-RU" b="1" cap="all" dirty="0"/>
          </a:p>
        </p:txBody>
      </p:sp>
      <p:sp>
        <p:nvSpPr>
          <p:cNvPr id="85" name="TextBox 84"/>
          <p:cNvSpPr txBox="1"/>
          <p:nvPr/>
        </p:nvSpPr>
        <p:spPr>
          <a:xfrm>
            <a:off x="4138873" y="697836"/>
            <a:ext cx="1612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FF0000"/>
                </a:solidFill>
              </a:rPr>
              <a:t>ЦНС</a:t>
            </a:r>
            <a:endParaRPr lang="ru-RU" sz="3600" b="1" dirty="0">
              <a:solidFill>
                <a:srgbClr val="FF0000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828557" y="4604088"/>
            <a:ext cx="1315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FFFF00"/>
                </a:solidFill>
              </a:rPr>
              <a:t>ПНС</a:t>
            </a:r>
            <a:endParaRPr lang="ru-RU" sz="3600" b="1" dirty="0">
              <a:solidFill>
                <a:srgbClr val="FFFF00"/>
              </a:solidFill>
            </a:endParaRPr>
          </a:p>
        </p:txBody>
      </p:sp>
      <p:sp>
        <p:nvSpPr>
          <p:cNvPr id="51" name="Дата 5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55" name="Нижний колонтитул 5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8" grpId="0" animBg="1"/>
      <p:bldP spid="11" grpId="0" animBg="1"/>
      <p:bldP spid="4" grpId="0" animBg="1"/>
      <p:bldP spid="5" grpId="0" animBg="1"/>
      <p:bldP spid="6" grpId="0" animBg="1"/>
      <p:bldP spid="7" grpId="0" animBg="1"/>
      <p:bldP spid="9" grpId="0" animBg="1"/>
      <p:bldP spid="19" grpId="0" animBg="1"/>
      <p:bldP spid="70" grpId="0" animBg="1"/>
      <p:bldP spid="76" grpId="0" animBg="1"/>
      <p:bldP spid="77" grpId="0" animBg="1"/>
      <p:bldP spid="83" grpId="0"/>
      <p:bldP spid="85" grpId="0"/>
      <p:bldP spid="86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CFFFF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064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064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6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3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1674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1675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1677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8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79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1680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1681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69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7" name="Freeform 9"/>
          <p:cNvSpPr>
            <a:spLocks/>
          </p:cNvSpPr>
          <p:nvPr/>
        </p:nvSpPr>
        <p:spPr bwMode="auto">
          <a:xfrm>
            <a:off x="2743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269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270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270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270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1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1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1" name="Freeform 9"/>
          <p:cNvSpPr>
            <a:spLocks/>
          </p:cNvSpPr>
          <p:nvPr/>
        </p:nvSpPr>
        <p:spPr bwMode="auto">
          <a:xfrm>
            <a:off x="29813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372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372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372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372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3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5" name="Freeform 9"/>
          <p:cNvSpPr>
            <a:spLocks/>
          </p:cNvSpPr>
          <p:nvPr/>
        </p:nvSpPr>
        <p:spPr bwMode="auto">
          <a:xfrm>
            <a:off x="3286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474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474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475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475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6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69" name="Freeform 9"/>
          <p:cNvSpPr>
            <a:spLocks/>
          </p:cNvSpPr>
          <p:nvPr/>
        </p:nvSpPr>
        <p:spPr bwMode="auto">
          <a:xfrm>
            <a:off x="35814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0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5771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72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5774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5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6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5777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7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8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89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0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1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2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3" name="Freeform 9"/>
          <p:cNvSpPr>
            <a:spLocks/>
          </p:cNvSpPr>
          <p:nvPr/>
        </p:nvSpPr>
        <p:spPr bwMode="auto">
          <a:xfrm>
            <a:off x="38862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4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6795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6796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6798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799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0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6801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1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2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3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4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5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16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7" name="Freeform 9"/>
          <p:cNvSpPr>
            <a:spLocks/>
          </p:cNvSpPr>
          <p:nvPr/>
        </p:nvSpPr>
        <p:spPr bwMode="auto">
          <a:xfrm>
            <a:off x="4178300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8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7819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7820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7822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3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4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7825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5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6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7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38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39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0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1" name="Freeform 9"/>
          <p:cNvSpPr>
            <a:spLocks/>
          </p:cNvSpPr>
          <p:nvPr/>
        </p:nvSpPr>
        <p:spPr bwMode="auto">
          <a:xfrm>
            <a:off x="45815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2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8843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8844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8846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7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8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8849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8850" name="Text Box 18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0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59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0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1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2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3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4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5" name="Freeform 9"/>
          <p:cNvSpPr>
            <a:spLocks/>
          </p:cNvSpPr>
          <p:nvPr/>
        </p:nvSpPr>
        <p:spPr bwMode="auto">
          <a:xfrm>
            <a:off x="4810125" y="2895600"/>
            <a:ext cx="295275" cy="369888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72" y="102"/>
              </a:cxn>
              <a:cxn ang="0">
                <a:pos x="84" y="0"/>
              </a:cxn>
              <a:cxn ang="0">
                <a:pos x="186" y="126"/>
              </a:cxn>
            </a:cxnLst>
            <a:rect l="0" t="0" r="r" b="b"/>
            <a:pathLst>
              <a:path w="186" h="137">
                <a:moveTo>
                  <a:pt x="0" y="120"/>
                </a:moveTo>
                <a:cubicBezTo>
                  <a:pt x="33" y="125"/>
                  <a:pt x="60" y="137"/>
                  <a:pt x="72" y="102"/>
                </a:cubicBezTo>
                <a:cubicBezTo>
                  <a:pt x="63" y="65"/>
                  <a:pt x="75" y="36"/>
                  <a:pt x="84" y="0"/>
                </a:cubicBezTo>
                <a:cubicBezTo>
                  <a:pt x="126" y="64"/>
                  <a:pt x="93" y="121"/>
                  <a:pt x="186" y="12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6" name="Line 10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67" name="Freeform 11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68" name="Oval 12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49870" name="Oval 14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1" name="Oval 15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2" name="Oval 16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49873" name="Oval 17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49874" name="Oval 18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5" name="Oval 19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6" name="Oval 20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7" name="Oval 21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9878" name="Freeform 22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9879" name="Text Box 23"/>
          <p:cNvSpPr txBox="1">
            <a:spLocks noChangeArrowheads="1"/>
          </p:cNvSpPr>
          <p:nvPr/>
        </p:nvSpPr>
        <p:spPr bwMode="auto">
          <a:xfrm>
            <a:off x="6172200" y="3124200"/>
            <a:ext cx="2895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en-US" sz="2800" b="1"/>
          </a:p>
        </p:txBody>
      </p: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6629400" y="2574925"/>
            <a:ext cx="1856232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err="1" smtClean="0"/>
              <a:t>Тормозный</a:t>
            </a:r>
            <a:r>
              <a:rPr lang="ru-RU" sz="2800" b="1" dirty="0" smtClean="0"/>
              <a:t> синапс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572322"/>
          </a:xfrm>
        </p:spPr>
        <p:txBody>
          <a:bodyPr>
            <a:noAutofit/>
          </a:bodyPr>
          <a:lstStyle/>
          <a:p>
            <a:r>
              <a:rPr lang="ru-RU" sz="3600" dirty="0" smtClean="0"/>
              <a:t>Нервная система состоит из двух типов клеток — нервных (нейроны) и </a:t>
            </a:r>
            <a:r>
              <a:rPr lang="ru-RU" sz="3600" dirty="0" err="1" smtClean="0"/>
              <a:t>глиальных</a:t>
            </a:r>
            <a:r>
              <a:rPr lang="ru-RU" sz="3600" dirty="0" smtClean="0"/>
              <a:t> (нейроглия).</a:t>
            </a:r>
            <a:endParaRPr lang="ru-RU" sz="3600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495711" y="1722864"/>
            <a:ext cx="4990689" cy="4951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Выноска 1 5"/>
          <p:cNvSpPr/>
          <p:nvPr/>
        </p:nvSpPr>
        <p:spPr>
          <a:xfrm>
            <a:off x="6779941" y="2107580"/>
            <a:ext cx="1895708" cy="612648"/>
          </a:xfrm>
          <a:prstGeom prst="borderCallout1">
            <a:avLst>
              <a:gd name="adj1" fmla="val 18750"/>
              <a:gd name="adj2" fmla="val -8333"/>
              <a:gd name="adj3" fmla="val 143443"/>
              <a:gd name="adj4" fmla="val -220912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Глиальная</a:t>
            </a:r>
            <a:r>
              <a:rPr lang="ru-RU" dirty="0" smtClean="0"/>
              <a:t> клетка</a:t>
            </a:r>
            <a:endParaRPr lang="ru-RU" dirty="0"/>
          </a:p>
        </p:txBody>
      </p:sp>
      <p:sp>
        <p:nvSpPr>
          <p:cNvPr id="7" name="Выноска 1 6"/>
          <p:cNvSpPr/>
          <p:nvPr/>
        </p:nvSpPr>
        <p:spPr>
          <a:xfrm>
            <a:off x="6843131" y="3888058"/>
            <a:ext cx="1895708" cy="612648"/>
          </a:xfrm>
          <a:prstGeom prst="borderCallout1">
            <a:avLst>
              <a:gd name="adj1" fmla="val 18750"/>
              <a:gd name="adj2" fmla="val -8333"/>
              <a:gd name="adj3" fmla="val 65176"/>
              <a:gd name="adj4" fmla="val -171500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Нервная клетка</a:t>
            </a:r>
            <a:endParaRPr lang="ru-RU" dirty="0"/>
          </a:p>
        </p:txBody>
      </p:sp>
      <p:sp>
        <p:nvSpPr>
          <p:cNvPr id="8" name="Дата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ru-RU" smtClean="0"/>
              <a:t>Кафедра нормальной физиологии</a:t>
            </a:r>
            <a:endParaRPr lang="ru-RU" dirty="0"/>
          </a:p>
        </p:txBody>
      </p:sp>
      <p:sp>
        <p:nvSpPr>
          <p:cNvPr id="9" name="Нижний колонтитул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smtClean="0"/>
              <a:t>проф. И.В. Мирошниченко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Freeform 2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solidFill>
            <a:srgbClr val="DDDDDD"/>
          </a:solidFill>
          <a:ln w="3175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3" name="Freeform 3"/>
          <p:cNvSpPr>
            <a:spLocks/>
          </p:cNvSpPr>
          <p:nvPr/>
        </p:nvSpPr>
        <p:spPr bwMode="auto">
          <a:xfrm>
            <a:off x="4838700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solidFill>
            <a:srgbClr val="DDDDDD"/>
          </a:solidFill>
          <a:ln w="0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4" name="Freeform 4"/>
          <p:cNvSpPr>
            <a:spLocks/>
          </p:cNvSpPr>
          <p:nvPr/>
        </p:nvSpPr>
        <p:spPr bwMode="auto">
          <a:xfrm>
            <a:off x="4838700" y="2971800"/>
            <a:ext cx="1495425" cy="1701800"/>
          </a:xfrm>
          <a:custGeom>
            <a:avLst/>
            <a:gdLst/>
            <a:ahLst/>
            <a:cxnLst>
              <a:cxn ang="0">
                <a:pos x="0" y="1267"/>
              </a:cxn>
              <a:cxn ang="0">
                <a:pos x="369" y="1166"/>
              </a:cxn>
              <a:cxn ang="0">
                <a:pos x="633" y="1114"/>
              </a:cxn>
              <a:cxn ang="0">
                <a:pos x="715" y="1090"/>
              </a:cxn>
              <a:cxn ang="0">
                <a:pos x="763" y="1061"/>
              </a:cxn>
              <a:cxn ang="0">
                <a:pos x="820" y="1032"/>
              </a:cxn>
              <a:cxn ang="0">
                <a:pos x="849" y="979"/>
              </a:cxn>
              <a:cxn ang="0">
                <a:pos x="873" y="874"/>
              </a:cxn>
              <a:cxn ang="0">
                <a:pos x="873" y="662"/>
              </a:cxn>
              <a:cxn ang="0">
                <a:pos x="873" y="394"/>
              </a:cxn>
              <a:cxn ang="0">
                <a:pos x="873" y="0"/>
              </a:cxn>
              <a:cxn ang="0">
                <a:pos x="1026" y="346"/>
              </a:cxn>
              <a:cxn ang="0">
                <a:pos x="1142" y="610"/>
              </a:cxn>
              <a:cxn ang="0">
                <a:pos x="1242" y="768"/>
              </a:cxn>
              <a:cxn ang="0">
                <a:pos x="1348" y="902"/>
              </a:cxn>
              <a:cxn ang="0">
                <a:pos x="1482" y="979"/>
              </a:cxn>
              <a:cxn ang="0">
                <a:pos x="1669" y="1032"/>
              </a:cxn>
              <a:cxn ang="0">
                <a:pos x="1875" y="1090"/>
              </a:cxn>
              <a:cxn ang="0">
                <a:pos x="2144" y="1190"/>
              </a:cxn>
              <a:cxn ang="0">
                <a:pos x="2197" y="1190"/>
              </a:cxn>
              <a:cxn ang="0">
                <a:pos x="2226" y="1219"/>
              </a:cxn>
              <a:cxn ang="0">
                <a:pos x="2274" y="1219"/>
              </a:cxn>
              <a:cxn ang="0">
                <a:pos x="2302" y="1219"/>
              </a:cxn>
              <a:cxn ang="0">
                <a:pos x="2331" y="1248"/>
              </a:cxn>
              <a:cxn ang="0">
                <a:pos x="2355" y="1248"/>
              </a:cxn>
              <a:cxn ang="0">
                <a:pos x="2355" y="1382"/>
              </a:cxn>
              <a:cxn ang="0">
                <a:pos x="2331" y="1382"/>
              </a:cxn>
              <a:cxn ang="0">
                <a:pos x="2302" y="1382"/>
              </a:cxn>
              <a:cxn ang="0">
                <a:pos x="2274" y="1382"/>
              </a:cxn>
              <a:cxn ang="0">
                <a:pos x="2250" y="1382"/>
              </a:cxn>
              <a:cxn ang="0">
                <a:pos x="2226" y="1406"/>
              </a:cxn>
              <a:cxn ang="0">
                <a:pos x="2197" y="1406"/>
              </a:cxn>
              <a:cxn ang="0">
                <a:pos x="1904" y="1483"/>
              </a:cxn>
              <a:cxn ang="0">
                <a:pos x="1717" y="1536"/>
              </a:cxn>
              <a:cxn ang="0">
                <a:pos x="1669" y="1560"/>
              </a:cxn>
              <a:cxn ang="0">
                <a:pos x="1612" y="1589"/>
              </a:cxn>
              <a:cxn ang="0">
                <a:pos x="1583" y="1641"/>
              </a:cxn>
              <a:cxn ang="0">
                <a:pos x="1583" y="1670"/>
              </a:cxn>
              <a:cxn ang="0">
                <a:pos x="1583" y="1776"/>
              </a:cxn>
              <a:cxn ang="0">
                <a:pos x="1640" y="1934"/>
              </a:cxn>
              <a:cxn ang="0">
                <a:pos x="1717" y="2198"/>
              </a:cxn>
              <a:cxn ang="0">
                <a:pos x="1799" y="2544"/>
              </a:cxn>
              <a:cxn ang="0">
                <a:pos x="1564" y="2285"/>
              </a:cxn>
              <a:cxn ang="0">
                <a:pos x="1401" y="2093"/>
              </a:cxn>
              <a:cxn ang="0">
                <a:pos x="1319" y="2040"/>
              </a:cxn>
              <a:cxn ang="0">
                <a:pos x="1242" y="2011"/>
              </a:cxn>
              <a:cxn ang="0">
                <a:pos x="1190" y="1992"/>
              </a:cxn>
              <a:cxn ang="0">
                <a:pos x="1113" y="1992"/>
              </a:cxn>
              <a:cxn ang="0">
                <a:pos x="955" y="2069"/>
              </a:cxn>
              <a:cxn ang="0">
                <a:pos x="763" y="2198"/>
              </a:cxn>
              <a:cxn ang="0">
                <a:pos x="499" y="2414"/>
              </a:cxn>
              <a:cxn ang="0">
                <a:pos x="158" y="2678"/>
              </a:cxn>
              <a:cxn ang="0">
                <a:pos x="341" y="2328"/>
              </a:cxn>
              <a:cxn ang="0">
                <a:pos x="499" y="2040"/>
              </a:cxn>
              <a:cxn ang="0">
                <a:pos x="633" y="1853"/>
              </a:cxn>
              <a:cxn ang="0">
                <a:pos x="686" y="1699"/>
              </a:cxn>
              <a:cxn ang="0">
                <a:pos x="686" y="1641"/>
              </a:cxn>
              <a:cxn ang="0">
                <a:pos x="662" y="1589"/>
              </a:cxn>
              <a:cxn ang="0">
                <a:pos x="633" y="1536"/>
              </a:cxn>
              <a:cxn ang="0">
                <a:pos x="556" y="1483"/>
              </a:cxn>
              <a:cxn ang="0">
                <a:pos x="341" y="1382"/>
              </a:cxn>
              <a:cxn ang="0">
                <a:pos x="0" y="1267"/>
              </a:cxn>
            </a:cxnLst>
            <a:rect l="0" t="0" r="r" b="b"/>
            <a:pathLst>
              <a:path w="2355" h="2678">
                <a:moveTo>
                  <a:pt x="0" y="1267"/>
                </a:moveTo>
                <a:lnTo>
                  <a:pt x="369" y="1166"/>
                </a:lnTo>
                <a:lnTo>
                  <a:pt x="633" y="1114"/>
                </a:lnTo>
                <a:lnTo>
                  <a:pt x="715" y="1090"/>
                </a:lnTo>
                <a:lnTo>
                  <a:pt x="763" y="1061"/>
                </a:lnTo>
                <a:lnTo>
                  <a:pt x="820" y="1032"/>
                </a:lnTo>
                <a:lnTo>
                  <a:pt x="849" y="979"/>
                </a:lnTo>
                <a:lnTo>
                  <a:pt x="873" y="874"/>
                </a:lnTo>
                <a:lnTo>
                  <a:pt x="873" y="662"/>
                </a:lnTo>
                <a:lnTo>
                  <a:pt x="873" y="394"/>
                </a:lnTo>
                <a:lnTo>
                  <a:pt x="873" y="0"/>
                </a:lnTo>
                <a:lnTo>
                  <a:pt x="1026" y="346"/>
                </a:lnTo>
                <a:lnTo>
                  <a:pt x="1142" y="610"/>
                </a:lnTo>
                <a:lnTo>
                  <a:pt x="1242" y="768"/>
                </a:lnTo>
                <a:lnTo>
                  <a:pt x="1348" y="902"/>
                </a:lnTo>
                <a:lnTo>
                  <a:pt x="1482" y="979"/>
                </a:lnTo>
                <a:lnTo>
                  <a:pt x="1669" y="1032"/>
                </a:lnTo>
                <a:lnTo>
                  <a:pt x="1875" y="1090"/>
                </a:lnTo>
                <a:lnTo>
                  <a:pt x="2144" y="1190"/>
                </a:lnTo>
                <a:lnTo>
                  <a:pt x="2197" y="1190"/>
                </a:lnTo>
                <a:lnTo>
                  <a:pt x="2226" y="1219"/>
                </a:lnTo>
                <a:lnTo>
                  <a:pt x="2274" y="1219"/>
                </a:lnTo>
                <a:lnTo>
                  <a:pt x="2302" y="1219"/>
                </a:lnTo>
                <a:lnTo>
                  <a:pt x="2331" y="1248"/>
                </a:lnTo>
                <a:lnTo>
                  <a:pt x="2355" y="1248"/>
                </a:lnTo>
                <a:lnTo>
                  <a:pt x="2355" y="1382"/>
                </a:lnTo>
                <a:lnTo>
                  <a:pt x="2331" y="1382"/>
                </a:lnTo>
                <a:lnTo>
                  <a:pt x="2302" y="1382"/>
                </a:lnTo>
                <a:lnTo>
                  <a:pt x="2274" y="1382"/>
                </a:lnTo>
                <a:lnTo>
                  <a:pt x="2250" y="1382"/>
                </a:lnTo>
                <a:lnTo>
                  <a:pt x="2226" y="1406"/>
                </a:lnTo>
                <a:lnTo>
                  <a:pt x="2197" y="1406"/>
                </a:lnTo>
                <a:lnTo>
                  <a:pt x="1904" y="1483"/>
                </a:lnTo>
                <a:lnTo>
                  <a:pt x="1717" y="1536"/>
                </a:lnTo>
                <a:lnTo>
                  <a:pt x="1669" y="1560"/>
                </a:lnTo>
                <a:lnTo>
                  <a:pt x="1612" y="1589"/>
                </a:lnTo>
                <a:lnTo>
                  <a:pt x="1583" y="1641"/>
                </a:lnTo>
                <a:lnTo>
                  <a:pt x="1583" y="1670"/>
                </a:lnTo>
                <a:lnTo>
                  <a:pt x="1583" y="1776"/>
                </a:lnTo>
                <a:lnTo>
                  <a:pt x="1640" y="1934"/>
                </a:lnTo>
                <a:lnTo>
                  <a:pt x="1717" y="2198"/>
                </a:lnTo>
                <a:lnTo>
                  <a:pt x="1799" y="2544"/>
                </a:lnTo>
                <a:lnTo>
                  <a:pt x="1564" y="2285"/>
                </a:lnTo>
                <a:lnTo>
                  <a:pt x="1401" y="2093"/>
                </a:lnTo>
                <a:lnTo>
                  <a:pt x="1319" y="2040"/>
                </a:lnTo>
                <a:lnTo>
                  <a:pt x="1242" y="2011"/>
                </a:lnTo>
                <a:lnTo>
                  <a:pt x="1190" y="1992"/>
                </a:lnTo>
                <a:lnTo>
                  <a:pt x="1113" y="1992"/>
                </a:lnTo>
                <a:lnTo>
                  <a:pt x="955" y="2069"/>
                </a:lnTo>
                <a:lnTo>
                  <a:pt x="763" y="2198"/>
                </a:lnTo>
                <a:lnTo>
                  <a:pt x="499" y="2414"/>
                </a:lnTo>
                <a:lnTo>
                  <a:pt x="158" y="2678"/>
                </a:lnTo>
                <a:lnTo>
                  <a:pt x="341" y="2328"/>
                </a:lnTo>
                <a:lnTo>
                  <a:pt x="499" y="2040"/>
                </a:lnTo>
                <a:lnTo>
                  <a:pt x="633" y="1853"/>
                </a:lnTo>
                <a:lnTo>
                  <a:pt x="686" y="1699"/>
                </a:lnTo>
                <a:lnTo>
                  <a:pt x="686" y="1641"/>
                </a:lnTo>
                <a:lnTo>
                  <a:pt x="662" y="1589"/>
                </a:lnTo>
                <a:lnTo>
                  <a:pt x="633" y="1536"/>
                </a:lnTo>
                <a:lnTo>
                  <a:pt x="556" y="1483"/>
                </a:lnTo>
                <a:lnTo>
                  <a:pt x="341" y="1382"/>
                </a:lnTo>
                <a:lnTo>
                  <a:pt x="0" y="1267"/>
                </a:lnTo>
                <a:close/>
              </a:path>
            </a:pathLst>
          </a:custGeom>
          <a:solidFill>
            <a:srgbClr val="FFBDB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5" name="Oval 5"/>
          <p:cNvSpPr>
            <a:spLocks noChangeArrowheads="1"/>
          </p:cNvSpPr>
          <p:nvPr/>
        </p:nvSpPr>
        <p:spPr bwMode="auto">
          <a:xfrm>
            <a:off x="5410200" y="3733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6" name="Freeform 6"/>
          <p:cNvSpPr>
            <a:spLocks/>
          </p:cNvSpPr>
          <p:nvPr/>
        </p:nvSpPr>
        <p:spPr bwMode="auto">
          <a:xfrm>
            <a:off x="4835525" y="2971800"/>
            <a:ext cx="4156075" cy="1701800"/>
          </a:xfrm>
          <a:custGeom>
            <a:avLst/>
            <a:gdLst/>
            <a:ahLst/>
            <a:cxnLst>
              <a:cxn ang="0">
                <a:pos x="67" y="212"/>
              </a:cxn>
              <a:cxn ang="0">
                <a:pos x="130" y="198"/>
              </a:cxn>
              <a:cxn ang="0">
                <a:pos x="149" y="188"/>
              </a:cxn>
              <a:cxn ang="0">
                <a:pos x="159" y="159"/>
              </a:cxn>
              <a:cxn ang="0">
                <a:pos x="159" y="72"/>
              </a:cxn>
              <a:cxn ang="0">
                <a:pos x="187" y="63"/>
              </a:cxn>
              <a:cxn ang="0">
                <a:pos x="226" y="140"/>
              </a:cxn>
              <a:cxn ang="0">
                <a:pos x="269" y="178"/>
              </a:cxn>
              <a:cxn ang="0">
                <a:pos x="341" y="198"/>
              </a:cxn>
              <a:cxn ang="0">
                <a:pos x="399" y="217"/>
              </a:cxn>
              <a:cxn ang="0">
                <a:pos x="413" y="222"/>
              </a:cxn>
              <a:cxn ang="0">
                <a:pos x="423" y="227"/>
              </a:cxn>
              <a:cxn ang="0">
                <a:pos x="437" y="227"/>
              </a:cxn>
              <a:cxn ang="0">
                <a:pos x="1144" y="227"/>
              </a:cxn>
              <a:cxn ang="0">
                <a:pos x="1144" y="212"/>
              </a:cxn>
              <a:cxn ang="0">
                <a:pos x="1149" y="203"/>
              </a:cxn>
              <a:cxn ang="0">
                <a:pos x="1158" y="198"/>
              </a:cxn>
              <a:cxn ang="0">
                <a:pos x="1168" y="193"/>
              </a:cxn>
              <a:cxn ang="0">
                <a:pos x="1177" y="198"/>
              </a:cxn>
              <a:cxn ang="0">
                <a:pos x="1182" y="207"/>
              </a:cxn>
              <a:cxn ang="0">
                <a:pos x="1187" y="217"/>
              </a:cxn>
              <a:cxn ang="0">
                <a:pos x="1187" y="227"/>
              </a:cxn>
              <a:cxn ang="0">
                <a:pos x="1187" y="236"/>
              </a:cxn>
              <a:cxn ang="0">
                <a:pos x="1187" y="246"/>
              </a:cxn>
              <a:cxn ang="0">
                <a:pos x="1187" y="256"/>
              </a:cxn>
              <a:cxn ang="0">
                <a:pos x="1182" y="265"/>
              </a:cxn>
              <a:cxn ang="0">
                <a:pos x="1177" y="275"/>
              </a:cxn>
              <a:cxn ang="0">
                <a:pos x="1173" y="280"/>
              </a:cxn>
              <a:cxn ang="0">
                <a:pos x="1163" y="280"/>
              </a:cxn>
              <a:cxn ang="0">
                <a:pos x="1153" y="275"/>
              </a:cxn>
              <a:cxn ang="0">
                <a:pos x="1149" y="265"/>
              </a:cxn>
              <a:cxn ang="0">
                <a:pos x="1144" y="256"/>
              </a:cxn>
              <a:cxn ang="0">
                <a:pos x="442" y="251"/>
              </a:cxn>
              <a:cxn ang="0">
                <a:pos x="428" y="251"/>
              </a:cxn>
              <a:cxn ang="0">
                <a:pos x="418" y="251"/>
              </a:cxn>
              <a:cxn ang="0">
                <a:pos x="408" y="251"/>
              </a:cxn>
              <a:cxn ang="0">
                <a:pos x="399" y="256"/>
              </a:cxn>
              <a:cxn ang="0">
                <a:pos x="312" y="280"/>
              </a:cxn>
              <a:cxn ang="0">
                <a:pos x="293" y="289"/>
              </a:cxn>
              <a:cxn ang="0">
                <a:pos x="288" y="304"/>
              </a:cxn>
              <a:cxn ang="0">
                <a:pos x="298" y="352"/>
              </a:cxn>
              <a:cxn ang="0">
                <a:pos x="327" y="463"/>
              </a:cxn>
              <a:cxn ang="0">
                <a:pos x="255" y="381"/>
              </a:cxn>
              <a:cxn ang="0">
                <a:pos x="226" y="366"/>
              </a:cxn>
              <a:cxn ang="0">
                <a:pos x="202" y="362"/>
              </a:cxn>
              <a:cxn ang="0">
                <a:pos x="139" y="400"/>
              </a:cxn>
              <a:cxn ang="0">
                <a:pos x="29" y="487"/>
              </a:cxn>
              <a:cxn ang="0">
                <a:pos x="91" y="371"/>
              </a:cxn>
              <a:cxn ang="0">
                <a:pos x="125" y="309"/>
              </a:cxn>
              <a:cxn ang="0">
                <a:pos x="120" y="289"/>
              </a:cxn>
              <a:cxn ang="0">
                <a:pos x="101" y="270"/>
              </a:cxn>
              <a:cxn ang="0">
                <a:pos x="0" y="231"/>
              </a:cxn>
            </a:cxnLst>
            <a:rect l="0" t="0" r="r" b="b"/>
            <a:pathLst>
              <a:path w="1187" h="487">
                <a:moveTo>
                  <a:pt x="0" y="231"/>
                </a:moveTo>
                <a:lnTo>
                  <a:pt x="67" y="212"/>
                </a:lnTo>
                <a:lnTo>
                  <a:pt x="115" y="203"/>
                </a:lnTo>
                <a:lnTo>
                  <a:pt x="130" y="198"/>
                </a:lnTo>
                <a:lnTo>
                  <a:pt x="139" y="193"/>
                </a:lnTo>
                <a:lnTo>
                  <a:pt x="149" y="188"/>
                </a:lnTo>
                <a:lnTo>
                  <a:pt x="154" y="178"/>
                </a:lnTo>
                <a:lnTo>
                  <a:pt x="159" y="159"/>
                </a:lnTo>
                <a:lnTo>
                  <a:pt x="159" y="121"/>
                </a:lnTo>
                <a:lnTo>
                  <a:pt x="159" y="72"/>
                </a:lnTo>
                <a:lnTo>
                  <a:pt x="159" y="0"/>
                </a:lnTo>
                <a:lnTo>
                  <a:pt x="187" y="63"/>
                </a:lnTo>
                <a:lnTo>
                  <a:pt x="207" y="111"/>
                </a:lnTo>
                <a:lnTo>
                  <a:pt x="226" y="140"/>
                </a:lnTo>
                <a:lnTo>
                  <a:pt x="245" y="164"/>
                </a:lnTo>
                <a:lnTo>
                  <a:pt x="269" y="178"/>
                </a:lnTo>
                <a:lnTo>
                  <a:pt x="303" y="188"/>
                </a:lnTo>
                <a:lnTo>
                  <a:pt x="341" y="198"/>
                </a:lnTo>
                <a:lnTo>
                  <a:pt x="389" y="217"/>
                </a:lnTo>
                <a:lnTo>
                  <a:pt x="399" y="217"/>
                </a:lnTo>
                <a:lnTo>
                  <a:pt x="404" y="222"/>
                </a:lnTo>
                <a:lnTo>
                  <a:pt x="413" y="222"/>
                </a:lnTo>
                <a:lnTo>
                  <a:pt x="418" y="222"/>
                </a:lnTo>
                <a:lnTo>
                  <a:pt x="423" y="227"/>
                </a:lnTo>
                <a:lnTo>
                  <a:pt x="428" y="227"/>
                </a:lnTo>
                <a:lnTo>
                  <a:pt x="437" y="227"/>
                </a:lnTo>
                <a:lnTo>
                  <a:pt x="447" y="227"/>
                </a:lnTo>
                <a:lnTo>
                  <a:pt x="1144" y="227"/>
                </a:lnTo>
                <a:lnTo>
                  <a:pt x="1144" y="222"/>
                </a:lnTo>
                <a:lnTo>
                  <a:pt x="1144" y="212"/>
                </a:lnTo>
                <a:lnTo>
                  <a:pt x="1149" y="207"/>
                </a:lnTo>
                <a:lnTo>
                  <a:pt x="1149" y="203"/>
                </a:lnTo>
                <a:lnTo>
                  <a:pt x="1153" y="198"/>
                </a:lnTo>
                <a:lnTo>
                  <a:pt x="1158" y="198"/>
                </a:lnTo>
                <a:lnTo>
                  <a:pt x="1163" y="193"/>
                </a:lnTo>
                <a:lnTo>
                  <a:pt x="1168" y="193"/>
                </a:lnTo>
                <a:lnTo>
                  <a:pt x="1173" y="198"/>
                </a:lnTo>
                <a:lnTo>
                  <a:pt x="1177" y="198"/>
                </a:lnTo>
                <a:lnTo>
                  <a:pt x="1177" y="203"/>
                </a:lnTo>
                <a:lnTo>
                  <a:pt x="1182" y="207"/>
                </a:lnTo>
                <a:lnTo>
                  <a:pt x="1187" y="212"/>
                </a:lnTo>
                <a:lnTo>
                  <a:pt x="1187" y="217"/>
                </a:lnTo>
                <a:lnTo>
                  <a:pt x="1187" y="222"/>
                </a:lnTo>
                <a:lnTo>
                  <a:pt x="1187" y="227"/>
                </a:lnTo>
                <a:lnTo>
                  <a:pt x="1187" y="231"/>
                </a:lnTo>
                <a:lnTo>
                  <a:pt x="1187" y="236"/>
                </a:lnTo>
                <a:lnTo>
                  <a:pt x="1187" y="241"/>
                </a:lnTo>
                <a:lnTo>
                  <a:pt x="1187" y="246"/>
                </a:lnTo>
                <a:lnTo>
                  <a:pt x="1187" y="251"/>
                </a:lnTo>
                <a:lnTo>
                  <a:pt x="1187" y="256"/>
                </a:lnTo>
                <a:lnTo>
                  <a:pt x="1187" y="260"/>
                </a:lnTo>
                <a:lnTo>
                  <a:pt x="1182" y="265"/>
                </a:lnTo>
                <a:lnTo>
                  <a:pt x="1182" y="270"/>
                </a:lnTo>
                <a:lnTo>
                  <a:pt x="1177" y="275"/>
                </a:lnTo>
                <a:lnTo>
                  <a:pt x="1177" y="280"/>
                </a:lnTo>
                <a:lnTo>
                  <a:pt x="1173" y="280"/>
                </a:lnTo>
                <a:lnTo>
                  <a:pt x="1168" y="280"/>
                </a:lnTo>
                <a:lnTo>
                  <a:pt x="1163" y="280"/>
                </a:lnTo>
                <a:lnTo>
                  <a:pt x="1158" y="280"/>
                </a:lnTo>
                <a:lnTo>
                  <a:pt x="1153" y="275"/>
                </a:lnTo>
                <a:lnTo>
                  <a:pt x="1149" y="270"/>
                </a:lnTo>
                <a:lnTo>
                  <a:pt x="1149" y="265"/>
                </a:lnTo>
                <a:lnTo>
                  <a:pt x="1144" y="260"/>
                </a:lnTo>
                <a:lnTo>
                  <a:pt x="1144" y="256"/>
                </a:lnTo>
                <a:lnTo>
                  <a:pt x="1144" y="251"/>
                </a:lnTo>
                <a:lnTo>
                  <a:pt x="442" y="251"/>
                </a:lnTo>
                <a:lnTo>
                  <a:pt x="437" y="251"/>
                </a:lnTo>
                <a:lnTo>
                  <a:pt x="428" y="251"/>
                </a:lnTo>
                <a:lnTo>
                  <a:pt x="423" y="251"/>
                </a:lnTo>
                <a:lnTo>
                  <a:pt x="418" y="251"/>
                </a:lnTo>
                <a:lnTo>
                  <a:pt x="413" y="251"/>
                </a:lnTo>
                <a:lnTo>
                  <a:pt x="408" y="251"/>
                </a:lnTo>
                <a:lnTo>
                  <a:pt x="404" y="256"/>
                </a:lnTo>
                <a:lnTo>
                  <a:pt x="399" y="256"/>
                </a:lnTo>
                <a:lnTo>
                  <a:pt x="346" y="270"/>
                </a:lnTo>
                <a:lnTo>
                  <a:pt x="312" y="280"/>
                </a:lnTo>
                <a:lnTo>
                  <a:pt x="303" y="284"/>
                </a:lnTo>
                <a:lnTo>
                  <a:pt x="293" y="289"/>
                </a:lnTo>
                <a:lnTo>
                  <a:pt x="288" y="299"/>
                </a:lnTo>
                <a:lnTo>
                  <a:pt x="288" y="304"/>
                </a:lnTo>
                <a:lnTo>
                  <a:pt x="288" y="323"/>
                </a:lnTo>
                <a:lnTo>
                  <a:pt x="298" y="352"/>
                </a:lnTo>
                <a:lnTo>
                  <a:pt x="312" y="400"/>
                </a:lnTo>
                <a:lnTo>
                  <a:pt x="327" y="463"/>
                </a:lnTo>
                <a:lnTo>
                  <a:pt x="284" y="415"/>
                </a:lnTo>
                <a:lnTo>
                  <a:pt x="255" y="381"/>
                </a:lnTo>
                <a:lnTo>
                  <a:pt x="240" y="371"/>
                </a:lnTo>
                <a:lnTo>
                  <a:pt x="226" y="366"/>
                </a:lnTo>
                <a:lnTo>
                  <a:pt x="216" y="362"/>
                </a:lnTo>
                <a:lnTo>
                  <a:pt x="202" y="362"/>
                </a:lnTo>
                <a:lnTo>
                  <a:pt x="173" y="376"/>
                </a:lnTo>
                <a:lnTo>
                  <a:pt x="139" y="400"/>
                </a:lnTo>
                <a:lnTo>
                  <a:pt x="91" y="439"/>
                </a:lnTo>
                <a:lnTo>
                  <a:pt x="29" y="487"/>
                </a:lnTo>
                <a:lnTo>
                  <a:pt x="62" y="424"/>
                </a:lnTo>
                <a:lnTo>
                  <a:pt x="91" y="371"/>
                </a:lnTo>
                <a:lnTo>
                  <a:pt x="115" y="337"/>
                </a:lnTo>
                <a:lnTo>
                  <a:pt x="125" y="309"/>
                </a:lnTo>
                <a:lnTo>
                  <a:pt x="125" y="299"/>
                </a:lnTo>
                <a:lnTo>
                  <a:pt x="120" y="289"/>
                </a:lnTo>
                <a:lnTo>
                  <a:pt x="115" y="280"/>
                </a:lnTo>
                <a:lnTo>
                  <a:pt x="101" y="270"/>
                </a:lnTo>
                <a:lnTo>
                  <a:pt x="62" y="251"/>
                </a:lnTo>
                <a:lnTo>
                  <a:pt x="0" y="231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7" name="Freeform 7"/>
          <p:cNvSpPr>
            <a:spLocks/>
          </p:cNvSpPr>
          <p:nvPr/>
        </p:nvSpPr>
        <p:spPr bwMode="auto">
          <a:xfrm>
            <a:off x="457200" y="1752600"/>
            <a:ext cx="4837113" cy="1816100"/>
          </a:xfrm>
          <a:custGeom>
            <a:avLst/>
            <a:gdLst/>
            <a:ahLst/>
            <a:cxnLst>
              <a:cxn ang="0">
                <a:pos x="3487" y="110"/>
              </a:cxn>
              <a:cxn ang="0">
                <a:pos x="3669" y="470"/>
              </a:cxn>
              <a:cxn ang="0">
                <a:pos x="3722" y="964"/>
              </a:cxn>
              <a:cxn ang="0">
                <a:pos x="3660" y="1334"/>
              </a:cxn>
              <a:cxn ang="0">
                <a:pos x="3430" y="1746"/>
              </a:cxn>
              <a:cxn ang="0">
                <a:pos x="3319" y="1981"/>
              </a:cxn>
              <a:cxn ang="0">
                <a:pos x="3353" y="2240"/>
              </a:cxn>
              <a:cxn ang="0">
                <a:pos x="3521" y="2408"/>
              </a:cxn>
              <a:cxn ang="0">
                <a:pos x="3727" y="2418"/>
              </a:cxn>
              <a:cxn ang="0">
                <a:pos x="7353" y="2365"/>
              </a:cxn>
              <a:cxn ang="0">
                <a:pos x="7382" y="2283"/>
              </a:cxn>
              <a:cxn ang="0">
                <a:pos x="7444" y="2216"/>
              </a:cxn>
              <a:cxn ang="0">
                <a:pos x="7617" y="2327"/>
              </a:cxn>
              <a:cxn ang="0">
                <a:pos x="7617" y="2528"/>
              </a:cxn>
              <a:cxn ang="0">
                <a:pos x="7559" y="2706"/>
              </a:cxn>
              <a:cxn ang="0">
                <a:pos x="7488" y="2734"/>
              </a:cxn>
              <a:cxn ang="0">
                <a:pos x="7411" y="2706"/>
              </a:cxn>
              <a:cxn ang="0">
                <a:pos x="7363" y="2634"/>
              </a:cxn>
              <a:cxn ang="0">
                <a:pos x="3775" y="2538"/>
              </a:cxn>
              <a:cxn ang="0">
                <a:pos x="3713" y="2538"/>
              </a:cxn>
              <a:cxn ang="0">
                <a:pos x="3497" y="2523"/>
              </a:cxn>
              <a:cxn ang="0">
                <a:pos x="3281" y="2360"/>
              </a:cxn>
              <a:cxn ang="0">
                <a:pos x="3113" y="2346"/>
              </a:cxn>
              <a:cxn ang="0">
                <a:pos x="2811" y="2480"/>
              </a:cxn>
              <a:cxn ang="0">
                <a:pos x="2480" y="2595"/>
              </a:cxn>
              <a:cxn ang="0">
                <a:pos x="1113" y="2624"/>
              </a:cxn>
              <a:cxn ang="0">
                <a:pos x="307" y="2691"/>
              </a:cxn>
              <a:cxn ang="0">
                <a:pos x="192" y="2854"/>
              </a:cxn>
              <a:cxn ang="0">
                <a:pos x="139" y="2830"/>
              </a:cxn>
              <a:cxn ang="0">
                <a:pos x="240" y="2672"/>
              </a:cxn>
              <a:cxn ang="0">
                <a:pos x="249" y="2610"/>
              </a:cxn>
              <a:cxn ang="0">
                <a:pos x="53" y="2667"/>
              </a:cxn>
              <a:cxn ang="0">
                <a:pos x="0" y="2648"/>
              </a:cxn>
              <a:cxn ang="0">
                <a:pos x="53" y="2600"/>
              </a:cxn>
              <a:cxn ang="0">
                <a:pos x="134" y="2576"/>
              </a:cxn>
              <a:cxn ang="0">
                <a:pos x="293" y="2538"/>
              </a:cxn>
              <a:cxn ang="0">
                <a:pos x="187" y="2475"/>
              </a:cxn>
              <a:cxn ang="0">
                <a:pos x="101" y="2389"/>
              </a:cxn>
              <a:cxn ang="0">
                <a:pos x="43" y="2322"/>
              </a:cxn>
              <a:cxn ang="0">
                <a:pos x="91" y="2303"/>
              </a:cxn>
              <a:cxn ang="0">
                <a:pos x="273" y="2470"/>
              </a:cxn>
              <a:cxn ang="0">
                <a:pos x="360" y="2490"/>
              </a:cxn>
              <a:cxn ang="0">
                <a:pos x="1055" y="2509"/>
              </a:cxn>
              <a:cxn ang="0">
                <a:pos x="2480" y="2480"/>
              </a:cxn>
              <a:cxn ang="0">
                <a:pos x="2883" y="2327"/>
              </a:cxn>
              <a:cxn ang="0">
                <a:pos x="3041" y="2259"/>
              </a:cxn>
              <a:cxn ang="0">
                <a:pos x="3142" y="2163"/>
              </a:cxn>
              <a:cxn ang="0">
                <a:pos x="3190" y="2005"/>
              </a:cxn>
              <a:cxn ang="0">
                <a:pos x="3171" y="1871"/>
              </a:cxn>
              <a:cxn ang="0">
                <a:pos x="3046" y="1626"/>
              </a:cxn>
              <a:cxn ang="0">
                <a:pos x="2849" y="1170"/>
              </a:cxn>
              <a:cxn ang="0">
                <a:pos x="2820" y="806"/>
              </a:cxn>
              <a:cxn ang="0">
                <a:pos x="2921" y="326"/>
              </a:cxn>
              <a:cxn ang="0">
                <a:pos x="3137" y="38"/>
              </a:cxn>
            </a:cxnLst>
            <a:rect l="0" t="0" r="r" b="b"/>
            <a:pathLst>
              <a:path w="7617" h="2859">
                <a:moveTo>
                  <a:pt x="3271" y="0"/>
                </a:moveTo>
                <a:lnTo>
                  <a:pt x="3319" y="5"/>
                </a:lnTo>
                <a:lnTo>
                  <a:pt x="3362" y="19"/>
                </a:lnTo>
                <a:lnTo>
                  <a:pt x="3406" y="38"/>
                </a:lnTo>
                <a:lnTo>
                  <a:pt x="3449" y="72"/>
                </a:lnTo>
                <a:lnTo>
                  <a:pt x="3487" y="110"/>
                </a:lnTo>
                <a:lnTo>
                  <a:pt x="3525" y="153"/>
                </a:lnTo>
                <a:lnTo>
                  <a:pt x="3559" y="206"/>
                </a:lnTo>
                <a:lnTo>
                  <a:pt x="3593" y="264"/>
                </a:lnTo>
                <a:lnTo>
                  <a:pt x="3621" y="326"/>
                </a:lnTo>
                <a:lnTo>
                  <a:pt x="3645" y="393"/>
                </a:lnTo>
                <a:lnTo>
                  <a:pt x="3669" y="470"/>
                </a:lnTo>
                <a:lnTo>
                  <a:pt x="3689" y="547"/>
                </a:lnTo>
                <a:lnTo>
                  <a:pt x="3703" y="628"/>
                </a:lnTo>
                <a:lnTo>
                  <a:pt x="3717" y="715"/>
                </a:lnTo>
                <a:lnTo>
                  <a:pt x="3722" y="806"/>
                </a:lnTo>
                <a:lnTo>
                  <a:pt x="3727" y="897"/>
                </a:lnTo>
                <a:lnTo>
                  <a:pt x="3722" y="964"/>
                </a:lnTo>
                <a:lnTo>
                  <a:pt x="3722" y="1031"/>
                </a:lnTo>
                <a:lnTo>
                  <a:pt x="3713" y="1099"/>
                </a:lnTo>
                <a:lnTo>
                  <a:pt x="3703" y="1161"/>
                </a:lnTo>
                <a:lnTo>
                  <a:pt x="3693" y="1218"/>
                </a:lnTo>
                <a:lnTo>
                  <a:pt x="3679" y="1276"/>
                </a:lnTo>
                <a:lnTo>
                  <a:pt x="3660" y="1334"/>
                </a:lnTo>
                <a:lnTo>
                  <a:pt x="3645" y="1386"/>
                </a:lnTo>
                <a:lnTo>
                  <a:pt x="3602" y="1482"/>
                </a:lnTo>
                <a:lnTo>
                  <a:pt x="3559" y="1569"/>
                </a:lnTo>
                <a:lnTo>
                  <a:pt x="3506" y="1645"/>
                </a:lnTo>
                <a:lnTo>
                  <a:pt x="3458" y="1713"/>
                </a:lnTo>
                <a:lnTo>
                  <a:pt x="3430" y="1746"/>
                </a:lnTo>
                <a:lnTo>
                  <a:pt x="3406" y="1780"/>
                </a:lnTo>
                <a:lnTo>
                  <a:pt x="3382" y="1818"/>
                </a:lnTo>
                <a:lnTo>
                  <a:pt x="3362" y="1856"/>
                </a:lnTo>
                <a:lnTo>
                  <a:pt x="3348" y="1900"/>
                </a:lnTo>
                <a:lnTo>
                  <a:pt x="3334" y="1938"/>
                </a:lnTo>
                <a:lnTo>
                  <a:pt x="3319" y="1981"/>
                </a:lnTo>
                <a:lnTo>
                  <a:pt x="3310" y="2024"/>
                </a:lnTo>
                <a:lnTo>
                  <a:pt x="3314" y="2068"/>
                </a:lnTo>
                <a:lnTo>
                  <a:pt x="3319" y="2111"/>
                </a:lnTo>
                <a:lnTo>
                  <a:pt x="3324" y="2154"/>
                </a:lnTo>
                <a:lnTo>
                  <a:pt x="3338" y="2197"/>
                </a:lnTo>
                <a:lnTo>
                  <a:pt x="3353" y="2240"/>
                </a:lnTo>
                <a:lnTo>
                  <a:pt x="3367" y="2279"/>
                </a:lnTo>
                <a:lnTo>
                  <a:pt x="3391" y="2317"/>
                </a:lnTo>
                <a:lnTo>
                  <a:pt x="3420" y="2351"/>
                </a:lnTo>
                <a:lnTo>
                  <a:pt x="3449" y="2379"/>
                </a:lnTo>
                <a:lnTo>
                  <a:pt x="3482" y="2394"/>
                </a:lnTo>
                <a:lnTo>
                  <a:pt x="3521" y="2408"/>
                </a:lnTo>
                <a:lnTo>
                  <a:pt x="3564" y="2418"/>
                </a:lnTo>
                <a:lnTo>
                  <a:pt x="3607" y="2422"/>
                </a:lnTo>
                <a:lnTo>
                  <a:pt x="3650" y="2422"/>
                </a:lnTo>
                <a:lnTo>
                  <a:pt x="3689" y="2422"/>
                </a:lnTo>
                <a:lnTo>
                  <a:pt x="3727" y="2422"/>
                </a:lnTo>
                <a:lnTo>
                  <a:pt x="3727" y="2418"/>
                </a:lnTo>
                <a:lnTo>
                  <a:pt x="3789" y="2418"/>
                </a:lnTo>
                <a:lnTo>
                  <a:pt x="7329" y="2418"/>
                </a:lnTo>
                <a:lnTo>
                  <a:pt x="7339" y="2403"/>
                </a:lnTo>
                <a:lnTo>
                  <a:pt x="7344" y="2389"/>
                </a:lnTo>
                <a:lnTo>
                  <a:pt x="7348" y="2375"/>
                </a:lnTo>
                <a:lnTo>
                  <a:pt x="7353" y="2365"/>
                </a:lnTo>
                <a:lnTo>
                  <a:pt x="7358" y="2351"/>
                </a:lnTo>
                <a:lnTo>
                  <a:pt x="7358" y="2336"/>
                </a:lnTo>
                <a:lnTo>
                  <a:pt x="7358" y="2322"/>
                </a:lnTo>
                <a:lnTo>
                  <a:pt x="7358" y="2307"/>
                </a:lnTo>
                <a:lnTo>
                  <a:pt x="7372" y="2293"/>
                </a:lnTo>
                <a:lnTo>
                  <a:pt x="7382" y="2283"/>
                </a:lnTo>
                <a:lnTo>
                  <a:pt x="7392" y="2274"/>
                </a:lnTo>
                <a:lnTo>
                  <a:pt x="7401" y="2259"/>
                </a:lnTo>
                <a:lnTo>
                  <a:pt x="7411" y="2250"/>
                </a:lnTo>
                <a:lnTo>
                  <a:pt x="7420" y="2240"/>
                </a:lnTo>
                <a:lnTo>
                  <a:pt x="7430" y="2226"/>
                </a:lnTo>
                <a:lnTo>
                  <a:pt x="7444" y="2216"/>
                </a:lnTo>
                <a:lnTo>
                  <a:pt x="7531" y="2216"/>
                </a:lnTo>
                <a:lnTo>
                  <a:pt x="7559" y="2245"/>
                </a:lnTo>
                <a:lnTo>
                  <a:pt x="7559" y="2274"/>
                </a:lnTo>
                <a:lnTo>
                  <a:pt x="7588" y="2274"/>
                </a:lnTo>
                <a:lnTo>
                  <a:pt x="7588" y="2327"/>
                </a:lnTo>
                <a:lnTo>
                  <a:pt x="7617" y="2327"/>
                </a:lnTo>
                <a:lnTo>
                  <a:pt x="7617" y="2360"/>
                </a:lnTo>
                <a:lnTo>
                  <a:pt x="7617" y="2394"/>
                </a:lnTo>
                <a:lnTo>
                  <a:pt x="7617" y="2427"/>
                </a:lnTo>
                <a:lnTo>
                  <a:pt x="7617" y="2461"/>
                </a:lnTo>
                <a:lnTo>
                  <a:pt x="7617" y="2494"/>
                </a:lnTo>
                <a:lnTo>
                  <a:pt x="7617" y="2528"/>
                </a:lnTo>
                <a:lnTo>
                  <a:pt x="7617" y="2562"/>
                </a:lnTo>
                <a:lnTo>
                  <a:pt x="7617" y="2595"/>
                </a:lnTo>
                <a:lnTo>
                  <a:pt x="7588" y="2595"/>
                </a:lnTo>
                <a:lnTo>
                  <a:pt x="7588" y="2648"/>
                </a:lnTo>
                <a:lnTo>
                  <a:pt x="7559" y="2677"/>
                </a:lnTo>
                <a:lnTo>
                  <a:pt x="7559" y="2706"/>
                </a:lnTo>
                <a:lnTo>
                  <a:pt x="7531" y="2706"/>
                </a:lnTo>
                <a:lnTo>
                  <a:pt x="7531" y="2734"/>
                </a:lnTo>
                <a:lnTo>
                  <a:pt x="7521" y="2734"/>
                </a:lnTo>
                <a:lnTo>
                  <a:pt x="7511" y="2734"/>
                </a:lnTo>
                <a:lnTo>
                  <a:pt x="7497" y="2734"/>
                </a:lnTo>
                <a:lnTo>
                  <a:pt x="7488" y="2734"/>
                </a:lnTo>
                <a:lnTo>
                  <a:pt x="7478" y="2734"/>
                </a:lnTo>
                <a:lnTo>
                  <a:pt x="7464" y="2734"/>
                </a:lnTo>
                <a:lnTo>
                  <a:pt x="7454" y="2734"/>
                </a:lnTo>
                <a:lnTo>
                  <a:pt x="7444" y="2734"/>
                </a:lnTo>
                <a:lnTo>
                  <a:pt x="7444" y="2706"/>
                </a:lnTo>
                <a:lnTo>
                  <a:pt x="7411" y="2706"/>
                </a:lnTo>
                <a:lnTo>
                  <a:pt x="7396" y="2686"/>
                </a:lnTo>
                <a:lnTo>
                  <a:pt x="7387" y="2677"/>
                </a:lnTo>
                <a:lnTo>
                  <a:pt x="7377" y="2662"/>
                </a:lnTo>
                <a:lnTo>
                  <a:pt x="7372" y="2653"/>
                </a:lnTo>
                <a:lnTo>
                  <a:pt x="7368" y="2643"/>
                </a:lnTo>
                <a:lnTo>
                  <a:pt x="7363" y="2634"/>
                </a:lnTo>
                <a:lnTo>
                  <a:pt x="7363" y="2614"/>
                </a:lnTo>
                <a:lnTo>
                  <a:pt x="7358" y="2595"/>
                </a:lnTo>
                <a:lnTo>
                  <a:pt x="7329" y="2533"/>
                </a:lnTo>
                <a:lnTo>
                  <a:pt x="3780" y="2533"/>
                </a:lnTo>
                <a:lnTo>
                  <a:pt x="3775" y="2533"/>
                </a:lnTo>
                <a:lnTo>
                  <a:pt x="3775" y="2538"/>
                </a:lnTo>
                <a:lnTo>
                  <a:pt x="3770" y="2538"/>
                </a:lnTo>
                <a:lnTo>
                  <a:pt x="3765" y="2538"/>
                </a:lnTo>
                <a:lnTo>
                  <a:pt x="3761" y="2538"/>
                </a:lnTo>
                <a:lnTo>
                  <a:pt x="3756" y="2538"/>
                </a:lnTo>
                <a:lnTo>
                  <a:pt x="3751" y="2538"/>
                </a:lnTo>
                <a:lnTo>
                  <a:pt x="3713" y="2538"/>
                </a:lnTo>
                <a:lnTo>
                  <a:pt x="3679" y="2538"/>
                </a:lnTo>
                <a:lnTo>
                  <a:pt x="3641" y="2538"/>
                </a:lnTo>
                <a:lnTo>
                  <a:pt x="3602" y="2538"/>
                </a:lnTo>
                <a:lnTo>
                  <a:pt x="3569" y="2533"/>
                </a:lnTo>
                <a:lnTo>
                  <a:pt x="3530" y="2528"/>
                </a:lnTo>
                <a:lnTo>
                  <a:pt x="3497" y="2523"/>
                </a:lnTo>
                <a:lnTo>
                  <a:pt x="3458" y="2509"/>
                </a:lnTo>
                <a:lnTo>
                  <a:pt x="3415" y="2490"/>
                </a:lnTo>
                <a:lnTo>
                  <a:pt x="3372" y="2461"/>
                </a:lnTo>
                <a:lnTo>
                  <a:pt x="3338" y="2432"/>
                </a:lnTo>
                <a:lnTo>
                  <a:pt x="3305" y="2399"/>
                </a:lnTo>
                <a:lnTo>
                  <a:pt x="3281" y="2360"/>
                </a:lnTo>
                <a:lnTo>
                  <a:pt x="3262" y="2322"/>
                </a:lnTo>
                <a:lnTo>
                  <a:pt x="3242" y="2279"/>
                </a:lnTo>
                <a:lnTo>
                  <a:pt x="3228" y="2235"/>
                </a:lnTo>
                <a:lnTo>
                  <a:pt x="3195" y="2279"/>
                </a:lnTo>
                <a:lnTo>
                  <a:pt x="3156" y="2317"/>
                </a:lnTo>
                <a:lnTo>
                  <a:pt x="3113" y="2346"/>
                </a:lnTo>
                <a:lnTo>
                  <a:pt x="3070" y="2375"/>
                </a:lnTo>
                <a:lnTo>
                  <a:pt x="3022" y="2394"/>
                </a:lnTo>
                <a:lnTo>
                  <a:pt x="2974" y="2413"/>
                </a:lnTo>
                <a:lnTo>
                  <a:pt x="2921" y="2437"/>
                </a:lnTo>
                <a:lnTo>
                  <a:pt x="2864" y="2456"/>
                </a:lnTo>
                <a:lnTo>
                  <a:pt x="2811" y="2480"/>
                </a:lnTo>
                <a:lnTo>
                  <a:pt x="2753" y="2509"/>
                </a:lnTo>
                <a:lnTo>
                  <a:pt x="2700" y="2528"/>
                </a:lnTo>
                <a:lnTo>
                  <a:pt x="2648" y="2552"/>
                </a:lnTo>
                <a:lnTo>
                  <a:pt x="2595" y="2571"/>
                </a:lnTo>
                <a:lnTo>
                  <a:pt x="2537" y="2586"/>
                </a:lnTo>
                <a:lnTo>
                  <a:pt x="2480" y="2595"/>
                </a:lnTo>
                <a:lnTo>
                  <a:pt x="2417" y="2605"/>
                </a:lnTo>
                <a:lnTo>
                  <a:pt x="2283" y="2605"/>
                </a:lnTo>
                <a:lnTo>
                  <a:pt x="2053" y="2610"/>
                </a:lnTo>
                <a:lnTo>
                  <a:pt x="1765" y="2614"/>
                </a:lnTo>
                <a:lnTo>
                  <a:pt x="1439" y="2624"/>
                </a:lnTo>
                <a:lnTo>
                  <a:pt x="1113" y="2624"/>
                </a:lnTo>
                <a:lnTo>
                  <a:pt x="806" y="2629"/>
                </a:lnTo>
                <a:lnTo>
                  <a:pt x="556" y="2629"/>
                </a:lnTo>
                <a:lnTo>
                  <a:pt x="389" y="2619"/>
                </a:lnTo>
                <a:lnTo>
                  <a:pt x="360" y="2638"/>
                </a:lnTo>
                <a:lnTo>
                  <a:pt x="331" y="2667"/>
                </a:lnTo>
                <a:lnTo>
                  <a:pt x="307" y="2691"/>
                </a:lnTo>
                <a:lnTo>
                  <a:pt x="278" y="2720"/>
                </a:lnTo>
                <a:lnTo>
                  <a:pt x="254" y="2753"/>
                </a:lnTo>
                <a:lnTo>
                  <a:pt x="235" y="2782"/>
                </a:lnTo>
                <a:lnTo>
                  <a:pt x="216" y="2811"/>
                </a:lnTo>
                <a:lnTo>
                  <a:pt x="197" y="2845"/>
                </a:lnTo>
                <a:lnTo>
                  <a:pt x="192" y="2854"/>
                </a:lnTo>
                <a:lnTo>
                  <a:pt x="177" y="2859"/>
                </a:lnTo>
                <a:lnTo>
                  <a:pt x="168" y="2859"/>
                </a:lnTo>
                <a:lnTo>
                  <a:pt x="158" y="2854"/>
                </a:lnTo>
                <a:lnTo>
                  <a:pt x="149" y="2849"/>
                </a:lnTo>
                <a:lnTo>
                  <a:pt x="144" y="2840"/>
                </a:lnTo>
                <a:lnTo>
                  <a:pt x="139" y="2830"/>
                </a:lnTo>
                <a:lnTo>
                  <a:pt x="144" y="2816"/>
                </a:lnTo>
                <a:lnTo>
                  <a:pt x="158" y="2787"/>
                </a:lnTo>
                <a:lnTo>
                  <a:pt x="177" y="2758"/>
                </a:lnTo>
                <a:lnTo>
                  <a:pt x="197" y="2725"/>
                </a:lnTo>
                <a:lnTo>
                  <a:pt x="221" y="2701"/>
                </a:lnTo>
                <a:lnTo>
                  <a:pt x="240" y="2672"/>
                </a:lnTo>
                <a:lnTo>
                  <a:pt x="269" y="2648"/>
                </a:lnTo>
                <a:lnTo>
                  <a:pt x="293" y="2619"/>
                </a:lnTo>
                <a:lnTo>
                  <a:pt x="317" y="2600"/>
                </a:lnTo>
                <a:lnTo>
                  <a:pt x="317" y="2595"/>
                </a:lnTo>
                <a:lnTo>
                  <a:pt x="288" y="2605"/>
                </a:lnTo>
                <a:lnTo>
                  <a:pt x="249" y="2610"/>
                </a:lnTo>
                <a:lnTo>
                  <a:pt x="206" y="2619"/>
                </a:lnTo>
                <a:lnTo>
                  <a:pt x="168" y="2629"/>
                </a:lnTo>
                <a:lnTo>
                  <a:pt x="129" y="2638"/>
                </a:lnTo>
                <a:lnTo>
                  <a:pt x="96" y="2648"/>
                </a:lnTo>
                <a:lnTo>
                  <a:pt x="67" y="2658"/>
                </a:lnTo>
                <a:lnTo>
                  <a:pt x="53" y="2667"/>
                </a:lnTo>
                <a:lnTo>
                  <a:pt x="38" y="2677"/>
                </a:lnTo>
                <a:lnTo>
                  <a:pt x="29" y="2677"/>
                </a:lnTo>
                <a:lnTo>
                  <a:pt x="19" y="2677"/>
                </a:lnTo>
                <a:lnTo>
                  <a:pt x="10" y="2667"/>
                </a:lnTo>
                <a:lnTo>
                  <a:pt x="5" y="2658"/>
                </a:lnTo>
                <a:lnTo>
                  <a:pt x="0" y="2648"/>
                </a:lnTo>
                <a:lnTo>
                  <a:pt x="0" y="2638"/>
                </a:lnTo>
                <a:lnTo>
                  <a:pt x="10" y="2624"/>
                </a:lnTo>
                <a:lnTo>
                  <a:pt x="19" y="2614"/>
                </a:lnTo>
                <a:lnTo>
                  <a:pt x="29" y="2610"/>
                </a:lnTo>
                <a:lnTo>
                  <a:pt x="43" y="2605"/>
                </a:lnTo>
                <a:lnTo>
                  <a:pt x="53" y="2600"/>
                </a:lnTo>
                <a:lnTo>
                  <a:pt x="67" y="2595"/>
                </a:lnTo>
                <a:lnTo>
                  <a:pt x="77" y="2590"/>
                </a:lnTo>
                <a:lnTo>
                  <a:pt x="91" y="2586"/>
                </a:lnTo>
                <a:lnTo>
                  <a:pt x="106" y="2586"/>
                </a:lnTo>
                <a:lnTo>
                  <a:pt x="115" y="2581"/>
                </a:lnTo>
                <a:lnTo>
                  <a:pt x="134" y="2576"/>
                </a:lnTo>
                <a:lnTo>
                  <a:pt x="153" y="2571"/>
                </a:lnTo>
                <a:lnTo>
                  <a:pt x="177" y="2562"/>
                </a:lnTo>
                <a:lnTo>
                  <a:pt x="206" y="2552"/>
                </a:lnTo>
                <a:lnTo>
                  <a:pt x="235" y="2547"/>
                </a:lnTo>
                <a:lnTo>
                  <a:pt x="264" y="2542"/>
                </a:lnTo>
                <a:lnTo>
                  <a:pt x="293" y="2538"/>
                </a:lnTo>
                <a:lnTo>
                  <a:pt x="269" y="2533"/>
                </a:lnTo>
                <a:lnTo>
                  <a:pt x="249" y="2523"/>
                </a:lnTo>
                <a:lnTo>
                  <a:pt x="230" y="2514"/>
                </a:lnTo>
                <a:lnTo>
                  <a:pt x="216" y="2504"/>
                </a:lnTo>
                <a:lnTo>
                  <a:pt x="201" y="2490"/>
                </a:lnTo>
                <a:lnTo>
                  <a:pt x="187" y="2475"/>
                </a:lnTo>
                <a:lnTo>
                  <a:pt x="168" y="2456"/>
                </a:lnTo>
                <a:lnTo>
                  <a:pt x="149" y="2437"/>
                </a:lnTo>
                <a:lnTo>
                  <a:pt x="139" y="2422"/>
                </a:lnTo>
                <a:lnTo>
                  <a:pt x="125" y="2413"/>
                </a:lnTo>
                <a:lnTo>
                  <a:pt x="110" y="2403"/>
                </a:lnTo>
                <a:lnTo>
                  <a:pt x="101" y="2389"/>
                </a:lnTo>
                <a:lnTo>
                  <a:pt x="86" y="2379"/>
                </a:lnTo>
                <a:lnTo>
                  <a:pt x="77" y="2370"/>
                </a:lnTo>
                <a:lnTo>
                  <a:pt x="62" y="2355"/>
                </a:lnTo>
                <a:lnTo>
                  <a:pt x="48" y="2346"/>
                </a:lnTo>
                <a:lnTo>
                  <a:pt x="43" y="2336"/>
                </a:lnTo>
                <a:lnTo>
                  <a:pt x="43" y="2322"/>
                </a:lnTo>
                <a:lnTo>
                  <a:pt x="43" y="2312"/>
                </a:lnTo>
                <a:lnTo>
                  <a:pt x="53" y="2303"/>
                </a:lnTo>
                <a:lnTo>
                  <a:pt x="58" y="2298"/>
                </a:lnTo>
                <a:lnTo>
                  <a:pt x="72" y="2293"/>
                </a:lnTo>
                <a:lnTo>
                  <a:pt x="82" y="2298"/>
                </a:lnTo>
                <a:lnTo>
                  <a:pt x="91" y="2303"/>
                </a:lnTo>
                <a:lnTo>
                  <a:pt x="192" y="2394"/>
                </a:lnTo>
                <a:lnTo>
                  <a:pt x="216" y="2418"/>
                </a:lnTo>
                <a:lnTo>
                  <a:pt x="230" y="2437"/>
                </a:lnTo>
                <a:lnTo>
                  <a:pt x="245" y="2451"/>
                </a:lnTo>
                <a:lnTo>
                  <a:pt x="259" y="2461"/>
                </a:lnTo>
                <a:lnTo>
                  <a:pt x="273" y="2470"/>
                </a:lnTo>
                <a:lnTo>
                  <a:pt x="293" y="2475"/>
                </a:lnTo>
                <a:lnTo>
                  <a:pt x="317" y="2480"/>
                </a:lnTo>
                <a:lnTo>
                  <a:pt x="345" y="2485"/>
                </a:lnTo>
                <a:lnTo>
                  <a:pt x="350" y="2485"/>
                </a:lnTo>
                <a:lnTo>
                  <a:pt x="355" y="2485"/>
                </a:lnTo>
                <a:lnTo>
                  <a:pt x="360" y="2490"/>
                </a:lnTo>
                <a:lnTo>
                  <a:pt x="365" y="2490"/>
                </a:lnTo>
                <a:lnTo>
                  <a:pt x="369" y="2494"/>
                </a:lnTo>
                <a:lnTo>
                  <a:pt x="369" y="2499"/>
                </a:lnTo>
                <a:lnTo>
                  <a:pt x="513" y="2509"/>
                </a:lnTo>
                <a:lnTo>
                  <a:pt x="753" y="2514"/>
                </a:lnTo>
                <a:lnTo>
                  <a:pt x="1055" y="2509"/>
                </a:lnTo>
                <a:lnTo>
                  <a:pt x="1391" y="2504"/>
                </a:lnTo>
                <a:lnTo>
                  <a:pt x="1727" y="2499"/>
                </a:lnTo>
                <a:lnTo>
                  <a:pt x="2029" y="2494"/>
                </a:lnTo>
                <a:lnTo>
                  <a:pt x="2269" y="2490"/>
                </a:lnTo>
                <a:lnTo>
                  <a:pt x="2408" y="2485"/>
                </a:lnTo>
                <a:lnTo>
                  <a:pt x="2480" y="2480"/>
                </a:lnTo>
                <a:lnTo>
                  <a:pt x="2547" y="2461"/>
                </a:lnTo>
                <a:lnTo>
                  <a:pt x="2619" y="2442"/>
                </a:lnTo>
                <a:lnTo>
                  <a:pt x="2686" y="2413"/>
                </a:lnTo>
                <a:lnTo>
                  <a:pt x="2748" y="2384"/>
                </a:lnTo>
                <a:lnTo>
                  <a:pt x="2816" y="2355"/>
                </a:lnTo>
                <a:lnTo>
                  <a:pt x="2883" y="2327"/>
                </a:lnTo>
                <a:lnTo>
                  <a:pt x="2950" y="2298"/>
                </a:lnTo>
                <a:lnTo>
                  <a:pt x="2969" y="2288"/>
                </a:lnTo>
                <a:lnTo>
                  <a:pt x="2983" y="2283"/>
                </a:lnTo>
                <a:lnTo>
                  <a:pt x="3003" y="2274"/>
                </a:lnTo>
                <a:lnTo>
                  <a:pt x="3022" y="2264"/>
                </a:lnTo>
                <a:lnTo>
                  <a:pt x="3041" y="2259"/>
                </a:lnTo>
                <a:lnTo>
                  <a:pt x="3060" y="2250"/>
                </a:lnTo>
                <a:lnTo>
                  <a:pt x="3075" y="2235"/>
                </a:lnTo>
                <a:lnTo>
                  <a:pt x="3094" y="2226"/>
                </a:lnTo>
                <a:lnTo>
                  <a:pt x="3113" y="2207"/>
                </a:lnTo>
                <a:lnTo>
                  <a:pt x="3127" y="2187"/>
                </a:lnTo>
                <a:lnTo>
                  <a:pt x="3142" y="2163"/>
                </a:lnTo>
                <a:lnTo>
                  <a:pt x="3156" y="2135"/>
                </a:lnTo>
                <a:lnTo>
                  <a:pt x="3166" y="2106"/>
                </a:lnTo>
                <a:lnTo>
                  <a:pt x="3175" y="2077"/>
                </a:lnTo>
                <a:lnTo>
                  <a:pt x="3185" y="2044"/>
                </a:lnTo>
                <a:lnTo>
                  <a:pt x="3190" y="2010"/>
                </a:lnTo>
                <a:lnTo>
                  <a:pt x="3190" y="2005"/>
                </a:lnTo>
                <a:lnTo>
                  <a:pt x="3190" y="2000"/>
                </a:lnTo>
                <a:lnTo>
                  <a:pt x="3185" y="1996"/>
                </a:lnTo>
                <a:lnTo>
                  <a:pt x="3185" y="1991"/>
                </a:lnTo>
                <a:lnTo>
                  <a:pt x="3180" y="1943"/>
                </a:lnTo>
                <a:lnTo>
                  <a:pt x="3175" y="1904"/>
                </a:lnTo>
                <a:lnTo>
                  <a:pt x="3171" y="1871"/>
                </a:lnTo>
                <a:lnTo>
                  <a:pt x="3166" y="1847"/>
                </a:lnTo>
                <a:lnTo>
                  <a:pt x="3151" y="1818"/>
                </a:lnTo>
                <a:lnTo>
                  <a:pt x="3137" y="1789"/>
                </a:lnTo>
                <a:lnTo>
                  <a:pt x="3118" y="1751"/>
                </a:lnTo>
                <a:lnTo>
                  <a:pt x="3089" y="1703"/>
                </a:lnTo>
                <a:lnTo>
                  <a:pt x="3046" y="1626"/>
                </a:lnTo>
                <a:lnTo>
                  <a:pt x="2998" y="1540"/>
                </a:lnTo>
                <a:lnTo>
                  <a:pt x="2950" y="1439"/>
                </a:lnTo>
                <a:lnTo>
                  <a:pt x="2902" y="1338"/>
                </a:lnTo>
                <a:lnTo>
                  <a:pt x="2883" y="1281"/>
                </a:lnTo>
                <a:lnTo>
                  <a:pt x="2864" y="1228"/>
                </a:lnTo>
                <a:lnTo>
                  <a:pt x="2849" y="1170"/>
                </a:lnTo>
                <a:lnTo>
                  <a:pt x="2835" y="1118"/>
                </a:lnTo>
                <a:lnTo>
                  <a:pt x="2820" y="1060"/>
                </a:lnTo>
                <a:lnTo>
                  <a:pt x="2816" y="1003"/>
                </a:lnTo>
                <a:lnTo>
                  <a:pt x="2816" y="950"/>
                </a:lnTo>
                <a:lnTo>
                  <a:pt x="2816" y="897"/>
                </a:lnTo>
                <a:lnTo>
                  <a:pt x="2820" y="806"/>
                </a:lnTo>
                <a:lnTo>
                  <a:pt x="2825" y="715"/>
                </a:lnTo>
                <a:lnTo>
                  <a:pt x="2835" y="628"/>
                </a:lnTo>
                <a:lnTo>
                  <a:pt x="2854" y="547"/>
                </a:lnTo>
                <a:lnTo>
                  <a:pt x="2873" y="470"/>
                </a:lnTo>
                <a:lnTo>
                  <a:pt x="2892" y="393"/>
                </a:lnTo>
                <a:lnTo>
                  <a:pt x="2921" y="326"/>
                </a:lnTo>
                <a:lnTo>
                  <a:pt x="2950" y="264"/>
                </a:lnTo>
                <a:lnTo>
                  <a:pt x="2983" y="206"/>
                </a:lnTo>
                <a:lnTo>
                  <a:pt x="3017" y="153"/>
                </a:lnTo>
                <a:lnTo>
                  <a:pt x="3055" y="110"/>
                </a:lnTo>
                <a:lnTo>
                  <a:pt x="3094" y="72"/>
                </a:lnTo>
                <a:lnTo>
                  <a:pt x="3137" y="38"/>
                </a:lnTo>
                <a:lnTo>
                  <a:pt x="3180" y="19"/>
                </a:lnTo>
                <a:lnTo>
                  <a:pt x="3223" y="5"/>
                </a:lnTo>
                <a:lnTo>
                  <a:pt x="3271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2362200" y="22098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89" name="Line 9"/>
          <p:cNvSpPr>
            <a:spLocks noChangeShapeType="1"/>
          </p:cNvSpPr>
          <p:nvPr/>
        </p:nvSpPr>
        <p:spPr bwMode="auto">
          <a:xfrm flipV="1">
            <a:off x="381000" y="3581400"/>
            <a:ext cx="152400" cy="60960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0" name="Freeform 10"/>
          <p:cNvSpPr>
            <a:spLocks/>
          </p:cNvSpPr>
          <p:nvPr/>
        </p:nvSpPr>
        <p:spPr bwMode="auto">
          <a:xfrm>
            <a:off x="5791200" y="1371600"/>
            <a:ext cx="1333500" cy="2152650"/>
          </a:xfrm>
          <a:custGeom>
            <a:avLst/>
            <a:gdLst/>
            <a:ahLst/>
            <a:cxnLst>
              <a:cxn ang="0">
                <a:pos x="317" y="24"/>
              </a:cxn>
              <a:cxn ang="0">
                <a:pos x="341" y="53"/>
              </a:cxn>
              <a:cxn ang="0">
                <a:pos x="351" y="91"/>
              </a:cxn>
              <a:cxn ang="0">
                <a:pos x="346" y="134"/>
              </a:cxn>
              <a:cxn ang="0">
                <a:pos x="327" y="173"/>
              </a:cxn>
              <a:cxn ang="0">
                <a:pos x="303" y="202"/>
              </a:cxn>
              <a:cxn ang="0">
                <a:pos x="264" y="216"/>
              </a:cxn>
              <a:cxn ang="0">
                <a:pos x="231" y="216"/>
              </a:cxn>
              <a:cxn ang="0">
                <a:pos x="58" y="529"/>
              </a:cxn>
              <a:cxn ang="0">
                <a:pos x="67" y="534"/>
              </a:cxn>
              <a:cxn ang="0">
                <a:pos x="72" y="543"/>
              </a:cxn>
              <a:cxn ang="0">
                <a:pos x="77" y="553"/>
              </a:cxn>
              <a:cxn ang="0">
                <a:pos x="72" y="558"/>
              </a:cxn>
              <a:cxn ang="0">
                <a:pos x="67" y="563"/>
              </a:cxn>
              <a:cxn ang="0">
                <a:pos x="58" y="563"/>
              </a:cxn>
              <a:cxn ang="0">
                <a:pos x="43" y="558"/>
              </a:cxn>
              <a:cxn ang="0">
                <a:pos x="29" y="548"/>
              </a:cxn>
              <a:cxn ang="0">
                <a:pos x="14" y="543"/>
              </a:cxn>
              <a:cxn ang="0">
                <a:pos x="5" y="539"/>
              </a:cxn>
              <a:cxn ang="0">
                <a:pos x="0" y="529"/>
              </a:cxn>
              <a:cxn ang="0">
                <a:pos x="0" y="519"/>
              </a:cxn>
              <a:cxn ang="0">
                <a:pos x="10" y="515"/>
              </a:cxn>
              <a:cxn ang="0">
                <a:pos x="19" y="515"/>
              </a:cxn>
              <a:cxn ang="0">
                <a:pos x="29" y="515"/>
              </a:cxn>
              <a:cxn ang="0">
                <a:pos x="192" y="202"/>
              </a:cxn>
              <a:cxn ang="0">
                <a:pos x="163" y="178"/>
              </a:cxn>
              <a:cxn ang="0">
                <a:pos x="149" y="144"/>
              </a:cxn>
              <a:cxn ang="0">
                <a:pos x="149" y="106"/>
              </a:cxn>
              <a:cxn ang="0">
                <a:pos x="159" y="67"/>
              </a:cxn>
              <a:cxn ang="0">
                <a:pos x="187" y="29"/>
              </a:cxn>
              <a:cxn ang="0">
                <a:pos x="221" y="9"/>
              </a:cxn>
              <a:cxn ang="0">
                <a:pos x="259" y="0"/>
              </a:cxn>
              <a:cxn ang="0">
                <a:pos x="298" y="9"/>
              </a:cxn>
            </a:cxnLst>
            <a:rect l="0" t="0" r="r" b="b"/>
            <a:pathLst>
              <a:path w="351" h="563">
                <a:moveTo>
                  <a:pt x="298" y="9"/>
                </a:moveTo>
                <a:lnTo>
                  <a:pt x="317" y="24"/>
                </a:lnTo>
                <a:lnTo>
                  <a:pt x="331" y="33"/>
                </a:lnTo>
                <a:lnTo>
                  <a:pt x="341" y="53"/>
                </a:lnTo>
                <a:lnTo>
                  <a:pt x="346" y="72"/>
                </a:lnTo>
                <a:lnTo>
                  <a:pt x="351" y="91"/>
                </a:lnTo>
                <a:lnTo>
                  <a:pt x="351" y="110"/>
                </a:lnTo>
                <a:lnTo>
                  <a:pt x="346" y="134"/>
                </a:lnTo>
                <a:lnTo>
                  <a:pt x="341" y="154"/>
                </a:lnTo>
                <a:lnTo>
                  <a:pt x="327" y="173"/>
                </a:lnTo>
                <a:lnTo>
                  <a:pt x="317" y="187"/>
                </a:lnTo>
                <a:lnTo>
                  <a:pt x="303" y="202"/>
                </a:lnTo>
                <a:lnTo>
                  <a:pt x="283" y="211"/>
                </a:lnTo>
                <a:lnTo>
                  <a:pt x="264" y="216"/>
                </a:lnTo>
                <a:lnTo>
                  <a:pt x="250" y="221"/>
                </a:lnTo>
                <a:lnTo>
                  <a:pt x="231" y="216"/>
                </a:lnTo>
                <a:lnTo>
                  <a:pt x="211" y="211"/>
                </a:lnTo>
                <a:lnTo>
                  <a:pt x="58" y="529"/>
                </a:lnTo>
                <a:lnTo>
                  <a:pt x="63" y="529"/>
                </a:lnTo>
                <a:lnTo>
                  <a:pt x="67" y="534"/>
                </a:lnTo>
                <a:lnTo>
                  <a:pt x="67" y="539"/>
                </a:lnTo>
                <a:lnTo>
                  <a:pt x="72" y="543"/>
                </a:lnTo>
                <a:lnTo>
                  <a:pt x="72" y="548"/>
                </a:lnTo>
                <a:lnTo>
                  <a:pt x="77" y="553"/>
                </a:lnTo>
                <a:lnTo>
                  <a:pt x="77" y="558"/>
                </a:lnTo>
                <a:lnTo>
                  <a:pt x="72" y="558"/>
                </a:lnTo>
                <a:lnTo>
                  <a:pt x="72" y="563"/>
                </a:lnTo>
                <a:lnTo>
                  <a:pt x="67" y="563"/>
                </a:lnTo>
                <a:lnTo>
                  <a:pt x="63" y="563"/>
                </a:lnTo>
                <a:lnTo>
                  <a:pt x="58" y="563"/>
                </a:lnTo>
                <a:lnTo>
                  <a:pt x="53" y="558"/>
                </a:lnTo>
                <a:lnTo>
                  <a:pt x="43" y="558"/>
                </a:lnTo>
                <a:lnTo>
                  <a:pt x="39" y="553"/>
                </a:lnTo>
                <a:lnTo>
                  <a:pt x="29" y="548"/>
                </a:lnTo>
                <a:lnTo>
                  <a:pt x="24" y="548"/>
                </a:lnTo>
                <a:lnTo>
                  <a:pt x="14" y="543"/>
                </a:lnTo>
                <a:lnTo>
                  <a:pt x="10" y="539"/>
                </a:lnTo>
                <a:lnTo>
                  <a:pt x="5" y="539"/>
                </a:lnTo>
                <a:lnTo>
                  <a:pt x="0" y="534"/>
                </a:lnTo>
                <a:lnTo>
                  <a:pt x="0" y="529"/>
                </a:lnTo>
                <a:lnTo>
                  <a:pt x="0" y="524"/>
                </a:lnTo>
                <a:lnTo>
                  <a:pt x="0" y="519"/>
                </a:lnTo>
                <a:lnTo>
                  <a:pt x="5" y="519"/>
                </a:lnTo>
                <a:lnTo>
                  <a:pt x="10" y="515"/>
                </a:lnTo>
                <a:lnTo>
                  <a:pt x="14" y="515"/>
                </a:lnTo>
                <a:lnTo>
                  <a:pt x="19" y="515"/>
                </a:lnTo>
                <a:lnTo>
                  <a:pt x="24" y="515"/>
                </a:lnTo>
                <a:lnTo>
                  <a:pt x="29" y="515"/>
                </a:lnTo>
                <a:lnTo>
                  <a:pt x="34" y="519"/>
                </a:lnTo>
                <a:lnTo>
                  <a:pt x="192" y="202"/>
                </a:lnTo>
                <a:lnTo>
                  <a:pt x="178" y="192"/>
                </a:lnTo>
                <a:lnTo>
                  <a:pt x="163" y="178"/>
                </a:lnTo>
                <a:lnTo>
                  <a:pt x="159" y="163"/>
                </a:lnTo>
                <a:lnTo>
                  <a:pt x="149" y="144"/>
                </a:lnTo>
                <a:lnTo>
                  <a:pt x="149" y="125"/>
                </a:lnTo>
                <a:lnTo>
                  <a:pt x="149" y="106"/>
                </a:lnTo>
                <a:lnTo>
                  <a:pt x="154" y="86"/>
                </a:lnTo>
                <a:lnTo>
                  <a:pt x="159" y="67"/>
                </a:lnTo>
                <a:lnTo>
                  <a:pt x="173" y="48"/>
                </a:lnTo>
                <a:lnTo>
                  <a:pt x="187" y="29"/>
                </a:lnTo>
                <a:lnTo>
                  <a:pt x="202" y="19"/>
                </a:lnTo>
                <a:lnTo>
                  <a:pt x="221" y="9"/>
                </a:lnTo>
                <a:lnTo>
                  <a:pt x="240" y="5"/>
                </a:lnTo>
                <a:lnTo>
                  <a:pt x="259" y="0"/>
                </a:lnTo>
                <a:lnTo>
                  <a:pt x="279" y="5"/>
                </a:lnTo>
                <a:lnTo>
                  <a:pt x="298" y="9"/>
                </a:lnTo>
              </a:path>
            </a:pathLst>
          </a:custGeom>
          <a:solidFill>
            <a:srgbClr val="DDDDDD"/>
          </a:solidFill>
          <a:ln w="381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891" name="Oval 11"/>
          <p:cNvSpPr>
            <a:spLocks noChangeArrowheads="1"/>
          </p:cNvSpPr>
          <p:nvPr/>
        </p:nvSpPr>
        <p:spPr bwMode="auto">
          <a:xfrm>
            <a:off x="6553200" y="1676400"/>
            <a:ext cx="304800" cy="228600"/>
          </a:xfrm>
          <a:prstGeom prst="ellipse">
            <a:avLst/>
          </a:prstGeom>
          <a:solidFill>
            <a:schemeClr val="bg2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 rot="-3406749">
            <a:off x="5847557" y="3372643"/>
            <a:ext cx="101600" cy="366713"/>
            <a:chOff x="3920" y="1920"/>
            <a:chExt cx="64" cy="231"/>
          </a:xfrm>
        </p:grpSpPr>
        <p:sp>
          <p:nvSpPr>
            <p:cNvPr id="250893" name="Oval 13"/>
            <p:cNvSpPr>
              <a:spLocks noChangeArrowheads="1"/>
            </p:cNvSpPr>
            <p:nvPr/>
          </p:nvSpPr>
          <p:spPr bwMode="auto">
            <a:xfrm>
              <a:off x="3920" y="211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4" name="Oval 14"/>
            <p:cNvSpPr>
              <a:spLocks noChangeArrowheads="1"/>
            </p:cNvSpPr>
            <p:nvPr/>
          </p:nvSpPr>
          <p:spPr bwMode="auto">
            <a:xfrm>
              <a:off x="3945" y="1992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5" name="Oval 15"/>
            <p:cNvSpPr>
              <a:spLocks noChangeArrowheads="1"/>
            </p:cNvSpPr>
            <p:nvPr/>
          </p:nvSpPr>
          <p:spPr bwMode="auto">
            <a:xfrm>
              <a:off x="3920" y="1920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50896" name="Oval 16"/>
            <p:cNvSpPr>
              <a:spLocks noChangeArrowheads="1"/>
            </p:cNvSpPr>
            <p:nvPr/>
          </p:nvSpPr>
          <p:spPr bwMode="auto">
            <a:xfrm>
              <a:off x="3920" y="2048"/>
              <a:ext cx="39" cy="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50897" name="Oval 17"/>
          <p:cNvSpPr>
            <a:spLocks noChangeArrowheads="1"/>
          </p:cNvSpPr>
          <p:nvPr/>
        </p:nvSpPr>
        <p:spPr bwMode="auto">
          <a:xfrm>
            <a:off x="5295900" y="34417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8" name="Oval 18"/>
          <p:cNvSpPr>
            <a:spLocks noChangeArrowheads="1"/>
          </p:cNvSpPr>
          <p:nvPr/>
        </p:nvSpPr>
        <p:spPr bwMode="auto">
          <a:xfrm>
            <a:off x="5335588" y="3251200"/>
            <a:ext cx="61912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899" name="Oval 19"/>
          <p:cNvSpPr>
            <a:spLocks noChangeArrowheads="1"/>
          </p:cNvSpPr>
          <p:nvPr/>
        </p:nvSpPr>
        <p:spPr bwMode="auto">
          <a:xfrm>
            <a:off x="5295900" y="31369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0" name="Oval 20"/>
          <p:cNvSpPr>
            <a:spLocks noChangeArrowheads="1"/>
          </p:cNvSpPr>
          <p:nvPr/>
        </p:nvSpPr>
        <p:spPr bwMode="auto">
          <a:xfrm>
            <a:off x="5295900" y="3340100"/>
            <a:ext cx="61913" cy="61913"/>
          </a:xfrm>
          <a:prstGeom prst="ellipse">
            <a:avLst/>
          </a:prstGeom>
          <a:solidFill>
            <a:schemeClr val="tx1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0901" name="Freeform 21"/>
          <p:cNvSpPr>
            <a:spLocks/>
          </p:cNvSpPr>
          <p:nvPr/>
        </p:nvSpPr>
        <p:spPr bwMode="auto">
          <a:xfrm>
            <a:off x="5118100" y="3149600"/>
            <a:ext cx="185738" cy="333375"/>
          </a:xfrm>
          <a:custGeom>
            <a:avLst/>
            <a:gdLst/>
            <a:ahLst/>
            <a:cxnLst>
              <a:cxn ang="0">
                <a:pos x="0" y="318"/>
              </a:cxn>
              <a:cxn ang="0">
                <a:pos x="0" y="207"/>
              </a:cxn>
              <a:cxn ang="0">
                <a:pos x="35" y="145"/>
              </a:cxn>
              <a:cxn ang="0">
                <a:pos x="35" y="116"/>
              </a:cxn>
              <a:cxn ang="0">
                <a:pos x="35" y="92"/>
              </a:cxn>
              <a:cxn ang="0">
                <a:pos x="64" y="63"/>
              </a:cxn>
              <a:cxn ang="0">
                <a:pos x="83" y="34"/>
              </a:cxn>
              <a:cxn ang="0">
                <a:pos x="117" y="0"/>
              </a:cxn>
              <a:cxn ang="0">
                <a:pos x="147" y="0"/>
              </a:cxn>
              <a:cxn ang="0">
                <a:pos x="176" y="0"/>
              </a:cxn>
              <a:cxn ang="0">
                <a:pos x="205" y="0"/>
              </a:cxn>
              <a:cxn ang="0">
                <a:pos x="229" y="34"/>
              </a:cxn>
              <a:cxn ang="0">
                <a:pos x="229" y="63"/>
              </a:cxn>
              <a:cxn ang="0">
                <a:pos x="258" y="63"/>
              </a:cxn>
              <a:cxn ang="0">
                <a:pos x="258" y="92"/>
              </a:cxn>
              <a:cxn ang="0">
                <a:pos x="258" y="116"/>
              </a:cxn>
              <a:cxn ang="0">
                <a:pos x="293" y="116"/>
              </a:cxn>
              <a:cxn ang="0">
                <a:pos x="293" y="145"/>
              </a:cxn>
              <a:cxn ang="0">
                <a:pos x="293" y="173"/>
              </a:cxn>
              <a:cxn ang="0">
                <a:pos x="293" y="207"/>
              </a:cxn>
              <a:cxn ang="0">
                <a:pos x="293" y="236"/>
              </a:cxn>
              <a:cxn ang="0">
                <a:pos x="293" y="265"/>
              </a:cxn>
              <a:cxn ang="0">
                <a:pos x="293" y="289"/>
              </a:cxn>
              <a:cxn ang="0">
                <a:pos x="293" y="318"/>
              </a:cxn>
              <a:cxn ang="0">
                <a:pos x="293" y="352"/>
              </a:cxn>
              <a:cxn ang="0">
                <a:pos x="293" y="380"/>
              </a:cxn>
              <a:cxn ang="0">
                <a:pos x="258" y="380"/>
              </a:cxn>
              <a:cxn ang="0">
                <a:pos x="258" y="409"/>
              </a:cxn>
              <a:cxn ang="0">
                <a:pos x="258" y="433"/>
              </a:cxn>
              <a:cxn ang="0">
                <a:pos x="229" y="462"/>
              </a:cxn>
              <a:cxn ang="0">
                <a:pos x="229" y="491"/>
              </a:cxn>
              <a:cxn ang="0">
                <a:pos x="205" y="491"/>
              </a:cxn>
              <a:cxn ang="0">
                <a:pos x="205" y="525"/>
              </a:cxn>
              <a:cxn ang="0">
                <a:pos x="176" y="525"/>
              </a:cxn>
              <a:cxn ang="0">
                <a:pos x="147" y="525"/>
              </a:cxn>
              <a:cxn ang="0">
                <a:pos x="117" y="525"/>
              </a:cxn>
              <a:cxn ang="0">
                <a:pos x="117" y="491"/>
              </a:cxn>
              <a:cxn ang="0">
                <a:pos x="83" y="491"/>
              </a:cxn>
              <a:cxn ang="0">
                <a:pos x="64" y="462"/>
              </a:cxn>
              <a:cxn ang="0">
                <a:pos x="35" y="433"/>
              </a:cxn>
              <a:cxn ang="0">
                <a:pos x="35" y="409"/>
              </a:cxn>
              <a:cxn ang="0">
                <a:pos x="35" y="380"/>
              </a:cxn>
              <a:cxn ang="0">
                <a:pos x="0" y="318"/>
              </a:cxn>
            </a:cxnLst>
            <a:rect l="0" t="0" r="r" b="b"/>
            <a:pathLst>
              <a:path w="293" h="525">
                <a:moveTo>
                  <a:pt x="0" y="318"/>
                </a:moveTo>
                <a:lnTo>
                  <a:pt x="0" y="207"/>
                </a:lnTo>
                <a:lnTo>
                  <a:pt x="35" y="145"/>
                </a:lnTo>
                <a:lnTo>
                  <a:pt x="35" y="116"/>
                </a:lnTo>
                <a:lnTo>
                  <a:pt x="35" y="92"/>
                </a:lnTo>
                <a:lnTo>
                  <a:pt x="64" y="63"/>
                </a:lnTo>
                <a:lnTo>
                  <a:pt x="83" y="34"/>
                </a:lnTo>
                <a:lnTo>
                  <a:pt x="117" y="0"/>
                </a:lnTo>
                <a:lnTo>
                  <a:pt x="147" y="0"/>
                </a:lnTo>
                <a:lnTo>
                  <a:pt x="176" y="0"/>
                </a:lnTo>
                <a:lnTo>
                  <a:pt x="205" y="0"/>
                </a:lnTo>
                <a:lnTo>
                  <a:pt x="229" y="34"/>
                </a:lnTo>
                <a:lnTo>
                  <a:pt x="229" y="63"/>
                </a:lnTo>
                <a:lnTo>
                  <a:pt x="258" y="63"/>
                </a:lnTo>
                <a:lnTo>
                  <a:pt x="258" y="92"/>
                </a:lnTo>
                <a:lnTo>
                  <a:pt x="258" y="116"/>
                </a:lnTo>
                <a:lnTo>
                  <a:pt x="293" y="116"/>
                </a:lnTo>
                <a:lnTo>
                  <a:pt x="293" y="145"/>
                </a:lnTo>
                <a:lnTo>
                  <a:pt x="293" y="173"/>
                </a:lnTo>
                <a:lnTo>
                  <a:pt x="293" y="207"/>
                </a:lnTo>
                <a:lnTo>
                  <a:pt x="293" y="236"/>
                </a:lnTo>
                <a:lnTo>
                  <a:pt x="293" y="265"/>
                </a:lnTo>
                <a:lnTo>
                  <a:pt x="293" y="289"/>
                </a:lnTo>
                <a:lnTo>
                  <a:pt x="293" y="318"/>
                </a:lnTo>
                <a:lnTo>
                  <a:pt x="293" y="352"/>
                </a:lnTo>
                <a:lnTo>
                  <a:pt x="293" y="380"/>
                </a:lnTo>
                <a:lnTo>
                  <a:pt x="258" y="380"/>
                </a:lnTo>
                <a:lnTo>
                  <a:pt x="258" y="409"/>
                </a:lnTo>
                <a:lnTo>
                  <a:pt x="258" y="433"/>
                </a:lnTo>
                <a:lnTo>
                  <a:pt x="229" y="462"/>
                </a:lnTo>
                <a:lnTo>
                  <a:pt x="229" y="491"/>
                </a:lnTo>
                <a:lnTo>
                  <a:pt x="205" y="491"/>
                </a:lnTo>
                <a:lnTo>
                  <a:pt x="205" y="525"/>
                </a:lnTo>
                <a:lnTo>
                  <a:pt x="176" y="525"/>
                </a:lnTo>
                <a:lnTo>
                  <a:pt x="147" y="525"/>
                </a:lnTo>
                <a:lnTo>
                  <a:pt x="117" y="525"/>
                </a:lnTo>
                <a:lnTo>
                  <a:pt x="117" y="491"/>
                </a:lnTo>
                <a:lnTo>
                  <a:pt x="83" y="491"/>
                </a:lnTo>
                <a:lnTo>
                  <a:pt x="64" y="462"/>
                </a:lnTo>
                <a:lnTo>
                  <a:pt x="35" y="433"/>
                </a:lnTo>
                <a:lnTo>
                  <a:pt x="35" y="409"/>
                </a:lnTo>
                <a:lnTo>
                  <a:pt x="35" y="380"/>
                </a:lnTo>
                <a:lnTo>
                  <a:pt x="0" y="318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0902" name="Text Box 22"/>
          <p:cNvSpPr txBox="1">
            <a:spLocks noChangeArrowheads="1"/>
          </p:cNvSpPr>
          <p:nvPr/>
        </p:nvSpPr>
        <p:spPr bwMode="auto">
          <a:xfrm>
            <a:off x="2901696" y="1673352"/>
            <a:ext cx="316992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800" b="1" dirty="0" smtClean="0"/>
              <a:t>Постсинаптическое торможение</a:t>
            </a:r>
            <a:endParaRPr lang="pl-PL" sz="28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2"/>
          <p:cNvGrpSpPr>
            <a:grpSpLocks/>
          </p:cNvGrpSpPr>
          <p:nvPr/>
        </p:nvGrpSpPr>
        <p:grpSpPr bwMode="auto">
          <a:xfrm>
            <a:off x="384175" y="3552825"/>
            <a:ext cx="3644900" cy="2859088"/>
            <a:chOff x="2183" y="2022"/>
            <a:chExt cx="787" cy="568"/>
          </a:xfrm>
        </p:grpSpPr>
        <p:sp>
          <p:nvSpPr>
            <p:cNvPr id="263171" name="Freeform 3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2" name="Freeform 4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3" name="Freeform 5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4" name="Freeform 6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5" name="Freeform 7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6" name="Freeform 8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7" name="Freeform 9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8" name="Freeform 10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79" name="Freeform 11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0" name="Freeform 12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1" name="Freeform 13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2" name="Freeform 14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3" name="Freeform 15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4" name="Freeform 16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5" name="Freeform 17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6" name="Freeform 18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7" name="Freeform 19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8" name="Freeform 20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89" name="Freeform 21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0" name="Freeform 22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1" name="Freeform 23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2" name="Freeform 24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3" name="Freeform 25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4" name="Freeform 26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5" name="Freeform 27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6" name="Freeform 28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7" name="Freeform 29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8" name="Freeform 30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199" name="Freeform 31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0" name="Freeform 32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1" name="Freeform 33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2" name="Freeform 34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3" name="Freeform 35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4" name="Freeform 36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5" name="Freeform 37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6" name="Freeform 38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7" name="Freeform 39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8" name="Freeform 40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09" name="Freeform 41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0" name="Freeform 42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1" name="Freeform 43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2" name="Freeform 44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3" name="Freeform 45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4" name="Freeform 46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5" name="Freeform 47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6" name="Freeform 48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7" name="Freeform 49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8" name="Freeform 50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19" name="Freeform 51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0" name="Freeform 52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1" name="Freeform 53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2" name="Freeform 54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3" name="Freeform 55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4" name="Freeform 56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5" name="Freeform 57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6" name="Freeform 58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7" name="Freeform 59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8" name="Freeform 60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29" name="Freeform 61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0" name="Freeform 62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1" name="Freeform 63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2" name="Freeform 64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3" name="Freeform 65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4" name="Freeform 66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5" name="Freeform 67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6" name="Freeform 68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7" name="Freeform 69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8" name="Freeform 70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39" name="Freeform 71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0" name="Freeform 72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1" name="Freeform 73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2" name="Freeform 74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3" name="Freeform 75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4" name="Freeform 76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5" name="Freeform 77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6" name="Freeform 78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7" name="Freeform 79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8" name="Freeform 80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49" name="Freeform 81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0" name="Freeform 82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1" name="Freeform 83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2" name="Freeform 84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3" name="Freeform 85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4" name="Freeform 86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5" name="Freeform 87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6" name="Freeform 88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7" name="Freeform 89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8" name="Freeform 90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59" name="Freeform 91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0" name="Freeform 92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1" name="Freeform 93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2" name="Freeform 94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3" name="Freeform 95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4" name="Freeform 96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5" name="Freeform 97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6" name="Freeform 98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7" name="Freeform 99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8" name="Freeform 100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69" name="Freeform 101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0" name="Freeform 102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1" name="Freeform 103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2" name="Freeform 104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3" name="Freeform 105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4" name="Freeform 106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5" name="Freeform 107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6" name="Freeform 108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7" name="Freeform 109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8" name="Freeform 110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79" name="Freeform 111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0" name="Freeform 112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1" name="Freeform 113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2" name="Freeform 114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3" name="Freeform 115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4" name="Freeform 116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5" name="Freeform 117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6" name="Freeform 118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7" name="Freeform 119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8" name="Freeform 120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89" name="Freeform 121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0" name="Freeform 122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1" name="Freeform 123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2" name="Freeform 124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3" name="Freeform 125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4" name="Freeform 126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5" name="Freeform 127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6" name="Freeform 128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7" name="Freeform 129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8" name="Freeform 130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299" name="Freeform 131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0" name="Freeform 132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1" name="Freeform 133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2" name="Freeform 134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3" name="Freeform 135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4" name="Freeform 136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5" name="Freeform 137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6" name="Freeform 138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7" name="Freeform 139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8" name="Freeform 140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09" name="Freeform 141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0" name="Freeform 142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1" name="Freeform 143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2" name="Freeform 144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3" name="Freeform 145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4" name="Freeform 146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5" name="Freeform 147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6" name="Freeform 148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7" name="Freeform 149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8" name="Freeform 150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19" name="Freeform 151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0" name="Freeform 152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1" name="Freeform 153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2" name="Freeform 154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3" name="Freeform 155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4" name="Freeform 156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5" name="Rectangle 157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6" name="Freeform 158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7" name="Freeform 159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8" name="Freeform 160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29" name="Freeform 161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0" name="Line 162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1" name="Line 163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2" name="Line 164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3" name="Line 165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4" name="Line 166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5" name="Line 167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6" name="Line 168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7" name="Line 169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8" name="Line 170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39" name="Line 171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0" name="Line 172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1" name="Line 173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2" name="Line 174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3" name="Line 175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4" name="Line 176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5" name="Line 177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6" name="Line 178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7" name="Line 179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8" name="Line 180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49" name="Line 181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0" name="Line 182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1" name="Line 183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2" name="Line 184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3" name="Line 185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4" name="Line 186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5" name="Line 187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6" name="Freeform 188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7" name="Line 189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8" name="Freeform 190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59" name="Line 191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0" name="Line 192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1" name="Line 193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2" name="Line 194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3" name="Freeform 195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4" name="Line 196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5" name="Line 197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6" name="Freeform 198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7" name="Line 199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8" name="Line 200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69" name="Line 201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370" name="Line 202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91240B29-F687-4F45-9708-019B960494DF}">
                <a14:hiddenLine xmlns="" xmlns:a14="http://schemas.microsoft.com/office/drawing/2010/main" w="0">
                  <a:solidFill>
                    <a:srgbClr val="25221E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371" name="Freeform 203"/>
          <p:cNvSpPr>
            <a:spLocks/>
          </p:cNvSpPr>
          <p:nvPr/>
        </p:nvSpPr>
        <p:spPr bwMode="auto">
          <a:xfrm>
            <a:off x="303213" y="2128838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2" name="Freeform 204"/>
          <p:cNvSpPr>
            <a:spLocks/>
          </p:cNvSpPr>
          <p:nvPr/>
        </p:nvSpPr>
        <p:spPr bwMode="auto">
          <a:xfrm>
            <a:off x="2676525" y="5108575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3" name="Freeform 205"/>
          <p:cNvSpPr>
            <a:spLocks/>
          </p:cNvSpPr>
          <p:nvPr/>
        </p:nvSpPr>
        <p:spPr bwMode="auto">
          <a:xfrm>
            <a:off x="2609850" y="3613150"/>
            <a:ext cx="1352550" cy="1249363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4" name="Freeform 206"/>
          <p:cNvSpPr>
            <a:spLocks/>
          </p:cNvSpPr>
          <p:nvPr/>
        </p:nvSpPr>
        <p:spPr bwMode="auto">
          <a:xfrm>
            <a:off x="2586038" y="2274888"/>
            <a:ext cx="1352550" cy="1249362"/>
          </a:xfrm>
          <a:custGeom>
            <a:avLst/>
            <a:gdLst>
              <a:gd name="T0" fmla="*/ 802 w 852"/>
              <a:gd name="T1" fmla="*/ 244 h 787"/>
              <a:gd name="T2" fmla="*/ 683 w 852"/>
              <a:gd name="T3" fmla="*/ 260 h 787"/>
              <a:gd name="T4" fmla="*/ 584 w 852"/>
              <a:gd name="T5" fmla="*/ 273 h 787"/>
              <a:gd name="T6" fmla="*/ 511 w 852"/>
              <a:gd name="T7" fmla="*/ 260 h 787"/>
              <a:gd name="T8" fmla="*/ 391 w 852"/>
              <a:gd name="T9" fmla="*/ 251 h 787"/>
              <a:gd name="T10" fmla="*/ 353 w 852"/>
              <a:gd name="T11" fmla="*/ 213 h 787"/>
              <a:gd name="T12" fmla="*/ 330 w 852"/>
              <a:gd name="T13" fmla="*/ 171 h 787"/>
              <a:gd name="T14" fmla="*/ 303 w 852"/>
              <a:gd name="T15" fmla="*/ 108 h 787"/>
              <a:gd name="T16" fmla="*/ 286 w 852"/>
              <a:gd name="T17" fmla="*/ 41 h 787"/>
              <a:gd name="T18" fmla="*/ 274 w 852"/>
              <a:gd name="T19" fmla="*/ 41 h 787"/>
              <a:gd name="T20" fmla="*/ 292 w 852"/>
              <a:gd name="T21" fmla="*/ 114 h 787"/>
              <a:gd name="T22" fmla="*/ 257 w 852"/>
              <a:gd name="T23" fmla="*/ 133 h 787"/>
              <a:gd name="T24" fmla="*/ 195 w 852"/>
              <a:gd name="T25" fmla="*/ 133 h 787"/>
              <a:gd name="T26" fmla="*/ 219 w 852"/>
              <a:gd name="T27" fmla="*/ 146 h 787"/>
              <a:gd name="T28" fmla="*/ 336 w 852"/>
              <a:gd name="T29" fmla="*/ 225 h 787"/>
              <a:gd name="T30" fmla="*/ 318 w 852"/>
              <a:gd name="T31" fmla="*/ 260 h 787"/>
              <a:gd name="T32" fmla="*/ 263 w 852"/>
              <a:gd name="T33" fmla="*/ 292 h 787"/>
              <a:gd name="T34" fmla="*/ 152 w 852"/>
              <a:gd name="T35" fmla="*/ 225 h 787"/>
              <a:gd name="T36" fmla="*/ 117 w 852"/>
              <a:gd name="T37" fmla="*/ 146 h 787"/>
              <a:gd name="T38" fmla="*/ 102 w 852"/>
              <a:gd name="T39" fmla="*/ 79 h 787"/>
              <a:gd name="T40" fmla="*/ 111 w 852"/>
              <a:gd name="T41" fmla="*/ 171 h 787"/>
              <a:gd name="T42" fmla="*/ 102 w 852"/>
              <a:gd name="T43" fmla="*/ 206 h 787"/>
              <a:gd name="T44" fmla="*/ 55 w 852"/>
              <a:gd name="T45" fmla="*/ 206 h 787"/>
              <a:gd name="T46" fmla="*/ 12 w 852"/>
              <a:gd name="T47" fmla="*/ 225 h 787"/>
              <a:gd name="T48" fmla="*/ 73 w 852"/>
              <a:gd name="T49" fmla="*/ 225 h 787"/>
              <a:gd name="T50" fmla="*/ 117 w 852"/>
              <a:gd name="T51" fmla="*/ 232 h 787"/>
              <a:gd name="T52" fmla="*/ 225 w 852"/>
              <a:gd name="T53" fmla="*/ 324 h 787"/>
              <a:gd name="T54" fmla="*/ 231 w 852"/>
              <a:gd name="T55" fmla="*/ 384 h 787"/>
              <a:gd name="T56" fmla="*/ 201 w 852"/>
              <a:gd name="T57" fmla="*/ 470 h 787"/>
              <a:gd name="T58" fmla="*/ 140 w 852"/>
              <a:gd name="T59" fmla="*/ 517 h 787"/>
              <a:gd name="T60" fmla="*/ 90 w 852"/>
              <a:gd name="T61" fmla="*/ 536 h 787"/>
              <a:gd name="T62" fmla="*/ 50 w 852"/>
              <a:gd name="T63" fmla="*/ 536 h 787"/>
              <a:gd name="T64" fmla="*/ 23 w 852"/>
              <a:gd name="T65" fmla="*/ 549 h 787"/>
              <a:gd name="T66" fmla="*/ 79 w 852"/>
              <a:gd name="T67" fmla="*/ 549 h 787"/>
              <a:gd name="T68" fmla="*/ 123 w 852"/>
              <a:gd name="T69" fmla="*/ 562 h 787"/>
              <a:gd name="T70" fmla="*/ 111 w 852"/>
              <a:gd name="T71" fmla="*/ 616 h 787"/>
              <a:gd name="T72" fmla="*/ 117 w 852"/>
              <a:gd name="T73" fmla="*/ 663 h 787"/>
              <a:gd name="T74" fmla="*/ 134 w 852"/>
              <a:gd name="T75" fmla="*/ 584 h 787"/>
              <a:gd name="T76" fmla="*/ 175 w 852"/>
              <a:gd name="T77" fmla="*/ 517 h 787"/>
              <a:gd name="T78" fmla="*/ 242 w 852"/>
              <a:gd name="T79" fmla="*/ 463 h 787"/>
              <a:gd name="T80" fmla="*/ 298 w 852"/>
              <a:gd name="T81" fmla="*/ 492 h 787"/>
              <a:gd name="T82" fmla="*/ 365 w 852"/>
              <a:gd name="T83" fmla="*/ 530 h 787"/>
              <a:gd name="T84" fmla="*/ 408 w 852"/>
              <a:gd name="T85" fmla="*/ 549 h 787"/>
              <a:gd name="T86" fmla="*/ 449 w 852"/>
              <a:gd name="T87" fmla="*/ 657 h 787"/>
              <a:gd name="T88" fmla="*/ 444 w 852"/>
              <a:gd name="T89" fmla="*/ 708 h 787"/>
              <a:gd name="T90" fmla="*/ 432 w 852"/>
              <a:gd name="T91" fmla="*/ 755 h 787"/>
              <a:gd name="T92" fmla="*/ 455 w 852"/>
              <a:gd name="T93" fmla="*/ 736 h 787"/>
              <a:gd name="T94" fmla="*/ 458 w 852"/>
              <a:gd name="T95" fmla="*/ 689 h 787"/>
              <a:gd name="T96" fmla="*/ 487 w 852"/>
              <a:gd name="T97" fmla="*/ 670 h 787"/>
              <a:gd name="T98" fmla="*/ 560 w 852"/>
              <a:gd name="T99" fmla="*/ 708 h 787"/>
              <a:gd name="T100" fmla="*/ 543 w 852"/>
              <a:gd name="T101" fmla="*/ 689 h 787"/>
              <a:gd name="T102" fmla="*/ 481 w 852"/>
              <a:gd name="T103" fmla="*/ 651 h 787"/>
              <a:gd name="T104" fmla="*/ 444 w 852"/>
              <a:gd name="T105" fmla="*/ 562 h 787"/>
              <a:gd name="T106" fmla="*/ 449 w 852"/>
              <a:gd name="T107" fmla="*/ 486 h 787"/>
              <a:gd name="T108" fmla="*/ 549 w 852"/>
              <a:gd name="T109" fmla="*/ 419 h 787"/>
              <a:gd name="T110" fmla="*/ 627 w 852"/>
              <a:gd name="T111" fmla="*/ 346 h 787"/>
              <a:gd name="T112" fmla="*/ 677 w 852"/>
              <a:gd name="T113" fmla="*/ 324 h 787"/>
              <a:gd name="T114" fmla="*/ 785 w 852"/>
              <a:gd name="T115" fmla="*/ 305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52" h="787">
                <a:moveTo>
                  <a:pt x="840" y="238"/>
                </a:moveTo>
                <a:lnTo>
                  <a:pt x="834" y="238"/>
                </a:lnTo>
                <a:lnTo>
                  <a:pt x="829" y="238"/>
                </a:lnTo>
                <a:lnTo>
                  <a:pt x="823" y="244"/>
                </a:lnTo>
                <a:lnTo>
                  <a:pt x="817" y="244"/>
                </a:lnTo>
                <a:lnTo>
                  <a:pt x="808" y="244"/>
                </a:lnTo>
                <a:lnTo>
                  <a:pt x="802" y="244"/>
                </a:lnTo>
                <a:lnTo>
                  <a:pt x="797" y="244"/>
                </a:lnTo>
                <a:lnTo>
                  <a:pt x="791" y="251"/>
                </a:lnTo>
                <a:lnTo>
                  <a:pt x="767" y="251"/>
                </a:lnTo>
                <a:lnTo>
                  <a:pt x="744" y="251"/>
                </a:lnTo>
                <a:lnTo>
                  <a:pt x="724" y="257"/>
                </a:lnTo>
                <a:lnTo>
                  <a:pt x="706" y="260"/>
                </a:lnTo>
                <a:lnTo>
                  <a:pt x="683" y="260"/>
                </a:lnTo>
                <a:lnTo>
                  <a:pt x="662" y="267"/>
                </a:lnTo>
                <a:lnTo>
                  <a:pt x="639" y="273"/>
                </a:lnTo>
                <a:lnTo>
                  <a:pt x="616" y="273"/>
                </a:lnTo>
                <a:lnTo>
                  <a:pt x="610" y="273"/>
                </a:lnTo>
                <a:lnTo>
                  <a:pt x="598" y="273"/>
                </a:lnTo>
                <a:lnTo>
                  <a:pt x="595" y="273"/>
                </a:lnTo>
                <a:lnTo>
                  <a:pt x="584" y="273"/>
                </a:lnTo>
                <a:lnTo>
                  <a:pt x="578" y="273"/>
                </a:lnTo>
                <a:lnTo>
                  <a:pt x="566" y="273"/>
                </a:lnTo>
                <a:lnTo>
                  <a:pt x="560" y="273"/>
                </a:lnTo>
                <a:lnTo>
                  <a:pt x="549" y="273"/>
                </a:lnTo>
                <a:lnTo>
                  <a:pt x="543" y="267"/>
                </a:lnTo>
                <a:lnTo>
                  <a:pt x="528" y="267"/>
                </a:lnTo>
                <a:lnTo>
                  <a:pt x="511" y="260"/>
                </a:lnTo>
                <a:lnTo>
                  <a:pt x="493" y="260"/>
                </a:lnTo>
                <a:lnTo>
                  <a:pt x="470" y="257"/>
                </a:lnTo>
                <a:lnTo>
                  <a:pt x="449" y="257"/>
                </a:lnTo>
                <a:lnTo>
                  <a:pt x="432" y="251"/>
                </a:lnTo>
                <a:lnTo>
                  <a:pt x="408" y="251"/>
                </a:lnTo>
                <a:lnTo>
                  <a:pt x="397" y="251"/>
                </a:lnTo>
                <a:lnTo>
                  <a:pt x="391" y="251"/>
                </a:lnTo>
                <a:lnTo>
                  <a:pt x="388" y="244"/>
                </a:lnTo>
                <a:lnTo>
                  <a:pt x="382" y="244"/>
                </a:lnTo>
                <a:lnTo>
                  <a:pt x="376" y="244"/>
                </a:lnTo>
                <a:lnTo>
                  <a:pt x="371" y="238"/>
                </a:lnTo>
                <a:lnTo>
                  <a:pt x="365" y="232"/>
                </a:lnTo>
                <a:lnTo>
                  <a:pt x="359" y="219"/>
                </a:lnTo>
                <a:lnTo>
                  <a:pt x="353" y="213"/>
                </a:lnTo>
                <a:lnTo>
                  <a:pt x="353" y="206"/>
                </a:lnTo>
                <a:lnTo>
                  <a:pt x="347" y="206"/>
                </a:lnTo>
                <a:lnTo>
                  <a:pt x="347" y="200"/>
                </a:lnTo>
                <a:lnTo>
                  <a:pt x="341" y="194"/>
                </a:lnTo>
                <a:lnTo>
                  <a:pt x="341" y="187"/>
                </a:lnTo>
                <a:lnTo>
                  <a:pt x="336" y="178"/>
                </a:lnTo>
                <a:lnTo>
                  <a:pt x="330" y="171"/>
                </a:lnTo>
                <a:lnTo>
                  <a:pt x="324" y="165"/>
                </a:lnTo>
                <a:lnTo>
                  <a:pt x="318" y="159"/>
                </a:lnTo>
                <a:lnTo>
                  <a:pt x="315" y="152"/>
                </a:lnTo>
                <a:lnTo>
                  <a:pt x="309" y="140"/>
                </a:lnTo>
                <a:lnTo>
                  <a:pt x="309" y="133"/>
                </a:lnTo>
                <a:lnTo>
                  <a:pt x="309" y="114"/>
                </a:lnTo>
                <a:lnTo>
                  <a:pt x="303" y="108"/>
                </a:lnTo>
                <a:lnTo>
                  <a:pt x="303" y="98"/>
                </a:lnTo>
                <a:lnTo>
                  <a:pt x="298" y="86"/>
                </a:lnTo>
                <a:lnTo>
                  <a:pt x="298" y="79"/>
                </a:lnTo>
                <a:lnTo>
                  <a:pt x="292" y="67"/>
                </a:lnTo>
                <a:lnTo>
                  <a:pt x="292" y="54"/>
                </a:lnTo>
                <a:lnTo>
                  <a:pt x="292" y="48"/>
                </a:lnTo>
                <a:lnTo>
                  <a:pt x="286" y="41"/>
                </a:lnTo>
                <a:lnTo>
                  <a:pt x="286" y="19"/>
                </a:lnTo>
                <a:lnTo>
                  <a:pt x="286" y="6"/>
                </a:lnTo>
                <a:lnTo>
                  <a:pt x="280" y="0"/>
                </a:lnTo>
                <a:lnTo>
                  <a:pt x="274" y="0"/>
                </a:lnTo>
                <a:lnTo>
                  <a:pt x="274" y="13"/>
                </a:lnTo>
                <a:lnTo>
                  <a:pt x="274" y="25"/>
                </a:lnTo>
                <a:lnTo>
                  <a:pt x="274" y="41"/>
                </a:lnTo>
                <a:lnTo>
                  <a:pt x="280" y="67"/>
                </a:lnTo>
                <a:lnTo>
                  <a:pt x="280" y="73"/>
                </a:lnTo>
                <a:lnTo>
                  <a:pt x="286" y="79"/>
                </a:lnTo>
                <a:lnTo>
                  <a:pt x="286" y="92"/>
                </a:lnTo>
                <a:lnTo>
                  <a:pt x="286" y="98"/>
                </a:lnTo>
                <a:lnTo>
                  <a:pt x="292" y="108"/>
                </a:lnTo>
                <a:lnTo>
                  <a:pt x="292" y="114"/>
                </a:lnTo>
                <a:lnTo>
                  <a:pt x="292" y="121"/>
                </a:lnTo>
                <a:lnTo>
                  <a:pt x="286" y="127"/>
                </a:lnTo>
                <a:lnTo>
                  <a:pt x="280" y="133"/>
                </a:lnTo>
                <a:lnTo>
                  <a:pt x="274" y="133"/>
                </a:lnTo>
                <a:lnTo>
                  <a:pt x="268" y="133"/>
                </a:lnTo>
                <a:lnTo>
                  <a:pt x="263" y="133"/>
                </a:lnTo>
                <a:lnTo>
                  <a:pt x="257" y="133"/>
                </a:lnTo>
                <a:lnTo>
                  <a:pt x="245" y="133"/>
                </a:lnTo>
                <a:lnTo>
                  <a:pt x="242" y="133"/>
                </a:lnTo>
                <a:lnTo>
                  <a:pt x="236" y="133"/>
                </a:lnTo>
                <a:lnTo>
                  <a:pt x="231" y="133"/>
                </a:lnTo>
                <a:lnTo>
                  <a:pt x="225" y="133"/>
                </a:lnTo>
                <a:lnTo>
                  <a:pt x="219" y="133"/>
                </a:lnTo>
                <a:lnTo>
                  <a:pt x="195" y="133"/>
                </a:lnTo>
                <a:lnTo>
                  <a:pt x="178" y="140"/>
                </a:lnTo>
                <a:lnTo>
                  <a:pt x="175" y="140"/>
                </a:lnTo>
                <a:lnTo>
                  <a:pt x="175" y="146"/>
                </a:lnTo>
                <a:lnTo>
                  <a:pt x="178" y="146"/>
                </a:lnTo>
                <a:lnTo>
                  <a:pt x="184" y="146"/>
                </a:lnTo>
                <a:lnTo>
                  <a:pt x="201" y="146"/>
                </a:lnTo>
                <a:lnTo>
                  <a:pt x="219" y="146"/>
                </a:lnTo>
                <a:lnTo>
                  <a:pt x="225" y="146"/>
                </a:lnTo>
                <a:lnTo>
                  <a:pt x="231" y="146"/>
                </a:lnTo>
                <a:lnTo>
                  <a:pt x="236" y="146"/>
                </a:lnTo>
                <a:lnTo>
                  <a:pt x="242" y="146"/>
                </a:lnTo>
                <a:lnTo>
                  <a:pt x="245" y="146"/>
                </a:lnTo>
                <a:lnTo>
                  <a:pt x="292" y="152"/>
                </a:lnTo>
                <a:lnTo>
                  <a:pt x="336" y="225"/>
                </a:lnTo>
                <a:lnTo>
                  <a:pt x="341" y="232"/>
                </a:lnTo>
                <a:lnTo>
                  <a:pt x="341" y="244"/>
                </a:lnTo>
                <a:lnTo>
                  <a:pt x="341" y="251"/>
                </a:lnTo>
                <a:lnTo>
                  <a:pt x="336" y="251"/>
                </a:lnTo>
                <a:lnTo>
                  <a:pt x="330" y="257"/>
                </a:lnTo>
                <a:lnTo>
                  <a:pt x="324" y="260"/>
                </a:lnTo>
                <a:lnTo>
                  <a:pt x="318" y="260"/>
                </a:lnTo>
                <a:lnTo>
                  <a:pt x="315" y="267"/>
                </a:lnTo>
                <a:lnTo>
                  <a:pt x="309" y="273"/>
                </a:lnTo>
                <a:lnTo>
                  <a:pt x="298" y="279"/>
                </a:lnTo>
                <a:lnTo>
                  <a:pt x="292" y="286"/>
                </a:lnTo>
                <a:lnTo>
                  <a:pt x="280" y="286"/>
                </a:lnTo>
                <a:lnTo>
                  <a:pt x="274" y="292"/>
                </a:lnTo>
                <a:lnTo>
                  <a:pt x="263" y="292"/>
                </a:lnTo>
                <a:lnTo>
                  <a:pt x="257" y="298"/>
                </a:lnTo>
                <a:lnTo>
                  <a:pt x="245" y="298"/>
                </a:lnTo>
                <a:lnTo>
                  <a:pt x="231" y="292"/>
                </a:lnTo>
                <a:lnTo>
                  <a:pt x="213" y="279"/>
                </a:lnTo>
                <a:lnTo>
                  <a:pt x="190" y="260"/>
                </a:lnTo>
                <a:lnTo>
                  <a:pt x="175" y="244"/>
                </a:lnTo>
                <a:lnTo>
                  <a:pt x="152" y="225"/>
                </a:lnTo>
                <a:lnTo>
                  <a:pt x="140" y="206"/>
                </a:lnTo>
                <a:lnTo>
                  <a:pt x="134" y="194"/>
                </a:lnTo>
                <a:lnTo>
                  <a:pt x="128" y="184"/>
                </a:lnTo>
                <a:lnTo>
                  <a:pt x="128" y="178"/>
                </a:lnTo>
                <a:lnTo>
                  <a:pt x="123" y="165"/>
                </a:lnTo>
                <a:lnTo>
                  <a:pt x="123" y="152"/>
                </a:lnTo>
                <a:lnTo>
                  <a:pt x="117" y="146"/>
                </a:lnTo>
                <a:lnTo>
                  <a:pt x="117" y="133"/>
                </a:lnTo>
                <a:lnTo>
                  <a:pt x="117" y="127"/>
                </a:lnTo>
                <a:lnTo>
                  <a:pt x="117" y="114"/>
                </a:lnTo>
                <a:lnTo>
                  <a:pt x="111" y="98"/>
                </a:lnTo>
                <a:lnTo>
                  <a:pt x="111" y="79"/>
                </a:lnTo>
                <a:lnTo>
                  <a:pt x="105" y="79"/>
                </a:lnTo>
                <a:lnTo>
                  <a:pt x="102" y="79"/>
                </a:lnTo>
                <a:lnTo>
                  <a:pt x="102" y="86"/>
                </a:lnTo>
                <a:lnTo>
                  <a:pt x="102" y="105"/>
                </a:lnTo>
                <a:lnTo>
                  <a:pt x="102" y="121"/>
                </a:lnTo>
                <a:lnTo>
                  <a:pt x="105" y="146"/>
                </a:lnTo>
                <a:lnTo>
                  <a:pt x="105" y="152"/>
                </a:lnTo>
                <a:lnTo>
                  <a:pt x="111" y="159"/>
                </a:lnTo>
                <a:lnTo>
                  <a:pt x="111" y="171"/>
                </a:lnTo>
                <a:lnTo>
                  <a:pt x="117" y="178"/>
                </a:lnTo>
                <a:lnTo>
                  <a:pt x="117" y="184"/>
                </a:lnTo>
                <a:lnTo>
                  <a:pt x="117" y="194"/>
                </a:lnTo>
                <a:lnTo>
                  <a:pt x="117" y="200"/>
                </a:lnTo>
                <a:lnTo>
                  <a:pt x="111" y="206"/>
                </a:lnTo>
                <a:lnTo>
                  <a:pt x="105" y="206"/>
                </a:lnTo>
                <a:lnTo>
                  <a:pt x="102" y="206"/>
                </a:lnTo>
                <a:lnTo>
                  <a:pt x="96" y="206"/>
                </a:lnTo>
                <a:lnTo>
                  <a:pt x="90" y="206"/>
                </a:lnTo>
                <a:lnTo>
                  <a:pt x="85" y="206"/>
                </a:lnTo>
                <a:lnTo>
                  <a:pt x="73" y="213"/>
                </a:lnTo>
                <a:lnTo>
                  <a:pt x="67" y="213"/>
                </a:lnTo>
                <a:lnTo>
                  <a:pt x="61" y="213"/>
                </a:lnTo>
                <a:lnTo>
                  <a:pt x="55" y="206"/>
                </a:lnTo>
                <a:lnTo>
                  <a:pt x="50" y="206"/>
                </a:lnTo>
                <a:lnTo>
                  <a:pt x="44" y="206"/>
                </a:lnTo>
                <a:lnTo>
                  <a:pt x="23" y="213"/>
                </a:lnTo>
                <a:lnTo>
                  <a:pt x="6" y="213"/>
                </a:lnTo>
                <a:lnTo>
                  <a:pt x="0" y="219"/>
                </a:lnTo>
                <a:lnTo>
                  <a:pt x="6" y="219"/>
                </a:lnTo>
                <a:lnTo>
                  <a:pt x="12" y="225"/>
                </a:lnTo>
                <a:lnTo>
                  <a:pt x="29" y="225"/>
                </a:lnTo>
                <a:lnTo>
                  <a:pt x="44" y="225"/>
                </a:lnTo>
                <a:lnTo>
                  <a:pt x="50" y="225"/>
                </a:lnTo>
                <a:lnTo>
                  <a:pt x="55" y="225"/>
                </a:lnTo>
                <a:lnTo>
                  <a:pt x="61" y="225"/>
                </a:lnTo>
                <a:lnTo>
                  <a:pt x="67" y="225"/>
                </a:lnTo>
                <a:lnTo>
                  <a:pt x="73" y="225"/>
                </a:lnTo>
                <a:lnTo>
                  <a:pt x="79" y="225"/>
                </a:lnTo>
                <a:lnTo>
                  <a:pt x="90" y="225"/>
                </a:lnTo>
                <a:lnTo>
                  <a:pt x="96" y="225"/>
                </a:lnTo>
                <a:lnTo>
                  <a:pt x="102" y="225"/>
                </a:lnTo>
                <a:lnTo>
                  <a:pt x="105" y="225"/>
                </a:lnTo>
                <a:lnTo>
                  <a:pt x="111" y="225"/>
                </a:lnTo>
                <a:lnTo>
                  <a:pt x="117" y="232"/>
                </a:lnTo>
                <a:lnTo>
                  <a:pt x="134" y="244"/>
                </a:lnTo>
                <a:lnTo>
                  <a:pt x="152" y="257"/>
                </a:lnTo>
                <a:lnTo>
                  <a:pt x="169" y="260"/>
                </a:lnTo>
                <a:lnTo>
                  <a:pt x="184" y="279"/>
                </a:lnTo>
                <a:lnTo>
                  <a:pt x="201" y="292"/>
                </a:lnTo>
                <a:lnTo>
                  <a:pt x="213" y="311"/>
                </a:lnTo>
                <a:lnTo>
                  <a:pt x="225" y="324"/>
                </a:lnTo>
                <a:lnTo>
                  <a:pt x="231" y="346"/>
                </a:lnTo>
                <a:lnTo>
                  <a:pt x="231" y="352"/>
                </a:lnTo>
                <a:lnTo>
                  <a:pt x="231" y="359"/>
                </a:lnTo>
                <a:lnTo>
                  <a:pt x="231" y="365"/>
                </a:lnTo>
                <a:lnTo>
                  <a:pt x="231" y="371"/>
                </a:lnTo>
                <a:lnTo>
                  <a:pt x="231" y="378"/>
                </a:lnTo>
                <a:lnTo>
                  <a:pt x="231" y="384"/>
                </a:lnTo>
                <a:lnTo>
                  <a:pt x="225" y="397"/>
                </a:lnTo>
                <a:lnTo>
                  <a:pt x="225" y="413"/>
                </a:lnTo>
                <a:lnTo>
                  <a:pt x="219" y="425"/>
                </a:lnTo>
                <a:lnTo>
                  <a:pt x="219" y="438"/>
                </a:lnTo>
                <a:lnTo>
                  <a:pt x="213" y="451"/>
                </a:lnTo>
                <a:lnTo>
                  <a:pt x="207" y="463"/>
                </a:lnTo>
                <a:lnTo>
                  <a:pt x="201" y="470"/>
                </a:lnTo>
                <a:lnTo>
                  <a:pt x="195" y="476"/>
                </a:lnTo>
                <a:lnTo>
                  <a:pt x="190" y="482"/>
                </a:lnTo>
                <a:lnTo>
                  <a:pt x="178" y="486"/>
                </a:lnTo>
                <a:lnTo>
                  <a:pt x="169" y="492"/>
                </a:lnTo>
                <a:lnTo>
                  <a:pt x="158" y="505"/>
                </a:lnTo>
                <a:lnTo>
                  <a:pt x="152" y="511"/>
                </a:lnTo>
                <a:lnTo>
                  <a:pt x="140" y="517"/>
                </a:lnTo>
                <a:lnTo>
                  <a:pt x="128" y="524"/>
                </a:lnTo>
                <a:lnTo>
                  <a:pt x="123" y="530"/>
                </a:lnTo>
                <a:lnTo>
                  <a:pt x="117" y="530"/>
                </a:lnTo>
                <a:lnTo>
                  <a:pt x="111" y="536"/>
                </a:lnTo>
                <a:lnTo>
                  <a:pt x="105" y="536"/>
                </a:lnTo>
                <a:lnTo>
                  <a:pt x="102" y="536"/>
                </a:lnTo>
                <a:lnTo>
                  <a:pt x="90" y="536"/>
                </a:lnTo>
                <a:lnTo>
                  <a:pt x="85" y="536"/>
                </a:lnTo>
                <a:lnTo>
                  <a:pt x="79" y="536"/>
                </a:lnTo>
                <a:lnTo>
                  <a:pt x="73" y="536"/>
                </a:lnTo>
                <a:lnTo>
                  <a:pt x="67" y="536"/>
                </a:lnTo>
                <a:lnTo>
                  <a:pt x="61" y="536"/>
                </a:lnTo>
                <a:lnTo>
                  <a:pt x="55" y="536"/>
                </a:lnTo>
                <a:lnTo>
                  <a:pt x="50" y="536"/>
                </a:lnTo>
                <a:lnTo>
                  <a:pt x="35" y="536"/>
                </a:lnTo>
                <a:lnTo>
                  <a:pt x="18" y="536"/>
                </a:lnTo>
                <a:lnTo>
                  <a:pt x="6" y="543"/>
                </a:lnTo>
                <a:lnTo>
                  <a:pt x="0" y="543"/>
                </a:lnTo>
                <a:lnTo>
                  <a:pt x="6" y="543"/>
                </a:lnTo>
                <a:lnTo>
                  <a:pt x="12" y="549"/>
                </a:lnTo>
                <a:lnTo>
                  <a:pt x="23" y="549"/>
                </a:lnTo>
                <a:lnTo>
                  <a:pt x="44" y="555"/>
                </a:lnTo>
                <a:lnTo>
                  <a:pt x="50" y="555"/>
                </a:lnTo>
                <a:lnTo>
                  <a:pt x="55" y="555"/>
                </a:lnTo>
                <a:lnTo>
                  <a:pt x="61" y="549"/>
                </a:lnTo>
                <a:lnTo>
                  <a:pt x="67" y="549"/>
                </a:lnTo>
                <a:lnTo>
                  <a:pt x="73" y="549"/>
                </a:lnTo>
                <a:lnTo>
                  <a:pt x="79" y="549"/>
                </a:lnTo>
                <a:lnTo>
                  <a:pt x="85" y="549"/>
                </a:lnTo>
                <a:lnTo>
                  <a:pt x="90" y="555"/>
                </a:lnTo>
                <a:lnTo>
                  <a:pt x="102" y="555"/>
                </a:lnTo>
                <a:lnTo>
                  <a:pt x="105" y="555"/>
                </a:lnTo>
                <a:lnTo>
                  <a:pt x="111" y="555"/>
                </a:lnTo>
                <a:lnTo>
                  <a:pt x="117" y="555"/>
                </a:lnTo>
                <a:lnTo>
                  <a:pt x="123" y="562"/>
                </a:lnTo>
                <a:lnTo>
                  <a:pt x="123" y="565"/>
                </a:lnTo>
                <a:lnTo>
                  <a:pt x="123" y="571"/>
                </a:lnTo>
                <a:lnTo>
                  <a:pt x="117" y="584"/>
                </a:lnTo>
                <a:lnTo>
                  <a:pt x="117" y="590"/>
                </a:lnTo>
                <a:lnTo>
                  <a:pt x="111" y="603"/>
                </a:lnTo>
                <a:lnTo>
                  <a:pt x="111" y="609"/>
                </a:lnTo>
                <a:lnTo>
                  <a:pt x="111" y="616"/>
                </a:lnTo>
                <a:lnTo>
                  <a:pt x="105" y="638"/>
                </a:lnTo>
                <a:lnTo>
                  <a:pt x="105" y="657"/>
                </a:lnTo>
                <a:lnTo>
                  <a:pt x="105" y="676"/>
                </a:lnTo>
                <a:lnTo>
                  <a:pt x="105" y="682"/>
                </a:lnTo>
                <a:lnTo>
                  <a:pt x="111" y="682"/>
                </a:lnTo>
                <a:lnTo>
                  <a:pt x="111" y="676"/>
                </a:lnTo>
                <a:lnTo>
                  <a:pt x="117" y="663"/>
                </a:lnTo>
                <a:lnTo>
                  <a:pt x="117" y="644"/>
                </a:lnTo>
                <a:lnTo>
                  <a:pt x="117" y="635"/>
                </a:lnTo>
                <a:lnTo>
                  <a:pt x="123" y="628"/>
                </a:lnTo>
                <a:lnTo>
                  <a:pt x="123" y="616"/>
                </a:lnTo>
                <a:lnTo>
                  <a:pt x="128" y="609"/>
                </a:lnTo>
                <a:lnTo>
                  <a:pt x="128" y="597"/>
                </a:lnTo>
                <a:lnTo>
                  <a:pt x="134" y="584"/>
                </a:lnTo>
                <a:lnTo>
                  <a:pt x="134" y="571"/>
                </a:lnTo>
                <a:lnTo>
                  <a:pt x="140" y="565"/>
                </a:lnTo>
                <a:lnTo>
                  <a:pt x="140" y="562"/>
                </a:lnTo>
                <a:lnTo>
                  <a:pt x="146" y="549"/>
                </a:lnTo>
                <a:lnTo>
                  <a:pt x="152" y="543"/>
                </a:lnTo>
                <a:lnTo>
                  <a:pt x="163" y="530"/>
                </a:lnTo>
                <a:lnTo>
                  <a:pt x="175" y="517"/>
                </a:lnTo>
                <a:lnTo>
                  <a:pt x="184" y="505"/>
                </a:lnTo>
                <a:lnTo>
                  <a:pt x="195" y="492"/>
                </a:lnTo>
                <a:lnTo>
                  <a:pt x="207" y="486"/>
                </a:lnTo>
                <a:lnTo>
                  <a:pt x="219" y="482"/>
                </a:lnTo>
                <a:lnTo>
                  <a:pt x="225" y="476"/>
                </a:lnTo>
                <a:lnTo>
                  <a:pt x="236" y="470"/>
                </a:lnTo>
                <a:lnTo>
                  <a:pt x="242" y="463"/>
                </a:lnTo>
                <a:lnTo>
                  <a:pt x="245" y="463"/>
                </a:lnTo>
                <a:lnTo>
                  <a:pt x="257" y="463"/>
                </a:lnTo>
                <a:lnTo>
                  <a:pt x="263" y="470"/>
                </a:lnTo>
                <a:lnTo>
                  <a:pt x="274" y="476"/>
                </a:lnTo>
                <a:lnTo>
                  <a:pt x="280" y="476"/>
                </a:lnTo>
                <a:lnTo>
                  <a:pt x="286" y="482"/>
                </a:lnTo>
                <a:lnTo>
                  <a:pt x="298" y="492"/>
                </a:lnTo>
                <a:lnTo>
                  <a:pt x="315" y="498"/>
                </a:lnTo>
                <a:lnTo>
                  <a:pt x="324" y="505"/>
                </a:lnTo>
                <a:lnTo>
                  <a:pt x="336" y="511"/>
                </a:lnTo>
                <a:lnTo>
                  <a:pt x="341" y="517"/>
                </a:lnTo>
                <a:lnTo>
                  <a:pt x="353" y="524"/>
                </a:lnTo>
                <a:lnTo>
                  <a:pt x="359" y="524"/>
                </a:lnTo>
                <a:lnTo>
                  <a:pt x="365" y="530"/>
                </a:lnTo>
                <a:lnTo>
                  <a:pt x="371" y="530"/>
                </a:lnTo>
                <a:lnTo>
                  <a:pt x="376" y="536"/>
                </a:lnTo>
                <a:lnTo>
                  <a:pt x="382" y="536"/>
                </a:lnTo>
                <a:lnTo>
                  <a:pt x="388" y="536"/>
                </a:lnTo>
                <a:lnTo>
                  <a:pt x="391" y="536"/>
                </a:lnTo>
                <a:lnTo>
                  <a:pt x="391" y="543"/>
                </a:lnTo>
                <a:lnTo>
                  <a:pt x="408" y="549"/>
                </a:lnTo>
                <a:lnTo>
                  <a:pt x="414" y="562"/>
                </a:lnTo>
                <a:lnTo>
                  <a:pt x="426" y="578"/>
                </a:lnTo>
                <a:lnTo>
                  <a:pt x="432" y="597"/>
                </a:lnTo>
                <a:lnTo>
                  <a:pt x="438" y="616"/>
                </a:lnTo>
                <a:lnTo>
                  <a:pt x="438" y="635"/>
                </a:lnTo>
                <a:lnTo>
                  <a:pt x="444" y="644"/>
                </a:lnTo>
                <a:lnTo>
                  <a:pt x="449" y="657"/>
                </a:lnTo>
                <a:lnTo>
                  <a:pt x="449" y="663"/>
                </a:lnTo>
                <a:lnTo>
                  <a:pt x="449" y="670"/>
                </a:lnTo>
                <a:lnTo>
                  <a:pt x="449" y="676"/>
                </a:lnTo>
                <a:lnTo>
                  <a:pt x="449" y="682"/>
                </a:lnTo>
                <a:lnTo>
                  <a:pt x="449" y="695"/>
                </a:lnTo>
                <a:lnTo>
                  <a:pt x="444" y="701"/>
                </a:lnTo>
                <a:lnTo>
                  <a:pt x="444" y="708"/>
                </a:lnTo>
                <a:lnTo>
                  <a:pt x="444" y="711"/>
                </a:lnTo>
                <a:lnTo>
                  <a:pt x="444" y="717"/>
                </a:lnTo>
                <a:lnTo>
                  <a:pt x="444" y="724"/>
                </a:lnTo>
                <a:lnTo>
                  <a:pt x="438" y="724"/>
                </a:lnTo>
                <a:lnTo>
                  <a:pt x="438" y="730"/>
                </a:lnTo>
                <a:lnTo>
                  <a:pt x="438" y="736"/>
                </a:lnTo>
                <a:lnTo>
                  <a:pt x="432" y="755"/>
                </a:lnTo>
                <a:lnTo>
                  <a:pt x="432" y="774"/>
                </a:lnTo>
                <a:lnTo>
                  <a:pt x="426" y="781"/>
                </a:lnTo>
                <a:lnTo>
                  <a:pt x="432" y="787"/>
                </a:lnTo>
                <a:lnTo>
                  <a:pt x="438" y="781"/>
                </a:lnTo>
                <a:lnTo>
                  <a:pt x="444" y="768"/>
                </a:lnTo>
                <a:lnTo>
                  <a:pt x="449" y="743"/>
                </a:lnTo>
                <a:lnTo>
                  <a:pt x="455" y="736"/>
                </a:lnTo>
                <a:lnTo>
                  <a:pt x="455" y="730"/>
                </a:lnTo>
                <a:lnTo>
                  <a:pt x="455" y="724"/>
                </a:lnTo>
                <a:lnTo>
                  <a:pt x="455" y="717"/>
                </a:lnTo>
                <a:lnTo>
                  <a:pt x="455" y="711"/>
                </a:lnTo>
                <a:lnTo>
                  <a:pt x="458" y="701"/>
                </a:lnTo>
                <a:lnTo>
                  <a:pt x="458" y="695"/>
                </a:lnTo>
                <a:lnTo>
                  <a:pt x="458" y="689"/>
                </a:lnTo>
                <a:lnTo>
                  <a:pt x="464" y="682"/>
                </a:lnTo>
                <a:lnTo>
                  <a:pt x="464" y="676"/>
                </a:lnTo>
                <a:lnTo>
                  <a:pt x="464" y="670"/>
                </a:lnTo>
                <a:lnTo>
                  <a:pt x="470" y="670"/>
                </a:lnTo>
                <a:lnTo>
                  <a:pt x="476" y="670"/>
                </a:lnTo>
                <a:lnTo>
                  <a:pt x="481" y="670"/>
                </a:lnTo>
                <a:lnTo>
                  <a:pt x="487" y="670"/>
                </a:lnTo>
                <a:lnTo>
                  <a:pt x="493" y="676"/>
                </a:lnTo>
                <a:lnTo>
                  <a:pt x="505" y="682"/>
                </a:lnTo>
                <a:lnTo>
                  <a:pt x="511" y="682"/>
                </a:lnTo>
                <a:lnTo>
                  <a:pt x="516" y="689"/>
                </a:lnTo>
                <a:lnTo>
                  <a:pt x="522" y="695"/>
                </a:lnTo>
                <a:lnTo>
                  <a:pt x="543" y="701"/>
                </a:lnTo>
                <a:lnTo>
                  <a:pt x="560" y="708"/>
                </a:lnTo>
                <a:lnTo>
                  <a:pt x="572" y="711"/>
                </a:lnTo>
                <a:lnTo>
                  <a:pt x="578" y="711"/>
                </a:lnTo>
                <a:lnTo>
                  <a:pt x="584" y="708"/>
                </a:lnTo>
                <a:lnTo>
                  <a:pt x="578" y="701"/>
                </a:lnTo>
                <a:lnTo>
                  <a:pt x="566" y="695"/>
                </a:lnTo>
                <a:lnTo>
                  <a:pt x="549" y="689"/>
                </a:lnTo>
                <a:lnTo>
                  <a:pt x="543" y="689"/>
                </a:lnTo>
                <a:lnTo>
                  <a:pt x="531" y="682"/>
                </a:lnTo>
                <a:lnTo>
                  <a:pt x="528" y="676"/>
                </a:lnTo>
                <a:lnTo>
                  <a:pt x="516" y="670"/>
                </a:lnTo>
                <a:lnTo>
                  <a:pt x="511" y="663"/>
                </a:lnTo>
                <a:lnTo>
                  <a:pt x="499" y="663"/>
                </a:lnTo>
                <a:lnTo>
                  <a:pt x="493" y="657"/>
                </a:lnTo>
                <a:lnTo>
                  <a:pt x="481" y="651"/>
                </a:lnTo>
                <a:lnTo>
                  <a:pt x="470" y="635"/>
                </a:lnTo>
                <a:lnTo>
                  <a:pt x="464" y="622"/>
                </a:lnTo>
                <a:lnTo>
                  <a:pt x="455" y="609"/>
                </a:lnTo>
                <a:lnTo>
                  <a:pt x="449" y="597"/>
                </a:lnTo>
                <a:lnTo>
                  <a:pt x="449" y="584"/>
                </a:lnTo>
                <a:lnTo>
                  <a:pt x="444" y="571"/>
                </a:lnTo>
                <a:lnTo>
                  <a:pt x="444" y="562"/>
                </a:lnTo>
                <a:lnTo>
                  <a:pt x="438" y="549"/>
                </a:lnTo>
                <a:lnTo>
                  <a:pt x="438" y="536"/>
                </a:lnTo>
                <a:lnTo>
                  <a:pt x="432" y="524"/>
                </a:lnTo>
                <a:lnTo>
                  <a:pt x="432" y="511"/>
                </a:lnTo>
                <a:lnTo>
                  <a:pt x="438" y="505"/>
                </a:lnTo>
                <a:lnTo>
                  <a:pt x="438" y="492"/>
                </a:lnTo>
                <a:lnTo>
                  <a:pt x="449" y="486"/>
                </a:lnTo>
                <a:lnTo>
                  <a:pt x="455" y="482"/>
                </a:lnTo>
                <a:lnTo>
                  <a:pt x="470" y="476"/>
                </a:lnTo>
                <a:lnTo>
                  <a:pt x="493" y="463"/>
                </a:lnTo>
                <a:lnTo>
                  <a:pt x="511" y="451"/>
                </a:lnTo>
                <a:lnTo>
                  <a:pt x="528" y="444"/>
                </a:lnTo>
                <a:lnTo>
                  <a:pt x="537" y="432"/>
                </a:lnTo>
                <a:lnTo>
                  <a:pt x="549" y="419"/>
                </a:lnTo>
                <a:lnTo>
                  <a:pt x="566" y="409"/>
                </a:lnTo>
                <a:lnTo>
                  <a:pt x="589" y="390"/>
                </a:lnTo>
                <a:lnTo>
                  <a:pt x="616" y="365"/>
                </a:lnTo>
                <a:lnTo>
                  <a:pt x="616" y="359"/>
                </a:lnTo>
                <a:lnTo>
                  <a:pt x="621" y="359"/>
                </a:lnTo>
                <a:lnTo>
                  <a:pt x="621" y="352"/>
                </a:lnTo>
                <a:lnTo>
                  <a:pt x="627" y="346"/>
                </a:lnTo>
                <a:lnTo>
                  <a:pt x="633" y="340"/>
                </a:lnTo>
                <a:lnTo>
                  <a:pt x="639" y="340"/>
                </a:lnTo>
                <a:lnTo>
                  <a:pt x="645" y="333"/>
                </a:lnTo>
                <a:lnTo>
                  <a:pt x="651" y="333"/>
                </a:lnTo>
                <a:lnTo>
                  <a:pt x="662" y="330"/>
                </a:lnTo>
                <a:lnTo>
                  <a:pt x="671" y="330"/>
                </a:lnTo>
                <a:lnTo>
                  <a:pt x="677" y="324"/>
                </a:lnTo>
                <a:lnTo>
                  <a:pt x="689" y="324"/>
                </a:lnTo>
                <a:lnTo>
                  <a:pt x="694" y="324"/>
                </a:lnTo>
                <a:lnTo>
                  <a:pt x="700" y="317"/>
                </a:lnTo>
                <a:lnTo>
                  <a:pt x="706" y="317"/>
                </a:lnTo>
                <a:lnTo>
                  <a:pt x="738" y="311"/>
                </a:lnTo>
                <a:lnTo>
                  <a:pt x="762" y="305"/>
                </a:lnTo>
                <a:lnTo>
                  <a:pt x="785" y="305"/>
                </a:lnTo>
                <a:lnTo>
                  <a:pt x="808" y="298"/>
                </a:lnTo>
                <a:lnTo>
                  <a:pt x="817" y="298"/>
                </a:lnTo>
                <a:lnTo>
                  <a:pt x="834" y="298"/>
                </a:lnTo>
                <a:lnTo>
                  <a:pt x="846" y="298"/>
                </a:lnTo>
                <a:lnTo>
                  <a:pt x="852" y="298"/>
                </a:lnTo>
                <a:lnTo>
                  <a:pt x="840" y="238"/>
                </a:lnTo>
                <a:close/>
              </a:path>
            </a:pathLst>
          </a:custGeom>
          <a:solidFill>
            <a:schemeClr val="fol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0">
                <a:solidFill>
                  <a:srgbClr val="25221E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75" name="Freeform 207"/>
          <p:cNvSpPr>
            <a:spLocks/>
          </p:cNvSpPr>
          <p:nvPr/>
        </p:nvSpPr>
        <p:spPr bwMode="auto">
          <a:xfrm>
            <a:off x="6007100" y="4432300"/>
            <a:ext cx="555625" cy="298450"/>
          </a:xfrm>
          <a:custGeom>
            <a:avLst/>
            <a:gdLst>
              <a:gd name="T0" fmla="*/ 56 w 175"/>
              <a:gd name="T1" fmla="*/ 0 h 94"/>
              <a:gd name="T2" fmla="*/ 69 w 175"/>
              <a:gd name="T3" fmla="*/ 5 h 94"/>
              <a:gd name="T4" fmla="*/ 79 w 175"/>
              <a:gd name="T5" fmla="*/ 13 h 94"/>
              <a:gd name="T6" fmla="*/ 89 w 175"/>
              <a:gd name="T7" fmla="*/ 23 h 94"/>
              <a:gd name="T8" fmla="*/ 96 w 175"/>
              <a:gd name="T9" fmla="*/ 34 h 94"/>
              <a:gd name="T10" fmla="*/ 98 w 175"/>
              <a:gd name="T11" fmla="*/ 42 h 94"/>
              <a:gd name="T12" fmla="*/ 104 w 175"/>
              <a:gd name="T13" fmla="*/ 46 h 94"/>
              <a:gd name="T14" fmla="*/ 116 w 175"/>
              <a:gd name="T15" fmla="*/ 49 h 94"/>
              <a:gd name="T16" fmla="*/ 121 w 175"/>
              <a:gd name="T17" fmla="*/ 51 h 94"/>
              <a:gd name="T18" fmla="*/ 129 w 175"/>
              <a:gd name="T19" fmla="*/ 55 h 94"/>
              <a:gd name="T20" fmla="*/ 137 w 175"/>
              <a:gd name="T21" fmla="*/ 57 h 94"/>
              <a:gd name="T22" fmla="*/ 144 w 175"/>
              <a:gd name="T23" fmla="*/ 61 h 94"/>
              <a:gd name="T24" fmla="*/ 148 w 175"/>
              <a:gd name="T25" fmla="*/ 63 h 94"/>
              <a:gd name="T26" fmla="*/ 150 w 175"/>
              <a:gd name="T27" fmla="*/ 65 h 94"/>
              <a:gd name="T28" fmla="*/ 154 w 175"/>
              <a:gd name="T29" fmla="*/ 67 h 94"/>
              <a:gd name="T30" fmla="*/ 158 w 175"/>
              <a:gd name="T31" fmla="*/ 69 h 94"/>
              <a:gd name="T32" fmla="*/ 162 w 175"/>
              <a:gd name="T33" fmla="*/ 67 h 94"/>
              <a:gd name="T34" fmla="*/ 167 w 175"/>
              <a:gd name="T35" fmla="*/ 67 h 94"/>
              <a:gd name="T36" fmla="*/ 171 w 175"/>
              <a:gd name="T37" fmla="*/ 67 h 94"/>
              <a:gd name="T38" fmla="*/ 175 w 175"/>
              <a:gd name="T39" fmla="*/ 69 h 94"/>
              <a:gd name="T40" fmla="*/ 175 w 175"/>
              <a:gd name="T41" fmla="*/ 74 h 94"/>
              <a:gd name="T42" fmla="*/ 175 w 175"/>
              <a:gd name="T43" fmla="*/ 78 h 94"/>
              <a:gd name="T44" fmla="*/ 171 w 175"/>
              <a:gd name="T45" fmla="*/ 84 h 94"/>
              <a:gd name="T46" fmla="*/ 165 w 175"/>
              <a:gd name="T47" fmla="*/ 88 h 94"/>
              <a:gd name="T48" fmla="*/ 160 w 175"/>
              <a:gd name="T49" fmla="*/ 92 h 94"/>
              <a:gd name="T50" fmla="*/ 154 w 175"/>
              <a:gd name="T51" fmla="*/ 92 h 94"/>
              <a:gd name="T52" fmla="*/ 150 w 175"/>
              <a:gd name="T53" fmla="*/ 90 h 94"/>
              <a:gd name="T54" fmla="*/ 148 w 175"/>
              <a:gd name="T55" fmla="*/ 88 h 94"/>
              <a:gd name="T56" fmla="*/ 146 w 175"/>
              <a:gd name="T57" fmla="*/ 86 h 94"/>
              <a:gd name="T58" fmla="*/ 146 w 175"/>
              <a:gd name="T59" fmla="*/ 82 h 94"/>
              <a:gd name="T60" fmla="*/ 144 w 175"/>
              <a:gd name="T61" fmla="*/ 78 h 94"/>
              <a:gd name="T62" fmla="*/ 140 w 175"/>
              <a:gd name="T63" fmla="*/ 76 h 94"/>
              <a:gd name="T64" fmla="*/ 135 w 175"/>
              <a:gd name="T65" fmla="*/ 72 h 94"/>
              <a:gd name="T66" fmla="*/ 131 w 175"/>
              <a:gd name="T67" fmla="*/ 71 h 94"/>
              <a:gd name="T68" fmla="*/ 125 w 175"/>
              <a:gd name="T69" fmla="*/ 67 h 94"/>
              <a:gd name="T70" fmla="*/ 121 w 175"/>
              <a:gd name="T71" fmla="*/ 65 h 94"/>
              <a:gd name="T72" fmla="*/ 116 w 175"/>
              <a:gd name="T73" fmla="*/ 63 h 94"/>
              <a:gd name="T74" fmla="*/ 110 w 175"/>
              <a:gd name="T75" fmla="*/ 63 h 94"/>
              <a:gd name="T76" fmla="*/ 104 w 175"/>
              <a:gd name="T77" fmla="*/ 65 h 94"/>
              <a:gd name="T78" fmla="*/ 100 w 175"/>
              <a:gd name="T79" fmla="*/ 65 h 94"/>
              <a:gd name="T80" fmla="*/ 96 w 175"/>
              <a:gd name="T81" fmla="*/ 67 h 94"/>
              <a:gd name="T82" fmla="*/ 92 w 175"/>
              <a:gd name="T83" fmla="*/ 69 h 94"/>
              <a:gd name="T84" fmla="*/ 85 w 175"/>
              <a:gd name="T85" fmla="*/ 76 h 94"/>
              <a:gd name="T86" fmla="*/ 77 w 175"/>
              <a:gd name="T87" fmla="*/ 84 h 94"/>
              <a:gd name="T88" fmla="*/ 66 w 175"/>
              <a:gd name="T89" fmla="*/ 90 h 94"/>
              <a:gd name="T90" fmla="*/ 54 w 175"/>
              <a:gd name="T91" fmla="*/ 94 h 94"/>
              <a:gd name="T92" fmla="*/ 39 w 175"/>
              <a:gd name="T93" fmla="*/ 94 h 94"/>
              <a:gd name="T94" fmla="*/ 21 w 175"/>
              <a:gd name="T95" fmla="*/ 86 h 94"/>
              <a:gd name="T96" fmla="*/ 8 w 175"/>
              <a:gd name="T97" fmla="*/ 72 h 94"/>
              <a:gd name="T98" fmla="*/ 0 w 175"/>
              <a:gd name="T99" fmla="*/ 57 h 94"/>
              <a:gd name="T100" fmla="*/ 0 w 175"/>
              <a:gd name="T101" fmla="*/ 38 h 94"/>
              <a:gd name="T102" fmla="*/ 8 w 175"/>
              <a:gd name="T103" fmla="*/ 21 h 94"/>
              <a:gd name="T104" fmla="*/ 21 w 175"/>
              <a:gd name="T105" fmla="*/ 7 h 94"/>
              <a:gd name="T106" fmla="*/ 39 w 175"/>
              <a:gd name="T107" fmla="*/ 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5" h="94">
                <a:moveTo>
                  <a:pt x="48" y="0"/>
                </a:moveTo>
                <a:lnTo>
                  <a:pt x="56" y="0"/>
                </a:lnTo>
                <a:lnTo>
                  <a:pt x="62" y="1"/>
                </a:lnTo>
                <a:lnTo>
                  <a:pt x="69" y="5"/>
                </a:lnTo>
                <a:lnTo>
                  <a:pt x="75" y="9"/>
                </a:lnTo>
                <a:lnTo>
                  <a:pt x="79" y="13"/>
                </a:lnTo>
                <a:lnTo>
                  <a:pt x="85" y="19"/>
                </a:lnTo>
                <a:lnTo>
                  <a:pt x="89" y="23"/>
                </a:lnTo>
                <a:lnTo>
                  <a:pt x="92" y="28"/>
                </a:lnTo>
                <a:lnTo>
                  <a:pt x="96" y="34"/>
                </a:lnTo>
                <a:lnTo>
                  <a:pt x="98" y="40"/>
                </a:lnTo>
                <a:lnTo>
                  <a:pt x="98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6" y="49"/>
                </a:lnTo>
                <a:lnTo>
                  <a:pt x="117" y="51"/>
                </a:lnTo>
                <a:lnTo>
                  <a:pt x="121" y="51"/>
                </a:lnTo>
                <a:lnTo>
                  <a:pt x="125" y="53"/>
                </a:lnTo>
                <a:lnTo>
                  <a:pt x="129" y="55"/>
                </a:lnTo>
                <a:lnTo>
                  <a:pt x="133" y="55"/>
                </a:lnTo>
                <a:lnTo>
                  <a:pt x="137" y="57"/>
                </a:lnTo>
                <a:lnTo>
                  <a:pt x="140" y="59"/>
                </a:lnTo>
                <a:lnTo>
                  <a:pt x="144" y="61"/>
                </a:lnTo>
                <a:lnTo>
                  <a:pt x="146" y="63"/>
                </a:lnTo>
                <a:lnTo>
                  <a:pt x="148" y="63"/>
                </a:lnTo>
                <a:lnTo>
                  <a:pt x="148" y="65"/>
                </a:lnTo>
                <a:lnTo>
                  <a:pt x="150" y="65"/>
                </a:lnTo>
                <a:lnTo>
                  <a:pt x="152" y="67"/>
                </a:lnTo>
                <a:lnTo>
                  <a:pt x="154" y="67"/>
                </a:lnTo>
                <a:lnTo>
                  <a:pt x="156" y="67"/>
                </a:lnTo>
                <a:lnTo>
                  <a:pt x="158" y="69"/>
                </a:lnTo>
                <a:lnTo>
                  <a:pt x="160" y="67"/>
                </a:lnTo>
                <a:lnTo>
                  <a:pt x="162" y="67"/>
                </a:lnTo>
                <a:lnTo>
                  <a:pt x="165" y="67"/>
                </a:lnTo>
                <a:lnTo>
                  <a:pt x="167" y="67"/>
                </a:lnTo>
                <a:lnTo>
                  <a:pt x="169" y="67"/>
                </a:lnTo>
                <a:lnTo>
                  <a:pt x="171" y="67"/>
                </a:lnTo>
                <a:lnTo>
                  <a:pt x="173" y="67"/>
                </a:lnTo>
                <a:lnTo>
                  <a:pt x="175" y="69"/>
                </a:lnTo>
                <a:lnTo>
                  <a:pt x="175" y="71"/>
                </a:lnTo>
                <a:lnTo>
                  <a:pt x="175" y="74"/>
                </a:lnTo>
                <a:lnTo>
                  <a:pt x="175" y="76"/>
                </a:lnTo>
                <a:lnTo>
                  <a:pt x="175" y="78"/>
                </a:lnTo>
                <a:lnTo>
                  <a:pt x="173" y="82"/>
                </a:lnTo>
                <a:lnTo>
                  <a:pt x="171" y="84"/>
                </a:lnTo>
                <a:lnTo>
                  <a:pt x="169" y="86"/>
                </a:lnTo>
                <a:lnTo>
                  <a:pt x="165" y="88"/>
                </a:lnTo>
                <a:lnTo>
                  <a:pt x="162" y="90"/>
                </a:lnTo>
                <a:lnTo>
                  <a:pt x="160" y="92"/>
                </a:lnTo>
                <a:lnTo>
                  <a:pt x="156" y="92"/>
                </a:lnTo>
                <a:lnTo>
                  <a:pt x="154" y="92"/>
                </a:lnTo>
                <a:lnTo>
                  <a:pt x="152" y="92"/>
                </a:lnTo>
                <a:lnTo>
                  <a:pt x="150" y="90"/>
                </a:lnTo>
                <a:lnTo>
                  <a:pt x="148" y="90"/>
                </a:lnTo>
                <a:lnTo>
                  <a:pt x="148" y="88"/>
                </a:lnTo>
                <a:lnTo>
                  <a:pt x="146" y="88"/>
                </a:lnTo>
                <a:lnTo>
                  <a:pt x="146" y="86"/>
                </a:lnTo>
                <a:lnTo>
                  <a:pt x="146" y="84"/>
                </a:lnTo>
                <a:lnTo>
                  <a:pt x="146" y="82"/>
                </a:lnTo>
                <a:lnTo>
                  <a:pt x="146" y="80"/>
                </a:lnTo>
                <a:lnTo>
                  <a:pt x="144" y="78"/>
                </a:lnTo>
                <a:lnTo>
                  <a:pt x="142" y="76"/>
                </a:lnTo>
                <a:lnTo>
                  <a:pt x="140" y="76"/>
                </a:lnTo>
                <a:lnTo>
                  <a:pt x="139" y="74"/>
                </a:lnTo>
                <a:lnTo>
                  <a:pt x="135" y="72"/>
                </a:lnTo>
                <a:lnTo>
                  <a:pt x="133" y="71"/>
                </a:lnTo>
                <a:lnTo>
                  <a:pt x="131" y="71"/>
                </a:lnTo>
                <a:lnTo>
                  <a:pt x="129" y="69"/>
                </a:lnTo>
                <a:lnTo>
                  <a:pt x="125" y="67"/>
                </a:lnTo>
                <a:lnTo>
                  <a:pt x="123" y="67"/>
                </a:lnTo>
                <a:lnTo>
                  <a:pt x="121" y="65"/>
                </a:lnTo>
                <a:lnTo>
                  <a:pt x="117" y="63"/>
                </a:lnTo>
                <a:lnTo>
                  <a:pt x="116" y="63"/>
                </a:lnTo>
                <a:lnTo>
                  <a:pt x="114" y="63"/>
                </a:lnTo>
                <a:lnTo>
                  <a:pt x="110" y="63"/>
                </a:lnTo>
                <a:lnTo>
                  <a:pt x="108" y="63"/>
                </a:lnTo>
                <a:lnTo>
                  <a:pt x="104" y="65"/>
                </a:lnTo>
                <a:lnTo>
                  <a:pt x="102" y="65"/>
                </a:lnTo>
                <a:lnTo>
                  <a:pt x="100" y="65"/>
                </a:lnTo>
                <a:lnTo>
                  <a:pt x="98" y="65"/>
                </a:lnTo>
                <a:lnTo>
                  <a:pt x="96" y="67"/>
                </a:lnTo>
                <a:lnTo>
                  <a:pt x="94" y="67"/>
                </a:lnTo>
                <a:lnTo>
                  <a:pt x="92" y="69"/>
                </a:lnTo>
                <a:lnTo>
                  <a:pt x="89" y="71"/>
                </a:lnTo>
                <a:lnTo>
                  <a:pt x="85" y="76"/>
                </a:lnTo>
                <a:lnTo>
                  <a:pt x="81" y="80"/>
                </a:lnTo>
                <a:lnTo>
                  <a:pt x="77" y="84"/>
                </a:lnTo>
                <a:lnTo>
                  <a:pt x="71" y="86"/>
                </a:lnTo>
                <a:lnTo>
                  <a:pt x="66" y="90"/>
                </a:lnTo>
                <a:lnTo>
                  <a:pt x="60" y="92"/>
                </a:lnTo>
                <a:lnTo>
                  <a:pt x="54" y="94"/>
                </a:lnTo>
                <a:lnTo>
                  <a:pt x="48" y="94"/>
                </a:lnTo>
                <a:lnTo>
                  <a:pt x="39" y="94"/>
                </a:lnTo>
                <a:lnTo>
                  <a:pt x="29" y="90"/>
                </a:lnTo>
                <a:lnTo>
                  <a:pt x="21" y="86"/>
                </a:lnTo>
                <a:lnTo>
                  <a:pt x="14" y="80"/>
                </a:lnTo>
                <a:lnTo>
                  <a:pt x="8" y="72"/>
                </a:lnTo>
                <a:lnTo>
                  <a:pt x="4" y="65"/>
                </a:lnTo>
                <a:lnTo>
                  <a:pt x="0" y="57"/>
                </a:lnTo>
                <a:lnTo>
                  <a:pt x="0" y="48"/>
                </a:lnTo>
                <a:lnTo>
                  <a:pt x="0" y="38"/>
                </a:lnTo>
                <a:lnTo>
                  <a:pt x="4" y="28"/>
                </a:lnTo>
                <a:lnTo>
                  <a:pt x="8" y="21"/>
                </a:lnTo>
                <a:lnTo>
                  <a:pt x="14" y="13"/>
                </a:lnTo>
                <a:lnTo>
                  <a:pt x="21" y="7"/>
                </a:lnTo>
                <a:lnTo>
                  <a:pt x="29" y="3"/>
                </a:lnTo>
                <a:lnTo>
                  <a:pt x="39" y="1"/>
                </a:lnTo>
                <a:lnTo>
                  <a:pt x="48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6" name="Freeform 208"/>
          <p:cNvSpPr>
            <a:spLocks/>
          </p:cNvSpPr>
          <p:nvPr/>
        </p:nvSpPr>
        <p:spPr bwMode="auto">
          <a:xfrm>
            <a:off x="6543675" y="4625975"/>
            <a:ext cx="561975" cy="298450"/>
          </a:xfrm>
          <a:custGeom>
            <a:avLst/>
            <a:gdLst>
              <a:gd name="T0" fmla="*/ 58 w 177"/>
              <a:gd name="T1" fmla="*/ 0 h 94"/>
              <a:gd name="T2" fmla="*/ 69 w 177"/>
              <a:gd name="T3" fmla="*/ 4 h 94"/>
              <a:gd name="T4" fmla="*/ 81 w 177"/>
              <a:gd name="T5" fmla="*/ 13 h 94"/>
              <a:gd name="T6" fmla="*/ 91 w 177"/>
              <a:gd name="T7" fmla="*/ 23 h 94"/>
              <a:gd name="T8" fmla="*/ 96 w 177"/>
              <a:gd name="T9" fmla="*/ 35 h 94"/>
              <a:gd name="T10" fmla="*/ 100 w 177"/>
              <a:gd name="T11" fmla="*/ 40 h 94"/>
              <a:gd name="T12" fmla="*/ 102 w 177"/>
              <a:gd name="T13" fmla="*/ 44 h 94"/>
              <a:gd name="T14" fmla="*/ 110 w 177"/>
              <a:gd name="T15" fmla="*/ 46 h 94"/>
              <a:gd name="T16" fmla="*/ 119 w 177"/>
              <a:gd name="T17" fmla="*/ 50 h 94"/>
              <a:gd name="T18" fmla="*/ 127 w 177"/>
              <a:gd name="T19" fmla="*/ 54 h 94"/>
              <a:gd name="T20" fmla="*/ 135 w 177"/>
              <a:gd name="T21" fmla="*/ 56 h 94"/>
              <a:gd name="T22" fmla="*/ 142 w 177"/>
              <a:gd name="T23" fmla="*/ 59 h 94"/>
              <a:gd name="T24" fmla="*/ 148 w 177"/>
              <a:gd name="T25" fmla="*/ 63 h 94"/>
              <a:gd name="T26" fmla="*/ 152 w 177"/>
              <a:gd name="T27" fmla="*/ 65 h 94"/>
              <a:gd name="T28" fmla="*/ 156 w 177"/>
              <a:gd name="T29" fmla="*/ 67 h 94"/>
              <a:gd name="T30" fmla="*/ 162 w 177"/>
              <a:gd name="T31" fmla="*/ 67 h 94"/>
              <a:gd name="T32" fmla="*/ 165 w 177"/>
              <a:gd name="T33" fmla="*/ 65 h 94"/>
              <a:gd name="T34" fmla="*/ 171 w 177"/>
              <a:gd name="T35" fmla="*/ 65 h 94"/>
              <a:gd name="T36" fmla="*/ 175 w 177"/>
              <a:gd name="T37" fmla="*/ 67 h 94"/>
              <a:gd name="T38" fmla="*/ 177 w 177"/>
              <a:gd name="T39" fmla="*/ 69 h 94"/>
              <a:gd name="T40" fmla="*/ 177 w 177"/>
              <a:gd name="T41" fmla="*/ 73 h 94"/>
              <a:gd name="T42" fmla="*/ 175 w 177"/>
              <a:gd name="T43" fmla="*/ 79 h 94"/>
              <a:gd name="T44" fmla="*/ 173 w 177"/>
              <a:gd name="T45" fmla="*/ 83 h 94"/>
              <a:gd name="T46" fmla="*/ 167 w 177"/>
              <a:gd name="T47" fmla="*/ 88 h 94"/>
              <a:gd name="T48" fmla="*/ 160 w 177"/>
              <a:gd name="T49" fmla="*/ 90 h 94"/>
              <a:gd name="T50" fmla="*/ 156 w 177"/>
              <a:gd name="T51" fmla="*/ 92 h 94"/>
              <a:gd name="T52" fmla="*/ 152 w 177"/>
              <a:gd name="T53" fmla="*/ 90 h 94"/>
              <a:gd name="T54" fmla="*/ 148 w 177"/>
              <a:gd name="T55" fmla="*/ 88 h 94"/>
              <a:gd name="T56" fmla="*/ 148 w 177"/>
              <a:gd name="T57" fmla="*/ 84 h 94"/>
              <a:gd name="T58" fmla="*/ 148 w 177"/>
              <a:gd name="T59" fmla="*/ 81 h 94"/>
              <a:gd name="T60" fmla="*/ 146 w 177"/>
              <a:gd name="T61" fmla="*/ 79 h 94"/>
              <a:gd name="T62" fmla="*/ 140 w 177"/>
              <a:gd name="T63" fmla="*/ 75 h 94"/>
              <a:gd name="T64" fmla="*/ 137 w 177"/>
              <a:gd name="T65" fmla="*/ 73 h 94"/>
              <a:gd name="T66" fmla="*/ 133 w 177"/>
              <a:gd name="T67" fmla="*/ 69 h 94"/>
              <a:gd name="T68" fmla="*/ 127 w 177"/>
              <a:gd name="T69" fmla="*/ 67 h 94"/>
              <a:gd name="T70" fmla="*/ 121 w 177"/>
              <a:gd name="T71" fmla="*/ 63 h 94"/>
              <a:gd name="T72" fmla="*/ 117 w 177"/>
              <a:gd name="T73" fmla="*/ 63 h 94"/>
              <a:gd name="T74" fmla="*/ 112 w 177"/>
              <a:gd name="T75" fmla="*/ 61 h 94"/>
              <a:gd name="T76" fmla="*/ 106 w 177"/>
              <a:gd name="T77" fmla="*/ 63 h 94"/>
              <a:gd name="T78" fmla="*/ 100 w 177"/>
              <a:gd name="T79" fmla="*/ 65 h 94"/>
              <a:gd name="T80" fmla="*/ 96 w 177"/>
              <a:gd name="T81" fmla="*/ 65 h 94"/>
              <a:gd name="T82" fmla="*/ 92 w 177"/>
              <a:gd name="T83" fmla="*/ 69 h 94"/>
              <a:gd name="T84" fmla="*/ 87 w 177"/>
              <a:gd name="T85" fmla="*/ 75 h 94"/>
              <a:gd name="T86" fmla="*/ 77 w 177"/>
              <a:gd name="T87" fmla="*/ 83 h 94"/>
              <a:gd name="T88" fmla="*/ 67 w 177"/>
              <a:gd name="T89" fmla="*/ 88 h 94"/>
              <a:gd name="T90" fmla="*/ 56 w 177"/>
              <a:gd name="T91" fmla="*/ 92 h 94"/>
              <a:gd name="T92" fmla="*/ 41 w 177"/>
              <a:gd name="T93" fmla="*/ 92 h 94"/>
              <a:gd name="T94" fmla="*/ 23 w 177"/>
              <a:gd name="T95" fmla="*/ 86 h 94"/>
              <a:gd name="T96" fmla="*/ 10 w 177"/>
              <a:gd name="T97" fmla="*/ 73 h 94"/>
              <a:gd name="T98" fmla="*/ 2 w 177"/>
              <a:gd name="T99" fmla="*/ 56 h 94"/>
              <a:gd name="T100" fmla="*/ 2 w 177"/>
              <a:gd name="T101" fmla="*/ 36 h 94"/>
              <a:gd name="T102" fmla="*/ 10 w 177"/>
              <a:gd name="T103" fmla="*/ 19 h 94"/>
              <a:gd name="T104" fmla="*/ 23 w 177"/>
              <a:gd name="T105" fmla="*/ 8 h 94"/>
              <a:gd name="T106" fmla="*/ 41 w 177"/>
              <a:gd name="T10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7" h="94">
                <a:moveTo>
                  <a:pt x="50" y="0"/>
                </a:moveTo>
                <a:lnTo>
                  <a:pt x="58" y="0"/>
                </a:lnTo>
                <a:lnTo>
                  <a:pt x="64" y="2"/>
                </a:lnTo>
                <a:lnTo>
                  <a:pt x="69" y="4"/>
                </a:lnTo>
                <a:lnTo>
                  <a:pt x="75" y="8"/>
                </a:lnTo>
                <a:lnTo>
                  <a:pt x="81" y="13"/>
                </a:lnTo>
                <a:lnTo>
                  <a:pt x="87" y="17"/>
                </a:lnTo>
                <a:lnTo>
                  <a:pt x="91" y="23"/>
                </a:lnTo>
                <a:lnTo>
                  <a:pt x="94" y="29"/>
                </a:lnTo>
                <a:lnTo>
                  <a:pt x="96" y="35"/>
                </a:lnTo>
                <a:lnTo>
                  <a:pt x="100" y="38"/>
                </a:lnTo>
                <a:lnTo>
                  <a:pt x="100" y="40"/>
                </a:lnTo>
                <a:lnTo>
                  <a:pt x="102" y="42"/>
                </a:lnTo>
                <a:lnTo>
                  <a:pt x="102" y="44"/>
                </a:lnTo>
                <a:lnTo>
                  <a:pt x="104" y="44"/>
                </a:lnTo>
                <a:lnTo>
                  <a:pt x="110" y="46"/>
                </a:lnTo>
                <a:lnTo>
                  <a:pt x="116" y="50"/>
                </a:lnTo>
                <a:lnTo>
                  <a:pt x="119" y="50"/>
                </a:lnTo>
                <a:lnTo>
                  <a:pt x="123" y="52"/>
                </a:lnTo>
                <a:lnTo>
                  <a:pt x="127" y="54"/>
                </a:lnTo>
                <a:lnTo>
                  <a:pt x="131" y="54"/>
                </a:lnTo>
                <a:lnTo>
                  <a:pt x="135" y="56"/>
                </a:lnTo>
                <a:lnTo>
                  <a:pt x="139" y="58"/>
                </a:lnTo>
                <a:lnTo>
                  <a:pt x="142" y="59"/>
                </a:lnTo>
                <a:lnTo>
                  <a:pt x="146" y="61"/>
                </a:lnTo>
                <a:lnTo>
                  <a:pt x="148" y="63"/>
                </a:lnTo>
                <a:lnTo>
                  <a:pt x="150" y="63"/>
                </a:lnTo>
                <a:lnTo>
                  <a:pt x="152" y="65"/>
                </a:lnTo>
                <a:lnTo>
                  <a:pt x="154" y="65"/>
                </a:lnTo>
                <a:lnTo>
                  <a:pt x="156" y="67"/>
                </a:lnTo>
                <a:lnTo>
                  <a:pt x="158" y="67"/>
                </a:lnTo>
                <a:lnTo>
                  <a:pt x="162" y="67"/>
                </a:lnTo>
                <a:lnTo>
                  <a:pt x="164" y="65"/>
                </a:lnTo>
                <a:lnTo>
                  <a:pt x="165" y="65"/>
                </a:lnTo>
                <a:lnTo>
                  <a:pt x="169" y="65"/>
                </a:lnTo>
                <a:lnTo>
                  <a:pt x="171" y="65"/>
                </a:lnTo>
                <a:lnTo>
                  <a:pt x="173" y="65"/>
                </a:lnTo>
                <a:lnTo>
                  <a:pt x="175" y="67"/>
                </a:lnTo>
                <a:lnTo>
                  <a:pt x="177" y="67"/>
                </a:lnTo>
                <a:lnTo>
                  <a:pt x="177" y="69"/>
                </a:lnTo>
                <a:lnTo>
                  <a:pt x="177" y="71"/>
                </a:lnTo>
                <a:lnTo>
                  <a:pt x="177" y="73"/>
                </a:lnTo>
                <a:lnTo>
                  <a:pt x="177" y="75"/>
                </a:lnTo>
                <a:lnTo>
                  <a:pt x="175" y="79"/>
                </a:lnTo>
                <a:lnTo>
                  <a:pt x="175" y="81"/>
                </a:lnTo>
                <a:lnTo>
                  <a:pt x="173" y="83"/>
                </a:lnTo>
                <a:lnTo>
                  <a:pt x="169" y="86"/>
                </a:lnTo>
                <a:lnTo>
                  <a:pt x="167" y="88"/>
                </a:lnTo>
                <a:lnTo>
                  <a:pt x="164" y="90"/>
                </a:lnTo>
                <a:lnTo>
                  <a:pt x="160" y="90"/>
                </a:lnTo>
                <a:lnTo>
                  <a:pt x="158" y="92"/>
                </a:lnTo>
                <a:lnTo>
                  <a:pt x="156" y="92"/>
                </a:lnTo>
                <a:lnTo>
                  <a:pt x="154" y="90"/>
                </a:lnTo>
                <a:lnTo>
                  <a:pt x="152" y="90"/>
                </a:lnTo>
                <a:lnTo>
                  <a:pt x="150" y="88"/>
                </a:lnTo>
                <a:lnTo>
                  <a:pt x="148" y="88"/>
                </a:lnTo>
                <a:lnTo>
                  <a:pt x="148" y="86"/>
                </a:lnTo>
                <a:lnTo>
                  <a:pt x="148" y="84"/>
                </a:lnTo>
                <a:lnTo>
                  <a:pt x="148" y="83"/>
                </a:lnTo>
                <a:lnTo>
                  <a:pt x="148" y="81"/>
                </a:lnTo>
                <a:lnTo>
                  <a:pt x="148" y="79"/>
                </a:lnTo>
                <a:lnTo>
                  <a:pt x="146" y="79"/>
                </a:lnTo>
                <a:lnTo>
                  <a:pt x="144" y="77"/>
                </a:lnTo>
                <a:lnTo>
                  <a:pt x="140" y="75"/>
                </a:lnTo>
                <a:lnTo>
                  <a:pt x="139" y="73"/>
                </a:lnTo>
                <a:lnTo>
                  <a:pt x="137" y="73"/>
                </a:lnTo>
                <a:lnTo>
                  <a:pt x="135" y="71"/>
                </a:lnTo>
                <a:lnTo>
                  <a:pt x="133" y="69"/>
                </a:lnTo>
                <a:lnTo>
                  <a:pt x="129" y="69"/>
                </a:lnTo>
                <a:lnTo>
                  <a:pt x="127" y="67"/>
                </a:lnTo>
                <a:lnTo>
                  <a:pt x="125" y="65"/>
                </a:lnTo>
                <a:lnTo>
                  <a:pt x="121" y="63"/>
                </a:lnTo>
                <a:lnTo>
                  <a:pt x="119" y="63"/>
                </a:lnTo>
                <a:lnTo>
                  <a:pt x="117" y="63"/>
                </a:lnTo>
                <a:lnTo>
                  <a:pt x="114" y="61"/>
                </a:lnTo>
                <a:lnTo>
                  <a:pt x="112" y="61"/>
                </a:lnTo>
                <a:lnTo>
                  <a:pt x="110" y="63"/>
                </a:lnTo>
                <a:lnTo>
                  <a:pt x="106" y="63"/>
                </a:lnTo>
                <a:lnTo>
                  <a:pt x="104" y="63"/>
                </a:lnTo>
                <a:lnTo>
                  <a:pt x="100" y="65"/>
                </a:lnTo>
                <a:lnTo>
                  <a:pt x="98" y="65"/>
                </a:lnTo>
                <a:lnTo>
                  <a:pt x="96" y="65"/>
                </a:lnTo>
                <a:lnTo>
                  <a:pt x="94" y="67"/>
                </a:lnTo>
                <a:lnTo>
                  <a:pt x="92" y="69"/>
                </a:lnTo>
                <a:lnTo>
                  <a:pt x="91" y="71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7" y="88"/>
                </a:lnTo>
                <a:lnTo>
                  <a:pt x="62" y="92"/>
                </a:lnTo>
                <a:lnTo>
                  <a:pt x="56" y="92"/>
                </a:lnTo>
                <a:lnTo>
                  <a:pt x="50" y="94"/>
                </a:lnTo>
                <a:lnTo>
                  <a:pt x="41" y="92"/>
                </a:lnTo>
                <a:lnTo>
                  <a:pt x="31" y="90"/>
                </a:lnTo>
                <a:lnTo>
                  <a:pt x="23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6"/>
                </a:lnTo>
                <a:lnTo>
                  <a:pt x="2" y="36"/>
                </a:lnTo>
                <a:lnTo>
                  <a:pt x="4" y="29"/>
                </a:lnTo>
                <a:lnTo>
                  <a:pt x="10" y="19"/>
                </a:lnTo>
                <a:lnTo>
                  <a:pt x="16" y="13"/>
                </a:lnTo>
                <a:lnTo>
                  <a:pt x="23" y="8"/>
                </a:lnTo>
                <a:lnTo>
                  <a:pt x="31" y="4"/>
                </a:lnTo>
                <a:lnTo>
                  <a:pt x="41" y="0"/>
                </a:lnTo>
                <a:lnTo>
                  <a:pt x="50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7" name="Freeform 209"/>
          <p:cNvSpPr>
            <a:spLocks/>
          </p:cNvSpPr>
          <p:nvPr/>
        </p:nvSpPr>
        <p:spPr bwMode="auto">
          <a:xfrm>
            <a:off x="5470525" y="4546600"/>
            <a:ext cx="501650" cy="396875"/>
          </a:xfrm>
          <a:custGeom>
            <a:avLst/>
            <a:gdLst>
              <a:gd name="T0" fmla="*/ 19 w 158"/>
              <a:gd name="T1" fmla="*/ 40 h 125"/>
              <a:gd name="T2" fmla="*/ 31 w 158"/>
              <a:gd name="T3" fmla="*/ 35 h 125"/>
              <a:gd name="T4" fmla="*/ 44 w 158"/>
              <a:gd name="T5" fmla="*/ 33 h 125"/>
              <a:gd name="T6" fmla="*/ 58 w 158"/>
              <a:gd name="T7" fmla="*/ 33 h 125"/>
              <a:gd name="T8" fmla="*/ 71 w 158"/>
              <a:gd name="T9" fmla="*/ 35 h 125"/>
              <a:gd name="T10" fmla="*/ 79 w 158"/>
              <a:gd name="T11" fmla="*/ 36 h 125"/>
              <a:gd name="T12" fmla="*/ 81 w 158"/>
              <a:gd name="T13" fmla="*/ 36 h 125"/>
              <a:gd name="T14" fmla="*/ 89 w 158"/>
              <a:gd name="T15" fmla="*/ 35 h 125"/>
              <a:gd name="T16" fmla="*/ 98 w 158"/>
              <a:gd name="T17" fmla="*/ 29 h 125"/>
              <a:gd name="T18" fmla="*/ 106 w 158"/>
              <a:gd name="T19" fmla="*/ 25 h 125"/>
              <a:gd name="T20" fmla="*/ 112 w 158"/>
              <a:gd name="T21" fmla="*/ 21 h 125"/>
              <a:gd name="T22" fmla="*/ 119 w 158"/>
              <a:gd name="T23" fmla="*/ 19 h 125"/>
              <a:gd name="T24" fmla="*/ 125 w 158"/>
              <a:gd name="T25" fmla="*/ 17 h 125"/>
              <a:gd name="T26" fmla="*/ 129 w 158"/>
              <a:gd name="T27" fmla="*/ 15 h 125"/>
              <a:gd name="T28" fmla="*/ 133 w 158"/>
              <a:gd name="T29" fmla="*/ 15 h 125"/>
              <a:gd name="T30" fmla="*/ 137 w 158"/>
              <a:gd name="T31" fmla="*/ 13 h 125"/>
              <a:gd name="T32" fmla="*/ 139 w 158"/>
              <a:gd name="T33" fmla="*/ 10 h 125"/>
              <a:gd name="T34" fmla="*/ 140 w 158"/>
              <a:gd name="T35" fmla="*/ 6 h 125"/>
              <a:gd name="T36" fmla="*/ 144 w 158"/>
              <a:gd name="T37" fmla="*/ 2 h 125"/>
              <a:gd name="T38" fmla="*/ 148 w 158"/>
              <a:gd name="T39" fmla="*/ 0 h 125"/>
              <a:gd name="T40" fmla="*/ 152 w 158"/>
              <a:gd name="T41" fmla="*/ 0 h 125"/>
              <a:gd name="T42" fmla="*/ 156 w 158"/>
              <a:gd name="T43" fmla="*/ 4 h 125"/>
              <a:gd name="T44" fmla="*/ 158 w 158"/>
              <a:gd name="T45" fmla="*/ 10 h 125"/>
              <a:gd name="T46" fmla="*/ 158 w 158"/>
              <a:gd name="T47" fmla="*/ 15 h 125"/>
              <a:gd name="T48" fmla="*/ 156 w 158"/>
              <a:gd name="T49" fmla="*/ 23 h 125"/>
              <a:gd name="T50" fmla="*/ 154 w 158"/>
              <a:gd name="T51" fmla="*/ 29 h 125"/>
              <a:gd name="T52" fmla="*/ 150 w 158"/>
              <a:gd name="T53" fmla="*/ 33 h 125"/>
              <a:gd name="T54" fmla="*/ 146 w 158"/>
              <a:gd name="T55" fmla="*/ 33 h 125"/>
              <a:gd name="T56" fmla="*/ 142 w 158"/>
              <a:gd name="T57" fmla="*/ 33 h 125"/>
              <a:gd name="T58" fmla="*/ 140 w 158"/>
              <a:gd name="T59" fmla="*/ 31 h 125"/>
              <a:gd name="T60" fmla="*/ 139 w 158"/>
              <a:gd name="T61" fmla="*/ 27 h 125"/>
              <a:gd name="T62" fmla="*/ 135 w 158"/>
              <a:gd name="T63" fmla="*/ 29 h 125"/>
              <a:gd name="T64" fmla="*/ 129 w 158"/>
              <a:gd name="T65" fmla="*/ 31 h 125"/>
              <a:gd name="T66" fmla="*/ 123 w 158"/>
              <a:gd name="T67" fmla="*/ 33 h 125"/>
              <a:gd name="T68" fmla="*/ 119 w 158"/>
              <a:gd name="T69" fmla="*/ 35 h 125"/>
              <a:gd name="T70" fmla="*/ 114 w 158"/>
              <a:gd name="T71" fmla="*/ 36 h 125"/>
              <a:gd name="T72" fmla="*/ 108 w 158"/>
              <a:gd name="T73" fmla="*/ 38 h 125"/>
              <a:gd name="T74" fmla="*/ 104 w 158"/>
              <a:gd name="T75" fmla="*/ 40 h 125"/>
              <a:gd name="T76" fmla="*/ 100 w 158"/>
              <a:gd name="T77" fmla="*/ 44 h 125"/>
              <a:gd name="T78" fmla="*/ 98 w 158"/>
              <a:gd name="T79" fmla="*/ 50 h 125"/>
              <a:gd name="T80" fmla="*/ 94 w 158"/>
              <a:gd name="T81" fmla="*/ 54 h 125"/>
              <a:gd name="T82" fmla="*/ 94 w 158"/>
              <a:gd name="T83" fmla="*/ 58 h 125"/>
              <a:gd name="T84" fmla="*/ 94 w 158"/>
              <a:gd name="T85" fmla="*/ 65 h 125"/>
              <a:gd name="T86" fmla="*/ 94 w 158"/>
              <a:gd name="T87" fmla="*/ 77 h 125"/>
              <a:gd name="T88" fmla="*/ 92 w 158"/>
              <a:gd name="T89" fmla="*/ 88 h 125"/>
              <a:gd name="T90" fmla="*/ 91 w 158"/>
              <a:gd name="T91" fmla="*/ 100 h 125"/>
              <a:gd name="T92" fmla="*/ 83 w 158"/>
              <a:gd name="T93" fmla="*/ 109 h 125"/>
              <a:gd name="T94" fmla="*/ 68 w 158"/>
              <a:gd name="T95" fmla="*/ 121 h 125"/>
              <a:gd name="T96" fmla="*/ 50 w 158"/>
              <a:gd name="T97" fmla="*/ 125 h 125"/>
              <a:gd name="T98" fmla="*/ 31 w 158"/>
              <a:gd name="T99" fmla="*/ 123 h 125"/>
              <a:gd name="T100" fmla="*/ 16 w 158"/>
              <a:gd name="T101" fmla="*/ 113 h 125"/>
              <a:gd name="T102" fmla="*/ 4 w 158"/>
              <a:gd name="T103" fmla="*/ 98 h 125"/>
              <a:gd name="T104" fmla="*/ 0 w 158"/>
              <a:gd name="T105" fmla="*/ 81 h 125"/>
              <a:gd name="T106" fmla="*/ 4 w 158"/>
              <a:gd name="T107" fmla="*/ 63 h 125"/>
              <a:gd name="T108" fmla="*/ 14 w 158"/>
              <a:gd name="T109" fmla="*/ 4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8" h="125">
                <a:moveTo>
                  <a:pt x="14" y="46"/>
                </a:moveTo>
                <a:lnTo>
                  <a:pt x="19" y="40"/>
                </a:lnTo>
                <a:lnTo>
                  <a:pt x="25" y="38"/>
                </a:lnTo>
                <a:lnTo>
                  <a:pt x="31" y="35"/>
                </a:lnTo>
                <a:lnTo>
                  <a:pt x="37" y="33"/>
                </a:lnTo>
                <a:lnTo>
                  <a:pt x="44" y="33"/>
                </a:lnTo>
                <a:lnTo>
                  <a:pt x="52" y="33"/>
                </a:lnTo>
                <a:lnTo>
                  <a:pt x="58" y="33"/>
                </a:lnTo>
                <a:lnTo>
                  <a:pt x="64" y="33"/>
                </a:lnTo>
                <a:lnTo>
                  <a:pt x="71" y="35"/>
                </a:lnTo>
                <a:lnTo>
                  <a:pt x="75" y="36"/>
                </a:lnTo>
                <a:lnTo>
                  <a:pt x="79" y="36"/>
                </a:lnTo>
                <a:lnTo>
                  <a:pt x="81" y="38"/>
                </a:lnTo>
                <a:lnTo>
                  <a:pt x="81" y="36"/>
                </a:lnTo>
                <a:lnTo>
                  <a:pt x="85" y="36"/>
                </a:lnTo>
                <a:lnTo>
                  <a:pt x="89" y="35"/>
                </a:lnTo>
                <a:lnTo>
                  <a:pt x="94" y="31"/>
                </a:lnTo>
                <a:lnTo>
                  <a:pt x="98" y="29"/>
                </a:lnTo>
                <a:lnTo>
                  <a:pt x="102" y="27"/>
                </a:lnTo>
                <a:lnTo>
                  <a:pt x="106" y="25"/>
                </a:lnTo>
                <a:lnTo>
                  <a:pt x="110" y="23"/>
                </a:lnTo>
                <a:lnTo>
                  <a:pt x="112" y="21"/>
                </a:lnTo>
                <a:lnTo>
                  <a:pt x="116" y="19"/>
                </a:lnTo>
                <a:lnTo>
                  <a:pt x="119" y="19"/>
                </a:lnTo>
                <a:lnTo>
                  <a:pt x="123" y="17"/>
                </a:lnTo>
                <a:lnTo>
                  <a:pt x="125" y="17"/>
                </a:lnTo>
                <a:lnTo>
                  <a:pt x="127" y="17"/>
                </a:lnTo>
                <a:lnTo>
                  <a:pt x="129" y="15"/>
                </a:lnTo>
                <a:lnTo>
                  <a:pt x="131" y="15"/>
                </a:lnTo>
                <a:lnTo>
                  <a:pt x="133" y="15"/>
                </a:lnTo>
                <a:lnTo>
                  <a:pt x="135" y="13"/>
                </a:lnTo>
                <a:lnTo>
                  <a:pt x="137" y="13"/>
                </a:lnTo>
                <a:lnTo>
                  <a:pt x="137" y="12"/>
                </a:lnTo>
                <a:lnTo>
                  <a:pt x="139" y="10"/>
                </a:lnTo>
                <a:lnTo>
                  <a:pt x="140" y="8"/>
                </a:lnTo>
                <a:lnTo>
                  <a:pt x="140" y="6"/>
                </a:lnTo>
                <a:lnTo>
                  <a:pt x="142" y="4"/>
                </a:lnTo>
                <a:lnTo>
                  <a:pt x="144" y="2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2"/>
                </a:lnTo>
                <a:lnTo>
                  <a:pt x="156" y="4"/>
                </a:lnTo>
                <a:lnTo>
                  <a:pt x="158" y="6"/>
                </a:lnTo>
                <a:lnTo>
                  <a:pt x="158" y="10"/>
                </a:lnTo>
                <a:lnTo>
                  <a:pt x="158" y="13"/>
                </a:lnTo>
                <a:lnTo>
                  <a:pt x="158" y="15"/>
                </a:lnTo>
                <a:lnTo>
                  <a:pt x="158" y="19"/>
                </a:lnTo>
                <a:lnTo>
                  <a:pt x="156" y="23"/>
                </a:lnTo>
                <a:lnTo>
                  <a:pt x="156" y="27"/>
                </a:lnTo>
                <a:lnTo>
                  <a:pt x="154" y="29"/>
                </a:lnTo>
                <a:lnTo>
                  <a:pt x="152" y="31"/>
                </a:lnTo>
                <a:lnTo>
                  <a:pt x="150" y="33"/>
                </a:lnTo>
                <a:lnTo>
                  <a:pt x="148" y="33"/>
                </a:lnTo>
                <a:lnTo>
                  <a:pt x="146" y="33"/>
                </a:lnTo>
                <a:lnTo>
                  <a:pt x="144" y="33"/>
                </a:lnTo>
                <a:lnTo>
                  <a:pt x="142" y="33"/>
                </a:lnTo>
                <a:lnTo>
                  <a:pt x="142" y="31"/>
                </a:lnTo>
                <a:lnTo>
                  <a:pt x="140" y="31"/>
                </a:lnTo>
                <a:lnTo>
                  <a:pt x="140" y="29"/>
                </a:lnTo>
                <a:lnTo>
                  <a:pt x="139" y="27"/>
                </a:lnTo>
                <a:lnTo>
                  <a:pt x="137" y="29"/>
                </a:lnTo>
                <a:lnTo>
                  <a:pt x="135" y="29"/>
                </a:lnTo>
                <a:lnTo>
                  <a:pt x="131" y="31"/>
                </a:lnTo>
                <a:lnTo>
                  <a:pt x="129" y="31"/>
                </a:lnTo>
                <a:lnTo>
                  <a:pt x="127" y="31"/>
                </a:lnTo>
                <a:lnTo>
                  <a:pt x="123" y="33"/>
                </a:lnTo>
                <a:lnTo>
                  <a:pt x="121" y="33"/>
                </a:lnTo>
                <a:lnTo>
                  <a:pt x="119" y="35"/>
                </a:lnTo>
                <a:lnTo>
                  <a:pt x="116" y="35"/>
                </a:lnTo>
                <a:lnTo>
                  <a:pt x="114" y="36"/>
                </a:lnTo>
                <a:lnTo>
                  <a:pt x="110" y="36"/>
                </a:lnTo>
                <a:lnTo>
                  <a:pt x="108" y="38"/>
                </a:lnTo>
                <a:lnTo>
                  <a:pt x="106" y="40"/>
                </a:lnTo>
                <a:lnTo>
                  <a:pt x="104" y="40"/>
                </a:lnTo>
                <a:lnTo>
                  <a:pt x="102" y="42"/>
                </a:lnTo>
                <a:lnTo>
                  <a:pt x="100" y="44"/>
                </a:lnTo>
                <a:lnTo>
                  <a:pt x="98" y="48"/>
                </a:lnTo>
                <a:lnTo>
                  <a:pt x="98" y="50"/>
                </a:lnTo>
                <a:lnTo>
                  <a:pt x="96" y="52"/>
                </a:lnTo>
                <a:lnTo>
                  <a:pt x="94" y="54"/>
                </a:lnTo>
                <a:lnTo>
                  <a:pt x="94" y="56"/>
                </a:lnTo>
                <a:lnTo>
                  <a:pt x="94" y="58"/>
                </a:lnTo>
                <a:lnTo>
                  <a:pt x="94" y="61"/>
                </a:lnTo>
                <a:lnTo>
                  <a:pt x="94" y="65"/>
                </a:lnTo>
                <a:lnTo>
                  <a:pt x="94" y="71"/>
                </a:lnTo>
                <a:lnTo>
                  <a:pt x="94" y="77"/>
                </a:lnTo>
                <a:lnTo>
                  <a:pt x="94" y="83"/>
                </a:lnTo>
                <a:lnTo>
                  <a:pt x="92" y="88"/>
                </a:lnTo>
                <a:lnTo>
                  <a:pt x="92" y="94"/>
                </a:lnTo>
                <a:lnTo>
                  <a:pt x="91" y="100"/>
                </a:lnTo>
                <a:lnTo>
                  <a:pt x="87" y="106"/>
                </a:lnTo>
                <a:lnTo>
                  <a:pt x="83" y="109"/>
                </a:lnTo>
                <a:lnTo>
                  <a:pt x="75" y="117"/>
                </a:lnTo>
                <a:lnTo>
                  <a:pt x="68" y="121"/>
                </a:lnTo>
                <a:lnTo>
                  <a:pt x="58" y="125"/>
                </a:lnTo>
                <a:lnTo>
                  <a:pt x="50" y="125"/>
                </a:lnTo>
                <a:lnTo>
                  <a:pt x="41" y="125"/>
                </a:lnTo>
                <a:lnTo>
                  <a:pt x="31" y="123"/>
                </a:lnTo>
                <a:lnTo>
                  <a:pt x="23" y="119"/>
                </a:lnTo>
                <a:lnTo>
                  <a:pt x="16" y="113"/>
                </a:lnTo>
                <a:lnTo>
                  <a:pt x="10" y="108"/>
                </a:lnTo>
                <a:lnTo>
                  <a:pt x="4" y="98"/>
                </a:lnTo>
                <a:lnTo>
                  <a:pt x="2" y="90"/>
                </a:lnTo>
                <a:lnTo>
                  <a:pt x="0" y="81"/>
                </a:lnTo>
                <a:lnTo>
                  <a:pt x="0" y="71"/>
                </a:lnTo>
                <a:lnTo>
                  <a:pt x="4" y="63"/>
                </a:lnTo>
                <a:lnTo>
                  <a:pt x="8" y="54"/>
                </a:lnTo>
                <a:lnTo>
                  <a:pt x="14" y="4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8" name="Freeform 210"/>
          <p:cNvSpPr>
            <a:spLocks/>
          </p:cNvSpPr>
          <p:nvPr/>
        </p:nvSpPr>
        <p:spPr bwMode="auto">
          <a:xfrm>
            <a:off x="4232275" y="5076825"/>
            <a:ext cx="838200" cy="298450"/>
          </a:xfrm>
          <a:custGeom>
            <a:avLst/>
            <a:gdLst>
              <a:gd name="T0" fmla="*/ 37 w 264"/>
              <a:gd name="T1" fmla="*/ 0 h 94"/>
              <a:gd name="T2" fmla="*/ 52 w 264"/>
              <a:gd name="T3" fmla="*/ 0 h 94"/>
              <a:gd name="T4" fmla="*/ 66 w 264"/>
              <a:gd name="T5" fmla="*/ 4 h 94"/>
              <a:gd name="T6" fmla="*/ 77 w 264"/>
              <a:gd name="T7" fmla="*/ 10 h 94"/>
              <a:gd name="T8" fmla="*/ 89 w 264"/>
              <a:gd name="T9" fmla="*/ 17 h 94"/>
              <a:gd name="T10" fmla="*/ 95 w 264"/>
              <a:gd name="T11" fmla="*/ 23 h 94"/>
              <a:gd name="T12" fmla="*/ 98 w 264"/>
              <a:gd name="T13" fmla="*/ 25 h 94"/>
              <a:gd name="T14" fmla="*/ 106 w 264"/>
              <a:gd name="T15" fmla="*/ 25 h 94"/>
              <a:gd name="T16" fmla="*/ 118 w 264"/>
              <a:gd name="T17" fmla="*/ 23 h 94"/>
              <a:gd name="T18" fmla="*/ 148 w 264"/>
              <a:gd name="T19" fmla="*/ 23 h 94"/>
              <a:gd name="T20" fmla="*/ 189 w 264"/>
              <a:gd name="T21" fmla="*/ 25 h 94"/>
              <a:gd name="T22" fmla="*/ 221 w 264"/>
              <a:gd name="T23" fmla="*/ 27 h 94"/>
              <a:gd name="T24" fmla="*/ 231 w 264"/>
              <a:gd name="T25" fmla="*/ 29 h 94"/>
              <a:gd name="T26" fmla="*/ 235 w 264"/>
              <a:gd name="T27" fmla="*/ 29 h 94"/>
              <a:gd name="T28" fmla="*/ 239 w 264"/>
              <a:gd name="T29" fmla="*/ 29 h 94"/>
              <a:gd name="T30" fmla="*/ 242 w 264"/>
              <a:gd name="T31" fmla="*/ 29 h 94"/>
              <a:gd name="T32" fmla="*/ 248 w 264"/>
              <a:gd name="T33" fmla="*/ 25 h 94"/>
              <a:gd name="T34" fmla="*/ 252 w 264"/>
              <a:gd name="T35" fmla="*/ 23 h 94"/>
              <a:gd name="T36" fmla="*/ 256 w 264"/>
              <a:gd name="T37" fmla="*/ 21 h 94"/>
              <a:gd name="T38" fmla="*/ 260 w 264"/>
              <a:gd name="T39" fmla="*/ 21 h 94"/>
              <a:gd name="T40" fmla="*/ 262 w 264"/>
              <a:gd name="T41" fmla="*/ 25 h 94"/>
              <a:gd name="T42" fmla="*/ 264 w 264"/>
              <a:gd name="T43" fmla="*/ 29 h 94"/>
              <a:gd name="T44" fmla="*/ 264 w 264"/>
              <a:gd name="T45" fmla="*/ 35 h 94"/>
              <a:gd name="T46" fmla="*/ 262 w 264"/>
              <a:gd name="T47" fmla="*/ 40 h 94"/>
              <a:gd name="T48" fmla="*/ 256 w 264"/>
              <a:gd name="T49" fmla="*/ 46 h 94"/>
              <a:gd name="T50" fmla="*/ 252 w 264"/>
              <a:gd name="T51" fmla="*/ 50 h 94"/>
              <a:gd name="T52" fmla="*/ 248 w 264"/>
              <a:gd name="T53" fmla="*/ 52 h 94"/>
              <a:gd name="T54" fmla="*/ 244 w 264"/>
              <a:gd name="T55" fmla="*/ 52 h 94"/>
              <a:gd name="T56" fmla="*/ 242 w 264"/>
              <a:gd name="T57" fmla="*/ 50 h 94"/>
              <a:gd name="T58" fmla="*/ 240 w 264"/>
              <a:gd name="T59" fmla="*/ 48 h 94"/>
              <a:gd name="T60" fmla="*/ 239 w 264"/>
              <a:gd name="T61" fmla="*/ 46 h 94"/>
              <a:gd name="T62" fmla="*/ 237 w 264"/>
              <a:gd name="T63" fmla="*/ 42 h 94"/>
              <a:gd name="T64" fmla="*/ 231 w 264"/>
              <a:gd name="T65" fmla="*/ 42 h 94"/>
              <a:gd name="T66" fmla="*/ 225 w 264"/>
              <a:gd name="T67" fmla="*/ 42 h 94"/>
              <a:gd name="T68" fmla="*/ 219 w 264"/>
              <a:gd name="T69" fmla="*/ 40 h 94"/>
              <a:gd name="T70" fmla="*/ 210 w 264"/>
              <a:gd name="T71" fmla="*/ 40 h 94"/>
              <a:gd name="T72" fmla="*/ 181 w 264"/>
              <a:gd name="T73" fmla="*/ 38 h 94"/>
              <a:gd name="T74" fmla="*/ 143 w 264"/>
              <a:gd name="T75" fmla="*/ 38 h 94"/>
              <a:gd name="T76" fmla="*/ 116 w 264"/>
              <a:gd name="T77" fmla="*/ 38 h 94"/>
              <a:gd name="T78" fmla="*/ 108 w 264"/>
              <a:gd name="T79" fmla="*/ 40 h 94"/>
              <a:gd name="T80" fmla="*/ 104 w 264"/>
              <a:gd name="T81" fmla="*/ 42 h 94"/>
              <a:gd name="T82" fmla="*/ 100 w 264"/>
              <a:gd name="T83" fmla="*/ 46 h 94"/>
              <a:gd name="T84" fmla="*/ 98 w 264"/>
              <a:gd name="T85" fmla="*/ 50 h 94"/>
              <a:gd name="T86" fmla="*/ 95 w 264"/>
              <a:gd name="T87" fmla="*/ 58 h 94"/>
              <a:gd name="T88" fmla="*/ 89 w 264"/>
              <a:gd name="T89" fmla="*/ 69 h 94"/>
              <a:gd name="T90" fmla="*/ 83 w 264"/>
              <a:gd name="T91" fmla="*/ 79 h 94"/>
              <a:gd name="T92" fmla="*/ 73 w 264"/>
              <a:gd name="T93" fmla="*/ 86 h 94"/>
              <a:gd name="T94" fmla="*/ 58 w 264"/>
              <a:gd name="T95" fmla="*/ 92 h 94"/>
              <a:gd name="T96" fmla="*/ 39 w 264"/>
              <a:gd name="T97" fmla="*/ 92 h 94"/>
              <a:gd name="T98" fmla="*/ 22 w 264"/>
              <a:gd name="T99" fmla="*/ 86 h 94"/>
              <a:gd name="T100" fmla="*/ 10 w 264"/>
              <a:gd name="T101" fmla="*/ 73 h 94"/>
              <a:gd name="T102" fmla="*/ 2 w 264"/>
              <a:gd name="T103" fmla="*/ 56 h 94"/>
              <a:gd name="T104" fmla="*/ 2 w 264"/>
              <a:gd name="T105" fmla="*/ 38 h 94"/>
              <a:gd name="T106" fmla="*/ 10 w 264"/>
              <a:gd name="T107" fmla="*/ 21 h 94"/>
              <a:gd name="T108" fmla="*/ 22 w 264"/>
              <a:gd name="T109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" h="94">
                <a:moveTo>
                  <a:pt x="31" y="4"/>
                </a:moveTo>
                <a:lnTo>
                  <a:pt x="37" y="0"/>
                </a:lnTo>
                <a:lnTo>
                  <a:pt x="45" y="0"/>
                </a:lnTo>
                <a:lnTo>
                  <a:pt x="52" y="0"/>
                </a:lnTo>
                <a:lnTo>
                  <a:pt x="58" y="2"/>
                </a:lnTo>
                <a:lnTo>
                  <a:pt x="66" y="4"/>
                </a:lnTo>
                <a:lnTo>
                  <a:pt x="71" y="6"/>
                </a:lnTo>
                <a:lnTo>
                  <a:pt x="77" y="10"/>
                </a:lnTo>
                <a:lnTo>
                  <a:pt x="83" y="13"/>
                </a:lnTo>
                <a:lnTo>
                  <a:pt x="89" y="17"/>
                </a:lnTo>
                <a:lnTo>
                  <a:pt x="93" y="21"/>
                </a:lnTo>
                <a:lnTo>
                  <a:pt x="95" y="23"/>
                </a:lnTo>
                <a:lnTo>
                  <a:pt x="96" y="25"/>
                </a:lnTo>
                <a:lnTo>
                  <a:pt x="98" y="25"/>
                </a:lnTo>
                <a:lnTo>
                  <a:pt x="100" y="25"/>
                </a:lnTo>
                <a:lnTo>
                  <a:pt x="106" y="25"/>
                </a:lnTo>
                <a:lnTo>
                  <a:pt x="112" y="23"/>
                </a:lnTo>
                <a:lnTo>
                  <a:pt x="118" y="23"/>
                </a:lnTo>
                <a:lnTo>
                  <a:pt x="129" y="23"/>
                </a:lnTo>
                <a:lnTo>
                  <a:pt x="148" y="23"/>
                </a:lnTo>
                <a:lnTo>
                  <a:pt x="168" y="25"/>
                </a:lnTo>
                <a:lnTo>
                  <a:pt x="189" y="25"/>
                </a:lnTo>
                <a:lnTo>
                  <a:pt x="206" y="27"/>
                </a:lnTo>
                <a:lnTo>
                  <a:pt x="221" y="27"/>
                </a:lnTo>
                <a:lnTo>
                  <a:pt x="229" y="29"/>
                </a:lnTo>
                <a:lnTo>
                  <a:pt x="231" y="29"/>
                </a:lnTo>
                <a:lnTo>
                  <a:pt x="233" y="29"/>
                </a:lnTo>
                <a:lnTo>
                  <a:pt x="235" y="29"/>
                </a:lnTo>
                <a:lnTo>
                  <a:pt x="237" y="29"/>
                </a:lnTo>
                <a:lnTo>
                  <a:pt x="239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8" y="25"/>
                </a:lnTo>
                <a:lnTo>
                  <a:pt x="250" y="23"/>
                </a:lnTo>
                <a:lnTo>
                  <a:pt x="252" y="23"/>
                </a:lnTo>
                <a:lnTo>
                  <a:pt x="254" y="23"/>
                </a:lnTo>
                <a:lnTo>
                  <a:pt x="256" y="21"/>
                </a:lnTo>
                <a:lnTo>
                  <a:pt x="258" y="21"/>
                </a:lnTo>
                <a:lnTo>
                  <a:pt x="260" y="21"/>
                </a:lnTo>
                <a:lnTo>
                  <a:pt x="262" y="23"/>
                </a:lnTo>
                <a:lnTo>
                  <a:pt x="262" y="25"/>
                </a:lnTo>
                <a:lnTo>
                  <a:pt x="264" y="27"/>
                </a:lnTo>
                <a:lnTo>
                  <a:pt x="264" y="29"/>
                </a:lnTo>
                <a:lnTo>
                  <a:pt x="264" y="33"/>
                </a:lnTo>
                <a:lnTo>
                  <a:pt x="264" y="35"/>
                </a:lnTo>
                <a:lnTo>
                  <a:pt x="262" y="38"/>
                </a:lnTo>
                <a:lnTo>
                  <a:pt x="262" y="40"/>
                </a:lnTo>
                <a:lnTo>
                  <a:pt x="258" y="44"/>
                </a:lnTo>
                <a:lnTo>
                  <a:pt x="256" y="46"/>
                </a:lnTo>
                <a:lnTo>
                  <a:pt x="254" y="50"/>
                </a:lnTo>
                <a:lnTo>
                  <a:pt x="252" y="50"/>
                </a:lnTo>
                <a:lnTo>
                  <a:pt x="250" y="52"/>
                </a:lnTo>
                <a:lnTo>
                  <a:pt x="248" y="52"/>
                </a:lnTo>
                <a:lnTo>
                  <a:pt x="246" y="52"/>
                </a:lnTo>
                <a:lnTo>
                  <a:pt x="244" y="52"/>
                </a:lnTo>
                <a:lnTo>
                  <a:pt x="242" y="52"/>
                </a:lnTo>
                <a:lnTo>
                  <a:pt x="242" y="50"/>
                </a:lnTo>
                <a:lnTo>
                  <a:pt x="240" y="50"/>
                </a:lnTo>
                <a:lnTo>
                  <a:pt x="240" y="48"/>
                </a:lnTo>
                <a:lnTo>
                  <a:pt x="239" y="48"/>
                </a:lnTo>
                <a:lnTo>
                  <a:pt x="239" y="46"/>
                </a:lnTo>
                <a:lnTo>
                  <a:pt x="239" y="44"/>
                </a:lnTo>
                <a:lnTo>
                  <a:pt x="237" y="42"/>
                </a:lnTo>
                <a:lnTo>
                  <a:pt x="233" y="42"/>
                </a:lnTo>
                <a:lnTo>
                  <a:pt x="231" y="42"/>
                </a:lnTo>
                <a:lnTo>
                  <a:pt x="227" y="42"/>
                </a:lnTo>
                <a:lnTo>
                  <a:pt x="225" y="42"/>
                </a:lnTo>
                <a:lnTo>
                  <a:pt x="223" y="40"/>
                </a:lnTo>
                <a:lnTo>
                  <a:pt x="219" y="40"/>
                </a:lnTo>
                <a:lnTo>
                  <a:pt x="217" y="40"/>
                </a:lnTo>
                <a:lnTo>
                  <a:pt x="210" y="40"/>
                </a:lnTo>
                <a:lnTo>
                  <a:pt x="198" y="40"/>
                </a:lnTo>
                <a:lnTo>
                  <a:pt x="181" y="38"/>
                </a:lnTo>
                <a:lnTo>
                  <a:pt x="162" y="38"/>
                </a:lnTo>
                <a:lnTo>
                  <a:pt x="143" y="38"/>
                </a:lnTo>
                <a:lnTo>
                  <a:pt x="127" y="38"/>
                </a:lnTo>
                <a:lnTo>
                  <a:pt x="116" y="38"/>
                </a:lnTo>
                <a:lnTo>
                  <a:pt x="110" y="38"/>
                </a:lnTo>
                <a:lnTo>
                  <a:pt x="108" y="40"/>
                </a:lnTo>
                <a:lnTo>
                  <a:pt x="106" y="40"/>
                </a:lnTo>
                <a:lnTo>
                  <a:pt x="104" y="42"/>
                </a:lnTo>
                <a:lnTo>
                  <a:pt x="102" y="44"/>
                </a:lnTo>
                <a:lnTo>
                  <a:pt x="100" y="46"/>
                </a:lnTo>
                <a:lnTo>
                  <a:pt x="98" y="48"/>
                </a:lnTo>
                <a:lnTo>
                  <a:pt x="98" y="50"/>
                </a:lnTo>
                <a:lnTo>
                  <a:pt x="96" y="54"/>
                </a:lnTo>
                <a:lnTo>
                  <a:pt x="95" y="58"/>
                </a:lnTo>
                <a:lnTo>
                  <a:pt x="93" y="63"/>
                </a:lnTo>
                <a:lnTo>
                  <a:pt x="89" y="69"/>
                </a:lnTo>
                <a:lnTo>
                  <a:pt x="87" y="75"/>
                </a:lnTo>
                <a:lnTo>
                  <a:pt x="83" y="79"/>
                </a:lnTo>
                <a:lnTo>
                  <a:pt x="77" y="83"/>
                </a:lnTo>
                <a:lnTo>
                  <a:pt x="73" y="86"/>
                </a:lnTo>
                <a:lnTo>
                  <a:pt x="68" y="90"/>
                </a:lnTo>
                <a:lnTo>
                  <a:pt x="58" y="92"/>
                </a:lnTo>
                <a:lnTo>
                  <a:pt x="48" y="94"/>
                </a:lnTo>
                <a:lnTo>
                  <a:pt x="39" y="92"/>
                </a:lnTo>
                <a:lnTo>
                  <a:pt x="31" y="90"/>
                </a:lnTo>
                <a:lnTo>
                  <a:pt x="22" y="86"/>
                </a:lnTo>
                <a:lnTo>
                  <a:pt x="16" y="81"/>
                </a:lnTo>
                <a:lnTo>
                  <a:pt x="10" y="73"/>
                </a:lnTo>
                <a:lnTo>
                  <a:pt x="4" y="65"/>
                </a:lnTo>
                <a:lnTo>
                  <a:pt x="2" y="56"/>
                </a:lnTo>
                <a:lnTo>
                  <a:pt x="0" y="48"/>
                </a:lnTo>
                <a:lnTo>
                  <a:pt x="2" y="38"/>
                </a:lnTo>
                <a:lnTo>
                  <a:pt x="4" y="29"/>
                </a:lnTo>
                <a:lnTo>
                  <a:pt x="10" y="21"/>
                </a:lnTo>
                <a:lnTo>
                  <a:pt x="16" y="13"/>
                </a:lnTo>
                <a:lnTo>
                  <a:pt x="22" y="8"/>
                </a:lnTo>
                <a:lnTo>
                  <a:pt x="31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79" name="Freeform 211"/>
          <p:cNvSpPr>
            <a:spLocks/>
          </p:cNvSpPr>
          <p:nvPr/>
        </p:nvSpPr>
        <p:spPr bwMode="auto">
          <a:xfrm>
            <a:off x="7899400" y="5045075"/>
            <a:ext cx="828675" cy="298450"/>
          </a:xfrm>
          <a:custGeom>
            <a:avLst/>
            <a:gdLst>
              <a:gd name="T0" fmla="*/ 36 w 261"/>
              <a:gd name="T1" fmla="*/ 2 h 94"/>
              <a:gd name="T2" fmla="*/ 50 w 261"/>
              <a:gd name="T3" fmla="*/ 0 h 94"/>
              <a:gd name="T4" fmla="*/ 63 w 261"/>
              <a:gd name="T5" fmla="*/ 4 h 94"/>
              <a:gd name="T6" fmla="*/ 75 w 261"/>
              <a:gd name="T7" fmla="*/ 10 h 94"/>
              <a:gd name="T8" fmla="*/ 86 w 261"/>
              <a:gd name="T9" fmla="*/ 18 h 94"/>
              <a:gd name="T10" fmla="*/ 92 w 261"/>
              <a:gd name="T11" fmla="*/ 23 h 94"/>
              <a:gd name="T12" fmla="*/ 96 w 261"/>
              <a:gd name="T13" fmla="*/ 25 h 94"/>
              <a:gd name="T14" fmla="*/ 103 w 261"/>
              <a:gd name="T15" fmla="*/ 25 h 94"/>
              <a:gd name="T16" fmla="*/ 115 w 261"/>
              <a:gd name="T17" fmla="*/ 23 h 94"/>
              <a:gd name="T18" fmla="*/ 146 w 261"/>
              <a:gd name="T19" fmla="*/ 25 h 94"/>
              <a:gd name="T20" fmla="*/ 186 w 261"/>
              <a:gd name="T21" fmla="*/ 25 h 94"/>
              <a:gd name="T22" fmla="*/ 219 w 261"/>
              <a:gd name="T23" fmla="*/ 27 h 94"/>
              <a:gd name="T24" fmla="*/ 228 w 261"/>
              <a:gd name="T25" fmla="*/ 29 h 94"/>
              <a:gd name="T26" fmla="*/ 232 w 261"/>
              <a:gd name="T27" fmla="*/ 29 h 94"/>
              <a:gd name="T28" fmla="*/ 236 w 261"/>
              <a:gd name="T29" fmla="*/ 29 h 94"/>
              <a:gd name="T30" fmla="*/ 240 w 261"/>
              <a:gd name="T31" fmla="*/ 29 h 94"/>
              <a:gd name="T32" fmla="*/ 244 w 261"/>
              <a:gd name="T33" fmla="*/ 27 h 94"/>
              <a:gd name="T34" fmla="*/ 247 w 261"/>
              <a:gd name="T35" fmla="*/ 25 h 94"/>
              <a:gd name="T36" fmla="*/ 251 w 261"/>
              <a:gd name="T37" fmla="*/ 23 h 94"/>
              <a:gd name="T38" fmla="*/ 255 w 261"/>
              <a:gd name="T39" fmla="*/ 22 h 94"/>
              <a:gd name="T40" fmla="*/ 259 w 261"/>
              <a:gd name="T41" fmla="*/ 23 h 94"/>
              <a:gd name="T42" fmla="*/ 261 w 261"/>
              <a:gd name="T43" fmla="*/ 27 h 94"/>
              <a:gd name="T44" fmla="*/ 261 w 261"/>
              <a:gd name="T45" fmla="*/ 33 h 94"/>
              <a:gd name="T46" fmla="*/ 261 w 261"/>
              <a:gd name="T47" fmla="*/ 39 h 94"/>
              <a:gd name="T48" fmla="*/ 257 w 261"/>
              <a:gd name="T49" fmla="*/ 45 h 94"/>
              <a:gd name="T50" fmla="*/ 251 w 261"/>
              <a:gd name="T51" fmla="*/ 50 h 94"/>
              <a:gd name="T52" fmla="*/ 247 w 261"/>
              <a:gd name="T53" fmla="*/ 52 h 94"/>
              <a:gd name="T54" fmla="*/ 244 w 261"/>
              <a:gd name="T55" fmla="*/ 54 h 94"/>
              <a:gd name="T56" fmla="*/ 240 w 261"/>
              <a:gd name="T57" fmla="*/ 52 h 94"/>
              <a:gd name="T58" fmla="*/ 238 w 261"/>
              <a:gd name="T59" fmla="*/ 48 h 94"/>
              <a:gd name="T60" fmla="*/ 236 w 261"/>
              <a:gd name="T61" fmla="*/ 45 h 94"/>
              <a:gd name="T62" fmla="*/ 230 w 261"/>
              <a:gd name="T63" fmla="*/ 43 h 94"/>
              <a:gd name="T64" fmla="*/ 226 w 261"/>
              <a:gd name="T65" fmla="*/ 43 h 94"/>
              <a:gd name="T66" fmla="*/ 220 w 261"/>
              <a:gd name="T67" fmla="*/ 43 h 94"/>
              <a:gd name="T68" fmla="*/ 215 w 261"/>
              <a:gd name="T69" fmla="*/ 43 h 94"/>
              <a:gd name="T70" fmla="*/ 196 w 261"/>
              <a:gd name="T71" fmla="*/ 41 h 94"/>
              <a:gd name="T72" fmla="*/ 159 w 261"/>
              <a:gd name="T73" fmla="*/ 39 h 94"/>
              <a:gd name="T74" fmla="*/ 124 w 261"/>
              <a:gd name="T75" fmla="*/ 39 h 94"/>
              <a:gd name="T76" fmla="*/ 109 w 261"/>
              <a:gd name="T77" fmla="*/ 39 h 94"/>
              <a:gd name="T78" fmla="*/ 103 w 261"/>
              <a:gd name="T79" fmla="*/ 41 h 94"/>
              <a:gd name="T80" fmla="*/ 99 w 261"/>
              <a:gd name="T81" fmla="*/ 45 h 94"/>
              <a:gd name="T82" fmla="*/ 98 w 261"/>
              <a:gd name="T83" fmla="*/ 48 h 94"/>
              <a:gd name="T84" fmla="*/ 94 w 261"/>
              <a:gd name="T85" fmla="*/ 54 h 94"/>
              <a:gd name="T86" fmla="*/ 90 w 261"/>
              <a:gd name="T87" fmla="*/ 64 h 94"/>
              <a:gd name="T88" fmla="*/ 84 w 261"/>
              <a:gd name="T89" fmla="*/ 75 h 94"/>
              <a:gd name="T90" fmla="*/ 76 w 261"/>
              <a:gd name="T91" fmla="*/ 85 h 94"/>
              <a:gd name="T92" fmla="*/ 65 w 261"/>
              <a:gd name="T93" fmla="*/ 91 h 94"/>
              <a:gd name="T94" fmla="*/ 48 w 261"/>
              <a:gd name="T95" fmla="*/ 94 h 94"/>
              <a:gd name="T96" fmla="*/ 28 w 261"/>
              <a:gd name="T97" fmla="*/ 91 h 94"/>
              <a:gd name="T98" fmla="*/ 13 w 261"/>
              <a:gd name="T99" fmla="*/ 81 h 94"/>
              <a:gd name="T100" fmla="*/ 2 w 261"/>
              <a:gd name="T101" fmla="*/ 66 h 94"/>
              <a:gd name="T102" fmla="*/ 0 w 261"/>
              <a:gd name="T103" fmla="*/ 48 h 94"/>
              <a:gd name="T104" fmla="*/ 3 w 261"/>
              <a:gd name="T105" fmla="*/ 29 h 94"/>
              <a:gd name="T106" fmla="*/ 13 w 261"/>
              <a:gd name="T107" fmla="*/ 14 h 94"/>
              <a:gd name="T108" fmla="*/ 28 w 261"/>
              <a:gd name="T109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1" h="94">
                <a:moveTo>
                  <a:pt x="28" y="4"/>
                </a:moveTo>
                <a:lnTo>
                  <a:pt x="36" y="2"/>
                </a:lnTo>
                <a:lnTo>
                  <a:pt x="42" y="0"/>
                </a:lnTo>
                <a:lnTo>
                  <a:pt x="50" y="0"/>
                </a:lnTo>
                <a:lnTo>
                  <a:pt x="55" y="2"/>
                </a:lnTo>
                <a:lnTo>
                  <a:pt x="63" y="4"/>
                </a:lnTo>
                <a:lnTo>
                  <a:pt x="69" y="6"/>
                </a:lnTo>
                <a:lnTo>
                  <a:pt x="75" y="10"/>
                </a:lnTo>
                <a:lnTo>
                  <a:pt x="80" y="14"/>
                </a:lnTo>
                <a:lnTo>
                  <a:pt x="86" y="18"/>
                </a:lnTo>
                <a:lnTo>
                  <a:pt x="90" y="22"/>
                </a:lnTo>
                <a:lnTo>
                  <a:pt x="92" y="23"/>
                </a:lnTo>
                <a:lnTo>
                  <a:pt x="94" y="25"/>
                </a:lnTo>
                <a:lnTo>
                  <a:pt x="96" y="25"/>
                </a:lnTo>
                <a:lnTo>
                  <a:pt x="99" y="25"/>
                </a:lnTo>
                <a:lnTo>
                  <a:pt x="103" y="25"/>
                </a:lnTo>
                <a:lnTo>
                  <a:pt x="109" y="23"/>
                </a:lnTo>
                <a:lnTo>
                  <a:pt x="115" y="23"/>
                </a:lnTo>
                <a:lnTo>
                  <a:pt x="128" y="23"/>
                </a:lnTo>
                <a:lnTo>
                  <a:pt x="146" y="25"/>
                </a:lnTo>
                <a:lnTo>
                  <a:pt x="165" y="25"/>
                </a:lnTo>
                <a:lnTo>
                  <a:pt x="186" y="25"/>
                </a:lnTo>
                <a:lnTo>
                  <a:pt x="205" y="27"/>
                </a:lnTo>
                <a:lnTo>
                  <a:pt x="219" y="27"/>
                </a:lnTo>
                <a:lnTo>
                  <a:pt x="226" y="29"/>
                </a:lnTo>
                <a:lnTo>
                  <a:pt x="228" y="29"/>
                </a:lnTo>
                <a:lnTo>
                  <a:pt x="230" y="29"/>
                </a:lnTo>
                <a:lnTo>
                  <a:pt x="232" y="29"/>
                </a:lnTo>
                <a:lnTo>
                  <a:pt x="234" y="29"/>
                </a:lnTo>
                <a:lnTo>
                  <a:pt x="236" y="29"/>
                </a:lnTo>
                <a:lnTo>
                  <a:pt x="238" y="29"/>
                </a:lnTo>
                <a:lnTo>
                  <a:pt x="240" y="29"/>
                </a:lnTo>
                <a:lnTo>
                  <a:pt x="242" y="29"/>
                </a:lnTo>
                <a:lnTo>
                  <a:pt x="244" y="27"/>
                </a:lnTo>
                <a:lnTo>
                  <a:pt x="245" y="25"/>
                </a:lnTo>
                <a:lnTo>
                  <a:pt x="247" y="25"/>
                </a:lnTo>
                <a:lnTo>
                  <a:pt x="249" y="23"/>
                </a:lnTo>
                <a:lnTo>
                  <a:pt x="251" y="23"/>
                </a:lnTo>
                <a:lnTo>
                  <a:pt x="253" y="23"/>
                </a:lnTo>
                <a:lnTo>
                  <a:pt x="255" y="22"/>
                </a:lnTo>
                <a:lnTo>
                  <a:pt x="257" y="23"/>
                </a:lnTo>
                <a:lnTo>
                  <a:pt x="259" y="23"/>
                </a:lnTo>
                <a:lnTo>
                  <a:pt x="259" y="25"/>
                </a:lnTo>
                <a:lnTo>
                  <a:pt x="261" y="27"/>
                </a:lnTo>
                <a:lnTo>
                  <a:pt x="261" y="29"/>
                </a:lnTo>
                <a:lnTo>
                  <a:pt x="261" y="33"/>
                </a:lnTo>
                <a:lnTo>
                  <a:pt x="261" y="35"/>
                </a:lnTo>
                <a:lnTo>
                  <a:pt x="261" y="39"/>
                </a:lnTo>
                <a:lnTo>
                  <a:pt x="259" y="43"/>
                </a:lnTo>
                <a:lnTo>
                  <a:pt x="257" y="45"/>
                </a:lnTo>
                <a:lnTo>
                  <a:pt x="255" y="48"/>
                </a:lnTo>
                <a:lnTo>
                  <a:pt x="251" y="50"/>
                </a:lnTo>
                <a:lnTo>
                  <a:pt x="249" y="52"/>
                </a:lnTo>
                <a:lnTo>
                  <a:pt x="247" y="52"/>
                </a:lnTo>
                <a:lnTo>
                  <a:pt x="245" y="54"/>
                </a:lnTo>
                <a:lnTo>
                  <a:pt x="244" y="54"/>
                </a:lnTo>
                <a:lnTo>
                  <a:pt x="242" y="52"/>
                </a:lnTo>
                <a:lnTo>
                  <a:pt x="240" y="52"/>
                </a:lnTo>
                <a:lnTo>
                  <a:pt x="238" y="50"/>
                </a:lnTo>
                <a:lnTo>
                  <a:pt x="238" y="48"/>
                </a:lnTo>
                <a:lnTo>
                  <a:pt x="236" y="46"/>
                </a:lnTo>
                <a:lnTo>
                  <a:pt x="236" y="45"/>
                </a:lnTo>
                <a:lnTo>
                  <a:pt x="234" y="45"/>
                </a:lnTo>
                <a:lnTo>
                  <a:pt x="230" y="43"/>
                </a:lnTo>
                <a:lnTo>
                  <a:pt x="228" y="43"/>
                </a:lnTo>
                <a:lnTo>
                  <a:pt x="226" y="43"/>
                </a:lnTo>
                <a:lnTo>
                  <a:pt x="222" y="43"/>
                </a:lnTo>
                <a:lnTo>
                  <a:pt x="220" y="43"/>
                </a:lnTo>
                <a:lnTo>
                  <a:pt x="219" y="43"/>
                </a:lnTo>
                <a:lnTo>
                  <a:pt x="215" y="43"/>
                </a:lnTo>
                <a:lnTo>
                  <a:pt x="209" y="41"/>
                </a:lnTo>
                <a:lnTo>
                  <a:pt x="196" y="41"/>
                </a:lnTo>
                <a:lnTo>
                  <a:pt x="178" y="41"/>
                </a:lnTo>
                <a:lnTo>
                  <a:pt x="159" y="39"/>
                </a:lnTo>
                <a:lnTo>
                  <a:pt x="142" y="39"/>
                </a:lnTo>
                <a:lnTo>
                  <a:pt x="124" y="39"/>
                </a:lnTo>
                <a:lnTo>
                  <a:pt x="113" y="39"/>
                </a:lnTo>
                <a:lnTo>
                  <a:pt x="109" y="39"/>
                </a:lnTo>
                <a:lnTo>
                  <a:pt x="105" y="41"/>
                </a:lnTo>
                <a:lnTo>
                  <a:pt x="103" y="41"/>
                </a:lnTo>
                <a:lnTo>
                  <a:pt x="101" y="43"/>
                </a:lnTo>
                <a:lnTo>
                  <a:pt x="99" y="45"/>
                </a:lnTo>
                <a:lnTo>
                  <a:pt x="98" y="46"/>
                </a:lnTo>
                <a:lnTo>
                  <a:pt x="98" y="48"/>
                </a:lnTo>
                <a:lnTo>
                  <a:pt x="96" y="50"/>
                </a:lnTo>
                <a:lnTo>
                  <a:pt x="94" y="54"/>
                </a:lnTo>
                <a:lnTo>
                  <a:pt x="92" y="60"/>
                </a:lnTo>
                <a:lnTo>
                  <a:pt x="90" y="64"/>
                </a:lnTo>
                <a:lnTo>
                  <a:pt x="88" y="70"/>
                </a:lnTo>
                <a:lnTo>
                  <a:pt x="84" y="75"/>
                </a:lnTo>
                <a:lnTo>
                  <a:pt x="80" y="79"/>
                </a:lnTo>
                <a:lnTo>
                  <a:pt x="76" y="85"/>
                </a:lnTo>
                <a:lnTo>
                  <a:pt x="71" y="87"/>
                </a:lnTo>
                <a:lnTo>
                  <a:pt x="65" y="91"/>
                </a:lnTo>
                <a:lnTo>
                  <a:pt x="57" y="93"/>
                </a:lnTo>
                <a:lnTo>
                  <a:pt x="48" y="94"/>
                </a:lnTo>
                <a:lnTo>
                  <a:pt x="38" y="94"/>
                </a:lnTo>
                <a:lnTo>
                  <a:pt x="28" y="91"/>
                </a:lnTo>
                <a:lnTo>
                  <a:pt x="21" y="87"/>
                </a:lnTo>
                <a:lnTo>
                  <a:pt x="13" y="81"/>
                </a:lnTo>
                <a:lnTo>
                  <a:pt x="7" y="75"/>
                </a:lnTo>
                <a:lnTo>
                  <a:pt x="2" y="66"/>
                </a:lnTo>
                <a:lnTo>
                  <a:pt x="0" y="58"/>
                </a:lnTo>
                <a:lnTo>
                  <a:pt x="0" y="48"/>
                </a:lnTo>
                <a:lnTo>
                  <a:pt x="0" y="39"/>
                </a:lnTo>
                <a:lnTo>
                  <a:pt x="3" y="29"/>
                </a:lnTo>
                <a:lnTo>
                  <a:pt x="7" y="22"/>
                </a:lnTo>
                <a:lnTo>
                  <a:pt x="13" y="14"/>
                </a:lnTo>
                <a:lnTo>
                  <a:pt x="21" y="8"/>
                </a:lnTo>
                <a:lnTo>
                  <a:pt x="28" y="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0" name="Freeform 212"/>
          <p:cNvSpPr>
            <a:spLocks/>
          </p:cNvSpPr>
          <p:nvPr/>
        </p:nvSpPr>
        <p:spPr bwMode="auto">
          <a:xfrm>
            <a:off x="5721350" y="5721350"/>
            <a:ext cx="568325" cy="298450"/>
          </a:xfrm>
          <a:custGeom>
            <a:avLst/>
            <a:gdLst>
              <a:gd name="T0" fmla="*/ 131 w 179"/>
              <a:gd name="T1" fmla="*/ 94 h 94"/>
              <a:gd name="T2" fmla="*/ 117 w 179"/>
              <a:gd name="T3" fmla="*/ 93 h 94"/>
              <a:gd name="T4" fmla="*/ 106 w 179"/>
              <a:gd name="T5" fmla="*/ 87 h 94"/>
              <a:gd name="T6" fmla="*/ 94 w 179"/>
              <a:gd name="T7" fmla="*/ 79 h 94"/>
              <a:gd name="T8" fmla="*/ 86 w 179"/>
              <a:gd name="T9" fmla="*/ 68 h 94"/>
              <a:gd name="T10" fmla="*/ 83 w 179"/>
              <a:gd name="T11" fmla="*/ 62 h 94"/>
              <a:gd name="T12" fmla="*/ 79 w 179"/>
              <a:gd name="T13" fmla="*/ 60 h 94"/>
              <a:gd name="T14" fmla="*/ 71 w 179"/>
              <a:gd name="T15" fmla="*/ 58 h 94"/>
              <a:gd name="T16" fmla="*/ 61 w 179"/>
              <a:gd name="T17" fmla="*/ 56 h 94"/>
              <a:gd name="T18" fmla="*/ 54 w 179"/>
              <a:gd name="T19" fmla="*/ 54 h 94"/>
              <a:gd name="T20" fmla="*/ 46 w 179"/>
              <a:gd name="T21" fmla="*/ 52 h 94"/>
              <a:gd name="T22" fmla="*/ 38 w 179"/>
              <a:gd name="T23" fmla="*/ 50 h 94"/>
              <a:gd name="T24" fmla="*/ 33 w 179"/>
              <a:gd name="T25" fmla="*/ 48 h 94"/>
              <a:gd name="T26" fmla="*/ 29 w 179"/>
              <a:gd name="T27" fmla="*/ 47 h 94"/>
              <a:gd name="T28" fmla="*/ 25 w 179"/>
              <a:gd name="T29" fmla="*/ 47 h 94"/>
              <a:gd name="T30" fmla="*/ 21 w 179"/>
              <a:gd name="T31" fmla="*/ 45 h 94"/>
              <a:gd name="T32" fmla="*/ 17 w 179"/>
              <a:gd name="T33" fmla="*/ 47 h 94"/>
              <a:gd name="T34" fmla="*/ 13 w 179"/>
              <a:gd name="T35" fmla="*/ 48 h 94"/>
              <a:gd name="T36" fmla="*/ 8 w 179"/>
              <a:gd name="T37" fmla="*/ 48 h 94"/>
              <a:gd name="T38" fmla="*/ 4 w 179"/>
              <a:gd name="T39" fmla="*/ 48 h 94"/>
              <a:gd name="T40" fmla="*/ 2 w 179"/>
              <a:gd name="T41" fmla="*/ 47 h 94"/>
              <a:gd name="T42" fmla="*/ 0 w 179"/>
              <a:gd name="T43" fmla="*/ 43 h 94"/>
              <a:gd name="T44" fmla="*/ 2 w 179"/>
              <a:gd name="T45" fmla="*/ 37 h 94"/>
              <a:gd name="T46" fmla="*/ 4 w 179"/>
              <a:gd name="T47" fmla="*/ 31 h 94"/>
              <a:gd name="T48" fmla="*/ 10 w 179"/>
              <a:gd name="T49" fmla="*/ 27 h 94"/>
              <a:gd name="T50" fmla="*/ 13 w 179"/>
              <a:gd name="T51" fmla="*/ 23 h 94"/>
              <a:gd name="T52" fmla="*/ 19 w 179"/>
              <a:gd name="T53" fmla="*/ 22 h 94"/>
              <a:gd name="T54" fmla="*/ 23 w 179"/>
              <a:gd name="T55" fmla="*/ 22 h 94"/>
              <a:gd name="T56" fmla="*/ 27 w 179"/>
              <a:gd name="T57" fmla="*/ 23 h 94"/>
              <a:gd name="T58" fmla="*/ 29 w 179"/>
              <a:gd name="T59" fmla="*/ 27 h 94"/>
              <a:gd name="T60" fmla="*/ 29 w 179"/>
              <a:gd name="T61" fmla="*/ 31 h 94"/>
              <a:gd name="T62" fmla="*/ 33 w 179"/>
              <a:gd name="T63" fmla="*/ 33 h 94"/>
              <a:gd name="T64" fmla="*/ 38 w 179"/>
              <a:gd name="T65" fmla="*/ 37 h 94"/>
              <a:gd name="T66" fmla="*/ 42 w 179"/>
              <a:gd name="T67" fmla="*/ 39 h 94"/>
              <a:gd name="T68" fmla="*/ 48 w 179"/>
              <a:gd name="T69" fmla="*/ 39 h 94"/>
              <a:gd name="T70" fmla="*/ 54 w 179"/>
              <a:gd name="T71" fmla="*/ 41 h 94"/>
              <a:gd name="T72" fmla="*/ 60 w 179"/>
              <a:gd name="T73" fmla="*/ 43 h 94"/>
              <a:gd name="T74" fmla="*/ 63 w 179"/>
              <a:gd name="T75" fmla="*/ 43 h 94"/>
              <a:gd name="T76" fmla="*/ 69 w 179"/>
              <a:gd name="T77" fmla="*/ 43 h 94"/>
              <a:gd name="T78" fmla="*/ 75 w 179"/>
              <a:gd name="T79" fmla="*/ 39 h 94"/>
              <a:gd name="T80" fmla="*/ 79 w 179"/>
              <a:gd name="T81" fmla="*/ 37 h 94"/>
              <a:gd name="T82" fmla="*/ 83 w 179"/>
              <a:gd name="T83" fmla="*/ 35 h 94"/>
              <a:gd name="T84" fmla="*/ 86 w 179"/>
              <a:gd name="T85" fmla="*/ 31 h 94"/>
              <a:gd name="T86" fmla="*/ 94 w 179"/>
              <a:gd name="T87" fmla="*/ 22 h 94"/>
              <a:gd name="T88" fmla="*/ 102 w 179"/>
              <a:gd name="T89" fmla="*/ 12 h 94"/>
              <a:gd name="T90" fmla="*/ 111 w 179"/>
              <a:gd name="T91" fmla="*/ 6 h 94"/>
              <a:gd name="T92" fmla="*/ 123 w 179"/>
              <a:gd name="T93" fmla="*/ 2 h 94"/>
              <a:gd name="T94" fmla="*/ 142 w 179"/>
              <a:gd name="T95" fmla="*/ 2 h 94"/>
              <a:gd name="T96" fmla="*/ 159 w 179"/>
              <a:gd name="T97" fmla="*/ 10 h 94"/>
              <a:gd name="T98" fmla="*/ 173 w 179"/>
              <a:gd name="T99" fmla="*/ 23 h 94"/>
              <a:gd name="T100" fmla="*/ 179 w 179"/>
              <a:gd name="T101" fmla="*/ 41 h 94"/>
              <a:gd name="T102" fmla="*/ 179 w 179"/>
              <a:gd name="T103" fmla="*/ 60 h 94"/>
              <a:gd name="T104" fmla="*/ 169 w 179"/>
              <a:gd name="T105" fmla="*/ 75 h 94"/>
              <a:gd name="T106" fmla="*/ 156 w 179"/>
              <a:gd name="T107" fmla="*/ 89 h 94"/>
              <a:gd name="T108" fmla="*/ 138 w 179"/>
              <a:gd name="T10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9" h="94">
                <a:moveTo>
                  <a:pt x="138" y="94"/>
                </a:moveTo>
                <a:lnTo>
                  <a:pt x="131" y="94"/>
                </a:lnTo>
                <a:lnTo>
                  <a:pt x="125" y="94"/>
                </a:lnTo>
                <a:lnTo>
                  <a:pt x="117" y="93"/>
                </a:lnTo>
                <a:lnTo>
                  <a:pt x="111" y="91"/>
                </a:lnTo>
                <a:lnTo>
                  <a:pt x="106" y="87"/>
                </a:lnTo>
                <a:lnTo>
                  <a:pt x="100" y="83"/>
                </a:lnTo>
                <a:lnTo>
                  <a:pt x="94" y="79"/>
                </a:lnTo>
                <a:lnTo>
                  <a:pt x="90" y="73"/>
                </a:lnTo>
                <a:lnTo>
                  <a:pt x="86" y="68"/>
                </a:lnTo>
                <a:lnTo>
                  <a:pt x="83" y="64"/>
                </a:lnTo>
                <a:lnTo>
                  <a:pt x="83" y="62"/>
                </a:lnTo>
                <a:lnTo>
                  <a:pt x="81" y="60"/>
                </a:lnTo>
                <a:lnTo>
                  <a:pt x="79" y="60"/>
                </a:lnTo>
                <a:lnTo>
                  <a:pt x="77" y="60"/>
                </a:lnTo>
                <a:lnTo>
                  <a:pt x="71" y="58"/>
                </a:lnTo>
                <a:lnTo>
                  <a:pt x="65" y="56"/>
                </a:lnTo>
                <a:lnTo>
                  <a:pt x="61" y="56"/>
                </a:lnTo>
                <a:lnTo>
                  <a:pt x="58" y="54"/>
                </a:lnTo>
                <a:lnTo>
                  <a:pt x="54" y="54"/>
                </a:lnTo>
                <a:lnTo>
                  <a:pt x="50" y="54"/>
                </a:lnTo>
                <a:lnTo>
                  <a:pt x="46" y="52"/>
                </a:lnTo>
                <a:lnTo>
                  <a:pt x="42" y="52"/>
                </a:lnTo>
                <a:lnTo>
                  <a:pt x="38" y="50"/>
                </a:lnTo>
                <a:lnTo>
                  <a:pt x="35" y="48"/>
                </a:lnTo>
                <a:lnTo>
                  <a:pt x="33" y="48"/>
                </a:lnTo>
                <a:lnTo>
                  <a:pt x="31" y="48"/>
                </a:lnTo>
                <a:lnTo>
                  <a:pt x="29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1" y="45"/>
                </a:lnTo>
                <a:lnTo>
                  <a:pt x="19" y="45"/>
                </a:lnTo>
                <a:lnTo>
                  <a:pt x="17" y="47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8" y="48"/>
                </a:lnTo>
                <a:lnTo>
                  <a:pt x="6" y="48"/>
                </a:lnTo>
                <a:lnTo>
                  <a:pt x="4" y="48"/>
                </a:lnTo>
                <a:lnTo>
                  <a:pt x="2" y="48"/>
                </a:lnTo>
                <a:lnTo>
                  <a:pt x="2" y="47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2" y="37"/>
                </a:lnTo>
                <a:lnTo>
                  <a:pt x="2" y="35"/>
                </a:lnTo>
                <a:lnTo>
                  <a:pt x="4" y="31"/>
                </a:lnTo>
                <a:lnTo>
                  <a:pt x="6" y="29"/>
                </a:lnTo>
                <a:lnTo>
                  <a:pt x="10" y="27"/>
                </a:lnTo>
                <a:lnTo>
                  <a:pt x="12" y="23"/>
                </a:lnTo>
                <a:lnTo>
                  <a:pt x="13" y="23"/>
                </a:lnTo>
                <a:lnTo>
                  <a:pt x="17" y="22"/>
                </a:lnTo>
                <a:lnTo>
                  <a:pt x="19" y="22"/>
                </a:lnTo>
                <a:lnTo>
                  <a:pt x="21" y="22"/>
                </a:lnTo>
                <a:lnTo>
                  <a:pt x="23" y="22"/>
                </a:lnTo>
                <a:lnTo>
                  <a:pt x="25" y="23"/>
                </a:lnTo>
                <a:lnTo>
                  <a:pt x="27" y="23"/>
                </a:lnTo>
                <a:lnTo>
                  <a:pt x="27" y="25"/>
                </a:lnTo>
                <a:lnTo>
                  <a:pt x="29" y="27"/>
                </a:lnTo>
                <a:lnTo>
                  <a:pt x="29" y="29"/>
                </a:lnTo>
                <a:lnTo>
                  <a:pt x="29" y="31"/>
                </a:lnTo>
                <a:lnTo>
                  <a:pt x="31" y="33"/>
                </a:lnTo>
                <a:lnTo>
                  <a:pt x="33" y="33"/>
                </a:lnTo>
                <a:lnTo>
                  <a:pt x="37" y="35"/>
                </a:lnTo>
                <a:lnTo>
                  <a:pt x="38" y="37"/>
                </a:lnTo>
                <a:lnTo>
                  <a:pt x="40" y="37"/>
                </a:lnTo>
                <a:lnTo>
                  <a:pt x="42" y="39"/>
                </a:lnTo>
                <a:lnTo>
                  <a:pt x="46" y="39"/>
                </a:lnTo>
                <a:lnTo>
                  <a:pt x="48" y="39"/>
                </a:lnTo>
                <a:lnTo>
                  <a:pt x="52" y="41"/>
                </a:lnTo>
                <a:lnTo>
                  <a:pt x="54" y="41"/>
                </a:lnTo>
                <a:lnTo>
                  <a:pt x="58" y="43"/>
                </a:lnTo>
                <a:lnTo>
                  <a:pt x="60" y="43"/>
                </a:lnTo>
                <a:lnTo>
                  <a:pt x="61" y="43"/>
                </a:lnTo>
                <a:lnTo>
                  <a:pt x="63" y="43"/>
                </a:lnTo>
                <a:lnTo>
                  <a:pt x="67" y="43"/>
                </a:lnTo>
                <a:lnTo>
                  <a:pt x="69" y="43"/>
                </a:lnTo>
                <a:lnTo>
                  <a:pt x="73" y="41"/>
                </a:lnTo>
                <a:lnTo>
                  <a:pt x="75" y="39"/>
                </a:lnTo>
                <a:lnTo>
                  <a:pt x="77" y="39"/>
                </a:lnTo>
                <a:lnTo>
                  <a:pt x="79" y="37"/>
                </a:lnTo>
                <a:lnTo>
                  <a:pt x="81" y="37"/>
                </a:lnTo>
                <a:lnTo>
                  <a:pt x="83" y="35"/>
                </a:lnTo>
                <a:lnTo>
                  <a:pt x="85" y="33"/>
                </a:lnTo>
                <a:lnTo>
                  <a:pt x="86" y="31"/>
                </a:lnTo>
                <a:lnTo>
                  <a:pt x="90" y="25"/>
                </a:lnTo>
                <a:lnTo>
                  <a:pt x="94" y="22"/>
                </a:lnTo>
                <a:lnTo>
                  <a:pt x="98" y="18"/>
                </a:lnTo>
                <a:lnTo>
                  <a:pt x="102" y="12"/>
                </a:lnTo>
                <a:lnTo>
                  <a:pt x="106" y="8"/>
                </a:lnTo>
                <a:lnTo>
                  <a:pt x="111" y="6"/>
                </a:lnTo>
                <a:lnTo>
                  <a:pt x="117" y="4"/>
                </a:lnTo>
                <a:lnTo>
                  <a:pt x="123" y="2"/>
                </a:lnTo>
                <a:lnTo>
                  <a:pt x="133" y="0"/>
                </a:lnTo>
                <a:lnTo>
                  <a:pt x="142" y="2"/>
                </a:lnTo>
                <a:lnTo>
                  <a:pt x="152" y="6"/>
                </a:lnTo>
                <a:lnTo>
                  <a:pt x="159" y="10"/>
                </a:lnTo>
                <a:lnTo>
                  <a:pt x="167" y="16"/>
                </a:lnTo>
                <a:lnTo>
                  <a:pt x="173" y="23"/>
                </a:lnTo>
                <a:lnTo>
                  <a:pt x="177" y="31"/>
                </a:lnTo>
                <a:lnTo>
                  <a:pt x="179" y="41"/>
                </a:lnTo>
                <a:lnTo>
                  <a:pt x="179" y="50"/>
                </a:lnTo>
                <a:lnTo>
                  <a:pt x="179" y="60"/>
                </a:lnTo>
                <a:lnTo>
                  <a:pt x="175" y="68"/>
                </a:lnTo>
                <a:lnTo>
                  <a:pt x="169" y="75"/>
                </a:lnTo>
                <a:lnTo>
                  <a:pt x="163" y="83"/>
                </a:lnTo>
                <a:lnTo>
                  <a:pt x="156" y="89"/>
                </a:lnTo>
                <a:lnTo>
                  <a:pt x="148" y="93"/>
                </a:lnTo>
                <a:lnTo>
                  <a:pt x="138" y="9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1" name="Freeform 213"/>
          <p:cNvSpPr>
            <a:spLocks/>
          </p:cNvSpPr>
          <p:nvPr/>
        </p:nvSpPr>
        <p:spPr bwMode="auto">
          <a:xfrm>
            <a:off x="5295900" y="5381625"/>
            <a:ext cx="463550" cy="450850"/>
          </a:xfrm>
          <a:custGeom>
            <a:avLst/>
            <a:gdLst>
              <a:gd name="T0" fmla="*/ 67 w 146"/>
              <a:gd name="T1" fmla="*/ 130 h 142"/>
              <a:gd name="T2" fmla="*/ 59 w 146"/>
              <a:gd name="T3" fmla="*/ 121 h 142"/>
              <a:gd name="T4" fmla="*/ 53 w 146"/>
              <a:gd name="T5" fmla="*/ 107 h 142"/>
              <a:gd name="T6" fmla="*/ 50 w 146"/>
              <a:gd name="T7" fmla="*/ 94 h 142"/>
              <a:gd name="T8" fmla="*/ 50 w 146"/>
              <a:gd name="T9" fmla="*/ 81 h 142"/>
              <a:gd name="T10" fmla="*/ 51 w 146"/>
              <a:gd name="T11" fmla="*/ 75 h 142"/>
              <a:gd name="T12" fmla="*/ 50 w 146"/>
              <a:gd name="T13" fmla="*/ 71 h 142"/>
              <a:gd name="T14" fmla="*/ 46 w 146"/>
              <a:gd name="T15" fmla="*/ 65 h 142"/>
              <a:gd name="T16" fmla="*/ 40 w 146"/>
              <a:gd name="T17" fmla="*/ 56 h 142"/>
              <a:gd name="T18" fmla="*/ 34 w 146"/>
              <a:gd name="T19" fmla="*/ 50 h 142"/>
              <a:gd name="T20" fmla="*/ 28 w 146"/>
              <a:gd name="T21" fmla="*/ 44 h 142"/>
              <a:gd name="T22" fmla="*/ 25 w 146"/>
              <a:gd name="T23" fmla="*/ 36 h 142"/>
              <a:gd name="T24" fmla="*/ 21 w 146"/>
              <a:gd name="T25" fmla="*/ 33 h 142"/>
              <a:gd name="T26" fmla="*/ 19 w 146"/>
              <a:gd name="T27" fmla="*/ 29 h 142"/>
              <a:gd name="T28" fmla="*/ 17 w 146"/>
              <a:gd name="T29" fmla="*/ 25 h 142"/>
              <a:gd name="T30" fmla="*/ 15 w 146"/>
              <a:gd name="T31" fmla="*/ 21 h 142"/>
              <a:gd name="T32" fmla="*/ 9 w 146"/>
              <a:gd name="T33" fmla="*/ 21 h 142"/>
              <a:gd name="T34" fmla="*/ 5 w 146"/>
              <a:gd name="T35" fmla="*/ 17 h 142"/>
              <a:gd name="T36" fmla="*/ 2 w 146"/>
              <a:gd name="T37" fmla="*/ 15 h 142"/>
              <a:gd name="T38" fmla="*/ 0 w 146"/>
              <a:gd name="T39" fmla="*/ 11 h 142"/>
              <a:gd name="T40" fmla="*/ 2 w 146"/>
              <a:gd name="T41" fmla="*/ 8 h 142"/>
              <a:gd name="T42" fmla="*/ 5 w 146"/>
              <a:gd name="T43" fmla="*/ 4 h 142"/>
              <a:gd name="T44" fmla="*/ 11 w 146"/>
              <a:gd name="T45" fmla="*/ 0 h 142"/>
              <a:gd name="T46" fmla="*/ 17 w 146"/>
              <a:gd name="T47" fmla="*/ 0 h 142"/>
              <a:gd name="T48" fmla="*/ 25 w 146"/>
              <a:gd name="T49" fmla="*/ 0 h 142"/>
              <a:gd name="T50" fmla="*/ 30 w 146"/>
              <a:gd name="T51" fmla="*/ 2 h 142"/>
              <a:gd name="T52" fmla="*/ 32 w 146"/>
              <a:gd name="T53" fmla="*/ 6 h 142"/>
              <a:gd name="T54" fmla="*/ 32 w 146"/>
              <a:gd name="T55" fmla="*/ 10 h 142"/>
              <a:gd name="T56" fmla="*/ 32 w 146"/>
              <a:gd name="T57" fmla="*/ 13 h 142"/>
              <a:gd name="T58" fmla="*/ 28 w 146"/>
              <a:gd name="T59" fmla="*/ 17 h 142"/>
              <a:gd name="T60" fmla="*/ 32 w 146"/>
              <a:gd name="T61" fmla="*/ 21 h 142"/>
              <a:gd name="T62" fmla="*/ 34 w 146"/>
              <a:gd name="T63" fmla="*/ 27 h 142"/>
              <a:gd name="T64" fmla="*/ 36 w 146"/>
              <a:gd name="T65" fmla="*/ 31 h 142"/>
              <a:gd name="T66" fmla="*/ 40 w 146"/>
              <a:gd name="T67" fmla="*/ 35 h 142"/>
              <a:gd name="T68" fmla="*/ 42 w 146"/>
              <a:gd name="T69" fmla="*/ 40 h 142"/>
              <a:gd name="T70" fmla="*/ 46 w 146"/>
              <a:gd name="T71" fmla="*/ 44 h 142"/>
              <a:gd name="T72" fmla="*/ 50 w 146"/>
              <a:gd name="T73" fmla="*/ 48 h 142"/>
              <a:gd name="T74" fmla="*/ 53 w 146"/>
              <a:gd name="T75" fmla="*/ 50 h 142"/>
              <a:gd name="T76" fmla="*/ 61 w 146"/>
              <a:gd name="T77" fmla="*/ 52 h 142"/>
              <a:gd name="T78" fmla="*/ 65 w 146"/>
              <a:gd name="T79" fmla="*/ 54 h 142"/>
              <a:gd name="T80" fmla="*/ 69 w 146"/>
              <a:gd name="T81" fmla="*/ 54 h 142"/>
              <a:gd name="T82" fmla="*/ 74 w 146"/>
              <a:gd name="T83" fmla="*/ 54 h 142"/>
              <a:gd name="T84" fmla="*/ 86 w 146"/>
              <a:gd name="T85" fmla="*/ 50 h 142"/>
              <a:gd name="T86" fmla="*/ 98 w 146"/>
              <a:gd name="T87" fmla="*/ 50 h 142"/>
              <a:gd name="T88" fmla="*/ 109 w 146"/>
              <a:gd name="T89" fmla="*/ 50 h 142"/>
              <a:gd name="T90" fmla="*/ 121 w 146"/>
              <a:gd name="T91" fmla="*/ 54 h 142"/>
              <a:gd name="T92" fmla="*/ 136 w 146"/>
              <a:gd name="T93" fmla="*/ 67 h 142"/>
              <a:gd name="T94" fmla="*/ 144 w 146"/>
              <a:gd name="T95" fmla="*/ 84 h 142"/>
              <a:gd name="T96" fmla="*/ 146 w 146"/>
              <a:gd name="T97" fmla="*/ 102 h 142"/>
              <a:gd name="T98" fmla="*/ 140 w 146"/>
              <a:gd name="T99" fmla="*/ 121 h 142"/>
              <a:gd name="T100" fmla="*/ 126 w 146"/>
              <a:gd name="T101" fmla="*/ 134 h 142"/>
              <a:gd name="T102" fmla="*/ 109 w 146"/>
              <a:gd name="T103" fmla="*/ 142 h 142"/>
              <a:gd name="T104" fmla="*/ 92 w 146"/>
              <a:gd name="T105" fmla="*/ 142 h 142"/>
              <a:gd name="T106" fmla="*/ 73 w 146"/>
              <a:gd name="T107" fmla="*/ 13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6" h="142">
                <a:moveTo>
                  <a:pt x="73" y="136"/>
                </a:moveTo>
                <a:lnTo>
                  <a:pt x="67" y="130"/>
                </a:lnTo>
                <a:lnTo>
                  <a:pt x="63" y="127"/>
                </a:lnTo>
                <a:lnTo>
                  <a:pt x="59" y="121"/>
                </a:lnTo>
                <a:lnTo>
                  <a:pt x="55" y="115"/>
                </a:lnTo>
                <a:lnTo>
                  <a:pt x="53" y="107"/>
                </a:lnTo>
                <a:lnTo>
                  <a:pt x="51" y="102"/>
                </a:lnTo>
                <a:lnTo>
                  <a:pt x="50" y="94"/>
                </a:lnTo>
                <a:lnTo>
                  <a:pt x="50" y="88"/>
                </a:lnTo>
                <a:lnTo>
                  <a:pt x="50" y="81"/>
                </a:lnTo>
                <a:lnTo>
                  <a:pt x="51" y="77"/>
                </a:lnTo>
                <a:lnTo>
                  <a:pt x="51" y="75"/>
                </a:lnTo>
                <a:lnTo>
                  <a:pt x="51" y="73"/>
                </a:lnTo>
                <a:lnTo>
                  <a:pt x="50" y="71"/>
                </a:lnTo>
                <a:lnTo>
                  <a:pt x="50" y="69"/>
                </a:lnTo>
                <a:lnTo>
                  <a:pt x="46" y="65"/>
                </a:lnTo>
                <a:lnTo>
                  <a:pt x="42" y="59"/>
                </a:lnTo>
                <a:lnTo>
                  <a:pt x="40" y="56"/>
                </a:lnTo>
                <a:lnTo>
                  <a:pt x="36" y="54"/>
                </a:lnTo>
                <a:lnTo>
                  <a:pt x="34" y="50"/>
                </a:lnTo>
                <a:lnTo>
                  <a:pt x="32" y="46"/>
                </a:lnTo>
                <a:lnTo>
                  <a:pt x="28" y="44"/>
                </a:lnTo>
                <a:lnTo>
                  <a:pt x="26" y="40"/>
                </a:lnTo>
                <a:lnTo>
                  <a:pt x="25" y="36"/>
                </a:lnTo>
                <a:lnTo>
                  <a:pt x="23" y="33"/>
                </a:lnTo>
                <a:lnTo>
                  <a:pt x="21" y="33"/>
                </a:lnTo>
                <a:lnTo>
                  <a:pt x="21" y="31"/>
                </a:lnTo>
                <a:lnTo>
                  <a:pt x="19" y="29"/>
                </a:lnTo>
                <a:lnTo>
                  <a:pt x="19" y="27"/>
                </a:lnTo>
                <a:lnTo>
                  <a:pt x="17" y="25"/>
                </a:lnTo>
                <a:lnTo>
                  <a:pt x="15" y="23"/>
                </a:lnTo>
                <a:lnTo>
                  <a:pt x="15" y="21"/>
                </a:lnTo>
                <a:lnTo>
                  <a:pt x="11" y="21"/>
                </a:lnTo>
                <a:lnTo>
                  <a:pt x="9" y="21"/>
                </a:lnTo>
                <a:lnTo>
                  <a:pt x="7" y="19"/>
                </a:lnTo>
                <a:lnTo>
                  <a:pt x="5" y="17"/>
                </a:lnTo>
                <a:lnTo>
                  <a:pt x="3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1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0"/>
                </a:lnTo>
                <a:lnTo>
                  <a:pt x="26" y="2"/>
                </a:lnTo>
                <a:lnTo>
                  <a:pt x="30" y="2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2" y="10"/>
                </a:lnTo>
                <a:lnTo>
                  <a:pt x="32" y="11"/>
                </a:lnTo>
                <a:lnTo>
                  <a:pt x="32" y="13"/>
                </a:lnTo>
                <a:lnTo>
                  <a:pt x="30" y="15"/>
                </a:lnTo>
                <a:lnTo>
                  <a:pt x="28" y="17"/>
                </a:lnTo>
                <a:lnTo>
                  <a:pt x="30" y="19"/>
                </a:lnTo>
                <a:lnTo>
                  <a:pt x="32" y="21"/>
                </a:lnTo>
                <a:lnTo>
                  <a:pt x="32" y="23"/>
                </a:lnTo>
                <a:lnTo>
                  <a:pt x="34" y="27"/>
                </a:lnTo>
                <a:lnTo>
                  <a:pt x="36" y="29"/>
                </a:lnTo>
                <a:lnTo>
                  <a:pt x="36" y="31"/>
                </a:lnTo>
                <a:lnTo>
                  <a:pt x="38" y="33"/>
                </a:lnTo>
                <a:lnTo>
                  <a:pt x="40" y="35"/>
                </a:lnTo>
                <a:lnTo>
                  <a:pt x="42" y="38"/>
                </a:lnTo>
                <a:lnTo>
                  <a:pt x="42" y="40"/>
                </a:lnTo>
                <a:lnTo>
                  <a:pt x="44" y="42"/>
                </a:lnTo>
                <a:lnTo>
                  <a:pt x="46" y="44"/>
                </a:lnTo>
                <a:lnTo>
                  <a:pt x="48" y="46"/>
                </a:lnTo>
                <a:lnTo>
                  <a:pt x="50" y="48"/>
                </a:lnTo>
                <a:lnTo>
                  <a:pt x="51" y="50"/>
                </a:lnTo>
                <a:lnTo>
                  <a:pt x="53" y="50"/>
                </a:lnTo>
                <a:lnTo>
                  <a:pt x="57" y="52"/>
                </a:lnTo>
                <a:lnTo>
                  <a:pt x="61" y="52"/>
                </a:lnTo>
                <a:lnTo>
                  <a:pt x="63" y="54"/>
                </a:lnTo>
                <a:lnTo>
                  <a:pt x="65" y="54"/>
                </a:lnTo>
                <a:lnTo>
                  <a:pt x="67" y="54"/>
                </a:lnTo>
                <a:lnTo>
                  <a:pt x="69" y="54"/>
                </a:lnTo>
                <a:lnTo>
                  <a:pt x="71" y="54"/>
                </a:lnTo>
                <a:lnTo>
                  <a:pt x="74" y="54"/>
                </a:lnTo>
                <a:lnTo>
                  <a:pt x="80" y="52"/>
                </a:lnTo>
                <a:lnTo>
                  <a:pt x="86" y="50"/>
                </a:lnTo>
                <a:lnTo>
                  <a:pt x="92" y="50"/>
                </a:lnTo>
                <a:lnTo>
                  <a:pt x="98" y="50"/>
                </a:lnTo>
                <a:lnTo>
                  <a:pt x="103" y="50"/>
                </a:lnTo>
                <a:lnTo>
                  <a:pt x="109" y="50"/>
                </a:lnTo>
                <a:lnTo>
                  <a:pt x="115" y="52"/>
                </a:lnTo>
                <a:lnTo>
                  <a:pt x="121" y="54"/>
                </a:lnTo>
                <a:lnTo>
                  <a:pt x="128" y="59"/>
                </a:lnTo>
                <a:lnTo>
                  <a:pt x="136" y="67"/>
                </a:lnTo>
                <a:lnTo>
                  <a:pt x="140" y="75"/>
                </a:lnTo>
                <a:lnTo>
                  <a:pt x="144" y="84"/>
                </a:lnTo>
                <a:lnTo>
                  <a:pt x="146" y="94"/>
                </a:lnTo>
                <a:lnTo>
                  <a:pt x="146" y="102"/>
                </a:lnTo>
                <a:lnTo>
                  <a:pt x="144" y="111"/>
                </a:lnTo>
                <a:lnTo>
                  <a:pt x="140" y="121"/>
                </a:lnTo>
                <a:lnTo>
                  <a:pt x="134" y="127"/>
                </a:lnTo>
                <a:lnTo>
                  <a:pt x="126" y="134"/>
                </a:lnTo>
                <a:lnTo>
                  <a:pt x="119" y="138"/>
                </a:lnTo>
                <a:lnTo>
                  <a:pt x="109" y="142"/>
                </a:lnTo>
                <a:lnTo>
                  <a:pt x="101" y="142"/>
                </a:lnTo>
                <a:lnTo>
                  <a:pt x="92" y="142"/>
                </a:lnTo>
                <a:lnTo>
                  <a:pt x="82" y="140"/>
                </a:lnTo>
                <a:lnTo>
                  <a:pt x="73" y="13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2" name="Freeform 214"/>
          <p:cNvSpPr>
            <a:spLocks/>
          </p:cNvSpPr>
          <p:nvPr/>
        </p:nvSpPr>
        <p:spPr bwMode="auto">
          <a:xfrm>
            <a:off x="6296025" y="5613400"/>
            <a:ext cx="523875" cy="358775"/>
          </a:xfrm>
          <a:custGeom>
            <a:avLst/>
            <a:gdLst>
              <a:gd name="T0" fmla="*/ 142 w 165"/>
              <a:gd name="T1" fmla="*/ 86 h 113"/>
              <a:gd name="T2" fmla="*/ 130 w 165"/>
              <a:gd name="T3" fmla="*/ 92 h 113"/>
              <a:gd name="T4" fmla="*/ 115 w 165"/>
              <a:gd name="T5" fmla="*/ 94 h 113"/>
              <a:gd name="T6" fmla="*/ 101 w 165"/>
              <a:gd name="T7" fmla="*/ 92 h 113"/>
              <a:gd name="T8" fmla="*/ 90 w 165"/>
              <a:gd name="T9" fmla="*/ 86 h 113"/>
              <a:gd name="T10" fmla="*/ 82 w 165"/>
              <a:gd name="T11" fmla="*/ 84 h 113"/>
              <a:gd name="T12" fmla="*/ 76 w 165"/>
              <a:gd name="T13" fmla="*/ 84 h 113"/>
              <a:gd name="T14" fmla="*/ 65 w 165"/>
              <a:gd name="T15" fmla="*/ 88 h 113"/>
              <a:gd name="T16" fmla="*/ 59 w 165"/>
              <a:gd name="T17" fmla="*/ 90 h 113"/>
              <a:gd name="T18" fmla="*/ 51 w 165"/>
              <a:gd name="T19" fmla="*/ 94 h 113"/>
              <a:gd name="T20" fmla="*/ 44 w 165"/>
              <a:gd name="T21" fmla="*/ 96 h 113"/>
              <a:gd name="T22" fmla="*/ 34 w 165"/>
              <a:gd name="T23" fmla="*/ 98 h 113"/>
              <a:gd name="T24" fmla="*/ 30 w 165"/>
              <a:gd name="T25" fmla="*/ 100 h 113"/>
              <a:gd name="T26" fmla="*/ 26 w 165"/>
              <a:gd name="T27" fmla="*/ 100 h 113"/>
              <a:gd name="T28" fmla="*/ 23 w 165"/>
              <a:gd name="T29" fmla="*/ 102 h 113"/>
              <a:gd name="T30" fmla="*/ 21 w 165"/>
              <a:gd name="T31" fmla="*/ 104 h 113"/>
              <a:gd name="T32" fmla="*/ 17 w 165"/>
              <a:gd name="T33" fmla="*/ 107 h 113"/>
              <a:gd name="T34" fmla="*/ 13 w 165"/>
              <a:gd name="T35" fmla="*/ 111 h 113"/>
              <a:gd name="T36" fmla="*/ 9 w 165"/>
              <a:gd name="T37" fmla="*/ 113 h 113"/>
              <a:gd name="T38" fmla="*/ 5 w 165"/>
              <a:gd name="T39" fmla="*/ 113 h 113"/>
              <a:gd name="T40" fmla="*/ 3 w 165"/>
              <a:gd name="T41" fmla="*/ 109 h 113"/>
              <a:gd name="T42" fmla="*/ 1 w 165"/>
              <a:gd name="T43" fmla="*/ 105 h 113"/>
              <a:gd name="T44" fmla="*/ 0 w 165"/>
              <a:gd name="T45" fmla="*/ 100 h 113"/>
              <a:gd name="T46" fmla="*/ 1 w 165"/>
              <a:gd name="T47" fmla="*/ 92 h 113"/>
              <a:gd name="T48" fmla="*/ 5 w 165"/>
              <a:gd name="T49" fmla="*/ 86 h 113"/>
              <a:gd name="T50" fmla="*/ 7 w 165"/>
              <a:gd name="T51" fmla="*/ 82 h 113"/>
              <a:gd name="T52" fmla="*/ 11 w 165"/>
              <a:gd name="T53" fmla="*/ 81 h 113"/>
              <a:gd name="T54" fmla="*/ 17 w 165"/>
              <a:gd name="T55" fmla="*/ 81 h 113"/>
              <a:gd name="T56" fmla="*/ 21 w 165"/>
              <a:gd name="T57" fmla="*/ 84 h 113"/>
              <a:gd name="T58" fmla="*/ 25 w 165"/>
              <a:gd name="T59" fmla="*/ 86 h 113"/>
              <a:gd name="T60" fmla="*/ 28 w 165"/>
              <a:gd name="T61" fmla="*/ 84 h 113"/>
              <a:gd name="T62" fmla="*/ 34 w 165"/>
              <a:gd name="T63" fmla="*/ 84 h 113"/>
              <a:gd name="T64" fmla="*/ 40 w 165"/>
              <a:gd name="T65" fmla="*/ 82 h 113"/>
              <a:gd name="T66" fmla="*/ 46 w 165"/>
              <a:gd name="T67" fmla="*/ 82 h 113"/>
              <a:gd name="T68" fmla="*/ 51 w 165"/>
              <a:gd name="T69" fmla="*/ 81 h 113"/>
              <a:gd name="T70" fmla="*/ 55 w 165"/>
              <a:gd name="T71" fmla="*/ 79 h 113"/>
              <a:gd name="T72" fmla="*/ 59 w 165"/>
              <a:gd name="T73" fmla="*/ 75 h 113"/>
              <a:gd name="T74" fmla="*/ 63 w 165"/>
              <a:gd name="T75" fmla="*/ 71 h 113"/>
              <a:gd name="T76" fmla="*/ 67 w 165"/>
              <a:gd name="T77" fmla="*/ 67 h 113"/>
              <a:gd name="T78" fmla="*/ 69 w 165"/>
              <a:gd name="T79" fmla="*/ 63 h 113"/>
              <a:gd name="T80" fmla="*/ 71 w 165"/>
              <a:gd name="T81" fmla="*/ 57 h 113"/>
              <a:gd name="T82" fmla="*/ 71 w 165"/>
              <a:gd name="T83" fmla="*/ 50 h 113"/>
              <a:gd name="T84" fmla="*/ 73 w 165"/>
              <a:gd name="T85" fmla="*/ 38 h 113"/>
              <a:gd name="T86" fmla="*/ 76 w 165"/>
              <a:gd name="T87" fmla="*/ 27 h 113"/>
              <a:gd name="T88" fmla="*/ 82 w 165"/>
              <a:gd name="T89" fmla="*/ 15 h 113"/>
              <a:gd name="T90" fmla="*/ 94 w 165"/>
              <a:gd name="T91" fmla="*/ 6 h 113"/>
              <a:gd name="T92" fmla="*/ 113 w 165"/>
              <a:gd name="T93" fmla="*/ 0 h 113"/>
              <a:gd name="T94" fmla="*/ 130 w 165"/>
              <a:gd name="T95" fmla="*/ 0 h 113"/>
              <a:gd name="T96" fmla="*/ 147 w 165"/>
              <a:gd name="T97" fmla="*/ 9 h 113"/>
              <a:gd name="T98" fmla="*/ 159 w 165"/>
              <a:gd name="T99" fmla="*/ 23 h 113"/>
              <a:gd name="T100" fmla="*/ 165 w 165"/>
              <a:gd name="T101" fmla="*/ 40 h 113"/>
              <a:gd name="T102" fmla="*/ 163 w 165"/>
              <a:gd name="T103" fmla="*/ 59 h 113"/>
              <a:gd name="T104" fmla="*/ 155 w 165"/>
              <a:gd name="T105" fmla="*/ 7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5" h="113">
                <a:moveTo>
                  <a:pt x="147" y="82"/>
                </a:moveTo>
                <a:lnTo>
                  <a:pt x="142" y="86"/>
                </a:lnTo>
                <a:lnTo>
                  <a:pt x="136" y="90"/>
                </a:lnTo>
                <a:lnTo>
                  <a:pt x="130" y="92"/>
                </a:lnTo>
                <a:lnTo>
                  <a:pt x="122" y="92"/>
                </a:lnTo>
                <a:lnTo>
                  <a:pt x="115" y="94"/>
                </a:lnTo>
                <a:lnTo>
                  <a:pt x="109" y="92"/>
                </a:lnTo>
                <a:lnTo>
                  <a:pt x="101" y="92"/>
                </a:lnTo>
                <a:lnTo>
                  <a:pt x="96" y="90"/>
                </a:lnTo>
                <a:lnTo>
                  <a:pt x="90" y="86"/>
                </a:lnTo>
                <a:lnTo>
                  <a:pt x="84" y="84"/>
                </a:lnTo>
                <a:lnTo>
                  <a:pt x="82" y="84"/>
                </a:lnTo>
                <a:lnTo>
                  <a:pt x="80" y="84"/>
                </a:lnTo>
                <a:lnTo>
                  <a:pt x="76" y="84"/>
                </a:lnTo>
                <a:lnTo>
                  <a:pt x="73" y="86"/>
                </a:lnTo>
                <a:lnTo>
                  <a:pt x="65" y="88"/>
                </a:lnTo>
                <a:lnTo>
                  <a:pt x="61" y="90"/>
                </a:lnTo>
                <a:lnTo>
                  <a:pt x="59" y="90"/>
                </a:lnTo>
                <a:lnTo>
                  <a:pt x="55" y="92"/>
                </a:lnTo>
                <a:lnTo>
                  <a:pt x="51" y="94"/>
                </a:lnTo>
                <a:lnTo>
                  <a:pt x="48" y="96"/>
                </a:lnTo>
                <a:lnTo>
                  <a:pt x="44" y="96"/>
                </a:lnTo>
                <a:lnTo>
                  <a:pt x="40" y="98"/>
                </a:lnTo>
                <a:lnTo>
                  <a:pt x="34" y="98"/>
                </a:lnTo>
                <a:lnTo>
                  <a:pt x="32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5" y="100"/>
                </a:lnTo>
                <a:lnTo>
                  <a:pt x="23" y="102"/>
                </a:lnTo>
                <a:lnTo>
                  <a:pt x="21" y="102"/>
                </a:lnTo>
                <a:lnTo>
                  <a:pt x="21" y="104"/>
                </a:lnTo>
                <a:lnTo>
                  <a:pt x="19" y="105"/>
                </a:lnTo>
                <a:lnTo>
                  <a:pt x="17" y="107"/>
                </a:lnTo>
                <a:lnTo>
                  <a:pt x="15" y="109"/>
                </a:lnTo>
                <a:lnTo>
                  <a:pt x="13" y="111"/>
                </a:lnTo>
                <a:lnTo>
                  <a:pt x="11" y="113"/>
                </a:lnTo>
                <a:lnTo>
                  <a:pt x="9" y="113"/>
                </a:lnTo>
                <a:lnTo>
                  <a:pt x="7" y="113"/>
                </a:lnTo>
                <a:lnTo>
                  <a:pt x="5" y="113"/>
                </a:lnTo>
                <a:lnTo>
                  <a:pt x="5" y="111"/>
                </a:lnTo>
                <a:lnTo>
                  <a:pt x="3" y="109"/>
                </a:lnTo>
                <a:lnTo>
                  <a:pt x="1" y="107"/>
                </a:lnTo>
                <a:lnTo>
                  <a:pt x="1" y="105"/>
                </a:lnTo>
                <a:lnTo>
                  <a:pt x="0" y="102"/>
                </a:lnTo>
                <a:lnTo>
                  <a:pt x="0" y="100"/>
                </a:lnTo>
                <a:lnTo>
                  <a:pt x="1" y="96"/>
                </a:lnTo>
                <a:lnTo>
                  <a:pt x="1" y="92"/>
                </a:lnTo>
                <a:lnTo>
                  <a:pt x="3" y="88"/>
                </a:lnTo>
                <a:lnTo>
                  <a:pt x="5" y="86"/>
                </a:lnTo>
                <a:lnTo>
                  <a:pt x="7" y="84"/>
                </a:lnTo>
                <a:lnTo>
                  <a:pt x="7" y="82"/>
                </a:lnTo>
                <a:lnTo>
                  <a:pt x="9" y="81"/>
                </a:lnTo>
                <a:lnTo>
                  <a:pt x="11" y="81"/>
                </a:lnTo>
                <a:lnTo>
                  <a:pt x="15" y="81"/>
                </a:lnTo>
                <a:lnTo>
                  <a:pt x="17" y="81"/>
                </a:lnTo>
                <a:lnTo>
                  <a:pt x="19" y="82"/>
                </a:lnTo>
                <a:lnTo>
                  <a:pt x="21" y="84"/>
                </a:lnTo>
                <a:lnTo>
                  <a:pt x="21" y="86"/>
                </a:lnTo>
                <a:lnTo>
                  <a:pt x="25" y="86"/>
                </a:lnTo>
                <a:lnTo>
                  <a:pt x="26" y="86"/>
                </a:lnTo>
                <a:lnTo>
                  <a:pt x="28" y="84"/>
                </a:lnTo>
                <a:lnTo>
                  <a:pt x="32" y="84"/>
                </a:lnTo>
                <a:lnTo>
                  <a:pt x="34" y="84"/>
                </a:lnTo>
                <a:lnTo>
                  <a:pt x="38" y="84"/>
                </a:lnTo>
                <a:lnTo>
                  <a:pt x="40" y="82"/>
                </a:lnTo>
                <a:lnTo>
                  <a:pt x="42" y="82"/>
                </a:lnTo>
                <a:lnTo>
                  <a:pt x="46" y="82"/>
                </a:lnTo>
                <a:lnTo>
                  <a:pt x="48" y="81"/>
                </a:lnTo>
                <a:lnTo>
                  <a:pt x="51" y="81"/>
                </a:lnTo>
                <a:lnTo>
                  <a:pt x="53" y="81"/>
                </a:lnTo>
                <a:lnTo>
                  <a:pt x="55" y="79"/>
                </a:lnTo>
                <a:lnTo>
                  <a:pt x="57" y="77"/>
                </a:lnTo>
                <a:lnTo>
                  <a:pt x="59" y="75"/>
                </a:lnTo>
                <a:lnTo>
                  <a:pt x="61" y="73"/>
                </a:lnTo>
                <a:lnTo>
                  <a:pt x="63" y="71"/>
                </a:lnTo>
                <a:lnTo>
                  <a:pt x="65" y="69"/>
                </a:lnTo>
                <a:lnTo>
                  <a:pt x="67" y="67"/>
                </a:lnTo>
                <a:lnTo>
                  <a:pt x="69" y="65"/>
                </a:lnTo>
                <a:lnTo>
                  <a:pt x="69" y="63"/>
                </a:lnTo>
                <a:lnTo>
                  <a:pt x="69" y="61"/>
                </a:lnTo>
                <a:lnTo>
                  <a:pt x="71" y="57"/>
                </a:lnTo>
                <a:lnTo>
                  <a:pt x="71" y="56"/>
                </a:lnTo>
                <a:lnTo>
                  <a:pt x="71" y="50"/>
                </a:lnTo>
                <a:lnTo>
                  <a:pt x="71" y="44"/>
                </a:lnTo>
                <a:lnTo>
                  <a:pt x="73" y="38"/>
                </a:lnTo>
                <a:lnTo>
                  <a:pt x="74" y="33"/>
                </a:lnTo>
                <a:lnTo>
                  <a:pt x="76" y="27"/>
                </a:lnTo>
                <a:lnTo>
                  <a:pt x="78" y="21"/>
                </a:lnTo>
                <a:lnTo>
                  <a:pt x="82" y="15"/>
                </a:lnTo>
                <a:lnTo>
                  <a:pt x="86" y="11"/>
                </a:lnTo>
                <a:lnTo>
                  <a:pt x="94" y="6"/>
                </a:lnTo>
                <a:lnTo>
                  <a:pt x="103" y="2"/>
                </a:lnTo>
                <a:lnTo>
                  <a:pt x="113" y="0"/>
                </a:lnTo>
                <a:lnTo>
                  <a:pt x="122" y="0"/>
                </a:lnTo>
                <a:lnTo>
                  <a:pt x="130" y="0"/>
                </a:lnTo>
                <a:lnTo>
                  <a:pt x="140" y="4"/>
                </a:lnTo>
                <a:lnTo>
                  <a:pt x="147" y="9"/>
                </a:lnTo>
                <a:lnTo>
                  <a:pt x="155" y="15"/>
                </a:lnTo>
                <a:lnTo>
                  <a:pt x="159" y="23"/>
                </a:lnTo>
                <a:lnTo>
                  <a:pt x="163" y="31"/>
                </a:lnTo>
                <a:lnTo>
                  <a:pt x="165" y="40"/>
                </a:lnTo>
                <a:lnTo>
                  <a:pt x="165" y="50"/>
                </a:lnTo>
                <a:lnTo>
                  <a:pt x="163" y="59"/>
                </a:lnTo>
                <a:lnTo>
                  <a:pt x="159" y="67"/>
                </a:lnTo>
                <a:lnTo>
                  <a:pt x="155" y="75"/>
                </a:lnTo>
                <a:lnTo>
                  <a:pt x="147" y="8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3" name="Freeform 215"/>
          <p:cNvSpPr>
            <a:spLocks/>
          </p:cNvSpPr>
          <p:nvPr/>
        </p:nvSpPr>
        <p:spPr bwMode="auto">
          <a:xfrm>
            <a:off x="6848475" y="5422900"/>
            <a:ext cx="523875" cy="355600"/>
          </a:xfrm>
          <a:custGeom>
            <a:avLst/>
            <a:gdLst>
              <a:gd name="T0" fmla="*/ 142 w 165"/>
              <a:gd name="T1" fmla="*/ 89 h 112"/>
              <a:gd name="T2" fmla="*/ 129 w 165"/>
              <a:gd name="T3" fmla="*/ 93 h 112"/>
              <a:gd name="T4" fmla="*/ 116 w 165"/>
              <a:gd name="T5" fmla="*/ 94 h 112"/>
              <a:gd name="T6" fmla="*/ 102 w 165"/>
              <a:gd name="T7" fmla="*/ 93 h 112"/>
              <a:gd name="T8" fmla="*/ 89 w 165"/>
              <a:gd name="T9" fmla="*/ 87 h 112"/>
              <a:gd name="T10" fmla="*/ 83 w 165"/>
              <a:gd name="T11" fmla="*/ 85 h 112"/>
              <a:gd name="T12" fmla="*/ 79 w 165"/>
              <a:gd name="T13" fmla="*/ 83 h 112"/>
              <a:gd name="T14" fmla="*/ 71 w 165"/>
              <a:gd name="T15" fmla="*/ 87 h 112"/>
              <a:gd name="T16" fmla="*/ 62 w 165"/>
              <a:gd name="T17" fmla="*/ 89 h 112"/>
              <a:gd name="T18" fmla="*/ 54 w 165"/>
              <a:gd name="T19" fmla="*/ 93 h 112"/>
              <a:gd name="T20" fmla="*/ 46 w 165"/>
              <a:gd name="T21" fmla="*/ 94 h 112"/>
              <a:gd name="T22" fmla="*/ 39 w 165"/>
              <a:gd name="T23" fmla="*/ 96 h 112"/>
              <a:gd name="T24" fmla="*/ 33 w 165"/>
              <a:gd name="T25" fmla="*/ 98 h 112"/>
              <a:gd name="T26" fmla="*/ 29 w 165"/>
              <a:gd name="T27" fmla="*/ 98 h 112"/>
              <a:gd name="T28" fmla="*/ 25 w 165"/>
              <a:gd name="T29" fmla="*/ 100 h 112"/>
              <a:gd name="T30" fmla="*/ 21 w 165"/>
              <a:gd name="T31" fmla="*/ 100 h 112"/>
              <a:gd name="T32" fmla="*/ 20 w 165"/>
              <a:gd name="T33" fmla="*/ 104 h 112"/>
              <a:gd name="T34" fmla="*/ 16 w 165"/>
              <a:gd name="T35" fmla="*/ 108 h 112"/>
              <a:gd name="T36" fmla="*/ 12 w 165"/>
              <a:gd name="T37" fmla="*/ 110 h 112"/>
              <a:gd name="T38" fmla="*/ 8 w 165"/>
              <a:gd name="T39" fmla="*/ 112 h 112"/>
              <a:gd name="T40" fmla="*/ 4 w 165"/>
              <a:gd name="T41" fmla="*/ 110 h 112"/>
              <a:gd name="T42" fmla="*/ 0 w 165"/>
              <a:gd name="T43" fmla="*/ 106 h 112"/>
              <a:gd name="T44" fmla="*/ 0 w 165"/>
              <a:gd name="T45" fmla="*/ 100 h 112"/>
              <a:gd name="T46" fmla="*/ 0 w 165"/>
              <a:gd name="T47" fmla="*/ 94 h 112"/>
              <a:gd name="T48" fmla="*/ 2 w 165"/>
              <a:gd name="T49" fmla="*/ 87 h 112"/>
              <a:gd name="T50" fmla="*/ 6 w 165"/>
              <a:gd name="T51" fmla="*/ 83 h 112"/>
              <a:gd name="T52" fmla="*/ 10 w 165"/>
              <a:gd name="T53" fmla="*/ 79 h 112"/>
              <a:gd name="T54" fmla="*/ 14 w 165"/>
              <a:gd name="T55" fmla="*/ 79 h 112"/>
              <a:gd name="T56" fmla="*/ 18 w 165"/>
              <a:gd name="T57" fmla="*/ 81 h 112"/>
              <a:gd name="T58" fmla="*/ 20 w 165"/>
              <a:gd name="T59" fmla="*/ 85 h 112"/>
              <a:gd name="T60" fmla="*/ 23 w 165"/>
              <a:gd name="T61" fmla="*/ 85 h 112"/>
              <a:gd name="T62" fmla="*/ 29 w 165"/>
              <a:gd name="T63" fmla="*/ 85 h 112"/>
              <a:gd name="T64" fmla="*/ 35 w 165"/>
              <a:gd name="T65" fmla="*/ 83 h 112"/>
              <a:gd name="T66" fmla="*/ 39 w 165"/>
              <a:gd name="T67" fmla="*/ 83 h 112"/>
              <a:gd name="T68" fmla="*/ 44 w 165"/>
              <a:gd name="T69" fmla="*/ 81 h 112"/>
              <a:gd name="T70" fmla="*/ 50 w 165"/>
              <a:gd name="T71" fmla="*/ 81 h 112"/>
              <a:gd name="T72" fmla="*/ 56 w 165"/>
              <a:gd name="T73" fmla="*/ 79 h 112"/>
              <a:gd name="T74" fmla="*/ 60 w 165"/>
              <a:gd name="T75" fmla="*/ 75 h 112"/>
              <a:gd name="T76" fmla="*/ 64 w 165"/>
              <a:gd name="T77" fmla="*/ 71 h 112"/>
              <a:gd name="T78" fmla="*/ 66 w 165"/>
              <a:gd name="T79" fmla="*/ 66 h 112"/>
              <a:gd name="T80" fmla="*/ 69 w 165"/>
              <a:gd name="T81" fmla="*/ 64 h 112"/>
              <a:gd name="T82" fmla="*/ 69 w 165"/>
              <a:gd name="T83" fmla="*/ 58 h 112"/>
              <a:gd name="T84" fmla="*/ 71 w 165"/>
              <a:gd name="T85" fmla="*/ 50 h 112"/>
              <a:gd name="T86" fmla="*/ 73 w 165"/>
              <a:gd name="T87" fmla="*/ 37 h 112"/>
              <a:gd name="T88" fmla="*/ 77 w 165"/>
              <a:gd name="T89" fmla="*/ 25 h 112"/>
              <a:gd name="T90" fmla="*/ 83 w 165"/>
              <a:gd name="T91" fmla="*/ 16 h 112"/>
              <a:gd name="T92" fmla="*/ 96 w 165"/>
              <a:gd name="T93" fmla="*/ 6 h 112"/>
              <a:gd name="T94" fmla="*/ 114 w 165"/>
              <a:gd name="T95" fmla="*/ 0 h 112"/>
              <a:gd name="T96" fmla="*/ 131 w 165"/>
              <a:gd name="T97" fmla="*/ 2 h 112"/>
              <a:gd name="T98" fmla="*/ 148 w 165"/>
              <a:gd name="T99" fmla="*/ 10 h 112"/>
              <a:gd name="T100" fmla="*/ 160 w 165"/>
              <a:gd name="T101" fmla="*/ 25 h 112"/>
              <a:gd name="T102" fmla="*/ 165 w 165"/>
              <a:gd name="T103" fmla="*/ 43 h 112"/>
              <a:gd name="T104" fmla="*/ 164 w 165"/>
              <a:gd name="T105" fmla="*/ 60 h 112"/>
              <a:gd name="T106" fmla="*/ 154 w 165"/>
              <a:gd name="T107" fmla="*/ 7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5" h="112">
                <a:moveTo>
                  <a:pt x="148" y="85"/>
                </a:moveTo>
                <a:lnTo>
                  <a:pt x="142" y="89"/>
                </a:lnTo>
                <a:lnTo>
                  <a:pt x="135" y="91"/>
                </a:lnTo>
                <a:lnTo>
                  <a:pt x="129" y="93"/>
                </a:lnTo>
                <a:lnTo>
                  <a:pt x="121" y="94"/>
                </a:lnTo>
                <a:lnTo>
                  <a:pt x="116" y="94"/>
                </a:lnTo>
                <a:lnTo>
                  <a:pt x="108" y="93"/>
                </a:lnTo>
                <a:lnTo>
                  <a:pt x="102" y="93"/>
                </a:lnTo>
                <a:lnTo>
                  <a:pt x="94" y="91"/>
                </a:lnTo>
                <a:lnTo>
                  <a:pt x="89" y="87"/>
                </a:lnTo>
                <a:lnTo>
                  <a:pt x="85" y="85"/>
                </a:lnTo>
                <a:lnTo>
                  <a:pt x="83" y="85"/>
                </a:lnTo>
                <a:lnTo>
                  <a:pt x="81" y="83"/>
                </a:lnTo>
                <a:lnTo>
                  <a:pt x="79" y="83"/>
                </a:lnTo>
                <a:lnTo>
                  <a:pt x="77" y="85"/>
                </a:lnTo>
                <a:lnTo>
                  <a:pt x="71" y="87"/>
                </a:lnTo>
                <a:lnTo>
                  <a:pt x="64" y="89"/>
                </a:lnTo>
                <a:lnTo>
                  <a:pt x="62" y="89"/>
                </a:lnTo>
                <a:lnTo>
                  <a:pt x="58" y="91"/>
                </a:lnTo>
                <a:lnTo>
                  <a:pt x="54" y="93"/>
                </a:lnTo>
                <a:lnTo>
                  <a:pt x="50" y="94"/>
                </a:lnTo>
                <a:lnTo>
                  <a:pt x="46" y="94"/>
                </a:lnTo>
                <a:lnTo>
                  <a:pt x="43" y="96"/>
                </a:lnTo>
                <a:lnTo>
                  <a:pt x="39" y="96"/>
                </a:lnTo>
                <a:lnTo>
                  <a:pt x="35" y="98"/>
                </a:lnTo>
                <a:lnTo>
                  <a:pt x="33" y="98"/>
                </a:lnTo>
                <a:lnTo>
                  <a:pt x="31" y="98"/>
                </a:lnTo>
                <a:lnTo>
                  <a:pt x="29" y="98"/>
                </a:lnTo>
                <a:lnTo>
                  <a:pt x="27" y="98"/>
                </a:lnTo>
                <a:lnTo>
                  <a:pt x="25" y="100"/>
                </a:lnTo>
                <a:lnTo>
                  <a:pt x="23" y="100"/>
                </a:lnTo>
                <a:lnTo>
                  <a:pt x="21" y="100"/>
                </a:lnTo>
                <a:lnTo>
                  <a:pt x="20" y="100"/>
                </a:lnTo>
                <a:lnTo>
                  <a:pt x="20" y="104"/>
                </a:lnTo>
                <a:lnTo>
                  <a:pt x="18" y="106"/>
                </a:lnTo>
                <a:lnTo>
                  <a:pt x="16" y="108"/>
                </a:lnTo>
                <a:lnTo>
                  <a:pt x="14" y="110"/>
                </a:lnTo>
                <a:lnTo>
                  <a:pt x="12" y="110"/>
                </a:lnTo>
                <a:lnTo>
                  <a:pt x="10" y="112"/>
                </a:lnTo>
                <a:lnTo>
                  <a:pt x="8" y="112"/>
                </a:lnTo>
                <a:lnTo>
                  <a:pt x="6" y="112"/>
                </a:lnTo>
                <a:lnTo>
                  <a:pt x="4" y="110"/>
                </a:lnTo>
                <a:lnTo>
                  <a:pt x="2" y="110"/>
                </a:lnTo>
                <a:lnTo>
                  <a:pt x="0" y="106"/>
                </a:lnTo>
                <a:lnTo>
                  <a:pt x="0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0" y="91"/>
                </a:lnTo>
                <a:lnTo>
                  <a:pt x="2" y="87"/>
                </a:lnTo>
                <a:lnTo>
                  <a:pt x="4" y="85"/>
                </a:lnTo>
                <a:lnTo>
                  <a:pt x="6" y="83"/>
                </a:lnTo>
                <a:lnTo>
                  <a:pt x="8" y="81"/>
                </a:lnTo>
                <a:lnTo>
                  <a:pt x="10" y="79"/>
                </a:lnTo>
                <a:lnTo>
                  <a:pt x="12" y="79"/>
                </a:lnTo>
                <a:lnTo>
                  <a:pt x="14" y="79"/>
                </a:lnTo>
                <a:lnTo>
                  <a:pt x="16" y="79"/>
                </a:lnTo>
                <a:lnTo>
                  <a:pt x="18" y="81"/>
                </a:lnTo>
                <a:lnTo>
                  <a:pt x="20" y="83"/>
                </a:lnTo>
                <a:lnTo>
                  <a:pt x="20" y="85"/>
                </a:lnTo>
                <a:lnTo>
                  <a:pt x="21" y="85"/>
                </a:lnTo>
                <a:lnTo>
                  <a:pt x="23" y="85"/>
                </a:lnTo>
                <a:lnTo>
                  <a:pt x="25" y="85"/>
                </a:lnTo>
                <a:lnTo>
                  <a:pt x="29" y="85"/>
                </a:lnTo>
                <a:lnTo>
                  <a:pt x="31" y="85"/>
                </a:lnTo>
                <a:lnTo>
                  <a:pt x="35" y="83"/>
                </a:lnTo>
                <a:lnTo>
                  <a:pt x="37" y="83"/>
                </a:lnTo>
                <a:lnTo>
                  <a:pt x="39" y="83"/>
                </a:lnTo>
                <a:lnTo>
                  <a:pt x="43" y="81"/>
                </a:lnTo>
                <a:lnTo>
                  <a:pt x="44" y="81"/>
                </a:lnTo>
                <a:lnTo>
                  <a:pt x="48" y="81"/>
                </a:lnTo>
                <a:lnTo>
                  <a:pt x="50" y="81"/>
                </a:lnTo>
                <a:lnTo>
                  <a:pt x="54" y="79"/>
                </a:lnTo>
                <a:lnTo>
                  <a:pt x="56" y="79"/>
                </a:lnTo>
                <a:lnTo>
                  <a:pt x="58" y="77"/>
                </a:lnTo>
                <a:lnTo>
                  <a:pt x="60" y="75"/>
                </a:lnTo>
                <a:lnTo>
                  <a:pt x="62" y="73"/>
                </a:lnTo>
                <a:lnTo>
                  <a:pt x="64" y="71"/>
                </a:lnTo>
                <a:lnTo>
                  <a:pt x="66" y="68"/>
                </a:lnTo>
                <a:lnTo>
                  <a:pt x="66" y="66"/>
                </a:lnTo>
                <a:lnTo>
                  <a:pt x="68" y="66"/>
                </a:lnTo>
                <a:lnTo>
                  <a:pt x="69" y="64"/>
                </a:lnTo>
                <a:lnTo>
                  <a:pt x="69" y="62"/>
                </a:lnTo>
                <a:lnTo>
                  <a:pt x="69" y="58"/>
                </a:lnTo>
                <a:lnTo>
                  <a:pt x="69" y="56"/>
                </a:lnTo>
                <a:lnTo>
                  <a:pt x="71" y="50"/>
                </a:lnTo>
                <a:lnTo>
                  <a:pt x="71" y="43"/>
                </a:lnTo>
                <a:lnTo>
                  <a:pt x="73" y="37"/>
                </a:lnTo>
                <a:lnTo>
                  <a:pt x="75" y="31"/>
                </a:lnTo>
                <a:lnTo>
                  <a:pt x="77" y="25"/>
                </a:lnTo>
                <a:lnTo>
                  <a:pt x="79" y="22"/>
                </a:lnTo>
                <a:lnTo>
                  <a:pt x="83" y="16"/>
                </a:lnTo>
                <a:lnTo>
                  <a:pt x="87" y="12"/>
                </a:lnTo>
                <a:lnTo>
                  <a:pt x="96" y="6"/>
                </a:lnTo>
                <a:lnTo>
                  <a:pt x="104" y="2"/>
                </a:lnTo>
                <a:lnTo>
                  <a:pt x="114" y="0"/>
                </a:lnTo>
                <a:lnTo>
                  <a:pt x="123" y="0"/>
                </a:lnTo>
                <a:lnTo>
                  <a:pt x="131" y="2"/>
                </a:lnTo>
                <a:lnTo>
                  <a:pt x="140" y="4"/>
                </a:lnTo>
                <a:lnTo>
                  <a:pt x="148" y="10"/>
                </a:lnTo>
                <a:lnTo>
                  <a:pt x="156" y="18"/>
                </a:lnTo>
                <a:lnTo>
                  <a:pt x="160" y="25"/>
                </a:lnTo>
                <a:lnTo>
                  <a:pt x="164" y="33"/>
                </a:lnTo>
                <a:lnTo>
                  <a:pt x="165" y="43"/>
                </a:lnTo>
                <a:lnTo>
                  <a:pt x="165" y="52"/>
                </a:lnTo>
                <a:lnTo>
                  <a:pt x="164" y="60"/>
                </a:lnTo>
                <a:lnTo>
                  <a:pt x="160" y="69"/>
                </a:lnTo>
                <a:lnTo>
                  <a:pt x="154" y="77"/>
                </a:lnTo>
                <a:lnTo>
                  <a:pt x="148" y="8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4" name="Freeform 216"/>
          <p:cNvSpPr>
            <a:spLocks/>
          </p:cNvSpPr>
          <p:nvPr/>
        </p:nvSpPr>
        <p:spPr bwMode="auto">
          <a:xfrm>
            <a:off x="7045325" y="4864100"/>
            <a:ext cx="847725" cy="638175"/>
          </a:xfrm>
          <a:custGeom>
            <a:avLst/>
            <a:gdLst>
              <a:gd name="T0" fmla="*/ 165 w 267"/>
              <a:gd name="T1" fmla="*/ 136 h 201"/>
              <a:gd name="T2" fmla="*/ 188 w 267"/>
              <a:gd name="T3" fmla="*/ 150 h 201"/>
              <a:gd name="T4" fmla="*/ 219 w 267"/>
              <a:gd name="T5" fmla="*/ 146 h 201"/>
              <a:gd name="T6" fmla="*/ 234 w 267"/>
              <a:gd name="T7" fmla="*/ 136 h 201"/>
              <a:gd name="T8" fmla="*/ 240 w 267"/>
              <a:gd name="T9" fmla="*/ 132 h 201"/>
              <a:gd name="T10" fmla="*/ 246 w 267"/>
              <a:gd name="T11" fmla="*/ 128 h 201"/>
              <a:gd name="T12" fmla="*/ 244 w 267"/>
              <a:gd name="T13" fmla="*/ 125 h 201"/>
              <a:gd name="T14" fmla="*/ 247 w 267"/>
              <a:gd name="T15" fmla="*/ 119 h 201"/>
              <a:gd name="T16" fmla="*/ 253 w 267"/>
              <a:gd name="T17" fmla="*/ 117 h 201"/>
              <a:gd name="T18" fmla="*/ 259 w 267"/>
              <a:gd name="T19" fmla="*/ 121 h 201"/>
              <a:gd name="T20" fmla="*/ 265 w 267"/>
              <a:gd name="T21" fmla="*/ 127 h 201"/>
              <a:gd name="T22" fmla="*/ 267 w 267"/>
              <a:gd name="T23" fmla="*/ 134 h 201"/>
              <a:gd name="T24" fmla="*/ 265 w 267"/>
              <a:gd name="T25" fmla="*/ 140 h 201"/>
              <a:gd name="T26" fmla="*/ 261 w 267"/>
              <a:gd name="T27" fmla="*/ 142 h 201"/>
              <a:gd name="T28" fmla="*/ 255 w 267"/>
              <a:gd name="T29" fmla="*/ 140 h 201"/>
              <a:gd name="T30" fmla="*/ 249 w 267"/>
              <a:gd name="T31" fmla="*/ 140 h 201"/>
              <a:gd name="T32" fmla="*/ 246 w 267"/>
              <a:gd name="T33" fmla="*/ 144 h 201"/>
              <a:gd name="T34" fmla="*/ 240 w 267"/>
              <a:gd name="T35" fmla="*/ 150 h 201"/>
              <a:gd name="T36" fmla="*/ 217 w 267"/>
              <a:gd name="T37" fmla="*/ 161 h 201"/>
              <a:gd name="T38" fmla="*/ 184 w 267"/>
              <a:gd name="T39" fmla="*/ 161 h 201"/>
              <a:gd name="T40" fmla="*/ 155 w 267"/>
              <a:gd name="T41" fmla="*/ 146 h 201"/>
              <a:gd name="T42" fmla="*/ 151 w 267"/>
              <a:gd name="T43" fmla="*/ 157 h 201"/>
              <a:gd name="T44" fmla="*/ 144 w 267"/>
              <a:gd name="T45" fmla="*/ 169 h 201"/>
              <a:gd name="T46" fmla="*/ 136 w 267"/>
              <a:gd name="T47" fmla="*/ 178 h 201"/>
              <a:gd name="T48" fmla="*/ 130 w 267"/>
              <a:gd name="T49" fmla="*/ 182 h 201"/>
              <a:gd name="T50" fmla="*/ 125 w 267"/>
              <a:gd name="T51" fmla="*/ 188 h 201"/>
              <a:gd name="T52" fmla="*/ 127 w 267"/>
              <a:gd name="T53" fmla="*/ 194 h 201"/>
              <a:gd name="T54" fmla="*/ 127 w 267"/>
              <a:gd name="T55" fmla="*/ 199 h 201"/>
              <a:gd name="T56" fmla="*/ 121 w 267"/>
              <a:gd name="T57" fmla="*/ 201 h 201"/>
              <a:gd name="T58" fmla="*/ 115 w 267"/>
              <a:gd name="T59" fmla="*/ 201 h 201"/>
              <a:gd name="T60" fmla="*/ 107 w 267"/>
              <a:gd name="T61" fmla="*/ 196 h 201"/>
              <a:gd name="T62" fmla="*/ 103 w 267"/>
              <a:gd name="T63" fmla="*/ 190 h 201"/>
              <a:gd name="T64" fmla="*/ 103 w 267"/>
              <a:gd name="T65" fmla="*/ 182 h 201"/>
              <a:gd name="T66" fmla="*/ 109 w 267"/>
              <a:gd name="T67" fmla="*/ 178 h 201"/>
              <a:gd name="T68" fmla="*/ 115 w 267"/>
              <a:gd name="T69" fmla="*/ 178 h 201"/>
              <a:gd name="T70" fmla="*/ 119 w 267"/>
              <a:gd name="T71" fmla="*/ 176 h 201"/>
              <a:gd name="T72" fmla="*/ 123 w 267"/>
              <a:gd name="T73" fmla="*/ 171 h 201"/>
              <a:gd name="T74" fmla="*/ 128 w 267"/>
              <a:gd name="T75" fmla="*/ 167 h 201"/>
              <a:gd name="T76" fmla="*/ 140 w 267"/>
              <a:gd name="T77" fmla="*/ 153 h 201"/>
              <a:gd name="T78" fmla="*/ 146 w 267"/>
              <a:gd name="T79" fmla="*/ 140 h 201"/>
              <a:gd name="T80" fmla="*/ 144 w 267"/>
              <a:gd name="T81" fmla="*/ 125 h 201"/>
              <a:gd name="T82" fmla="*/ 142 w 267"/>
              <a:gd name="T83" fmla="*/ 111 h 201"/>
              <a:gd name="T84" fmla="*/ 134 w 267"/>
              <a:gd name="T85" fmla="*/ 100 h 201"/>
              <a:gd name="T86" fmla="*/ 119 w 267"/>
              <a:gd name="T87" fmla="*/ 88 h 201"/>
              <a:gd name="T88" fmla="*/ 100 w 267"/>
              <a:gd name="T89" fmla="*/ 88 h 201"/>
              <a:gd name="T90" fmla="*/ 80 w 267"/>
              <a:gd name="T91" fmla="*/ 100 h 201"/>
              <a:gd name="T92" fmla="*/ 59 w 267"/>
              <a:gd name="T93" fmla="*/ 111 h 201"/>
              <a:gd name="T94" fmla="*/ 38 w 267"/>
              <a:gd name="T95" fmla="*/ 111 h 201"/>
              <a:gd name="T96" fmla="*/ 17 w 267"/>
              <a:gd name="T97" fmla="*/ 102 h 201"/>
              <a:gd name="T98" fmla="*/ 2 w 267"/>
              <a:gd name="T99" fmla="*/ 80 h 201"/>
              <a:gd name="T100" fmla="*/ 2 w 267"/>
              <a:gd name="T101" fmla="*/ 50 h 201"/>
              <a:gd name="T102" fmla="*/ 19 w 267"/>
              <a:gd name="T103" fmla="*/ 17 h 201"/>
              <a:gd name="T104" fmla="*/ 42 w 267"/>
              <a:gd name="T105" fmla="*/ 2 h 201"/>
              <a:gd name="T106" fmla="*/ 67 w 267"/>
              <a:gd name="T107" fmla="*/ 2 h 201"/>
              <a:gd name="T108" fmla="*/ 92 w 267"/>
              <a:gd name="T109" fmla="*/ 25 h 201"/>
              <a:gd name="T110" fmla="*/ 103 w 267"/>
              <a:gd name="T111" fmla="*/ 52 h 201"/>
              <a:gd name="T112" fmla="*/ 115 w 267"/>
              <a:gd name="T113" fmla="*/ 75 h 201"/>
              <a:gd name="T114" fmla="*/ 142 w 267"/>
              <a:gd name="T115" fmla="*/ 88 h 201"/>
              <a:gd name="T116" fmla="*/ 155 w 267"/>
              <a:gd name="T117" fmla="*/ 10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7" h="201">
                <a:moveTo>
                  <a:pt x="159" y="127"/>
                </a:moveTo>
                <a:lnTo>
                  <a:pt x="159" y="128"/>
                </a:lnTo>
                <a:lnTo>
                  <a:pt x="165" y="136"/>
                </a:lnTo>
                <a:lnTo>
                  <a:pt x="171" y="142"/>
                </a:lnTo>
                <a:lnTo>
                  <a:pt x="178" y="148"/>
                </a:lnTo>
                <a:lnTo>
                  <a:pt x="188" y="150"/>
                </a:lnTo>
                <a:lnTo>
                  <a:pt x="198" y="151"/>
                </a:lnTo>
                <a:lnTo>
                  <a:pt x="209" y="150"/>
                </a:lnTo>
                <a:lnTo>
                  <a:pt x="219" y="146"/>
                </a:lnTo>
                <a:lnTo>
                  <a:pt x="230" y="140"/>
                </a:lnTo>
                <a:lnTo>
                  <a:pt x="232" y="138"/>
                </a:lnTo>
                <a:lnTo>
                  <a:pt x="234" y="136"/>
                </a:lnTo>
                <a:lnTo>
                  <a:pt x="236" y="134"/>
                </a:lnTo>
                <a:lnTo>
                  <a:pt x="238" y="132"/>
                </a:lnTo>
                <a:lnTo>
                  <a:pt x="240" y="132"/>
                </a:lnTo>
                <a:lnTo>
                  <a:pt x="242" y="130"/>
                </a:lnTo>
                <a:lnTo>
                  <a:pt x="244" y="130"/>
                </a:lnTo>
                <a:lnTo>
                  <a:pt x="246" y="128"/>
                </a:lnTo>
                <a:lnTo>
                  <a:pt x="246" y="127"/>
                </a:lnTo>
                <a:lnTo>
                  <a:pt x="244" y="127"/>
                </a:lnTo>
                <a:lnTo>
                  <a:pt x="244" y="125"/>
                </a:lnTo>
                <a:lnTo>
                  <a:pt x="246" y="123"/>
                </a:lnTo>
                <a:lnTo>
                  <a:pt x="246" y="121"/>
                </a:lnTo>
                <a:lnTo>
                  <a:pt x="247" y="119"/>
                </a:lnTo>
                <a:lnTo>
                  <a:pt x="249" y="119"/>
                </a:lnTo>
                <a:lnTo>
                  <a:pt x="251" y="117"/>
                </a:lnTo>
                <a:lnTo>
                  <a:pt x="253" y="117"/>
                </a:lnTo>
                <a:lnTo>
                  <a:pt x="255" y="119"/>
                </a:lnTo>
                <a:lnTo>
                  <a:pt x="257" y="119"/>
                </a:lnTo>
                <a:lnTo>
                  <a:pt x="259" y="121"/>
                </a:lnTo>
                <a:lnTo>
                  <a:pt x="261" y="123"/>
                </a:lnTo>
                <a:lnTo>
                  <a:pt x="263" y="125"/>
                </a:lnTo>
                <a:lnTo>
                  <a:pt x="265" y="127"/>
                </a:lnTo>
                <a:lnTo>
                  <a:pt x="265" y="128"/>
                </a:lnTo>
                <a:lnTo>
                  <a:pt x="267" y="132"/>
                </a:lnTo>
                <a:lnTo>
                  <a:pt x="267" y="134"/>
                </a:lnTo>
                <a:lnTo>
                  <a:pt x="267" y="136"/>
                </a:lnTo>
                <a:lnTo>
                  <a:pt x="267" y="138"/>
                </a:lnTo>
                <a:lnTo>
                  <a:pt x="265" y="140"/>
                </a:lnTo>
                <a:lnTo>
                  <a:pt x="265" y="142"/>
                </a:lnTo>
                <a:lnTo>
                  <a:pt x="263" y="142"/>
                </a:lnTo>
                <a:lnTo>
                  <a:pt x="261" y="142"/>
                </a:lnTo>
                <a:lnTo>
                  <a:pt x="259" y="142"/>
                </a:lnTo>
                <a:lnTo>
                  <a:pt x="257" y="142"/>
                </a:lnTo>
                <a:lnTo>
                  <a:pt x="255" y="140"/>
                </a:lnTo>
                <a:lnTo>
                  <a:pt x="253" y="140"/>
                </a:lnTo>
                <a:lnTo>
                  <a:pt x="251" y="138"/>
                </a:lnTo>
                <a:lnTo>
                  <a:pt x="249" y="140"/>
                </a:lnTo>
                <a:lnTo>
                  <a:pt x="249" y="142"/>
                </a:lnTo>
                <a:lnTo>
                  <a:pt x="247" y="144"/>
                </a:lnTo>
                <a:lnTo>
                  <a:pt x="246" y="144"/>
                </a:lnTo>
                <a:lnTo>
                  <a:pt x="244" y="146"/>
                </a:lnTo>
                <a:lnTo>
                  <a:pt x="242" y="148"/>
                </a:lnTo>
                <a:lnTo>
                  <a:pt x="240" y="150"/>
                </a:lnTo>
                <a:lnTo>
                  <a:pt x="238" y="151"/>
                </a:lnTo>
                <a:lnTo>
                  <a:pt x="228" y="157"/>
                </a:lnTo>
                <a:lnTo>
                  <a:pt x="217" y="161"/>
                </a:lnTo>
                <a:lnTo>
                  <a:pt x="205" y="163"/>
                </a:lnTo>
                <a:lnTo>
                  <a:pt x="194" y="163"/>
                </a:lnTo>
                <a:lnTo>
                  <a:pt x="184" y="161"/>
                </a:lnTo>
                <a:lnTo>
                  <a:pt x="173" y="157"/>
                </a:lnTo>
                <a:lnTo>
                  <a:pt x="165" y="153"/>
                </a:lnTo>
                <a:lnTo>
                  <a:pt x="155" y="146"/>
                </a:lnTo>
                <a:lnTo>
                  <a:pt x="155" y="150"/>
                </a:lnTo>
                <a:lnTo>
                  <a:pt x="153" y="153"/>
                </a:lnTo>
                <a:lnTo>
                  <a:pt x="151" y="157"/>
                </a:lnTo>
                <a:lnTo>
                  <a:pt x="150" y="161"/>
                </a:lnTo>
                <a:lnTo>
                  <a:pt x="148" y="165"/>
                </a:lnTo>
                <a:lnTo>
                  <a:pt x="144" y="169"/>
                </a:lnTo>
                <a:lnTo>
                  <a:pt x="142" y="173"/>
                </a:lnTo>
                <a:lnTo>
                  <a:pt x="138" y="176"/>
                </a:lnTo>
                <a:lnTo>
                  <a:pt x="136" y="178"/>
                </a:lnTo>
                <a:lnTo>
                  <a:pt x="134" y="178"/>
                </a:lnTo>
                <a:lnTo>
                  <a:pt x="132" y="180"/>
                </a:lnTo>
                <a:lnTo>
                  <a:pt x="130" y="182"/>
                </a:lnTo>
                <a:lnTo>
                  <a:pt x="128" y="184"/>
                </a:lnTo>
                <a:lnTo>
                  <a:pt x="127" y="186"/>
                </a:lnTo>
                <a:lnTo>
                  <a:pt x="125" y="188"/>
                </a:lnTo>
                <a:lnTo>
                  <a:pt x="125" y="190"/>
                </a:lnTo>
                <a:lnTo>
                  <a:pt x="127" y="192"/>
                </a:lnTo>
                <a:lnTo>
                  <a:pt x="127" y="194"/>
                </a:lnTo>
                <a:lnTo>
                  <a:pt x="127" y="196"/>
                </a:lnTo>
                <a:lnTo>
                  <a:pt x="127" y="198"/>
                </a:lnTo>
                <a:lnTo>
                  <a:pt x="127" y="199"/>
                </a:lnTo>
                <a:lnTo>
                  <a:pt x="125" y="201"/>
                </a:lnTo>
                <a:lnTo>
                  <a:pt x="123" y="201"/>
                </a:lnTo>
                <a:lnTo>
                  <a:pt x="121" y="201"/>
                </a:lnTo>
                <a:lnTo>
                  <a:pt x="119" y="201"/>
                </a:lnTo>
                <a:lnTo>
                  <a:pt x="117" y="201"/>
                </a:lnTo>
                <a:lnTo>
                  <a:pt x="115" y="201"/>
                </a:lnTo>
                <a:lnTo>
                  <a:pt x="113" y="199"/>
                </a:lnTo>
                <a:lnTo>
                  <a:pt x="109" y="198"/>
                </a:lnTo>
                <a:lnTo>
                  <a:pt x="107" y="196"/>
                </a:lnTo>
                <a:lnTo>
                  <a:pt x="107" y="194"/>
                </a:lnTo>
                <a:lnTo>
                  <a:pt x="105" y="192"/>
                </a:lnTo>
                <a:lnTo>
                  <a:pt x="103" y="190"/>
                </a:lnTo>
                <a:lnTo>
                  <a:pt x="103" y="186"/>
                </a:lnTo>
                <a:lnTo>
                  <a:pt x="103" y="184"/>
                </a:lnTo>
                <a:lnTo>
                  <a:pt x="103" y="182"/>
                </a:lnTo>
                <a:lnTo>
                  <a:pt x="105" y="180"/>
                </a:lnTo>
                <a:lnTo>
                  <a:pt x="107" y="178"/>
                </a:lnTo>
                <a:lnTo>
                  <a:pt x="109" y="178"/>
                </a:lnTo>
                <a:lnTo>
                  <a:pt x="111" y="178"/>
                </a:lnTo>
                <a:lnTo>
                  <a:pt x="113" y="178"/>
                </a:lnTo>
                <a:lnTo>
                  <a:pt x="115" y="178"/>
                </a:lnTo>
                <a:lnTo>
                  <a:pt x="115" y="180"/>
                </a:lnTo>
                <a:lnTo>
                  <a:pt x="117" y="178"/>
                </a:lnTo>
                <a:lnTo>
                  <a:pt x="119" y="176"/>
                </a:lnTo>
                <a:lnTo>
                  <a:pt x="119" y="174"/>
                </a:lnTo>
                <a:lnTo>
                  <a:pt x="121" y="173"/>
                </a:lnTo>
                <a:lnTo>
                  <a:pt x="123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7"/>
                </a:lnTo>
                <a:lnTo>
                  <a:pt x="134" y="163"/>
                </a:lnTo>
                <a:lnTo>
                  <a:pt x="138" y="157"/>
                </a:lnTo>
                <a:lnTo>
                  <a:pt x="140" y="153"/>
                </a:lnTo>
                <a:lnTo>
                  <a:pt x="142" y="150"/>
                </a:lnTo>
                <a:lnTo>
                  <a:pt x="144" y="146"/>
                </a:lnTo>
                <a:lnTo>
                  <a:pt x="146" y="140"/>
                </a:lnTo>
                <a:lnTo>
                  <a:pt x="146" y="136"/>
                </a:lnTo>
                <a:lnTo>
                  <a:pt x="148" y="132"/>
                </a:lnTo>
                <a:lnTo>
                  <a:pt x="144" y="125"/>
                </a:lnTo>
                <a:lnTo>
                  <a:pt x="144" y="121"/>
                </a:lnTo>
                <a:lnTo>
                  <a:pt x="142" y="115"/>
                </a:lnTo>
                <a:lnTo>
                  <a:pt x="142" y="111"/>
                </a:lnTo>
                <a:lnTo>
                  <a:pt x="140" y="107"/>
                </a:lnTo>
                <a:lnTo>
                  <a:pt x="138" y="103"/>
                </a:lnTo>
                <a:lnTo>
                  <a:pt x="134" y="100"/>
                </a:lnTo>
                <a:lnTo>
                  <a:pt x="130" y="94"/>
                </a:lnTo>
                <a:lnTo>
                  <a:pt x="125" y="90"/>
                </a:lnTo>
                <a:lnTo>
                  <a:pt x="119" y="88"/>
                </a:lnTo>
                <a:lnTo>
                  <a:pt x="113" y="88"/>
                </a:lnTo>
                <a:lnTo>
                  <a:pt x="107" y="88"/>
                </a:lnTo>
                <a:lnTo>
                  <a:pt x="100" y="88"/>
                </a:lnTo>
                <a:lnTo>
                  <a:pt x="94" y="90"/>
                </a:lnTo>
                <a:lnTo>
                  <a:pt x="86" y="94"/>
                </a:lnTo>
                <a:lnTo>
                  <a:pt x="80" y="100"/>
                </a:lnTo>
                <a:lnTo>
                  <a:pt x="73" y="103"/>
                </a:lnTo>
                <a:lnTo>
                  <a:pt x="67" y="107"/>
                </a:lnTo>
                <a:lnTo>
                  <a:pt x="59" y="111"/>
                </a:lnTo>
                <a:lnTo>
                  <a:pt x="52" y="111"/>
                </a:lnTo>
                <a:lnTo>
                  <a:pt x="46" y="111"/>
                </a:lnTo>
                <a:lnTo>
                  <a:pt x="38" y="111"/>
                </a:lnTo>
                <a:lnTo>
                  <a:pt x="30" y="109"/>
                </a:lnTo>
                <a:lnTo>
                  <a:pt x="23" y="105"/>
                </a:lnTo>
                <a:lnTo>
                  <a:pt x="17" y="102"/>
                </a:lnTo>
                <a:lnTo>
                  <a:pt x="11" y="96"/>
                </a:lnTo>
                <a:lnTo>
                  <a:pt x="6" y="90"/>
                </a:lnTo>
                <a:lnTo>
                  <a:pt x="2" y="80"/>
                </a:lnTo>
                <a:lnTo>
                  <a:pt x="0" y="71"/>
                </a:lnTo>
                <a:lnTo>
                  <a:pt x="0" y="61"/>
                </a:lnTo>
                <a:lnTo>
                  <a:pt x="2" y="50"/>
                </a:lnTo>
                <a:lnTo>
                  <a:pt x="6" y="38"/>
                </a:lnTo>
                <a:lnTo>
                  <a:pt x="11" y="27"/>
                </a:lnTo>
                <a:lnTo>
                  <a:pt x="19" y="17"/>
                </a:lnTo>
                <a:lnTo>
                  <a:pt x="27" y="9"/>
                </a:lnTo>
                <a:lnTo>
                  <a:pt x="34" y="6"/>
                </a:lnTo>
                <a:lnTo>
                  <a:pt x="42" y="2"/>
                </a:lnTo>
                <a:lnTo>
                  <a:pt x="52" y="0"/>
                </a:lnTo>
                <a:lnTo>
                  <a:pt x="59" y="0"/>
                </a:lnTo>
                <a:lnTo>
                  <a:pt x="67" y="2"/>
                </a:lnTo>
                <a:lnTo>
                  <a:pt x="78" y="9"/>
                </a:lnTo>
                <a:lnTo>
                  <a:pt x="86" y="15"/>
                </a:lnTo>
                <a:lnTo>
                  <a:pt x="92" y="25"/>
                </a:lnTo>
                <a:lnTo>
                  <a:pt x="96" y="32"/>
                </a:lnTo>
                <a:lnTo>
                  <a:pt x="100" y="42"/>
                </a:lnTo>
                <a:lnTo>
                  <a:pt x="103" y="52"/>
                </a:lnTo>
                <a:lnTo>
                  <a:pt x="107" y="63"/>
                </a:lnTo>
                <a:lnTo>
                  <a:pt x="111" y="73"/>
                </a:lnTo>
                <a:lnTo>
                  <a:pt x="115" y="75"/>
                </a:lnTo>
                <a:lnTo>
                  <a:pt x="125" y="79"/>
                </a:lnTo>
                <a:lnTo>
                  <a:pt x="134" y="82"/>
                </a:lnTo>
                <a:lnTo>
                  <a:pt x="142" y="88"/>
                </a:lnTo>
                <a:lnTo>
                  <a:pt x="148" y="94"/>
                </a:lnTo>
                <a:lnTo>
                  <a:pt x="151" y="102"/>
                </a:lnTo>
                <a:lnTo>
                  <a:pt x="155" y="109"/>
                </a:lnTo>
                <a:lnTo>
                  <a:pt x="157" y="117"/>
                </a:lnTo>
                <a:lnTo>
                  <a:pt x="159" y="12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5" name="Freeform 217"/>
          <p:cNvSpPr>
            <a:spLocks/>
          </p:cNvSpPr>
          <p:nvPr/>
        </p:nvSpPr>
        <p:spPr bwMode="auto">
          <a:xfrm>
            <a:off x="5051425" y="4759325"/>
            <a:ext cx="403225" cy="628650"/>
          </a:xfrm>
          <a:custGeom>
            <a:avLst/>
            <a:gdLst>
              <a:gd name="T0" fmla="*/ 127 w 127"/>
              <a:gd name="T1" fmla="*/ 14 h 198"/>
              <a:gd name="T2" fmla="*/ 127 w 127"/>
              <a:gd name="T3" fmla="*/ 8 h 198"/>
              <a:gd name="T4" fmla="*/ 125 w 127"/>
              <a:gd name="T5" fmla="*/ 4 h 198"/>
              <a:gd name="T6" fmla="*/ 121 w 127"/>
              <a:gd name="T7" fmla="*/ 0 h 198"/>
              <a:gd name="T8" fmla="*/ 117 w 127"/>
              <a:gd name="T9" fmla="*/ 0 h 198"/>
              <a:gd name="T10" fmla="*/ 115 w 127"/>
              <a:gd name="T11" fmla="*/ 2 h 198"/>
              <a:gd name="T12" fmla="*/ 111 w 127"/>
              <a:gd name="T13" fmla="*/ 4 h 198"/>
              <a:gd name="T14" fmla="*/ 111 w 127"/>
              <a:gd name="T15" fmla="*/ 8 h 198"/>
              <a:gd name="T16" fmla="*/ 107 w 127"/>
              <a:gd name="T17" fmla="*/ 8 h 198"/>
              <a:gd name="T18" fmla="*/ 102 w 127"/>
              <a:gd name="T19" fmla="*/ 6 h 198"/>
              <a:gd name="T20" fmla="*/ 98 w 127"/>
              <a:gd name="T21" fmla="*/ 4 h 198"/>
              <a:gd name="T22" fmla="*/ 92 w 127"/>
              <a:gd name="T23" fmla="*/ 4 h 198"/>
              <a:gd name="T24" fmla="*/ 59 w 127"/>
              <a:gd name="T25" fmla="*/ 10 h 198"/>
              <a:gd name="T26" fmla="*/ 34 w 127"/>
              <a:gd name="T27" fmla="*/ 27 h 198"/>
              <a:gd name="T28" fmla="*/ 27 w 127"/>
              <a:gd name="T29" fmla="*/ 39 h 198"/>
              <a:gd name="T30" fmla="*/ 23 w 127"/>
              <a:gd name="T31" fmla="*/ 54 h 198"/>
              <a:gd name="T32" fmla="*/ 23 w 127"/>
              <a:gd name="T33" fmla="*/ 69 h 198"/>
              <a:gd name="T34" fmla="*/ 29 w 127"/>
              <a:gd name="T35" fmla="*/ 87 h 198"/>
              <a:gd name="T36" fmla="*/ 25 w 127"/>
              <a:gd name="T37" fmla="*/ 100 h 198"/>
              <a:gd name="T38" fmla="*/ 13 w 127"/>
              <a:gd name="T39" fmla="*/ 117 h 198"/>
              <a:gd name="T40" fmla="*/ 4 w 127"/>
              <a:gd name="T41" fmla="*/ 135 h 198"/>
              <a:gd name="T42" fmla="*/ 0 w 127"/>
              <a:gd name="T43" fmla="*/ 156 h 198"/>
              <a:gd name="T44" fmla="*/ 6 w 127"/>
              <a:gd name="T45" fmla="*/ 177 h 198"/>
              <a:gd name="T46" fmla="*/ 17 w 127"/>
              <a:gd name="T47" fmla="*/ 188 h 198"/>
              <a:gd name="T48" fmla="*/ 34 w 127"/>
              <a:gd name="T49" fmla="*/ 196 h 198"/>
              <a:gd name="T50" fmla="*/ 57 w 127"/>
              <a:gd name="T51" fmla="*/ 198 h 198"/>
              <a:gd name="T52" fmla="*/ 80 w 127"/>
              <a:gd name="T53" fmla="*/ 190 h 198"/>
              <a:gd name="T54" fmla="*/ 98 w 127"/>
              <a:gd name="T55" fmla="*/ 179 h 198"/>
              <a:gd name="T56" fmla="*/ 109 w 127"/>
              <a:gd name="T57" fmla="*/ 161 h 198"/>
              <a:gd name="T58" fmla="*/ 111 w 127"/>
              <a:gd name="T59" fmla="*/ 146 h 198"/>
              <a:gd name="T60" fmla="*/ 107 w 127"/>
              <a:gd name="T61" fmla="*/ 131 h 198"/>
              <a:gd name="T62" fmla="*/ 102 w 127"/>
              <a:gd name="T63" fmla="*/ 117 h 198"/>
              <a:gd name="T64" fmla="*/ 92 w 127"/>
              <a:gd name="T65" fmla="*/ 108 h 198"/>
              <a:gd name="T66" fmla="*/ 79 w 127"/>
              <a:gd name="T67" fmla="*/ 100 h 198"/>
              <a:gd name="T68" fmla="*/ 61 w 127"/>
              <a:gd name="T69" fmla="*/ 96 h 198"/>
              <a:gd name="T70" fmla="*/ 48 w 127"/>
              <a:gd name="T71" fmla="*/ 90 h 198"/>
              <a:gd name="T72" fmla="*/ 40 w 127"/>
              <a:gd name="T73" fmla="*/ 79 h 198"/>
              <a:gd name="T74" fmla="*/ 36 w 127"/>
              <a:gd name="T75" fmla="*/ 67 h 198"/>
              <a:gd name="T76" fmla="*/ 36 w 127"/>
              <a:gd name="T77" fmla="*/ 54 h 198"/>
              <a:gd name="T78" fmla="*/ 42 w 127"/>
              <a:gd name="T79" fmla="*/ 37 h 198"/>
              <a:gd name="T80" fmla="*/ 57 w 127"/>
              <a:gd name="T81" fmla="*/ 23 h 198"/>
              <a:gd name="T82" fmla="*/ 79 w 127"/>
              <a:gd name="T83" fmla="*/ 17 h 198"/>
              <a:gd name="T84" fmla="*/ 94 w 127"/>
              <a:gd name="T85" fmla="*/ 19 h 198"/>
              <a:gd name="T86" fmla="*/ 100 w 127"/>
              <a:gd name="T87" fmla="*/ 19 h 198"/>
              <a:gd name="T88" fmla="*/ 103 w 127"/>
              <a:gd name="T89" fmla="*/ 19 h 198"/>
              <a:gd name="T90" fmla="*/ 107 w 127"/>
              <a:gd name="T91" fmla="*/ 19 h 198"/>
              <a:gd name="T92" fmla="*/ 109 w 127"/>
              <a:gd name="T93" fmla="*/ 21 h 198"/>
              <a:gd name="T94" fmla="*/ 111 w 127"/>
              <a:gd name="T95" fmla="*/ 25 h 198"/>
              <a:gd name="T96" fmla="*/ 113 w 127"/>
              <a:gd name="T97" fmla="*/ 27 h 198"/>
              <a:gd name="T98" fmla="*/ 117 w 127"/>
              <a:gd name="T99" fmla="*/ 27 h 198"/>
              <a:gd name="T100" fmla="*/ 121 w 127"/>
              <a:gd name="T101" fmla="*/ 25 h 198"/>
              <a:gd name="T102" fmla="*/ 125 w 127"/>
              <a:gd name="T103" fmla="*/ 23 h 198"/>
              <a:gd name="T104" fmla="*/ 127 w 127"/>
              <a:gd name="T105" fmla="*/ 1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7" h="198">
                <a:moveTo>
                  <a:pt x="127" y="16"/>
                </a:moveTo>
                <a:lnTo>
                  <a:pt x="127" y="14"/>
                </a:lnTo>
                <a:lnTo>
                  <a:pt x="127" y="10"/>
                </a:lnTo>
                <a:lnTo>
                  <a:pt x="127" y="8"/>
                </a:lnTo>
                <a:lnTo>
                  <a:pt x="127" y="6"/>
                </a:lnTo>
                <a:lnTo>
                  <a:pt x="125" y="4"/>
                </a:lnTo>
                <a:lnTo>
                  <a:pt x="123" y="2"/>
                </a:lnTo>
                <a:lnTo>
                  <a:pt x="121" y="0"/>
                </a:lnTo>
                <a:lnTo>
                  <a:pt x="119" y="0"/>
                </a:lnTo>
                <a:lnTo>
                  <a:pt x="117" y="0"/>
                </a:lnTo>
                <a:lnTo>
                  <a:pt x="115" y="0"/>
                </a:lnTo>
                <a:lnTo>
                  <a:pt x="115" y="2"/>
                </a:lnTo>
                <a:lnTo>
                  <a:pt x="113" y="4"/>
                </a:lnTo>
                <a:lnTo>
                  <a:pt x="111" y="4"/>
                </a:lnTo>
                <a:lnTo>
                  <a:pt x="111" y="6"/>
                </a:lnTo>
                <a:lnTo>
                  <a:pt x="111" y="8"/>
                </a:lnTo>
                <a:lnTo>
                  <a:pt x="109" y="8"/>
                </a:lnTo>
                <a:lnTo>
                  <a:pt x="107" y="8"/>
                </a:lnTo>
                <a:lnTo>
                  <a:pt x="103" y="6"/>
                </a:lnTo>
                <a:lnTo>
                  <a:pt x="102" y="6"/>
                </a:lnTo>
                <a:lnTo>
                  <a:pt x="100" y="6"/>
                </a:lnTo>
                <a:lnTo>
                  <a:pt x="98" y="4"/>
                </a:lnTo>
                <a:lnTo>
                  <a:pt x="96" y="4"/>
                </a:lnTo>
                <a:lnTo>
                  <a:pt x="92" y="4"/>
                </a:lnTo>
                <a:lnTo>
                  <a:pt x="75" y="4"/>
                </a:lnTo>
                <a:lnTo>
                  <a:pt x="59" y="10"/>
                </a:lnTo>
                <a:lnTo>
                  <a:pt x="46" y="16"/>
                </a:lnTo>
                <a:lnTo>
                  <a:pt x="34" y="27"/>
                </a:lnTo>
                <a:lnTo>
                  <a:pt x="31" y="33"/>
                </a:lnTo>
                <a:lnTo>
                  <a:pt x="27" y="39"/>
                </a:lnTo>
                <a:lnTo>
                  <a:pt x="25" y="46"/>
                </a:lnTo>
                <a:lnTo>
                  <a:pt x="23" y="54"/>
                </a:lnTo>
                <a:lnTo>
                  <a:pt x="23" y="62"/>
                </a:lnTo>
                <a:lnTo>
                  <a:pt x="23" y="69"/>
                </a:lnTo>
                <a:lnTo>
                  <a:pt x="25" y="77"/>
                </a:lnTo>
                <a:lnTo>
                  <a:pt x="29" y="87"/>
                </a:lnTo>
                <a:lnTo>
                  <a:pt x="29" y="90"/>
                </a:lnTo>
                <a:lnTo>
                  <a:pt x="25" y="100"/>
                </a:lnTo>
                <a:lnTo>
                  <a:pt x="19" y="110"/>
                </a:lnTo>
                <a:lnTo>
                  <a:pt x="13" y="117"/>
                </a:lnTo>
                <a:lnTo>
                  <a:pt x="7" y="127"/>
                </a:lnTo>
                <a:lnTo>
                  <a:pt x="4" y="135"/>
                </a:lnTo>
                <a:lnTo>
                  <a:pt x="2" y="146"/>
                </a:lnTo>
                <a:lnTo>
                  <a:pt x="0" y="156"/>
                </a:lnTo>
                <a:lnTo>
                  <a:pt x="4" y="169"/>
                </a:lnTo>
                <a:lnTo>
                  <a:pt x="6" y="177"/>
                </a:lnTo>
                <a:lnTo>
                  <a:pt x="11" y="183"/>
                </a:lnTo>
                <a:lnTo>
                  <a:pt x="17" y="188"/>
                </a:lnTo>
                <a:lnTo>
                  <a:pt x="25" y="192"/>
                </a:lnTo>
                <a:lnTo>
                  <a:pt x="34" y="196"/>
                </a:lnTo>
                <a:lnTo>
                  <a:pt x="46" y="198"/>
                </a:lnTo>
                <a:lnTo>
                  <a:pt x="57" y="198"/>
                </a:lnTo>
                <a:lnTo>
                  <a:pt x="69" y="194"/>
                </a:lnTo>
                <a:lnTo>
                  <a:pt x="80" y="190"/>
                </a:lnTo>
                <a:lnTo>
                  <a:pt x="90" y="184"/>
                </a:lnTo>
                <a:lnTo>
                  <a:pt x="98" y="179"/>
                </a:lnTo>
                <a:lnTo>
                  <a:pt x="103" y="171"/>
                </a:lnTo>
                <a:lnTo>
                  <a:pt x="109" y="161"/>
                </a:lnTo>
                <a:lnTo>
                  <a:pt x="111" y="154"/>
                </a:lnTo>
                <a:lnTo>
                  <a:pt x="111" y="146"/>
                </a:lnTo>
                <a:lnTo>
                  <a:pt x="109" y="138"/>
                </a:lnTo>
                <a:lnTo>
                  <a:pt x="107" y="131"/>
                </a:lnTo>
                <a:lnTo>
                  <a:pt x="105" y="123"/>
                </a:lnTo>
                <a:lnTo>
                  <a:pt x="102" y="117"/>
                </a:lnTo>
                <a:lnTo>
                  <a:pt x="96" y="112"/>
                </a:lnTo>
                <a:lnTo>
                  <a:pt x="92" y="108"/>
                </a:lnTo>
                <a:lnTo>
                  <a:pt x="86" y="104"/>
                </a:lnTo>
                <a:lnTo>
                  <a:pt x="79" y="100"/>
                </a:lnTo>
                <a:lnTo>
                  <a:pt x="71" y="98"/>
                </a:lnTo>
                <a:lnTo>
                  <a:pt x="61" y="96"/>
                </a:lnTo>
                <a:lnTo>
                  <a:pt x="55" y="94"/>
                </a:lnTo>
                <a:lnTo>
                  <a:pt x="48" y="90"/>
                </a:lnTo>
                <a:lnTo>
                  <a:pt x="44" y="85"/>
                </a:lnTo>
                <a:lnTo>
                  <a:pt x="40" y="79"/>
                </a:lnTo>
                <a:lnTo>
                  <a:pt x="36" y="73"/>
                </a:lnTo>
                <a:lnTo>
                  <a:pt x="36" y="67"/>
                </a:lnTo>
                <a:lnTo>
                  <a:pt x="34" y="62"/>
                </a:lnTo>
                <a:lnTo>
                  <a:pt x="36" y="54"/>
                </a:lnTo>
                <a:lnTo>
                  <a:pt x="38" y="44"/>
                </a:lnTo>
                <a:lnTo>
                  <a:pt x="42" y="37"/>
                </a:lnTo>
                <a:lnTo>
                  <a:pt x="50" y="29"/>
                </a:lnTo>
                <a:lnTo>
                  <a:pt x="57" y="23"/>
                </a:lnTo>
                <a:lnTo>
                  <a:pt x="67" y="19"/>
                </a:lnTo>
                <a:lnTo>
                  <a:pt x="79" y="17"/>
                </a:lnTo>
                <a:lnTo>
                  <a:pt x="92" y="17"/>
                </a:lnTo>
                <a:lnTo>
                  <a:pt x="94" y="19"/>
                </a:lnTo>
                <a:lnTo>
                  <a:pt x="96" y="19"/>
                </a:lnTo>
                <a:lnTo>
                  <a:pt x="100" y="19"/>
                </a:lnTo>
                <a:lnTo>
                  <a:pt x="102" y="19"/>
                </a:lnTo>
                <a:lnTo>
                  <a:pt x="103" y="19"/>
                </a:lnTo>
                <a:lnTo>
                  <a:pt x="105" y="19"/>
                </a:lnTo>
                <a:lnTo>
                  <a:pt x="107" y="19"/>
                </a:lnTo>
                <a:lnTo>
                  <a:pt x="109" y="19"/>
                </a:lnTo>
                <a:lnTo>
                  <a:pt x="109" y="21"/>
                </a:lnTo>
                <a:lnTo>
                  <a:pt x="111" y="23"/>
                </a:lnTo>
                <a:lnTo>
                  <a:pt x="111" y="25"/>
                </a:lnTo>
                <a:lnTo>
                  <a:pt x="113" y="25"/>
                </a:lnTo>
                <a:lnTo>
                  <a:pt x="113" y="27"/>
                </a:lnTo>
                <a:lnTo>
                  <a:pt x="115" y="27"/>
                </a:lnTo>
                <a:lnTo>
                  <a:pt x="117" y="27"/>
                </a:lnTo>
                <a:lnTo>
                  <a:pt x="119" y="27"/>
                </a:lnTo>
                <a:lnTo>
                  <a:pt x="121" y="25"/>
                </a:lnTo>
                <a:lnTo>
                  <a:pt x="123" y="25"/>
                </a:lnTo>
                <a:lnTo>
                  <a:pt x="125" y="23"/>
                </a:lnTo>
                <a:lnTo>
                  <a:pt x="125" y="21"/>
                </a:lnTo>
                <a:lnTo>
                  <a:pt x="127" y="17"/>
                </a:lnTo>
                <a:lnTo>
                  <a:pt x="127" y="16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386" name="Freeform 218"/>
          <p:cNvSpPr>
            <a:spLocks/>
          </p:cNvSpPr>
          <p:nvPr/>
        </p:nvSpPr>
        <p:spPr bwMode="auto">
          <a:xfrm>
            <a:off x="6848475" y="5302250"/>
            <a:ext cx="152400" cy="177800"/>
          </a:xfrm>
          <a:custGeom>
            <a:avLst/>
            <a:gdLst>
              <a:gd name="T0" fmla="*/ 48 w 48"/>
              <a:gd name="T1" fmla="*/ 0 h 56"/>
              <a:gd name="T2" fmla="*/ 48 w 48"/>
              <a:gd name="T3" fmla="*/ 6 h 56"/>
              <a:gd name="T4" fmla="*/ 46 w 48"/>
              <a:gd name="T5" fmla="*/ 13 h 56"/>
              <a:gd name="T6" fmla="*/ 43 w 48"/>
              <a:gd name="T7" fmla="*/ 19 h 56"/>
              <a:gd name="T8" fmla="*/ 39 w 48"/>
              <a:gd name="T9" fmla="*/ 27 h 56"/>
              <a:gd name="T10" fmla="*/ 31 w 48"/>
              <a:gd name="T11" fmla="*/ 35 h 56"/>
              <a:gd name="T12" fmla="*/ 23 w 48"/>
              <a:gd name="T13" fmla="*/ 42 h 56"/>
              <a:gd name="T14" fmla="*/ 14 w 48"/>
              <a:gd name="T15" fmla="*/ 50 h 56"/>
              <a:gd name="T16" fmla="*/ 0 w 48"/>
              <a:gd name="T1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56">
                <a:moveTo>
                  <a:pt x="48" y="0"/>
                </a:moveTo>
                <a:lnTo>
                  <a:pt x="48" y="6"/>
                </a:lnTo>
                <a:lnTo>
                  <a:pt x="46" y="13"/>
                </a:lnTo>
                <a:lnTo>
                  <a:pt x="43" y="19"/>
                </a:lnTo>
                <a:lnTo>
                  <a:pt x="39" y="27"/>
                </a:lnTo>
                <a:lnTo>
                  <a:pt x="31" y="35"/>
                </a:lnTo>
                <a:lnTo>
                  <a:pt x="23" y="42"/>
                </a:lnTo>
                <a:lnTo>
                  <a:pt x="14" y="50"/>
                </a:lnTo>
                <a:lnTo>
                  <a:pt x="0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7" name="Freeform 219"/>
          <p:cNvSpPr>
            <a:spLocks/>
          </p:cNvSpPr>
          <p:nvPr/>
        </p:nvSpPr>
        <p:spPr bwMode="auto">
          <a:xfrm>
            <a:off x="6762750" y="5394325"/>
            <a:ext cx="184150" cy="120650"/>
          </a:xfrm>
          <a:custGeom>
            <a:avLst/>
            <a:gdLst>
              <a:gd name="T0" fmla="*/ 27 w 58"/>
              <a:gd name="T1" fmla="*/ 27 h 38"/>
              <a:gd name="T2" fmla="*/ 58 w 58"/>
              <a:gd name="T3" fmla="*/ 32 h 38"/>
              <a:gd name="T4" fmla="*/ 0 w 58"/>
              <a:gd name="T5" fmla="*/ 38 h 38"/>
              <a:gd name="T6" fmla="*/ 43 w 58"/>
              <a:gd name="T7" fmla="*/ 0 h 38"/>
              <a:gd name="T8" fmla="*/ 58 w 58"/>
              <a:gd name="T9" fmla="*/ 32 h 38"/>
              <a:gd name="T10" fmla="*/ 27 w 58"/>
              <a:gd name="T11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8">
                <a:moveTo>
                  <a:pt x="27" y="27"/>
                </a:moveTo>
                <a:lnTo>
                  <a:pt x="58" y="32"/>
                </a:lnTo>
                <a:lnTo>
                  <a:pt x="0" y="38"/>
                </a:lnTo>
                <a:lnTo>
                  <a:pt x="43" y="0"/>
                </a:lnTo>
                <a:lnTo>
                  <a:pt x="58" y="32"/>
                </a:lnTo>
                <a:lnTo>
                  <a:pt x="2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8" name="Freeform 220"/>
          <p:cNvSpPr>
            <a:spLocks/>
          </p:cNvSpPr>
          <p:nvPr/>
        </p:nvSpPr>
        <p:spPr bwMode="auto">
          <a:xfrm>
            <a:off x="6423025" y="4905375"/>
            <a:ext cx="511175" cy="276225"/>
          </a:xfrm>
          <a:custGeom>
            <a:avLst/>
            <a:gdLst>
              <a:gd name="T0" fmla="*/ 0 w 161"/>
              <a:gd name="T1" fmla="*/ 0 h 87"/>
              <a:gd name="T2" fmla="*/ 25 w 161"/>
              <a:gd name="T3" fmla="*/ 6 h 87"/>
              <a:gd name="T4" fmla="*/ 50 w 161"/>
              <a:gd name="T5" fmla="*/ 14 h 87"/>
              <a:gd name="T6" fmla="*/ 73 w 161"/>
              <a:gd name="T7" fmla="*/ 23 h 87"/>
              <a:gd name="T8" fmla="*/ 96 w 161"/>
              <a:gd name="T9" fmla="*/ 33 h 87"/>
              <a:gd name="T10" fmla="*/ 117 w 161"/>
              <a:gd name="T11" fmla="*/ 46 h 87"/>
              <a:gd name="T12" fmla="*/ 134 w 161"/>
              <a:gd name="T13" fmla="*/ 58 h 87"/>
              <a:gd name="T14" fmla="*/ 150 w 161"/>
              <a:gd name="T15" fmla="*/ 73 h 87"/>
              <a:gd name="T16" fmla="*/ 161 w 161"/>
              <a:gd name="T1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" h="87">
                <a:moveTo>
                  <a:pt x="0" y="0"/>
                </a:moveTo>
                <a:lnTo>
                  <a:pt x="25" y="6"/>
                </a:lnTo>
                <a:lnTo>
                  <a:pt x="50" y="14"/>
                </a:lnTo>
                <a:lnTo>
                  <a:pt x="73" y="23"/>
                </a:lnTo>
                <a:lnTo>
                  <a:pt x="96" y="33"/>
                </a:lnTo>
                <a:lnTo>
                  <a:pt x="117" y="46"/>
                </a:lnTo>
                <a:lnTo>
                  <a:pt x="134" y="58"/>
                </a:lnTo>
                <a:lnTo>
                  <a:pt x="150" y="73"/>
                </a:lnTo>
                <a:lnTo>
                  <a:pt x="161" y="8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89" name="Freeform 221"/>
          <p:cNvSpPr>
            <a:spLocks/>
          </p:cNvSpPr>
          <p:nvPr/>
        </p:nvSpPr>
        <p:spPr bwMode="auto">
          <a:xfrm>
            <a:off x="6842125" y="5083175"/>
            <a:ext cx="146050" cy="177800"/>
          </a:xfrm>
          <a:custGeom>
            <a:avLst/>
            <a:gdLst>
              <a:gd name="T0" fmla="*/ 29 w 46"/>
              <a:gd name="T1" fmla="*/ 31 h 56"/>
              <a:gd name="T2" fmla="*/ 31 w 46"/>
              <a:gd name="T3" fmla="*/ 0 h 56"/>
              <a:gd name="T4" fmla="*/ 46 w 46"/>
              <a:gd name="T5" fmla="*/ 56 h 56"/>
              <a:gd name="T6" fmla="*/ 0 w 46"/>
              <a:gd name="T7" fmla="*/ 19 h 56"/>
              <a:gd name="T8" fmla="*/ 31 w 46"/>
              <a:gd name="T9" fmla="*/ 0 h 56"/>
              <a:gd name="T10" fmla="*/ 29 w 46"/>
              <a:gd name="T11" fmla="*/ 3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56">
                <a:moveTo>
                  <a:pt x="29" y="31"/>
                </a:moveTo>
                <a:lnTo>
                  <a:pt x="31" y="0"/>
                </a:lnTo>
                <a:lnTo>
                  <a:pt x="46" y="56"/>
                </a:lnTo>
                <a:lnTo>
                  <a:pt x="0" y="19"/>
                </a:lnTo>
                <a:lnTo>
                  <a:pt x="31" y="0"/>
                </a:lnTo>
                <a:lnTo>
                  <a:pt x="29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0" name="Freeform 222"/>
          <p:cNvSpPr>
            <a:spLocks/>
          </p:cNvSpPr>
          <p:nvPr/>
        </p:nvSpPr>
        <p:spPr bwMode="auto">
          <a:xfrm>
            <a:off x="5635625" y="4889500"/>
            <a:ext cx="641350" cy="225425"/>
          </a:xfrm>
          <a:custGeom>
            <a:avLst/>
            <a:gdLst>
              <a:gd name="T0" fmla="*/ 0 w 202"/>
              <a:gd name="T1" fmla="*/ 71 h 71"/>
              <a:gd name="T2" fmla="*/ 8 w 202"/>
              <a:gd name="T3" fmla="*/ 61 h 71"/>
              <a:gd name="T4" fmla="*/ 16 w 202"/>
              <a:gd name="T5" fmla="*/ 51 h 71"/>
              <a:gd name="T6" fmla="*/ 23 w 202"/>
              <a:gd name="T7" fmla="*/ 42 h 71"/>
              <a:gd name="T8" fmla="*/ 33 w 202"/>
              <a:gd name="T9" fmla="*/ 34 h 71"/>
              <a:gd name="T10" fmla="*/ 44 w 202"/>
              <a:gd name="T11" fmla="*/ 26 h 71"/>
              <a:gd name="T12" fmla="*/ 56 w 202"/>
              <a:gd name="T13" fmla="*/ 21 h 71"/>
              <a:gd name="T14" fmla="*/ 67 w 202"/>
              <a:gd name="T15" fmla="*/ 15 h 71"/>
              <a:gd name="T16" fmla="*/ 81 w 202"/>
              <a:gd name="T17" fmla="*/ 11 h 71"/>
              <a:gd name="T18" fmla="*/ 110 w 202"/>
              <a:gd name="T19" fmla="*/ 3 h 71"/>
              <a:gd name="T20" fmla="*/ 140 w 202"/>
              <a:gd name="T21" fmla="*/ 0 h 71"/>
              <a:gd name="T22" fmla="*/ 171 w 202"/>
              <a:gd name="T23" fmla="*/ 0 h 71"/>
              <a:gd name="T24" fmla="*/ 202 w 202"/>
              <a:gd name="T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2" h="71">
                <a:moveTo>
                  <a:pt x="0" y="71"/>
                </a:moveTo>
                <a:lnTo>
                  <a:pt x="8" y="61"/>
                </a:lnTo>
                <a:lnTo>
                  <a:pt x="16" y="51"/>
                </a:lnTo>
                <a:lnTo>
                  <a:pt x="23" y="42"/>
                </a:lnTo>
                <a:lnTo>
                  <a:pt x="33" y="34"/>
                </a:lnTo>
                <a:lnTo>
                  <a:pt x="44" y="26"/>
                </a:lnTo>
                <a:lnTo>
                  <a:pt x="56" y="21"/>
                </a:lnTo>
                <a:lnTo>
                  <a:pt x="67" y="15"/>
                </a:lnTo>
                <a:lnTo>
                  <a:pt x="81" y="11"/>
                </a:lnTo>
                <a:lnTo>
                  <a:pt x="110" y="3"/>
                </a:lnTo>
                <a:lnTo>
                  <a:pt x="140" y="0"/>
                </a:lnTo>
                <a:lnTo>
                  <a:pt x="171" y="0"/>
                </a:lnTo>
                <a:lnTo>
                  <a:pt x="20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1" name="Freeform 223"/>
          <p:cNvSpPr>
            <a:spLocks/>
          </p:cNvSpPr>
          <p:nvPr/>
        </p:nvSpPr>
        <p:spPr bwMode="auto">
          <a:xfrm>
            <a:off x="6191250" y="4826000"/>
            <a:ext cx="184150" cy="117475"/>
          </a:xfrm>
          <a:custGeom>
            <a:avLst/>
            <a:gdLst>
              <a:gd name="T0" fmla="*/ 27 w 58"/>
              <a:gd name="T1" fmla="*/ 21 h 37"/>
              <a:gd name="T2" fmla="*/ 6 w 58"/>
              <a:gd name="T3" fmla="*/ 0 h 37"/>
              <a:gd name="T4" fmla="*/ 58 w 58"/>
              <a:gd name="T5" fmla="*/ 25 h 37"/>
              <a:gd name="T6" fmla="*/ 0 w 58"/>
              <a:gd name="T7" fmla="*/ 37 h 37"/>
              <a:gd name="T8" fmla="*/ 6 w 58"/>
              <a:gd name="T9" fmla="*/ 0 h 37"/>
              <a:gd name="T10" fmla="*/ 27 w 58"/>
              <a:gd name="T1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37">
                <a:moveTo>
                  <a:pt x="27" y="21"/>
                </a:moveTo>
                <a:lnTo>
                  <a:pt x="6" y="0"/>
                </a:lnTo>
                <a:lnTo>
                  <a:pt x="58" y="25"/>
                </a:lnTo>
                <a:lnTo>
                  <a:pt x="0" y="37"/>
                </a:lnTo>
                <a:lnTo>
                  <a:pt x="6" y="0"/>
                </a:lnTo>
                <a:lnTo>
                  <a:pt x="27" y="2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2" name="Freeform 224"/>
          <p:cNvSpPr>
            <a:spLocks/>
          </p:cNvSpPr>
          <p:nvPr/>
        </p:nvSpPr>
        <p:spPr bwMode="auto">
          <a:xfrm>
            <a:off x="5635625" y="5267325"/>
            <a:ext cx="488950" cy="371475"/>
          </a:xfrm>
          <a:custGeom>
            <a:avLst/>
            <a:gdLst>
              <a:gd name="T0" fmla="*/ 154 w 154"/>
              <a:gd name="T1" fmla="*/ 117 h 117"/>
              <a:gd name="T2" fmla="*/ 138 w 154"/>
              <a:gd name="T3" fmla="*/ 115 h 117"/>
              <a:gd name="T4" fmla="*/ 125 w 154"/>
              <a:gd name="T5" fmla="*/ 113 h 117"/>
              <a:gd name="T6" fmla="*/ 112 w 154"/>
              <a:gd name="T7" fmla="*/ 109 h 117"/>
              <a:gd name="T8" fmla="*/ 98 w 154"/>
              <a:gd name="T9" fmla="*/ 105 h 117"/>
              <a:gd name="T10" fmla="*/ 87 w 154"/>
              <a:gd name="T11" fmla="*/ 99 h 117"/>
              <a:gd name="T12" fmla="*/ 75 w 154"/>
              <a:gd name="T13" fmla="*/ 94 h 117"/>
              <a:gd name="T14" fmla="*/ 65 w 154"/>
              <a:gd name="T15" fmla="*/ 86 h 117"/>
              <a:gd name="T16" fmla="*/ 54 w 154"/>
              <a:gd name="T17" fmla="*/ 78 h 117"/>
              <a:gd name="T18" fmla="*/ 37 w 154"/>
              <a:gd name="T19" fmla="*/ 61 h 117"/>
              <a:gd name="T20" fmla="*/ 21 w 154"/>
              <a:gd name="T21" fmla="*/ 42 h 117"/>
              <a:gd name="T22" fmla="*/ 10 w 154"/>
              <a:gd name="T23" fmla="*/ 21 h 117"/>
              <a:gd name="T24" fmla="*/ 0 w 154"/>
              <a:gd name="T25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4" h="117">
                <a:moveTo>
                  <a:pt x="154" y="117"/>
                </a:moveTo>
                <a:lnTo>
                  <a:pt x="138" y="115"/>
                </a:lnTo>
                <a:lnTo>
                  <a:pt x="125" y="113"/>
                </a:lnTo>
                <a:lnTo>
                  <a:pt x="112" y="109"/>
                </a:lnTo>
                <a:lnTo>
                  <a:pt x="98" y="105"/>
                </a:lnTo>
                <a:lnTo>
                  <a:pt x="87" y="99"/>
                </a:lnTo>
                <a:lnTo>
                  <a:pt x="75" y="94"/>
                </a:lnTo>
                <a:lnTo>
                  <a:pt x="65" y="86"/>
                </a:lnTo>
                <a:lnTo>
                  <a:pt x="54" y="78"/>
                </a:lnTo>
                <a:lnTo>
                  <a:pt x="37" y="61"/>
                </a:lnTo>
                <a:lnTo>
                  <a:pt x="21" y="42"/>
                </a:lnTo>
                <a:lnTo>
                  <a:pt x="10" y="2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3" name="Freeform 225"/>
          <p:cNvSpPr>
            <a:spLocks/>
          </p:cNvSpPr>
          <p:nvPr/>
        </p:nvSpPr>
        <p:spPr bwMode="auto">
          <a:xfrm>
            <a:off x="5600700" y="5181600"/>
            <a:ext cx="114300" cy="180975"/>
          </a:xfrm>
          <a:custGeom>
            <a:avLst/>
            <a:gdLst>
              <a:gd name="T0" fmla="*/ 11 w 36"/>
              <a:gd name="T1" fmla="*/ 27 h 57"/>
              <a:gd name="T2" fmla="*/ 3 w 36"/>
              <a:gd name="T3" fmla="*/ 57 h 57"/>
              <a:gd name="T4" fmla="*/ 0 w 36"/>
              <a:gd name="T5" fmla="*/ 0 h 57"/>
              <a:gd name="T6" fmla="*/ 36 w 36"/>
              <a:gd name="T7" fmla="*/ 44 h 57"/>
              <a:gd name="T8" fmla="*/ 3 w 36"/>
              <a:gd name="T9" fmla="*/ 57 h 57"/>
              <a:gd name="T10" fmla="*/ 11 w 36"/>
              <a:gd name="T11" fmla="*/ 2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57">
                <a:moveTo>
                  <a:pt x="11" y="27"/>
                </a:moveTo>
                <a:lnTo>
                  <a:pt x="3" y="57"/>
                </a:lnTo>
                <a:lnTo>
                  <a:pt x="0" y="0"/>
                </a:lnTo>
                <a:lnTo>
                  <a:pt x="36" y="44"/>
                </a:lnTo>
                <a:lnTo>
                  <a:pt x="3" y="57"/>
                </a:lnTo>
                <a:lnTo>
                  <a:pt x="1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4" name="Freeform 226"/>
          <p:cNvSpPr>
            <a:spLocks/>
          </p:cNvSpPr>
          <p:nvPr/>
        </p:nvSpPr>
        <p:spPr bwMode="auto">
          <a:xfrm>
            <a:off x="4648200" y="4638675"/>
            <a:ext cx="727075" cy="450850"/>
          </a:xfrm>
          <a:custGeom>
            <a:avLst/>
            <a:gdLst>
              <a:gd name="T0" fmla="*/ 0 w 229"/>
              <a:gd name="T1" fmla="*/ 142 h 142"/>
              <a:gd name="T2" fmla="*/ 13 w 229"/>
              <a:gd name="T3" fmla="*/ 142 h 142"/>
              <a:gd name="T4" fmla="*/ 27 w 229"/>
              <a:gd name="T5" fmla="*/ 142 h 142"/>
              <a:gd name="T6" fmla="*/ 38 w 229"/>
              <a:gd name="T7" fmla="*/ 140 h 142"/>
              <a:gd name="T8" fmla="*/ 52 w 229"/>
              <a:gd name="T9" fmla="*/ 138 h 142"/>
              <a:gd name="T10" fmla="*/ 63 w 229"/>
              <a:gd name="T11" fmla="*/ 134 h 142"/>
              <a:gd name="T12" fmla="*/ 73 w 229"/>
              <a:gd name="T13" fmla="*/ 128 h 142"/>
              <a:gd name="T14" fmla="*/ 83 w 229"/>
              <a:gd name="T15" fmla="*/ 123 h 142"/>
              <a:gd name="T16" fmla="*/ 92 w 229"/>
              <a:gd name="T17" fmla="*/ 117 h 142"/>
              <a:gd name="T18" fmla="*/ 109 w 229"/>
              <a:gd name="T19" fmla="*/ 102 h 142"/>
              <a:gd name="T20" fmla="*/ 121 w 229"/>
              <a:gd name="T21" fmla="*/ 86 h 142"/>
              <a:gd name="T22" fmla="*/ 127 w 229"/>
              <a:gd name="T23" fmla="*/ 79 h 142"/>
              <a:gd name="T24" fmla="*/ 129 w 229"/>
              <a:gd name="T25" fmla="*/ 71 h 142"/>
              <a:gd name="T26" fmla="*/ 133 w 229"/>
              <a:gd name="T27" fmla="*/ 63 h 142"/>
              <a:gd name="T28" fmla="*/ 133 w 229"/>
              <a:gd name="T29" fmla="*/ 55 h 142"/>
              <a:gd name="T30" fmla="*/ 134 w 229"/>
              <a:gd name="T31" fmla="*/ 48 h 142"/>
              <a:gd name="T32" fmla="*/ 136 w 229"/>
              <a:gd name="T33" fmla="*/ 42 h 142"/>
              <a:gd name="T34" fmla="*/ 140 w 229"/>
              <a:gd name="T35" fmla="*/ 36 h 142"/>
              <a:gd name="T36" fmla="*/ 144 w 229"/>
              <a:gd name="T37" fmla="*/ 32 h 142"/>
              <a:gd name="T38" fmla="*/ 156 w 229"/>
              <a:gd name="T39" fmla="*/ 23 h 142"/>
              <a:gd name="T40" fmla="*/ 169 w 229"/>
              <a:gd name="T41" fmla="*/ 15 h 142"/>
              <a:gd name="T42" fmla="*/ 184 w 229"/>
              <a:gd name="T43" fmla="*/ 11 h 142"/>
              <a:gd name="T44" fmla="*/ 200 w 229"/>
              <a:gd name="T45" fmla="*/ 6 h 142"/>
              <a:gd name="T46" fmla="*/ 215 w 229"/>
              <a:gd name="T47" fmla="*/ 2 h 142"/>
              <a:gd name="T48" fmla="*/ 229 w 229"/>
              <a:gd name="T4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9" h="142">
                <a:moveTo>
                  <a:pt x="0" y="142"/>
                </a:moveTo>
                <a:lnTo>
                  <a:pt x="13" y="142"/>
                </a:lnTo>
                <a:lnTo>
                  <a:pt x="27" y="142"/>
                </a:lnTo>
                <a:lnTo>
                  <a:pt x="38" y="140"/>
                </a:lnTo>
                <a:lnTo>
                  <a:pt x="52" y="138"/>
                </a:lnTo>
                <a:lnTo>
                  <a:pt x="63" y="134"/>
                </a:lnTo>
                <a:lnTo>
                  <a:pt x="73" y="128"/>
                </a:lnTo>
                <a:lnTo>
                  <a:pt x="83" y="123"/>
                </a:lnTo>
                <a:lnTo>
                  <a:pt x="92" y="117"/>
                </a:lnTo>
                <a:lnTo>
                  <a:pt x="109" y="102"/>
                </a:lnTo>
                <a:lnTo>
                  <a:pt x="121" y="86"/>
                </a:lnTo>
                <a:lnTo>
                  <a:pt x="127" y="79"/>
                </a:lnTo>
                <a:lnTo>
                  <a:pt x="129" y="71"/>
                </a:lnTo>
                <a:lnTo>
                  <a:pt x="133" y="63"/>
                </a:lnTo>
                <a:lnTo>
                  <a:pt x="133" y="55"/>
                </a:lnTo>
                <a:lnTo>
                  <a:pt x="134" y="48"/>
                </a:lnTo>
                <a:lnTo>
                  <a:pt x="136" y="42"/>
                </a:lnTo>
                <a:lnTo>
                  <a:pt x="140" y="36"/>
                </a:lnTo>
                <a:lnTo>
                  <a:pt x="144" y="32"/>
                </a:lnTo>
                <a:lnTo>
                  <a:pt x="156" y="23"/>
                </a:lnTo>
                <a:lnTo>
                  <a:pt x="169" y="15"/>
                </a:lnTo>
                <a:lnTo>
                  <a:pt x="184" y="11"/>
                </a:lnTo>
                <a:lnTo>
                  <a:pt x="200" y="6"/>
                </a:lnTo>
                <a:lnTo>
                  <a:pt x="215" y="2"/>
                </a:lnTo>
                <a:lnTo>
                  <a:pt x="229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5" name="Freeform 227"/>
          <p:cNvSpPr>
            <a:spLocks/>
          </p:cNvSpPr>
          <p:nvPr/>
        </p:nvSpPr>
        <p:spPr bwMode="auto">
          <a:xfrm>
            <a:off x="5283200" y="4594225"/>
            <a:ext cx="180975" cy="117475"/>
          </a:xfrm>
          <a:custGeom>
            <a:avLst/>
            <a:gdLst>
              <a:gd name="T0" fmla="*/ 29 w 57"/>
              <a:gd name="T1" fmla="*/ 14 h 37"/>
              <a:gd name="T2" fmla="*/ 0 w 57"/>
              <a:gd name="T3" fmla="*/ 0 h 37"/>
              <a:gd name="T4" fmla="*/ 57 w 57"/>
              <a:gd name="T5" fmla="*/ 8 h 37"/>
              <a:gd name="T6" fmla="*/ 7 w 57"/>
              <a:gd name="T7" fmla="*/ 37 h 37"/>
              <a:gd name="T8" fmla="*/ 0 w 57"/>
              <a:gd name="T9" fmla="*/ 0 h 37"/>
              <a:gd name="T10" fmla="*/ 29 w 57"/>
              <a:gd name="T11" fmla="*/ 1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7">
                <a:moveTo>
                  <a:pt x="29" y="14"/>
                </a:moveTo>
                <a:lnTo>
                  <a:pt x="0" y="0"/>
                </a:lnTo>
                <a:lnTo>
                  <a:pt x="57" y="8"/>
                </a:lnTo>
                <a:lnTo>
                  <a:pt x="7" y="37"/>
                </a:lnTo>
                <a:lnTo>
                  <a:pt x="0" y="0"/>
                </a:lnTo>
                <a:lnTo>
                  <a:pt x="29" y="14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6" name="Freeform 228"/>
          <p:cNvSpPr>
            <a:spLocks/>
          </p:cNvSpPr>
          <p:nvPr/>
        </p:nvSpPr>
        <p:spPr bwMode="auto">
          <a:xfrm>
            <a:off x="7448550" y="4876800"/>
            <a:ext cx="1219200" cy="260350"/>
          </a:xfrm>
          <a:custGeom>
            <a:avLst/>
            <a:gdLst>
              <a:gd name="T0" fmla="*/ 0 w 384"/>
              <a:gd name="T1" fmla="*/ 21 h 82"/>
              <a:gd name="T2" fmla="*/ 9 w 384"/>
              <a:gd name="T3" fmla="*/ 40 h 82"/>
              <a:gd name="T4" fmla="*/ 19 w 384"/>
              <a:gd name="T5" fmla="*/ 55 h 82"/>
              <a:gd name="T6" fmla="*/ 28 w 384"/>
              <a:gd name="T7" fmla="*/ 67 h 82"/>
              <a:gd name="T8" fmla="*/ 36 w 384"/>
              <a:gd name="T9" fmla="*/ 76 h 82"/>
              <a:gd name="T10" fmla="*/ 46 w 384"/>
              <a:gd name="T11" fmla="*/ 80 h 82"/>
              <a:gd name="T12" fmla="*/ 53 w 384"/>
              <a:gd name="T13" fmla="*/ 82 h 82"/>
              <a:gd name="T14" fmla="*/ 63 w 384"/>
              <a:gd name="T15" fmla="*/ 82 h 82"/>
              <a:gd name="T16" fmla="*/ 71 w 384"/>
              <a:gd name="T17" fmla="*/ 80 h 82"/>
              <a:gd name="T18" fmla="*/ 88 w 384"/>
              <a:gd name="T19" fmla="*/ 69 h 82"/>
              <a:gd name="T20" fmla="*/ 105 w 384"/>
              <a:gd name="T21" fmla="*/ 55 h 82"/>
              <a:gd name="T22" fmla="*/ 124 w 384"/>
              <a:gd name="T23" fmla="*/ 38 h 82"/>
              <a:gd name="T24" fmla="*/ 144 w 384"/>
              <a:gd name="T25" fmla="*/ 21 h 82"/>
              <a:gd name="T26" fmla="*/ 155 w 384"/>
              <a:gd name="T27" fmla="*/ 15 h 82"/>
              <a:gd name="T28" fmla="*/ 167 w 384"/>
              <a:gd name="T29" fmla="*/ 9 h 82"/>
              <a:gd name="T30" fmla="*/ 178 w 384"/>
              <a:gd name="T31" fmla="*/ 5 h 82"/>
              <a:gd name="T32" fmla="*/ 192 w 384"/>
              <a:gd name="T33" fmla="*/ 2 h 82"/>
              <a:gd name="T34" fmla="*/ 220 w 384"/>
              <a:gd name="T35" fmla="*/ 0 h 82"/>
              <a:gd name="T36" fmla="*/ 253 w 384"/>
              <a:gd name="T37" fmla="*/ 0 h 82"/>
              <a:gd name="T38" fmla="*/ 286 w 384"/>
              <a:gd name="T39" fmla="*/ 0 h 82"/>
              <a:gd name="T40" fmla="*/ 318 w 384"/>
              <a:gd name="T41" fmla="*/ 2 h 82"/>
              <a:gd name="T42" fmla="*/ 351 w 384"/>
              <a:gd name="T43" fmla="*/ 5 h 82"/>
              <a:gd name="T44" fmla="*/ 384 w 384"/>
              <a:gd name="T45" fmla="*/ 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4" h="82">
                <a:moveTo>
                  <a:pt x="0" y="21"/>
                </a:moveTo>
                <a:lnTo>
                  <a:pt x="9" y="40"/>
                </a:lnTo>
                <a:lnTo>
                  <a:pt x="19" y="55"/>
                </a:lnTo>
                <a:lnTo>
                  <a:pt x="28" y="67"/>
                </a:lnTo>
                <a:lnTo>
                  <a:pt x="36" y="76"/>
                </a:lnTo>
                <a:lnTo>
                  <a:pt x="46" y="80"/>
                </a:lnTo>
                <a:lnTo>
                  <a:pt x="53" y="82"/>
                </a:lnTo>
                <a:lnTo>
                  <a:pt x="63" y="82"/>
                </a:lnTo>
                <a:lnTo>
                  <a:pt x="71" y="80"/>
                </a:lnTo>
                <a:lnTo>
                  <a:pt x="88" y="69"/>
                </a:lnTo>
                <a:lnTo>
                  <a:pt x="105" y="55"/>
                </a:lnTo>
                <a:lnTo>
                  <a:pt x="124" y="38"/>
                </a:lnTo>
                <a:lnTo>
                  <a:pt x="144" y="21"/>
                </a:lnTo>
                <a:lnTo>
                  <a:pt x="155" y="15"/>
                </a:lnTo>
                <a:lnTo>
                  <a:pt x="167" y="9"/>
                </a:lnTo>
                <a:lnTo>
                  <a:pt x="178" y="5"/>
                </a:lnTo>
                <a:lnTo>
                  <a:pt x="192" y="2"/>
                </a:lnTo>
                <a:lnTo>
                  <a:pt x="220" y="0"/>
                </a:lnTo>
                <a:lnTo>
                  <a:pt x="253" y="0"/>
                </a:lnTo>
                <a:lnTo>
                  <a:pt x="286" y="0"/>
                </a:lnTo>
                <a:lnTo>
                  <a:pt x="318" y="2"/>
                </a:lnTo>
                <a:lnTo>
                  <a:pt x="351" y="5"/>
                </a:lnTo>
                <a:lnTo>
                  <a:pt x="384" y="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7" name="Freeform 229"/>
          <p:cNvSpPr>
            <a:spLocks/>
          </p:cNvSpPr>
          <p:nvPr/>
        </p:nvSpPr>
        <p:spPr bwMode="auto">
          <a:xfrm>
            <a:off x="8588375" y="4838700"/>
            <a:ext cx="174625" cy="117475"/>
          </a:xfrm>
          <a:custGeom>
            <a:avLst/>
            <a:gdLst>
              <a:gd name="T0" fmla="*/ 25 w 55"/>
              <a:gd name="T1" fmla="*/ 17 h 37"/>
              <a:gd name="T2" fmla="*/ 0 w 55"/>
              <a:gd name="T3" fmla="*/ 0 h 37"/>
              <a:gd name="T4" fmla="*/ 55 w 55"/>
              <a:gd name="T5" fmla="*/ 19 h 37"/>
              <a:gd name="T6" fmla="*/ 0 w 55"/>
              <a:gd name="T7" fmla="*/ 37 h 37"/>
              <a:gd name="T8" fmla="*/ 0 w 55"/>
              <a:gd name="T9" fmla="*/ 0 h 37"/>
              <a:gd name="T10" fmla="*/ 25 w 55"/>
              <a:gd name="T11" fmla="*/ 1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7">
                <a:moveTo>
                  <a:pt x="25" y="17"/>
                </a:moveTo>
                <a:lnTo>
                  <a:pt x="0" y="0"/>
                </a:lnTo>
                <a:lnTo>
                  <a:pt x="55" y="19"/>
                </a:lnTo>
                <a:lnTo>
                  <a:pt x="0" y="37"/>
                </a:lnTo>
                <a:lnTo>
                  <a:pt x="0" y="0"/>
                </a:lnTo>
                <a:lnTo>
                  <a:pt x="25" y="1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8" name="Freeform 230"/>
          <p:cNvSpPr>
            <a:spLocks/>
          </p:cNvSpPr>
          <p:nvPr/>
        </p:nvSpPr>
        <p:spPr bwMode="auto">
          <a:xfrm>
            <a:off x="6276975" y="5546725"/>
            <a:ext cx="431800" cy="73025"/>
          </a:xfrm>
          <a:custGeom>
            <a:avLst/>
            <a:gdLst>
              <a:gd name="T0" fmla="*/ 136 w 136"/>
              <a:gd name="T1" fmla="*/ 0 h 23"/>
              <a:gd name="T2" fmla="*/ 121 w 136"/>
              <a:gd name="T3" fmla="*/ 7 h 23"/>
              <a:gd name="T4" fmla="*/ 105 w 136"/>
              <a:gd name="T5" fmla="*/ 13 h 23"/>
              <a:gd name="T6" fmla="*/ 88 w 136"/>
              <a:gd name="T7" fmla="*/ 17 h 23"/>
              <a:gd name="T8" fmla="*/ 69 w 136"/>
              <a:gd name="T9" fmla="*/ 21 h 23"/>
              <a:gd name="T10" fmla="*/ 52 w 136"/>
              <a:gd name="T11" fmla="*/ 23 h 23"/>
              <a:gd name="T12" fmla="*/ 34 w 136"/>
              <a:gd name="T13" fmla="*/ 23 h 23"/>
              <a:gd name="T14" fmla="*/ 17 w 136"/>
              <a:gd name="T15" fmla="*/ 23 h 23"/>
              <a:gd name="T16" fmla="*/ 0 w 136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6" h="23">
                <a:moveTo>
                  <a:pt x="136" y="0"/>
                </a:moveTo>
                <a:lnTo>
                  <a:pt x="121" y="7"/>
                </a:lnTo>
                <a:lnTo>
                  <a:pt x="105" y="13"/>
                </a:lnTo>
                <a:lnTo>
                  <a:pt x="88" y="17"/>
                </a:lnTo>
                <a:lnTo>
                  <a:pt x="69" y="21"/>
                </a:lnTo>
                <a:lnTo>
                  <a:pt x="52" y="23"/>
                </a:lnTo>
                <a:lnTo>
                  <a:pt x="34" y="23"/>
                </a:lnTo>
                <a:lnTo>
                  <a:pt x="17" y="23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chemeClr val="folHlink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399" name="Freeform 231"/>
          <p:cNvSpPr>
            <a:spLocks/>
          </p:cNvSpPr>
          <p:nvPr/>
        </p:nvSpPr>
        <p:spPr bwMode="auto">
          <a:xfrm>
            <a:off x="6184900" y="5568950"/>
            <a:ext cx="177800" cy="111125"/>
          </a:xfrm>
          <a:custGeom>
            <a:avLst/>
            <a:gdLst>
              <a:gd name="T0" fmla="*/ 29 w 56"/>
              <a:gd name="T1" fmla="*/ 16 h 35"/>
              <a:gd name="T2" fmla="*/ 54 w 56"/>
              <a:gd name="T3" fmla="*/ 35 h 35"/>
              <a:gd name="T4" fmla="*/ 0 w 56"/>
              <a:gd name="T5" fmla="*/ 14 h 35"/>
              <a:gd name="T6" fmla="*/ 56 w 56"/>
              <a:gd name="T7" fmla="*/ 0 h 35"/>
              <a:gd name="T8" fmla="*/ 54 w 56"/>
              <a:gd name="T9" fmla="*/ 35 h 35"/>
              <a:gd name="T10" fmla="*/ 29 w 56"/>
              <a:gd name="T11" fmla="*/ 1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35">
                <a:moveTo>
                  <a:pt x="29" y="16"/>
                </a:moveTo>
                <a:lnTo>
                  <a:pt x="54" y="35"/>
                </a:lnTo>
                <a:lnTo>
                  <a:pt x="0" y="14"/>
                </a:lnTo>
                <a:lnTo>
                  <a:pt x="56" y="0"/>
                </a:lnTo>
                <a:lnTo>
                  <a:pt x="54" y="35"/>
                </a:lnTo>
                <a:lnTo>
                  <a:pt x="29" y="1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0" name="Freeform 232"/>
          <p:cNvSpPr>
            <a:spLocks/>
          </p:cNvSpPr>
          <p:nvPr/>
        </p:nvSpPr>
        <p:spPr bwMode="auto">
          <a:xfrm>
            <a:off x="6735763" y="2819400"/>
            <a:ext cx="430212" cy="165100"/>
          </a:xfrm>
          <a:custGeom>
            <a:avLst/>
            <a:gdLst>
              <a:gd name="T0" fmla="*/ 23 w 71"/>
              <a:gd name="T1" fmla="*/ 0 h 39"/>
              <a:gd name="T2" fmla="*/ 27 w 71"/>
              <a:gd name="T3" fmla="*/ 2 h 39"/>
              <a:gd name="T4" fmla="*/ 33 w 71"/>
              <a:gd name="T5" fmla="*/ 4 h 39"/>
              <a:gd name="T6" fmla="*/ 37 w 71"/>
              <a:gd name="T7" fmla="*/ 10 h 39"/>
              <a:gd name="T8" fmla="*/ 39 w 71"/>
              <a:gd name="T9" fmla="*/ 14 h 39"/>
              <a:gd name="T10" fmla="*/ 41 w 71"/>
              <a:gd name="T11" fmla="*/ 18 h 39"/>
              <a:gd name="T12" fmla="*/ 44 w 71"/>
              <a:gd name="T13" fmla="*/ 20 h 39"/>
              <a:gd name="T14" fmla="*/ 48 w 71"/>
              <a:gd name="T15" fmla="*/ 22 h 39"/>
              <a:gd name="T16" fmla="*/ 52 w 71"/>
              <a:gd name="T17" fmla="*/ 22 h 39"/>
              <a:gd name="T18" fmla="*/ 56 w 71"/>
              <a:gd name="T19" fmla="*/ 23 h 39"/>
              <a:gd name="T20" fmla="*/ 60 w 71"/>
              <a:gd name="T21" fmla="*/ 25 h 39"/>
              <a:gd name="T22" fmla="*/ 62 w 71"/>
              <a:gd name="T23" fmla="*/ 27 h 39"/>
              <a:gd name="T24" fmla="*/ 66 w 71"/>
              <a:gd name="T25" fmla="*/ 27 h 39"/>
              <a:gd name="T26" fmla="*/ 69 w 71"/>
              <a:gd name="T27" fmla="*/ 27 h 39"/>
              <a:gd name="T28" fmla="*/ 71 w 71"/>
              <a:gd name="T29" fmla="*/ 29 h 39"/>
              <a:gd name="T30" fmla="*/ 71 w 71"/>
              <a:gd name="T31" fmla="*/ 33 h 39"/>
              <a:gd name="T32" fmla="*/ 67 w 71"/>
              <a:gd name="T33" fmla="*/ 37 h 39"/>
              <a:gd name="T34" fmla="*/ 64 w 71"/>
              <a:gd name="T35" fmla="*/ 37 h 39"/>
              <a:gd name="T36" fmla="*/ 60 w 71"/>
              <a:gd name="T37" fmla="*/ 37 h 39"/>
              <a:gd name="T38" fmla="*/ 60 w 71"/>
              <a:gd name="T39" fmla="*/ 33 h 39"/>
              <a:gd name="T40" fmla="*/ 58 w 71"/>
              <a:gd name="T41" fmla="*/ 31 h 39"/>
              <a:gd name="T42" fmla="*/ 54 w 71"/>
              <a:gd name="T43" fmla="*/ 29 h 39"/>
              <a:gd name="T44" fmla="*/ 50 w 71"/>
              <a:gd name="T45" fmla="*/ 27 h 39"/>
              <a:gd name="T46" fmla="*/ 48 w 71"/>
              <a:gd name="T47" fmla="*/ 25 h 39"/>
              <a:gd name="T48" fmla="*/ 44 w 71"/>
              <a:gd name="T49" fmla="*/ 25 h 39"/>
              <a:gd name="T50" fmla="*/ 41 w 71"/>
              <a:gd name="T51" fmla="*/ 27 h 39"/>
              <a:gd name="T52" fmla="*/ 37 w 71"/>
              <a:gd name="T53" fmla="*/ 27 h 39"/>
              <a:gd name="T54" fmla="*/ 35 w 71"/>
              <a:gd name="T55" fmla="*/ 31 h 39"/>
              <a:gd name="T56" fmla="*/ 31 w 71"/>
              <a:gd name="T57" fmla="*/ 33 h 39"/>
              <a:gd name="T58" fmla="*/ 27 w 71"/>
              <a:gd name="T59" fmla="*/ 37 h 39"/>
              <a:gd name="T60" fmla="*/ 21 w 71"/>
              <a:gd name="T61" fmla="*/ 39 h 39"/>
              <a:gd name="T62" fmla="*/ 16 w 71"/>
              <a:gd name="T63" fmla="*/ 39 h 39"/>
              <a:gd name="T64" fmla="*/ 8 w 71"/>
              <a:gd name="T65" fmla="*/ 35 h 39"/>
              <a:gd name="T66" fmla="*/ 2 w 71"/>
              <a:gd name="T67" fmla="*/ 29 h 39"/>
              <a:gd name="T68" fmla="*/ 0 w 71"/>
              <a:gd name="T69" fmla="*/ 23 h 39"/>
              <a:gd name="T70" fmla="*/ 0 w 71"/>
              <a:gd name="T71" fmla="*/ 16 h 39"/>
              <a:gd name="T72" fmla="*/ 2 w 71"/>
              <a:gd name="T73" fmla="*/ 8 h 39"/>
              <a:gd name="T74" fmla="*/ 8 w 71"/>
              <a:gd name="T75" fmla="*/ 2 h 39"/>
              <a:gd name="T76" fmla="*/ 16 w 71"/>
              <a:gd name="T7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" h="39">
                <a:moveTo>
                  <a:pt x="19" y="0"/>
                </a:move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31" y="2"/>
                </a:lnTo>
                <a:lnTo>
                  <a:pt x="33" y="4"/>
                </a:lnTo>
                <a:lnTo>
                  <a:pt x="35" y="6"/>
                </a:lnTo>
                <a:lnTo>
                  <a:pt x="37" y="10"/>
                </a:lnTo>
                <a:lnTo>
                  <a:pt x="37" y="12"/>
                </a:lnTo>
                <a:lnTo>
                  <a:pt x="39" y="14"/>
                </a:lnTo>
                <a:lnTo>
                  <a:pt x="41" y="16"/>
                </a:lnTo>
                <a:lnTo>
                  <a:pt x="41" y="18"/>
                </a:lnTo>
                <a:lnTo>
                  <a:pt x="42" y="18"/>
                </a:lnTo>
                <a:lnTo>
                  <a:pt x="44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2" y="22"/>
                </a:lnTo>
                <a:lnTo>
                  <a:pt x="54" y="23"/>
                </a:lnTo>
                <a:lnTo>
                  <a:pt x="56" y="23"/>
                </a:lnTo>
                <a:lnTo>
                  <a:pt x="58" y="23"/>
                </a:lnTo>
                <a:lnTo>
                  <a:pt x="60" y="25"/>
                </a:lnTo>
                <a:lnTo>
                  <a:pt x="62" y="25"/>
                </a:lnTo>
                <a:lnTo>
                  <a:pt x="62" y="27"/>
                </a:lnTo>
                <a:lnTo>
                  <a:pt x="64" y="27"/>
                </a:lnTo>
                <a:lnTo>
                  <a:pt x="66" y="27"/>
                </a:lnTo>
                <a:lnTo>
                  <a:pt x="67" y="27"/>
                </a:lnTo>
                <a:lnTo>
                  <a:pt x="69" y="27"/>
                </a:lnTo>
                <a:lnTo>
                  <a:pt x="71" y="27"/>
                </a:lnTo>
                <a:lnTo>
                  <a:pt x="71" y="29"/>
                </a:lnTo>
                <a:lnTo>
                  <a:pt x="71" y="31"/>
                </a:lnTo>
                <a:lnTo>
                  <a:pt x="71" y="33"/>
                </a:lnTo>
                <a:lnTo>
                  <a:pt x="69" y="35"/>
                </a:lnTo>
                <a:lnTo>
                  <a:pt x="67" y="37"/>
                </a:lnTo>
                <a:lnTo>
                  <a:pt x="66" y="37"/>
                </a:lnTo>
                <a:lnTo>
                  <a:pt x="64" y="37"/>
                </a:lnTo>
                <a:lnTo>
                  <a:pt x="62" y="37"/>
                </a:lnTo>
                <a:lnTo>
                  <a:pt x="60" y="37"/>
                </a:lnTo>
                <a:lnTo>
                  <a:pt x="60" y="35"/>
                </a:lnTo>
                <a:lnTo>
                  <a:pt x="60" y="33"/>
                </a:lnTo>
                <a:lnTo>
                  <a:pt x="60" y="31"/>
                </a:lnTo>
                <a:lnTo>
                  <a:pt x="58" y="31"/>
                </a:lnTo>
                <a:lnTo>
                  <a:pt x="56" y="29"/>
                </a:lnTo>
                <a:lnTo>
                  <a:pt x="54" y="29"/>
                </a:lnTo>
                <a:lnTo>
                  <a:pt x="52" y="27"/>
                </a:lnTo>
                <a:lnTo>
                  <a:pt x="50" y="27"/>
                </a:lnTo>
                <a:lnTo>
                  <a:pt x="50" y="25"/>
                </a:lnTo>
                <a:lnTo>
                  <a:pt x="48" y="25"/>
                </a:lnTo>
                <a:lnTo>
                  <a:pt x="46" y="25"/>
                </a:lnTo>
                <a:lnTo>
                  <a:pt x="44" y="25"/>
                </a:lnTo>
                <a:lnTo>
                  <a:pt x="42" y="25"/>
                </a:lnTo>
                <a:lnTo>
                  <a:pt x="41" y="27"/>
                </a:lnTo>
                <a:lnTo>
                  <a:pt x="39" y="27"/>
                </a:lnTo>
                <a:lnTo>
                  <a:pt x="37" y="27"/>
                </a:lnTo>
                <a:lnTo>
                  <a:pt x="37" y="29"/>
                </a:lnTo>
                <a:lnTo>
                  <a:pt x="35" y="31"/>
                </a:lnTo>
                <a:lnTo>
                  <a:pt x="33" y="33"/>
                </a:lnTo>
                <a:lnTo>
                  <a:pt x="31" y="33"/>
                </a:lnTo>
                <a:lnTo>
                  <a:pt x="29" y="35"/>
                </a:lnTo>
                <a:lnTo>
                  <a:pt x="27" y="37"/>
                </a:lnTo>
                <a:lnTo>
                  <a:pt x="25" y="37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2" y="37"/>
                </a:lnTo>
                <a:lnTo>
                  <a:pt x="8" y="35"/>
                </a:lnTo>
                <a:lnTo>
                  <a:pt x="6" y="33"/>
                </a:lnTo>
                <a:lnTo>
                  <a:pt x="2" y="29"/>
                </a:lnTo>
                <a:lnTo>
                  <a:pt x="0" y="27"/>
                </a:lnTo>
                <a:lnTo>
                  <a:pt x="0" y="23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2" y="8"/>
                </a:lnTo>
                <a:lnTo>
                  <a:pt x="6" y="6"/>
                </a:lnTo>
                <a:lnTo>
                  <a:pt x="8" y="2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1" name="Freeform 233"/>
          <p:cNvSpPr>
            <a:spLocks/>
          </p:cNvSpPr>
          <p:nvPr/>
        </p:nvSpPr>
        <p:spPr bwMode="auto">
          <a:xfrm>
            <a:off x="6316663" y="2878138"/>
            <a:ext cx="382587" cy="228600"/>
          </a:xfrm>
          <a:custGeom>
            <a:avLst/>
            <a:gdLst>
              <a:gd name="T0" fmla="*/ 8 w 63"/>
              <a:gd name="T1" fmla="*/ 17 h 54"/>
              <a:gd name="T2" fmla="*/ 12 w 63"/>
              <a:gd name="T3" fmla="*/ 15 h 54"/>
              <a:gd name="T4" fmla="*/ 17 w 63"/>
              <a:gd name="T5" fmla="*/ 13 h 54"/>
              <a:gd name="T6" fmla="*/ 23 w 63"/>
              <a:gd name="T7" fmla="*/ 13 h 54"/>
              <a:gd name="T8" fmla="*/ 29 w 63"/>
              <a:gd name="T9" fmla="*/ 15 h 54"/>
              <a:gd name="T10" fmla="*/ 31 w 63"/>
              <a:gd name="T11" fmla="*/ 17 h 54"/>
              <a:gd name="T12" fmla="*/ 33 w 63"/>
              <a:gd name="T13" fmla="*/ 15 h 54"/>
              <a:gd name="T14" fmla="*/ 38 w 63"/>
              <a:gd name="T15" fmla="*/ 13 h 54"/>
              <a:gd name="T16" fmla="*/ 40 w 63"/>
              <a:gd name="T17" fmla="*/ 11 h 54"/>
              <a:gd name="T18" fmla="*/ 44 w 63"/>
              <a:gd name="T19" fmla="*/ 11 h 54"/>
              <a:gd name="T20" fmla="*/ 48 w 63"/>
              <a:gd name="T21" fmla="*/ 9 h 54"/>
              <a:gd name="T22" fmla="*/ 52 w 63"/>
              <a:gd name="T23" fmla="*/ 8 h 54"/>
              <a:gd name="T24" fmla="*/ 56 w 63"/>
              <a:gd name="T25" fmla="*/ 6 h 54"/>
              <a:gd name="T26" fmla="*/ 58 w 63"/>
              <a:gd name="T27" fmla="*/ 4 h 54"/>
              <a:gd name="T28" fmla="*/ 60 w 63"/>
              <a:gd name="T29" fmla="*/ 2 h 54"/>
              <a:gd name="T30" fmla="*/ 62 w 63"/>
              <a:gd name="T31" fmla="*/ 0 h 54"/>
              <a:gd name="T32" fmla="*/ 63 w 63"/>
              <a:gd name="T33" fmla="*/ 2 h 54"/>
              <a:gd name="T34" fmla="*/ 63 w 63"/>
              <a:gd name="T35" fmla="*/ 6 h 54"/>
              <a:gd name="T36" fmla="*/ 63 w 63"/>
              <a:gd name="T37" fmla="*/ 9 h 54"/>
              <a:gd name="T38" fmla="*/ 62 w 63"/>
              <a:gd name="T39" fmla="*/ 13 h 54"/>
              <a:gd name="T40" fmla="*/ 58 w 63"/>
              <a:gd name="T41" fmla="*/ 15 h 54"/>
              <a:gd name="T42" fmla="*/ 56 w 63"/>
              <a:gd name="T43" fmla="*/ 13 h 54"/>
              <a:gd name="T44" fmla="*/ 56 w 63"/>
              <a:gd name="T45" fmla="*/ 13 h 54"/>
              <a:gd name="T46" fmla="*/ 52 w 63"/>
              <a:gd name="T47" fmla="*/ 13 h 54"/>
              <a:gd name="T48" fmla="*/ 48 w 63"/>
              <a:gd name="T49" fmla="*/ 15 h 54"/>
              <a:gd name="T50" fmla="*/ 44 w 63"/>
              <a:gd name="T51" fmla="*/ 15 h 54"/>
              <a:gd name="T52" fmla="*/ 42 w 63"/>
              <a:gd name="T53" fmla="*/ 17 h 54"/>
              <a:gd name="T54" fmla="*/ 40 w 63"/>
              <a:gd name="T55" fmla="*/ 21 h 54"/>
              <a:gd name="T56" fmla="*/ 38 w 63"/>
              <a:gd name="T57" fmla="*/ 23 h 54"/>
              <a:gd name="T58" fmla="*/ 38 w 63"/>
              <a:gd name="T59" fmla="*/ 27 h 54"/>
              <a:gd name="T60" fmla="*/ 38 w 63"/>
              <a:gd name="T61" fmla="*/ 33 h 54"/>
              <a:gd name="T62" fmla="*/ 37 w 63"/>
              <a:gd name="T63" fmla="*/ 36 h 54"/>
              <a:gd name="T64" fmla="*/ 37 w 63"/>
              <a:gd name="T65" fmla="*/ 42 h 54"/>
              <a:gd name="T66" fmla="*/ 33 w 63"/>
              <a:gd name="T67" fmla="*/ 46 h 54"/>
              <a:gd name="T68" fmla="*/ 27 w 63"/>
              <a:gd name="T69" fmla="*/ 52 h 54"/>
              <a:gd name="T70" fmla="*/ 19 w 63"/>
              <a:gd name="T71" fmla="*/ 54 h 54"/>
              <a:gd name="T72" fmla="*/ 12 w 63"/>
              <a:gd name="T73" fmla="*/ 52 h 54"/>
              <a:gd name="T74" fmla="*/ 6 w 63"/>
              <a:gd name="T75" fmla="*/ 48 h 54"/>
              <a:gd name="T76" fmla="*/ 0 w 63"/>
              <a:gd name="T77" fmla="*/ 42 h 54"/>
              <a:gd name="T78" fmla="*/ 0 w 63"/>
              <a:gd name="T79" fmla="*/ 34 h 54"/>
              <a:gd name="T80" fmla="*/ 0 w 63"/>
              <a:gd name="T81" fmla="*/ 27 h 54"/>
              <a:gd name="T82" fmla="*/ 4 w 63"/>
              <a:gd name="T83" fmla="*/ 1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" h="54">
                <a:moveTo>
                  <a:pt x="4" y="19"/>
                </a:moveTo>
                <a:lnTo>
                  <a:pt x="8" y="17"/>
                </a:lnTo>
                <a:lnTo>
                  <a:pt x="10" y="17"/>
                </a:lnTo>
                <a:lnTo>
                  <a:pt x="12" y="15"/>
                </a:lnTo>
                <a:lnTo>
                  <a:pt x="15" y="15"/>
                </a:lnTo>
                <a:lnTo>
                  <a:pt x="17" y="13"/>
                </a:lnTo>
                <a:lnTo>
                  <a:pt x="19" y="13"/>
                </a:lnTo>
                <a:lnTo>
                  <a:pt x="23" y="13"/>
                </a:lnTo>
                <a:lnTo>
                  <a:pt x="25" y="15"/>
                </a:lnTo>
                <a:lnTo>
                  <a:pt x="29" y="15"/>
                </a:lnTo>
                <a:lnTo>
                  <a:pt x="31" y="15"/>
                </a:lnTo>
                <a:lnTo>
                  <a:pt x="31" y="17"/>
                </a:lnTo>
                <a:lnTo>
                  <a:pt x="33" y="17"/>
                </a:lnTo>
                <a:lnTo>
                  <a:pt x="33" y="15"/>
                </a:lnTo>
                <a:lnTo>
                  <a:pt x="35" y="15"/>
                </a:lnTo>
                <a:lnTo>
                  <a:pt x="38" y="13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9"/>
                </a:lnTo>
                <a:lnTo>
                  <a:pt x="48" y="9"/>
                </a:lnTo>
                <a:lnTo>
                  <a:pt x="50" y="8"/>
                </a:lnTo>
                <a:lnTo>
                  <a:pt x="52" y="8"/>
                </a:lnTo>
                <a:lnTo>
                  <a:pt x="54" y="8"/>
                </a:lnTo>
                <a:lnTo>
                  <a:pt x="56" y="6"/>
                </a:lnTo>
                <a:lnTo>
                  <a:pt x="56" y="4"/>
                </a:lnTo>
                <a:lnTo>
                  <a:pt x="58" y="4"/>
                </a:lnTo>
                <a:lnTo>
                  <a:pt x="58" y="2"/>
                </a:lnTo>
                <a:lnTo>
                  <a:pt x="60" y="2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3" y="2"/>
                </a:lnTo>
                <a:lnTo>
                  <a:pt x="63" y="4"/>
                </a:lnTo>
                <a:lnTo>
                  <a:pt x="63" y="6"/>
                </a:lnTo>
                <a:lnTo>
                  <a:pt x="63" y="8"/>
                </a:lnTo>
                <a:lnTo>
                  <a:pt x="63" y="9"/>
                </a:lnTo>
                <a:lnTo>
                  <a:pt x="63" y="11"/>
                </a:lnTo>
                <a:lnTo>
                  <a:pt x="62" y="13"/>
                </a:lnTo>
                <a:lnTo>
                  <a:pt x="60" y="15"/>
                </a:lnTo>
                <a:lnTo>
                  <a:pt x="58" y="15"/>
                </a:lnTo>
                <a:lnTo>
                  <a:pt x="58" y="13"/>
                </a:lnTo>
                <a:lnTo>
                  <a:pt x="56" y="13"/>
                </a:lnTo>
                <a:lnTo>
                  <a:pt x="56" y="11"/>
                </a:lnTo>
                <a:lnTo>
                  <a:pt x="56" y="13"/>
                </a:lnTo>
                <a:lnTo>
                  <a:pt x="54" y="13"/>
                </a:lnTo>
                <a:lnTo>
                  <a:pt x="52" y="13"/>
                </a:lnTo>
                <a:lnTo>
                  <a:pt x="50" y="13"/>
                </a:lnTo>
                <a:lnTo>
                  <a:pt x="48" y="15"/>
                </a:lnTo>
                <a:lnTo>
                  <a:pt x="46" y="15"/>
                </a:lnTo>
                <a:lnTo>
                  <a:pt x="44" y="15"/>
                </a:lnTo>
                <a:lnTo>
                  <a:pt x="44" y="17"/>
                </a:lnTo>
                <a:lnTo>
                  <a:pt x="42" y="17"/>
                </a:lnTo>
                <a:lnTo>
                  <a:pt x="40" y="19"/>
                </a:lnTo>
                <a:lnTo>
                  <a:pt x="40" y="21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31"/>
                </a:lnTo>
                <a:lnTo>
                  <a:pt x="38" y="33"/>
                </a:lnTo>
                <a:lnTo>
                  <a:pt x="38" y="34"/>
                </a:lnTo>
                <a:lnTo>
                  <a:pt x="37" y="36"/>
                </a:lnTo>
                <a:lnTo>
                  <a:pt x="37" y="40"/>
                </a:lnTo>
                <a:lnTo>
                  <a:pt x="37" y="42"/>
                </a:lnTo>
                <a:lnTo>
                  <a:pt x="35" y="44"/>
                </a:lnTo>
                <a:lnTo>
                  <a:pt x="33" y="46"/>
                </a:lnTo>
                <a:lnTo>
                  <a:pt x="31" y="48"/>
                </a:lnTo>
                <a:lnTo>
                  <a:pt x="27" y="52"/>
                </a:lnTo>
                <a:lnTo>
                  <a:pt x="23" y="52"/>
                </a:lnTo>
                <a:lnTo>
                  <a:pt x="19" y="54"/>
                </a:lnTo>
                <a:lnTo>
                  <a:pt x="15" y="52"/>
                </a:lnTo>
                <a:lnTo>
                  <a:pt x="12" y="52"/>
                </a:lnTo>
                <a:lnTo>
                  <a:pt x="8" y="50"/>
                </a:lnTo>
                <a:lnTo>
                  <a:pt x="6" y="48"/>
                </a:lnTo>
                <a:lnTo>
                  <a:pt x="2" y="44"/>
                </a:lnTo>
                <a:lnTo>
                  <a:pt x="0" y="42"/>
                </a:lnTo>
                <a:lnTo>
                  <a:pt x="0" y="38"/>
                </a:lnTo>
                <a:lnTo>
                  <a:pt x="0" y="34"/>
                </a:lnTo>
                <a:lnTo>
                  <a:pt x="0" y="31"/>
                </a:lnTo>
                <a:lnTo>
                  <a:pt x="0" y="27"/>
                </a:lnTo>
                <a:lnTo>
                  <a:pt x="2" y="23"/>
                </a:lnTo>
                <a:lnTo>
                  <a:pt x="4" y="19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2" name="Freeform 234"/>
          <p:cNvSpPr>
            <a:spLocks/>
          </p:cNvSpPr>
          <p:nvPr/>
        </p:nvSpPr>
        <p:spPr bwMode="auto">
          <a:xfrm>
            <a:off x="7123113" y="2941638"/>
            <a:ext cx="395287" cy="350837"/>
          </a:xfrm>
          <a:custGeom>
            <a:avLst/>
            <a:gdLst>
              <a:gd name="T0" fmla="*/ 46 w 65"/>
              <a:gd name="T1" fmla="*/ 83 h 83"/>
              <a:gd name="T2" fmla="*/ 50 w 65"/>
              <a:gd name="T3" fmla="*/ 83 h 83"/>
              <a:gd name="T4" fmla="*/ 51 w 65"/>
              <a:gd name="T5" fmla="*/ 81 h 83"/>
              <a:gd name="T6" fmla="*/ 51 w 65"/>
              <a:gd name="T7" fmla="*/ 77 h 83"/>
              <a:gd name="T8" fmla="*/ 53 w 65"/>
              <a:gd name="T9" fmla="*/ 75 h 83"/>
              <a:gd name="T10" fmla="*/ 55 w 65"/>
              <a:gd name="T11" fmla="*/ 73 h 83"/>
              <a:gd name="T12" fmla="*/ 61 w 65"/>
              <a:gd name="T13" fmla="*/ 67 h 83"/>
              <a:gd name="T14" fmla="*/ 65 w 65"/>
              <a:gd name="T15" fmla="*/ 54 h 83"/>
              <a:gd name="T16" fmla="*/ 63 w 65"/>
              <a:gd name="T17" fmla="*/ 42 h 83"/>
              <a:gd name="T18" fmla="*/ 53 w 65"/>
              <a:gd name="T19" fmla="*/ 33 h 83"/>
              <a:gd name="T20" fmla="*/ 46 w 65"/>
              <a:gd name="T21" fmla="*/ 31 h 83"/>
              <a:gd name="T22" fmla="*/ 42 w 65"/>
              <a:gd name="T23" fmla="*/ 21 h 83"/>
              <a:gd name="T24" fmla="*/ 40 w 65"/>
              <a:gd name="T25" fmla="*/ 14 h 83"/>
              <a:gd name="T26" fmla="*/ 36 w 65"/>
              <a:gd name="T27" fmla="*/ 8 h 83"/>
              <a:gd name="T28" fmla="*/ 26 w 65"/>
              <a:gd name="T29" fmla="*/ 2 h 83"/>
              <a:gd name="T30" fmla="*/ 21 w 65"/>
              <a:gd name="T31" fmla="*/ 0 h 83"/>
              <a:gd name="T32" fmla="*/ 13 w 65"/>
              <a:gd name="T33" fmla="*/ 2 h 83"/>
              <a:gd name="T34" fmla="*/ 7 w 65"/>
              <a:gd name="T35" fmla="*/ 8 h 83"/>
              <a:gd name="T36" fmla="*/ 2 w 65"/>
              <a:gd name="T37" fmla="*/ 16 h 83"/>
              <a:gd name="T38" fmla="*/ 0 w 65"/>
              <a:gd name="T39" fmla="*/ 25 h 83"/>
              <a:gd name="T40" fmla="*/ 2 w 65"/>
              <a:gd name="T41" fmla="*/ 33 h 83"/>
              <a:gd name="T42" fmla="*/ 3 w 65"/>
              <a:gd name="T43" fmla="*/ 41 h 83"/>
              <a:gd name="T44" fmla="*/ 9 w 65"/>
              <a:gd name="T45" fmla="*/ 44 h 83"/>
              <a:gd name="T46" fmla="*/ 15 w 65"/>
              <a:gd name="T47" fmla="*/ 46 h 83"/>
              <a:gd name="T48" fmla="*/ 21 w 65"/>
              <a:gd name="T49" fmla="*/ 46 h 83"/>
              <a:gd name="T50" fmla="*/ 26 w 65"/>
              <a:gd name="T51" fmla="*/ 44 h 83"/>
              <a:gd name="T52" fmla="*/ 32 w 65"/>
              <a:gd name="T53" fmla="*/ 41 h 83"/>
              <a:gd name="T54" fmla="*/ 38 w 65"/>
              <a:gd name="T55" fmla="*/ 39 h 83"/>
              <a:gd name="T56" fmla="*/ 44 w 65"/>
              <a:gd name="T57" fmla="*/ 37 h 83"/>
              <a:gd name="T58" fmla="*/ 50 w 65"/>
              <a:gd name="T59" fmla="*/ 37 h 83"/>
              <a:gd name="T60" fmla="*/ 53 w 65"/>
              <a:gd name="T61" fmla="*/ 39 h 83"/>
              <a:gd name="T62" fmla="*/ 57 w 65"/>
              <a:gd name="T63" fmla="*/ 44 h 83"/>
              <a:gd name="T64" fmla="*/ 61 w 65"/>
              <a:gd name="T65" fmla="*/ 52 h 83"/>
              <a:gd name="T66" fmla="*/ 59 w 65"/>
              <a:gd name="T67" fmla="*/ 62 h 83"/>
              <a:gd name="T68" fmla="*/ 53 w 65"/>
              <a:gd name="T69" fmla="*/ 69 h 83"/>
              <a:gd name="T70" fmla="*/ 51 w 65"/>
              <a:gd name="T71" fmla="*/ 71 h 83"/>
              <a:gd name="T72" fmla="*/ 50 w 65"/>
              <a:gd name="T73" fmla="*/ 73 h 83"/>
              <a:gd name="T74" fmla="*/ 48 w 65"/>
              <a:gd name="T75" fmla="*/ 75 h 83"/>
              <a:gd name="T76" fmla="*/ 46 w 65"/>
              <a:gd name="T77" fmla="*/ 73 h 83"/>
              <a:gd name="T78" fmla="*/ 44 w 65"/>
              <a:gd name="T79" fmla="*/ 75 h 83"/>
              <a:gd name="T80" fmla="*/ 42 w 65"/>
              <a:gd name="T81" fmla="*/ 77 h 83"/>
              <a:gd name="T82" fmla="*/ 44 w 65"/>
              <a:gd name="T83" fmla="*/ 7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83">
                <a:moveTo>
                  <a:pt x="44" y="81"/>
                </a:moveTo>
                <a:lnTo>
                  <a:pt x="46" y="83"/>
                </a:lnTo>
                <a:lnTo>
                  <a:pt x="48" y="83"/>
                </a:lnTo>
                <a:lnTo>
                  <a:pt x="50" y="83"/>
                </a:lnTo>
                <a:lnTo>
                  <a:pt x="51" y="83"/>
                </a:lnTo>
                <a:lnTo>
                  <a:pt x="51" y="81"/>
                </a:lnTo>
                <a:lnTo>
                  <a:pt x="51" y="79"/>
                </a:lnTo>
                <a:lnTo>
                  <a:pt x="51" y="77"/>
                </a:lnTo>
                <a:lnTo>
                  <a:pt x="53" y="77"/>
                </a:lnTo>
                <a:lnTo>
                  <a:pt x="53" y="75"/>
                </a:lnTo>
                <a:lnTo>
                  <a:pt x="55" y="75"/>
                </a:lnTo>
                <a:lnTo>
                  <a:pt x="55" y="73"/>
                </a:lnTo>
                <a:lnTo>
                  <a:pt x="57" y="73"/>
                </a:lnTo>
                <a:lnTo>
                  <a:pt x="61" y="67"/>
                </a:lnTo>
                <a:lnTo>
                  <a:pt x="65" y="62"/>
                </a:lnTo>
                <a:lnTo>
                  <a:pt x="65" y="54"/>
                </a:lnTo>
                <a:lnTo>
                  <a:pt x="65" y="48"/>
                </a:lnTo>
                <a:lnTo>
                  <a:pt x="63" y="42"/>
                </a:lnTo>
                <a:lnTo>
                  <a:pt x="59" y="39"/>
                </a:lnTo>
                <a:lnTo>
                  <a:pt x="53" y="33"/>
                </a:lnTo>
                <a:lnTo>
                  <a:pt x="48" y="31"/>
                </a:lnTo>
                <a:lnTo>
                  <a:pt x="46" y="31"/>
                </a:lnTo>
                <a:lnTo>
                  <a:pt x="44" y="27"/>
                </a:lnTo>
                <a:lnTo>
                  <a:pt x="42" y="21"/>
                </a:lnTo>
                <a:lnTo>
                  <a:pt x="42" y="18"/>
                </a:lnTo>
                <a:lnTo>
                  <a:pt x="40" y="14"/>
                </a:lnTo>
                <a:lnTo>
                  <a:pt x="38" y="10"/>
                </a:lnTo>
                <a:lnTo>
                  <a:pt x="36" y="8"/>
                </a:lnTo>
                <a:lnTo>
                  <a:pt x="32" y="4"/>
                </a:lnTo>
                <a:lnTo>
                  <a:pt x="26" y="2"/>
                </a:lnTo>
                <a:lnTo>
                  <a:pt x="25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1" y="4"/>
                </a:lnTo>
                <a:lnTo>
                  <a:pt x="7" y="8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0" y="29"/>
                </a:lnTo>
                <a:lnTo>
                  <a:pt x="2" y="33"/>
                </a:lnTo>
                <a:lnTo>
                  <a:pt x="2" y="37"/>
                </a:lnTo>
                <a:lnTo>
                  <a:pt x="3" y="41"/>
                </a:lnTo>
                <a:lnTo>
                  <a:pt x="7" y="42"/>
                </a:lnTo>
                <a:lnTo>
                  <a:pt x="9" y="44"/>
                </a:lnTo>
                <a:lnTo>
                  <a:pt x="13" y="44"/>
                </a:lnTo>
                <a:lnTo>
                  <a:pt x="15" y="46"/>
                </a:lnTo>
                <a:lnTo>
                  <a:pt x="19" y="46"/>
                </a:lnTo>
                <a:lnTo>
                  <a:pt x="21" y="46"/>
                </a:lnTo>
                <a:lnTo>
                  <a:pt x="25" y="46"/>
                </a:lnTo>
                <a:lnTo>
                  <a:pt x="26" y="44"/>
                </a:lnTo>
                <a:lnTo>
                  <a:pt x="30" y="42"/>
                </a:lnTo>
                <a:lnTo>
                  <a:pt x="32" y="41"/>
                </a:lnTo>
                <a:lnTo>
                  <a:pt x="36" y="39"/>
                </a:lnTo>
                <a:lnTo>
                  <a:pt x="38" y="39"/>
                </a:lnTo>
                <a:lnTo>
                  <a:pt x="42" y="37"/>
                </a:lnTo>
                <a:lnTo>
                  <a:pt x="44" y="37"/>
                </a:lnTo>
                <a:lnTo>
                  <a:pt x="46" y="37"/>
                </a:lnTo>
                <a:lnTo>
                  <a:pt x="50" y="37"/>
                </a:lnTo>
                <a:lnTo>
                  <a:pt x="51" y="39"/>
                </a:lnTo>
                <a:lnTo>
                  <a:pt x="53" y="39"/>
                </a:lnTo>
                <a:lnTo>
                  <a:pt x="55" y="42"/>
                </a:lnTo>
                <a:lnTo>
                  <a:pt x="57" y="44"/>
                </a:lnTo>
                <a:lnTo>
                  <a:pt x="59" y="48"/>
                </a:lnTo>
                <a:lnTo>
                  <a:pt x="61" y="52"/>
                </a:lnTo>
                <a:lnTo>
                  <a:pt x="59" y="56"/>
                </a:lnTo>
                <a:lnTo>
                  <a:pt x="59" y="62"/>
                </a:lnTo>
                <a:lnTo>
                  <a:pt x="57" y="66"/>
                </a:lnTo>
                <a:lnTo>
                  <a:pt x="53" y="69"/>
                </a:lnTo>
                <a:lnTo>
                  <a:pt x="51" y="69"/>
                </a:lnTo>
                <a:lnTo>
                  <a:pt x="51" y="71"/>
                </a:lnTo>
                <a:lnTo>
                  <a:pt x="50" y="71"/>
                </a:lnTo>
                <a:lnTo>
                  <a:pt x="50" y="73"/>
                </a:lnTo>
                <a:lnTo>
                  <a:pt x="48" y="73"/>
                </a:lnTo>
                <a:lnTo>
                  <a:pt x="48" y="75"/>
                </a:lnTo>
                <a:lnTo>
                  <a:pt x="48" y="73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2" y="77"/>
                </a:lnTo>
                <a:lnTo>
                  <a:pt x="42" y="79"/>
                </a:lnTo>
                <a:lnTo>
                  <a:pt x="44" y="79"/>
                </a:lnTo>
                <a:lnTo>
                  <a:pt x="44" y="81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3403" name="Freeform 235"/>
          <p:cNvSpPr>
            <a:spLocks/>
          </p:cNvSpPr>
          <p:nvPr/>
        </p:nvSpPr>
        <p:spPr bwMode="auto">
          <a:xfrm>
            <a:off x="1622425" y="1435100"/>
            <a:ext cx="561975" cy="495300"/>
          </a:xfrm>
          <a:custGeom>
            <a:avLst/>
            <a:gdLst>
              <a:gd name="T0" fmla="*/ 6 w 177"/>
              <a:gd name="T1" fmla="*/ 4 h 156"/>
              <a:gd name="T2" fmla="*/ 8 w 177"/>
              <a:gd name="T3" fmla="*/ 2 h 156"/>
              <a:gd name="T4" fmla="*/ 6 w 177"/>
              <a:gd name="T5" fmla="*/ 0 h 156"/>
              <a:gd name="T6" fmla="*/ 2 w 177"/>
              <a:gd name="T7" fmla="*/ 0 h 156"/>
              <a:gd name="T8" fmla="*/ 0 w 177"/>
              <a:gd name="T9" fmla="*/ 2 h 156"/>
              <a:gd name="T10" fmla="*/ 2 w 177"/>
              <a:gd name="T11" fmla="*/ 4 h 156"/>
              <a:gd name="T12" fmla="*/ 83 w 177"/>
              <a:gd name="T13" fmla="*/ 69 h 156"/>
              <a:gd name="T14" fmla="*/ 83 w 177"/>
              <a:gd name="T15" fmla="*/ 116 h 156"/>
              <a:gd name="T16" fmla="*/ 81 w 177"/>
              <a:gd name="T17" fmla="*/ 119 h 156"/>
              <a:gd name="T18" fmla="*/ 77 w 177"/>
              <a:gd name="T19" fmla="*/ 121 h 156"/>
              <a:gd name="T20" fmla="*/ 72 w 177"/>
              <a:gd name="T21" fmla="*/ 123 h 156"/>
              <a:gd name="T22" fmla="*/ 68 w 177"/>
              <a:gd name="T23" fmla="*/ 127 h 156"/>
              <a:gd name="T24" fmla="*/ 66 w 177"/>
              <a:gd name="T25" fmla="*/ 131 h 156"/>
              <a:gd name="T26" fmla="*/ 64 w 177"/>
              <a:gd name="T27" fmla="*/ 137 h 156"/>
              <a:gd name="T28" fmla="*/ 64 w 177"/>
              <a:gd name="T29" fmla="*/ 142 h 156"/>
              <a:gd name="T30" fmla="*/ 68 w 177"/>
              <a:gd name="T31" fmla="*/ 148 h 156"/>
              <a:gd name="T32" fmla="*/ 73 w 177"/>
              <a:gd name="T33" fmla="*/ 154 h 156"/>
              <a:gd name="T34" fmla="*/ 81 w 177"/>
              <a:gd name="T35" fmla="*/ 156 h 156"/>
              <a:gd name="T36" fmla="*/ 91 w 177"/>
              <a:gd name="T37" fmla="*/ 156 h 156"/>
              <a:gd name="T38" fmla="*/ 98 w 177"/>
              <a:gd name="T39" fmla="*/ 154 h 156"/>
              <a:gd name="T40" fmla="*/ 104 w 177"/>
              <a:gd name="T41" fmla="*/ 148 h 156"/>
              <a:gd name="T42" fmla="*/ 106 w 177"/>
              <a:gd name="T43" fmla="*/ 142 h 156"/>
              <a:gd name="T44" fmla="*/ 106 w 177"/>
              <a:gd name="T45" fmla="*/ 137 h 156"/>
              <a:gd name="T46" fmla="*/ 106 w 177"/>
              <a:gd name="T47" fmla="*/ 131 h 156"/>
              <a:gd name="T48" fmla="*/ 102 w 177"/>
              <a:gd name="T49" fmla="*/ 127 h 156"/>
              <a:gd name="T50" fmla="*/ 98 w 177"/>
              <a:gd name="T51" fmla="*/ 123 h 156"/>
              <a:gd name="T52" fmla="*/ 95 w 177"/>
              <a:gd name="T53" fmla="*/ 121 h 156"/>
              <a:gd name="T54" fmla="*/ 91 w 177"/>
              <a:gd name="T55" fmla="*/ 119 h 156"/>
              <a:gd name="T56" fmla="*/ 89 w 177"/>
              <a:gd name="T57" fmla="*/ 117 h 156"/>
              <a:gd name="T58" fmla="*/ 87 w 177"/>
              <a:gd name="T59" fmla="*/ 114 h 156"/>
              <a:gd name="T60" fmla="*/ 173 w 177"/>
              <a:gd name="T61" fmla="*/ 4 h 156"/>
              <a:gd name="T62" fmla="*/ 175 w 177"/>
              <a:gd name="T63" fmla="*/ 2 h 156"/>
              <a:gd name="T64" fmla="*/ 175 w 177"/>
              <a:gd name="T65" fmla="*/ 2 h 156"/>
              <a:gd name="T66" fmla="*/ 171 w 177"/>
              <a:gd name="T67" fmla="*/ 0 h 156"/>
              <a:gd name="T68" fmla="*/ 169 w 177"/>
              <a:gd name="T69" fmla="*/ 2 h 156"/>
              <a:gd name="T70" fmla="*/ 171 w 177"/>
              <a:gd name="T71" fmla="*/ 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156">
                <a:moveTo>
                  <a:pt x="85" y="68"/>
                </a:move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83" y="69"/>
                </a:lnTo>
                <a:lnTo>
                  <a:pt x="83" y="114"/>
                </a:lnTo>
                <a:lnTo>
                  <a:pt x="83" y="116"/>
                </a:lnTo>
                <a:lnTo>
                  <a:pt x="83" y="117"/>
                </a:lnTo>
                <a:lnTo>
                  <a:pt x="81" y="119"/>
                </a:lnTo>
                <a:lnTo>
                  <a:pt x="79" y="119"/>
                </a:lnTo>
                <a:lnTo>
                  <a:pt x="77" y="121"/>
                </a:lnTo>
                <a:lnTo>
                  <a:pt x="75" y="121"/>
                </a:lnTo>
                <a:lnTo>
                  <a:pt x="72" y="123"/>
                </a:lnTo>
                <a:lnTo>
                  <a:pt x="70" y="125"/>
                </a:lnTo>
                <a:lnTo>
                  <a:pt x="68" y="127"/>
                </a:lnTo>
                <a:lnTo>
                  <a:pt x="66" y="129"/>
                </a:lnTo>
                <a:lnTo>
                  <a:pt x="66" y="131"/>
                </a:lnTo>
                <a:lnTo>
                  <a:pt x="64" y="135"/>
                </a:lnTo>
                <a:lnTo>
                  <a:pt x="64" y="137"/>
                </a:lnTo>
                <a:lnTo>
                  <a:pt x="64" y="140"/>
                </a:lnTo>
                <a:lnTo>
                  <a:pt x="64" y="142"/>
                </a:lnTo>
                <a:lnTo>
                  <a:pt x="66" y="146"/>
                </a:lnTo>
                <a:lnTo>
                  <a:pt x="68" y="148"/>
                </a:lnTo>
                <a:lnTo>
                  <a:pt x="70" y="152"/>
                </a:lnTo>
                <a:lnTo>
                  <a:pt x="73" y="154"/>
                </a:lnTo>
                <a:lnTo>
                  <a:pt x="77" y="156"/>
                </a:lnTo>
                <a:lnTo>
                  <a:pt x="81" y="156"/>
                </a:lnTo>
                <a:lnTo>
                  <a:pt x="85" y="156"/>
                </a:lnTo>
                <a:lnTo>
                  <a:pt x="91" y="156"/>
                </a:lnTo>
                <a:lnTo>
                  <a:pt x="95" y="156"/>
                </a:lnTo>
                <a:lnTo>
                  <a:pt x="98" y="154"/>
                </a:lnTo>
                <a:lnTo>
                  <a:pt x="100" y="152"/>
                </a:lnTo>
                <a:lnTo>
                  <a:pt x="104" y="148"/>
                </a:lnTo>
                <a:lnTo>
                  <a:pt x="106" y="146"/>
                </a:lnTo>
                <a:lnTo>
                  <a:pt x="106" y="142"/>
                </a:lnTo>
                <a:lnTo>
                  <a:pt x="106" y="140"/>
                </a:lnTo>
                <a:lnTo>
                  <a:pt x="106" y="137"/>
                </a:lnTo>
                <a:lnTo>
                  <a:pt x="106" y="135"/>
                </a:lnTo>
                <a:lnTo>
                  <a:pt x="106" y="131"/>
                </a:lnTo>
                <a:lnTo>
                  <a:pt x="104" y="129"/>
                </a:lnTo>
                <a:lnTo>
                  <a:pt x="102" y="127"/>
                </a:lnTo>
                <a:lnTo>
                  <a:pt x="102" y="125"/>
                </a:lnTo>
                <a:lnTo>
                  <a:pt x="98" y="123"/>
                </a:lnTo>
                <a:lnTo>
                  <a:pt x="96" y="121"/>
                </a:lnTo>
                <a:lnTo>
                  <a:pt x="95" y="121"/>
                </a:lnTo>
                <a:lnTo>
                  <a:pt x="93" y="119"/>
                </a:lnTo>
                <a:lnTo>
                  <a:pt x="91" y="119"/>
                </a:lnTo>
                <a:lnTo>
                  <a:pt x="89" y="119"/>
                </a:lnTo>
                <a:lnTo>
                  <a:pt x="89" y="117"/>
                </a:lnTo>
                <a:lnTo>
                  <a:pt x="89" y="116"/>
                </a:lnTo>
                <a:lnTo>
                  <a:pt x="87" y="114"/>
                </a:lnTo>
                <a:lnTo>
                  <a:pt x="87" y="69"/>
                </a:lnTo>
                <a:lnTo>
                  <a:pt x="173" y="4"/>
                </a:lnTo>
                <a:lnTo>
                  <a:pt x="175" y="4"/>
                </a:lnTo>
                <a:lnTo>
                  <a:pt x="175" y="2"/>
                </a:lnTo>
                <a:lnTo>
                  <a:pt x="177" y="2"/>
                </a:lnTo>
                <a:lnTo>
                  <a:pt x="175" y="2"/>
                </a:lnTo>
                <a:lnTo>
                  <a:pt x="173" y="0"/>
                </a:lnTo>
                <a:lnTo>
                  <a:pt x="171" y="0"/>
                </a:lnTo>
                <a:lnTo>
                  <a:pt x="171" y="2"/>
                </a:lnTo>
                <a:lnTo>
                  <a:pt x="169" y="2"/>
                </a:lnTo>
                <a:lnTo>
                  <a:pt x="169" y="4"/>
                </a:lnTo>
                <a:lnTo>
                  <a:pt x="171" y="4"/>
                </a:lnTo>
                <a:lnTo>
                  <a:pt x="85" y="6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4" name="Freeform 236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0 w 16"/>
              <a:gd name="T5" fmla="*/ 0 h 11"/>
              <a:gd name="T6" fmla="*/ 12 w 16"/>
              <a:gd name="T7" fmla="*/ 2 h 11"/>
              <a:gd name="T8" fmla="*/ 14 w 16"/>
              <a:gd name="T9" fmla="*/ 2 h 11"/>
              <a:gd name="T10" fmla="*/ 14 w 16"/>
              <a:gd name="T11" fmla="*/ 2 h 11"/>
              <a:gd name="T12" fmla="*/ 14 w 16"/>
              <a:gd name="T13" fmla="*/ 4 h 11"/>
              <a:gd name="T14" fmla="*/ 16 w 16"/>
              <a:gd name="T15" fmla="*/ 4 h 11"/>
              <a:gd name="T16" fmla="*/ 16 w 16"/>
              <a:gd name="T17" fmla="*/ 6 h 11"/>
              <a:gd name="T18" fmla="*/ 16 w 16"/>
              <a:gd name="T19" fmla="*/ 6 h 11"/>
              <a:gd name="T20" fmla="*/ 14 w 16"/>
              <a:gd name="T21" fmla="*/ 8 h 11"/>
              <a:gd name="T22" fmla="*/ 14 w 16"/>
              <a:gd name="T23" fmla="*/ 8 h 11"/>
              <a:gd name="T24" fmla="*/ 14 w 16"/>
              <a:gd name="T25" fmla="*/ 9 h 11"/>
              <a:gd name="T26" fmla="*/ 12 w 16"/>
              <a:gd name="T27" fmla="*/ 9 h 11"/>
              <a:gd name="T28" fmla="*/ 10 w 16"/>
              <a:gd name="T29" fmla="*/ 9 h 11"/>
              <a:gd name="T30" fmla="*/ 10 w 16"/>
              <a:gd name="T31" fmla="*/ 11 h 11"/>
              <a:gd name="T32" fmla="*/ 8 w 16"/>
              <a:gd name="T33" fmla="*/ 11 h 11"/>
              <a:gd name="T34" fmla="*/ 6 w 16"/>
              <a:gd name="T35" fmla="*/ 11 h 11"/>
              <a:gd name="T36" fmla="*/ 4 w 16"/>
              <a:gd name="T37" fmla="*/ 9 h 11"/>
              <a:gd name="T38" fmla="*/ 4 w 16"/>
              <a:gd name="T39" fmla="*/ 9 h 11"/>
              <a:gd name="T40" fmla="*/ 2 w 16"/>
              <a:gd name="T41" fmla="*/ 9 h 11"/>
              <a:gd name="T42" fmla="*/ 2 w 16"/>
              <a:gd name="T43" fmla="*/ 8 h 11"/>
              <a:gd name="T44" fmla="*/ 0 w 16"/>
              <a:gd name="T45" fmla="*/ 8 h 11"/>
              <a:gd name="T46" fmla="*/ 0 w 16"/>
              <a:gd name="T47" fmla="*/ 6 h 11"/>
              <a:gd name="T48" fmla="*/ 0 w 16"/>
              <a:gd name="T49" fmla="*/ 6 h 11"/>
              <a:gd name="T50" fmla="*/ 0 w 16"/>
              <a:gd name="T51" fmla="*/ 4 h 11"/>
              <a:gd name="T52" fmla="*/ 0 w 16"/>
              <a:gd name="T53" fmla="*/ 4 h 11"/>
              <a:gd name="T54" fmla="*/ 2 w 16"/>
              <a:gd name="T55" fmla="*/ 2 h 11"/>
              <a:gd name="T56" fmla="*/ 2 w 16"/>
              <a:gd name="T57" fmla="*/ 2 h 11"/>
              <a:gd name="T58" fmla="*/ 4 w 16"/>
              <a:gd name="T59" fmla="*/ 2 h 11"/>
              <a:gd name="T60" fmla="*/ 4 w 16"/>
              <a:gd name="T61" fmla="*/ 0 h 11"/>
              <a:gd name="T62" fmla="*/ 6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4" y="8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5" name="Freeform 237"/>
          <p:cNvSpPr>
            <a:spLocks/>
          </p:cNvSpPr>
          <p:nvPr/>
        </p:nvSpPr>
        <p:spPr bwMode="auto">
          <a:xfrm>
            <a:off x="1873250" y="185102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2 h 11"/>
              <a:gd name="T6" fmla="*/ 14 w 16"/>
              <a:gd name="T7" fmla="*/ 2 h 11"/>
              <a:gd name="T8" fmla="*/ 14 w 16"/>
              <a:gd name="T9" fmla="*/ 4 h 11"/>
              <a:gd name="T10" fmla="*/ 16 w 16"/>
              <a:gd name="T11" fmla="*/ 4 h 11"/>
              <a:gd name="T12" fmla="*/ 16 w 16"/>
              <a:gd name="T13" fmla="*/ 6 h 11"/>
              <a:gd name="T14" fmla="*/ 14 w 16"/>
              <a:gd name="T15" fmla="*/ 8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10 w 16"/>
              <a:gd name="T23" fmla="*/ 11 h 11"/>
              <a:gd name="T24" fmla="*/ 8 w 16"/>
              <a:gd name="T25" fmla="*/ 11 h 11"/>
              <a:gd name="T26" fmla="*/ 6 w 16"/>
              <a:gd name="T27" fmla="*/ 11 h 11"/>
              <a:gd name="T28" fmla="*/ 4 w 16"/>
              <a:gd name="T29" fmla="*/ 9 h 11"/>
              <a:gd name="T30" fmla="*/ 2 w 16"/>
              <a:gd name="T31" fmla="*/ 9 h 11"/>
              <a:gd name="T32" fmla="*/ 2 w 16"/>
              <a:gd name="T33" fmla="*/ 8 h 11"/>
              <a:gd name="T34" fmla="*/ 0 w 16"/>
              <a:gd name="T35" fmla="*/ 8 h 11"/>
              <a:gd name="T36" fmla="*/ 0 w 16"/>
              <a:gd name="T37" fmla="*/ 6 h 11"/>
              <a:gd name="T38" fmla="*/ 0 w 16"/>
              <a:gd name="T39" fmla="*/ 4 h 11"/>
              <a:gd name="T40" fmla="*/ 2 w 16"/>
              <a:gd name="T41" fmla="*/ 2 h 11"/>
              <a:gd name="T42" fmla="*/ 4 w 16"/>
              <a:gd name="T43" fmla="*/ 2 h 11"/>
              <a:gd name="T44" fmla="*/ 4 w 16"/>
              <a:gd name="T45" fmla="*/ 0 h 11"/>
              <a:gd name="T46" fmla="*/ 6 w 16"/>
              <a:gd name="T47" fmla="*/ 0 h 11"/>
              <a:gd name="T48" fmla="*/ 8 w 16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4" y="8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6" name="Freeform 238"/>
          <p:cNvSpPr>
            <a:spLocks/>
          </p:cNvSpPr>
          <p:nvPr/>
        </p:nvSpPr>
        <p:spPr bwMode="auto">
          <a:xfrm>
            <a:off x="1282700" y="346075"/>
            <a:ext cx="133350" cy="285750"/>
          </a:xfrm>
          <a:custGeom>
            <a:avLst/>
            <a:gdLst>
              <a:gd name="T0" fmla="*/ 21 w 42"/>
              <a:gd name="T1" fmla="*/ 0 h 90"/>
              <a:gd name="T2" fmla="*/ 23 w 42"/>
              <a:gd name="T3" fmla="*/ 0 h 90"/>
              <a:gd name="T4" fmla="*/ 25 w 42"/>
              <a:gd name="T5" fmla="*/ 0 h 90"/>
              <a:gd name="T6" fmla="*/ 25 w 42"/>
              <a:gd name="T7" fmla="*/ 2 h 90"/>
              <a:gd name="T8" fmla="*/ 25 w 42"/>
              <a:gd name="T9" fmla="*/ 4 h 90"/>
              <a:gd name="T10" fmla="*/ 23 w 42"/>
              <a:gd name="T11" fmla="*/ 4 h 90"/>
              <a:gd name="T12" fmla="*/ 23 w 42"/>
              <a:gd name="T13" fmla="*/ 48 h 90"/>
              <a:gd name="T14" fmla="*/ 23 w 42"/>
              <a:gd name="T15" fmla="*/ 50 h 90"/>
              <a:gd name="T16" fmla="*/ 23 w 42"/>
              <a:gd name="T17" fmla="*/ 52 h 90"/>
              <a:gd name="T18" fmla="*/ 25 w 42"/>
              <a:gd name="T19" fmla="*/ 52 h 90"/>
              <a:gd name="T20" fmla="*/ 25 w 42"/>
              <a:gd name="T21" fmla="*/ 54 h 90"/>
              <a:gd name="T22" fmla="*/ 27 w 42"/>
              <a:gd name="T23" fmla="*/ 54 h 90"/>
              <a:gd name="T24" fmla="*/ 29 w 42"/>
              <a:gd name="T25" fmla="*/ 54 h 90"/>
              <a:gd name="T26" fmla="*/ 31 w 42"/>
              <a:gd name="T27" fmla="*/ 55 h 90"/>
              <a:gd name="T28" fmla="*/ 34 w 42"/>
              <a:gd name="T29" fmla="*/ 57 h 90"/>
              <a:gd name="T30" fmla="*/ 36 w 42"/>
              <a:gd name="T31" fmla="*/ 59 h 90"/>
              <a:gd name="T32" fmla="*/ 38 w 42"/>
              <a:gd name="T33" fmla="*/ 61 h 90"/>
              <a:gd name="T34" fmla="*/ 40 w 42"/>
              <a:gd name="T35" fmla="*/ 63 h 90"/>
              <a:gd name="T36" fmla="*/ 40 w 42"/>
              <a:gd name="T37" fmla="*/ 65 h 90"/>
              <a:gd name="T38" fmla="*/ 40 w 42"/>
              <a:gd name="T39" fmla="*/ 67 h 90"/>
              <a:gd name="T40" fmla="*/ 42 w 42"/>
              <a:gd name="T41" fmla="*/ 71 h 90"/>
              <a:gd name="T42" fmla="*/ 42 w 42"/>
              <a:gd name="T43" fmla="*/ 73 h 90"/>
              <a:gd name="T44" fmla="*/ 42 w 42"/>
              <a:gd name="T45" fmla="*/ 77 h 90"/>
              <a:gd name="T46" fmla="*/ 40 w 42"/>
              <a:gd name="T47" fmla="*/ 80 h 90"/>
              <a:gd name="T48" fmla="*/ 38 w 42"/>
              <a:gd name="T49" fmla="*/ 82 h 90"/>
              <a:gd name="T50" fmla="*/ 36 w 42"/>
              <a:gd name="T51" fmla="*/ 84 h 90"/>
              <a:gd name="T52" fmla="*/ 33 w 42"/>
              <a:gd name="T53" fmla="*/ 86 h 90"/>
              <a:gd name="T54" fmla="*/ 29 w 42"/>
              <a:gd name="T55" fmla="*/ 88 h 90"/>
              <a:gd name="T56" fmla="*/ 25 w 42"/>
              <a:gd name="T57" fmla="*/ 90 h 90"/>
              <a:gd name="T58" fmla="*/ 21 w 42"/>
              <a:gd name="T59" fmla="*/ 90 h 90"/>
              <a:gd name="T60" fmla="*/ 15 w 42"/>
              <a:gd name="T61" fmla="*/ 90 h 90"/>
              <a:gd name="T62" fmla="*/ 11 w 42"/>
              <a:gd name="T63" fmla="*/ 88 h 90"/>
              <a:gd name="T64" fmla="*/ 8 w 42"/>
              <a:gd name="T65" fmla="*/ 86 h 90"/>
              <a:gd name="T66" fmla="*/ 4 w 42"/>
              <a:gd name="T67" fmla="*/ 84 h 90"/>
              <a:gd name="T68" fmla="*/ 2 w 42"/>
              <a:gd name="T69" fmla="*/ 82 h 90"/>
              <a:gd name="T70" fmla="*/ 0 w 42"/>
              <a:gd name="T71" fmla="*/ 80 h 90"/>
              <a:gd name="T72" fmla="*/ 0 w 42"/>
              <a:gd name="T73" fmla="*/ 77 h 90"/>
              <a:gd name="T74" fmla="*/ 0 w 42"/>
              <a:gd name="T75" fmla="*/ 73 h 90"/>
              <a:gd name="T76" fmla="*/ 0 w 42"/>
              <a:gd name="T77" fmla="*/ 71 h 90"/>
              <a:gd name="T78" fmla="*/ 0 w 42"/>
              <a:gd name="T79" fmla="*/ 67 h 90"/>
              <a:gd name="T80" fmla="*/ 0 w 42"/>
              <a:gd name="T81" fmla="*/ 65 h 90"/>
              <a:gd name="T82" fmla="*/ 2 w 42"/>
              <a:gd name="T83" fmla="*/ 63 h 90"/>
              <a:gd name="T84" fmla="*/ 2 w 42"/>
              <a:gd name="T85" fmla="*/ 61 h 90"/>
              <a:gd name="T86" fmla="*/ 4 w 42"/>
              <a:gd name="T87" fmla="*/ 59 h 90"/>
              <a:gd name="T88" fmla="*/ 8 w 42"/>
              <a:gd name="T89" fmla="*/ 57 h 90"/>
              <a:gd name="T90" fmla="*/ 10 w 42"/>
              <a:gd name="T91" fmla="*/ 55 h 90"/>
              <a:gd name="T92" fmla="*/ 11 w 42"/>
              <a:gd name="T93" fmla="*/ 54 h 90"/>
              <a:gd name="T94" fmla="*/ 13 w 42"/>
              <a:gd name="T95" fmla="*/ 54 h 90"/>
              <a:gd name="T96" fmla="*/ 15 w 42"/>
              <a:gd name="T97" fmla="*/ 54 h 90"/>
              <a:gd name="T98" fmla="*/ 17 w 42"/>
              <a:gd name="T99" fmla="*/ 52 h 90"/>
              <a:gd name="T100" fmla="*/ 17 w 42"/>
              <a:gd name="T101" fmla="*/ 50 h 90"/>
              <a:gd name="T102" fmla="*/ 19 w 42"/>
              <a:gd name="T103" fmla="*/ 48 h 90"/>
              <a:gd name="T104" fmla="*/ 19 w 42"/>
              <a:gd name="T105" fmla="*/ 4 h 90"/>
              <a:gd name="T106" fmla="*/ 17 w 42"/>
              <a:gd name="T107" fmla="*/ 4 h 90"/>
              <a:gd name="T108" fmla="*/ 15 w 42"/>
              <a:gd name="T109" fmla="*/ 2 h 90"/>
              <a:gd name="T110" fmla="*/ 17 w 42"/>
              <a:gd name="T111" fmla="*/ 0 h 90"/>
              <a:gd name="T112" fmla="*/ 19 w 42"/>
              <a:gd name="T113" fmla="*/ 0 h 90"/>
              <a:gd name="T114" fmla="*/ 21 w 42"/>
              <a:gd name="T11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4"/>
                </a:lnTo>
                <a:lnTo>
                  <a:pt x="31" y="55"/>
                </a:lnTo>
                <a:lnTo>
                  <a:pt x="34" y="57"/>
                </a:lnTo>
                <a:lnTo>
                  <a:pt x="36" y="59"/>
                </a:lnTo>
                <a:lnTo>
                  <a:pt x="38" y="61"/>
                </a:lnTo>
                <a:lnTo>
                  <a:pt x="40" y="63"/>
                </a:lnTo>
                <a:lnTo>
                  <a:pt x="40" y="65"/>
                </a:lnTo>
                <a:lnTo>
                  <a:pt x="40" y="67"/>
                </a:lnTo>
                <a:lnTo>
                  <a:pt x="42" y="71"/>
                </a:lnTo>
                <a:lnTo>
                  <a:pt x="42" y="73"/>
                </a:lnTo>
                <a:lnTo>
                  <a:pt x="42" y="77"/>
                </a:lnTo>
                <a:lnTo>
                  <a:pt x="40" y="80"/>
                </a:lnTo>
                <a:lnTo>
                  <a:pt x="38" y="82"/>
                </a:lnTo>
                <a:lnTo>
                  <a:pt x="36" y="84"/>
                </a:lnTo>
                <a:lnTo>
                  <a:pt x="33" y="86"/>
                </a:lnTo>
                <a:lnTo>
                  <a:pt x="29" y="88"/>
                </a:lnTo>
                <a:lnTo>
                  <a:pt x="25" y="90"/>
                </a:lnTo>
                <a:lnTo>
                  <a:pt x="21" y="90"/>
                </a:lnTo>
                <a:lnTo>
                  <a:pt x="15" y="90"/>
                </a:lnTo>
                <a:lnTo>
                  <a:pt x="11" y="88"/>
                </a:lnTo>
                <a:lnTo>
                  <a:pt x="8" y="86"/>
                </a:lnTo>
                <a:lnTo>
                  <a:pt x="4" y="84"/>
                </a:lnTo>
                <a:lnTo>
                  <a:pt x="2" y="82"/>
                </a:lnTo>
                <a:lnTo>
                  <a:pt x="0" y="80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2" y="61"/>
                </a:lnTo>
                <a:lnTo>
                  <a:pt x="4" y="59"/>
                </a:lnTo>
                <a:lnTo>
                  <a:pt x="8" y="57"/>
                </a:lnTo>
                <a:lnTo>
                  <a:pt x="10" y="55"/>
                </a:lnTo>
                <a:lnTo>
                  <a:pt x="11" y="54"/>
                </a:lnTo>
                <a:lnTo>
                  <a:pt x="13" y="54"/>
                </a:lnTo>
                <a:lnTo>
                  <a:pt x="15" y="54"/>
                </a:lnTo>
                <a:lnTo>
                  <a:pt x="17" y="52"/>
                </a:lnTo>
                <a:lnTo>
                  <a:pt x="17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7" name="Freeform 239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8 w 16"/>
              <a:gd name="T3" fmla="*/ 0 h 10"/>
              <a:gd name="T4" fmla="*/ 10 w 16"/>
              <a:gd name="T5" fmla="*/ 0 h 10"/>
              <a:gd name="T6" fmla="*/ 12 w 16"/>
              <a:gd name="T7" fmla="*/ 0 h 10"/>
              <a:gd name="T8" fmla="*/ 12 w 16"/>
              <a:gd name="T9" fmla="*/ 2 h 10"/>
              <a:gd name="T10" fmla="*/ 14 w 16"/>
              <a:gd name="T11" fmla="*/ 2 h 10"/>
              <a:gd name="T12" fmla="*/ 14 w 16"/>
              <a:gd name="T13" fmla="*/ 2 h 10"/>
              <a:gd name="T14" fmla="*/ 14 w 16"/>
              <a:gd name="T15" fmla="*/ 4 h 10"/>
              <a:gd name="T16" fmla="*/ 16 w 16"/>
              <a:gd name="T17" fmla="*/ 4 h 10"/>
              <a:gd name="T18" fmla="*/ 14 w 16"/>
              <a:gd name="T19" fmla="*/ 6 h 10"/>
              <a:gd name="T20" fmla="*/ 14 w 16"/>
              <a:gd name="T21" fmla="*/ 8 h 10"/>
              <a:gd name="T22" fmla="*/ 14 w 16"/>
              <a:gd name="T23" fmla="*/ 8 h 10"/>
              <a:gd name="T24" fmla="*/ 12 w 16"/>
              <a:gd name="T25" fmla="*/ 8 h 10"/>
              <a:gd name="T26" fmla="*/ 12 w 16"/>
              <a:gd name="T27" fmla="*/ 10 h 10"/>
              <a:gd name="T28" fmla="*/ 10 w 16"/>
              <a:gd name="T29" fmla="*/ 10 h 10"/>
              <a:gd name="T30" fmla="*/ 8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4 w 16"/>
              <a:gd name="T37" fmla="*/ 10 h 10"/>
              <a:gd name="T38" fmla="*/ 2 w 16"/>
              <a:gd name="T39" fmla="*/ 10 h 10"/>
              <a:gd name="T40" fmla="*/ 2 w 16"/>
              <a:gd name="T41" fmla="*/ 8 h 10"/>
              <a:gd name="T42" fmla="*/ 0 w 16"/>
              <a:gd name="T43" fmla="*/ 8 h 10"/>
              <a:gd name="T44" fmla="*/ 0 w 16"/>
              <a:gd name="T45" fmla="*/ 8 h 10"/>
              <a:gd name="T46" fmla="*/ 0 w 16"/>
              <a:gd name="T47" fmla="*/ 6 h 10"/>
              <a:gd name="T48" fmla="*/ 0 w 16"/>
              <a:gd name="T49" fmla="*/ 4 h 10"/>
              <a:gd name="T50" fmla="*/ 0 w 16"/>
              <a:gd name="T51" fmla="*/ 4 h 10"/>
              <a:gd name="T52" fmla="*/ 0 w 16"/>
              <a:gd name="T53" fmla="*/ 2 h 10"/>
              <a:gd name="T54" fmla="*/ 0 w 16"/>
              <a:gd name="T55" fmla="*/ 2 h 10"/>
              <a:gd name="T56" fmla="*/ 2 w 16"/>
              <a:gd name="T57" fmla="*/ 2 h 10"/>
              <a:gd name="T58" fmla="*/ 2 w 16"/>
              <a:gd name="T59" fmla="*/ 0 h 10"/>
              <a:gd name="T60" fmla="*/ 4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8" name="Freeform 240"/>
          <p:cNvSpPr>
            <a:spLocks/>
          </p:cNvSpPr>
          <p:nvPr/>
        </p:nvSpPr>
        <p:spPr bwMode="auto">
          <a:xfrm>
            <a:off x="1323975" y="552450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2 h 10"/>
              <a:gd name="T8" fmla="*/ 14 w 16"/>
              <a:gd name="T9" fmla="*/ 2 h 10"/>
              <a:gd name="T10" fmla="*/ 14 w 16"/>
              <a:gd name="T11" fmla="*/ 4 h 10"/>
              <a:gd name="T12" fmla="*/ 16 w 16"/>
              <a:gd name="T13" fmla="*/ 4 h 10"/>
              <a:gd name="T14" fmla="*/ 14 w 16"/>
              <a:gd name="T15" fmla="*/ 6 h 10"/>
              <a:gd name="T16" fmla="*/ 14 w 16"/>
              <a:gd name="T17" fmla="*/ 8 h 10"/>
              <a:gd name="T18" fmla="*/ 12 w 16"/>
              <a:gd name="T19" fmla="*/ 8 h 10"/>
              <a:gd name="T20" fmla="*/ 12 w 16"/>
              <a:gd name="T21" fmla="*/ 10 h 10"/>
              <a:gd name="T22" fmla="*/ 10 w 16"/>
              <a:gd name="T23" fmla="*/ 10 h 10"/>
              <a:gd name="T24" fmla="*/ 8 w 16"/>
              <a:gd name="T25" fmla="*/ 10 h 10"/>
              <a:gd name="T26" fmla="*/ 6 w 16"/>
              <a:gd name="T27" fmla="*/ 10 h 10"/>
              <a:gd name="T28" fmla="*/ 4 w 16"/>
              <a:gd name="T29" fmla="*/ 10 h 10"/>
              <a:gd name="T30" fmla="*/ 2 w 16"/>
              <a:gd name="T31" fmla="*/ 10 h 10"/>
              <a:gd name="T32" fmla="*/ 2 w 16"/>
              <a:gd name="T33" fmla="*/ 8 h 10"/>
              <a:gd name="T34" fmla="*/ 0 w 16"/>
              <a:gd name="T35" fmla="*/ 8 h 10"/>
              <a:gd name="T36" fmla="*/ 0 w 16"/>
              <a:gd name="T37" fmla="*/ 6 h 10"/>
              <a:gd name="T38" fmla="*/ 0 w 16"/>
              <a:gd name="T39" fmla="*/ 4 h 10"/>
              <a:gd name="T40" fmla="*/ 0 w 16"/>
              <a:gd name="T41" fmla="*/ 2 h 10"/>
              <a:gd name="T42" fmla="*/ 2 w 16"/>
              <a:gd name="T43" fmla="*/ 2 h 10"/>
              <a:gd name="T44" fmla="*/ 2 w 16"/>
              <a:gd name="T45" fmla="*/ 0 h 10"/>
              <a:gd name="T46" fmla="*/ 4 w 16"/>
              <a:gd name="T47" fmla="*/ 0 h 10"/>
              <a:gd name="T48" fmla="*/ 6 w 16"/>
              <a:gd name="T49" fmla="*/ 0 h 10"/>
              <a:gd name="T50" fmla="*/ 8 w 16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6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09" name="Freeform 241"/>
          <p:cNvSpPr>
            <a:spLocks/>
          </p:cNvSpPr>
          <p:nvPr/>
        </p:nvSpPr>
        <p:spPr bwMode="auto">
          <a:xfrm>
            <a:off x="1454150" y="387350"/>
            <a:ext cx="139700" cy="292100"/>
          </a:xfrm>
          <a:custGeom>
            <a:avLst/>
            <a:gdLst>
              <a:gd name="T0" fmla="*/ 21 w 44"/>
              <a:gd name="T1" fmla="*/ 0 h 92"/>
              <a:gd name="T2" fmla="*/ 23 w 44"/>
              <a:gd name="T3" fmla="*/ 0 h 92"/>
              <a:gd name="T4" fmla="*/ 25 w 44"/>
              <a:gd name="T5" fmla="*/ 2 h 92"/>
              <a:gd name="T6" fmla="*/ 27 w 44"/>
              <a:gd name="T7" fmla="*/ 2 h 92"/>
              <a:gd name="T8" fmla="*/ 27 w 44"/>
              <a:gd name="T9" fmla="*/ 4 h 92"/>
              <a:gd name="T10" fmla="*/ 25 w 44"/>
              <a:gd name="T11" fmla="*/ 4 h 92"/>
              <a:gd name="T12" fmla="*/ 23 w 44"/>
              <a:gd name="T13" fmla="*/ 4 h 92"/>
              <a:gd name="T14" fmla="*/ 23 w 44"/>
              <a:gd name="T15" fmla="*/ 48 h 92"/>
              <a:gd name="T16" fmla="*/ 25 w 44"/>
              <a:gd name="T17" fmla="*/ 50 h 92"/>
              <a:gd name="T18" fmla="*/ 25 w 44"/>
              <a:gd name="T19" fmla="*/ 52 h 92"/>
              <a:gd name="T20" fmla="*/ 25 w 44"/>
              <a:gd name="T21" fmla="*/ 54 h 92"/>
              <a:gd name="T22" fmla="*/ 27 w 44"/>
              <a:gd name="T23" fmla="*/ 54 h 92"/>
              <a:gd name="T24" fmla="*/ 28 w 44"/>
              <a:gd name="T25" fmla="*/ 54 h 92"/>
              <a:gd name="T26" fmla="*/ 30 w 44"/>
              <a:gd name="T27" fmla="*/ 56 h 92"/>
              <a:gd name="T28" fmla="*/ 32 w 44"/>
              <a:gd name="T29" fmla="*/ 56 h 92"/>
              <a:gd name="T30" fmla="*/ 34 w 44"/>
              <a:gd name="T31" fmla="*/ 58 h 92"/>
              <a:gd name="T32" fmla="*/ 38 w 44"/>
              <a:gd name="T33" fmla="*/ 60 h 92"/>
              <a:gd name="T34" fmla="*/ 40 w 44"/>
              <a:gd name="T35" fmla="*/ 62 h 92"/>
              <a:gd name="T36" fmla="*/ 40 w 44"/>
              <a:gd name="T37" fmla="*/ 64 h 92"/>
              <a:gd name="T38" fmla="*/ 42 w 44"/>
              <a:gd name="T39" fmla="*/ 67 h 92"/>
              <a:gd name="T40" fmla="*/ 42 w 44"/>
              <a:gd name="T41" fmla="*/ 69 h 92"/>
              <a:gd name="T42" fmla="*/ 42 w 44"/>
              <a:gd name="T43" fmla="*/ 71 h 92"/>
              <a:gd name="T44" fmla="*/ 44 w 44"/>
              <a:gd name="T45" fmla="*/ 75 h 92"/>
              <a:gd name="T46" fmla="*/ 42 w 44"/>
              <a:gd name="T47" fmla="*/ 79 h 92"/>
              <a:gd name="T48" fmla="*/ 42 w 44"/>
              <a:gd name="T49" fmla="*/ 81 h 92"/>
              <a:gd name="T50" fmla="*/ 40 w 44"/>
              <a:gd name="T51" fmla="*/ 85 h 92"/>
              <a:gd name="T52" fmla="*/ 38 w 44"/>
              <a:gd name="T53" fmla="*/ 87 h 92"/>
              <a:gd name="T54" fmla="*/ 34 w 44"/>
              <a:gd name="T55" fmla="*/ 89 h 92"/>
              <a:gd name="T56" fmla="*/ 30 w 44"/>
              <a:gd name="T57" fmla="*/ 90 h 92"/>
              <a:gd name="T58" fmla="*/ 27 w 44"/>
              <a:gd name="T59" fmla="*/ 90 h 92"/>
              <a:gd name="T60" fmla="*/ 21 w 44"/>
              <a:gd name="T61" fmla="*/ 92 h 92"/>
              <a:gd name="T62" fmla="*/ 17 w 44"/>
              <a:gd name="T63" fmla="*/ 90 h 92"/>
              <a:gd name="T64" fmla="*/ 13 w 44"/>
              <a:gd name="T65" fmla="*/ 90 h 92"/>
              <a:gd name="T66" fmla="*/ 9 w 44"/>
              <a:gd name="T67" fmla="*/ 89 h 92"/>
              <a:gd name="T68" fmla="*/ 5 w 44"/>
              <a:gd name="T69" fmla="*/ 87 h 92"/>
              <a:gd name="T70" fmla="*/ 4 w 44"/>
              <a:gd name="T71" fmla="*/ 85 h 92"/>
              <a:gd name="T72" fmla="*/ 2 w 44"/>
              <a:gd name="T73" fmla="*/ 81 h 92"/>
              <a:gd name="T74" fmla="*/ 0 w 44"/>
              <a:gd name="T75" fmla="*/ 79 h 92"/>
              <a:gd name="T76" fmla="*/ 0 w 44"/>
              <a:gd name="T77" fmla="*/ 75 h 92"/>
              <a:gd name="T78" fmla="*/ 0 w 44"/>
              <a:gd name="T79" fmla="*/ 71 h 92"/>
              <a:gd name="T80" fmla="*/ 2 w 44"/>
              <a:gd name="T81" fmla="*/ 69 h 92"/>
              <a:gd name="T82" fmla="*/ 2 w 44"/>
              <a:gd name="T83" fmla="*/ 67 h 92"/>
              <a:gd name="T84" fmla="*/ 2 w 44"/>
              <a:gd name="T85" fmla="*/ 64 h 92"/>
              <a:gd name="T86" fmla="*/ 4 w 44"/>
              <a:gd name="T87" fmla="*/ 62 h 92"/>
              <a:gd name="T88" fmla="*/ 5 w 44"/>
              <a:gd name="T89" fmla="*/ 60 h 92"/>
              <a:gd name="T90" fmla="*/ 7 w 44"/>
              <a:gd name="T91" fmla="*/ 58 h 92"/>
              <a:gd name="T92" fmla="*/ 11 w 44"/>
              <a:gd name="T93" fmla="*/ 56 h 92"/>
              <a:gd name="T94" fmla="*/ 13 w 44"/>
              <a:gd name="T95" fmla="*/ 56 h 92"/>
              <a:gd name="T96" fmla="*/ 15 w 44"/>
              <a:gd name="T97" fmla="*/ 54 h 92"/>
              <a:gd name="T98" fmla="*/ 17 w 44"/>
              <a:gd name="T99" fmla="*/ 54 h 92"/>
              <a:gd name="T100" fmla="*/ 19 w 44"/>
              <a:gd name="T101" fmla="*/ 54 h 92"/>
              <a:gd name="T102" fmla="*/ 19 w 44"/>
              <a:gd name="T103" fmla="*/ 52 h 92"/>
              <a:gd name="T104" fmla="*/ 19 w 44"/>
              <a:gd name="T105" fmla="*/ 50 h 92"/>
              <a:gd name="T106" fmla="*/ 19 w 44"/>
              <a:gd name="T107" fmla="*/ 48 h 92"/>
              <a:gd name="T108" fmla="*/ 19 w 44"/>
              <a:gd name="T109" fmla="*/ 4 h 92"/>
              <a:gd name="T110" fmla="*/ 17 w 44"/>
              <a:gd name="T111" fmla="*/ 4 h 92"/>
              <a:gd name="T112" fmla="*/ 17 w 44"/>
              <a:gd name="T113" fmla="*/ 2 h 92"/>
              <a:gd name="T114" fmla="*/ 19 w 44"/>
              <a:gd name="T115" fmla="*/ 2 h 92"/>
              <a:gd name="T116" fmla="*/ 19 w 44"/>
              <a:gd name="T117" fmla="*/ 0 h 92"/>
              <a:gd name="T118" fmla="*/ 21 w 44"/>
              <a:gd name="T11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" h="92">
                <a:moveTo>
                  <a:pt x="21" y="0"/>
                </a:moveTo>
                <a:lnTo>
                  <a:pt x="23" y="0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5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4"/>
                </a:lnTo>
                <a:lnTo>
                  <a:pt x="30" y="56"/>
                </a:lnTo>
                <a:lnTo>
                  <a:pt x="32" y="56"/>
                </a:lnTo>
                <a:lnTo>
                  <a:pt x="34" y="58"/>
                </a:lnTo>
                <a:lnTo>
                  <a:pt x="38" y="60"/>
                </a:lnTo>
                <a:lnTo>
                  <a:pt x="40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1"/>
                </a:lnTo>
                <a:lnTo>
                  <a:pt x="44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8" y="87"/>
                </a:lnTo>
                <a:lnTo>
                  <a:pt x="34" y="89"/>
                </a:lnTo>
                <a:lnTo>
                  <a:pt x="30" y="90"/>
                </a:lnTo>
                <a:lnTo>
                  <a:pt x="27" y="90"/>
                </a:lnTo>
                <a:lnTo>
                  <a:pt x="21" y="92"/>
                </a:lnTo>
                <a:lnTo>
                  <a:pt x="17" y="90"/>
                </a:lnTo>
                <a:lnTo>
                  <a:pt x="13" y="90"/>
                </a:lnTo>
                <a:lnTo>
                  <a:pt x="9" y="89"/>
                </a:lnTo>
                <a:lnTo>
                  <a:pt x="5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2" y="69"/>
                </a:lnTo>
                <a:lnTo>
                  <a:pt x="2" y="67"/>
                </a:lnTo>
                <a:lnTo>
                  <a:pt x="2" y="64"/>
                </a:lnTo>
                <a:lnTo>
                  <a:pt x="4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0" name="Freeform 242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4 w 15"/>
              <a:gd name="T9" fmla="*/ 1 h 11"/>
              <a:gd name="T10" fmla="*/ 15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5 w 15"/>
              <a:gd name="T23" fmla="*/ 7 h 11"/>
              <a:gd name="T24" fmla="*/ 14 w 15"/>
              <a:gd name="T25" fmla="*/ 9 h 11"/>
              <a:gd name="T26" fmla="*/ 14 w 15"/>
              <a:gd name="T27" fmla="*/ 9 h 11"/>
              <a:gd name="T28" fmla="*/ 12 w 15"/>
              <a:gd name="T29" fmla="*/ 9 h 11"/>
              <a:gd name="T30" fmla="*/ 10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2 w 15"/>
              <a:gd name="T47" fmla="*/ 7 h 11"/>
              <a:gd name="T48" fmla="*/ 0 w 15"/>
              <a:gd name="T49" fmla="*/ 5 h 11"/>
              <a:gd name="T50" fmla="*/ 2 w 15"/>
              <a:gd name="T51" fmla="*/ 3 h 11"/>
              <a:gd name="T52" fmla="*/ 2 w 15"/>
              <a:gd name="T53" fmla="*/ 3 h 11"/>
              <a:gd name="T54" fmla="*/ 2 w 15"/>
              <a:gd name="T55" fmla="*/ 3 h 11"/>
              <a:gd name="T56" fmla="*/ 4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4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1" name="Freeform 243"/>
          <p:cNvSpPr>
            <a:spLocks/>
          </p:cNvSpPr>
          <p:nvPr/>
        </p:nvSpPr>
        <p:spPr bwMode="auto">
          <a:xfrm>
            <a:off x="1495425" y="596900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0 h 11"/>
              <a:gd name="T4" fmla="*/ 12 w 15"/>
              <a:gd name="T5" fmla="*/ 1 h 11"/>
              <a:gd name="T6" fmla="*/ 14 w 15"/>
              <a:gd name="T7" fmla="*/ 1 h 11"/>
              <a:gd name="T8" fmla="*/ 15 w 15"/>
              <a:gd name="T9" fmla="*/ 3 h 11"/>
              <a:gd name="T10" fmla="*/ 15 w 15"/>
              <a:gd name="T11" fmla="*/ 5 h 11"/>
              <a:gd name="T12" fmla="*/ 15 w 15"/>
              <a:gd name="T13" fmla="*/ 7 h 11"/>
              <a:gd name="T14" fmla="*/ 14 w 15"/>
              <a:gd name="T15" fmla="*/ 9 h 11"/>
              <a:gd name="T16" fmla="*/ 12 w 15"/>
              <a:gd name="T17" fmla="*/ 9 h 11"/>
              <a:gd name="T18" fmla="*/ 10 w 15"/>
              <a:gd name="T19" fmla="*/ 11 h 11"/>
              <a:gd name="T20" fmla="*/ 8 w 15"/>
              <a:gd name="T21" fmla="*/ 11 h 11"/>
              <a:gd name="T22" fmla="*/ 6 w 15"/>
              <a:gd name="T23" fmla="*/ 9 h 11"/>
              <a:gd name="T24" fmla="*/ 4 w 15"/>
              <a:gd name="T25" fmla="*/ 9 h 11"/>
              <a:gd name="T26" fmla="*/ 2 w 15"/>
              <a:gd name="T27" fmla="*/ 7 h 11"/>
              <a:gd name="T28" fmla="*/ 0 w 15"/>
              <a:gd name="T29" fmla="*/ 5 h 11"/>
              <a:gd name="T30" fmla="*/ 2 w 15"/>
              <a:gd name="T31" fmla="*/ 3 h 11"/>
              <a:gd name="T32" fmla="*/ 4 w 15"/>
              <a:gd name="T33" fmla="*/ 1 h 11"/>
              <a:gd name="T34" fmla="*/ 6 w 15"/>
              <a:gd name="T35" fmla="*/ 1 h 11"/>
              <a:gd name="T36" fmla="*/ 8 w 15"/>
              <a:gd name="T3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0"/>
                </a:lnTo>
                <a:lnTo>
                  <a:pt x="12" y="1"/>
                </a:lnTo>
                <a:lnTo>
                  <a:pt x="14" y="1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4" y="9"/>
                </a:lnTo>
                <a:lnTo>
                  <a:pt x="12" y="9"/>
                </a:lnTo>
                <a:lnTo>
                  <a:pt x="10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2" name="Freeform 244"/>
          <p:cNvSpPr>
            <a:spLocks/>
          </p:cNvSpPr>
          <p:nvPr/>
        </p:nvSpPr>
        <p:spPr bwMode="auto">
          <a:xfrm>
            <a:off x="1701800" y="327025"/>
            <a:ext cx="136525" cy="285750"/>
          </a:xfrm>
          <a:custGeom>
            <a:avLst/>
            <a:gdLst>
              <a:gd name="T0" fmla="*/ 22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5 w 43"/>
              <a:gd name="T7" fmla="*/ 2 h 90"/>
              <a:gd name="T8" fmla="*/ 23 w 43"/>
              <a:gd name="T9" fmla="*/ 4 h 90"/>
              <a:gd name="T10" fmla="*/ 23 w 43"/>
              <a:gd name="T11" fmla="*/ 46 h 90"/>
              <a:gd name="T12" fmla="*/ 23 w 43"/>
              <a:gd name="T13" fmla="*/ 48 h 90"/>
              <a:gd name="T14" fmla="*/ 23 w 43"/>
              <a:gd name="T15" fmla="*/ 50 h 90"/>
              <a:gd name="T16" fmla="*/ 25 w 43"/>
              <a:gd name="T17" fmla="*/ 52 h 90"/>
              <a:gd name="T18" fmla="*/ 27 w 43"/>
              <a:gd name="T19" fmla="*/ 54 h 90"/>
              <a:gd name="T20" fmla="*/ 29 w 43"/>
              <a:gd name="T21" fmla="*/ 54 h 90"/>
              <a:gd name="T22" fmla="*/ 31 w 43"/>
              <a:gd name="T23" fmla="*/ 54 h 90"/>
              <a:gd name="T24" fmla="*/ 35 w 43"/>
              <a:gd name="T25" fmla="*/ 56 h 90"/>
              <a:gd name="T26" fmla="*/ 37 w 43"/>
              <a:gd name="T27" fmla="*/ 58 h 90"/>
              <a:gd name="T28" fmla="*/ 39 w 43"/>
              <a:gd name="T29" fmla="*/ 60 h 90"/>
              <a:gd name="T30" fmla="*/ 41 w 43"/>
              <a:gd name="T31" fmla="*/ 63 h 90"/>
              <a:gd name="T32" fmla="*/ 41 w 43"/>
              <a:gd name="T33" fmla="*/ 65 h 90"/>
              <a:gd name="T34" fmla="*/ 43 w 43"/>
              <a:gd name="T35" fmla="*/ 67 h 90"/>
              <a:gd name="T36" fmla="*/ 43 w 43"/>
              <a:gd name="T37" fmla="*/ 71 h 90"/>
              <a:gd name="T38" fmla="*/ 43 w 43"/>
              <a:gd name="T39" fmla="*/ 73 h 90"/>
              <a:gd name="T40" fmla="*/ 43 w 43"/>
              <a:gd name="T41" fmla="*/ 77 h 90"/>
              <a:gd name="T42" fmla="*/ 41 w 43"/>
              <a:gd name="T43" fmla="*/ 79 h 90"/>
              <a:gd name="T44" fmla="*/ 39 w 43"/>
              <a:gd name="T45" fmla="*/ 83 h 90"/>
              <a:gd name="T46" fmla="*/ 37 w 43"/>
              <a:gd name="T47" fmla="*/ 85 h 90"/>
              <a:gd name="T48" fmla="*/ 33 w 43"/>
              <a:gd name="T49" fmla="*/ 86 h 90"/>
              <a:gd name="T50" fmla="*/ 31 w 43"/>
              <a:gd name="T51" fmla="*/ 88 h 90"/>
              <a:gd name="T52" fmla="*/ 25 w 43"/>
              <a:gd name="T53" fmla="*/ 90 h 90"/>
              <a:gd name="T54" fmla="*/ 22 w 43"/>
              <a:gd name="T55" fmla="*/ 90 h 90"/>
              <a:gd name="T56" fmla="*/ 16 w 43"/>
              <a:gd name="T57" fmla="*/ 90 h 90"/>
              <a:gd name="T58" fmla="*/ 12 w 43"/>
              <a:gd name="T59" fmla="*/ 88 h 90"/>
              <a:gd name="T60" fmla="*/ 8 w 43"/>
              <a:gd name="T61" fmla="*/ 86 h 90"/>
              <a:gd name="T62" fmla="*/ 6 w 43"/>
              <a:gd name="T63" fmla="*/ 85 h 90"/>
              <a:gd name="T64" fmla="*/ 2 w 43"/>
              <a:gd name="T65" fmla="*/ 83 h 90"/>
              <a:gd name="T66" fmla="*/ 2 w 43"/>
              <a:gd name="T67" fmla="*/ 79 h 90"/>
              <a:gd name="T68" fmla="*/ 0 w 43"/>
              <a:gd name="T69" fmla="*/ 77 h 90"/>
              <a:gd name="T70" fmla="*/ 0 w 43"/>
              <a:gd name="T71" fmla="*/ 73 h 90"/>
              <a:gd name="T72" fmla="*/ 0 w 43"/>
              <a:gd name="T73" fmla="*/ 71 h 90"/>
              <a:gd name="T74" fmla="*/ 0 w 43"/>
              <a:gd name="T75" fmla="*/ 67 h 90"/>
              <a:gd name="T76" fmla="*/ 0 w 43"/>
              <a:gd name="T77" fmla="*/ 65 h 90"/>
              <a:gd name="T78" fmla="*/ 2 w 43"/>
              <a:gd name="T79" fmla="*/ 63 h 90"/>
              <a:gd name="T80" fmla="*/ 4 w 43"/>
              <a:gd name="T81" fmla="*/ 60 h 90"/>
              <a:gd name="T82" fmla="*/ 6 w 43"/>
              <a:gd name="T83" fmla="*/ 58 h 90"/>
              <a:gd name="T84" fmla="*/ 8 w 43"/>
              <a:gd name="T85" fmla="*/ 56 h 90"/>
              <a:gd name="T86" fmla="*/ 10 w 43"/>
              <a:gd name="T87" fmla="*/ 54 h 90"/>
              <a:gd name="T88" fmla="*/ 14 w 43"/>
              <a:gd name="T89" fmla="*/ 54 h 90"/>
              <a:gd name="T90" fmla="*/ 16 w 43"/>
              <a:gd name="T91" fmla="*/ 54 h 90"/>
              <a:gd name="T92" fmla="*/ 16 w 43"/>
              <a:gd name="T93" fmla="*/ 52 h 90"/>
              <a:gd name="T94" fmla="*/ 18 w 43"/>
              <a:gd name="T95" fmla="*/ 52 h 90"/>
              <a:gd name="T96" fmla="*/ 18 w 43"/>
              <a:gd name="T97" fmla="*/ 50 h 90"/>
              <a:gd name="T98" fmla="*/ 20 w 43"/>
              <a:gd name="T99" fmla="*/ 48 h 90"/>
              <a:gd name="T100" fmla="*/ 20 w 43"/>
              <a:gd name="T101" fmla="*/ 46 h 90"/>
              <a:gd name="T102" fmla="*/ 20 w 43"/>
              <a:gd name="T103" fmla="*/ 4 h 90"/>
              <a:gd name="T104" fmla="*/ 18 w 43"/>
              <a:gd name="T105" fmla="*/ 2 h 90"/>
              <a:gd name="T106" fmla="*/ 16 w 43"/>
              <a:gd name="T107" fmla="*/ 2 h 90"/>
              <a:gd name="T108" fmla="*/ 18 w 43"/>
              <a:gd name="T109" fmla="*/ 0 h 90"/>
              <a:gd name="T110" fmla="*/ 20 w 43"/>
              <a:gd name="T111" fmla="*/ 0 h 90"/>
              <a:gd name="T112" fmla="*/ 22 w 43"/>
              <a:gd name="T1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" h="90">
                <a:moveTo>
                  <a:pt x="22" y="0"/>
                </a:moveTo>
                <a:lnTo>
                  <a:pt x="23" y="0"/>
                </a:lnTo>
                <a:lnTo>
                  <a:pt x="25" y="0"/>
                </a:lnTo>
                <a:lnTo>
                  <a:pt x="25" y="2"/>
                </a:lnTo>
                <a:lnTo>
                  <a:pt x="23" y="4"/>
                </a:lnTo>
                <a:lnTo>
                  <a:pt x="23" y="4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7" y="54"/>
                </a:lnTo>
                <a:lnTo>
                  <a:pt x="29" y="54"/>
                </a:lnTo>
                <a:lnTo>
                  <a:pt x="31" y="54"/>
                </a:lnTo>
                <a:lnTo>
                  <a:pt x="35" y="56"/>
                </a:lnTo>
                <a:lnTo>
                  <a:pt x="37" y="58"/>
                </a:lnTo>
                <a:lnTo>
                  <a:pt x="39" y="60"/>
                </a:lnTo>
                <a:lnTo>
                  <a:pt x="41" y="63"/>
                </a:lnTo>
                <a:lnTo>
                  <a:pt x="41" y="65"/>
                </a:lnTo>
                <a:lnTo>
                  <a:pt x="43" y="67"/>
                </a:lnTo>
                <a:lnTo>
                  <a:pt x="43" y="71"/>
                </a:lnTo>
                <a:lnTo>
                  <a:pt x="43" y="73"/>
                </a:lnTo>
                <a:lnTo>
                  <a:pt x="43" y="77"/>
                </a:lnTo>
                <a:lnTo>
                  <a:pt x="41" y="79"/>
                </a:lnTo>
                <a:lnTo>
                  <a:pt x="39" y="83"/>
                </a:lnTo>
                <a:lnTo>
                  <a:pt x="37" y="85"/>
                </a:lnTo>
                <a:lnTo>
                  <a:pt x="33" y="86"/>
                </a:lnTo>
                <a:lnTo>
                  <a:pt x="31" y="88"/>
                </a:lnTo>
                <a:lnTo>
                  <a:pt x="25" y="90"/>
                </a:lnTo>
                <a:lnTo>
                  <a:pt x="22" y="90"/>
                </a:lnTo>
                <a:lnTo>
                  <a:pt x="16" y="90"/>
                </a:lnTo>
                <a:lnTo>
                  <a:pt x="12" y="88"/>
                </a:lnTo>
                <a:lnTo>
                  <a:pt x="8" y="86"/>
                </a:lnTo>
                <a:lnTo>
                  <a:pt x="6" y="85"/>
                </a:lnTo>
                <a:lnTo>
                  <a:pt x="2" y="83"/>
                </a:lnTo>
                <a:lnTo>
                  <a:pt x="2" y="79"/>
                </a:lnTo>
                <a:lnTo>
                  <a:pt x="0" y="77"/>
                </a:lnTo>
                <a:lnTo>
                  <a:pt x="0" y="73"/>
                </a:lnTo>
                <a:lnTo>
                  <a:pt x="0" y="71"/>
                </a:lnTo>
                <a:lnTo>
                  <a:pt x="0" y="67"/>
                </a:lnTo>
                <a:lnTo>
                  <a:pt x="0" y="65"/>
                </a:lnTo>
                <a:lnTo>
                  <a:pt x="2" y="63"/>
                </a:lnTo>
                <a:lnTo>
                  <a:pt x="4" y="60"/>
                </a:lnTo>
                <a:lnTo>
                  <a:pt x="6" y="58"/>
                </a:lnTo>
                <a:lnTo>
                  <a:pt x="8" y="56"/>
                </a:lnTo>
                <a:lnTo>
                  <a:pt x="10" y="54"/>
                </a:lnTo>
                <a:lnTo>
                  <a:pt x="14" y="54"/>
                </a:lnTo>
                <a:lnTo>
                  <a:pt x="16" y="54"/>
                </a:lnTo>
                <a:lnTo>
                  <a:pt x="16" y="52"/>
                </a:lnTo>
                <a:lnTo>
                  <a:pt x="18" y="52"/>
                </a:lnTo>
                <a:lnTo>
                  <a:pt x="18" y="50"/>
                </a:lnTo>
                <a:lnTo>
                  <a:pt x="20" y="48"/>
                </a:lnTo>
                <a:lnTo>
                  <a:pt x="20" y="46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3" name="Freeform 245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3 w 15"/>
              <a:gd name="T9" fmla="*/ 0 h 10"/>
              <a:gd name="T10" fmla="*/ 13 w 15"/>
              <a:gd name="T11" fmla="*/ 2 h 10"/>
              <a:gd name="T12" fmla="*/ 13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3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1 w 15"/>
              <a:gd name="T27" fmla="*/ 8 h 10"/>
              <a:gd name="T28" fmla="*/ 9 w 15"/>
              <a:gd name="T29" fmla="*/ 10 h 10"/>
              <a:gd name="T30" fmla="*/ 9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4" name="Freeform 246"/>
          <p:cNvSpPr>
            <a:spLocks/>
          </p:cNvSpPr>
          <p:nvPr/>
        </p:nvSpPr>
        <p:spPr bwMode="auto">
          <a:xfrm>
            <a:off x="1746250" y="533400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0 h 10"/>
              <a:gd name="T8" fmla="*/ 13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9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4 w 15"/>
              <a:gd name="T29" fmla="*/ 8 h 10"/>
              <a:gd name="T30" fmla="*/ 2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2 w 15"/>
              <a:gd name="T41" fmla="*/ 0 h 10"/>
              <a:gd name="T42" fmla="*/ 4 w 15"/>
              <a:gd name="T43" fmla="*/ 0 h 10"/>
              <a:gd name="T44" fmla="*/ 6 w 15"/>
              <a:gd name="T45" fmla="*/ 0 h 10"/>
              <a:gd name="T46" fmla="*/ 8 w 15"/>
              <a:gd name="T4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5" name="Freeform 247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6" name="Freeform 248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7" name="Freeform 249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8" name="Freeform 250"/>
          <p:cNvSpPr>
            <a:spLocks/>
          </p:cNvSpPr>
          <p:nvPr/>
        </p:nvSpPr>
        <p:spPr bwMode="auto">
          <a:xfrm>
            <a:off x="192405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6 w 42"/>
              <a:gd name="T9" fmla="*/ 2 h 92"/>
              <a:gd name="T10" fmla="*/ 26 w 42"/>
              <a:gd name="T11" fmla="*/ 4 h 92"/>
              <a:gd name="T12" fmla="*/ 25 w 42"/>
              <a:gd name="T13" fmla="*/ 4 h 92"/>
              <a:gd name="T14" fmla="*/ 23 w 42"/>
              <a:gd name="T15" fmla="*/ 6 h 92"/>
              <a:gd name="T16" fmla="*/ 23 w 42"/>
              <a:gd name="T17" fmla="*/ 48 h 92"/>
              <a:gd name="T18" fmla="*/ 23 w 42"/>
              <a:gd name="T19" fmla="*/ 50 h 92"/>
              <a:gd name="T20" fmla="*/ 25 w 42"/>
              <a:gd name="T21" fmla="*/ 52 h 92"/>
              <a:gd name="T22" fmla="*/ 25 w 42"/>
              <a:gd name="T23" fmla="*/ 54 h 92"/>
              <a:gd name="T24" fmla="*/ 26 w 42"/>
              <a:gd name="T25" fmla="*/ 54 h 92"/>
              <a:gd name="T26" fmla="*/ 28 w 42"/>
              <a:gd name="T27" fmla="*/ 56 h 92"/>
              <a:gd name="T28" fmla="*/ 32 w 42"/>
              <a:gd name="T29" fmla="*/ 56 h 92"/>
              <a:gd name="T30" fmla="*/ 34 w 42"/>
              <a:gd name="T31" fmla="*/ 58 h 92"/>
              <a:gd name="T32" fmla="*/ 36 w 42"/>
              <a:gd name="T33" fmla="*/ 60 h 92"/>
              <a:gd name="T34" fmla="*/ 38 w 42"/>
              <a:gd name="T35" fmla="*/ 62 h 92"/>
              <a:gd name="T36" fmla="*/ 40 w 42"/>
              <a:gd name="T37" fmla="*/ 64 h 92"/>
              <a:gd name="T38" fmla="*/ 42 w 42"/>
              <a:gd name="T39" fmla="*/ 67 h 92"/>
              <a:gd name="T40" fmla="*/ 42 w 42"/>
              <a:gd name="T41" fmla="*/ 69 h 92"/>
              <a:gd name="T42" fmla="*/ 42 w 42"/>
              <a:gd name="T43" fmla="*/ 73 h 92"/>
              <a:gd name="T44" fmla="*/ 42 w 42"/>
              <a:gd name="T45" fmla="*/ 75 h 92"/>
              <a:gd name="T46" fmla="*/ 42 w 42"/>
              <a:gd name="T47" fmla="*/ 79 h 92"/>
              <a:gd name="T48" fmla="*/ 42 w 42"/>
              <a:gd name="T49" fmla="*/ 81 h 92"/>
              <a:gd name="T50" fmla="*/ 40 w 42"/>
              <a:gd name="T51" fmla="*/ 85 h 92"/>
              <a:gd name="T52" fmla="*/ 36 w 42"/>
              <a:gd name="T53" fmla="*/ 87 h 92"/>
              <a:gd name="T54" fmla="*/ 34 w 42"/>
              <a:gd name="T55" fmla="*/ 89 h 92"/>
              <a:gd name="T56" fmla="*/ 30 w 42"/>
              <a:gd name="T57" fmla="*/ 91 h 92"/>
              <a:gd name="T58" fmla="*/ 26 w 42"/>
              <a:gd name="T59" fmla="*/ 91 h 92"/>
              <a:gd name="T60" fmla="*/ 21 w 42"/>
              <a:gd name="T61" fmla="*/ 92 h 92"/>
              <a:gd name="T62" fmla="*/ 17 w 42"/>
              <a:gd name="T63" fmla="*/ 91 h 92"/>
              <a:gd name="T64" fmla="*/ 11 w 42"/>
              <a:gd name="T65" fmla="*/ 91 h 92"/>
              <a:gd name="T66" fmla="*/ 9 w 42"/>
              <a:gd name="T67" fmla="*/ 89 h 92"/>
              <a:gd name="T68" fmla="*/ 5 w 42"/>
              <a:gd name="T69" fmla="*/ 87 h 92"/>
              <a:gd name="T70" fmla="*/ 3 w 42"/>
              <a:gd name="T71" fmla="*/ 85 h 92"/>
              <a:gd name="T72" fmla="*/ 1 w 42"/>
              <a:gd name="T73" fmla="*/ 81 h 92"/>
              <a:gd name="T74" fmla="*/ 0 w 42"/>
              <a:gd name="T75" fmla="*/ 79 h 92"/>
              <a:gd name="T76" fmla="*/ 0 w 42"/>
              <a:gd name="T77" fmla="*/ 75 h 92"/>
              <a:gd name="T78" fmla="*/ 0 w 42"/>
              <a:gd name="T79" fmla="*/ 73 h 92"/>
              <a:gd name="T80" fmla="*/ 0 w 42"/>
              <a:gd name="T81" fmla="*/ 69 h 92"/>
              <a:gd name="T82" fmla="*/ 1 w 42"/>
              <a:gd name="T83" fmla="*/ 67 h 92"/>
              <a:gd name="T84" fmla="*/ 1 w 42"/>
              <a:gd name="T85" fmla="*/ 64 h 92"/>
              <a:gd name="T86" fmla="*/ 3 w 42"/>
              <a:gd name="T87" fmla="*/ 62 h 92"/>
              <a:gd name="T88" fmla="*/ 5 w 42"/>
              <a:gd name="T89" fmla="*/ 60 h 92"/>
              <a:gd name="T90" fmla="*/ 7 w 42"/>
              <a:gd name="T91" fmla="*/ 58 h 92"/>
              <a:gd name="T92" fmla="*/ 11 w 42"/>
              <a:gd name="T93" fmla="*/ 56 h 92"/>
              <a:gd name="T94" fmla="*/ 13 w 42"/>
              <a:gd name="T95" fmla="*/ 56 h 92"/>
              <a:gd name="T96" fmla="*/ 15 w 42"/>
              <a:gd name="T97" fmla="*/ 54 h 92"/>
              <a:gd name="T98" fmla="*/ 17 w 42"/>
              <a:gd name="T99" fmla="*/ 54 h 92"/>
              <a:gd name="T100" fmla="*/ 19 w 42"/>
              <a:gd name="T101" fmla="*/ 52 h 92"/>
              <a:gd name="T102" fmla="*/ 19 w 42"/>
              <a:gd name="T103" fmla="*/ 50 h 92"/>
              <a:gd name="T104" fmla="*/ 19 w 42"/>
              <a:gd name="T105" fmla="*/ 48 h 92"/>
              <a:gd name="T106" fmla="*/ 19 w 42"/>
              <a:gd name="T107" fmla="*/ 6 h 92"/>
              <a:gd name="T108" fmla="*/ 19 w 42"/>
              <a:gd name="T109" fmla="*/ 4 h 92"/>
              <a:gd name="T110" fmla="*/ 17 w 42"/>
              <a:gd name="T111" fmla="*/ 4 h 92"/>
              <a:gd name="T112" fmla="*/ 17 w 42"/>
              <a:gd name="T113" fmla="*/ 2 h 92"/>
              <a:gd name="T114" fmla="*/ 19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6" y="2"/>
                </a:lnTo>
                <a:lnTo>
                  <a:pt x="26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9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19" name="Freeform 251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2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2 w 15"/>
              <a:gd name="T27" fmla="*/ 9 h 11"/>
              <a:gd name="T28" fmla="*/ 12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6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6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0" name="Freeform 252"/>
          <p:cNvSpPr>
            <a:spLocks/>
          </p:cNvSpPr>
          <p:nvPr/>
        </p:nvSpPr>
        <p:spPr bwMode="auto">
          <a:xfrm>
            <a:off x="196532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2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2 w 15"/>
              <a:gd name="T19" fmla="*/ 9 h 11"/>
              <a:gd name="T20" fmla="*/ 12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9 h 11"/>
              <a:gd name="T30" fmla="*/ 2 w 15"/>
              <a:gd name="T31" fmla="*/ 9 h 11"/>
              <a:gd name="T32" fmla="*/ 0 w 15"/>
              <a:gd name="T33" fmla="*/ 7 h 11"/>
              <a:gd name="T34" fmla="*/ 0 w 15"/>
              <a:gd name="T35" fmla="*/ 5 h 11"/>
              <a:gd name="T36" fmla="*/ 0 w 15"/>
              <a:gd name="T37" fmla="*/ 3 h 11"/>
              <a:gd name="T38" fmla="*/ 2 w 15"/>
              <a:gd name="T39" fmla="*/ 3 h 11"/>
              <a:gd name="T40" fmla="*/ 2 w 15"/>
              <a:gd name="T41" fmla="*/ 1 h 11"/>
              <a:gd name="T42" fmla="*/ 4 w 15"/>
              <a:gd name="T43" fmla="*/ 1 h 11"/>
              <a:gd name="T44" fmla="*/ 6 w 15"/>
              <a:gd name="T45" fmla="*/ 1 h 11"/>
              <a:gd name="T46" fmla="*/ 8 w 15"/>
              <a:gd name="T4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1" name="Freeform 253"/>
          <p:cNvSpPr>
            <a:spLocks/>
          </p:cNvSpPr>
          <p:nvPr/>
        </p:nvSpPr>
        <p:spPr bwMode="auto">
          <a:xfrm>
            <a:off x="2190750" y="387350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5 w 42"/>
              <a:gd name="T7" fmla="*/ 2 h 92"/>
              <a:gd name="T8" fmla="*/ 25 w 42"/>
              <a:gd name="T9" fmla="*/ 4 h 92"/>
              <a:gd name="T10" fmla="*/ 23 w 42"/>
              <a:gd name="T11" fmla="*/ 4 h 92"/>
              <a:gd name="T12" fmla="*/ 23 w 42"/>
              <a:gd name="T13" fmla="*/ 48 h 92"/>
              <a:gd name="T14" fmla="*/ 23 w 42"/>
              <a:gd name="T15" fmla="*/ 50 h 92"/>
              <a:gd name="T16" fmla="*/ 23 w 42"/>
              <a:gd name="T17" fmla="*/ 52 h 92"/>
              <a:gd name="T18" fmla="*/ 25 w 42"/>
              <a:gd name="T19" fmla="*/ 54 h 92"/>
              <a:gd name="T20" fmla="*/ 27 w 42"/>
              <a:gd name="T21" fmla="*/ 54 h 92"/>
              <a:gd name="T22" fmla="*/ 29 w 42"/>
              <a:gd name="T23" fmla="*/ 56 h 92"/>
              <a:gd name="T24" fmla="*/ 33 w 42"/>
              <a:gd name="T25" fmla="*/ 56 h 92"/>
              <a:gd name="T26" fmla="*/ 35 w 42"/>
              <a:gd name="T27" fmla="*/ 58 h 92"/>
              <a:gd name="T28" fmla="*/ 37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0 w 42"/>
              <a:gd name="T35" fmla="*/ 67 h 92"/>
              <a:gd name="T36" fmla="*/ 42 w 42"/>
              <a:gd name="T37" fmla="*/ 69 h 92"/>
              <a:gd name="T38" fmla="*/ 42 w 42"/>
              <a:gd name="T39" fmla="*/ 71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7 w 42"/>
              <a:gd name="T49" fmla="*/ 87 h 92"/>
              <a:gd name="T50" fmla="*/ 35 w 42"/>
              <a:gd name="T51" fmla="*/ 89 h 92"/>
              <a:gd name="T52" fmla="*/ 31 w 42"/>
              <a:gd name="T53" fmla="*/ 90 h 92"/>
              <a:gd name="T54" fmla="*/ 25 w 42"/>
              <a:gd name="T55" fmla="*/ 90 h 92"/>
              <a:gd name="T56" fmla="*/ 21 w 42"/>
              <a:gd name="T57" fmla="*/ 92 h 92"/>
              <a:gd name="T58" fmla="*/ 15 w 42"/>
              <a:gd name="T59" fmla="*/ 90 h 92"/>
              <a:gd name="T60" fmla="*/ 12 w 42"/>
              <a:gd name="T61" fmla="*/ 90 h 92"/>
              <a:gd name="T62" fmla="*/ 8 w 42"/>
              <a:gd name="T63" fmla="*/ 89 h 92"/>
              <a:gd name="T64" fmla="*/ 6 w 42"/>
              <a:gd name="T65" fmla="*/ 87 h 92"/>
              <a:gd name="T66" fmla="*/ 4 w 42"/>
              <a:gd name="T67" fmla="*/ 85 h 92"/>
              <a:gd name="T68" fmla="*/ 2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1 h 92"/>
              <a:gd name="T76" fmla="*/ 0 w 42"/>
              <a:gd name="T77" fmla="*/ 69 h 92"/>
              <a:gd name="T78" fmla="*/ 0 w 42"/>
              <a:gd name="T79" fmla="*/ 67 h 92"/>
              <a:gd name="T80" fmla="*/ 2 w 42"/>
              <a:gd name="T81" fmla="*/ 64 h 92"/>
              <a:gd name="T82" fmla="*/ 4 w 42"/>
              <a:gd name="T83" fmla="*/ 62 h 92"/>
              <a:gd name="T84" fmla="*/ 6 w 42"/>
              <a:gd name="T85" fmla="*/ 60 h 92"/>
              <a:gd name="T86" fmla="*/ 8 w 42"/>
              <a:gd name="T87" fmla="*/ 58 h 92"/>
              <a:gd name="T88" fmla="*/ 10 w 42"/>
              <a:gd name="T89" fmla="*/ 56 h 92"/>
              <a:gd name="T90" fmla="*/ 14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7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4 h 92"/>
              <a:gd name="T104" fmla="*/ 17 w 42"/>
              <a:gd name="T105" fmla="*/ 4 h 92"/>
              <a:gd name="T106" fmla="*/ 17 w 42"/>
              <a:gd name="T107" fmla="*/ 2 h 92"/>
              <a:gd name="T108" fmla="*/ 19 w 42"/>
              <a:gd name="T109" fmla="*/ 2 h 92"/>
              <a:gd name="T110" fmla="*/ 19 w 42"/>
              <a:gd name="T111" fmla="*/ 0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5" y="2"/>
                </a:lnTo>
                <a:lnTo>
                  <a:pt x="25" y="4"/>
                </a:lnTo>
                <a:lnTo>
                  <a:pt x="23" y="4"/>
                </a:lnTo>
                <a:lnTo>
                  <a:pt x="23" y="48"/>
                </a:lnTo>
                <a:lnTo>
                  <a:pt x="23" y="50"/>
                </a:lnTo>
                <a:lnTo>
                  <a:pt x="23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8" y="62"/>
                </a:lnTo>
                <a:lnTo>
                  <a:pt x="40" y="64"/>
                </a:lnTo>
                <a:lnTo>
                  <a:pt x="40" y="67"/>
                </a:lnTo>
                <a:lnTo>
                  <a:pt x="42" y="69"/>
                </a:lnTo>
                <a:lnTo>
                  <a:pt x="42" y="71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7" y="87"/>
                </a:lnTo>
                <a:lnTo>
                  <a:pt x="35" y="89"/>
                </a:lnTo>
                <a:lnTo>
                  <a:pt x="31" y="90"/>
                </a:lnTo>
                <a:lnTo>
                  <a:pt x="25" y="90"/>
                </a:lnTo>
                <a:lnTo>
                  <a:pt x="21" y="92"/>
                </a:lnTo>
                <a:lnTo>
                  <a:pt x="15" y="90"/>
                </a:lnTo>
                <a:lnTo>
                  <a:pt x="12" y="90"/>
                </a:lnTo>
                <a:lnTo>
                  <a:pt x="8" y="89"/>
                </a:lnTo>
                <a:lnTo>
                  <a:pt x="6" y="87"/>
                </a:lnTo>
                <a:lnTo>
                  <a:pt x="4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5" y="54"/>
                </a:lnTo>
                <a:lnTo>
                  <a:pt x="17" y="54"/>
                </a:lnTo>
                <a:lnTo>
                  <a:pt x="17" y="52"/>
                </a:lnTo>
                <a:lnTo>
                  <a:pt x="19" y="50"/>
                </a:lnTo>
                <a:lnTo>
                  <a:pt x="19" y="48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2" name="Freeform 254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3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7 h 11"/>
              <a:gd name="T24" fmla="*/ 13 w 15"/>
              <a:gd name="T25" fmla="*/ 9 h 11"/>
              <a:gd name="T26" fmla="*/ 11 w 15"/>
              <a:gd name="T27" fmla="*/ 9 h 11"/>
              <a:gd name="T28" fmla="*/ 9 w 15"/>
              <a:gd name="T29" fmla="*/ 9 h 11"/>
              <a:gd name="T30" fmla="*/ 9 w 15"/>
              <a:gd name="T31" fmla="*/ 11 h 11"/>
              <a:gd name="T32" fmla="*/ 7 w 15"/>
              <a:gd name="T33" fmla="*/ 11 h 11"/>
              <a:gd name="T34" fmla="*/ 5 w 15"/>
              <a:gd name="T35" fmla="*/ 11 h 11"/>
              <a:gd name="T36" fmla="*/ 3 w 15"/>
              <a:gd name="T37" fmla="*/ 9 h 11"/>
              <a:gd name="T38" fmla="*/ 3 w 15"/>
              <a:gd name="T39" fmla="*/ 9 h 11"/>
              <a:gd name="T40" fmla="*/ 1 w 15"/>
              <a:gd name="T41" fmla="*/ 9 h 11"/>
              <a:gd name="T42" fmla="*/ 1 w 15"/>
              <a:gd name="T43" fmla="*/ 7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3 h 11"/>
              <a:gd name="T52" fmla="*/ 0 w 15"/>
              <a:gd name="T53" fmla="*/ 3 h 11"/>
              <a:gd name="T54" fmla="*/ 1 w 15"/>
              <a:gd name="T55" fmla="*/ 3 h 11"/>
              <a:gd name="T56" fmla="*/ 1 w 15"/>
              <a:gd name="T57" fmla="*/ 1 h 11"/>
              <a:gd name="T58" fmla="*/ 3 w 15"/>
              <a:gd name="T59" fmla="*/ 1 h 11"/>
              <a:gd name="T60" fmla="*/ 3 w 15"/>
              <a:gd name="T61" fmla="*/ 1 h 11"/>
              <a:gd name="T62" fmla="*/ 5 w 15"/>
              <a:gd name="T63" fmla="*/ 0 h 11"/>
              <a:gd name="T64" fmla="*/ 7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3" name="Freeform 255"/>
          <p:cNvSpPr>
            <a:spLocks/>
          </p:cNvSpPr>
          <p:nvPr/>
        </p:nvSpPr>
        <p:spPr bwMode="auto">
          <a:xfrm>
            <a:off x="2235200" y="596900"/>
            <a:ext cx="47625" cy="34925"/>
          </a:xfrm>
          <a:custGeom>
            <a:avLst/>
            <a:gdLst>
              <a:gd name="T0" fmla="*/ 7 w 15"/>
              <a:gd name="T1" fmla="*/ 0 h 11"/>
              <a:gd name="T2" fmla="*/ 9 w 15"/>
              <a:gd name="T3" fmla="*/ 0 h 11"/>
              <a:gd name="T4" fmla="*/ 9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9 h 11"/>
              <a:gd name="T26" fmla="*/ 9 w 15"/>
              <a:gd name="T27" fmla="*/ 11 h 11"/>
              <a:gd name="T28" fmla="*/ 7 w 15"/>
              <a:gd name="T29" fmla="*/ 11 h 11"/>
              <a:gd name="T30" fmla="*/ 5 w 15"/>
              <a:gd name="T31" fmla="*/ 11 h 11"/>
              <a:gd name="T32" fmla="*/ 3 w 15"/>
              <a:gd name="T33" fmla="*/ 9 h 11"/>
              <a:gd name="T34" fmla="*/ 1 w 15"/>
              <a:gd name="T35" fmla="*/ 9 h 11"/>
              <a:gd name="T36" fmla="*/ 1 w 15"/>
              <a:gd name="T37" fmla="*/ 7 h 11"/>
              <a:gd name="T38" fmla="*/ 0 w 15"/>
              <a:gd name="T39" fmla="*/ 7 h 11"/>
              <a:gd name="T40" fmla="*/ 0 w 15"/>
              <a:gd name="T41" fmla="*/ 5 h 11"/>
              <a:gd name="T42" fmla="*/ 0 w 15"/>
              <a:gd name="T43" fmla="*/ 3 h 11"/>
              <a:gd name="T44" fmla="*/ 1 w 15"/>
              <a:gd name="T45" fmla="*/ 3 h 11"/>
              <a:gd name="T46" fmla="*/ 1 w 15"/>
              <a:gd name="T47" fmla="*/ 1 h 11"/>
              <a:gd name="T48" fmla="*/ 3 w 15"/>
              <a:gd name="T49" fmla="*/ 1 h 11"/>
              <a:gd name="T50" fmla="*/ 5 w 15"/>
              <a:gd name="T51" fmla="*/ 0 h 11"/>
              <a:gd name="T52" fmla="*/ 7 w 15"/>
              <a:gd name="T5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1">
                <a:moveTo>
                  <a:pt x="7" y="0"/>
                </a:moveTo>
                <a:lnTo>
                  <a:pt x="9" y="0"/>
                </a:lnTo>
                <a:lnTo>
                  <a:pt x="9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1" y="3"/>
                </a:lnTo>
                <a:lnTo>
                  <a:pt x="1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4" name="Freeform 256"/>
          <p:cNvSpPr>
            <a:spLocks/>
          </p:cNvSpPr>
          <p:nvPr/>
        </p:nvSpPr>
        <p:spPr bwMode="auto">
          <a:xfrm>
            <a:off x="2387600" y="3079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0 h 92"/>
              <a:gd name="T4" fmla="*/ 23 w 42"/>
              <a:gd name="T5" fmla="*/ 2 h 92"/>
              <a:gd name="T6" fmla="*/ 24 w 42"/>
              <a:gd name="T7" fmla="*/ 2 h 92"/>
              <a:gd name="T8" fmla="*/ 24 w 42"/>
              <a:gd name="T9" fmla="*/ 4 h 92"/>
              <a:gd name="T10" fmla="*/ 23 w 42"/>
              <a:gd name="T11" fmla="*/ 6 h 92"/>
              <a:gd name="T12" fmla="*/ 23 w 42"/>
              <a:gd name="T13" fmla="*/ 48 h 92"/>
              <a:gd name="T14" fmla="*/ 23 w 42"/>
              <a:gd name="T15" fmla="*/ 50 h 92"/>
              <a:gd name="T16" fmla="*/ 24 w 42"/>
              <a:gd name="T17" fmla="*/ 52 h 92"/>
              <a:gd name="T18" fmla="*/ 24 w 42"/>
              <a:gd name="T19" fmla="*/ 54 h 92"/>
              <a:gd name="T20" fmla="*/ 26 w 42"/>
              <a:gd name="T21" fmla="*/ 54 h 92"/>
              <a:gd name="T22" fmla="*/ 28 w 42"/>
              <a:gd name="T23" fmla="*/ 56 h 92"/>
              <a:gd name="T24" fmla="*/ 32 w 42"/>
              <a:gd name="T25" fmla="*/ 56 h 92"/>
              <a:gd name="T26" fmla="*/ 34 w 42"/>
              <a:gd name="T27" fmla="*/ 58 h 92"/>
              <a:gd name="T28" fmla="*/ 36 w 42"/>
              <a:gd name="T29" fmla="*/ 60 h 92"/>
              <a:gd name="T30" fmla="*/ 38 w 42"/>
              <a:gd name="T31" fmla="*/ 62 h 92"/>
              <a:gd name="T32" fmla="*/ 40 w 42"/>
              <a:gd name="T33" fmla="*/ 64 h 92"/>
              <a:gd name="T34" fmla="*/ 42 w 42"/>
              <a:gd name="T35" fmla="*/ 67 h 92"/>
              <a:gd name="T36" fmla="*/ 42 w 42"/>
              <a:gd name="T37" fmla="*/ 69 h 92"/>
              <a:gd name="T38" fmla="*/ 42 w 42"/>
              <a:gd name="T39" fmla="*/ 73 h 92"/>
              <a:gd name="T40" fmla="*/ 42 w 42"/>
              <a:gd name="T41" fmla="*/ 75 h 92"/>
              <a:gd name="T42" fmla="*/ 42 w 42"/>
              <a:gd name="T43" fmla="*/ 79 h 92"/>
              <a:gd name="T44" fmla="*/ 40 w 42"/>
              <a:gd name="T45" fmla="*/ 81 h 92"/>
              <a:gd name="T46" fmla="*/ 38 w 42"/>
              <a:gd name="T47" fmla="*/ 85 h 92"/>
              <a:gd name="T48" fmla="*/ 36 w 42"/>
              <a:gd name="T49" fmla="*/ 87 h 92"/>
              <a:gd name="T50" fmla="*/ 34 w 42"/>
              <a:gd name="T51" fmla="*/ 89 h 92"/>
              <a:gd name="T52" fmla="*/ 30 w 42"/>
              <a:gd name="T53" fmla="*/ 91 h 92"/>
              <a:gd name="T54" fmla="*/ 26 w 42"/>
              <a:gd name="T55" fmla="*/ 91 h 92"/>
              <a:gd name="T56" fmla="*/ 21 w 42"/>
              <a:gd name="T57" fmla="*/ 92 h 92"/>
              <a:gd name="T58" fmla="*/ 17 w 42"/>
              <a:gd name="T59" fmla="*/ 91 h 92"/>
              <a:gd name="T60" fmla="*/ 11 w 42"/>
              <a:gd name="T61" fmla="*/ 91 h 92"/>
              <a:gd name="T62" fmla="*/ 7 w 42"/>
              <a:gd name="T63" fmla="*/ 89 h 92"/>
              <a:gd name="T64" fmla="*/ 5 w 42"/>
              <a:gd name="T65" fmla="*/ 87 h 92"/>
              <a:gd name="T66" fmla="*/ 3 w 42"/>
              <a:gd name="T67" fmla="*/ 85 h 92"/>
              <a:gd name="T68" fmla="*/ 1 w 42"/>
              <a:gd name="T69" fmla="*/ 81 h 92"/>
              <a:gd name="T70" fmla="*/ 0 w 42"/>
              <a:gd name="T71" fmla="*/ 79 h 92"/>
              <a:gd name="T72" fmla="*/ 0 w 42"/>
              <a:gd name="T73" fmla="*/ 75 h 92"/>
              <a:gd name="T74" fmla="*/ 0 w 42"/>
              <a:gd name="T75" fmla="*/ 73 h 92"/>
              <a:gd name="T76" fmla="*/ 0 w 42"/>
              <a:gd name="T77" fmla="*/ 69 h 92"/>
              <a:gd name="T78" fmla="*/ 1 w 42"/>
              <a:gd name="T79" fmla="*/ 67 h 92"/>
              <a:gd name="T80" fmla="*/ 1 w 42"/>
              <a:gd name="T81" fmla="*/ 64 h 92"/>
              <a:gd name="T82" fmla="*/ 3 w 42"/>
              <a:gd name="T83" fmla="*/ 62 h 92"/>
              <a:gd name="T84" fmla="*/ 5 w 42"/>
              <a:gd name="T85" fmla="*/ 60 h 92"/>
              <a:gd name="T86" fmla="*/ 7 w 42"/>
              <a:gd name="T87" fmla="*/ 58 h 92"/>
              <a:gd name="T88" fmla="*/ 9 w 42"/>
              <a:gd name="T89" fmla="*/ 56 h 92"/>
              <a:gd name="T90" fmla="*/ 13 w 42"/>
              <a:gd name="T91" fmla="*/ 56 h 92"/>
              <a:gd name="T92" fmla="*/ 15 w 42"/>
              <a:gd name="T93" fmla="*/ 54 h 92"/>
              <a:gd name="T94" fmla="*/ 17 w 42"/>
              <a:gd name="T95" fmla="*/ 54 h 92"/>
              <a:gd name="T96" fmla="*/ 19 w 42"/>
              <a:gd name="T97" fmla="*/ 52 h 92"/>
              <a:gd name="T98" fmla="*/ 19 w 42"/>
              <a:gd name="T99" fmla="*/ 50 h 92"/>
              <a:gd name="T100" fmla="*/ 19 w 42"/>
              <a:gd name="T101" fmla="*/ 48 h 92"/>
              <a:gd name="T102" fmla="*/ 19 w 42"/>
              <a:gd name="T103" fmla="*/ 6 h 92"/>
              <a:gd name="T104" fmla="*/ 19 w 42"/>
              <a:gd name="T105" fmla="*/ 4 h 92"/>
              <a:gd name="T106" fmla="*/ 17 w 42"/>
              <a:gd name="T107" fmla="*/ 4 h 92"/>
              <a:gd name="T108" fmla="*/ 17 w 42"/>
              <a:gd name="T109" fmla="*/ 2 h 92"/>
              <a:gd name="T110" fmla="*/ 19 w 42"/>
              <a:gd name="T111" fmla="*/ 2 h 92"/>
              <a:gd name="T112" fmla="*/ 21 w 42"/>
              <a:gd name="T1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0"/>
                </a:lnTo>
                <a:lnTo>
                  <a:pt x="23" y="2"/>
                </a:lnTo>
                <a:lnTo>
                  <a:pt x="24" y="2"/>
                </a:lnTo>
                <a:lnTo>
                  <a:pt x="24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4" y="52"/>
                </a:lnTo>
                <a:lnTo>
                  <a:pt x="24" y="54"/>
                </a:lnTo>
                <a:lnTo>
                  <a:pt x="26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4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0" y="81"/>
                </a:lnTo>
                <a:lnTo>
                  <a:pt x="38" y="85"/>
                </a:lnTo>
                <a:lnTo>
                  <a:pt x="36" y="87"/>
                </a:lnTo>
                <a:lnTo>
                  <a:pt x="34" y="89"/>
                </a:lnTo>
                <a:lnTo>
                  <a:pt x="30" y="91"/>
                </a:lnTo>
                <a:lnTo>
                  <a:pt x="26" y="91"/>
                </a:lnTo>
                <a:lnTo>
                  <a:pt x="21" y="92"/>
                </a:lnTo>
                <a:lnTo>
                  <a:pt x="17" y="91"/>
                </a:lnTo>
                <a:lnTo>
                  <a:pt x="11" y="91"/>
                </a:lnTo>
                <a:lnTo>
                  <a:pt x="7" y="89"/>
                </a:lnTo>
                <a:lnTo>
                  <a:pt x="5" y="87"/>
                </a:lnTo>
                <a:lnTo>
                  <a:pt x="3" y="85"/>
                </a:lnTo>
                <a:lnTo>
                  <a:pt x="1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1" y="67"/>
                </a:lnTo>
                <a:lnTo>
                  <a:pt x="1" y="64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9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5" name="Freeform 257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1 w 15"/>
              <a:gd name="T7" fmla="*/ 1 h 11"/>
              <a:gd name="T8" fmla="*/ 13 w 15"/>
              <a:gd name="T9" fmla="*/ 1 h 11"/>
              <a:gd name="T10" fmla="*/ 13 w 15"/>
              <a:gd name="T11" fmla="*/ 3 h 11"/>
              <a:gd name="T12" fmla="*/ 15 w 15"/>
              <a:gd name="T13" fmla="*/ 3 h 11"/>
              <a:gd name="T14" fmla="*/ 15 w 15"/>
              <a:gd name="T15" fmla="*/ 5 h 11"/>
              <a:gd name="T16" fmla="*/ 15 w 15"/>
              <a:gd name="T17" fmla="*/ 5 h 11"/>
              <a:gd name="T18" fmla="*/ 15 w 15"/>
              <a:gd name="T19" fmla="*/ 7 h 11"/>
              <a:gd name="T20" fmla="*/ 15 w 15"/>
              <a:gd name="T21" fmla="*/ 7 h 11"/>
              <a:gd name="T22" fmla="*/ 13 w 15"/>
              <a:gd name="T23" fmla="*/ 9 h 11"/>
              <a:gd name="T24" fmla="*/ 13 w 15"/>
              <a:gd name="T25" fmla="*/ 9 h 11"/>
              <a:gd name="T26" fmla="*/ 11 w 15"/>
              <a:gd name="T27" fmla="*/ 9 h 11"/>
              <a:gd name="T28" fmla="*/ 11 w 15"/>
              <a:gd name="T29" fmla="*/ 11 h 11"/>
              <a:gd name="T30" fmla="*/ 10 w 15"/>
              <a:gd name="T31" fmla="*/ 11 h 11"/>
              <a:gd name="T32" fmla="*/ 8 w 15"/>
              <a:gd name="T33" fmla="*/ 11 h 11"/>
              <a:gd name="T34" fmla="*/ 6 w 15"/>
              <a:gd name="T35" fmla="*/ 11 h 11"/>
              <a:gd name="T36" fmla="*/ 4 w 15"/>
              <a:gd name="T37" fmla="*/ 11 h 11"/>
              <a:gd name="T38" fmla="*/ 4 w 15"/>
              <a:gd name="T39" fmla="*/ 9 h 11"/>
              <a:gd name="T40" fmla="*/ 2 w 15"/>
              <a:gd name="T41" fmla="*/ 9 h 11"/>
              <a:gd name="T42" fmla="*/ 2 w 15"/>
              <a:gd name="T43" fmla="*/ 9 h 11"/>
              <a:gd name="T44" fmla="*/ 0 w 15"/>
              <a:gd name="T45" fmla="*/ 7 h 11"/>
              <a:gd name="T46" fmla="*/ 0 w 15"/>
              <a:gd name="T47" fmla="*/ 7 h 11"/>
              <a:gd name="T48" fmla="*/ 0 w 15"/>
              <a:gd name="T49" fmla="*/ 5 h 11"/>
              <a:gd name="T50" fmla="*/ 0 w 15"/>
              <a:gd name="T51" fmla="*/ 5 h 11"/>
              <a:gd name="T52" fmla="*/ 0 w 15"/>
              <a:gd name="T53" fmla="*/ 3 h 11"/>
              <a:gd name="T54" fmla="*/ 2 w 15"/>
              <a:gd name="T55" fmla="*/ 3 h 11"/>
              <a:gd name="T56" fmla="*/ 2 w 15"/>
              <a:gd name="T57" fmla="*/ 1 h 11"/>
              <a:gd name="T58" fmla="*/ 4 w 15"/>
              <a:gd name="T59" fmla="*/ 1 h 11"/>
              <a:gd name="T60" fmla="*/ 4 w 15"/>
              <a:gd name="T61" fmla="*/ 1 h 11"/>
              <a:gd name="T62" fmla="*/ 6 w 15"/>
              <a:gd name="T63" fmla="*/ 1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6" name="Freeform 258"/>
          <p:cNvSpPr>
            <a:spLocks/>
          </p:cNvSpPr>
          <p:nvPr/>
        </p:nvSpPr>
        <p:spPr bwMode="auto">
          <a:xfrm>
            <a:off x="2428875" y="517525"/>
            <a:ext cx="47625" cy="34925"/>
          </a:xfrm>
          <a:custGeom>
            <a:avLst/>
            <a:gdLst>
              <a:gd name="T0" fmla="*/ 8 w 15"/>
              <a:gd name="T1" fmla="*/ 0 h 11"/>
              <a:gd name="T2" fmla="*/ 10 w 15"/>
              <a:gd name="T3" fmla="*/ 1 h 11"/>
              <a:gd name="T4" fmla="*/ 11 w 15"/>
              <a:gd name="T5" fmla="*/ 1 h 11"/>
              <a:gd name="T6" fmla="*/ 13 w 15"/>
              <a:gd name="T7" fmla="*/ 1 h 11"/>
              <a:gd name="T8" fmla="*/ 13 w 15"/>
              <a:gd name="T9" fmla="*/ 3 h 11"/>
              <a:gd name="T10" fmla="*/ 15 w 15"/>
              <a:gd name="T11" fmla="*/ 3 h 11"/>
              <a:gd name="T12" fmla="*/ 15 w 15"/>
              <a:gd name="T13" fmla="*/ 5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11 w 15"/>
              <a:gd name="T21" fmla="*/ 11 h 11"/>
              <a:gd name="T22" fmla="*/ 10 w 15"/>
              <a:gd name="T23" fmla="*/ 11 h 11"/>
              <a:gd name="T24" fmla="*/ 8 w 15"/>
              <a:gd name="T25" fmla="*/ 11 h 11"/>
              <a:gd name="T26" fmla="*/ 6 w 15"/>
              <a:gd name="T27" fmla="*/ 11 h 11"/>
              <a:gd name="T28" fmla="*/ 4 w 15"/>
              <a:gd name="T29" fmla="*/ 11 h 11"/>
              <a:gd name="T30" fmla="*/ 4 w 15"/>
              <a:gd name="T31" fmla="*/ 9 h 11"/>
              <a:gd name="T32" fmla="*/ 2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0 w 15"/>
              <a:gd name="T39" fmla="*/ 3 h 11"/>
              <a:gd name="T40" fmla="*/ 2 w 15"/>
              <a:gd name="T41" fmla="*/ 3 h 11"/>
              <a:gd name="T42" fmla="*/ 2 w 15"/>
              <a:gd name="T43" fmla="*/ 1 h 11"/>
              <a:gd name="T44" fmla="*/ 4 w 15"/>
              <a:gd name="T45" fmla="*/ 1 h 11"/>
              <a:gd name="T46" fmla="*/ 6 w 15"/>
              <a:gd name="T47" fmla="*/ 1 h 11"/>
              <a:gd name="T48" fmla="*/ 8 w 15"/>
              <a:gd name="T4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10" y="1"/>
                </a:lnTo>
                <a:lnTo>
                  <a:pt x="11" y="1"/>
                </a:lnTo>
                <a:lnTo>
                  <a:pt x="13" y="1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7" name="Freeform 259"/>
          <p:cNvSpPr>
            <a:spLocks/>
          </p:cNvSpPr>
          <p:nvPr/>
        </p:nvSpPr>
        <p:spPr bwMode="auto">
          <a:xfrm>
            <a:off x="2686050" y="473075"/>
            <a:ext cx="133350" cy="292100"/>
          </a:xfrm>
          <a:custGeom>
            <a:avLst/>
            <a:gdLst>
              <a:gd name="T0" fmla="*/ 21 w 42"/>
              <a:gd name="T1" fmla="*/ 0 h 92"/>
              <a:gd name="T2" fmla="*/ 23 w 42"/>
              <a:gd name="T3" fmla="*/ 2 h 92"/>
              <a:gd name="T4" fmla="*/ 25 w 42"/>
              <a:gd name="T5" fmla="*/ 2 h 92"/>
              <a:gd name="T6" fmla="*/ 27 w 42"/>
              <a:gd name="T7" fmla="*/ 2 h 92"/>
              <a:gd name="T8" fmla="*/ 27 w 42"/>
              <a:gd name="T9" fmla="*/ 4 h 92"/>
              <a:gd name="T10" fmla="*/ 25 w 42"/>
              <a:gd name="T11" fmla="*/ 4 h 92"/>
              <a:gd name="T12" fmla="*/ 23 w 42"/>
              <a:gd name="T13" fmla="*/ 6 h 92"/>
              <a:gd name="T14" fmla="*/ 23 w 42"/>
              <a:gd name="T15" fmla="*/ 48 h 92"/>
              <a:gd name="T16" fmla="*/ 23 w 42"/>
              <a:gd name="T17" fmla="*/ 50 h 92"/>
              <a:gd name="T18" fmla="*/ 25 w 42"/>
              <a:gd name="T19" fmla="*/ 52 h 92"/>
              <a:gd name="T20" fmla="*/ 25 w 42"/>
              <a:gd name="T21" fmla="*/ 54 h 92"/>
              <a:gd name="T22" fmla="*/ 27 w 42"/>
              <a:gd name="T23" fmla="*/ 54 h 92"/>
              <a:gd name="T24" fmla="*/ 28 w 42"/>
              <a:gd name="T25" fmla="*/ 56 h 92"/>
              <a:gd name="T26" fmla="*/ 32 w 42"/>
              <a:gd name="T27" fmla="*/ 56 h 92"/>
              <a:gd name="T28" fmla="*/ 34 w 42"/>
              <a:gd name="T29" fmla="*/ 58 h 92"/>
              <a:gd name="T30" fmla="*/ 36 w 42"/>
              <a:gd name="T31" fmla="*/ 60 h 92"/>
              <a:gd name="T32" fmla="*/ 38 w 42"/>
              <a:gd name="T33" fmla="*/ 62 h 92"/>
              <a:gd name="T34" fmla="*/ 40 w 42"/>
              <a:gd name="T35" fmla="*/ 63 h 92"/>
              <a:gd name="T36" fmla="*/ 42 w 42"/>
              <a:gd name="T37" fmla="*/ 67 h 92"/>
              <a:gd name="T38" fmla="*/ 42 w 42"/>
              <a:gd name="T39" fmla="*/ 69 h 92"/>
              <a:gd name="T40" fmla="*/ 42 w 42"/>
              <a:gd name="T41" fmla="*/ 73 h 92"/>
              <a:gd name="T42" fmla="*/ 42 w 42"/>
              <a:gd name="T43" fmla="*/ 75 h 92"/>
              <a:gd name="T44" fmla="*/ 42 w 42"/>
              <a:gd name="T45" fmla="*/ 79 h 92"/>
              <a:gd name="T46" fmla="*/ 42 w 42"/>
              <a:gd name="T47" fmla="*/ 81 h 92"/>
              <a:gd name="T48" fmla="*/ 40 w 42"/>
              <a:gd name="T49" fmla="*/ 85 h 92"/>
              <a:gd name="T50" fmla="*/ 36 w 42"/>
              <a:gd name="T51" fmla="*/ 86 h 92"/>
              <a:gd name="T52" fmla="*/ 34 w 42"/>
              <a:gd name="T53" fmla="*/ 88 h 92"/>
              <a:gd name="T54" fmla="*/ 30 w 42"/>
              <a:gd name="T55" fmla="*/ 90 h 92"/>
              <a:gd name="T56" fmla="*/ 27 w 42"/>
              <a:gd name="T57" fmla="*/ 92 h 92"/>
              <a:gd name="T58" fmla="*/ 21 w 42"/>
              <a:gd name="T59" fmla="*/ 92 h 92"/>
              <a:gd name="T60" fmla="*/ 17 w 42"/>
              <a:gd name="T61" fmla="*/ 92 h 92"/>
              <a:gd name="T62" fmla="*/ 13 w 42"/>
              <a:gd name="T63" fmla="*/ 90 h 92"/>
              <a:gd name="T64" fmla="*/ 9 w 42"/>
              <a:gd name="T65" fmla="*/ 88 h 92"/>
              <a:gd name="T66" fmla="*/ 5 w 42"/>
              <a:gd name="T67" fmla="*/ 86 h 92"/>
              <a:gd name="T68" fmla="*/ 3 w 42"/>
              <a:gd name="T69" fmla="*/ 85 h 92"/>
              <a:gd name="T70" fmla="*/ 2 w 42"/>
              <a:gd name="T71" fmla="*/ 81 h 92"/>
              <a:gd name="T72" fmla="*/ 0 w 42"/>
              <a:gd name="T73" fmla="*/ 79 h 92"/>
              <a:gd name="T74" fmla="*/ 0 w 42"/>
              <a:gd name="T75" fmla="*/ 75 h 92"/>
              <a:gd name="T76" fmla="*/ 0 w 42"/>
              <a:gd name="T77" fmla="*/ 73 h 92"/>
              <a:gd name="T78" fmla="*/ 0 w 42"/>
              <a:gd name="T79" fmla="*/ 69 h 92"/>
              <a:gd name="T80" fmla="*/ 2 w 42"/>
              <a:gd name="T81" fmla="*/ 67 h 92"/>
              <a:gd name="T82" fmla="*/ 2 w 42"/>
              <a:gd name="T83" fmla="*/ 63 h 92"/>
              <a:gd name="T84" fmla="*/ 3 w 42"/>
              <a:gd name="T85" fmla="*/ 62 h 92"/>
              <a:gd name="T86" fmla="*/ 5 w 42"/>
              <a:gd name="T87" fmla="*/ 60 h 92"/>
              <a:gd name="T88" fmla="*/ 7 w 42"/>
              <a:gd name="T89" fmla="*/ 58 h 92"/>
              <a:gd name="T90" fmla="*/ 11 w 42"/>
              <a:gd name="T91" fmla="*/ 56 h 92"/>
              <a:gd name="T92" fmla="*/ 13 w 42"/>
              <a:gd name="T93" fmla="*/ 56 h 92"/>
              <a:gd name="T94" fmla="*/ 15 w 42"/>
              <a:gd name="T95" fmla="*/ 54 h 92"/>
              <a:gd name="T96" fmla="*/ 17 w 42"/>
              <a:gd name="T97" fmla="*/ 54 h 92"/>
              <a:gd name="T98" fmla="*/ 19 w 42"/>
              <a:gd name="T99" fmla="*/ 52 h 92"/>
              <a:gd name="T100" fmla="*/ 19 w 42"/>
              <a:gd name="T101" fmla="*/ 50 h 92"/>
              <a:gd name="T102" fmla="*/ 19 w 42"/>
              <a:gd name="T103" fmla="*/ 48 h 92"/>
              <a:gd name="T104" fmla="*/ 19 w 42"/>
              <a:gd name="T105" fmla="*/ 6 h 92"/>
              <a:gd name="T106" fmla="*/ 19 w 42"/>
              <a:gd name="T107" fmla="*/ 4 h 92"/>
              <a:gd name="T108" fmla="*/ 17 w 42"/>
              <a:gd name="T109" fmla="*/ 4 h 92"/>
              <a:gd name="T110" fmla="*/ 17 w 42"/>
              <a:gd name="T111" fmla="*/ 2 h 92"/>
              <a:gd name="T112" fmla="*/ 19 w 42"/>
              <a:gd name="T113" fmla="*/ 2 h 92"/>
              <a:gd name="T114" fmla="*/ 21 w 42"/>
              <a:gd name="T115" fmla="*/ 2 h 92"/>
              <a:gd name="T116" fmla="*/ 21 w 42"/>
              <a:gd name="T1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92">
                <a:moveTo>
                  <a:pt x="21" y="0"/>
                </a:move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7" y="4"/>
                </a:lnTo>
                <a:lnTo>
                  <a:pt x="25" y="4"/>
                </a:lnTo>
                <a:lnTo>
                  <a:pt x="23" y="6"/>
                </a:lnTo>
                <a:lnTo>
                  <a:pt x="23" y="48"/>
                </a:lnTo>
                <a:lnTo>
                  <a:pt x="23" y="50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8" y="56"/>
                </a:lnTo>
                <a:lnTo>
                  <a:pt x="32" y="56"/>
                </a:lnTo>
                <a:lnTo>
                  <a:pt x="34" y="58"/>
                </a:lnTo>
                <a:lnTo>
                  <a:pt x="36" y="60"/>
                </a:lnTo>
                <a:lnTo>
                  <a:pt x="38" y="62"/>
                </a:lnTo>
                <a:lnTo>
                  <a:pt x="40" y="63"/>
                </a:lnTo>
                <a:lnTo>
                  <a:pt x="42" y="67"/>
                </a:lnTo>
                <a:lnTo>
                  <a:pt x="42" y="69"/>
                </a:lnTo>
                <a:lnTo>
                  <a:pt x="42" y="73"/>
                </a:lnTo>
                <a:lnTo>
                  <a:pt x="42" y="75"/>
                </a:lnTo>
                <a:lnTo>
                  <a:pt x="42" y="79"/>
                </a:lnTo>
                <a:lnTo>
                  <a:pt x="42" y="81"/>
                </a:lnTo>
                <a:lnTo>
                  <a:pt x="40" y="85"/>
                </a:lnTo>
                <a:lnTo>
                  <a:pt x="36" y="86"/>
                </a:lnTo>
                <a:lnTo>
                  <a:pt x="34" y="88"/>
                </a:lnTo>
                <a:lnTo>
                  <a:pt x="30" y="90"/>
                </a:lnTo>
                <a:lnTo>
                  <a:pt x="27" y="92"/>
                </a:lnTo>
                <a:lnTo>
                  <a:pt x="21" y="92"/>
                </a:lnTo>
                <a:lnTo>
                  <a:pt x="17" y="92"/>
                </a:lnTo>
                <a:lnTo>
                  <a:pt x="13" y="90"/>
                </a:lnTo>
                <a:lnTo>
                  <a:pt x="9" y="88"/>
                </a:lnTo>
                <a:lnTo>
                  <a:pt x="5" y="86"/>
                </a:lnTo>
                <a:lnTo>
                  <a:pt x="3" y="85"/>
                </a:lnTo>
                <a:lnTo>
                  <a:pt x="2" y="81"/>
                </a:lnTo>
                <a:lnTo>
                  <a:pt x="0" y="79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2" y="67"/>
                </a:lnTo>
                <a:lnTo>
                  <a:pt x="2" y="63"/>
                </a:lnTo>
                <a:lnTo>
                  <a:pt x="3" y="62"/>
                </a:lnTo>
                <a:lnTo>
                  <a:pt x="5" y="60"/>
                </a:lnTo>
                <a:lnTo>
                  <a:pt x="7" y="58"/>
                </a:lnTo>
                <a:lnTo>
                  <a:pt x="11" y="56"/>
                </a:lnTo>
                <a:lnTo>
                  <a:pt x="13" y="56"/>
                </a:lnTo>
                <a:lnTo>
                  <a:pt x="15" y="54"/>
                </a:lnTo>
                <a:lnTo>
                  <a:pt x="17" y="54"/>
                </a:lnTo>
                <a:lnTo>
                  <a:pt x="19" y="52"/>
                </a:lnTo>
                <a:lnTo>
                  <a:pt x="19" y="50"/>
                </a:lnTo>
                <a:lnTo>
                  <a:pt x="19" y="48"/>
                </a:lnTo>
                <a:lnTo>
                  <a:pt x="19" y="6"/>
                </a:lnTo>
                <a:lnTo>
                  <a:pt x="19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21" y="2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8" name="Freeform 260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2 w 15"/>
              <a:gd name="T7" fmla="*/ 2 h 12"/>
              <a:gd name="T8" fmla="*/ 14 w 15"/>
              <a:gd name="T9" fmla="*/ 2 h 12"/>
              <a:gd name="T10" fmla="*/ 14 w 15"/>
              <a:gd name="T11" fmla="*/ 4 h 12"/>
              <a:gd name="T12" fmla="*/ 15 w 15"/>
              <a:gd name="T13" fmla="*/ 4 h 12"/>
              <a:gd name="T14" fmla="*/ 15 w 15"/>
              <a:gd name="T15" fmla="*/ 6 h 12"/>
              <a:gd name="T16" fmla="*/ 15 w 15"/>
              <a:gd name="T17" fmla="*/ 6 h 12"/>
              <a:gd name="T18" fmla="*/ 15 w 15"/>
              <a:gd name="T19" fmla="*/ 8 h 12"/>
              <a:gd name="T20" fmla="*/ 15 w 15"/>
              <a:gd name="T21" fmla="*/ 8 h 12"/>
              <a:gd name="T22" fmla="*/ 14 w 15"/>
              <a:gd name="T23" fmla="*/ 10 h 12"/>
              <a:gd name="T24" fmla="*/ 14 w 15"/>
              <a:gd name="T25" fmla="*/ 10 h 12"/>
              <a:gd name="T26" fmla="*/ 12 w 15"/>
              <a:gd name="T27" fmla="*/ 10 h 12"/>
              <a:gd name="T28" fmla="*/ 12 w 15"/>
              <a:gd name="T29" fmla="*/ 12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6 w 15"/>
              <a:gd name="T37" fmla="*/ 12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10 h 12"/>
              <a:gd name="T44" fmla="*/ 2 w 15"/>
              <a:gd name="T45" fmla="*/ 8 h 12"/>
              <a:gd name="T46" fmla="*/ 0 w 15"/>
              <a:gd name="T47" fmla="*/ 8 h 12"/>
              <a:gd name="T48" fmla="*/ 0 w 15"/>
              <a:gd name="T49" fmla="*/ 6 h 12"/>
              <a:gd name="T50" fmla="*/ 0 w 15"/>
              <a:gd name="T51" fmla="*/ 6 h 12"/>
              <a:gd name="T52" fmla="*/ 2 w 15"/>
              <a:gd name="T53" fmla="*/ 4 h 12"/>
              <a:gd name="T54" fmla="*/ 2 w 15"/>
              <a:gd name="T55" fmla="*/ 4 h 12"/>
              <a:gd name="T56" fmla="*/ 2 w 15"/>
              <a:gd name="T57" fmla="*/ 2 h 12"/>
              <a:gd name="T58" fmla="*/ 4 w 15"/>
              <a:gd name="T59" fmla="*/ 2 h 12"/>
              <a:gd name="T60" fmla="*/ 6 w 15"/>
              <a:gd name="T61" fmla="*/ 2 h 12"/>
              <a:gd name="T62" fmla="*/ 6 w 15"/>
              <a:gd name="T63" fmla="*/ 2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4" y="10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29" name="Freeform 261"/>
          <p:cNvSpPr>
            <a:spLocks/>
          </p:cNvSpPr>
          <p:nvPr/>
        </p:nvSpPr>
        <p:spPr bwMode="auto">
          <a:xfrm>
            <a:off x="2727325" y="67945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2 h 12"/>
              <a:gd name="T4" fmla="*/ 12 w 15"/>
              <a:gd name="T5" fmla="*/ 2 h 12"/>
              <a:gd name="T6" fmla="*/ 14 w 15"/>
              <a:gd name="T7" fmla="*/ 2 h 12"/>
              <a:gd name="T8" fmla="*/ 14 w 15"/>
              <a:gd name="T9" fmla="*/ 4 h 12"/>
              <a:gd name="T10" fmla="*/ 15 w 15"/>
              <a:gd name="T11" fmla="*/ 4 h 12"/>
              <a:gd name="T12" fmla="*/ 15 w 15"/>
              <a:gd name="T13" fmla="*/ 6 h 12"/>
              <a:gd name="T14" fmla="*/ 15 w 15"/>
              <a:gd name="T15" fmla="*/ 8 h 12"/>
              <a:gd name="T16" fmla="*/ 14 w 15"/>
              <a:gd name="T17" fmla="*/ 10 h 12"/>
              <a:gd name="T18" fmla="*/ 12 w 15"/>
              <a:gd name="T19" fmla="*/ 10 h 12"/>
              <a:gd name="T20" fmla="*/ 12 w 15"/>
              <a:gd name="T21" fmla="*/ 12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2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6 w 15"/>
              <a:gd name="T45" fmla="*/ 2 h 12"/>
              <a:gd name="T46" fmla="*/ 8 w 15"/>
              <a:gd name="T4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4" y="10"/>
                </a:lnTo>
                <a:lnTo>
                  <a:pt x="12" y="10"/>
                </a:lnTo>
                <a:lnTo>
                  <a:pt x="12" y="12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0" name="Freeform 262"/>
          <p:cNvSpPr>
            <a:spLocks/>
          </p:cNvSpPr>
          <p:nvPr/>
        </p:nvSpPr>
        <p:spPr bwMode="auto">
          <a:xfrm>
            <a:off x="1416050" y="1047750"/>
            <a:ext cx="298450" cy="400050"/>
          </a:xfrm>
          <a:custGeom>
            <a:avLst/>
            <a:gdLst>
              <a:gd name="T0" fmla="*/ 6 w 94"/>
              <a:gd name="T1" fmla="*/ 1 h 126"/>
              <a:gd name="T2" fmla="*/ 4 w 94"/>
              <a:gd name="T3" fmla="*/ 0 h 126"/>
              <a:gd name="T4" fmla="*/ 0 w 94"/>
              <a:gd name="T5" fmla="*/ 0 h 126"/>
              <a:gd name="T6" fmla="*/ 2 w 94"/>
              <a:gd name="T7" fmla="*/ 1 h 126"/>
              <a:gd name="T8" fmla="*/ 46 w 94"/>
              <a:gd name="T9" fmla="*/ 40 h 126"/>
              <a:gd name="T10" fmla="*/ 44 w 94"/>
              <a:gd name="T11" fmla="*/ 86 h 126"/>
              <a:gd name="T12" fmla="*/ 42 w 94"/>
              <a:gd name="T13" fmla="*/ 88 h 126"/>
              <a:gd name="T14" fmla="*/ 39 w 94"/>
              <a:gd name="T15" fmla="*/ 90 h 126"/>
              <a:gd name="T16" fmla="*/ 35 w 94"/>
              <a:gd name="T17" fmla="*/ 92 h 126"/>
              <a:gd name="T18" fmla="*/ 29 w 94"/>
              <a:gd name="T19" fmla="*/ 95 h 126"/>
              <a:gd name="T20" fmla="*/ 27 w 94"/>
              <a:gd name="T21" fmla="*/ 101 h 126"/>
              <a:gd name="T22" fmla="*/ 27 w 94"/>
              <a:gd name="T23" fmla="*/ 107 h 126"/>
              <a:gd name="T24" fmla="*/ 27 w 94"/>
              <a:gd name="T25" fmla="*/ 113 h 126"/>
              <a:gd name="T26" fmla="*/ 29 w 94"/>
              <a:gd name="T27" fmla="*/ 119 h 126"/>
              <a:gd name="T28" fmla="*/ 35 w 94"/>
              <a:gd name="T29" fmla="*/ 122 h 126"/>
              <a:gd name="T30" fmla="*/ 42 w 94"/>
              <a:gd name="T31" fmla="*/ 126 h 126"/>
              <a:gd name="T32" fmla="*/ 52 w 94"/>
              <a:gd name="T33" fmla="*/ 126 h 126"/>
              <a:gd name="T34" fmla="*/ 60 w 94"/>
              <a:gd name="T35" fmla="*/ 122 h 126"/>
              <a:gd name="T36" fmla="*/ 65 w 94"/>
              <a:gd name="T37" fmla="*/ 119 h 126"/>
              <a:gd name="T38" fmla="*/ 69 w 94"/>
              <a:gd name="T39" fmla="*/ 113 h 126"/>
              <a:gd name="T40" fmla="*/ 69 w 94"/>
              <a:gd name="T41" fmla="*/ 107 h 126"/>
              <a:gd name="T42" fmla="*/ 67 w 94"/>
              <a:gd name="T43" fmla="*/ 101 h 126"/>
              <a:gd name="T44" fmla="*/ 65 w 94"/>
              <a:gd name="T45" fmla="*/ 95 h 126"/>
              <a:gd name="T46" fmla="*/ 62 w 94"/>
              <a:gd name="T47" fmla="*/ 92 h 126"/>
              <a:gd name="T48" fmla="*/ 56 w 94"/>
              <a:gd name="T49" fmla="*/ 90 h 126"/>
              <a:gd name="T50" fmla="*/ 52 w 94"/>
              <a:gd name="T51" fmla="*/ 88 h 126"/>
              <a:gd name="T52" fmla="*/ 50 w 94"/>
              <a:gd name="T53" fmla="*/ 86 h 126"/>
              <a:gd name="T54" fmla="*/ 50 w 94"/>
              <a:gd name="T55" fmla="*/ 40 h 126"/>
              <a:gd name="T56" fmla="*/ 92 w 94"/>
              <a:gd name="T57" fmla="*/ 1 h 126"/>
              <a:gd name="T58" fmla="*/ 94 w 94"/>
              <a:gd name="T59" fmla="*/ 0 h 126"/>
              <a:gd name="T60" fmla="*/ 90 w 94"/>
              <a:gd name="T61" fmla="*/ 0 h 126"/>
              <a:gd name="T62" fmla="*/ 89 w 94"/>
              <a:gd name="T63" fmla="*/ 1 h 126"/>
              <a:gd name="T64" fmla="*/ 48 w 94"/>
              <a:gd name="T65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6">
                <a:moveTo>
                  <a:pt x="48" y="38"/>
                </a:moveTo>
                <a:lnTo>
                  <a:pt x="6" y="1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2" y="3"/>
                </a:lnTo>
                <a:lnTo>
                  <a:pt x="46" y="40"/>
                </a:lnTo>
                <a:lnTo>
                  <a:pt x="46" y="82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9" y="90"/>
                </a:lnTo>
                <a:lnTo>
                  <a:pt x="37" y="92"/>
                </a:lnTo>
                <a:lnTo>
                  <a:pt x="35" y="92"/>
                </a:lnTo>
                <a:lnTo>
                  <a:pt x="31" y="94"/>
                </a:lnTo>
                <a:lnTo>
                  <a:pt x="29" y="95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0"/>
                </a:lnTo>
                <a:lnTo>
                  <a:pt x="35" y="122"/>
                </a:lnTo>
                <a:lnTo>
                  <a:pt x="39" y="124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6" y="124"/>
                </a:lnTo>
                <a:lnTo>
                  <a:pt x="60" y="122"/>
                </a:lnTo>
                <a:lnTo>
                  <a:pt x="64" y="120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7" y="103"/>
                </a:lnTo>
                <a:lnTo>
                  <a:pt x="67" y="101"/>
                </a:lnTo>
                <a:lnTo>
                  <a:pt x="67" y="99"/>
                </a:lnTo>
                <a:lnTo>
                  <a:pt x="65" y="95"/>
                </a:lnTo>
                <a:lnTo>
                  <a:pt x="64" y="94"/>
                </a:lnTo>
                <a:lnTo>
                  <a:pt x="62" y="92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2"/>
                </a:lnTo>
                <a:lnTo>
                  <a:pt x="50" y="40"/>
                </a:lnTo>
                <a:lnTo>
                  <a:pt x="92" y="3"/>
                </a:lnTo>
                <a:lnTo>
                  <a:pt x="92" y="1"/>
                </a:lnTo>
                <a:lnTo>
                  <a:pt x="94" y="1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1"/>
                </a:lnTo>
                <a:lnTo>
                  <a:pt x="90" y="1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1" name="Freeform 263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2 w 16"/>
              <a:gd name="T7" fmla="*/ 0 h 10"/>
              <a:gd name="T8" fmla="*/ 14 w 16"/>
              <a:gd name="T9" fmla="*/ 2 h 10"/>
              <a:gd name="T10" fmla="*/ 14 w 16"/>
              <a:gd name="T11" fmla="*/ 2 h 10"/>
              <a:gd name="T12" fmla="*/ 16 w 16"/>
              <a:gd name="T13" fmla="*/ 4 h 10"/>
              <a:gd name="T14" fmla="*/ 16 w 16"/>
              <a:gd name="T15" fmla="*/ 4 h 10"/>
              <a:gd name="T16" fmla="*/ 16 w 16"/>
              <a:gd name="T17" fmla="*/ 6 h 10"/>
              <a:gd name="T18" fmla="*/ 16 w 16"/>
              <a:gd name="T19" fmla="*/ 6 h 10"/>
              <a:gd name="T20" fmla="*/ 16 w 16"/>
              <a:gd name="T21" fmla="*/ 8 h 10"/>
              <a:gd name="T22" fmla="*/ 14 w 16"/>
              <a:gd name="T23" fmla="*/ 8 h 10"/>
              <a:gd name="T24" fmla="*/ 14 w 16"/>
              <a:gd name="T25" fmla="*/ 10 h 10"/>
              <a:gd name="T26" fmla="*/ 12 w 16"/>
              <a:gd name="T27" fmla="*/ 10 h 10"/>
              <a:gd name="T28" fmla="*/ 12 w 16"/>
              <a:gd name="T29" fmla="*/ 10 h 10"/>
              <a:gd name="T30" fmla="*/ 10 w 16"/>
              <a:gd name="T31" fmla="*/ 10 h 10"/>
              <a:gd name="T32" fmla="*/ 8 w 16"/>
              <a:gd name="T33" fmla="*/ 10 h 10"/>
              <a:gd name="T34" fmla="*/ 6 w 16"/>
              <a:gd name="T35" fmla="*/ 10 h 10"/>
              <a:gd name="T36" fmla="*/ 6 w 16"/>
              <a:gd name="T37" fmla="*/ 10 h 10"/>
              <a:gd name="T38" fmla="*/ 4 w 16"/>
              <a:gd name="T39" fmla="*/ 10 h 10"/>
              <a:gd name="T40" fmla="*/ 2 w 16"/>
              <a:gd name="T41" fmla="*/ 10 h 10"/>
              <a:gd name="T42" fmla="*/ 2 w 16"/>
              <a:gd name="T43" fmla="*/ 8 h 10"/>
              <a:gd name="T44" fmla="*/ 2 w 16"/>
              <a:gd name="T45" fmla="*/ 8 h 10"/>
              <a:gd name="T46" fmla="*/ 0 w 16"/>
              <a:gd name="T47" fmla="*/ 6 h 10"/>
              <a:gd name="T48" fmla="*/ 0 w 16"/>
              <a:gd name="T49" fmla="*/ 6 h 10"/>
              <a:gd name="T50" fmla="*/ 0 w 16"/>
              <a:gd name="T51" fmla="*/ 4 h 10"/>
              <a:gd name="T52" fmla="*/ 2 w 16"/>
              <a:gd name="T53" fmla="*/ 4 h 10"/>
              <a:gd name="T54" fmla="*/ 2 w 16"/>
              <a:gd name="T55" fmla="*/ 2 h 10"/>
              <a:gd name="T56" fmla="*/ 2 w 16"/>
              <a:gd name="T57" fmla="*/ 2 h 10"/>
              <a:gd name="T58" fmla="*/ 4 w 16"/>
              <a:gd name="T59" fmla="*/ 0 h 10"/>
              <a:gd name="T60" fmla="*/ 6 w 16"/>
              <a:gd name="T61" fmla="*/ 0 h 10"/>
              <a:gd name="T62" fmla="*/ 6 w 16"/>
              <a:gd name="T63" fmla="*/ 0 h 10"/>
              <a:gd name="T64" fmla="*/ 8 w 16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2" name="Freeform 264"/>
          <p:cNvSpPr>
            <a:spLocks/>
          </p:cNvSpPr>
          <p:nvPr/>
        </p:nvSpPr>
        <p:spPr bwMode="auto">
          <a:xfrm>
            <a:off x="1543050" y="1368425"/>
            <a:ext cx="50800" cy="31750"/>
          </a:xfrm>
          <a:custGeom>
            <a:avLst/>
            <a:gdLst>
              <a:gd name="T0" fmla="*/ 8 w 16"/>
              <a:gd name="T1" fmla="*/ 0 h 10"/>
              <a:gd name="T2" fmla="*/ 10 w 16"/>
              <a:gd name="T3" fmla="*/ 0 h 10"/>
              <a:gd name="T4" fmla="*/ 12 w 16"/>
              <a:gd name="T5" fmla="*/ 0 h 10"/>
              <a:gd name="T6" fmla="*/ 14 w 16"/>
              <a:gd name="T7" fmla="*/ 2 h 10"/>
              <a:gd name="T8" fmla="*/ 16 w 16"/>
              <a:gd name="T9" fmla="*/ 4 h 10"/>
              <a:gd name="T10" fmla="*/ 16 w 16"/>
              <a:gd name="T11" fmla="*/ 6 h 10"/>
              <a:gd name="T12" fmla="*/ 16 w 16"/>
              <a:gd name="T13" fmla="*/ 8 h 10"/>
              <a:gd name="T14" fmla="*/ 14 w 16"/>
              <a:gd name="T15" fmla="*/ 8 h 10"/>
              <a:gd name="T16" fmla="*/ 14 w 16"/>
              <a:gd name="T17" fmla="*/ 10 h 10"/>
              <a:gd name="T18" fmla="*/ 12 w 16"/>
              <a:gd name="T19" fmla="*/ 10 h 10"/>
              <a:gd name="T20" fmla="*/ 10 w 16"/>
              <a:gd name="T21" fmla="*/ 10 h 10"/>
              <a:gd name="T22" fmla="*/ 8 w 16"/>
              <a:gd name="T23" fmla="*/ 10 h 10"/>
              <a:gd name="T24" fmla="*/ 6 w 16"/>
              <a:gd name="T25" fmla="*/ 10 h 10"/>
              <a:gd name="T26" fmla="*/ 4 w 16"/>
              <a:gd name="T27" fmla="*/ 10 h 10"/>
              <a:gd name="T28" fmla="*/ 2 w 16"/>
              <a:gd name="T29" fmla="*/ 10 h 10"/>
              <a:gd name="T30" fmla="*/ 2 w 16"/>
              <a:gd name="T31" fmla="*/ 8 h 10"/>
              <a:gd name="T32" fmla="*/ 0 w 16"/>
              <a:gd name="T33" fmla="*/ 6 h 10"/>
              <a:gd name="T34" fmla="*/ 0 w 16"/>
              <a:gd name="T35" fmla="*/ 4 h 10"/>
              <a:gd name="T36" fmla="*/ 2 w 16"/>
              <a:gd name="T37" fmla="*/ 4 h 10"/>
              <a:gd name="T38" fmla="*/ 2 w 16"/>
              <a:gd name="T39" fmla="*/ 2 h 10"/>
              <a:gd name="T40" fmla="*/ 4 w 16"/>
              <a:gd name="T41" fmla="*/ 0 h 10"/>
              <a:gd name="T42" fmla="*/ 6 w 16"/>
              <a:gd name="T43" fmla="*/ 0 h 10"/>
              <a:gd name="T44" fmla="*/ 8 w 16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8"/>
                </a:lnTo>
                <a:lnTo>
                  <a:pt x="14" y="8"/>
                </a:lnTo>
                <a:lnTo>
                  <a:pt x="14" y="10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3" name="Freeform 265"/>
          <p:cNvSpPr>
            <a:spLocks/>
          </p:cNvSpPr>
          <p:nvPr/>
        </p:nvSpPr>
        <p:spPr bwMode="auto">
          <a:xfrm>
            <a:off x="1082675" y="619125"/>
            <a:ext cx="371475" cy="431800"/>
          </a:xfrm>
          <a:custGeom>
            <a:avLst/>
            <a:gdLst>
              <a:gd name="T0" fmla="*/ 5 w 117"/>
              <a:gd name="T1" fmla="*/ 46 h 136"/>
              <a:gd name="T2" fmla="*/ 3 w 117"/>
              <a:gd name="T3" fmla="*/ 44 h 136"/>
              <a:gd name="T4" fmla="*/ 0 w 117"/>
              <a:gd name="T5" fmla="*/ 46 h 136"/>
              <a:gd name="T6" fmla="*/ 1 w 117"/>
              <a:gd name="T7" fmla="*/ 48 h 136"/>
              <a:gd name="T8" fmla="*/ 59 w 117"/>
              <a:gd name="T9" fmla="*/ 58 h 136"/>
              <a:gd name="T10" fmla="*/ 82 w 117"/>
              <a:gd name="T11" fmla="*/ 98 h 136"/>
              <a:gd name="T12" fmla="*/ 82 w 117"/>
              <a:gd name="T13" fmla="*/ 102 h 136"/>
              <a:gd name="T14" fmla="*/ 80 w 117"/>
              <a:gd name="T15" fmla="*/ 104 h 136"/>
              <a:gd name="T16" fmla="*/ 76 w 117"/>
              <a:gd name="T17" fmla="*/ 108 h 136"/>
              <a:gd name="T18" fmla="*/ 74 w 117"/>
              <a:gd name="T19" fmla="*/ 113 h 136"/>
              <a:gd name="T20" fmla="*/ 74 w 117"/>
              <a:gd name="T21" fmla="*/ 119 h 136"/>
              <a:gd name="T22" fmla="*/ 74 w 117"/>
              <a:gd name="T23" fmla="*/ 123 h 136"/>
              <a:gd name="T24" fmla="*/ 78 w 117"/>
              <a:gd name="T25" fmla="*/ 129 h 136"/>
              <a:gd name="T26" fmla="*/ 82 w 117"/>
              <a:gd name="T27" fmla="*/ 135 h 136"/>
              <a:gd name="T28" fmla="*/ 88 w 117"/>
              <a:gd name="T29" fmla="*/ 136 h 136"/>
              <a:gd name="T30" fmla="*/ 96 w 117"/>
              <a:gd name="T31" fmla="*/ 136 h 136"/>
              <a:gd name="T32" fmla="*/ 103 w 117"/>
              <a:gd name="T33" fmla="*/ 133 h 136"/>
              <a:gd name="T34" fmla="*/ 111 w 117"/>
              <a:gd name="T35" fmla="*/ 127 h 136"/>
              <a:gd name="T36" fmla="*/ 115 w 117"/>
              <a:gd name="T37" fmla="*/ 121 h 136"/>
              <a:gd name="T38" fmla="*/ 117 w 117"/>
              <a:gd name="T39" fmla="*/ 113 h 136"/>
              <a:gd name="T40" fmla="*/ 115 w 117"/>
              <a:gd name="T41" fmla="*/ 108 h 136"/>
              <a:gd name="T42" fmla="*/ 111 w 117"/>
              <a:gd name="T43" fmla="*/ 104 h 136"/>
              <a:gd name="T44" fmla="*/ 107 w 117"/>
              <a:gd name="T45" fmla="*/ 100 h 136"/>
              <a:gd name="T46" fmla="*/ 101 w 117"/>
              <a:gd name="T47" fmla="*/ 98 h 136"/>
              <a:gd name="T48" fmla="*/ 96 w 117"/>
              <a:gd name="T49" fmla="*/ 96 h 136"/>
              <a:gd name="T50" fmla="*/ 92 w 117"/>
              <a:gd name="T51" fmla="*/ 98 h 136"/>
              <a:gd name="T52" fmla="*/ 88 w 117"/>
              <a:gd name="T53" fmla="*/ 98 h 136"/>
              <a:gd name="T54" fmla="*/ 86 w 117"/>
              <a:gd name="T55" fmla="*/ 96 h 136"/>
              <a:gd name="T56" fmla="*/ 63 w 117"/>
              <a:gd name="T57" fmla="*/ 56 h 136"/>
              <a:gd name="T58" fmla="*/ 82 w 117"/>
              <a:gd name="T59" fmla="*/ 4 h 136"/>
              <a:gd name="T60" fmla="*/ 82 w 117"/>
              <a:gd name="T61" fmla="*/ 0 h 136"/>
              <a:gd name="T62" fmla="*/ 78 w 117"/>
              <a:gd name="T63" fmla="*/ 2 h 136"/>
              <a:gd name="T64" fmla="*/ 76 w 117"/>
              <a:gd name="T65" fmla="*/ 4 h 136"/>
              <a:gd name="T66" fmla="*/ 59 w 117"/>
              <a:gd name="T67" fmla="*/ 5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7" h="136">
                <a:moveTo>
                  <a:pt x="59" y="56"/>
                </a:move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6"/>
                </a:lnTo>
                <a:lnTo>
                  <a:pt x="0" y="46"/>
                </a:lnTo>
                <a:lnTo>
                  <a:pt x="0" y="48"/>
                </a:lnTo>
                <a:lnTo>
                  <a:pt x="1" y="48"/>
                </a:lnTo>
                <a:lnTo>
                  <a:pt x="3" y="48"/>
                </a:lnTo>
                <a:lnTo>
                  <a:pt x="59" y="58"/>
                </a:lnTo>
                <a:lnTo>
                  <a:pt x="80" y="96"/>
                </a:lnTo>
                <a:lnTo>
                  <a:pt x="82" y="98"/>
                </a:lnTo>
                <a:lnTo>
                  <a:pt x="82" y="100"/>
                </a:lnTo>
                <a:lnTo>
                  <a:pt x="82" y="102"/>
                </a:lnTo>
                <a:lnTo>
                  <a:pt x="82" y="104"/>
                </a:lnTo>
                <a:lnTo>
                  <a:pt x="80" y="104"/>
                </a:lnTo>
                <a:lnTo>
                  <a:pt x="78" y="106"/>
                </a:lnTo>
                <a:lnTo>
                  <a:pt x="76" y="108"/>
                </a:lnTo>
                <a:lnTo>
                  <a:pt x="76" y="111"/>
                </a:lnTo>
                <a:lnTo>
                  <a:pt x="74" y="113"/>
                </a:lnTo>
                <a:lnTo>
                  <a:pt x="74" y="115"/>
                </a:lnTo>
                <a:lnTo>
                  <a:pt x="74" y="119"/>
                </a:lnTo>
                <a:lnTo>
                  <a:pt x="74" y="121"/>
                </a:lnTo>
                <a:lnTo>
                  <a:pt x="74" y="123"/>
                </a:lnTo>
                <a:lnTo>
                  <a:pt x="76" y="127"/>
                </a:lnTo>
                <a:lnTo>
                  <a:pt x="78" y="129"/>
                </a:lnTo>
                <a:lnTo>
                  <a:pt x="78" y="131"/>
                </a:lnTo>
                <a:lnTo>
                  <a:pt x="82" y="135"/>
                </a:lnTo>
                <a:lnTo>
                  <a:pt x="84" y="135"/>
                </a:lnTo>
                <a:lnTo>
                  <a:pt x="88" y="136"/>
                </a:lnTo>
                <a:lnTo>
                  <a:pt x="92" y="136"/>
                </a:lnTo>
                <a:lnTo>
                  <a:pt x="96" y="136"/>
                </a:lnTo>
                <a:lnTo>
                  <a:pt x="99" y="135"/>
                </a:lnTo>
                <a:lnTo>
                  <a:pt x="103" y="133"/>
                </a:lnTo>
                <a:lnTo>
                  <a:pt x="107" y="131"/>
                </a:lnTo>
                <a:lnTo>
                  <a:pt x="111" y="127"/>
                </a:lnTo>
                <a:lnTo>
                  <a:pt x="113" y="123"/>
                </a:lnTo>
                <a:lnTo>
                  <a:pt x="115" y="121"/>
                </a:lnTo>
                <a:lnTo>
                  <a:pt x="117" y="117"/>
                </a:lnTo>
                <a:lnTo>
                  <a:pt x="117" y="113"/>
                </a:lnTo>
                <a:lnTo>
                  <a:pt x="115" y="111"/>
                </a:lnTo>
                <a:lnTo>
                  <a:pt x="115" y="108"/>
                </a:lnTo>
                <a:lnTo>
                  <a:pt x="113" y="106"/>
                </a:lnTo>
                <a:lnTo>
                  <a:pt x="111" y="104"/>
                </a:lnTo>
                <a:lnTo>
                  <a:pt x="109" y="102"/>
                </a:lnTo>
                <a:lnTo>
                  <a:pt x="107" y="100"/>
                </a:lnTo>
                <a:lnTo>
                  <a:pt x="105" y="98"/>
                </a:lnTo>
                <a:lnTo>
                  <a:pt x="101" y="98"/>
                </a:lnTo>
                <a:lnTo>
                  <a:pt x="99" y="96"/>
                </a:lnTo>
                <a:lnTo>
                  <a:pt x="96" y="96"/>
                </a:lnTo>
                <a:lnTo>
                  <a:pt x="94" y="98"/>
                </a:lnTo>
                <a:lnTo>
                  <a:pt x="92" y="98"/>
                </a:lnTo>
                <a:lnTo>
                  <a:pt x="90" y="98"/>
                </a:lnTo>
                <a:lnTo>
                  <a:pt x="88" y="98"/>
                </a:lnTo>
                <a:lnTo>
                  <a:pt x="86" y="98"/>
                </a:lnTo>
                <a:lnTo>
                  <a:pt x="86" y="96"/>
                </a:lnTo>
                <a:lnTo>
                  <a:pt x="84" y="94"/>
                </a:lnTo>
                <a:lnTo>
                  <a:pt x="63" y="56"/>
                </a:lnTo>
                <a:lnTo>
                  <a:pt x="80" y="4"/>
                </a:lnTo>
                <a:lnTo>
                  <a:pt x="82" y="4"/>
                </a:lnTo>
                <a:lnTo>
                  <a:pt x="82" y="2"/>
                </a:lnTo>
                <a:lnTo>
                  <a:pt x="82" y="0"/>
                </a:lnTo>
                <a:lnTo>
                  <a:pt x="80" y="0"/>
                </a:lnTo>
                <a:lnTo>
                  <a:pt x="78" y="2"/>
                </a:lnTo>
                <a:lnTo>
                  <a:pt x="76" y="2"/>
                </a:lnTo>
                <a:lnTo>
                  <a:pt x="76" y="4"/>
                </a:lnTo>
                <a:lnTo>
                  <a:pt x="78" y="4"/>
                </a:lnTo>
                <a:lnTo>
                  <a:pt x="59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4" name="Freeform 266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9 w 15"/>
              <a:gd name="T9" fmla="*/ 0 h 11"/>
              <a:gd name="T10" fmla="*/ 11 w 15"/>
              <a:gd name="T11" fmla="*/ 0 h 11"/>
              <a:gd name="T12" fmla="*/ 13 w 15"/>
              <a:gd name="T13" fmla="*/ 0 h 11"/>
              <a:gd name="T14" fmla="*/ 13 w 15"/>
              <a:gd name="T15" fmla="*/ 0 h 11"/>
              <a:gd name="T16" fmla="*/ 13 w 15"/>
              <a:gd name="T17" fmla="*/ 1 h 11"/>
              <a:gd name="T18" fmla="*/ 15 w 15"/>
              <a:gd name="T19" fmla="*/ 1 h 11"/>
              <a:gd name="T20" fmla="*/ 15 w 15"/>
              <a:gd name="T21" fmla="*/ 3 h 11"/>
              <a:gd name="T22" fmla="*/ 15 w 15"/>
              <a:gd name="T23" fmla="*/ 5 h 11"/>
              <a:gd name="T24" fmla="*/ 13 w 15"/>
              <a:gd name="T25" fmla="*/ 5 h 11"/>
              <a:gd name="T26" fmla="*/ 13 w 15"/>
              <a:gd name="T27" fmla="*/ 7 h 11"/>
              <a:gd name="T28" fmla="*/ 13 w 15"/>
              <a:gd name="T29" fmla="*/ 7 h 11"/>
              <a:gd name="T30" fmla="*/ 11 w 15"/>
              <a:gd name="T31" fmla="*/ 9 h 11"/>
              <a:gd name="T32" fmla="*/ 9 w 15"/>
              <a:gd name="T33" fmla="*/ 9 h 11"/>
              <a:gd name="T34" fmla="*/ 9 w 15"/>
              <a:gd name="T35" fmla="*/ 11 h 11"/>
              <a:gd name="T36" fmla="*/ 8 w 15"/>
              <a:gd name="T37" fmla="*/ 11 h 11"/>
              <a:gd name="T38" fmla="*/ 6 w 15"/>
              <a:gd name="T39" fmla="*/ 11 h 11"/>
              <a:gd name="T40" fmla="*/ 6 w 15"/>
              <a:gd name="T41" fmla="*/ 11 h 11"/>
              <a:gd name="T42" fmla="*/ 4 w 15"/>
              <a:gd name="T43" fmla="*/ 11 h 11"/>
              <a:gd name="T44" fmla="*/ 2 w 15"/>
              <a:gd name="T45" fmla="*/ 11 h 11"/>
              <a:gd name="T46" fmla="*/ 2 w 15"/>
              <a:gd name="T47" fmla="*/ 9 h 11"/>
              <a:gd name="T48" fmla="*/ 2 w 15"/>
              <a:gd name="T49" fmla="*/ 9 h 11"/>
              <a:gd name="T50" fmla="*/ 0 w 15"/>
              <a:gd name="T51" fmla="*/ 7 h 11"/>
              <a:gd name="T52" fmla="*/ 0 w 15"/>
              <a:gd name="T53" fmla="*/ 7 h 11"/>
              <a:gd name="T54" fmla="*/ 0 w 15"/>
              <a:gd name="T55" fmla="*/ 5 h 11"/>
              <a:gd name="T56" fmla="*/ 2 w 15"/>
              <a:gd name="T57" fmla="*/ 5 h 11"/>
              <a:gd name="T58" fmla="*/ 2 w 15"/>
              <a:gd name="T59" fmla="*/ 3 h 11"/>
              <a:gd name="T60" fmla="*/ 2 w 15"/>
              <a:gd name="T61" fmla="*/ 3 h 11"/>
              <a:gd name="T62" fmla="*/ 4 w 15"/>
              <a:gd name="T63" fmla="*/ 1 h 11"/>
              <a:gd name="T64" fmla="*/ 6 w 15"/>
              <a:gd name="T65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5" name="Freeform 267"/>
          <p:cNvSpPr>
            <a:spLocks/>
          </p:cNvSpPr>
          <p:nvPr/>
        </p:nvSpPr>
        <p:spPr bwMode="auto">
          <a:xfrm>
            <a:off x="1362075" y="968375"/>
            <a:ext cx="47625" cy="34925"/>
          </a:xfrm>
          <a:custGeom>
            <a:avLst/>
            <a:gdLst>
              <a:gd name="T0" fmla="*/ 6 w 15"/>
              <a:gd name="T1" fmla="*/ 1 h 11"/>
              <a:gd name="T2" fmla="*/ 6 w 15"/>
              <a:gd name="T3" fmla="*/ 0 h 11"/>
              <a:gd name="T4" fmla="*/ 8 w 15"/>
              <a:gd name="T5" fmla="*/ 0 h 11"/>
              <a:gd name="T6" fmla="*/ 9 w 15"/>
              <a:gd name="T7" fmla="*/ 0 h 11"/>
              <a:gd name="T8" fmla="*/ 11 w 15"/>
              <a:gd name="T9" fmla="*/ 0 h 11"/>
              <a:gd name="T10" fmla="*/ 13 w 15"/>
              <a:gd name="T11" fmla="*/ 0 h 11"/>
              <a:gd name="T12" fmla="*/ 13 w 15"/>
              <a:gd name="T13" fmla="*/ 1 h 11"/>
              <a:gd name="T14" fmla="*/ 15 w 15"/>
              <a:gd name="T15" fmla="*/ 1 h 11"/>
              <a:gd name="T16" fmla="*/ 15 w 15"/>
              <a:gd name="T17" fmla="*/ 3 h 11"/>
              <a:gd name="T18" fmla="*/ 15 w 15"/>
              <a:gd name="T19" fmla="*/ 5 h 11"/>
              <a:gd name="T20" fmla="*/ 13 w 15"/>
              <a:gd name="T21" fmla="*/ 5 h 11"/>
              <a:gd name="T22" fmla="*/ 13 w 15"/>
              <a:gd name="T23" fmla="*/ 7 h 11"/>
              <a:gd name="T24" fmla="*/ 11 w 15"/>
              <a:gd name="T25" fmla="*/ 9 h 11"/>
              <a:gd name="T26" fmla="*/ 9 w 15"/>
              <a:gd name="T27" fmla="*/ 9 h 11"/>
              <a:gd name="T28" fmla="*/ 9 w 15"/>
              <a:gd name="T29" fmla="*/ 11 h 11"/>
              <a:gd name="T30" fmla="*/ 8 w 15"/>
              <a:gd name="T31" fmla="*/ 11 h 11"/>
              <a:gd name="T32" fmla="*/ 6 w 15"/>
              <a:gd name="T33" fmla="*/ 11 h 11"/>
              <a:gd name="T34" fmla="*/ 4 w 15"/>
              <a:gd name="T35" fmla="*/ 11 h 11"/>
              <a:gd name="T36" fmla="*/ 2 w 15"/>
              <a:gd name="T37" fmla="*/ 11 h 11"/>
              <a:gd name="T38" fmla="*/ 2 w 15"/>
              <a:gd name="T39" fmla="*/ 9 h 11"/>
              <a:gd name="T40" fmla="*/ 0 w 15"/>
              <a:gd name="T41" fmla="*/ 7 h 11"/>
              <a:gd name="T42" fmla="*/ 0 w 15"/>
              <a:gd name="T43" fmla="*/ 5 h 11"/>
              <a:gd name="T44" fmla="*/ 2 w 15"/>
              <a:gd name="T45" fmla="*/ 5 h 11"/>
              <a:gd name="T46" fmla="*/ 2 w 15"/>
              <a:gd name="T47" fmla="*/ 3 h 11"/>
              <a:gd name="T48" fmla="*/ 4 w 15"/>
              <a:gd name="T49" fmla="*/ 1 h 11"/>
              <a:gd name="T50" fmla="*/ 6 w 15"/>
              <a:gd name="T51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1">
                <a:moveTo>
                  <a:pt x="6" y="1"/>
                </a:move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6" name="Freeform 268"/>
          <p:cNvSpPr>
            <a:spLocks/>
          </p:cNvSpPr>
          <p:nvPr/>
        </p:nvSpPr>
        <p:spPr bwMode="auto">
          <a:xfrm>
            <a:off x="1489075" y="606425"/>
            <a:ext cx="298450" cy="434975"/>
          </a:xfrm>
          <a:custGeom>
            <a:avLst/>
            <a:gdLst>
              <a:gd name="T0" fmla="*/ 4 w 94"/>
              <a:gd name="T1" fmla="*/ 25 h 137"/>
              <a:gd name="T2" fmla="*/ 6 w 94"/>
              <a:gd name="T3" fmla="*/ 23 h 137"/>
              <a:gd name="T4" fmla="*/ 2 w 94"/>
              <a:gd name="T5" fmla="*/ 23 h 137"/>
              <a:gd name="T6" fmla="*/ 2 w 94"/>
              <a:gd name="T7" fmla="*/ 23 h 137"/>
              <a:gd name="T8" fmla="*/ 0 w 94"/>
              <a:gd name="T9" fmla="*/ 25 h 137"/>
              <a:gd name="T10" fmla="*/ 2 w 94"/>
              <a:gd name="T11" fmla="*/ 27 h 137"/>
              <a:gd name="T12" fmla="*/ 66 w 94"/>
              <a:gd name="T13" fmla="*/ 94 h 137"/>
              <a:gd name="T14" fmla="*/ 66 w 94"/>
              <a:gd name="T15" fmla="*/ 98 h 137"/>
              <a:gd name="T16" fmla="*/ 62 w 94"/>
              <a:gd name="T17" fmla="*/ 100 h 137"/>
              <a:gd name="T18" fmla="*/ 58 w 94"/>
              <a:gd name="T19" fmla="*/ 104 h 137"/>
              <a:gd name="T20" fmla="*/ 54 w 94"/>
              <a:gd name="T21" fmla="*/ 108 h 137"/>
              <a:gd name="T22" fmla="*/ 52 w 94"/>
              <a:gd name="T23" fmla="*/ 114 h 137"/>
              <a:gd name="T24" fmla="*/ 52 w 94"/>
              <a:gd name="T25" fmla="*/ 119 h 137"/>
              <a:gd name="T26" fmla="*/ 54 w 94"/>
              <a:gd name="T27" fmla="*/ 125 h 137"/>
              <a:gd name="T28" fmla="*/ 56 w 94"/>
              <a:gd name="T29" fmla="*/ 131 h 137"/>
              <a:gd name="T30" fmla="*/ 62 w 94"/>
              <a:gd name="T31" fmla="*/ 135 h 137"/>
              <a:gd name="T32" fmla="*/ 69 w 94"/>
              <a:gd name="T33" fmla="*/ 137 h 137"/>
              <a:gd name="T34" fmla="*/ 77 w 94"/>
              <a:gd name="T35" fmla="*/ 135 h 137"/>
              <a:gd name="T36" fmla="*/ 87 w 94"/>
              <a:gd name="T37" fmla="*/ 131 h 137"/>
              <a:gd name="T38" fmla="*/ 92 w 94"/>
              <a:gd name="T39" fmla="*/ 125 h 137"/>
              <a:gd name="T40" fmla="*/ 94 w 94"/>
              <a:gd name="T41" fmla="*/ 119 h 137"/>
              <a:gd name="T42" fmla="*/ 94 w 94"/>
              <a:gd name="T43" fmla="*/ 114 h 137"/>
              <a:gd name="T44" fmla="*/ 92 w 94"/>
              <a:gd name="T45" fmla="*/ 108 h 137"/>
              <a:gd name="T46" fmla="*/ 89 w 94"/>
              <a:gd name="T47" fmla="*/ 104 h 137"/>
              <a:gd name="T48" fmla="*/ 85 w 94"/>
              <a:gd name="T49" fmla="*/ 100 h 137"/>
              <a:gd name="T50" fmla="*/ 79 w 94"/>
              <a:gd name="T51" fmla="*/ 98 h 137"/>
              <a:gd name="T52" fmla="*/ 75 w 94"/>
              <a:gd name="T53" fmla="*/ 98 h 137"/>
              <a:gd name="T54" fmla="*/ 71 w 94"/>
              <a:gd name="T55" fmla="*/ 98 h 137"/>
              <a:gd name="T56" fmla="*/ 69 w 94"/>
              <a:gd name="T57" fmla="*/ 94 h 137"/>
              <a:gd name="T58" fmla="*/ 58 w 94"/>
              <a:gd name="T59" fmla="*/ 50 h 137"/>
              <a:gd name="T60" fmla="*/ 90 w 94"/>
              <a:gd name="T61" fmla="*/ 4 h 137"/>
              <a:gd name="T62" fmla="*/ 92 w 94"/>
              <a:gd name="T63" fmla="*/ 2 h 137"/>
              <a:gd name="T64" fmla="*/ 89 w 94"/>
              <a:gd name="T65" fmla="*/ 0 h 137"/>
              <a:gd name="T66" fmla="*/ 85 w 94"/>
              <a:gd name="T67" fmla="*/ 2 h 137"/>
              <a:gd name="T68" fmla="*/ 87 w 94"/>
              <a:gd name="T69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37">
                <a:moveTo>
                  <a:pt x="56" y="48"/>
                </a:moveTo>
                <a:lnTo>
                  <a:pt x="4" y="25"/>
                </a:lnTo>
                <a:lnTo>
                  <a:pt x="6" y="25"/>
                </a:lnTo>
                <a:lnTo>
                  <a:pt x="6" y="23"/>
                </a:lnTo>
                <a:lnTo>
                  <a:pt x="4" y="23"/>
                </a:lnTo>
                <a:lnTo>
                  <a:pt x="2" y="23"/>
                </a:lnTo>
                <a:lnTo>
                  <a:pt x="2" y="25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0" y="27"/>
                </a:lnTo>
                <a:lnTo>
                  <a:pt x="2" y="27"/>
                </a:lnTo>
                <a:lnTo>
                  <a:pt x="54" y="52"/>
                </a:lnTo>
                <a:lnTo>
                  <a:pt x="66" y="94"/>
                </a:lnTo>
                <a:lnTo>
                  <a:pt x="66" y="96"/>
                </a:lnTo>
                <a:lnTo>
                  <a:pt x="66" y="98"/>
                </a:lnTo>
                <a:lnTo>
                  <a:pt x="64" y="100"/>
                </a:lnTo>
                <a:lnTo>
                  <a:pt x="62" y="100"/>
                </a:lnTo>
                <a:lnTo>
                  <a:pt x="62" y="102"/>
                </a:lnTo>
                <a:lnTo>
                  <a:pt x="58" y="104"/>
                </a:lnTo>
                <a:lnTo>
                  <a:pt x="56" y="106"/>
                </a:lnTo>
                <a:lnTo>
                  <a:pt x="54" y="108"/>
                </a:lnTo>
                <a:lnTo>
                  <a:pt x="54" y="112"/>
                </a:lnTo>
                <a:lnTo>
                  <a:pt x="52" y="114"/>
                </a:lnTo>
                <a:lnTo>
                  <a:pt x="52" y="115"/>
                </a:lnTo>
                <a:lnTo>
                  <a:pt x="52" y="119"/>
                </a:lnTo>
                <a:lnTo>
                  <a:pt x="52" y="121"/>
                </a:lnTo>
                <a:lnTo>
                  <a:pt x="54" y="125"/>
                </a:lnTo>
                <a:lnTo>
                  <a:pt x="54" y="127"/>
                </a:lnTo>
                <a:lnTo>
                  <a:pt x="56" y="131"/>
                </a:lnTo>
                <a:lnTo>
                  <a:pt x="58" y="133"/>
                </a:lnTo>
                <a:lnTo>
                  <a:pt x="62" y="135"/>
                </a:lnTo>
                <a:lnTo>
                  <a:pt x="66" y="135"/>
                </a:lnTo>
                <a:lnTo>
                  <a:pt x="69" y="137"/>
                </a:lnTo>
                <a:lnTo>
                  <a:pt x="73" y="137"/>
                </a:lnTo>
                <a:lnTo>
                  <a:pt x="77" y="135"/>
                </a:lnTo>
                <a:lnTo>
                  <a:pt x="83" y="133"/>
                </a:lnTo>
                <a:lnTo>
                  <a:pt x="87" y="131"/>
                </a:lnTo>
                <a:lnTo>
                  <a:pt x="89" y="129"/>
                </a:lnTo>
                <a:lnTo>
                  <a:pt x="92" y="125"/>
                </a:lnTo>
                <a:lnTo>
                  <a:pt x="94" y="123"/>
                </a:lnTo>
                <a:lnTo>
                  <a:pt x="94" y="119"/>
                </a:lnTo>
                <a:lnTo>
                  <a:pt x="94" y="117"/>
                </a:lnTo>
                <a:lnTo>
                  <a:pt x="94" y="114"/>
                </a:lnTo>
                <a:lnTo>
                  <a:pt x="94" y="110"/>
                </a:lnTo>
                <a:lnTo>
                  <a:pt x="92" y="108"/>
                </a:lnTo>
                <a:lnTo>
                  <a:pt x="90" y="106"/>
                </a:lnTo>
                <a:lnTo>
                  <a:pt x="89" y="104"/>
                </a:lnTo>
                <a:lnTo>
                  <a:pt x="87" y="102"/>
                </a:lnTo>
                <a:lnTo>
                  <a:pt x="85" y="100"/>
                </a:lnTo>
                <a:lnTo>
                  <a:pt x="83" y="98"/>
                </a:lnTo>
                <a:lnTo>
                  <a:pt x="79" y="98"/>
                </a:lnTo>
                <a:lnTo>
                  <a:pt x="77" y="98"/>
                </a:lnTo>
                <a:lnTo>
                  <a:pt x="75" y="98"/>
                </a:lnTo>
                <a:lnTo>
                  <a:pt x="73" y="98"/>
                </a:lnTo>
                <a:lnTo>
                  <a:pt x="71" y="98"/>
                </a:lnTo>
                <a:lnTo>
                  <a:pt x="71" y="96"/>
                </a:lnTo>
                <a:lnTo>
                  <a:pt x="69" y="94"/>
                </a:lnTo>
                <a:lnTo>
                  <a:pt x="69" y="92"/>
                </a:lnTo>
                <a:lnTo>
                  <a:pt x="58" y="50"/>
                </a:lnTo>
                <a:lnTo>
                  <a:pt x="89" y="4"/>
                </a:lnTo>
                <a:lnTo>
                  <a:pt x="90" y="4"/>
                </a:lnTo>
                <a:lnTo>
                  <a:pt x="90" y="2"/>
                </a:lnTo>
                <a:lnTo>
                  <a:pt x="92" y="2"/>
                </a:lnTo>
                <a:lnTo>
                  <a:pt x="90" y="0"/>
                </a:lnTo>
                <a:lnTo>
                  <a:pt x="89" y="0"/>
                </a:lnTo>
                <a:lnTo>
                  <a:pt x="87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56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7" name="Freeform 269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3 w 15"/>
              <a:gd name="T13" fmla="*/ 2 h 11"/>
              <a:gd name="T14" fmla="*/ 15 w 15"/>
              <a:gd name="T15" fmla="*/ 4 h 11"/>
              <a:gd name="T16" fmla="*/ 15 w 15"/>
              <a:gd name="T17" fmla="*/ 4 h 11"/>
              <a:gd name="T18" fmla="*/ 15 w 15"/>
              <a:gd name="T19" fmla="*/ 5 h 11"/>
              <a:gd name="T20" fmla="*/ 15 w 15"/>
              <a:gd name="T21" fmla="*/ 5 h 11"/>
              <a:gd name="T22" fmla="*/ 15 w 15"/>
              <a:gd name="T23" fmla="*/ 7 h 11"/>
              <a:gd name="T24" fmla="*/ 13 w 15"/>
              <a:gd name="T25" fmla="*/ 7 h 11"/>
              <a:gd name="T26" fmla="*/ 13 w 15"/>
              <a:gd name="T27" fmla="*/ 9 h 11"/>
              <a:gd name="T28" fmla="*/ 11 w 15"/>
              <a:gd name="T29" fmla="*/ 9 h 11"/>
              <a:gd name="T30" fmla="*/ 11 w 15"/>
              <a:gd name="T31" fmla="*/ 9 h 11"/>
              <a:gd name="T32" fmla="*/ 9 w 15"/>
              <a:gd name="T33" fmla="*/ 11 h 11"/>
              <a:gd name="T34" fmla="*/ 7 w 15"/>
              <a:gd name="T35" fmla="*/ 11 h 11"/>
              <a:gd name="T36" fmla="*/ 5 w 15"/>
              <a:gd name="T37" fmla="*/ 11 h 11"/>
              <a:gd name="T38" fmla="*/ 5 w 15"/>
              <a:gd name="T39" fmla="*/ 11 h 11"/>
              <a:gd name="T40" fmla="*/ 3 w 15"/>
              <a:gd name="T41" fmla="*/ 11 h 11"/>
              <a:gd name="T42" fmla="*/ 1 w 15"/>
              <a:gd name="T43" fmla="*/ 9 h 11"/>
              <a:gd name="T44" fmla="*/ 1 w 15"/>
              <a:gd name="T45" fmla="*/ 9 h 11"/>
              <a:gd name="T46" fmla="*/ 1 w 15"/>
              <a:gd name="T47" fmla="*/ 9 h 11"/>
              <a:gd name="T48" fmla="*/ 0 w 15"/>
              <a:gd name="T49" fmla="*/ 7 h 11"/>
              <a:gd name="T50" fmla="*/ 0 w 15"/>
              <a:gd name="T51" fmla="*/ 7 h 11"/>
              <a:gd name="T52" fmla="*/ 0 w 15"/>
              <a:gd name="T53" fmla="*/ 5 h 11"/>
              <a:gd name="T54" fmla="*/ 1 w 15"/>
              <a:gd name="T55" fmla="*/ 4 h 11"/>
              <a:gd name="T56" fmla="*/ 1 w 15"/>
              <a:gd name="T57" fmla="*/ 4 h 11"/>
              <a:gd name="T58" fmla="*/ 1 w 15"/>
              <a:gd name="T59" fmla="*/ 4 h 11"/>
              <a:gd name="T60" fmla="*/ 3 w 15"/>
              <a:gd name="T61" fmla="*/ 2 h 11"/>
              <a:gd name="T62" fmla="*/ 5 w 15"/>
              <a:gd name="T63" fmla="*/ 2 h 11"/>
              <a:gd name="T64" fmla="*/ 5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8" name="Freeform 270"/>
          <p:cNvSpPr>
            <a:spLocks/>
          </p:cNvSpPr>
          <p:nvPr/>
        </p:nvSpPr>
        <p:spPr bwMode="auto">
          <a:xfrm>
            <a:off x="1698625" y="955675"/>
            <a:ext cx="47625" cy="34925"/>
          </a:xfrm>
          <a:custGeom>
            <a:avLst/>
            <a:gdLst>
              <a:gd name="T0" fmla="*/ 5 w 15"/>
              <a:gd name="T1" fmla="*/ 0 h 11"/>
              <a:gd name="T2" fmla="*/ 7 w 15"/>
              <a:gd name="T3" fmla="*/ 0 h 11"/>
              <a:gd name="T4" fmla="*/ 9 w 15"/>
              <a:gd name="T5" fmla="*/ 0 h 11"/>
              <a:gd name="T6" fmla="*/ 11 w 15"/>
              <a:gd name="T7" fmla="*/ 0 h 11"/>
              <a:gd name="T8" fmla="*/ 11 w 15"/>
              <a:gd name="T9" fmla="*/ 2 h 11"/>
              <a:gd name="T10" fmla="*/ 13 w 15"/>
              <a:gd name="T11" fmla="*/ 2 h 11"/>
              <a:gd name="T12" fmla="*/ 15 w 15"/>
              <a:gd name="T13" fmla="*/ 4 h 11"/>
              <a:gd name="T14" fmla="*/ 15 w 15"/>
              <a:gd name="T15" fmla="*/ 5 h 11"/>
              <a:gd name="T16" fmla="*/ 15 w 15"/>
              <a:gd name="T17" fmla="*/ 7 h 11"/>
              <a:gd name="T18" fmla="*/ 13 w 15"/>
              <a:gd name="T19" fmla="*/ 7 h 11"/>
              <a:gd name="T20" fmla="*/ 13 w 15"/>
              <a:gd name="T21" fmla="*/ 9 h 11"/>
              <a:gd name="T22" fmla="*/ 11 w 15"/>
              <a:gd name="T23" fmla="*/ 9 h 11"/>
              <a:gd name="T24" fmla="*/ 9 w 15"/>
              <a:gd name="T25" fmla="*/ 11 h 11"/>
              <a:gd name="T26" fmla="*/ 7 w 15"/>
              <a:gd name="T27" fmla="*/ 11 h 11"/>
              <a:gd name="T28" fmla="*/ 5 w 15"/>
              <a:gd name="T29" fmla="*/ 11 h 11"/>
              <a:gd name="T30" fmla="*/ 3 w 15"/>
              <a:gd name="T31" fmla="*/ 11 h 11"/>
              <a:gd name="T32" fmla="*/ 1 w 15"/>
              <a:gd name="T33" fmla="*/ 9 h 11"/>
              <a:gd name="T34" fmla="*/ 0 w 15"/>
              <a:gd name="T35" fmla="*/ 7 h 11"/>
              <a:gd name="T36" fmla="*/ 0 w 15"/>
              <a:gd name="T37" fmla="*/ 5 h 11"/>
              <a:gd name="T38" fmla="*/ 1 w 15"/>
              <a:gd name="T39" fmla="*/ 4 h 11"/>
              <a:gd name="T40" fmla="*/ 3 w 15"/>
              <a:gd name="T41" fmla="*/ 2 h 11"/>
              <a:gd name="T42" fmla="*/ 5 w 15"/>
              <a:gd name="T43" fmla="*/ 2 h 11"/>
              <a:gd name="T44" fmla="*/ 5 w 15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1">
                <a:moveTo>
                  <a:pt x="5" y="0"/>
                </a:move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11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39" name="Freeform 271"/>
          <p:cNvSpPr>
            <a:spLocks/>
          </p:cNvSpPr>
          <p:nvPr/>
        </p:nvSpPr>
        <p:spPr bwMode="auto">
          <a:xfrm>
            <a:off x="1006475" y="466725"/>
            <a:ext cx="136525" cy="292100"/>
          </a:xfrm>
          <a:custGeom>
            <a:avLst/>
            <a:gdLst>
              <a:gd name="T0" fmla="*/ 22 w 43"/>
              <a:gd name="T1" fmla="*/ 0 h 92"/>
              <a:gd name="T2" fmla="*/ 24 w 43"/>
              <a:gd name="T3" fmla="*/ 0 h 92"/>
              <a:gd name="T4" fmla="*/ 25 w 43"/>
              <a:gd name="T5" fmla="*/ 2 h 92"/>
              <a:gd name="T6" fmla="*/ 25 w 43"/>
              <a:gd name="T7" fmla="*/ 4 h 92"/>
              <a:gd name="T8" fmla="*/ 24 w 43"/>
              <a:gd name="T9" fmla="*/ 4 h 92"/>
              <a:gd name="T10" fmla="*/ 24 w 43"/>
              <a:gd name="T11" fmla="*/ 48 h 92"/>
              <a:gd name="T12" fmla="*/ 24 w 43"/>
              <a:gd name="T13" fmla="*/ 50 h 92"/>
              <a:gd name="T14" fmla="*/ 24 w 43"/>
              <a:gd name="T15" fmla="*/ 52 h 92"/>
              <a:gd name="T16" fmla="*/ 25 w 43"/>
              <a:gd name="T17" fmla="*/ 52 h 92"/>
              <a:gd name="T18" fmla="*/ 25 w 43"/>
              <a:gd name="T19" fmla="*/ 54 h 92"/>
              <a:gd name="T20" fmla="*/ 27 w 43"/>
              <a:gd name="T21" fmla="*/ 54 h 92"/>
              <a:gd name="T22" fmla="*/ 29 w 43"/>
              <a:gd name="T23" fmla="*/ 56 h 92"/>
              <a:gd name="T24" fmla="*/ 33 w 43"/>
              <a:gd name="T25" fmla="*/ 56 h 92"/>
              <a:gd name="T26" fmla="*/ 35 w 43"/>
              <a:gd name="T27" fmla="*/ 58 h 92"/>
              <a:gd name="T28" fmla="*/ 37 w 43"/>
              <a:gd name="T29" fmla="*/ 60 h 92"/>
              <a:gd name="T30" fmla="*/ 39 w 43"/>
              <a:gd name="T31" fmla="*/ 62 h 92"/>
              <a:gd name="T32" fmla="*/ 41 w 43"/>
              <a:gd name="T33" fmla="*/ 64 h 92"/>
              <a:gd name="T34" fmla="*/ 41 w 43"/>
              <a:gd name="T35" fmla="*/ 67 h 92"/>
              <a:gd name="T36" fmla="*/ 43 w 43"/>
              <a:gd name="T37" fmla="*/ 69 h 92"/>
              <a:gd name="T38" fmla="*/ 43 w 43"/>
              <a:gd name="T39" fmla="*/ 71 h 92"/>
              <a:gd name="T40" fmla="*/ 43 w 43"/>
              <a:gd name="T41" fmla="*/ 75 h 92"/>
              <a:gd name="T42" fmla="*/ 43 w 43"/>
              <a:gd name="T43" fmla="*/ 77 h 92"/>
              <a:gd name="T44" fmla="*/ 41 w 43"/>
              <a:gd name="T45" fmla="*/ 81 h 92"/>
              <a:gd name="T46" fmla="*/ 39 w 43"/>
              <a:gd name="T47" fmla="*/ 83 h 92"/>
              <a:gd name="T48" fmla="*/ 37 w 43"/>
              <a:gd name="T49" fmla="*/ 87 h 92"/>
              <a:gd name="T50" fmla="*/ 35 w 43"/>
              <a:gd name="T51" fmla="*/ 88 h 92"/>
              <a:gd name="T52" fmla="*/ 31 w 43"/>
              <a:gd name="T53" fmla="*/ 90 h 92"/>
              <a:gd name="T54" fmla="*/ 25 w 43"/>
              <a:gd name="T55" fmla="*/ 90 h 92"/>
              <a:gd name="T56" fmla="*/ 22 w 43"/>
              <a:gd name="T57" fmla="*/ 92 h 92"/>
              <a:gd name="T58" fmla="*/ 16 w 43"/>
              <a:gd name="T59" fmla="*/ 90 h 92"/>
              <a:gd name="T60" fmla="*/ 12 w 43"/>
              <a:gd name="T61" fmla="*/ 90 h 92"/>
              <a:gd name="T62" fmla="*/ 8 w 43"/>
              <a:gd name="T63" fmla="*/ 88 h 92"/>
              <a:gd name="T64" fmla="*/ 6 w 43"/>
              <a:gd name="T65" fmla="*/ 87 h 92"/>
              <a:gd name="T66" fmla="*/ 4 w 43"/>
              <a:gd name="T67" fmla="*/ 83 h 92"/>
              <a:gd name="T68" fmla="*/ 2 w 43"/>
              <a:gd name="T69" fmla="*/ 81 h 92"/>
              <a:gd name="T70" fmla="*/ 0 w 43"/>
              <a:gd name="T71" fmla="*/ 77 h 92"/>
              <a:gd name="T72" fmla="*/ 0 w 43"/>
              <a:gd name="T73" fmla="*/ 75 h 92"/>
              <a:gd name="T74" fmla="*/ 0 w 43"/>
              <a:gd name="T75" fmla="*/ 71 h 92"/>
              <a:gd name="T76" fmla="*/ 0 w 43"/>
              <a:gd name="T77" fmla="*/ 69 h 92"/>
              <a:gd name="T78" fmla="*/ 0 w 43"/>
              <a:gd name="T79" fmla="*/ 67 h 92"/>
              <a:gd name="T80" fmla="*/ 2 w 43"/>
              <a:gd name="T81" fmla="*/ 64 h 92"/>
              <a:gd name="T82" fmla="*/ 4 w 43"/>
              <a:gd name="T83" fmla="*/ 62 h 92"/>
              <a:gd name="T84" fmla="*/ 6 w 43"/>
              <a:gd name="T85" fmla="*/ 60 h 92"/>
              <a:gd name="T86" fmla="*/ 8 w 43"/>
              <a:gd name="T87" fmla="*/ 58 h 92"/>
              <a:gd name="T88" fmla="*/ 10 w 43"/>
              <a:gd name="T89" fmla="*/ 56 h 92"/>
              <a:gd name="T90" fmla="*/ 14 w 43"/>
              <a:gd name="T91" fmla="*/ 56 h 92"/>
              <a:gd name="T92" fmla="*/ 16 w 43"/>
              <a:gd name="T93" fmla="*/ 54 h 92"/>
              <a:gd name="T94" fmla="*/ 18 w 43"/>
              <a:gd name="T95" fmla="*/ 54 h 92"/>
              <a:gd name="T96" fmla="*/ 18 w 43"/>
              <a:gd name="T97" fmla="*/ 52 h 92"/>
              <a:gd name="T98" fmla="*/ 20 w 43"/>
              <a:gd name="T99" fmla="*/ 50 h 92"/>
              <a:gd name="T100" fmla="*/ 20 w 43"/>
              <a:gd name="T101" fmla="*/ 48 h 92"/>
              <a:gd name="T102" fmla="*/ 20 w 43"/>
              <a:gd name="T103" fmla="*/ 4 h 92"/>
              <a:gd name="T104" fmla="*/ 18 w 43"/>
              <a:gd name="T105" fmla="*/ 4 h 92"/>
              <a:gd name="T106" fmla="*/ 18 w 43"/>
              <a:gd name="T107" fmla="*/ 2 h 92"/>
              <a:gd name="T108" fmla="*/ 20 w 43"/>
              <a:gd name="T109" fmla="*/ 0 h 92"/>
              <a:gd name="T110" fmla="*/ 22 w 43"/>
              <a:gd name="T11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92">
                <a:moveTo>
                  <a:pt x="22" y="0"/>
                </a:moveTo>
                <a:lnTo>
                  <a:pt x="24" y="0"/>
                </a:lnTo>
                <a:lnTo>
                  <a:pt x="25" y="2"/>
                </a:lnTo>
                <a:lnTo>
                  <a:pt x="25" y="4"/>
                </a:lnTo>
                <a:lnTo>
                  <a:pt x="24" y="4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5" y="52"/>
                </a:lnTo>
                <a:lnTo>
                  <a:pt x="25" y="54"/>
                </a:lnTo>
                <a:lnTo>
                  <a:pt x="27" y="54"/>
                </a:lnTo>
                <a:lnTo>
                  <a:pt x="29" y="56"/>
                </a:lnTo>
                <a:lnTo>
                  <a:pt x="33" y="56"/>
                </a:lnTo>
                <a:lnTo>
                  <a:pt x="35" y="58"/>
                </a:lnTo>
                <a:lnTo>
                  <a:pt x="37" y="60"/>
                </a:lnTo>
                <a:lnTo>
                  <a:pt x="39" y="62"/>
                </a:lnTo>
                <a:lnTo>
                  <a:pt x="41" y="64"/>
                </a:lnTo>
                <a:lnTo>
                  <a:pt x="41" y="67"/>
                </a:lnTo>
                <a:lnTo>
                  <a:pt x="43" y="69"/>
                </a:lnTo>
                <a:lnTo>
                  <a:pt x="43" y="71"/>
                </a:lnTo>
                <a:lnTo>
                  <a:pt x="43" y="75"/>
                </a:lnTo>
                <a:lnTo>
                  <a:pt x="43" y="77"/>
                </a:lnTo>
                <a:lnTo>
                  <a:pt x="41" y="81"/>
                </a:lnTo>
                <a:lnTo>
                  <a:pt x="39" y="83"/>
                </a:lnTo>
                <a:lnTo>
                  <a:pt x="37" y="87"/>
                </a:lnTo>
                <a:lnTo>
                  <a:pt x="35" y="88"/>
                </a:lnTo>
                <a:lnTo>
                  <a:pt x="31" y="90"/>
                </a:lnTo>
                <a:lnTo>
                  <a:pt x="25" y="90"/>
                </a:lnTo>
                <a:lnTo>
                  <a:pt x="22" y="92"/>
                </a:lnTo>
                <a:lnTo>
                  <a:pt x="16" y="90"/>
                </a:lnTo>
                <a:lnTo>
                  <a:pt x="12" y="90"/>
                </a:lnTo>
                <a:lnTo>
                  <a:pt x="8" y="88"/>
                </a:lnTo>
                <a:lnTo>
                  <a:pt x="6" y="87"/>
                </a:lnTo>
                <a:lnTo>
                  <a:pt x="4" y="83"/>
                </a:lnTo>
                <a:lnTo>
                  <a:pt x="2" y="81"/>
                </a:lnTo>
                <a:lnTo>
                  <a:pt x="0" y="77"/>
                </a:lnTo>
                <a:lnTo>
                  <a:pt x="0" y="75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2" y="64"/>
                </a:lnTo>
                <a:lnTo>
                  <a:pt x="4" y="62"/>
                </a:lnTo>
                <a:lnTo>
                  <a:pt x="6" y="60"/>
                </a:lnTo>
                <a:lnTo>
                  <a:pt x="8" y="58"/>
                </a:lnTo>
                <a:lnTo>
                  <a:pt x="10" y="56"/>
                </a:lnTo>
                <a:lnTo>
                  <a:pt x="14" y="56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20" y="50"/>
                </a:lnTo>
                <a:lnTo>
                  <a:pt x="20" y="48"/>
                </a:lnTo>
                <a:lnTo>
                  <a:pt x="20" y="4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0" name="Freeform 272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0 w 15"/>
              <a:gd name="T5" fmla="*/ 0 h 12"/>
              <a:gd name="T6" fmla="*/ 11 w 15"/>
              <a:gd name="T7" fmla="*/ 2 h 12"/>
              <a:gd name="T8" fmla="*/ 13 w 15"/>
              <a:gd name="T9" fmla="*/ 2 h 12"/>
              <a:gd name="T10" fmla="*/ 13 w 15"/>
              <a:gd name="T11" fmla="*/ 2 h 12"/>
              <a:gd name="T12" fmla="*/ 15 w 15"/>
              <a:gd name="T13" fmla="*/ 4 h 12"/>
              <a:gd name="T14" fmla="*/ 15 w 15"/>
              <a:gd name="T15" fmla="*/ 4 h 12"/>
              <a:gd name="T16" fmla="*/ 15 w 15"/>
              <a:gd name="T17" fmla="*/ 6 h 12"/>
              <a:gd name="T18" fmla="*/ 15 w 15"/>
              <a:gd name="T19" fmla="*/ 6 h 12"/>
              <a:gd name="T20" fmla="*/ 15 w 15"/>
              <a:gd name="T21" fmla="*/ 8 h 12"/>
              <a:gd name="T22" fmla="*/ 13 w 15"/>
              <a:gd name="T23" fmla="*/ 8 h 12"/>
              <a:gd name="T24" fmla="*/ 13 w 15"/>
              <a:gd name="T25" fmla="*/ 10 h 12"/>
              <a:gd name="T26" fmla="*/ 11 w 15"/>
              <a:gd name="T27" fmla="*/ 10 h 12"/>
              <a:gd name="T28" fmla="*/ 10 w 15"/>
              <a:gd name="T29" fmla="*/ 10 h 12"/>
              <a:gd name="T30" fmla="*/ 10 w 15"/>
              <a:gd name="T31" fmla="*/ 12 h 12"/>
              <a:gd name="T32" fmla="*/ 8 w 15"/>
              <a:gd name="T33" fmla="*/ 12 h 12"/>
              <a:gd name="T34" fmla="*/ 6 w 15"/>
              <a:gd name="T35" fmla="*/ 12 h 12"/>
              <a:gd name="T36" fmla="*/ 4 w 15"/>
              <a:gd name="T37" fmla="*/ 10 h 12"/>
              <a:gd name="T38" fmla="*/ 4 w 15"/>
              <a:gd name="T39" fmla="*/ 10 h 12"/>
              <a:gd name="T40" fmla="*/ 2 w 15"/>
              <a:gd name="T41" fmla="*/ 10 h 12"/>
              <a:gd name="T42" fmla="*/ 2 w 15"/>
              <a:gd name="T43" fmla="*/ 8 h 12"/>
              <a:gd name="T44" fmla="*/ 0 w 15"/>
              <a:gd name="T45" fmla="*/ 8 h 12"/>
              <a:gd name="T46" fmla="*/ 0 w 15"/>
              <a:gd name="T47" fmla="*/ 6 h 12"/>
              <a:gd name="T48" fmla="*/ 0 w 15"/>
              <a:gd name="T49" fmla="*/ 6 h 12"/>
              <a:gd name="T50" fmla="*/ 0 w 15"/>
              <a:gd name="T51" fmla="*/ 4 h 12"/>
              <a:gd name="T52" fmla="*/ 0 w 15"/>
              <a:gd name="T53" fmla="*/ 4 h 12"/>
              <a:gd name="T54" fmla="*/ 2 w 15"/>
              <a:gd name="T55" fmla="*/ 2 h 12"/>
              <a:gd name="T56" fmla="*/ 2 w 15"/>
              <a:gd name="T57" fmla="*/ 2 h 12"/>
              <a:gd name="T58" fmla="*/ 4 w 15"/>
              <a:gd name="T59" fmla="*/ 2 h 12"/>
              <a:gd name="T60" fmla="*/ 4 w 15"/>
              <a:gd name="T61" fmla="*/ 0 h 12"/>
              <a:gd name="T62" fmla="*/ 6 w 15"/>
              <a:gd name="T63" fmla="*/ 0 h 12"/>
              <a:gd name="T64" fmla="*/ 8 w 15"/>
              <a:gd name="T6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1" name="Freeform 273"/>
          <p:cNvSpPr>
            <a:spLocks/>
          </p:cNvSpPr>
          <p:nvPr/>
        </p:nvSpPr>
        <p:spPr bwMode="auto">
          <a:xfrm>
            <a:off x="1050925" y="673100"/>
            <a:ext cx="47625" cy="38100"/>
          </a:xfrm>
          <a:custGeom>
            <a:avLst/>
            <a:gdLst>
              <a:gd name="T0" fmla="*/ 8 w 15"/>
              <a:gd name="T1" fmla="*/ 0 h 12"/>
              <a:gd name="T2" fmla="*/ 10 w 15"/>
              <a:gd name="T3" fmla="*/ 0 h 12"/>
              <a:gd name="T4" fmla="*/ 11 w 15"/>
              <a:gd name="T5" fmla="*/ 2 h 12"/>
              <a:gd name="T6" fmla="*/ 13 w 15"/>
              <a:gd name="T7" fmla="*/ 2 h 12"/>
              <a:gd name="T8" fmla="*/ 15 w 15"/>
              <a:gd name="T9" fmla="*/ 4 h 12"/>
              <a:gd name="T10" fmla="*/ 15 w 15"/>
              <a:gd name="T11" fmla="*/ 6 h 12"/>
              <a:gd name="T12" fmla="*/ 15 w 15"/>
              <a:gd name="T13" fmla="*/ 8 h 12"/>
              <a:gd name="T14" fmla="*/ 13 w 15"/>
              <a:gd name="T15" fmla="*/ 8 h 12"/>
              <a:gd name="T16" fmla="*/ 13 w 15"/>
              <a:gd name="T17" fmla="*/ 10 h 12"/>
              <a:gd name="T18" fmla="*/ 11 w 15"/>
              <a:gd name="T19" fmla="*/ 10 h 12"/>
              <a:gd name="T20" fmla="*/ 10 w 15"/>
              <a:gd name="T21" fmla="*/ 10 h 12"/>
              <a:gd name="T22" fmla="*/ 10 w 15"/>
              <a:gd name="T23" fmla="*/ 12 h 12"/>
              <a:gd name="T24" fmla="*/ 8 w 15"/>
              <a:gd name="T25" fmla="*/ 12 h 12"/>
              <a:gd name="T26" fmla="*/ 6 w 15"/>
              <a:gd name="T27" fmla="*/ 12 h 12"/>
              <a:gd name="T28" fmla="*/ 4 w 15"/>
              <a:gd name="T29" fmla="*/ 10 h 12"/>
              <a:gd name="T30" fmla="*/ 2 w 15"/>
              <a:gd name="T31" fmla="*/ 10 h 12"/>
              <a:gd name="T32" fmla="*/ 2 w 15"/>
              <a:gd name="T33" fmla="*/ 8 h 12"/>
              <a:gd name="T34" fmla="*/ 0 w 15"/>
              <a:gd name="T35" fmla="*/ 8 h 12"/>
              <a:gd name="T36" fmla="*/ 0 w 15"/>
              <a:gd name="T37" fmla="*/ 6 h 12"/>
              <a:gd name="T38" fmla="*/ 0 w 15"/>
              <a:gd name="T39" fmla="*/ 4 h 12"/>
              <a:gd name="T40" fmla="*/ 2 w 15"/>
              <a:gd name="T41" fmla="*/ 2 h 12"/>
              <a:gd name="T42" fmla="*/ 4 w 15"/>
              <a:gd name="T43" fmla="*/ 2 h 12"/>
              <a:gd name="T44" fmla="*/ 4 w 15"/>
              <a:gd name="T45" fmla="*/ 0 h 12"/>
              <a:gd name="T46" fmla="*/ 6 w 15"/>
              <a:gd name="T47" fmla="*/ 0 h 12"/>
              <a:gd name="T48" fmla="*/ 8 w 15"/>
              <a:gd name="T4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2">
                <a:moveTo>
                  <a:pt x="8" y="0"/>
                </a:move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2" name="Freeform 274"/>
          <p:cNvSpPr>
            <a:spLocks/>
          </p:cNvSpPr>
          <p:nvPr/>
        </p:nvSpPr>
        <p:spPr bwMode="auto">
          <a:xfrm>
            <a:off x="2063750" y="1035050"/>
            <a:ext cx="298450" cy="400050"/>
          </a:xfrm>
          <a:custGeom>
            <a:avLst/>
            <a:gdLst>
              <a:gd name="T0" fmla="*/ 4 w 94"/>
              <a:gd name="T1" fmla="*/ 2 h 126"/>
              <a:gd name="T2" fmla="*/ 5 w 94"/>
              <a:gd name="T3" fmla="*/ 0 h 126"/>
              <a:gd name="T4" fmla="*/ 2 w 94"/>
              <a:gd name="T5" fmla="*/ 0 h 126"/>
              <a:gd name="T6" fmla="*/ 0 w 94"/>
              <a:gd name="T7" fmla="*/ 2 h 126"/>
              <a:gd name="T8" fmla="*/ 2 w 94"/>
              <a:gd name="T9" fmla="*/ 4 h 126"/>
              <a:gd name="T10" fmla="*/ 44 w 94"/>
              <a:gd name="T11" fmla="*/ 82 h 126"/>
              <a:gd name="T12" fmla="*/ 44 w 94"/>
              <a:gd name="T13" fmla="*/ 86 h 126"/>
              <a:gd name="T14" fmla="*/ 42 w 94"/>
              <a:gd name="T15" fmla="*/ 88 h 126"/>
              <a:gd name="T16" fmla="*/ 38 w 94"/>
              <a:gd name="T17" fmla="*/ 90 h 126"/>
              <a:gd name="T18" fmla="*/ 32 w 94"/>
              <a:gd name="T19" fmla="*/ 92 h 126"/>
              <a:gd name="T20" fmla="*/ 29 w 94"/>
              <a:gd name="T21" fmla="*/ 96 h 126"/>
              <a:gd name="T22" fmla="*/ 27 w 94"/>
              <a:gd name="T23" fmla="*/ 101 h 126"/>
              <a:gd name="T24" fmla="*/ 25 w 94"/>
              <a:gd name="T25" fmla="*/ 107 h 126"/>
              <a:gd name="T26" fmla="*/ 27 w 94"/>
              <a:gd name="T27" fmla="*/ 113 h 126"/>
              <a:gd name="T28" fmla="*/ 29 w 94"/>
              <a:gd name="T29" fmla="*/ 119 h 126"/>
              <a:gd name="T30" fmla="*/ 34 w 94"/>
              <a:gd name="T31" fmla="*/ 123 h 126"/>
              <a:gd name="T32" fmla="*/ 42 w 94"/>
              <a:gd name="T33" fmla="*/ 126 h 126"/>
              <a:gd name="T34" fmla="*/ 52 w 94"/>
              <a:gd name="T35" fmla="*/ 126 h 126"/>
              <a:gd name="T36" fmla="*/ 59 w 94"/>
              <a:gd name="T37" fmla="*/ 123 h 126"/>
              <a:gd name="T38" fmla="*/ 65 w 94"/>
              <a:gd name="T39" fmla="*/ 119 h 126"/>
              <a:gd name="T40" fmla="*/ 67 w 94"/>
              <a:gd name="T41" fmla="*/ 113 h 126"/>
              <a:gd name="T42" fmla="*/ 67 w 94"/>
              <a:gd name="T43" fmla="*/ 107 h 126"/>
              <a:gd name="T44" fmla="*/ 67 w 94"/>
              <a:gd name="T45" fmla="*/ 101 h 126"/>
              <a:gd name="T46" fmla="*/ 65 w 94"/>
              <a:gd name="T47" fmla="*/ 96 h 126"/>
              <a:gd name="T48" fmla="*/ 61 w 94"/>
              <a:gd name="T49" fmla="*/ 92 h 126"/>
              <a:gd name="T50" fmla="*/ 55 w 94"/>
              <a:gd name="T51" fmla="*/ 90 h 126"/>
              <a:gd name="T52" fmla="*/ 52 w 94"/>
              <a:gd name="T53" fmla="*/ 88 h 126"/>
              <a:gd name="T54" fmla="*/ 50 w 94"/>
              <a:gd name="T55" fmla="*/ 86 h 126"/>
              <a:gd name="T56" fmla="*/ 48 w 94"/>
              <a:gd name="T57" fmla="*/ 82 h 126"/>
              <a:gd name="T58" fmla="*/ 92 w 94"/>
              <a:gd name="T59" fmla="*/ 4 h 126"/>
              <a:gd name="T60" fmla="*/ 94 w 94"/>
              <a:gd name="T61" fmla="*/ 2 h 126"/>
              <a:gd name="T62" fmla="*/ 92 w 94"/>
              <a:gd name="T63" fmla="*/ 0 h 126"/>
              <a:gd name="T64" fmla="*/ 88 w 94"/>
              <a:gd name="T65" fmla="*/ 0 h 126"/>
              <a:gd name="T66" fmla="*/ 46 w 94"/>
              <a:gd name="T67" fmla="*/ 3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126">
                <a:moveTo>
                  <a:pt x="46" y="36"/>
                </a:move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4" y="38"/>
                </a:lnTo>
                <a:lnTo>
                  <a:pt x="44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90"/>
                </a:lnTo>
                <a:lnTo>
                  <a:pt x="38" y="90"/>
                </a:lnTo>
                <a:lnTo>
                  <a:pt x="36" y="92"/>
                </a:lnTo>
                <a:lnTo>
                  <a:pt x="32" y="92"/>
                </a:lnTo>
                <a:lnTo>
                  <a:pt x="30" y="94"/>
                </a:lnTo>
                <a:lnTo>
                  <a:pt x="29" y="96"/>
                </a:lnTo>
                <a:lnTo>
                  <a:pt x="29" y="99"/>
                </a:lnTo>
                <a:lnTo>
                  <a:pt x="27" y="101"/>
                </a:lnTo>
                <a:lnTo>
                  <a:pt x="27" y="103"/>
                </a:lnTo>
                <a:lnTo>
                  <a:pt x="25" y="107"/>
                </a:lnTo>
                <a:lnTo>
                  <a:pt x="25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0" y="121"/>
                </a:lnTo>
                <a:lnTo>
                  <a:pt x="34" y="123"/>
                </a:lnTo>
                <a:lnTo>
                  <a:pt x="38" y="124"/>
                </a:lnTo>
                <a:lnTo>
                  <a:pt x="42" y="126"/>
                </a:lnTo>
                <a:lnTo>
                  <a:pt x="46" y="126"/>
                </a:lnTo>
                <a:lnTo>
                  <a:pt x="52" y="126"/>
                </a:lnTo>
                <a:lnTo>
                  <a:pt x="55" y="124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7" y="113"/>
                </a:lnTo>
                <a:lnTo>
                  <a:pt x="69" y="109"/>
                </a:lnTo>
                <a:lnTo>
                  <a:pt x="67" y="107"/>
                </a:lnTo>
                <a:lnTo>
                  <a:pt x="67" y="103"/>
                </a:lnTo>
                <a:lnTo>
                  <a:pt x="67" y="101"/>
                </a:lnTo>
                <a:lnTo>
                  <a:pt x="65" y="99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2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48" y="82"/>
                </a:lnTo>
                <a:lnTo>
                  <a:pt x="48" y="38"/>
                </a:lnTo>
                <a:lnTo>
                  <a:pt x="92" y="4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46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3" name="Freeform 275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2 w 15"/>
              <a:gd name="T7" fmla="*/ 0 h 10"/>
              <a:gd name="T8" fmla="*/ 14 w 15"/>
              <a:gd name="T9" fmla="*/ 0 h 10"/>
              <a:gd name="T10" fmla="*/ 14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4 w 15"/>
              <a:gd name="T23" fmla="*/ 8 h 10"/>
              <a:gd name="T24" fmla="*/ 14 w 15"/>
              <a:gd name="T25" fmla="*/ 8 h 10"/>
              <a:gd name="T26" fmla="*/ 12 w 15"/>
              <a:gd name="T27" fmla="*/ 8 h 10"/>
              <a:gd name="T28" fmla="*/ 12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8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0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4" name="Freeform 276"/>
          <p:cNvSpPr>
            <a:spLocks/>
          </p:cNvSpPr>
          <p:nvPr/>
        </p:nvSpPr>
        <p:spPr bwMode="auto">
          <a:xfrm>
            <a:off x="2190750" y="135572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4 w 15"/>
              <a:gd name="T7" fmla="*/ 0 h 10"/>
              <a:gd name="T8" fmla="*/ 14 w 15"/>
              <a:gd name="T9" fmla="*/ 2 h 10"/>
              <a:gd name="T10" fmla="*/ 15 w 15"/>
              <a:gd name="T11" fmla="*/ 2 h 10"/>
              <a:gd name="T12" fmla="*/ 15 w 15"/>
              <a:gd name="T13" fmla="*/ 4 h 10"/>
              <a:gd name="T14" fmla="*/ 15 w 15"/>
              <a:gd name="T15" fmla="*/ 6 h 10"/>
              <a:gd name="T16" fmla="*/ 14 w 15"/>
              <a:gd name="T17" fmla="*/ 8 h 10"/>
              <a:gd name="T18" fmla="*/ 12 w 15"/>
              <a:gd name="T19" fmla="*/ 8 h 10"/>
              <a:gd name="T20" fmla="*/ 12 w 15"/>
              <a:gd name="T21" fmla="*/ 10 h 10"/>
              <a:gd name="T22" fmla="*/ 10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4 w 15"/>
              <a:gd name="T31" fmla="*/ 8 h 10"/>
              <a:gd name="T32" fmla="*/ 2 w 15"/>
              <a:gd name="T33" fmla="*/ 8 h 10"/>
              <a:gd name="T34" fmla="*/ 0 w 15"/>
              <a:gd name="T35" fmla="*/ 6 h 10"/>
              <a:gd name="T36" fmla="*/ 0 w 15"/>
              <a:gd name="T37" fmla="*/ 4 h 10"/>
              <a:gd name="T38" fmla="*/ 0 w 15"/>
              <a:gd name="T39" fmla="*/ 2 h 10"/>
              <a:gd name="T40" fmla="*/ 2 w 15"/>
              <a:gd name="T41" fmla="*/ 2 h 10"/>
              <a:gd name="T42" fmla="*/ 2 w 15"/>
              <a:gd name="T43" fmla="*/ 0 h 10"/>
              <a:gd name="T44" fmla="*/ 4 w 15"/>
              <a:gd name="T45" fmla="*/ 0 h 10"/>
              <a:gd name="T46" fmla="*/ 6 w 15"/>
              <a:gd name="T47" fmla="*/ 0 h 10"/>
              <a:gd name="T48" fmla="*/ 8 w 15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5" name="Freeform 277"/>
          <p:cNvSpPr>
            <a:spLocks/>
          </p:cNvSpPr>
          <p:nvPr/>
        </p:nvSpPr>
        <p:spPr bwMode="auto">
          <a:xfrm>
            <a:off x="1971675" y="606425"/>
            <a:ext cx="298450" cy="434975"/>
          </a:xfrm>
          <a:custGeom>
            <a:avLst/>
            <a:gdLst>
              <a:gd name="T0" fmla="*/ 8 w 94"/>
              <a:gd name="T1" fmla="*/ 4 h 137"/>
              <a:gd name="T2" fmla="*/ 6 w 94"/>
              <a:gd name="T3" fmla="*/ 0 h 137"/>
              <a:gd name="T4" fmla="*/ 2 w 94"/>
              <a:gd name="T5" fmla="*/ 0 h 137"/>
              <a:gd name="T6" fmla="*/ 4 w 94"/>
              <a:gd name="T7" fmla="*/ 2 h 137"/>
              <a:gd name="T8" fmla="*/ 36 w 94"/>
              <a:gd name="T9" fmla="*/ 50 h 137"/>
              <a:gd name="T10" fmla="*/ 25 w 94"/>
              <a:gd name="T11" fmla="*/ 94 h 137"/>
              <a:gd name="T12" fmla="*/ 21 w 94"/>
              <a:gd name="T13" fmla="*/ 96 h 137"/>
              <a:gd name="T14" fmla="*/ 19 w 94"/>
              <a:gd name="T15" fmla="*/ 98 h 137"/>
              <a:gd name="T16" fmla="*/ 15 w 94"/>
              <a:gd name="T17" fmla="*/ 98 h 137"/>
              <a:gd name="T18" fmla="*/ 10 w 94"/>
              <a:gd name="T19" fmla="*/ 100 h 137"/>
              <a:gd name="T20" fmla="*/ 4 w 94"/>
              <a:gd name="T21" fmla="*/ 104 h 137"/>
              <a:gd name="T22" fmla="*/ 2 w 94"/>
              <a:gd name="T23" fmla="*/ 108 h 137"/>
              <a:gd name="T24" fmla="*/ 0 w 94"/>
              <a:gd name="T25" fmla="*/ 114 h 137"/>
              <a:gd name="T26" fmla="*/ 0 w 94"/>
              <a:gd name="T27" fmla="*/ 119 h 137"/>
              <a:gd name="T28" fmla="*/ 2 w 94"/>
              <a:gd name="T29" fmla="*/ 125 h 137"/>
              <a:gd name="T30" fmla="*/ 8 w 94"/>
              <a:gd name="T31" fmla="*/ 131 h 137"/>
              <a:gd name="T32" fmla="*/ 15 w 94"/>
              <a:gd name="T33" fmla="*/ 135 h 137"/>
              <a:gd name="T34" fmla="*/ 25 w 94"/>
              <a:gd name="T35" fmla="*/ 137 h 137"/>
              <a:gd name="T36" fmla="*/ 33 w 94"/>
              <a:gd name="T37" fmla="*/ 135 h 137"/>
              <a:gd name="T38" fmla="*/ 38 w 94"/>
              <a:gd name="T39" fmla="*/ 129 h 137"/>
              <a:gd name="T40" fmla="*/ 40 w 94"/>
              <a:gd name="T41" fmla="*/ 125 h 137"/>
              <a:gd name="T42" fmla="*/ 42 w 94"/>
              <a:gd name="T43" fmla="*/ 119 h 137"/>
              <a:gd name="T44" fmla="*/ 42 w 94"/>
              <a:gd name="T45" fmla="*/ 114 h 137"/>
              <a:gd name="T46" fmla="*/ 40 w 94"/>
              <a:gd name="T47" fmla="*/ 108 h 137"/>
              <a:gd name="T48" fmla="*/ 34 w 94"/>
              <a:gd name="T49" fmla="*/ 104 h 137"/>
              <a:gd name="T50" fmla="*/ 31 w 94"/>
              <a:gd name="T51" fmla="*/ 100 h 137"/>
              <a:gd name="T52" fmla="*/ 29 w 94"/>
              <a:gd name="T53" fmla="*/ 98 h 137"/>
              <a:gd name="T54" fmla="*/ 29 w 94"/>
              <a:gd name="T55" fmla="*/ 94 h 137"/>
              <a:gd name="T56" fmla="*/ 90 w 94"/>
              <a:gd name="T57" fmla="*/ 27 h 137"/>
              <a:gd name="T58" fmla="*/ 94 w 94"/>
              <a:gd name="T59" fmla="*/ 27 h 137"/>
              <a:gd name="T60" fmla="*/ 92 w 94"/>
              <a:gd name="T61" fmla="*/ 25 h 137"/>
              <a:gd name="T62" fmla="*/ 90 w 94"/>
              <a:gd name="T63" fmla="*/ 23 h 137"/>
              <a:gd name="T64" fmla="*/ 88 w 94"/>
              <a:gd name="T65" fmla="*/ 2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37">
                <a:moveTo>
                  <a:pt x="38" y="48"/>
                </a:move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36" y="50"/>
                </a:lnTo>
                <a:lnTo>
                  <a:pt x="25" y="92"/>
                </a:lnTo>
                <a:lnTo>
                  <a:pt x="25" y="94"/>
                </a:lnTo>
                <a:lnTo>
                  <a:pt x="23" y="96"/>
                </a:lnTo>
                <a:lnTo>
                  <a:pt x="21" y="96"/>
                </a:lnTo>
                <a:lnTo>
                  <a:pt x="21" y="98"/>
                </a:lnTo>
                <a:lnTo>
                  <a:pt x="19" y="98"/>
                </a:lnTo>
                <a:lnTo>
                  <a:pt x="17" y="98"/>
                </a:lnTo>
                <a:lnTo>
                  <a:pt x="15" y="98"/>
                </a:lnTo>
                <a:lnTo>
                  <a:pt x="11" y="98"/>
                </a:lnTo>
                <a:lnTo>
                  <a:pt x="10" y="100"/>
                </a:lnTo>
                <a:lnTo>
                  <a:pt x="6" y="102"/>
                </a:lnTo>
                <a:lnTo>
                  <a:pt x="4" y="104"/>
                </a:lnTo>
                <a:lnTo>
                  <a:pt x="4" y="106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5"/>
                </a:lnTo>
                <a:lnTo>
                  <a:pt x="0" y="119"/>
                </a:lnTo>
                <a:lnTo>
                  <a:pt x="0" y="123"/>
                </a:lnTo>
                <a:lnTo>
                  <a:pt x="2" y="125"/>
                </a:lnTo>
                <a:lnTo>
                  <a:pt x="4" y="129"/>
                </a:lnTo>
                <a:lnTo>
                  <a:pt x="8" y="131"/>
                </a:lnTo>
                <a:lnTo>
                  <a:pt x="11" y="133"/>
                </a:lnTo>
                <a:lnTo>
                  <a:pt x="15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4" y="133"/>
                </a:lnTo>
                <a:lnTo>
                  <a:pt x="38" y="129"/>
                </a:lnTo>
                <a:lnTo>
                  <a:pt x="40" y="127"/>
                </a:lnTo>
                <a:lnTo>
                  <a:pt x="40" y="125"/>
                </a:lnTo>
                <a:lnTo>
                  <a:pt x="42" y="121"/>
                </a:lnTo>
                <a:lnTo>
                  <a:pt x="42" y="119"/>
                </a:lnTo>
                <a:lnTo>
                  <a:pt x="42" y="115"/>
                </a:lnTo>
                <a:lnTo>
                  <a:pt x="42" y="114"/>
                </a:lnTo>
                <a:lnTo>
                  <a:pt x="40" y="110"/>
                </a:lnTo>
                <a:lnTo>
                  <a:pt x="40" y="108"/>
                </a:lnTo>
                <a:lnTo>
                  <a:pt x="38" y="106"/>
                </a:lnTo>
                <a:lnTo>
                  <a:pt x="34" y="104"/>
                </a:lnTo>
                <a:lnTo>
                  <a:pt x="33" y="102"/>
                </a:lnTo>
                <a:lnTo>
                  <a:pt x="31" y="100"/>
                </a:lnTo>
                <a:lnTo>
                  <a:pt x="29" y="100"/>
                </a:lnTo>
                <a:lnTo>
                  <a:pt x="29" y="98"/>
                </a:lnTo>
                <a:lnTo>
                  <a:pt x="29" y="96"/>
                </a:lnTo>
                <a:lnTo>
                  <a:pt x="29" y="94"/>
                </a:lnTo>
                <a:lnTo>
                  <a:pt x="40" y="50"/>
                </a:lnTo>
                <a:lnTo>
                  <a:pt x="90" y="27"/>
                </a:lnTo>
                <a:lnTo>
                  <a:pt x="92" y="27"/>
                </a:lnTo>
                <a:lnTo>
                  <a:pt x="94" y="27"/>
                </a:lnTo>
                <a:lnTo>
                  <a:pt x="94" y="25"/>
                </a:lnTo>
                <a:lnTo>
                  <a:pt x="92" y="25"/>
                </a:lnTo>
                <a:lnTo>
                  <a:pt x="92" y="23"/>
                </a:lnTo>
                <a:lnTo>
                  <a:pt x="90" y="23"/>
                </a:lnTo>
                <a:lnTo>
                  <a:pt x="88" y="23"/>
                </a:lnTo>
                <a:lnTo>
                  <a:pt x="88" y="25"/>
                </a:lnTo>
                <a:lnTo>
                  <a:pt x="38" y="4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6" name="Freeform 278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2 w 16"/>
              <a:gd name="T7" fmla="*/ 2 h 11"/>
              <a:gd name="T8" fmla="*/ 14 w 16"/>
              <a:gd name="T9" fmla="*/ 4 h 11"/>
              <a:gd name="T10" fmla="*/ 14 w 16"/>
              <a:gd name="T11" fmla="*/ 4 h 11"/>
              <a:gd name="T12" fmla="*/ 14 w 16"/>
              <a:gd name="T13" fmla="*/ 5 h 11"/>
              <a:gd name="T14" fmla="*/ 16 w 16"/>
              <a:gd name="T15" fmla="*/ 7 h 11"/>
              <a:gd name="T16" fmla="*/ 16 w 16"/>
              <a:gd name="T17" fmla="*/ 7 h 11"/>
              <a:gd name="T18" fmla="*/ 14 w 16"/>
              <a:gd name="T19" fmla="*/ 9 h 11"/>
              <a:gd name="T20" fmla="*/ 14 w 16"/>
              <a:gd name="T21" fmla="*/ 9 h 11"/>
              <a:gd name="T22" fmla="*/ 14 w 16"/>
              <a:gd name="T23" fmla="*/ 9 h 11"/>
              <a:gd name="T24" fmla="*/ 12 w 16"/>
              <a:gd name="T25" fmla="*/ 11 h 11"/>
              <a:gd name="T26" fmla="*/ 10 w 16"/>
              <a:gd name="T27" fmla="*/ 11 h 11"/>
              <a:gd name="T28" fmla="*/ 10 w 16"/>
              <a:gd name="T29" fmla="*/ 11 h 11"/>
              <a:gd name="T30" fmla="*/ 8 w 16"/>
              <a:gd name="T31" fmla="*/ 11 h 11"/>
              <a:gd name="T32" fmla="*/ 6 w 16"/>
              <a:gd name="T33" fmla="*/ 11 h 11"/>
              <a:gd name="T34" fmla="*/ 4 w 16"/>
              <a:gd name="T35" fmla="*/ 9 h 11"/>
              <a:gd name="T36" fmla="*/ 4 w 16"/>
              <a:gd name="T37" fmla="*/ 9 h 11"/>
              <a:gd name="T38" fmla="*/ 2 w 16"/>
              <a:gd name="T39" fmla="*/ 9 h 11"/>
              <a:gd name="T40" fmla="*/ 2 w 16"/>
              <a:gd name="T41" fmla="*/ 7 h 11"/>
              <a:gd name="T42" fmla="*/ 0 w 16"/>
              <a:gd name="T43" fmla="*/ 7 h 11"/>
              <a:gd name="T44" fmla="*/ 0 w 16"/>
              <a:gd name="T45" fmla="*/ 5 h 11"/>
              <a:gd name="T46" fmla="*/ 0 w 16"/>
              <a:gd name="T47" fmla="*/ 5 h 11"/>
              <a:gd name="T48" fmla="*/ 0 w 16"/>
              <a:gd name="T49" fmla="*/ 4 h 11"/>
              <a:gd name="T50" fmla="*/ 0 w 16"/>
              <a:gd name="T51" fmla="*/ 4 h 11"/>
              <a:gd name="T52" fmla="*/ 0 w 16"/>
              <a:gd name="T53" fmla="*/ 2 h 11"/>
              <a:gd name="T54" fmla="*/ 2 w 16"/>
              <a:gd name="T55" fmla="*/ 2 h 11"/>
              <a:gd name="T56" fmla="*/ 4 w 16"/>
              <a:gd name="T57" fmla="*/ 2 h 11"/>
              <a:gd name="T58" fmla="*/ 4 w 16"/>
              <a:gd name="T59" fmla="*/ 0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7" name="Freeform 279"/>
          <p:cNvSpPr>
            <a:spLocks/>
          </p:cNvSpPr>
          <p:nvPr/>
        </p:nvSpPr>
        <p:spPr bwMode="auto">
          <a:xfrm>
            <a:off x="2019300" y="9556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2 h 11"/>
              <a:gd name="T4" fmla="*/ 12 w 16"/>
              <a:gd name="T5" fmla="*/ 2 h 11"/>
              <a:gd name="T6" fmla="*/ 14 w 16"/>
              <a:gd name="T7" fmla="*/ 4 h 11"/>
              <a:gd name="T8" fmla="*/ 14 w 16"/>
              <a:gd name="T9" fmla="*/ 5 h 11"/>
              <a:gd name="T10" fmla="*/ 16 w 16"/>
              <a:gd name="T11" fmla="*/ 7 h 11"/>
              <a:gd name="T12" fmla="*/ 14 w 16"/>
              <a:gd name="T13" fmla="*/ 9 h 11"/>
              <a:gd name="T14" fmla="*/ 12 w 16"/>
              <a:gd name="T15" fmla="*/ 11 h 11"/>
              <a:gd name="T16" fmla="*/ 10 w 16"/>
              <a:gd name="T17" fmla="*/ 11 h 11"/>
              <a:gd name="T18" fmla="*/ 8 w 16"/>
              <a:gd name="T19" fmla="*/ 11 h 11"/>
              <a:gd name="T20" fmla="*/ 6 w 16"/>
              <a:gd name="T21" fmla="*/ 11 h 11"/>
              <a:gd name="T22" fmla="*/ 4 w 16"/>
              <a:gd name="T23" fmla="*/ 9 h 11"/>
              <a:gd name="T24" fmla="*/ 2 w 16"/>
              <a:gd name="T25" fmla="*/ 9 h 11"/>
              <a:gd name="T26" fmla="*/ 2 w 16"/>
              <a:gd name="T27" fmla="*/ 7 h 11"/>
              <a:gd name="T28" fmla="*/ 0 w 16"/>
              <a:gd name="T29" fmla="*/ 7 h 11"/>
              <a:gd name="T30" fmla="*/ 0 w 16"/>
              <a:gd name="T31" fmla="*/ 5 h 11"/>
              <a:gd name="T32" fmla="*/ 0 w 16"/>
              <a:gd name="T33" fmla="*/ 4 h 11"/>
              <a:gd name="T34" fmla="*/ 0 w 16"/>
              <a:gd name="T35" fmla="*/ 2 h 11"/>
              <a:gd name="T36" fmla="*/ 2 w 16"/>
              <a:gd name="T37" fmla="*/ 2 h 11"/>
              <a:gd name="T38" fmla="*/ 4 w 16"/>
              <a:gd name="T39" fmla="*/ 2 h 11"/>
              <a:gd name="T40" fmla="*/ 4 w 16"/>
              <a:gd name="T41" fmla="*/ 0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2"/>
                </a:lnTo>
                <a:lnTo>
                  <a:pt x="12" y="2"/>
                </a:lnTo>
                <a:lnTo>
                  <a:pt x="14" y="4"/>
                </a:lnTo>
                <a:lnTo>
                  <a:pt x="14" y="5"/>
                </a:lnTo>
                <a:lnTo>
                  <a:pt x="16" y="7"/>
                </a:lnTo>
                <a:lnTo>
                  <a:pt x="14" y="9"/>
                </a:lnTo>
                <a:lnTo>
                  <a:pt x="12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8" name="Freeform 280"/>
          <p:cNvSpPr>
            <a:spLocks/>
          </p:cNvSpPr>
          <p:nvPr/>
        </p:nvSpPr>
        <p:spPr bwMode="auto">
          <a:xfrm>
            <a:off x="2324100" y="606425"/>
            <a:ext cx="371475" cy="434975"/>
          </a:xfrm>
          <a:custGeom>
            <a:avLst/>
            <a:gdLst>
              <a:gd name="T0" fmla="*/ 39 w 117"/>
              <a:gd name="T1" fmla="*/ 4 h 137"/>
              <a:gd name="T2" fmla="*/ 39 w 117"/>
              <a:gd name="T3" fmla="*/ 0 h 137"/>
              <a:gd name="T4" fmla="*/ 35 w 117"/>
              <a:gd name="T5" fmla="*/ 0 h 137"/>
              <a:gd name="T6" fmla="*/ 35 w 117"/>
              <a:gd name="T7" fmla="*/ 0 h 137"/>
              <a:gd name="T8" fmla="*/ 35 w 117"/>
              <a:gd name="T9" fmla="*/ 4 h 137"/>
              <a:gd name="T10" fmla="*/ 33 w 117"/>
              <a:gd name="T11" fmla="*/ 94 h 137"/>
              <a:gd name="T12" fmla="*/ 29 w 117"/>
              <a:gd name="T13" fmla="*/ 96 h 137"/>
              <a:gd name="T14" fmla="*/ 27 w 117"/>
              <a:gd name="T15" fmla="*/ 98 h 137"/>
              <a:gd name="T16" fmla="*/ 23 w 117"/>
              <a:gd name="T17" fmla="*/ 96 h 137"/>
              <a:gd name="T18" fmla="*/ 18 w 117"/>
              <a:gd name="T19" fmla="*/ 96 h 137"/>
              <a:gd name="T20" fmla="*/ 12 w 117"/>
              <a:gd name="T21" fmla="*/ 98 h 137"/>
              <a:gd name="T22" fmla="*/ 8 w 117"/>
              <a:gd name="T23" fmla="*/ 100 h 137"/>
              <a:gd name="T24" fmla="*/ 4 w 117"/>
              <a:gd name="T25" fmla="*/ 104 h 137"/>
              <a:gd name="T26" fmla="*/ 0 w 117"/>
              <a:gd name="T27" fmla="*/ 110 h 137"/>
              <a:gd name="T28" fmla="*/ 0 w 117"/>
              <a:gd name="T29" fmla="*/ 117 h 137"/>
              <a:gd name="T30" fmla="*/ 2 w 117"/>
              <a:gd name="T31" fmla="*/ 123 h 137"/>
              <a:gd name="T32" fmla="*/ 8 w 117"/>
              <a:gd name="T33" fmla="*/ 129 h 137"/>
              <a:gd name="T34" fmla="*/ 18 w 117"/>
              <a:gd name="T35" fmla="*/ 135 h 137"/>
              <a:gd name="T36" fmla="*/ 25 w 117"/>
              <a:gd name="T37" fmla="*/ 137 h 137"/>
              <a:gd name="T38" fmla="*/ 33 w 117"/>
              <a:gd name="T39" fmla="*/ 135 h 137"/>
              <a:gd name="T40" fmla="*/ 37 w 117"/>
              <a:gd name="T41" fmla="*/ 131 h 137"/>
              <a:gd name="T42" fmla="*/ 41 w 117"/>
              <a:gd name="T43" fmla="*/ 125 h 137"/>
              <a:gd name="T44" fmla="*/ 43 w 117"/>
              <a:gd name="T45" fmla="*/ 121 h 137"/>
              <a:gd name="T46" fmla="*/ 43 w 117"/>
              <a:gd name="T47" fmla="*/ 115 h 137"/>
              <a:gd name="T48" fmla="*/ 41 w 117"/>
              <a:gd name="T49" fmla="*/ 110 h 137"/>
              <a:gd name="T50" fmla="*/ 37 w 117"/>
              <a:gd name="T51" fmla="*/ 106 h 137"/>
              <a:gd name="T52" fmla="*/ 35 w 117"/>
              <a:gd name="T53" fmla="*/ 102 h 137"/>
              <a:gd name="T54" fmla="*/ 35 w 117"/>
              <a:gd name="T55" fmla="*/ 98 h 137"/>
              <a:gd name="T56" fmla="*/ 58 w 117"/>
              <a:gd name="T57" fmla="*/ 58 h 137"/>
              <a:gd name="T58" fmla="*/ 116 w 117"/>
              <a:gd name="T59" fmla="*/ 48 h 137"/>
              <a:gd name="T60" fmla="*/ 117 w 117"/>
              <a:gd name="T61" fmla="*/ 46 h 137"/>
              <a:gd name="T62" fmla="*/ 116 w 117"/>
              <a:gd name="T63" fmla="*/ 44 h 137"/>
              <a:gd name="T64" fmla="*/ 112 w 117"/>
              <a:gd name="T65" fmla="*/ 44 h 137"/>
              <a:gd name="T66" fmla="*/ 112 w 117"/>
              <a:gd name="T67" fmla="*/ 44 h 137"/>
              <a:gd name="T68" fmla="*/ 58 w 117"/>
              <a:gd name="T69" fmla="*/ 5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37">
                <a:moveTo>
                  <a:pt x="58" y="56"/>
                </a:moveTo>
                <a:lnTo>
                  <a:pt x="39" y="4"/>
                </a:lnTo>
                <a:lnTo>
                  <a:pt x="39" y="2"/>
                </a:lnTo>
                <a:lnTo>
                  <a:pt x="39" y="0"/>
                </a:lnTo>
                <a:lnTo>
                  <a:pt x="37" y="0"/>
                </a:lnTo>
                <a:lnTo>
                  <a:pt x="35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4"/>
                </a:lnTo>
                <a:lnTo>
                  <a:pt x="54" y="56"/>
                </a:lnTo>
                <a:lnTo>
                  <a:pt x="33" y="94"/>
                </a:lnTo>
                <a:lnTo>
                  <a:pt x="31" y="96"/>
                </a:lnTo>
                <a:lnTo>
                  <a:pt x="29" y="96"/>
                </a:lnTo>
                <a:lnTo>
                  <a:pt x="29" y="98"/>
                </a:lnTo>
                <a:lnTo>
                  <a:pt x="27" y="98"/>
                </a:lnTo>
                <a:lnTo>
                  <a:pt x="25" y="96"/>
                </a:lnTo>
                <a:lnTo>
                  <a:pt x="23" y="96"/>
                </a:lnTo>
                <a:lnTo>
                  <a:pt x="21" y="96"/>
                </a:lnTo>
                <a:lnTo>
                  <a:pt x="18" y="96"/>
                </a:lnTo>
                <a:lnTo>
                  <a:pt x="14" y="96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6" y="102"/>
                </a:lnTo>
                <a:lnTo>
                  <a:pt x="4" y="104"/>
                </a:lnTo>
                <a:lnTo>
                  <a:pt x="2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7"/>
                </a:lnTo>
                <a:lnTo>
                  <a:pt x="2" y="119"/>
                </a:lnTo>
                <a:lnTo>
                  <a:pt x="2" y="123"/>
                </a:lnTo>
                <a:lnTo>
                  <a:pt x="6" y="127"/>
                </a:lnTo>
                <a:lnTo>
                  <a:pt x="8" y="129"/>
                </a:lnTo>
                <a:lnTo>
                  <a:pt x="12" y="133"/>
                </a:lnTo>
                <a:lnTo>
                  <a:pt x="18" y="135"/>
                </a:lnTo>
                <a:lnTo>
                  <a:pt x="21" y="135"/>
                </a:lnTo>
                <a:lnTo>
                  <a:pt x="25" y="137"/>
                </a:lnTo>
                <a:lnTo>
                  <a:pt x="29" y="135"/>
                </a:lnTo>
                <a:lnTo>
                  <a:pt x="33" y="135"/>
                </a:lnTo>
                <a:lnTo>
                  <a:pt x="35" y="133"/>
                </a:lnTo>
                <a:lnTo>
                  <a:pt x="37" y="131"/>
                </a:lnTo>
                <a:lnTo>
                  <a:pt x="39" y="129"/>
                </a:lnTo>
                <a:lnTo>
                  <a:pt x="41" y="125"/>
                </a:lnTo>
                <a:lnTo>
                  <a:pt x="43" y="123"/>
                </a:lnTo>
                <a:lnTo>
                  <a:pt x="43" y="121"/>
                </a:lnTo>
                <a:lnTo>
                  <a:pt x="43" y="117"/>
                </a:lnTo>
                <a:lnTo>
                  <a:pt x="43" y="115"/>
                </a:lnTo>
                <a:lnTo>
                  <a:pt x="43" y="114"/>
                </a:lnTo>
                <a:lnTo>
                  <a:pt x="41" y="110"/>
                </a:lnTo>
                <a:lnTo>
                  <a:pt x="39" y="108"/>
                </a:lnTo>
                <a:lnTo>
                  <a:pt x="37" y="106"/>
                </a:lnTo>
                <a:lnTo>
                  <a:pt x="37" y="104"/>
                </a:lnTo>
                <a:lnTo>
                  <a:pt x="35" y="102"/>
                </a:lnTo>
                <a:lnTo>
                  <a:pt x="35" y="100"/>
                </a:lnTo>
                <a:lnTo>
                  <a:pt x="35" y="98"/>
                </a:lnTo>
                <a:lnTo>
                  <a:pt x="35" y="96"/>
                </a:lnTo>
                <a:lnTo>
                  <a:pt x="58" y="58"/>
                </a:lnTo>
                <a:lnTo>
                  <a:pt x="114" y="48"/>
                </a:lnTo>
                <a:lnTo>
                  <a:pt x="116" y="48"/>
                </a:lnTo>
                <a:lnTo>
                  <a:pt x="117" y="48"/>
                </a:lnTo>
                <a:lnTo>
                  <a:pt x="117" y="46"/>
                </a:lnTo>
                <a:lnTo>
                  <a:pt x="116" y="46"/>
                </a:lnTo>
                <a:lnTo>
                  <a:pt x="116" y="44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2" y="44"/>
                </a:lnTo>
                <a:lnTo>
                  <a:pt x="112" y="46"/>
                </a:lnTo>
                <a:lnTo>
                  <a:pt x="58" y="5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49" name="Freeform 281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1 w 13"/>
              <a:gd name="T7" fmla="*/ 4 h 11"/>
              <a:gd name="T8" fmla="*/ 13 w 13"/>
              <a:gd name="T9" fmla="*/ 5 h 11"/>
              <a:gd name="T10" fmla="*/ 13 w 13"/>
              <a:gd name="T11" fmla="*/ 5 h 11"/>
              <a:gd name="T12" fmla="*/ 13 w 13"/>
              <a:gd name="T13" fmla="*/ 7 h 11"/>
              <a:gd name="T14" fmla="*/ 13 w 13"/>
              <a:gd name="T15" fmla="*/ 9 h 11"/>
              <a:gd name="T16" fmla="*/ 13 w 13"/>
              <a:gd name="T17" fmla="*/ 9 h 11"/>
              <a:gd name="T18" fmla="*/ 11 w 13"/>
              <a:gd name="T19" fmla="*/ 9 h 11"/>
              <a:gd name="T20" fmla="*/ 11 w 13"/>
              <a:gd name="T21" fmla="*/ 11 h 11"/>
              <a:gd name="T22" fmla="*/ 9 w 13"/>
              <a:gd name="T23" fmla="*/ 11 h 11"/>
              <a:gd name="T24" fmla="*/ 9 w 13"/>
              <a:gd name="T25" fmla="*/ 11 h 11"/>
              <a:gd name="T26" fmla="*/ 7 w 13"/>
              <a:gd name="T27" fmla="*/ 11 h 11"/>
              <a:gd name="T28" fmla="*/ 5 w 13"/>
              <a:gd name="T29" fmla="*/ 11 h 11"/>
              <a:gd name="T30" fmla="*/ 5 w 13"/>
              <a:gd name="T31" fmla="*/ 11 h 11"/>
              <a:gd name="T32" fmla="*/ 3 w 13"/>
              <a:gd name="T33" fmla="*/ 9 h 11"/>
              <a:gd name="T34" fmla="*/ 2 w 13"/>
              <a:gd name="T35" fmla="*/ 9 h 11"/>
              <a:gd name="T36" fmla="*/ 2 w 13"/>
              <a:gd name="T37" fmla="*/ 7 h 11"/>
              <a:gd name="T38" fmla="*/ 0 w 13"/>
              <a:gd name="T39" fmla="*/ 7 h 11"/>
              <a:gd name="T40" fmla="*/ 0 w 13"/>
              <a:gd name="T41" fmla="*/ 5 h 11"/>
              <a:gd name="T42" fmla="*/ 0 w 13"/>
              <a:gd name="T43" fmla="*/ 5 h 11"/>
              <a:gd name="T44" fmla="*/ 0 w 13"/>
              <a:gd name="T45" fmla="*/ 4 h 11"/>
              <a:gd name="T46" fmla="*/ 0 w 13"/>
              <a:gd name="T47" fmla="*/ 4 h 11"/>
              <a:gd name="T48" fmla="*/ 0 w 13"/>
              <a:gd name="T49" fmla="*/ 2 h 11"/>
              <a:gd name="T50" fmla="*/ 0 w 13"/>
              <a:gd name="T51" fmla="*/ 2 h 11"/>
              <a:gd name="T52" fmla="*/ 2 w 13"/>
              <a:gd name="T53" fmla="*/ 0 h 11"/>
              <a:gd name="T54" fmla="*/ 2 w 13"/>
              <a:gd name="T55" fmla="*/ 0 h 11"/>
              <a:gd name="T56" fmla="*/ 3 w 13"/>
              <a:gd name="T57" fmla="*/ 0 h 11"/>
              <a:gd name="T58" fmla="*/ 3 w 13"/>
              <a:gd name="T59" fmla="*/ 0 h 11"/>
              <a:gd name="T60" fmla="*/ 5 w 13"/>
              <a:gd name="T61" fmla="*/ 0 h 11"/>
              <a:gd name="T62" fmla="*/ 7 w 13"/>
              <a:gd name="T63" fmla="*/ 0 h 11"/>
              <a:gd name="T64" fmla="*/ 7 w 13"/>
              <a:gd name="T6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0" name="Freeform 282"/>
          <p:cNvSpPr>
            <a:spLocks/>
          </p:cNvSpPr>
          <p:nvPr/>
        </p:nvSpPr>
        <p:spPr bwMode="auto">
          <a:xfrm>
            <a:off x="2381250" y="955675"/>
            <a:ext cx="41275" cy="34925"/>
          </a:xfrm>
          <a:custGeom>
            <a:avLst/>
            <a:gdLst>
              <a:gd name="T0" fmla="*/ 7 w 13"/>
              <a:gd name="T1" fmla="*/ 2 h 11"/>
              <a:gd name="T2" fmla="*/ 9 w 13"/>
              <a:gd name="T3" fmla="*/ 2 h 11"/>
              <a:gd name="T4" fmla="*/ 11 w 13"/>
              <a:gd name="T5" fmla="*/ 4 h 11"/>
              <a:gd name="T6" fmla="*/ 13 w 13"/>
              <a:gd name="T7" fmla="*/ 5 h 11"/>
              <a:gd name="T8" fmla="*/ 13 w 13"/>
              <a:gd name="T9" fmla="*/ 7 h 11"/>
              <a:gd name="T10" fmla="*/ 13 w 13"/>
              <a:gd name="T11" fmla="*/ 9 h 11"/>
              <a:gd name="T12" fmla="*/ 11 w 13"/>
              <a:gd name="T13" fmla="*/ 9 h 11"/>
              <a:gd name="T14" fmla="*/ 11 w 13"/>
              <a:gd name="T15" fmla="*/ 11 h 11"/>
              <a:gd name="T16" fmla="*/ 9 w 13"/>
              <a:gd name="T17" fmla="*/ 11 h 11"/>
              <a:gd name="T18" fmla="*/ 7 w 13"/>
              <a:gd name="T19" fmla="*/ 11 h 11"/>
              <a:gd name="T20" fmla="*/ 5 w 13"/>
              <a:gd name="T21" fmla="*/ 11 h 11"/>
              <a:gd name="T22" fmla="*/ 3 w 13"/>
              <a:gd name="T23" fmla="*/ 9 h 11"/>
              <a:gd name="T24" fmla="*/ 2 w 13"/>
              <a:gd name="T25" fmla="*/ 9 h 11"/>
              <a:gd name="T26" fmla="*/ 2 w 13"/>
              <a:gd name="T27" fmla="*/ 7 h 11"/>
              <a:gd name="T28" fmla="*/ 0 w 13"/>
              <a:gd name="T29" fmla="*/ 7 h 11"/>
              <a:gd name="T30" fmla="*/ 0 w 13"/>
              <a:gd name="T31" fmla="*/ 5 h 11"/>
              <a:gd name="T32" fmla="*/ 0 w 13"/>
              <a:gd name="T33" fmla="*/ 4 h 11"/>
              <a:gd name="T34" fmla="*/ 0 w 13"/>
              <a:gd name="T35" fmla="*/ 2 h 11"/>
              <a:gd name="T36" fmla="*/ 2 w 13"/>
              <a:gd name="T37" fmla="*/ 0 h 11"/>
              <a:gd name="T38" fmla="*/ 3 w 13"/>
              <a:gd name="T39" fmla="*/ 0 h 11"/>
              <a:gd name="T40" fmla="*/ 5 w 13"/>
              <a:gd name="T41" fmla="*/ 0 h 11"/>
              <a:gd name="T42" fmla="*/ 7 w 13"/>
              <a:gd name="T43" fmla="*/ 0 h 11"/>
              <a:gd name="T44" fmla="*/ 7 w 13"/>
              <a:gd name="T4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" h="11">
                <a:moveTo>
                  <a:pt x="7" y="2"/>
                </a:moveTo>
                <a:lnTo>
                  <a:pt x="9" y="2"/>
                </a:lnTo>
                <a:lnTo>
                  <a:pt x="11" y="4"/>
                </a:lnTo>
                <a:lnTo>
                  <a:pt x="13" y="5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1" name="Freeform 283"/>
          <p:cNvSpPr>
            <a:spLocks/>
          </p:cNvSpPr>
          <p:nvPr/>
        </p:nvSpPr>
        <p:spPr bwMode="auto">
          <a:xfrm>
            <a:off x="3384550" y="13081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2 h 127"/>
              <a:gd name="T8" fmla="*/ 4 w 96"/>
              <a:gd name="T9" fmla="*/ 2 h 127"/>
              <a:gd name="T10" fmla="*/ 46 w 96"/>
              <a:gd name="T11" fmla="*/ 40 h 127"/>
              <a:gd name="T12" fmla="*/ 46 w 96"/>
              <a:gd name="T13" fmla="*/ 86 h 127"/>
              <a:gd name="T14" fmla="*/ 44 w 96"/>
              <a:gd name="T15" fmla="*/ 88 h 127"/>
              <a:gd name="T16" fmla="*/ 40 w 96"/>
              <a:gd name="T17" fmla="*/ 90 h 127"/>
              <a:gd name="T18" fmla="*/ 35 w 96"/>
              <a:gd name="T19" fmla="*/ 92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8 h 127"/>
              <a:gd name="T26" fmla="*/ 27 w 96"/>
              <a:gd name="T27" fmla="*/ 113 h 127"/>
              <a:gd name="T28" fmla="*/ 31 w 96"/>
              <a:gd name="T29" fmla="*/ 119 h 127"/>
              <a:gd name="T30" fmla="*/ 37 w 96"/>
              <a:gd name="T31" fmla="*/ 123 h 127"/>
              <a:gd name="T32" fmla="*/ 44 w 96"/>
              <a:gd name="T33" fmla="*/ 127 h 127"/>
              <a:gd name="T34" fmla="*/ 54 w 96"/>
              <a:gd name="T35" fmla="*/ 127 h 127"/>
              <a:gd name="T36" fmla="*/ 62 w 96"/>
              <a:gd name="T37" fmla="*/ 123 h 127"/>
              <a:gd name="T38" fmla="*/ 67 w 96"/>
              <a:gd name="T39" fmla="*/ 119 h 127"/>
              <a:gd name="T40" fmla="*/ 69 w 96"/>
              <a:gd name="T41" fmla="*/ 113 h 127"/>
              <a:gd name="T42" fmla="*/ 69 w 96"/>
              <a:gd name="T43" fmla="*/ 108 h 127"/>
              <a:gd name="T44" fmla="*/ 69 w 96"/>
              <a:gd name="T45" fmla="*/ 102 h 127"/>
              <a:gd name="T46" fmla="*/ 67 w 96"/>
              <a:gd name="T47" fmla="*/ 96 h 127"/>
              <a:gd name="T48" fmla="*/ 62 w 96"/>
              <a:gd name="T49" fmla="*/ 92 h 127"/>
              <a:gd name="T50" fmla="*/ 58 w 96"/>
              <a:gd name="T51" fmla="*/ 90 h 127"/>
              <a:gd name="T52" fmla="*/ 54 w 96"/>
              <a:gd name="T53" fmla="*/ 88 h 127"/>
              <a:gd name="T54" fmla="*/ 52 w 96"/>
              <a:gd name="T55" fmla="*/ 86 h 127"/>
              <a:gd name="T56" fmla="*/ 50 w 96"/>
              <a:gd name="T57" fmla="*/ 40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46" y="40"/>
                </a:lnTo>
                <a:lnTo>
                  <a:pt x="46" y="83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2" y="90"/>
                </a:lnTo>
                <a:lnTo>
                  <a:pt x="40" y="90"/>
                </a:lnTo>
                <a:lnTo>
                  <a:pt x="39" y="92"/>
                </a:lnTo>
                <a:lnTo>
                  <a:pt x="35" y="92"/>
                </a:lnTo>
                <a:lnTo>
                  <a:pt x="33" y="94"/>
                </a:lnTo>
                <a:lnTo>
                  <a:pt x="31" y="96"/>
                </a:lnTo>
                <a:lnTo>
                  <a:pt x="29" y="100"/>
                </a:lnTo>
                <a:lnTo>
                  <a:pt x="29" y="102"/>
                </a:lnTo>
                <a:lnTo>
                  <a:pt x="27" y="104"/>
                </a:lnTo>
                <a:lnTo>
                  <a:pt x="27" y="108"/>
                </a:lnTo>
                <a:lnTo>
                  <a:pt x="27" y="109"/>
                </a:lnTo>
                <a:lnTo>
                  <a:pt x="27" y="113"/>
                </a:lnTo>
                <a:lnTo>
                  <a:pt x="29" y="115"/>
                </a:lnTo>
                <a:lnTo>
                  <a:pt x="31" y="119"/>
                </a:lnTo>
                <a:lnTo>
                  <a:pt x="33" y="121"/>
                </a:lnTo>
                <a:lnTo>
                  <a:pt x="37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7" y="119"/>
                </a:lnTo>
                <a:lnTo>
                  <a:pt x="69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6"/>
                </a:lnTo>
                <a:lnTo>
                  <a:pt x="65" y="94"/>
                </a:lnTo>
                <a:lnTo>
                  <a:pt x="62" y="92"/>
                </a:lnTo>
                <a:lnTo>
                  <a:pt x="60" y="92"/>
                </a:lnTo>
                <a:lnTo>
                  <a:pt x="58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2" y="86"/>
                </a:lnTo>
                <a:lnTo>
                  <a:pt x="50" y="83"/>
                </a:lnTo>
                <a:lnTo>
                  <a:pt x="50" y="40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2" name="Freeform 284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0 w 16"/>
              <a:gd name="T5" fmla="*/ 0 h 9"/>
              <a:gd name="T6" fmla="*/ 12 w 16"/>
              <a:gd name="T7" fmla="*/ 0 h 9"/>
              <a:gd name="T8" fmla="*/ 14 w 16"/>
              <a:gd name="T9" fmla="*/ 2 h 9"/>
              <a:gd name="T10" fmla="*/ 14 w 16"/>
              <a:gd name="T11" fmla="*/ 2 h 9"/>
              <a:gd name="T12" fmla="*/ 16 w 16"/>
              <a:gd name="T13" fmla="*/ 4 h 9"/>
              <a:gd name="T14" fmla="*/ 16 w 16"/>
              <a:gd name="T15" fmla="*/ 4 h 9"/>
              <a:gd name="T16" fmla="*/ 16 w 16"/>
              <a:gd name="T17" fmla="*/ 6 h 9"/>
              <a:gd name="T18" fmla="*/ 16 w 16"/>
              <a:gd name="T19" fmla="*/ 6 h 9"/>
              <a:gd name="T20" fmla="*/ 16 w 16"/>
              <a:gd name="T21" fmla="*/ 7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0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4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0 w 16"/>
              <a:gd name="T45" fmla="*/ 7 h 9"/>
              <a:gd name="T46" fmla="*/ 0 w 16"/>
              <a:gd name="T47" fmla="*/ 6 h 9"/>
              <a:gd name="T48" fmla="*/ 0 w 16"/>
              <a:gd name="T49" fmla="*/ 6 h 9"/>
              <a:gd name="T50" fmla="*/ 0 w 16"/>
              <a:gd name="T51" fmla="*/ 4 h 9"/>
              <a:gd name="T52" fmla="*/ 0 w 16"/>
              <a:gd name="T53" fmla="*/ 4 h 9"/>
              <a:gd name="T54" fmla="*/ 2 w 16"/>
              <a:gd name="T55" fmla="*/ 2 h 9"/>
              <a:gd name="T56" fmla="*/ 2 w 16"/>
              <a:gd name="T57" fmla="*/ 2 h 9"/>
              <a:gd name="T58" fmla="*/ 4 w 16"/>
              <a:gd name="T59" fmla="*/ 0 h 9"/>
              <a:gd name="T60" fmla="*/ 4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4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3" name="Freeform 285"/>
          <p:cNvSpPr>
            <a:spLocks/>
          </p:cNvSpPr>
          <p:nvPr/>
        </p:nvSpPr>
        <p:spPr bwMode="auto">
          <a:xfrm>
            <a:off x="3517900" y="16319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2 h 9"/>
              <a:gd name="T8" fmla="*/ 16 w 16"/>
              <a:gd name="T9" fmla="*/ 4 h 9"/>
              <a:gd name="T10" fmla="*/ 16 w 16"/>
              <a:gd name="T11" fmla="*/ 6 h 9"/>
              <a:gd name="T12" fmla="*/ 16 w 16"/>
              <a:gd name="T13" fmla="*/ 7 h 9"/>
              <a:gd name="T14" fmla="*/ 14 w 16"/>
              <a:gd name="T15" fmla="*/ 7 h 9"/>
              <a:gd name="T16" fmla="*/ 12 w 16"/>
              <a:gd name="T17" fmla="*/ 9 h 9"/>
              <a:gd name="T18" fmla="*/ 10 w 16"/>
              <a:gd name="T19" fmla="*/ 9 h 9"/>
              <a:gd name="T20" fmla="*/ 8 w 16"/>
              <a:gd name="T21" fmla="*/ 9 h 9"/>
              <a:gd name="T22" fmla="*/ 6 w 16"/>
              <a:gd name="T23" fmla="*/ 9 h 9"/>
              <a:gd name="T24" fmla="*/ 4 w 16"/>
              <a:gd name="T25" fmla="*/ 9 h 9"/>
              <a:gd name="T26" fmla="*/ 2 w 16"/>
              <a:gd name="T27" fmla="*/ 7 h 9"/>
              <a:gd name="T28" fmla="*/ 0 w 16"/>
              <a:gd name="T29" fmla="*/ 7 h 9"/>
              <a:gd name="T30" fmla="*/ 0 w 16"/>
              <a:gd name="T31" fmla="*/ 6 h 9"/>
              <a:gd name="T32" fmla="*/ 0 w 16"/>
              <a:gd name="T33" fmla="*/ 4 h 9"/>
              <a:gd name="T34" fmla="*/ 2 w 16"/>
              <a:gd name="T35" fmla="*/ 2 h 9"/>
              <a:gd name="T36" fmla="*/ 4 w 16"/>
              <a:gd name="T37" fmla="*/ 0 h 9"/>
              <a:gd name="T38" fmla="*/ 6 w 16"/>
              <a:gd name="T39" fmla="*/ 0 h 9"/>
              <a:gd name="T40" fmla="*/ 8 w 1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6" y="6"/>
                </a:lnTo>
                <a:lnTo>
                  <a:pt x="16" y="7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4" name="Freeform 286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5" name="Freeform 287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6" name="Freeform 288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7" name="Freeform 289"/>
          <p:cNvSpPr>
            <a:spLocks/>
          </p:cNvSpPr>
          <p:nvPr/>
        </p:nvSpPr>
        <p:spPr bwMode="auto">
          <a:xfrm>
            <a:off x="3609975" y="898525"/>
            <a:ext cx="298450" cy="403225"/>
          </a:xfrm>
          <a:custGeom>
            <a:avLst/>
            <a:gdLst>
              <a:gd name="T0" fmla="*/ 6 w 94"/>
              <a:gd name="T1" fmla="*/ 4 h 127"/>
              <a:gd name="T2" fmla="*/ 6 w 94"/>
              <a:gd name="T3" fmla="*/ 0 h 127"/>
              <a:gd name="T4" fmla="*/ 2 w 94"/>
              <a:gd name="T5" fmla="*/ 0 h 127"/>
              <a:gd name="T6" fmla="*/ 0 w 94"/>
              <a:gd name="T7" fmla="*/ 2 h 127"/>
              <a:gd name="T8" fmla="*/ 2 w 94"/>
              <a:gd name="T9" fmla="*/ 4 h 127"/>
              <a:gd name="T10" fmla="*/ 46 w 94"/>
              <a:gd name="T11" fmla="*/ 85 h 127"/>
              <a:gd name="T12" fmla="*/ 44 w 94"/>
              <a:gd name="T13" fmla="*/ 89 h 127"/>
              <a:gd name="T14" fmla="*/ 41 w 94"/>
              <a:gd name="T15" fmla="*/ 91 h 127"/>
              <a:gd name="T16" fmla="*/ 37 w 94"/>
              <a:gd name="T17" fmla="*/ 93 h 127"/>
              <a:gd name="T18" fmla="*/ 31 w 94"/>
              <a:gd name="T19" fmla="*/ 96 h 127"/>
              <a:gd name="T20" fmla="*/ 29 w 94"/>
              <a:gd name="T21" fmla="*/ 100 h 127"/>
              <a:gd name="T22" fmla="*/ 27 w 94"/>
              <a:gd name="T23" fmla="*/ 106 h 127"/>
              <a:gd name="T24" fmla="*/ 27 w 94"/>
              <a:gd name="T25" fmla="*/ 112 h 127"/>
              <a:gd name="T26" fmla="*/ 27 w 94"/>
              <a:gd name="T27" fmla="*/ 118 h 127"/>
              <a:gd name="T28" fmla="*/ 31 w 94"/>
              <a:gd name="T29" fmla="*/ 121 h 127"/>
              <a:gd name="T30" fmla="*/ 39 w 94"/>
              <a:gd name="T31" fmla="*/ 125 h 127"/>
              <a:gd name="T32" fmla="*/ 48 w 94"/>
              <a:gd name="T33" fmla="*/ 127 h 127"/>
              <a:gd name="T34" fmla="*/ 56 w 94"/>
              <a:gd name="T35" fmla="*/ 125 h 127"/>
              <a:gd name="T36" fmla="*/ 64 w 94"/>
              <a:gd name="T37" fmla="*/ 121 h 127"/>
              <a:gd name="T38" fmla="*/ 67 w 94"/>
              <a:gd name="T39" fmla="*/ 118 h 127"/>
              <a:gd name="T40" fmla="*/ 69 w 94"/>
              <a:gd name="T41" fmla="*/ 112 h 127"/>
              <a:gd name="T42" fmla="*/ 67 w 94"/>
              <a:gd name="T43" fmla="*/ 106 h 127"/>
              <a:gd name="T44" fmla="*/ 67 w 94"/>
              <a:gd name="T45" fmla="*/ 100 h 127"/>
              <a:gd name="T46" fmla="*/ 64 w 94"/>
              <a:gd name="T47" fmla="*/ 96 h 127"/>
              <a:gd name="T48" fmla="*/ 58 w 94"/>
              <a:gd name="T49" fmla="*/ 93 h 127"/>
              <a:gd name="T50" fmla="*/ 54 w 94"/>
              <a:gd name="T51" fmla="*/ 91 h 127"/>
              <a:gd name="T52" fmla="*/ 52 w 94"/>
              <a:gd name="T53" fmla="*/ 89 h 127"/>
              <a:gd name="T54" fmla="*/ 50 w 94"/>
              <a:gd name="T55" fmla="*/ 87 h 127"/>
              <a:gd name="T56" fmla="*/ 50 w 94"/>
              <a:gd name="T57" fmla="*/ 41 h 127"/>
              <a:gd name="T58" fmla="*/ 94 w 94"/>
              <a:gd name="T59" fmla="*/ 4 h 127"/>
              <a:gd name="T60" fmla="*/ 94 w 94"/>
              <a:gd name="T61" fmla="*/ 0 h 127"/>
              <a:gd name="T62" fmla="*/ 90 w 94"/>
              <a:gd name="T63" fmla="*/ 0 h 127"/>
              <a:gd name="T64" fmla="*/ 90 w 94"/>
              <a:gd name="T65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9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6" y="41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91"/>
                </a:lnTo>
                <a:lnTo>
                  <a:pt x="41" y="91"/>
                </a:lnTo>
                <a:lnTo>
                  <a:pt x="39" y="91"/>
                </a:lnTo>
                <a:lnTo>
                  <a:pt x="37" y="93"/>
                </a:lnTo>
                <a:lnTo>
                  <a:pt x="35" y="95"/>
                </a:lnTo>
                <a:lnTo>
                  <a:pt x="31" y="96"/>
                </a:lnTo>
                <a:lnTo>
                  <a:pt x="29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2"/>
                </a:lnTo>
                <a:lnTo>
                  <a:pt x="27" y="114"/>
                </a:lnTo>
                <a:lnTo>
                  <a:pt x="27" y="118"/>
                </a:lnTo>
                <a:lnTo>
                  <a:pt x="29" y="119"/>
                </a:lnTo>
                <a:lnTo>
                  <a:pt x="31" y="121"/>
                </a:lnTo>
                <a:lnTo>
                  <a:pt x="35" y="125"/>
                </a:lnTo>
                <a:lnTo>
                  <a:pt x="39" y="125"/>
                </a:lnTo>
                <a:lnTo>
                  <a:pt x="42" y="127"/>
                </a:lnTo>
                <a:lnTo>
                  <a:pt x="48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5" y="119"/>
                </a:lnTo>
                <a:lnTo>
                  <a:pt x="67" y="118"/>
                </a:lnTo>
                <a:lnTo>
                  <a:pt x="69" y="114"/>
                </a:lnTo>
                <a:lnTo>
                  <a:pt x="69" y="112"/>
                </a:lnTo>
                <a:lnTo>
                  <a:pt x="69" y="108"/>
                </a:lnTo>
                <a:lnTo>
                  <a:pt x="67" y="106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4" y="96"/>
                </a:lnTo>
                <a:lnTo>
                  <a:pt x="62" y="95"/>
                </a:lnTo>
                <a:lnTo>
                  <a:pt x="58" y="93"/>
                </a:lnTo>
                <a:lnTo>
                  <a:pt x="56" y="91"/>
                </a:lnTo>
                <a:lnTo>
                  <a:pt x="54" y="91"/>
                </a:lnTo>
                <a:lnTo>
                  <a:pt x="52" y="91"/>
                </a:lnTo>
                <a:lnTo>
                  <a:pt x="52" y="89"/>
                </a:lnTo>
                <a:lnTo>
                  <a:pt x="50" y="89"/>
                </a:lnTo>
                <a:lnTo>
                  <a:pt x="50" y="87"/>
                </a:lnTo>
                <a:lnTo>
                  <a:pt x="50" y="85"/>
                </a:lnTo>
                <a:lnTo>
                  <a:pt x="50" y="41"/>
                </a:lnTo>
                <a:lnTo>
                  <a:pt x="92" y="4"/>
                </a:lnTo>
                <a:lnTo>
                  <a:pt x="94" y="4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2"/>
                </a:lnTo>
                <a:lnTo>
                  <a:pt x="90" y="4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8" name="Freeform 290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4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10 h 10"/>
              <a:gd name="T26" fmla="*/ 11 w 15"/>
              <a:gd name="T27" fmla="*/ 10 h 10"/>
              <a:gd name="T28" fmla="*/ 11 w 15"/>
              <a:gd name="T29" fmla="*/ 10 h 10"/>
              <a:gd name="T30" fmla="*/ 9 w 15"/>
              <a:gd name="T31" fmla="*/ 10 h 10"/>
              <a:gd name="T32" fmla="*/ 7 w 15"/>
              <a:gd name="T33" fmla="*/ 10 h 10"/>
              <a:gd name="T34" fmla="*/ 5 w 15"/>
              <a:gd name="T35" fmla="*/ 10 h 10"/>
              <a:gd name="T36" fmla="*/ 5 w 15"/>
              <a:gd name="T37" fmla="*/ 10 h 10"/>
              <a:gd name="T38" fmla="*/ 3 w 15"/>
              <a:gd name="T39" fmla="*/ 10 h 10"/>
              <a:gd name="T40" fmla="*/ 1 w 15"/>
              <a:gd name="T41" fmla="*/ 10 h 10"/>
              <a:gd name="T42" fmla="*/ 1 w 15"/>
              <a:gd name="T43" fmla="*/ 8 h 10"/>
              <a:gd name="T44" fmla="*/ 1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1 w 15"/>
              <a:gd name="T53" fmla="*/ 4 h 10"/>
              <a:gd name="T54" fmla="*/ 1 w 15"/>
              <a:gd name="T55" fmla="*/ 2 h 10"/>
              <a:gd name="T56" fmla="*/ 1 w 15"/>
              <a:gd name="T57" fmla="*/ 2 h 10"/>
              <a:gd name="T58" fmla="*/ 3 w 15"/>
              <a:gd name="T59" fmla="*/ 0 h 10"/>
              <a:gd name="T60" fmla="*/ 5 w 15"/>
              <a:gd name="T61" fmla="*/ 0 h 10"/>
              <a:gd name="T62" fmla="*/ 5 w 15"/>
              <a:gd name="T63" fmla="*/ 0 h 10"/>
              <a:gd name="T64" fmla="*/ 7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59" name="Freeform 291"/>
          <p:cNvSpPr>
            <a:spLocks/>
          </p:cNvSpPr>
          <p:nvPr/>
        </p:nvSpPr>
        <p:spPr bwMode="auto">
          <a:xfrm>
            <a:off x="3740150" y="1222375"/>
            <a:ext cx="47625" cy="31750"/>
          </a:xfrm>
          <a:custGeom>
            <a:avLst/>
            <a:gdLst>
              <a:gd name="T0" fmla="*/ 7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3 w 15"/>
              <a:gd name="T7" fmla="*/ 2 h 10"/>
              <a:gd name="T8" fmla="*/ 15 w 15"/>
              <a:gd name="T9" fmla="*/ 4 h 10"/>
              <a:gd name="T10" fmla="*/ 15 w 15"/>
              <a:gd name="T11" fmla="*/ 6 h 10"/>
              <a:gd name="T12" fmla="*/ 15 w 15"/>
              <a:gd name="T13" fmla="*/ 8 h 10"/>
              <a:gd name="T14" fmla="*/ 13 w 15"/>
              <a:gd name="T15" fmla="*/ 8 h 10"/>
              <a:gd name="T16" fmla="*/ 13 w 15"/>
              <a:gd name="T17" fmla="*/ 10 h 10"/>
              <a:gd name="T18" fmla="*/ 11 w 15"/>
              <a:gd name="T19" fmla="*/ 10 h 10"/>
              <a:gd name="T20" fmla="*/ 9 w 15"/>
              <a:gd name="T21" fmla="*/ 10 h 10"/>
              <a:gd name="T22" fmla="*/ 7 w 15"/>
              <a:gd name="T23" fmla="*/ 10 h 10"/>
              <a:gd name="T24" fmla="*/ 5 w 15"/>
              <a:gd name="T25" fmla="*/ 10 h 10"/>
              <a:gd name="T26" fmla="*/ 3 w 15"/>
              <a:gd name="T27" fmla="*/ 10 h 10"/>
              <a:gd name="T28" fmla="*/ 1 w 15"/>
              <a:gd name="T29" fmla="*/ 10 h 10"/>
              <a:gd name="T30" fmla="*/ 1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1 w 15"/>
              <a:gd name="T37" fmla="*/ 4 h 10"/>
              <a:gd name="T38" fmla="*/ 1 w 15"/>
              <a:gd name="T39" fmla="*/ 2 h 10"/>
              <a:gd name="T40" fmla="*/ 3 w 15"/>
              <a:gd name="T41" fmla="*/ 0 h 10"/>
              <a:gd name="T42" fmla="*/ 5 w 15"/>
              <a:gd name="T43" fmla="*/ 0 h 10"/>
              <a:gd name="T44" fmla="*/ 7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0"/>
                </a:lnTo>
                <a:lnTo>
                  <a:pt x="7" y="10"/>
                </a:lnTo>
                <a:lnTo>
                  <a:pt x="5" y="10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0" name="Freeform 292"/>
          <p:cNvSpPr>
            <a:spLocks/>
          </p:cNvSpPr>
          <p:nvPr/>
        </p:nvSpPr>
        <p:spPr bwMode="auto">
          <a:xfrm>
            <a:off x="3816350" y="479425"/>
            <a:ext cx="307975" cy="403225"/>
          </a:xfrm>
          <a:custGeom>
            <a:avLst/>
            <a:gdLst>
              <a:gd name="T0" fmla="*/ 6 w 97"/>
              <a:gd name="T1" fmla="*/ 4 h 127"/>
              <a:gd name="T2" fmla="*/ 6 w 97"/>
              <a:gd name="T3" fmla="*/ 0 h 127"/>
              <a:gd name="T4" fmla="*/ 2 w 97"/>
              <a:gd name="T5" fmla="*/ 0 h 127"/>
              <a:gd name="T6" fmla="*/ 0 w 97"/>
              <a:gd name="T7" fmla="*/ 2 h 127"/>
              <a:gd name="T8" fmla="*/ 4 w 97"/>
              <a:gd name="T9" fmla="*/ 4 h 127"/>
              <a:gd name="T10" fmla="*/ 47 w 97"/>
              <a:gd name="T11" fmla="*/ 84 h 127"/>
              <a:gd name="T12" fmla="*/ 45 w 97"/>
              <a:gd name="T13" fmla="*/ 88 h 127"/>
              <a:gd name="T14" fmla="*/ 41 w 97"/>
              <a:gd name="T15" fmla="*/ 90 h 127"/>
              <a:gd name="T16" fmla="*/ 35 w 97"/>
              <a:gd name="T17" fmla="*/ 94 h 127"/>
              <a:gd name="T18" fmla="*/ 31 w 97"/>
              <a:gd name="T19" fmla="*/ 98 h 127"/>
              <a:gd name="T20" fmla="*/ 27 w 97"/>
              <a:gd name="T21" fmla="*/ 102 h 127"/>
              <a:gd name="T22" fmla="*/ 27 w 97"/>
              <a:gd name="T23" fmla="*/ 108 h 127"/>
              <a:gd name="T24" fmla="*/ 27 w 97"/>
              <a:gd name="T25" fmla="*/ 113 h 127"/>
              <a:gd name="T26" fmla="*/ 29 w 97"/>
              <a:gd name="T27" fmla="*/ 119 h 127"/>
              <a:gd name="T28" fmla="*/ 35 w 97"/>
              <a:gd name="T29" fmla="*/ 125 h 127"/>
              <a:gd name="T30" fmla="*/ 43 w 97"/>
              <a:gd name="T31" fmla="*/ 127 h 127"/>
              <a:gd name="T32" fmla="*/ 52 w 97"/>
              <a:gd name="T33" fmla="*/ 127 h 127"/>
              <a:gd name="T34" fmla="*/ 60 w 97"/>
              <a:gd name="T35" fmla="*/ 125 h 127"/>
              <a:gd name="T36" fmla="*/ 66 w 97"/>
              <a:gd name="T37" fmla="*/ 119 h 127"/>
              <a:gd name="T38" fmla="*/ 70 w 97"/>
              <a:gd name="T39" fmla="*/ 113 h 127"/>
              <a:gd name="T40" fmla="*/ 70 w 97"/>
              <a:gd name="T41" fmla="*/ 108 h 127"/>
              <a:gd name="T42" fmla="*/ 68 w 97"/>
              <a:gd name="T43" fmla="*/ 102 h 127"/>
              <a:gd name="T44" fmla="*/ 66 w 97"/>
              <a:gd name="T45" fmla="*/ 98 h 127"/>
              <a:gd name="T46" fmla="*/ 62 w 97"/>
              <a:gd name="T47" fmla="*/ 94 h 127"/>
              <a:gd name="T48" fmla="*/ 56 w 97"/>
              <a:gd name="T49" fmla="*/ 90 h 127"/>
              <a:gd name="T50" fmla="*/ 52 w 97"/>
              <a:gd name="T51" fmla="*/ 90 h 127"/>
              <a:gd name="T52" fmla="*/ 50 w 97"/>
              <a:gd name="T53" fmla="*/ 88 h 127"/>
              <a:gd name="T54" fmla="*/ 50 w 97"/>
              <a:gd name="T55" fmla="*/ 84 h 127"/>
              <a:gd name="T56" fmla="*/ 93 w 97"/>
              <a:gd name="T57" fmla="*/ 4 h 127"/>
              <a:gd name="T58" fmla="*/ 95 w 97"/>
              <a:gd name="T59" fmla="*/ 2 h 127"/>
              <a:gd name="T60" fmla="*/ 95 w 97"/>
              <a:gd name="T61" fmla="*/ 2 h 127"/>
              <a:gd name="T62" fmla="*/ 93 w 97"/>
              <a:gd name="T63" fmla="*/ 0 h 127"/>
              <a:gd name="T64" fmla="*/ 89 w 97"/>
              <a:gd name="T65" fmla="*/ 2 h 127"/>
              <a:gd name="T66" fmla="*/ 91 w 97"/>
              <a:gd name="T67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7" h="127">
                <a:moveTo>
                  <a:pt x="49" y="38"/>
                </a:move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7" y="40"/>
                </a:lnTo>
                <a:lnTo>
                  <a:pt x="47" y="84"/>
                </a:lnTo>
                <a:lnTo>
                  <a:pt x="47" y="86"/>
                </a:lnTo>
                <a:lnTo>
                  <a:pt x="45" y="88"/>
                </a:lnTo>
                <a:lnTo>
                  <a:pt x="43" y="90"/>
                </a:lnTo>
                <a:lnTo>
                  <a:pt x="41" y="90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6"/>
                </a:lnTo>
                <a:lnTo>
                  <a:pt x="27" y="108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1"/>
                </a:lnTo>
                <a:lnTo>
                  <a:pt x="35" y="125"/>
                </a:lnTo>
                <a:lnTo>
                  <a:pt x="39" y="125"/>
                </a:lnTo>
                <a:lnTo>
                  <a:pt x="43" y="127"/>
                </a:lnTo>
                <a:lnTo>
                  <a:pt x="49" y="127"/>
                </a:lnTo>
                <a:lnTo>
                  <a:pt x="52" y="127"/>
                </a:lnTo>
                <a:lnTo>
                  <a:pt x="56" y="125"/>
                </a:lnTo>
                <a:lnTo>
                  <a:pt x="60" y="125"/>
                </a:lnTo>
                <a:lnTo>
                  <a:pt x="64" y="121"/>
                </a:lnTo>
                <a:lnTo>
                  <a:pt x="66" y="119"/>
                </a:lnTo>
                <a:lnTo>
                  <a:pt x="68" y="117"/>
                </a:lnTo>
                <a:lnTo>
                  <a:pt x="70" y="113"/>
                </a:lnTo>
                <a:lnTo>
                  <a:pt x="70" y="111"/>
                </a:lnTo>
                <a:lnTo>
                  <a:pt x="70" y="108"/>
                </a:lnTo>
                <a:lnTo>
                  <a:pt x="70" y="106"/>
                </a:lnTo>
                <a:lnTo>
                  <a:pt x="68" y="102"/>
                </a:lnTo>
                <a:lnTo>
                  <a:pt x="68" y="100"/>
                </a:lnTo>
                <a:lnTo>
                  <a:pt x="66" y="98"/>
                </a:lnTo>
                <a:lnTo>
                  <a:pt x="64" y="96"/>
                </a:lnTo>
                <a:lnTo>
                  <a:pt x="62" y="94"/>
                </a:lnTo>
                <a:lnTo>
                  <a:pt x="58" y="92"/>
                </a:lnTo>
                <a:lnTo>
                  <a:pt x="56" y="90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3" y="4"/>
                </a:lnTo>
                <a:lnTo>
                  <a:pt x="95" y="4"/>
                </a:lnTo>
                <a:lnTo>
                  <a:pt x="95" y="2"/>
                </a:lnTo>
                <a:lnTo>
                  <a:pt x="97" y="2"/>
                </a:lnTo>
                <a:lnTo>
                  <a:pt x="95" y="2"/>
                </a:lnTo>
                <a:lnTo>
                  <a:pt x="95" y="0"/>
                </a:lnTo>
                <a:lnTo>
                  <a:pt x="93" y="0"/>
                </a:lnTo>
                <a:lnTo>
                  <a:pt x="91" y="0"/>
                </a:lnTo>
                <a:lnTo>
                  <a:pt x="89" y="2"/>
                </a:lnTo>
                <a:lnTo>
                  <a:pt x="91" y="2"/>
                </a:lnTo>
                <a:lnTo>
                  <a:pt x="91" y="4"/>
                </a:lnTo>
                <a:lnTo>
                  <a:pt x="49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1" name="Freeform 293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3 w 15"/>
              <a:gd name="T9" fmla="*/ 2 h 11"/>
              <a:gd name="T10" fmla="*/ 15 w 15"/>
              <a:gd name="T11" fmla="*/ 2 h 11"/>
              <a:gd name="T12" fmla="*/ 15 w 15"/>
              <a:gd name="T13" fmla="*/ 4 h 11"/>
              <a:gd name="T14" fmla="*/ 15 w 15"/>
              <a:gd name="T15" fmla="*/ 4 h 11"/>
              <a:gd name="T16" fmla="*/ 15 w 15"/>
              <a:gd name="T17" fmla="*/ 6 h 11"/>
              <a:gd name="T18" fmla="*/ 15 w 15"/>
              <a:gd name="T19" fmla="*/ 6 h 11"/>
              <a:gd name="T20" fmla="*/ 15 w 15"/>
              <a:gd name="T21" fmla="*/ 7 h 11"/>
              <a:gd name="T22" fmla="*/ 15 w 15"/>
              <a:gd name="T23" fmla="*/ 7 h 11"/>
              <a:gd name="T24" fmla="*/ 13 w 15"/>
              <a:gd name="T25" fmla="*/ 9 h 11"/>
              <a:gd name="T26" fmla="*/ 13 w 15"/>
              <a:gd name="T27" fmla="*/ 9 h 11"/>
              <a:gd name="T28" fmla="*/ 11 w 15"/>
              <a:gd name="T29" fmla="*/ 9 h 11"/>
              <a:gd name="T30" fmla="*/ 9 w 15"/>
              <a:gd name="T31" fmla="*/ 11 h 11"/>
              <a:gd name="T32" fmla="*/ 8 w 15"/>
              <a:gd name="T33" fmla="*/ 11 h 11"/>
              <a:gd name="T34" fmla="*/ 8 w 15"/>
              <a:gd name="T35" fmla="*/ 11 h 11"/>
              <a:gd name="T36" fmla="*/ 6 w 15"/>
              <a:gd name="T37" fmla="*/ 9 h 11"/>
              <a:gd name="T38" fmla="*/ 4 w 15"/>
              <a:gd name="T39" fmla="*/ 9 h 11"/>
              <a:gd name="T40" fmla="*/ 4 w 15"/>
              <a:gd name="T41" fmla="*/ 9 h 11"/>
              <a:gd name="T42" fmla="*/ 2 w 15"/>
              <a:gd name="T43" fmla="*/ 7 h 11"/>
              <a:gd name="T44" fmla="*/ 2 w 15"/>
              <a:gd name="T45" fmla="*/ 7 h 11"/>
              <a:gd name="T46" fmla="*/ 0 w 15"/>
              <a:gd name="T47" fmla="*/ 6 h 11"/>
              <a:gd name="T48" fmla="*/ 0 w 15"/>
              <a:gd name="T49" fmla="*/ 6 h 11"/>
              <a:gd name="T50" fmla="*/ 0 w 15"/>
              <a:gd name="T51" fmla="*/ 4 h 11"/>
              <a:gd name="T52" fmla="*/ 2 w 15"/>
              <a:gd name="T53" fmla="*/ 4 h 11"/>
              <a:gd name="T54" fmla="*/ 2 w 15"/>
              <a:gd name="T55" fmla="*/ 2 h 11"/>
              <a:gd name="T56" fmla="*/ 4 w 15"/>
              <a:gd name="T57" fmla="*/ 2 h 11"/>
              <a:gd name="T58" fmla="*/ 4 w 15"/>
              <a:gd name="T59" fmla="*/ 2 h 11"/>
              <a:gd name="T60" fmla="*/ 6 w 15"/>
              <a:gd name="T61" fmla="*/ 0 h 11"/>
              <a:gd name="T62" fmla="*/ 8 w 15"/>
              <a:gd name="T63" fmla="*/ 0 h 11"/>
              <a:gd name="T64" fmla="*/ 8 w 15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2" name="Freeform 294"/>
          <p:cNvSpPr>
            <a:spLocks/>
          </p:cNvSpPr>
          <p:nvPr/>
        </p:nvSpPr>
        <p:spPr bwMode="auto">
          <a:xfrm>
            <a:off x="3946525" y="803275"/>
            <a:ext cx="47625" cy="34925"/>
          </a:xfrm>
          <a:custGeom>
            <a:avLst/>
            <a:gdLst>
              <a:gd name="T0" fmla="*/ 8 w 15"/>
              <a:gd name="T1" fmla="*/ 0 h 11"/>
              <a:gd name="T2" fmla="*/ 9 w 15"/>
              <a:gd name="T3" fmla="*/ 0 h 11"/>
              <a:gd name="T4" fmla="*/ 11 w 15"/>
              <a:gd name="T5" fmla="*/ 0 h 11"/>
              <a:gd name="T6" fmla="*/ 13 w 15"/>
              <a:gd name="T7" fmla="*/ 2 h 11"/>
              <a:gd name="T8" fmla="*/ 15 w 15"/>
              <a:gd name="T9" fmla="*/ 2 h 11"/>
              <a:gd name="T10" fmla="*/ 15 w 15"/>
              <a:gd name="T11" fmla="*/ 4 h 11"/>
              <a:gd name="T12" fmla="*/ 15 w 15"/>
              <a:gd name="T13" fmla="*/ 6 h 11"/>
              <a:gd name="T14" fmla="*/ 15 w 15"/>
              <a:gd name="T15" fmla="*/ 7 h 11"/>
              <a:gd name="T16" fmla="*/ 13 w 15"/>
              <a:gd name="T17" fmla="*/ 9 h 11"/>
              <a:gd name="T18" fmla="*/ 11 w 15"/>
              <a:gd name="T19" fmla="*/ 9 h 11"/>
              <a:gd name="T20" fmla="*/ 9 w 15"/>
              <a:gd name="T21" fmla="*/ 11 h 11"/>
              <a:gd name="T22" fmla="*/ 8 w 15"/>
              <a:gd name="T23" fmla="*/ 11 h 11"/>
              <a:gd name="T24" fmla="*/ 6 w 15"/>
              <a:gd name="T25" fmla="*/ 9 h 11"/>
              <a:gd name="T26" fmla="*/ 4 w 15"/>
              <a:gd name="T27" fmla="*/ 9 h 11"/>
              <a:gd name="T28" fmla="*/ 2 w 15"/>
              <a:gd name="T29" fmla="*/ 7 h 11"/>
              <a:gd name="T30" fmla="*/ 0 w 15"/>
              <a:gd name="T31" fmla="*/ 6 h 11"/>
              <a:gd name="T32" fmla="*/ 0 w 15"/>
              <a:gd name="T33" fmla="*/ 4 h 11"/>
              <a:gd name="T34" fmla="*/ 2 w 15"/>
              <a:gd name="T35" fmla="*/ 4 h 11"/>
              <a:gd name="T36" fmla="*/ 2 w 15"/>
              <a:gd name="T37" fmla="*/ 2 h 11"/>
              <a:gd name="T38" fmla="*/ 4 w 15"/>
              <a:gd name="T39" fmla="*/ 2 h 11"/>
              <a:gd name="T40" fmla="*/ 6 w 15"/>
              <a:gd name="T41" fmla="*/ 0 h 11"/>
              <a:gd name="T42" fmla="*/ 8 w 15"/>
              <a:gd name="T4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1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lnTo>
                  <a:pt x="8" y="11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3" name="Freeform 295"/>
          <p:cNvSpPr>
            <a:spLocks/>
          </p:cNvSpPr>
          <p:nvPr/>
        </p:nvSpPr>
        <p:spPr bwMode="auto">
          <a:xfrm>
            <a:off x="4257675" y="466725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2 w 96"/>
              <a:gd name="T7" fmla="*/ 2 h 127"/>
              <a:gd name="T8" fmla="*/ 2 w 96"/>
              <a:gd name="T9" fmla="*/ 2 h 127"/>
              <a:gd name="T10" fmla="*/ 46 w 96"/>
              <a:gd name="T11" fmla="*/ 41 h 127"/>
              <a:gd name="T12" fmla="*/ 46 w 96"/>
              <a:gd name="T13" fmla="*/ 87 h 127"/>
              <a:gd name="T14" fmla="*/ 44 w 96"/>
              <a:gd name="T15" fmla="*/ 88 h 127"/>
              <a:gd name="T16" fmla="*/ 42 w 96"/>
              <a:gd name="T17" fmla="*/ 90 h 127"/>
              <a:gd name="T18" fmla="*/ 38 w 96"/>
              <a:gd name="T19" fmla="*/ 92 h 127"/>
              <a:gd name="T20" fmla="*/ 32 w 96"/>
              <a:gd name="T21" fmla="*/ 96 h 127"/>
              <a:gd name="T22" fmla="*/ 29 w 96"/>
              <a:gd name="T23" fmla="*/ 100 h 127"/>
              <a:gd name="T24" fmla="*/ 29 w 96"/>
              <a:gd name="T25" fmla="*/ 104 h 127"/>
              <a:gd name="T26" fmla="*/ 27 w 96"/>
              <a:gd name="T27" fmla="*/ 110 h 127"/>
              <a:gd name="T28" fmla="*/ 29 w 96"/>
              <a:gd name="T29" fmla="*/ 117 h 127"/>
              <a:gd name="T30" fmla="*/ 32 w 96"/>
              <a:gd name="T31" fmla="*/ 121 h 127"/>
              <a:gd name="T32" fmla="*/ 40 w 96"/>
              <a:gd name="T33" fmla="*/ 125 h 127"/>
              <a:gd name="T34" fmla="*/ 48 w 96"/>
              <a:gd name="T35" fmla="*/ 127 h 127"/>
              <a:gd name="T36" fmla="*/ 57 w 96"/>
              <a:gd name="T37" fmla="*/ 125 h 127"/>
              <a:gd name="T38" fmla="*/ 65 w 96"/>
              <a:gd name="T39" fmla="*/ 121 h 127"/>
              <a:gd name="T40" fmla="*/ 69 w 96"/>
              <a:gd name="T41" fmla="*/ 117 h 127"/>
              <a:gd name="T42" fmla="*/ 69 w 96"/>
              <a:gd name="T43" fmla="*/ 110 h 127"/>
              <a:gd name="T44" fmla="*/ 69 w 96"/>
              <a:gd name="T45" fmla="*/ 104 h 127"/>
              <a:gd name="T46" fmla="*/ 67 w 96"/>
              <a:gd name="T47" fmla="*/ 100 h 127"/>
              <a:gd name="T48" fmla="*/ 65 w 96"/>
              <a:gd name="T49" fmla="*/ 96 h 127"/>
              <a:gd name="T50" fmla="*/ 59 w 96"/>
              <a:gd name="T51" fmla="*/ 92 h 127"/>
              <a:gd name="T52" fmla="*/ 55 w 96"/>
              <a:gd name="T53" fmla="*/ 90 h 127"/>
              <a:gd name="T54" fmla="*/ 52 w 96"/>
              <a:gd name="T55" fmla="*/ 88 h 127"/>
              <a:gd name="T56" fmla="*/ 50 w 96"/>
              <a:gd name="T57" fmla="*/ 85 h 127"/>
              <a:gd name="T58" fmla="*/ 94 w 96"/>
              <a:gd name="T59" fmla="*/ 4 h 127"/>
              <a:gd name="T60" fmla="*/ 96 w 96"/>
              <a:gd name="T61" fmla="*/ 2 h 127"/>
              <a:gd name="T62" fmla="*/ 94 w 96"/>
              <a:gd name="T63" fmla="*/ 0 h 127"/>
              <a:gd name="T64" fmla="*/ 90 w 96"/>
              <a:gd name="T65" fmla="*/ 0 h 127"/>
              <a:gd name="T66" fmla="*/ 48 w 96"/>
              <a:gd name="T67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9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6" y="41"/>
                </a:lnTo>
                <a:lnTo>
                  <a:pt x="46" y="85"/>
                </a:lnTo>
                <a:lnTo>
                  <a:pt x="46" y="87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8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9" y="100"/>
                </a:lnTo>
                <a:lnTo>
                  <a:pt x="29" y="102"/>
                </a:lnTo>
                <a:lnTo>
                  <a:pt x="29" y="104"/>
                </a:lnTo>
                <a:lnTo>
                  <a:pt x="27" y="108"/>
                </a:lnTo>
                <a:lnTo>
                  <a:pt x="27" y="110"/>
                </a:lnTo>
                <a:lnTo>
                  <a:pt x="27" y="113"/>
                </a:lnTo>
                <a:lnTo>
                  <a:pt x="29" y="117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7"/>
                </a:lnTo>
                <a:lnTo>
                  <a:pt x="48" y="127"/>
                </a:lnTo>
                <a:lnTo>
                  <a:pt x="54" y="127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7"/>
                </a:lnTo>
                <a:lnTo>
                  <a:pt x="69" y="113"/>
                </a:lnTo>
                <a:lnTo>
                  <a:pt x="69" y="110"/>
                </a:lnTo>
                <a:lnTo>
                  <a:pt x="69" y="108"/>
                </a:lnTo>
                <a:lnTo>
                  <a:pt x="69" y="104"/>
                </a:lnTo>
                <a:lnTo>
                  <a:pt x="69" y="102"/>
                </a:lnTo>
                <a:lnTo>
                  <a:pt x="67" y="100"/>
                </a:lnTo>
                <a:lnTo>
                  <a:pt x="67" y="98"/>
                </a:lnTo>
                <a:lnTo>
                  <a:pt x="65" y="96"/>
                </a:lnTo>
                <a:lnTo>
                  <a:pt x="61" y="94"/>
                </a:lnTo>
                <a:lnTo>
                  <a:pt x="59" y="92"/>
                </a:lnTo>
                <a:lnTo>
                  <a:pt x="57" y="90"/>
                </a:lnTo>
                <a:lnTo>
                  <a:pt x="55" y="90"/>
                </a:lnTo>
                <a:lnTo>
                  <a:pt x="54" y="90"/>
                </a:lnTo>
                <a:lnTo>
                  <a:pt x="52" y="88"/>
                </a:lnTo>
                <a:lnTo>
                  <a:pt x="52" y="87"/>
                </a:lnTo>
                <a:lnTo>
                  <a:pt x="50" y="85"/>
                </a:lnTo>
                <a:lnTo>
                  <a:pt x="50" y="41"/>
                </a:lnTo>
                <a:lnTo>
                  <a:pt x="94" y="4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4" name="Freeform 296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6 h 10"/>
              <a:gd name="T18" fmla="*/ 15 w 15"/>
              <a:gd name="T19" fmla="*/ 6 h 10"/>
              <a:gd name="T20" fmla="*/ 15 w 15"/>
              <a:gd name="T21" fmla="*/ 8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5" name="Freeform 297"/>
          <p:cNvSpPr>
            <a:spLocks/>
          </p:cNvSpPr>
          <p:nvPr/>
        </p:nvSpPr>
        <p:spPr bwMode="auto">
          <a:xfrm>
            <a:off x="4391025" y="790575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5 w 15"/>
              <a:gd name="T15" fmla="*/ 8 h 10"/>
              <a:gd name="T16" fmla="*/ 13 w 15"/>
              <a:gd name="T17" fmla="*/ 8 h 10"/>
              <a:gd name="T18" fmla="*/ 12 w 15"/>
              <a:gd name="T19" fmla="*/ 10 h 10"/>
              <a:gd name="T20" fmla="*/ 10 w 15"/>
              <a:gd name="T21" fmla="*/ 10 h 10"/>
              <a:gd name="T22" fmla="*/ 8 w 15"/>
              <a:gd name="T23" fmla="*/ 10 h 10"/>
              <a:gd name="T24" fmla="*/ 6 w 15"/>
              <a:gd name="T25" fmla="*/ 10 h 10"/>
              <a:gd name="T26" fmla="*/ 4 w 15"/>
              <a:gd name="T27" fmla="*/ 10 h 10"/>
              <a:gd name="T28" fmla="*/ 2 w 15"/>
              <a:gd name="T29" fmla="*/ 8 h 10"/>
              <a:gd name="T30" fmla="*/ 0 w 15"/>
              <a:gd name="T31" fmla="*/ 8 h 10"/>
              <a:gd name="T32" fmla="*/ 0 w 15"/>
              <a:gd name="T33" fmla="*/ 6 h 10"/>
              <a:gd name="T34" fmla="*/ 0 w 15"/>
              <a:gd name="T35" fmla="*/ 4 h 10"/>
              <a:gd name="T36" fmla="*/ 0 w 15"/>
              <a:gd name="T37" fmla="*/ 2 h 10"/>
              <a:gd name="T38" fmla="*/ 2 w 15"/>
              <a:gd name="T39" fmla="*/ 2 h 10"/>
              <a:gd name="T40" fmla="*/ 4 w 15"/>
              <a:gd name="T41" fmla="*/ 0 h 10"/>
              <a:gd name="T42" fmla="*/ 6 w 15"/>
              <a:gd name="T43" fmla="*/ 0 h 10"/>
              <a:gd name="T44" fmla="*/ 8 w 15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6" name="Freeform 298"/>
          <p:cNvSpPr>
            <a:spLocks/>
          </p:cNvSpPr>
          <p:nvPr/>
        </p:nvSpPr>
        <p:spPr bwMode="auto">
          <a:xfrm>
            <a:off x="4038600" y="889000"/>
            <a:ext cx="304800" cy="400050"/>
          </a:xfrm>
          <a:custGeom>
            <a:avLst/>
            <a:gdLst>
              <a:gd name="T0" fmla="*/ 5 w 96"/>
              <a:gd name="T1" fmla="*/ 2 h 126"/>
              <a:gd name="T2" fmla="*/ 5 w 96"/>
              <a:gd name="T3" fmla="*/ 0 h 126"/>
              <a:gd name="T4" fmla="*/ 2 w 96"/>
              <a:gd name="T5" fmla="*/ 0 h 126"/>
              <a:gd name="T6" fmla="*/ 2 w 96"/>
              <a:gd name="T7" fmla="*/ 2 h 126"/>
              <a:gd name="T8" fmla="*/ 3 w 96"/>
              <a:gd name="T9" fmla="*/ 3 h 126"/>
              <a:gd name="T10" fmla="*/ 46 w 96"/>
              <a:gd name="T11" fmla="*/ 84 h 126"/>
              <a:gd name="T12" fmla="*/ 46 w 96"/>
              <a:gd name="T13" fmla="*/ 88 h 126"/>
              <a:gd name="T14" fmla="*/ 44 w 96"/>
              <a:gd name="T15" fmla="*/ 90 h 126"/>
              <a:gd name="T16" fmla="*/ 40 w 96"/>
              <a:gd name="T17" fmla="*/ 90 h 126"/>
              <a:gd name="T18" fmla="*/ 34 w 96"/>
              <a:gd name="T19" fmla="*/ 94 h 126"/>
              <a:gd name="T20" fmla="*/ 30 w 96"/>
              <a:gd name="T21" fmla="*/ 98 h 126"/>
              <a:gd name="T22" fmla="*/ 28 w 96"/>
              <a:gd name="T23" fmla="*/ 101 h 126"/>
              <a:gd name="T24" fmla="*/ 27 w 96"/>
              <a:gd name="T25" fmla="*/ 107 h 126"/>
              <a:gd name="T26" fmla="*/ 27 w 96"/>
              <a:gd name="T27" fmla="*/ 113 h 126"/>
              <a:gd name="T28" fmla="*/ 30 w 96"/>
              <a:gd name="T29" fmla="*/ 119 h 126"/>
              <a:gd name="T30" fmla="*/ 34 w 96"/>
              <a:gd name="T31" fmla="*/ 124 h 126"/>
              <a:gd name="T32" fmla="*/ 44 w 96"/>
              <a:gd name="T33" fmla="*/ 126 h 126"/>
              <a:gd name="T34" fmla="*/ 53 w 96"/>
              <a:gd name="T35" fmla="*/ 126 h 126"/>
              <a:gd name="T36" fmla="*/ 61 w 96"/>
              <a:gd name="T37" fmla="*/ 124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9 w 96"/>
              <a:gd name="T45" fmla="*/ 101 h 126"/>
              <a:gd name="T46" fmla="*/ 65 w 96"/>
              <a:gd name="T47" fmla="*/ 98 h 126"/>
              <a:gd name="T48" fmla="*/ 61 w 96"/>
              <a:gd name="T49" fmla="*/ 94 h 126"/>
              <a:gd name="T50" fmla="*/ 55 w 96"/>
              <a:gd name="T51" fmla="*/ 90 h 126"/>
              <a:gd name="T52" fmla="*/ 51 w 96"/>
              <a:gd name="T53" fmla="*/ 88 h 126"/>
              <a:gd name="T54" fmla="*/ 50 w 96"/>
              <a:gd name="T55" fmla="*/ 84 h 126"/>
              <a:gd name="T56" fmla="*/ 92 w 96"/>
              <a:gd name="T57" fmla="*/ 3 h 126"/>
              <a:gd name="T58" fmla="*/ 94 w 96"/>
              <a:gd name="T59" fmla="*/ 2 h 126"/>
              <a:gd name="T60" fmla="*/ 96 w 96"/>
              <a:gd name="T61" fmla="*/ 0 h 126"/>
              <a:gd name="T62" fmla="*/ 92 w 96"/>
              <a:gd name="T63" fmla="*/ 0 h 126"/>
              <a:gd name="T64" fmla="*/ 90 w 96"/>
              <a:gd name="T65" fmla="*/ 2 h 126"/>
              <a:gd name="T66" fmla="*/ 90 w 96"/>
              <a:gd name="T67" fmla="*/ 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5" y="2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6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0"/>
                </a:lnTo>
                <a:lnTo>
                  <a:pt x="36" y="92"/>
                </a:lnTo>
                <a:lnTo>
                  <a:pt x="34" y="94"/>
                </a:lnTo>
                <a:lnTo>
                  <a:pt x="32" y="96"/>
                </a:lnTo>
                <a:lnTo>
                  <a:pt x="30" y="98"/>
                </a:lnTo>
                <a:lnTo>
                  <a:pt x="28" y="99"/>
                </a:lnTo>
                <a:lnTo>
                  <a:pt x="28" y="101"/>
                </a:lnTo>
                <a:lnTo>
                  <a:pt x="27" y="103"/>
                </a:lnTo>
                <a:lnTo>
                  <a:pt x="27" y="107"/>
                </a:lnTo>
                <a:lnTo>
                  <a:pt x="27" y="109"/>
                </a:lnTo>
                <a:lnTo>
                  <a:pt x="27" y="113"/>
                </a:lnTo>
                <a:lnTo>
                  <a:pt x="28" y="117"/>
                </a:lnTo>
                <a:lnTo>
                  <a:pt x="30" y="119"/>
                </a:lnTo>
                <a:lnTo>
                  <a:pt x="32" y="121"/>
                </a:lnTo>
                <a:lnTo>
                  <a:pt x="34" y="124"/>
                </a:lnTo>
                <a:lnTo>
                  <a:pt x="38" y="124"/>
                </a:lnTo>
                <a:lnTo>
                  <a:pt x="44" y="126"/>
                </a:lnTo>
                <a:lnTo>
                  <a:pt x="48" y="126"/>
                </a:lnTo>
                <a:lnTo>
                  <a:pt x="53" y="126"/>
                </a:lnTo>
                <a:lnTo>
                  <a:pt x="57" y="124"/>
                </a:lnTo>
                <a:lnTo>
                  <a:pt x="61" y="124"/>
                </a:lnTo>
                <a:lnTo>
                  <a:pt x="63" y="121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09"/>
                </a:lnTo>
                <a:lnTo>
                  <a:pt x="69" y="107"/>
                </a:lnTo>
                <a:lnTo>
                  <a:pt x="69" y="103"/>
                </a:lnTo>
                <a:lnTo>
                  <a:pt x="69" y="101"/>
                </a:lnTo>
                <a:lnTo>
                  <a:pt x="67" y="99"/>
                </a:lnTo>
                <a:lnTo>
                  <a:pt x="65" y="98"/>
                </a:lnTo>
                <a:lnTo>
                  <a:pt x="63" y="96"/>
                </a:lnTo>
                <a:lnTo>
                  <a:pt x="61" y="94"/>
                </a:lnTo>
                <a:lnTo>
                  <a:pt x="59" y="92"/>
                </a:lnTo>
                <a:lnTo>
                  <a:pt x="55" y="90"/>
                </a:lnTo>
                <a:lnTo>
                  <a:pt x="53" y="90"/>
                </a:lnTo>
                <a:lnTo>
                  <a:pt x="51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3"/>
                </a:lnTo>
                <a:lnTo>
                  <a:pt x="94" y="3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88" y="2"/>
                </a:lnTo>
                <a:lnTo>
                  <a:pt x="90" y="2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7" name="Freeform 299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8 w 15"/>
              <a:gd name="T3" fmla="*/ 0 h 10"/>
              <a:gd name="T4" fmla="*/ 9 w 15"/>
              <a:gd name="T5" fmla="*/ 0 h 10"/>
              <a:gd name="T6" fmla="*/ 11 w 15"/>
              <a:gd name="T7" fmla="*/ 0 h 10"/>
              <a:gd name="T8" fmla="*/ 11 w 15"/>
              <a:gd name="T9" fmla="*/ 2 h 10"/>
              <a:gd name="T10" fmla="*/ 13 w 15"/>
              <a:gd name="T11" fmla="*/ 2 h 10"/>
              <a:gd name="T12" fmla="*/ 13 w 15"/>
              <a:gd name="T13" fmla="*/ 4 h 10"/>
              <a:gd name="T14" fmla="*/ 13 w 15"/>
              <a:gd name="T15" fmla="*/ 4 h 10"/>
              <a:gd name="T16" fmla="*/ 15 w 15"/>
              <a:gd name="T17" fmla="*/ 6 h 10"/>
              <a:gd name="T18" fmla="*/ 13 w 15"/>
              <a:gd name="T19" fmla="*/ 6 h 10"/>
              <a:gd name="T20" fmla="*/ 13 w 15"/>
              <a:gd name="T21" fmla="*/ 8 h 10"/>
              <a:gd name="T22" fmla="*/ 13 w 15"/>
              <a:gd name="T23" fmla="*/ 8 h 10"/>
              <a:gd name="T24" fmla="*/ 11 w 15"/>
              <a:gd name="T25" fmla="*/ 8 h 10"/>
              <a:gd name="T26" fmla="*/ 11 w 15"/>
              <a:gd name="T27" fmla="*/ 10 h 10"/>
              <a:gd name="T28" fmla="*/ 9 w 15"/>
              <a:gd name="T29" fmla="*/ 10 h 10"/>
              <a:gd name="T30" fmla="*/ 8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2 w 15"/>
              <a:gd name="T39" fmla="*/ 10 h 10"/>
              <a:gd name="T40" fmla="*/ 2 w 15"/>
              <a:gd name="T41" fmla="*/ 8 h 10"/>
              <a:gd name="T42" fmla="*/ 0 w 15"/>
              <a:gd name="T43" fmla="*/ 8 h 10"/>
              <a:gd name="T44" fmla="*/ 0 w 15"/>
              <a:gd name="T45" fmla="*/ 8 h 10"/>
              <a:gd name="T46" fmla="*/ 0 w 15"/>
              <a:gd name="T47" fmla="*/ 6 h 10"/>
              <a:gd name="T48" fmla="*/ 0 w 15"/>
              <a:gd name="T49" fmla="*/ 6 h 10"/>
              <a:gd name="T50" fmla="*/ 0 w 15"/>
              <a:gd name="T51" fmla="*/ 4 h 10"/>
              <a:gd name="T52" fmla="*/ 0 w 15"/>
              <a:gd name="T53" fmla="*/ 4 h 10"/>
              <a:gd name="T54" fmla="*/ 0 w 15"/>
              <a:gd name="T55" fmla="*/ 2 h 10"/>
              <a:gd name="T56" fmla="*/ 2 w 15"/>
              <a:gd name="T57" fmla="*/ 2 h 10"/>
              <a:gd name="T58" fmla="*/ 2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8" name="Freeform 300"/>
          <p:cNvSpPr>
            <a:spLocks/>
          </p:cNvSpPr>
          <p:nvPr/>
        </p:nvSpPr>
        <p:spPr bwMode="auto">
          <a:xfrm>
            <a:off x="4171950" y="1209675"/>
            <a:ext cx="47625" cy="31750"/>
          </a:xfrm>
          <a:custGeom>
            <a:avLst/>
            <a:gdLst>
              <a:gd name="T0" fmla="*/ 8 w 15"/>
              <a:gd name="T1" fmla="*/ 0 h 10"/>
              <a:gd name="T2" fmla="*/ 9 w 15"/>
              <a:gd name="T3" fmla="*/ 0 h 10"/>
              <a:gd name="T4" fmla="*/ 11 w 15"/>
              <a:gd name="T5" fmla="*/ 0 h 10"/>
              <a:gd name="T6" fmla="*/ 11 w 15"/>
              <a:gd name="T7" fmla="*/ 2 h 10"/>
              <a:gd name="T8" fmla="*/ 13 w 15"/>
              <a:gd name="T9" fmla="*/ 2 h 10"/>
              <a:gd name="T10" fmla="*/ 13 w 15"/>
              <a:gd name="T11" fmla="*/ 4 h 10"/>
              <a:gd name="T12" fmla="*/ 15 w 15"/>
              <a:gd name="T13" fmla="*/ 6 h 10"/>
              <a:gd name="T14" fmla="*/ 13 w 15"/>
              <a:gd name="T15" fmla="*/ 6 h 10"/>
              <a:gd name="T16" fmla="*/ 13 w 15"/>
              <a:gd name="T17" fmla="*/ 8 h 10"/>
              <a:gd name="T18" fmla="*/ 11 w 15"/>
              <a:gd name="T19" fmla="*/ 8 h 10"/>
              <a:gd name="T20" fmla="*/ 11 w 15"/>
              <a:gd name="T21" fmla="*/ 10 h 10"/>
              <a:gd name="T22" fmla="*/ 9 w 15"/>
              <a:gd name="T23" fmla="*/ 10 h 10"/>
              <a:gd name="T24" fmla="*/ 8 w 15"/>
              <a:gd name="T25" fmla="*/ 10 h 10"/>
              <a:gd name="T26" fmla="*/ 6 w 15"/>
              <a:gd name="T27" fmla="*/ 10 h 10"/>
              <a:gd name="T28" fmla="*/ 4 w 15"/>
              <a:gd name="T29" fmla="*/ 10 h 10"/>
              <a:gd name="T30" fmla="*/ 2 w 15"/>
              <a:gd name="T31" fmla="*/ 10 h 10"/>
              <a:gd name="T32" fmla="*/ 2 w 15"/>
              <a:gd name="T33" fmla="*/ 8 h 10"/>
              <a:gd name="T34" fmla="*/ 0 w 15"/>
              <a:gd name="T35" fmla="*/ 8 h 10"/>
              <a:gd name="T36" fmla="*/ 0 w 15"/>
              <a:gd name="T37" fmla="*/ 6 h 10"/>
              <a:gd name="T38" fmla="*/ 0 w 15"/>
              <a:gd name="T39" fmla="*/ 4 h 10"/>
              <a:gd name="T40" fmla="*/ 0 w 15"/>
              <a:gd name="T41" fmla="*/ 2 h 10"/>
              <a:gd name="T42" fmla="*/ 2 w 15"/>
              <a:gd name="T43" fmla="*/ 2 h 10"/>
              <a:gd name="T44" fmla="*/ 2 w 15"/>
              <a:gd name="T45" fmla="*/ 0 h 10"/>
              <a:gd name="T46" fmla="*/ 4 w 15"/>
              <a:gd name="T47" fmla="*/ 0 h 10"/>
              <a:gd name="T48" fmla="*/ 6 w 15"/>
              <a:gd name="T49" fmla="*/ 0 h 10"/>
              <a:gd name="T50" fmla="*/ 8 w 15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9" y="0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69" name="Freeform 301"/>
          <p:cNvSpPr>
            <a:spLocks/>
          </p:cNvSpPr>
          <p:nvPr/>
        </p:nvSpPr>
        <p:spPr bwMode="auto">
          <a:xfrm>
            <a:off x="4483100" y="863600"/>
            <a:ext cx="298450" cy="403225"/>
          </a:xfrm>
          <a:custGeom>
            <a:avLst/>
            <a:gdLst>
              <a:gd name="T0" fmla="*/ 6 w 94"/>
              <a:gd name="T1" fmla="*/ 2 h 127"/>
              <a:gd name="T2" fmla="*/ 4 w 94"/>
              <a:gd name="T3" fmla="*/ 0 h 127"/>
              <a:gd name="T4" fmla="*/ 0 w 94"/>
              <a:gd name="T5" fmla="*/ 0 h 127"/>
              <a:gd name="T6" fmla="*/ 2 w 94"/>
              <a:gd name="T7" fmla="*/ 2 h 127"/>
              <a:gd name="T8" fmla="*/ 46 w 94"/>
              <a:gd name="T9" fmla="*/ 82 h 127"/>
              <a:gd name="T10" fmla="*/ 44 w 94"/>
              <a:gd name="T11" fmla="*/ 86 h 127"/>
              <a:gd name="T12" fmla="*/ 42 w 94"/>
              <a:gd name="T13" fmla="*/ 88 h 127"/>
              <a:gd name="T14" fmla="*/ 38 w 94"/>
              <a:gd name="T15" fmla="*/ 90 h 127"/>
              <a:gd name="T16" fmla="*/ 34 w 94"/>
              <a:gd name="T17" fmla="*/ 92 h 127"/>
              <a:gd name="T18" fmla="*/ 29 w 94"/>
              <a:gd name="T19" fmla="*/ 96 h 127"/>
              <a:gd name="T20" fmla="*/ 27 w 94"/>
              <a:gd name="T21" fmla="*/ 102 h 127"/>
              <a:gd name="T22" fmla="*/ 27 w 94"/>
              <a:gd name="T23" fmla="*/ 106 h 127"/>
              <a:gd name="T24" fmla="*/ 27 w 94"/>
              <a:gd name="T25" fmla="*/ 113 h 127"/>
              <a:gd name="T26" fmla="*/ 29 w 94"/>
              <a:gd name="T27" fmla="*/ 119 h 127"/>
              <a:gd name="T28" fmla="*/ 34 w 94"/>
              <a:gd name="T29" fmla="*/ 123 h 127"/>
              <a:gd name="T30" fmla="*/ 42 w 94"/>
              <a:gd name="T31" fmla="*/ 125 h 127"/>
              <a:gd name="T32" fmla="*/ 52 w 94"/>
              <a:gd name="T33" fmla="*/ 125 h 127"/>
              <a:gd name="T34" fmla="*/ 59 w 94"/>
              <a:gd name="T35" fmla="*/ 123 h 127"/>
              <a:gd name="T36" fmla="*/ 65 w 94"/>
              <a:gd name="T37" fmla="*/ 119 h 127"/>
              <a:gd name="T38" fmla="*/ 69 w 94"/>
              <a:gd name="T39" fmla="*/ 113 h 127"/>
              <a:gd name="T40" fmla="*/ 69 w 94"/>
              <a:gd name="T41" fmla="*/ 106 h 127"/>
              <a:gd name="T42" fmla="*/ 67 w 94"/>
              <a:gd name="T43" fmla="*/ 102 h 127"/>
              <a:gd name="T44" fmla="*/ 65 w 94"/>
              <a:gd name="T45" fmla="*/ 96 h 127"/>
              <a:gd name="T46" fmla="*/ 61 w 94"/>
              <a:gd name="T47" fmla="*/ 92 h 127"/>
              <a:gd name="T48" fmla="*/ 56 w 94"/>
              <a:gd name="T49" fmla="*/ 90 h 127"/>
              <a:gd name="T50" fmla="*/ 52 w 94"/>
              <a:gd name="T51" fmla="*/ 88 h 127"/>
              <a:gd name="T52" fmla="*/ 50 w 94"/>
              <a:gd name="T53" fmla="*/ 86 h 127"/>
              <a:gd name="T54" fmla="*/ 50 w 94"/>
              <a:gd name="T55" fmla="*/ 82 h 127"/>
              <a:gd name="T56" fmla="*/ 92 w 94"/>
              <a:gd name="T57" fmla="*/ 2 h 127"/>
              <a:gd name="T58" fmla="*/ 94 w 94"/>
              <a:gd name="T59" fmla="*/ 0 h 127"/>
              <a:gd name="T60" fmla="*/ 90 w 94"/>
              <a:gd name="T61" fmla="*/ 0 h 127"/>
              <a:gd name="T62" fmla="*/ 88 w 94"/>
              <a:gd name="T63" fmla="*/ 2 h 127"/>
              <a:gd name="T64" fmla="*/ 48 w 94"/>
              <a:gd name="T65" fmla="*/ 3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7">
                <a:moveTo>
                  <a:pt x="48" y="36"/>
                </a:move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6" y="38"/>
                </a:lnTo>
                <a:lnTo>
                  <a:pt x="46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2" y="88"/>
                </a:lnTo>
                <a:lnTo>
                  <a:pt x="40" y="88"/>
                </a:lnTo>
                <a:lnTo>
                  <a:pt x="38" y="90"/>
                </a:lnTo>
                <a:lnTo>
                  <a:pt x="36" y="90"/>
                </a:lnTo>
                <a:lnTo>
                  <a:pt x="34" y="92"/>
                </a:lnTo>
                <a:lnTo>
                  <a:pt x="31" y="94"/>
                </a:lnTo>
                <a:lnTo>
                  <a:pt x="29" y="96"/>
                </a:lnTo>
                <a:lnTo>
                  <a:pt x="29" y="98"/>
                </a:lnTo>
                <a:lnTo>
                  <a:pt x="27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09"/>
                </a:lnTo>
                <a:lnTo>
                  <a:pt x="27" y="113"/>
                </a:lnTo>
                <a:lnTo>
                  <a:pt x="27" y="115"/>
                </a:lnTo>
                <a:lnTo>
                  <a:pt x="29" y="119"/>
                </a:lnTo>
                <a:lnTo>
                  <a:pt x="31" y="121"/>
                </a:lnTo>
                <a:lnTo>
                  <a:pt x="34" y="123"/>
                </a:lnTo>
                <a:lnTo>
                  <a:pt x="38" y="125"/>
                </a:lnTo>
                <a:lnTo>
                  <a:pt x="42" y="125"/>
                </a:lnTo>
                <a:lnTo>
                  <a:pt x="48" y="127"/>
                </a:lnTo>
                <a:lnTo>
                  <a:pt x="52" y="125"/>
                </a:lnTo>
                <a:lnTo>
                  <a:pt x="56" y="125"/>
                </a:lnTo>
                <a:lnTo>
                  <a:pt x="59" y="123"/>
                </a:lnTo>
                <a:lnTo>
                  <a:pt x="63" y="121"/>
                </a:lnTo>
                <a:lnTo>
                  <a:pt x="65" y="119"/>
                </a:lnTo>
                <a:lnTo>
                  <a:pt x="67" y="115"/>
                </a:lnTo>
                <a:lnTo>
                  <a:pt x="69" y="113"/>
                </a:lnTo>
                <a:lnTo>
                  <a:pt x="69" y="109"/>
                </a:lnTo>
                <a:lnTo>
                  <a:pt x="69" y="106"/>
                </a:lnTo>
                <a:lnTo>
                  <a:pt x="67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3" y="94"/>
                </a:lnTo>
                <a:lnTo>
                  <a:pt x="61" y="92"/>
                </a:lnTo>
                <a:lnTo>
                  <a:pt x="57" y="90"/>
                </a:lnTo>
                <a:lnTo>
                  <a:pt x="56" y="90"/>
                </a:lnTo>
                <a:lnTo>
                  <a:pt x="54" y="88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82"/>
                </a:lnTo>
                <a:lnTo>
                  <a:pt x="50" y="38"/>
                </a:lnTo>
                <a:lnTo>
                  <a:pt x="92" y="2"/>
                </a:lnTo>
                <a:lnTo>
                  <a:pt x="94" y="2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8" y="0"/>
                </a:lnTo>
                <a:lnTo>
                  <a:pt x="88" y="2"/>
                </a:lnTo>
                <a:lnTo>
                  <a:pt x="90" y="2"/>
                </a:lnTo>
                <a:lnTo>
                  <a:pt x="48" y="3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0" name="Freeform 302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2 w 16"/>
              <a:gd name="T7" fmla="*/ 0 h 9"/>
              <a:gd name="T8" fmla="*/ 14 w 16"/>
              <a:gd name="T9" fmla="*/ 0 h 9"/>
              <a:gd name="T10" fmla="*/ 14 w 16"/>
              <a:gd name="T11" fmla="*/ 2 h 9"/>
              <a:gd name="T12" fmla="*/ 16 w 16"/>
              <a:gd name="T13" fmla="*/ 2 h 9"/>
              <a:gd name="T14" fmla="*/ 16 w 16"/>
              <a:gd name="T15" fmla="*/ 4 h 9"/>
              <a:gd name="T16" fmla="*/ 16 w 16"/>
              <a:gd name="T17" fmla="*/ 4 h 9"/>
              <a:gd name="T18" fmla="*/ 16 w 16"/>
              <a:gd name="T19" fmla="*/ 5 h 9"/>
              <a:gd name="T20" fmla="*/ 16 w 16"/>
              <a:gd name="T21" fmla="*/ 5 h 9"/>
              <a:gd name="T22" fmla="*/ 14 w 16"/>
              <a:gd name="T23" fmla="*/ 7 h 9"/>
              <a:gd name="T24" fmla="*/ 14 w 16"/>
              <a:gd name="T25" fmla="*/ 7 h 9"/>
              <a:gd name="T26" fmla="*/ 12 w 16"/>
              <a:gd name="T27" fmla="*/ 9 h 9"/>
              <a:gd name="T28" fmla="*/ 12 w 16"/>
              <a:gd name="T29" fmla="*/ 9 h 9"/>
              <a:gd name="T30" fmla="*/ 10 w 16"/>
              <a:gd name="T31" fmla="*/ 9 h 9"/>
              <a:gd name="T32" fmla="*/ 8 w 16"/>
              <a:gd name="T33" fmla="*/ 9 h 9"/>
              <a:gd name="T34" fmla="*/ 6 w 16"/>
              <a:gd name="T35" fmla="*/ 9 h 9"/>
              <a:gd name="T36" fmla="*/ 6 w 16"/>
              <a:gd name="T37" fmla="*/ 9 h 9"/>
              <a:gd name="T38" fmla="*/ 4 w 16"/>
              <a:gd name="T39" fmla="*/ 9 h 9"/>
              <a:gd name="T40" fmla="*/ 2 w 16"/>
              <a:gd name="T41" fmla="*/ 7 h 9"/>
              <a:gd name="T42" fmla="*/ 2 w 16"/>
              <a:gd name="T43" fmla="*/ 7 h 9"/>
              <a:gd name="T44" fmla="*/ 2 w 16"/>
              <a:gd name="T45" fmla="*/ 5 h 9"/>
              <a:gd name="T46" fmla="*/ 0 w 16"/>
              <a:gd name="T47" fmla="*/ 5 h 9"/>
              <a:gd name="T48" fmla="*/ 0 w 16"/>
              <a:gd name="T49" fmla="*/ 4 h 9"/>
              <a:gd name="T50" fmla="*/ 0 w 16"/>
              <a:gd name="T51" fmla="*/ 4 h 9"/>
              <a:gd name="T52" fmla="*/ 2 w 16"/>
              <a:gd name="T53" fmla="*/ 2 h 9"/>
              <a:gd name="T54" fmla="*/ 2 w 16"/>
              <a:gd name="T55" fmla="*/ 2 h 9"/>
              <a:gd name="T56" fmla="*/ 2 w 16"/>
              <a:gd name="T57" fmla="*/ 0 h 9"/>
              <a:gd name="T58" fmla="*/ 4 w 16"/>
              <a:gd name="T59" fmla="*/ 0 h 9"/>
              <a:gd name="T60" fmla="*/ 6 w 16"/>
              <a:gd name="T61" fmla="*/ 0 h 9"/>
              <a:gd name="T62" fmla="*/ 6 w 16"/>
              <a:gd name="T63" fmla="*/ 0 h 9"/>
              <a:gd name="T64" fmla="*/ 8 w 16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4"/>
                </a:lnTo>
                <a:lnTo>
                  <a:pt x="16" y="5"/>
                </a:lnTo>
                <a:lnTo>
                  <a:pt x="16" y="5"/>
                </a:lnTo>
                <a:lnTo>
                  <a:pt x="14" y="7"/>
                </a:lnTo>
                <a:lnTo>
                  <a:pt x="14" y="7"/>
                </a:lnTo>
                <a:lnTo>
                  <a:pt x="12" y="9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1" name="Freeform 303"/>
          <p:cNvSpPr>
            <a:spLocks/>
          </p:cNvSpPr>
          <p:nvPr/>
        </p:nvSpPr>
        <p:spPr bwMode="auto">
          <a:xfrm>
            <a:off x="4610100" y="1187450"/>
            <a:ext cx="50800" cy="28575"/>
          </a:xfrm>
          <a:custGeom>
            <a:avLst/>
            <a:gdLst>
              <a:gd name="T0" fmla="*/ 8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4 w 16"/>
              <a:gd name="T7" fmla="*/ 0 h 9"/>
              <a:gd name="T8" fmla="*/ 14 w 16"/>
              <a:gd name="T9" fmla="*/ 2 h 9"/>
              <a:gd name="T10" fmla="*/ 16 w 16"/>
              <a:gd name="T11" fmla="*/ 2 h 9"/>
              <a:gd name="T12" fmla="*/ 16 w 16"/>
              <a:gd name="T13" fmla="*/ 4 h 9"/>
              <a:gd name="T14" fmla="*/ 16 w 16"/>
              <a:gd name="T15" fmla="*/ 5 h 9"/>
              <a:gd name="T16" fmla="*/ 14 w 16"/>
              <a:gd name="T17" fmla="*/ 7 h 9"/>
              <a:gd name="T18" fmla="*/ 12 w 16"/>
              <a:gd name="T19" fmla="*/ 9 h 9"/>
              <a:gd name="T20" fmla="*/ 10 w 16"/>
              <a:gd name="T21" fmla="*/ 9 h 9"/>
              <a:gd name="T22" fmla="*/ 8 w 16"/>
              <a:gd name="T23" fmla="*/ 9 h 9"/>
              <a:gd name="T24" fmla="*/ 6 w 16"/>
              <a:gd name="T25" fmla="*/ 9 h 9"/>
              <a:gd name="T26" fmla="*/ 4 w 16"/>
              <a:gd name="T27" fmla="*/ 9 h 9"/>
              <a:gd name="T28" fmla="*/ 2 w 16"/>
              <a:gd name="T29" fmla="*/ 7 h 9"/>
              <a:gd name="T30" fmla="*/ 2 w 16"/>
              <a:gd name="T31" fmla="*/ 5 h 9"/>
              <a:gd name="T32" fmla="*/ 0 w 16"/>
              <a:gd name="T33" fmla="*/ 5 h 9"/>
              <a:gd name="T34" fmla="*/ 0 w 16"/>
              <a:gd name="T35" fmla="*/ 4 h 9"/>
              <a:gd name="T36" fmla="*/ 2 w 16"/>
              <a:gd name="T37" fmla="*/ 2 h 9"/>
              <a:gd name="T38" fmla="*/ 2 w 16"/>
              <a:gd name="T39" fmla="*/ 0 h 9"/>
              <a:gd name="T40" fmla="*/ 4 w 16"/>
              <a:gd name="T41" fmla="*/ 0 h 9"/>
              <a:gd name="T42" fmla="*/ 6 w 16"/>
              <a:gd name="T43" fmla="*/ 0 h 9"/>
              <a:gd name="T44" fmla="*/ 8 w 16"/>
              <a:gd name="T4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9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4" y="7"/>
                </a:lnTo>
                <a:lnTo>
                  <a:pt x="12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2" name="Freeform 304"/>
          <p:cNvSpPr>
            <a:spLocks/>
          </p:cNvSpPr>
          <p:nvPr/>
        </p:nvSpPr>
        <p:spPr bwMode="auto">
          <a:xfrm>
            <a:off x="3841750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8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2 w 96"/>
              <a:gd name="T9" fmla="*/ 2 h 127"/>
              <a:gd name="T10" fmla="*/ 46 w 96"/>
              <a:gd name="T11" fmla="*/ 39 h 127"/>
              <a:gd name="T12" fmla="*/ 46 w 96"/>
              <a:gd name="T13" fmla="*/ 85 h 127"/>
              <a:gd name="T14" fmla="*/ 44 w 96"/>
              <a:gd name="T15" fmla="*/ 89 h 127"/>
              <a:gd name="T16" fmla="*/ 41 w 96"/>
              <a:gd name="T17" fmla="*/ 91 h 127"/>
              <a:gd name="T18" fmla="*/ 35 w 96"/>
              <a:gd name="T19" fmla="*/ 93 h 127"/>
              <a:gd name="T20" fmla="*/ 31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1 w 96"/>
              <a:gd name="T29" fmla="*/ 119 h 127"/>
              <a:gd name="T30" fmla="*/ 35 w 96"/>
              <a:gd name="T31" fmla="*/ 123 h 127"/>
              <a:gd name="T32" fmla="*/ 44 w 96"/>
              <a:gd name="T33" fmla="*/ 125 h 127"/>
              <a:gd name="T34" fmla="*/ 52 w 96"/>
              <a:gd name="T35" fmla="*/ 125 h 127"/>
              <a:gd name="T36" fmla="*/ 62 w 96"/>
              <a:gd name="T37" fmla="*/ 123 h 127"/>
              <a:gd name="T38" fmla="*/ 65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7 w 96"/>
              <a:gd name="T45" fmla="*/ 102 h 127"/>
              <a:gd name="T46" fmla="*/ 65 w 96"/>
              <a:gd name="T47" fmla="*/ 96 h 127"/>
              <a:gd name="T48" fmla="*/ 62 w 96"/>
              <a:gd name="T49" fmla="*/ 93 h 127"/>
              <a:gd name="T50" fmla="*/ 56 w 96"/>
              <a:gd name="T51" fmla="*/ 91 h 127"/>
              <a:gd name="T52" fmla="*/ 52 w 96"/>
              <a:gd name="T53" fmla="*/ 89 h 127"/>
              <a:gd name="T54" fmla="*/ 50 w 96"/>
              <a:gd name="T55" fmla="*/ 85 h 127"/>
              <a:gd name="T56" fmla="*/ 50 w 96"/>
              <a:gd name="T57" fmla="*/ 39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89 w 96"/>
              <a:gd name="T65" fmla="*/ 0 h 127"/>
              <a:gd name="T66" fmla="*/ 90 w 96"/>
              <a:gd name="T67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4" y="87"/>
                </a:lnTo>
                <a:lnTo>
                  <a:pt x="44" y="89"/>
                </a:lnTo>
                <a:lnTo>
                  <a:pt x="42" y="89"/>
                </a:lnTo>
                <a:lnTo>
                  <a:pt x="41" y="91"/>
                </a:lnTo>
                <a:lnTo>
                  <a:pt x="37" y="91"/>
                </a:lnTo>
                <a:lnTo>
                  <a:pt x="35" y="93"/>
                </a:lnTo>
                <a:lnTo>
                  <a:pt x="33" y="94"/>
                </a:lnTo>
                <a:lnTo>
                  <a:pt x="31" y="96"/>
                </a:lnTo>
                <a:lnTo>
                  <a:pt x="29" y="98"/>
                </a:lnTo>
                <a:lnTo>
                  <a:pt x="29" y="102"/>
                </a:lnTo>
                <a:lnTo>
                  <a:pt x="27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1" y="119"/>
                </a:lnTo>
                <a:lnTo>
                  <a:pt x="33" y="121"/>
                </a:lnTo>
                <a:lnTo>
                  <a:pt x="35" y="123"/>
                </a:lnTo>
                <a:lnTo>
                  <a:pt x="39" y="125"/>
                </a:lnTo>
                <a:lnTo>
                  <a:pt x="44" y="125"/>
                </a:lnTo>
                <a:lnTo>
                  <a:pt x="48" y="127"/>
                </a:lnTo>
                <a:lnTo>
                  <a:pt x="52" y="125"/>
                </a:lnTo>
                <a:lnTo>
                  <a:pt x="58" y="125"/>
                </a:lnTo>
                <a:lnTo>
                  <a:pt x="62" y="123"/>
                </a:lnTo>
                <a:lnTo>
                  <a:pt x="64" y="121"/>
                </a:lnTo>
                <a:lnTo>
                  <a:pt x="65" y="119"/>
                </a:lnTo>
                <a:lnTo>
                  <a:pt x="67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7" y="102"/>
                </a:lnTo>
                <a:lnTo>
                  <a:pt x="67" y="98"/>
                </a:lnTo>
                <a:lnTo>
                  <a:pt x="65" y="96"/>
                </a:lnTo>
                <a:lnTo>
                  <a:pt x="64" y="94"/>
                </a:lnTo>
                <a:lnTo>
                  <a:pt x="62" y="93"/>
                </a:lnTo>
                <a:lnTo>
                  <a:pt x="60" y="91"/>
                </a:lnTo>
                <a:lnTo>
                  <a:pt x="56" y="91"/>
                </a:lnTo>
                <a:lnTo>
                  <a:pt x="54" y="89"/>
                </a:lnTo>
                <a:lnTo>
                  <a:pt x="52" y="89"/>
                </a:lnTo>
                <a:lnTo>
                  <a:pt x="50" y="87"/>
                </a:lnTo>
                <a:lnTo>
                  <a:pt x="50" y="85"/>
                </a:lnTo>
                <a:lnTo>
                  <a:pt x="50" y="83"/>
                </a:lnTo>
                <a:lnTo>
                  <a:pt x="50" y="39"/>
                </a:lnTo>
                <a:lnTo>
                  <a:pt x="92" y="2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89" y="0"/>
                </a:lnTo>
                <a:lnTo>
                  <a:pt x="89" y="2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3" name="Freeform 305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8 w 14"/>
              <a:gd name="T3" fmla="*/ 0 h 10"/>
              <a:gd name="T4" fmla="*/ 10 w 14"/>
              <a:gd name="T5" fmla="*/ 0 h 10"/>
              <a:gd name="T6" fmla="*/ 12 w 14"/>
              <a:gd name="T7" fmla="*/ 0 h 10"/>
              <a:gd name="T8" fmla="*/ 12 w 14"/>
              <a:gd name="T9" fmla="*/ 2 h 10"/>
              <a:gd name="T10" fmla="*/ 14 w 14"/>
              <a:gd name="T11" fmla="*/ 2 h 10"/>
              <a:gd name="T12" fmla="*/ 14 w 14"/>
              <a:gd name="T13" fmla="*/ 2 h 10"/>
              <a:gd name="T14" fmla="*/ 14 w 14"/>
              <a:gd name="T15" fmla="*/ 4 h 10"/>
              <a:gd name="T16" fmla="*/ 14 w 14"/>
              <a:gd name="T17" fmla="*/ 4 h 10"/>
              <a:gd name="T18" fmla="*/ 14 w 14"/>
              <a:gd name="T19" fmla="*/ 6 h 10"/>
              <a:gd name="T20" fmla="*/ 14 w 14"/>
              <a:gd name="T21" fmla="*/ 6 h 10"/>
              <a:gd name="T22" fmla="*/ 14 w 14"/>
              <a:gd name="T23" fmla="*/ 8 h 10"/>
              <a:gd name="T24" fmla="*/ 12 w 14"/>
              <a:gd name="T25" fmla="*/ 8 h 10"/>
              <a:gd name="T26" fmla="*/ 12 w 14"/>
              <a:gd name="T27" fmla="*/ 10 h 10"/>
              <a:gd name="T28" fmla="*/ 10 w 14"/>
              <a:gd name="T29" fmla="*/ 10 h 10"/>
              <a:gd name="T30" fmla="*/ 8 w 14"/>
              <a:gd name="T31" fmla="*/ 10 h 10"/>
              <a:gd name="T32" fmla="*/ 8 w 14"/>
              <a:gd name="T33" fmla="*/ 10 h 10"/>
              <a:gd name="T34" fmla="*/ 6 w 14"/>
              <a:gd name="T35" fmla="*/ 10 h 10"/>
              <a:gd name="T36" fmla="*/ 4 w 14"/>
              <a:gd name="T37" fmla="*/ 10 h 10"/>
              <a:gd name="T38" fmla="*/ 2 w 14"/>
              <a:gd name="T39" fmla="*/ 10 h 10"/>
              <a:gd name="T40" fmla="*/ 2 w 14"/>
              <a:gd name="T41" fmla="*/ 8 h 10"/>
              <a:gd name="T42" fmla="*/ 0 w 14"/>
              <a:gd name="T43" fmla="*/ 8 h 10"/>
              <a:gd name="T44" fmla="*/ 0 w 14"/>
              <a:gd name="T45" fmla="*/ 6 h 10"/>
              <a:gd name="T46" fmla="*/ 0 w 14"/>
              <a:gd name="T47" fmla="*/ 6 h 10"/>
              <a:gd name="T48" fmla="*/ 0 w 14"/>
              <a:gd name="T49" fmla="*/ 4 h 10"/>
              <a:gd name="T50" fmla="*/ 0 w 14"/>
              <a:gd name="T51" fmla="*/ 4 h 10"/>
              <a:gd name="T52" fmla="*/ 0 w 14"/>
              <a:gd name="T53" fmla="*/ 2 h 10"/>
              <a:gd name="T54" fmla="*/ 0 w 14"/>
              <a:gd name="T55" fmla="*/ 2 h 10"/>
              <a:gd name="T56" fmla="*/ 2 w 14"/>
              <a:gd name="T57" fmla="*/ 2 h 10"/>
              <a:gd name="T58" fmla="*/ 2 w 14"/>
              <a:gd name="T59" fmla="*/ 0 h 10"/>
              <a:gd name="T60" fmla="*/ 4 w 14"/>
              <a:gd name="T61" fmla="*/ 0 h 10"/>
              <a:gd name="T62" fmla="*/ 6 w 14"/>
              <a:gd name="T63" fmla="*/ 0 h 10"/>
              <a:gd name="T64" fmla="*/ 8 w 14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4" name="Freeform 306"/>
          <p:cNvSpPr>
            <a:spLocks/>
          </p:cNvSpPr>
          <p:nvPr/>
        </p:nvSpPr>
        <p:spPr bwMode="auto">
          <a:xfrm>
            <a:off x="3975100" y="1606550"/>
            <a:ext cx="44450" cy="31750"/>
          </a:xfrm>
          <a:custGeom>
            <a:avLst/>
            <a:gdLst>
              <a:gd name="T0" fmla="*/ 8 w 14"/>
              <a:gd name="T1" fmla="*/ 0 h 10"/>
              <a:gd name="T2" fmla="*/ 10 w 14"/>
              <a:gd name="T3" fmla="*/ 0 h 10"/>
              <a:gd name="T4" fmla="*/ 12 w 14"/>
              <a:gd name="T5" fmla="*/ 0 h 10"/>
              <a:gd name="T6" fmla="*/ 12 w 14"/>
              <a:gd name="T7" fmla="*/ 2 h 10"/>
              <a:gd name="T8" fmla="*/ 14 w 14"/>
              <a:gd name="T9" fmla="*/ 2 h 10"/>
              <a:gd name="T10" fmla="*/ 14 w 14"/>
              <a:gd name="T11" fmla="*/ 4 h 10"/>
              <a:gd name="T12" fmla="*/ 14 w 14"/>
              <a:gd name="T13" fmla="*/ 6 h 10"/>
              <a:gd name="T14" fmla="*/ 14 w 14"/>
              <a:gd name="T15" fmla="*/ 8 h 10"/>
              <a:gd name="T16" fmla="*/ 12 w 14"/>
              <a:gd name="T17" fmla="*/ 8 h 10"/>
              <a:gd name="T18" fmla="*/ 12 w 14"/>
              <a:gd name="T19" fmla="*/ 10 h 10"/>
              <a:gd name="T20" fmla="*/ 10 w 14"/>
              <a:gd name="T21" fmla="*/ 10 h 10"/>
              <a:gd name="T22" fmla="*/ 8 w 14"/>
              <a:gd name="T23" fmla="*/ 10 h 10"/>
              <a:gd name="T24" fmla="*/ 6 w 14"/>
              <a:gd name="T25" fmla="*/ 10 h 10"/>
              <a:gd name="T26" fmla="*/ 4 w 14"/>
              <a:gd name="T27" fmla="*/ 10 h 10"/>
              <a:gd name="T28" fmla="*/ 2 w 14"/>
              <a:gd name="T29" fmla="*/ 10 h 10"/>
              <a:gd name="T30" fmla="*/ 2 w 14"/>
              <a:gd name="T31" fmla="*/ 8 h 10"/>
              <a:gd name="T32" fmla="*/ 0 w 14"/>
              <a:gd name="T33" fmla="*/ 8 h 10"/>
              <a:gd name="T34" fmla="*/ 0 w 14"/>
              <a:gd name="T35" fmla="*/ 6 h 10"/>
              <a:gd name="T36" fmla="*/ 0 w 14"/>
              <a:gd name="T37" fmla="*/ 4 h 10"/>
              <a:gd name="T38" fmla="*/ 0 w 14"/>
              <a:gd name="T39" fmla="*/ 2 h 10"/>
              <a:gd name="T40" fmla="*/ 2 w 14"/>
              <a:gd name="T41" fmla="*/ 2 h 10"/>
              <a:gd name="T42" fmla="*/ 2 w 14"/>
              <a:gd name="T43" fmla="*/ 0 h 10"/>
              <a:gd name="T44" fmla="*/ 4 w 14"/>
              <a:gd name="T45" fmla="*/ 0 h 10"/>
              <a:gd name="T46" fmla="*/ 6 w 14"/>
              <a:gd name="T47" fmla="*/ 0 h 10"/>
              <a:gd name="T48" fmla="*/ 8 w 14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5" name="Freeform 307"/>
          <p:cNvSpPr>
            <a:spLocks/>
          </p:cNvSpPr>
          <p:nvPr/>
        </p:nvSpPr>
        <p:spPr bwMode="auto">
          <a:xfrm>
            <a:off x="4257675" y="1282700"/>
            <a:ext cx="304800" cy="403225"/>
          </a:xfrm>
          <a:custGeom>
            <a:avLst/>
            <a:gdLst>
              <a:gd name="T0" fmla="*/ 6 w 96"/>
              <a:gd name="T1" fmla="*/ 2 h 127"/>
              <a:gd name="T2" fmla="*/ 7 w 96"/>
              <a:gd name="T3" fmla="*/ 0 h 127"/>
              <a:gd name="T4" fmla="*/ 4 w 96"/>
              <a:gd name="T5" fmla="*/ 0 h 127"/>
              <a:gd name="T6" fmla="*/ 0 w 96"/>
              <a:gd name="T7" fmla="*/ 0 h 127"/>
              <a:gd name="T8" fmla="*/ 4 w 96"/>
              <a:gd name="T9" fmla="*/ 2 h 127"/>
              <a:gd name="T10" fmla="*/ 46 w 96"/>
              <a:gd name="T11" fmla="*/ 83 h 127"/>
              <a:gd name="T12" fmla="*/ 46 w 96"/>
              <a:gd name="T13" fmla="*/ 87 h 127"/>
              <a:gd name="T14" fmla="*/ 44 w 96"/>
              <a:gd name="T15" fmla="*/ 89 h 127"/>
              <a:gd name="T16" fmla="*/ 40 w 96"/>
              <a:gd name="T17" fmla="*/ 91 h 127"/>
              <a:gd name="T18" fmla="*/ 34 w 96"/>
              <a:gd name="T19" fmla="*/ 93 h 127"/>
              <a:gd name="T20" fmla="*/ 30 w 96"/>
              <a:gd name="T21" fmla="*/ 96 h 127"/>
              <a:gd name="T22" fmla="*/ 29 w 96"/>
              <a:gd name="T23" fmla="*/ 102 h 127"/>
              <a:gd name="T24" fmla="*/ 27 w 96"/>
              <a:gd name="T25" fmla="*/ 106 h 127"/>
              <a:gd name="T26" fmla="*/ 27 w 96"/>
              <a:gd name="T27" fmla="*/ 114 h 127"/>
              <a:gd name="T28" fmla="*/ 30 w 96"/>
              <a:gd name="T29" fmla="*/ 119 h 127"/>
              <a:gd name="T30" fmla="*/ 36 w 96"/>
              <a:gd name="T31" fmla="*/ 123 h 127"/>
              <a:gd name="T32" fmla="*/ 44 w 96"/>
              <a:gd name="T33" fmla="*/ 125 h 127"/>
              <a:gd name="T34" fmla="*/ 54 w 96"/>
              <a:gd name="T35" fmla="*/ 125 h 127"/>
              <a:gd name="T36" fmla="*/ 61 w 96"/>
              <a:gd name="T37" fmla="*/ 123 h 127"/>
              <a:gd name="T38" fmla="*/ 67 w 96"/>
              <a:gd name="T39" fmla="*/ 119 h 127"/>
              <a:gd name="T40" fmla="*/ 69 w 96"/>
              <a:gd name="T41" fmla="*/ 114 h 127"/>
              <a:gd name="T42" fmla="*/ 69 w 96"/>
              <a:gd name="T43" fmla="*/ 106 h 127"/>
              <a:gd name="T44" fmla="*/ 69 w 96"/>
              <a:gd name="T45" fmla="*/ 102 h 127"/>
              <a:gd name="T46" fmla="*/ 67 w 96"/>
              <a:gd name="T47" fmla="*/ 96 h 127"/>
              <a:gd name="T48" fmla="*/ 61 w 96"/>
              <a:gd name="T49" fmla="*/ 93 h 127"/>
              <a:gd name="T50" fmla="*/ 57 w 96"/>
              <a:gd name="T51" fmla="*/ 91 h 127"/>
              <a:gd name="T52" fmla="*/ 54 w 96"/>
              <a:gd name="T53" fmla="*/ 89 h 127"/>
              <a:gd name="T54" fmla="*/ 52 w 96"/>
              <a:gd name="T55" fmla="*/ 87 h 127"/>
              <a:gd name="T56" fmla="*/ 50 w 96"/>
              <a:gd name="T57" fmla="*/ 83 h 127"/>
              <a:gd name="T58" fmla="*/ 94 w 96"/>
              <a:gd name="T59" fmla="*/ 2 h 127"/>
              <a:gd name="T60" fmla="*/ 96 w 96"/>
              <a:gd name="T61" fmla="*/ 0 h 127"/>
              <a:gd name="T62" fmla="*/ 92 w 96"/>
              <a:gd name="T63" fmla="*/ 0 h 127"/>
              <a:gd name="T64" fmla="*/ 90 w 96"/>
              <a:gd name="T65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7">
                <a:moveTo>
                  <a:pt x="48" y="37"/>
                </a:move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6" y="39"/>
                </a:lnTo>
                <a:lnTo>
                  <a:pt x="46" y="83"/>
                </a:lnTo>
                <a:lnTo>
                  <a:pt x="46" y="85"/>
                </a:lnTo>
                <a:lnTo>
                  <a:pt x="46" y="87"/>
                </a:lnTo>
                <a:lnTo>
                  <a:pt x="46" y="89"/>
                </a:lnTo>
                <a:lnTo>
                  <a:pt x="44" y="89"/>
                </a:lnTo>
                <a:lnTo>
                  <a:pt x="42" y="89"/>
                </a:lnTo>
                <a:lnTo>
                  <a:pt x="40" y="91"/>
                </a:lnTo>
                <a:lnTo>
                  <a:pt x="38" y="91"/>
                </a:lnTo>
                <a:lnTo>
                  <a:pt x="34" y="93"/>
                </a:lnTo>
                <a:lnTo>
                  <a:pt x="32" y="94"/>
                </a:lnTo>
                <a:lnTo>
                  <a:pt x="30" y="96"/>
                </a:lnTo>
                <a:lnTo>
                  <a:pt x="29" y="98"/>
                </a:lnTo>
                <a:lnTo>
                  <a:pt x="29" y="102"/>
                </a:lnTo>
                <a:lnTo>
                  <a:pt x="29" y="104"/>
                </a:lnTo>
                <a:lnTo>
                  <a:pt x="27" y="106"/>
                </a:lnTo>
                <a:lnTo>
                  <a:pt x="27" y="110"/>
                </a:lnTo>
                <a:lnTo>
                  <a:pt x="27" y="114"/>
                </a:lnTo>
                <a:lnTo>
                  <a:pt x="29" y="116"/>
                </a:lnTo>
                <a:lnTo>
                  <a:pt x="30" y="119"/>
                </a:lnTo>
                <a:lnTo>
                  <a:pt x="32" y="121"/>
                </a:lnTo>
                <a:lnTo>
                  <a:pt x="36" y="123"/>
                </a:lnTo>
                <a:lnTo>
                  <a:pt x="40" y="125"/>
                </a:lnTo>
                <a:lnTo>
                  <a:pt x="44" y="125"/>
                </a:lnTo>
                <a:lnTo>
                  <a:pt x="48" y="127"/>
                </a:lnTo>
                <a:lnTo>
                  <a:pt x="54" y="125"/>
                </a:lnTo>
                <a:lnTo>
                  <a:pt x="57" y="125"/>
                </a:lnTo>
                <a:lnTo>
                  <a:pt x="61" y="123"/>
                </a:lnTo>
                <a:lnTo>
                  <a:pt x="65" y="121"/>
                </a:lnTo>
                <a:lnTo>
                  <a:pt x="67" y="119"/>
                </a:lnTo>
                <a:lnTo>
                  <a:pt x="69" y="116"/>
                </a:lnTo>
                <a:lnTo>
                  <a:pt x="69" y="114"/>
                </a:lnTo>
                <a:lnTo>
                  <a:pt x="69" y="110"/>
                </a:lnTo>
                <a:lnTo>
                  <a:pt x="69" y="106"/>
                </a:lnTo>
                <a:lnTo>
                  <a:pt x="69" y="104"/>
                </a:lnTo>
                <a:lnTo>
                  <a:pt x="69" y="102"/>
                </a:lnTo>
                <a:lnTo>
                  <a:pt x="67" y="98"/>
                </a:lnTo>
                <a:lnTo>
                  <a:pt x="67" y="96"/>
                </a:lnTo>
                <a:lnTo>
                  <a:pt x="65" y="94"/>
                </a:lnTo>
                <a:lnTo>
                  <a:pt x="61" y="93"/>
                </a:lnTo>
                <a:lnTo>
                  <a:pt x="59" y="91"/>
                </a:lnTo>
                <a:lnTo>
                  <a:pt x="57" y="91"/>
                </a:lnTo>
                <a:lnTo>
                  <a:pt x="55" y="89"/>
                </a:lnTo>
                <a:lnTo>
                  <a:pt x="54" y="89"/>
                </a:lnTo>
                <a:lnTo>
                  <a:pt x="52" y="89"/>
                </a:lnTo>
                <a:lnTo>
                  <a:pt x="52" y="87"/>
                </a:lnTo>
                <a:lnTo>
                  <a:pt x="52" y="85"/>
                </a:lnTo>
                <a:lnTo>
                  <a:pt x="50" y="83"/>
                </a:lnTo>
                <a:lnTo>
                  <a:pt x="50" y="39"/>
                </a:lnTo>
                <a:lnTo>
                  <a:pt x="94" y="2"/>
                </a:lnTo>
                <a:lnTo>
                  <a:pt x="96" y="2"/>
                </a:lnTo>
                <a:lnTo>
                  <a:pt x="96" y="0"/>
                </a:lnTo>
                <a:lnTo>
                  <a:pt x="94" y="0"/>
                </a:lnTo>
                <a:lnTo>
                  <a:pt x="92" y="0"/>
                </a:lnTo>
                <a:lnTo>
                  <a:pt x="90" y="0"/>
                </a:lnTo>
                <a:lnTo>
                  <a:pt x="90" y="2"/>
                </a:lnTo>
                <a:lnTo>
                  <a:pt x="48" y="37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6" name="Freeform 308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0 w 15"/>
              <a:gd name="T5" fmla="*/ 0 h 10"/>
              <a:gd name="T6" fmla="*/ 12 w 15"/>
              <a:gd name="T7" fmla="*/ 0 h 10"/>
              <a:gd name="T8" fmla="*/ 13 w 15"/>
              <a:gd name="T9" fmla="*/ 2 h 10"/>
              <a:gd name="T10" fmla="*/ 13 w 15"/>
              <a:gd name="T11" fmla="*/ 2 h 10"/>
              <a:gd name="T12" fmla="*/ 15 w 15"/>
              <a:gd name="T13" fmla="*/ 2 h 10"/>
              <a:gd name="T14" fmla="*/ 15 w 15"/>
              <a:gd name="T15" fmla="*/ 4 h 10"/>
              <a:gd name="T16" fmla="*/ 15 w 15"/>
              <a:gd name="T17" fmla="*/ 4 h 10"/>
              <a:gd name="T18" fmla="*/ 15 w 15"/>
              <a:gd name="T19" fmla="*/ 6 h 10"/>
              <a:gd name="T20" fmla="*/ 15 w 15"/>
              <a:gd name="T21" fmla="*/ 6 h 10"/>
              <a:gd name="T22" fmla="*/ 13 w 15"/>
              <a:gd name="T23" fmla="*/ 8 h 10"/>
              <a:gd name="T24" fmla="*/ 13 w 15"/>
              <a:gd name="T25" fmla="*/ 8 h 10"/>
              <a:gd name="T26" fmla="*/ 12 w 15"/>
              <a:gd name="T27" fmla="*/ 10 h 10"/>
              <a:gd name="T28" fmla="*/ 10 w 15"/>
              <a:gd name="T29" fmla="*/ 10 h 10"/>
              <a:gd name="T30" fmla="*/ 10 w 15"/>
              <a:gd name="T31" fmla="*/ 10 h 10"/>
              <a:gd name="T32" fmla="*/ 8 w 15"/>
              <a:gd name="T33" fmla="*/ 10 h 10"/>
              <a:gd name="T34" fmla="*/ 6 w 15"/>
              <a:gd name="T35" fmla="*/ 10 h 10"/>
              <a:gd name="T36" fmla="*/ 4 w 15"/>
              <a:gd name="T37" fmla="*/ 10 h 10"/>
              <a:gd name="T38" fmla="*/ 4 w 15"/>
              <a:gd name="T39" fmla="*/ 10 h 10"/>
              <a:gd name="T40" fmla="*/ 2 w 15"/>
              <a:gd name="T41" fmla="*/ 8 h 10"/>
              <a:gd name="T42" fmla="*/ 2 w 15"/>
              <a:gd name="T43" fmla="*/ 8 h 10"/>
              <a:gd name="T44" fmla="*/ 0 w 15"/>
              <a:gd name="T45" fmla="*/ 6 h 10"/>
              <a:gd name="T46" fmla="*/ 0 w 15"/>
              <a:gd name="T47" fmla="*/ 6 h 10"/>
              <a:gd name="T48" fmla="*/ 0 w 15"/>
              <a:gd name="T49" fmla="*/ 4 h 10"/>
              <a:gd name="T50" fmla="*/ 0 w 15"/>
              <a:gd name="T51" fmla="*/ 4 h 10"/>
              <a:gd name="T52" fmla="*/ 0 w 15"/>
              <a:gd name="T53" fmla="*/ 2 h 10"/>
              <a:gd name="T54" fmla="*/ 2 w 15"/>
              <a:gd name="T55" fmla="*/ 2 h 10"/>
              <a:gd name="T56" fmla="*/ 2 w 15"/>
              <a:gd name="T57" fmla="*/ 2 h 10"/>
              <a:gd name="T58" fmla="*/ 4 w 15"/>
              <a:gd name="T59" fmla="*/ 0 h 10"/>
              <a:gd name="T60" fmla="*/ 4 w 15"/>
              <a:gd name="T61" fmla="*/ 0 h 10"/>
              <a:gd name="T62" fmla="*/ 6 w 15"/>
              <a:gd name="T63" fmla="*/ 0 h 10"/>
              <a:gd name="T64" fmla="*/ 8 w 15"/>
              <a:gd name="T6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8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7" name="Freeform 309"/>
          <p:cNvSpPr>
            <a:spLocks/>
          </p:cNvSpPr>
          <p:nvPr/>
        </p:nvSpPr>
        <p:spPr bwMode="auto">
          <a:xfrm>
            <a:off x="4391025" y="1606550"/>
            <a:ext cx="47625" cy="31750"/>
          </a:xfrm>
          <a:custGeom>
            <a:avLst/>
            <a:gdLst>
              <a:gd name="T0" fmla="*/ 8 w 15"/>
              <a:gd name="T1" fmla="*/ 0 h 10"/>
              <a:gd name="T2" fmla="*/ 10 w 15"/>
              <a:gd name="T3" fmla="*/ 0 h 10"/>
              <a:gd name="T4" fmla="*/ 12 w 15"/>
              <a:gd name="T5" fmla="*/ 0 h 10"/>
              <a:gd name="T6" fmla="*/ 13 w 15"/>
              <a:gd name="T7" fmla="*/ 2 h 10"/>
              <a:gd name="T8" fmla="*/ 15 w 15"/>
              <a:gd name="T9" fmla="*/ 2 h 10"/>
              <a:gd name="T10" fmla="*/ 15 w 15"/>
              <a:gd name="T11" fmla="*/ 4 h 10"/>
              <a:gd name="T12" fmla="*/ 15 w 15"/>
              <a:gd name="T13" fmla="*/ 6 h 10"/>
              <a:gd name="T14" fmla="*/ 13 w 15"/>
              <a:gd name="T15" fmla="*/ 8 h 10"/>
              <a:gd name="T16" fmla="*/ 12 w 15"/>
              <a:gd name="T17" fmla="*/ 10 h 10"/>
              <a:gd name="T18" fmla="*/ 10 w 15"/>
              <a:gd name="T19" fmla="*/ 10 h 10"/>
              <a:gd name="T20" fmla="*/ 8 w 15"/>
              <a:gd name="T21" fmla="*/ 10 h 10"/>
              <a:gd name="T22" fmla="*/ 6 w 15"/>
              <a:gd name="T23" fmla="*/ 10 h 10"/>
              <a:gd name="T24" fmla="*/ 4 w 15"/>
              <a:gd name="T25" fmla="*/ 10 h 10"/>
              <a:gd name="T26" fmla="*/ 2 w 15"/>
              <a:gd name="T27" fmla="*/ 8 h 10"/>
              <a:gd name="T28" fmla="*/ 0 w 15"/>
              <a:gd name="T29" fmla="*/ 6 h 10"/>
              <a:gd name="T30" fmla="*/ 0 w 15"/>
              <a:gd name="T31" fmla="*/ 4 h 10"/>
              <a:gd name="T32" fmla="*/ 0 w 15"/>
              <a:gd name="T33" fmla="*/ 2 h 10"/>
              <a:gd name="T34" fmla="*/ 2 w 15"/>
              <a:gd name="T35" fmla="*/ 2 h 10"/>
              <a:gd name="T36" fmla="*/ 4 w 15"/>
              <a:gd name="T37" fmla="*/ 0 h 10"/>
              <a:gd name="T38" fmla="*/ 6 w 15"/>
              <a:gd name="T39" fmla="*/ 0 h 10"/>
              <a:gd name="T40" fmla="*/ 8 w 15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0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8"/>
                </a:ln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8" name="Freeform 310"/>
          <p:cNvSpPr>
            <a:spLocks/>
          </p:cNvSpPr>
          <p:nvPr/>
        </p:nvSpPr>
        <p:spPr bwMode="auto">
          <a:xfrm>
            <a:off x="4689475" y="1254125"/>
            <a:ext cx="304800" cy="400050"/>
          </a:xfrm>
          <a:custGeom>
            <a:avLst/>
            <a:gdLst>
              <a:gd name="T0" fmla="*/ 6 w 96"/>
              <a:gd name="T1" fmla="*/ 4 h 126"/>
              <a:gd name="T2" fmla="*/ 4 w 96"/>
              <a:gd name="T3" fmla="*/ 2 h 126"/>
              <a:gd name="T4" fmla="*/ 2 w 96"/>
              <a:gd name="T5" fmla="*/ 0 h 126"/>
              <a:gd name="T6" fmla="*/ 0 w 96"/>
              <a:gd name="T7" fmla="*/ 2 h 126"/>
              <a:gd name="T8" fmla="*/ 2 w 96"/>
              <a:gd name="T9" fmla="*/ 4 h 126"/>
              <a:gd name="T10" fmla="*/ 46 w 96"/>
              <a:gd name="T11" fmla="*/ 40 h 126"/>
              <a:gd name="T12" fmla="*/ 46 w 96"/>
              <a:gd name="T13" fmla="*/ 86 h 126"/>
              <a:gd name="T14" fmla="*/ 44 w 96"/>
              <a:gd name="T15" fmla="*/ 90 h 126"/>
              <a:gd name="T16" fmla="*/ 40 w 96"/>
              <a:gd name="T17" fmla="*/ 92 h 126"/>
              <a:gd name="T18" fmla="*/ 35 w 96"/>
              <a:gd name="T19" fmla="*/ 94 h 126"/>
              <a:gd name="T20" fmla="*/ 31 w 96"/>
              <a:gd name="T21" fmla="*/ 98 h 126"/>
              <a:gd name="T22" fmla="*/ 27 w 96"/>
              <a:gd name="T23" fmla="*/ 102 h 126"/>
              <a:gd name="T24" fmla="*/ 27 w 96"/>
              <a:gd name="T25" fmla="*/ 107 h 126"/>
              <a:gd name="T26" fmla="*/ 27 w 96"/>
              <a:gd name="T27" fmla="*/ 113 h 126"/>
              <a:gd name="T28" fmla="*/ 29 w 96"/>
              <a:gd name="T29" fmla="*/ 119 h 126"/>
              <a:gd name="T30" fmla="*/ 35 w 96"/>
              <a:gd name="T31" fmla="*/ 125 h 126"/>
              <a:gd name="T32" fmla="*/ 42 w 96"/>
              <a:gd name="T33" fmla="*/ 126 h 126"/>
              <a:gd name="T34" fmla="*/ 52 w 96"/>
              <a:gd name="T35" fmla="*/ 126 h 126"/>
              <a:gd name="T36" fmla="*/ 60 w 96"/>
              <a:gd name="T37" fmla="*/ 125 h 126"/>
              <a:gd name="T38" fmla="*/ 65 w 96"/>
              <a:gd name="T39" fmla="*/ 119 h 126"/>
              <a:gd name="T40" fmla="*/ 69 w 96"/>
              <a:gd name="T41" fmla="*/ 113 h 126"/>
              <a:gd name="T42" fmla="*/ 69 w 96"/>
              <a:gd name="T43" fmla="*/ 107 h 126"/>
              <a:gd name="T44" fmla="*/ 67 w 96"/>
              <a:gd name="T45" fmla="*/ 102 h 126"/>
              <a:gd name="T46" fmla="*/ 65 w 96"/>
              <a:gd name="T47" fmla="*/ 98 h 126"/>
              <a:gd name="T48" fmla="*/ 62 w 96"/>
              <a:gd name="T49" fmla="*/ 94 h 126"/>
              <a:gd name="T50" fmla="*/ 56 w 96"/>
              <a:gd name="T51" fmla="*/ 92 h 126"/>
              <a:gd name="T52" fmla="*/ 52 w 96"/>
              <a:gd name="T53" fmla="*/ 90 h 126"/>
              <a:gd name="T54" fmla="*/ 50 w 96"/>
              <a:gd name="T55" fmla="*/ 88 h 126"/>
              <a:gd name="T56" fmla="*/ 50 w 96"/>
              <a:gd name="T57" fmla="*/ 84 h 126"/>
              <a:gd name="T58" fmla="*/ 92 w 96"/>
              <a:gd name="T59" fmla="*/ 4 h 126"/>
              <a:gd name="T60" fmla="*/ 96 w 96"/>
              <a:gd name="T61" fmla="*/ 2 h 126"/>
              <a:gd name="T62" fmla="*/ 92 w 96"/>
              <a:gd name="T63" fmla="*/ 2 h 126"/>
              <a:gd name="T64" fmla="*/ 90 w 96"/>
              <a:gd name="T65" fmla="*/ 2 h 126"/>
              <a:gd name="T66" fmla="*/ 88 w 96"/>
              <a:gd name="T67" fmla="*/ 4 h 126"/>
              <a:gd name="T68" fmla="*/ 48 w 96"/>
              <a:gd name="T69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126">
                <a:moveTo>
                  <a:pt x="48" y="38"/>
                </a:move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6" y="40"/>
                </a:lnTo>
                <a:lnTo>
                  <a:pt x="46" y="84"/>
                </a:lnTo>
                <a:lnTo>
                  <a:pt x="46" y="86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0" y="92"/>
                </a:lnTo>
                <a:lnTo>
                  <a:pt x="37" y="92"/>
                </a:lnTo>
                <a:lnTo>
                  <a:pt x="35" y="94"/>
                </a:lnTo>
                <a:lnTo>
                  <a:pt x="33" y="96"/>
                </a:lnTo>
                <a:lnTo>
                  <a:pt x="31" y="98"/>
                </a:lnTo>
                <a:lnTo>
                  <a:pt x="29" y="100"/>
                </a:lnTo>
                <a:lnTo>
                  <a:pt x="27" y="102"/>
                </a:lnTo>
                <a:lnTo>
                  <a:pt x="27" y="105"/>
                </a:lnTo>
                <a:lnTo>
                  <a:pt x="27" y="107"/>
                </a:lnTo>
                <a:lnTo>
                  <a:pt x="27" y="111"/>
                </a:lnTo>
                <a:lnTo>
                  <a:pt x="27" y="113"/>
                </a:lnTo>
                <a:lnTo>
                  <a:pt x="27" y="117"/>
                </a:lnTo>
                <a:lnTo>
                  <a:pt x="29" y="119"/>
                </a:lnTo>
                <a:lnTo>
                  <a:pt x="33" y="123"/>
                </a:lnTo>
                <a:lnTo>
                  <a:pt x="35" y="125"/>
                </a:lnTo>
                <a:lnTo>
                  <a:pt x="39" y="126"/>
                </a:lnTo>
                <a:lnTo>
                  <a:pt x="42" y="126"/>
                </a:lnTo>
                <a:lnTo>
                  <a:pt x="48" y="126"/>
                </a:lnTo>
                <a:lnTo>
                  <a:pt x="52" y="126"/>
                </a:lnTo>
                <a:lnTo>
                  <a:pt x="58" y="126"/>
                </a:lnTo>
                <a:lnTo>
                  <a:pt x="60" y="125"/>
                </a:lnTo>
                <a:lnTo>
                  <a:pt x="63" y="123"/>
                </a:lnTo>
                <a:lnTo>
                  <a:pt x="65" y="119"/>
                </a:lnTo>
                <a:lnTo>
                  <a:pt x="67" y="117"/>
                </a:lnTo>
                <a:lnTo>
                  <a:pt x="69" y="113"/>
                </a:lnTo>
                <a:lnTo>
                  <a:pt x="69" y="111"/>
                </a:lnTo>
                <a:lnTo>
                  <a:pt x="69" y="107"/>
                </a:lnTo>
                <a:lnTo>
                  <a:pt x="69" y="105"/>
                </a:lnTo>
                <a:lnTo>
                  <a:pt x="67" y="102"/>
                </a:lnTo>
                <a:lnTo>
                  <a:pt x="67" y="100"/>
                </a:lnTo>
                <a:lnTo>
                  <a:pt x="65" y="98"/>
                </a:lnTo>
                <a:lnTo>
                  <a:pt x="63" y="96"/>
                </a:lnTo>
                <a:lnTo>
                  <a:pt x="62" y="94"/>
                </a:lnTo>
                <a:lnTo>
                  <a:pt x="58" y="92"/>
                </a:lnTo>
                <a:lnTo>
                  <a:pt x="56" y="92"/>
                </a:lnTo>
                <a:lnTo>
                  <a:pt x="54" y="90"/>
                </a:lnTo>
                <a:lnTo>
                  <a:pt x="52" y="90"/>
                </a:lnTo>
                <a:lnTo>
                  <a:pt x="52" y="88"/>
                </a:lnTo>
                <a:lnTo>
                  <a:pt x="50" y="88"/>
                </a:lnTo>
                <a:lnTo>
                  <a:pt x="50" y="86"/>
                </a:lnTo>
                <a:lnTo>
                  <a:pt x="50" y="84"/>
                </a:lnTo>
                <a:lnTo>
                  <a:pt x="50" y="40"/>
                </a:lnTo>
                <a:lnTo>
                  <a:pt x="92" y="4"/>
                </a:lnTo>
                <a:lnTo>
                  <a:pt x="94" y="4"/>
                </a:lnTo>
                <a:lnTo>
                  <a:pt x="96" y="2"/>
                </a:lnTo>
                <a:lnTo>
                  <a:pt x="94" y="2"/>
                </a:lnTo>
                <a:lnTo>
                  <a:pt x="92" y="2"/>
                </a:lnTo>
                <a:lnTo>
                  <a:pt x="92" y="0"/>
                </a:lnTo>
                <a:lnTo>
                  <a:pt x="90" y="2"/>
                </a:lnTo>
                <a:lnTo>
                  <a:pt x="88" y="2"/>
                </a:lnTo>
                <a:lnTo>
                  <a:pt x="88" y="4"/>
                </a:lnTo>
                <a:lnTo>
                  <a:pt x="90" y="4"/>
                </a:lnTo>
                <a:lnTo>
                  <a:pt x="48" y="3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79" name="Freeform 311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4 w 16"/>
              <a:gd name="T9" fmla="*/ 1 h 11"/>
              <a:gd name="T10" fmla="*/ 16 w 16"/>
              <a:gd name="T11" fmla="*/ 1 h 11"/>
              <a:gd name="T12" fmla="*/ 16 w 16"/>
              <a:gd name="T13" fmla="*/ 3 h 11"/>
              <a:gd name="T14" fmla="*/ 16 w 16"/>
              <a:gd name="T15" fmla="*/ 3 h 11"/>
              <a:gd name="T16" fmla="*/ 16 w 16"/>
              <a:gd name="T17" fmla="*/ 5 h 11"/>
              <a:gd name="T18" fmla="*/ 16 w 16"/>
              <a:gd name="T19" fmla="*/ 5 h 11"/>
              <a:gd name="T20" fmla="*/ 16 w 16"/>
              <a:gd name="T21" fmla="*/ 7 h 11"/>
              <a:gd name="T22" fmla="*/ 16 w 16"/>
              <a:gd name="T23" fmla="*/ 7 h 11"/>
              <a:gd name="T24" fmla="*/ 14 w 16"/>
              <a:gd name="T25" fmla="*/ 9 h 11"/>
              <a:gd name="T26" fmla="*/ 14 w 16"/>
              <a:gd name="T27" fmla="*/ 9 h 11"/>
              <a:gd name="T28" fmla="*/ 12 w 16"/>
              <a:gd name="T29" fmla="*/ 9 h 11"/>
              <a:gd name="T30" fmla="*/ 10 w 16"/>
              <a:gd name="T31" fmla="*/ 9 h 11"/>
              <a:gd name="T32" fmla="*/ 8 w 16"/>
              <a:gd name="T33" fmla="*/ 11 h 11"/>
              <a:gd name="T34" fmla="*/ 8 w 16"/>
              <a:gd name="T35" fmla="*/ 9 h 11"/>
              <a:gd name="T36" fmla="*/ 6 w 16"/>
              <a:gd name="T37" fmla="*/ 9 h 11"/>
              <a:gd name="T38" fmla="*/ 4 w 16"/>
              <a:gd name="T39" fmla="*/ 9 h 11"/>
              <a:gd name="T40" fmla="*/ 4 w 16"/>
              <a:gd name="T41" fmla="*/ 9 h 11"/>
              <a:gd name="T42" fmla="*/ 2 w 16"/>
              <a:gd name="T43" fmla="*/ 7 h 11"/>
              <a:gd name="T44" fmla="*/ 2 w 16"/>
              <a:gd name="T45" fmla="*/ 7 h 11"/>
              <a:gd name="T46" fmla="*/ 2 w 16"/>
              <a:gd name="T47" fmla="*/ 5 h 11"/>
              <a:gd name="T48" fmla="*/ 0 w 16"/>
              <a:gd name="T49" fmla="*/ 5 h 11"/>
              <a:gd name="T50" fmla="*/ 2 w 16"/>
              <a:gd name="T51" fmla="*/ 3 h 11"/>
              <a:gd name="T52" fmla="*/ 2 w 16"/>
              <a:gd name="T53" fmla="*/ 3 h 11"/>
              <a:gd name="T54" fmla="*/ 2 w 16"/>
              <a:gd name="T55" fmla="*/ 1 h 11"/>
              <a:gd name="T56" fmla="*/ 4 w 16"/>
              <a:gd name="T57" fmla="*/ 1 h 11"/>
              <a:gd name="T58" fmla="*/ 4 w 16"/>
              <a:gd name="T59" fmla="*/ 1 h 11"/>
              <a:gd name="T60" fmla="*/ 6 w 16"/>
              <a:gd name="T61" fmla="*/ 0 h 11"/>
              <a:gd name="T62" fmla="*/ 8 w 16"/>
              <a:gd name="T63" fmla="*/ 0 h 11"/>
              <a:gd name="T64" fmla="*/ 8 w 16"/>
              <a:gd name="T6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4" y="9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0" name="Freeform 312"/>
          <p:cNvSpPr>
            <a:spLocks/>
          </p:cNvSpPr>
          <p:nvPr/>
        </p:nvSpPr>
        <p:spPr bwMode="auto">
          <a:xfrm>
            <a:off x="4816475" y="1577975"/>
            <a:ext cx="50800" cy="34925"/>
          </a:xfrm>
          <a:custGeom>
            <a:avLst/>
            <a:gdLst>
              <a:gd name="T0" fmla="*/ 8 w 16"/>
              <a:gd name="T1" fmla="*/ 0 h 11"/>
              <a:gd name="T2" fmla="*/ 10 w 16"/>
              <a:gd name="T3" fmla="*/ 0 h 11"/>
              <a:gd name="T4" fmla="*/ 12 w 16"/>
              <a:gd name="T5" fmla="*/ 0 h 11"/>
              <a:gd name="T6" fmla="*/ 14 w 16"/>
              <a:gd name="T7" fmla="*/ 1 h 11"/>
              <a:gd name="T8" fmla="*/ 16 w 16"/>
              <a:gd name="T9" fmla="*/ 1 h 11"/>
              <a:gd name="T10" fmla="*/ 16 w 16"/>
              <a:gd name="T11" fmla="*/ 3 h 11"/>
              <a:gd name="T12" fmla="*/ 16 w 16"/>
              <a:gd name="T13" fmla="*/ 5 h 11"/>
              <a:gd name="T14" fmla="*/ 16 w 16"/>
              <a:gd name="T15" fmla="*/ 7 h 11"/>
              <a:gd name="T16" fmla="*/ 14 w 16"/>
              <a:gd name="T17" fmla="*/ 9 h 11"/>
              <a:gd name="T18" fmla="*/ 12 w 16"/>
              <a:gd name="T19" fmla="*/ 9 h 11"/>
              <a:gd name="T20" fmla="*/ 10 w 16"/>
              <a:gd name="T21" fmla="*/ 9 h 11"/>
              <a:gd name="T22" fmla="*/ 8 w 16"/>
              <a:gd name="T23" fmla="*/ 11 h 11"/>
              <a:gd name="T24" fmla="*/ 8 w 16"/>
              <a:gd name="T25" fmla="*/ 9 h 11"/>
              <a:gd name="T26" fmla="*/ 6 w 16"/>
              <a:gd name="T27" fmla="*/ 9 h 11"/>
              <a:gd name="T28" fmla="*/ 4 w 16"/>
              <a:gd name="T29" fmla="*/ 9 h 11"/>
              <a:gd name="T30" fmla="*/ 2 w 16"/>
              <a:gd name="T31" fmla="*/ 7 h 11"/>
              <a:gd name="T32" fmla="*/ 2 w 16"/>
              <a:gd name="T33" fmla="*/ 5 h 11"/>
              <a:gd name="T34" fmla="*/ 0 w 16"/>
              <a:gd name="T35" fmla="*/ 5 h 11"/>
              <a:gd name="T36" fmla="*/ 2 w 16"/>
              <a:gd name="T37" fmla="*/ 3 h 11"/>
              <a:gd name="T38" fmla="*/ 2 w 16"/>
              <a:gd name="T39" fmla="*/ 1 h 11"/>
              <a:gd name="T40" fmla="*/ 4 w 16"/>
              <a:gd name="T41" fmla="*/ 1 h 11"/>
              <a:gd name="T42" fmla="*/ 6 w 16"/>
              <a:gd name="T43" fmla="*/ 0 h 11"/>
              <a:gd name="T44" fmla="*/ 8 w 16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11">
                <a:moveTo>
                  <a:pt x="8" y="0"/>
                </a:move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6" y="1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4" y="9"/>
                </a:lnTo>
                <a:lnTo>
                  <a:pt x="12" y="9"/>
                </a:lnTo>
                <a:lnTo>
                  <a:pt x="10" y="9"/>
                </a:lnTo>
                <a:lnTo>
                  <a:pt x="8" y="11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1" name="Freeform 313"/>
          <p:cNvSpPr>
            <a:spLocks/>
          </p:cNvSpPr>
          <p:nvPr/>
        </p:nvSpPr>
        <p:spPr bwMode="auto">
          <a:xfrm>
            <a:off x="4133850" y="219075"/>
            <a:ext cx="136525" cy="285750"/>
          </a:xfrm>
          <a:custGeom>
            <a:avLst/>
            <a:gdLst>
              <a:gd name="T0" fmla="*/ 21 w 43"/>
              <a:gd name="T1" fmla="*/ 0 h 90"/>
              <a:gd name="T2" fmla="*/ 23 w 43"/>
              <a:gd name="T3" fmla="*/ 0 h 90"/>
              <a:gd name="T4" fmla="*/ 25 w 43"/>
              <a:gd name="T5" fmla="*/ 0 h 90"/>
              <a:gd name="T6" fmla="*/ 27 w 43"/>
              <a:gd name="T7" fmla="*/ 0 h 90"/>
              <a:gd name="T8" fmla="*/ 27 w 43"/>
              <a:gd name="T9" fmla="*/ 1 h 90"/>
              <a:gd name="T10" fmla="*/ 25 w 43"/>
              <a:gd name="T11" fmla="*/ 1 h 90"/>
              <a:gd name="T12" fmla="*/ 25 w 43"/>
              <a:gd name="T13" fmla="*/ 3 h 90"/>
              <a:gd name="T14" fmla="*/ 23 w 43"/>
              <a:gd name="T15" fmla="*/ 3 h 90"/>
              <a:gd name="T16" fmla="*/ 23 w 43"/>
              <a:gd name="T17" fmla="*/ 46 h 90"/>
              <a:gd name="T18" fmla="*/ 23 w 43"/>
              <a:gd name="T19" fmla="*/ 47 h 90"/>
              <a:gd name="T20" fmla="*/ 25 w 43"/>
              <a:gd name="T21" fmla="*/ 49 h 90"/>
              <a:gd name="T22" fmla="*/ 25 w 43"/>
              <a:gd name="T23" fmla="*/ 51 h 90"/>
              <a:gd name="T24" fmla="*/ 27 w 43"/>
              <a:gd name="T25" fmla="*/ 51 h 90"/>
              <a:gd name="T26" fmla="*/ 27 w 43"/>
              <a:gd name="T27" fmla="*/ 53 h 90"/>
              <a:gd name="T28" fmla="*/ 29 w 43"/>
              <a:gd name="T29" fmla="*/ 53 h 90"/>
              <a:gd name="T30" fmla="*/ 33 w 43"/>
              <a:gd name="T31" fmla="*/ 53 h 90"/>
              <a:gd name="T32" fmla="*/ 35 w 43"/>
              <a:gd name="T33" fmla="*/ 55 h 90"/>
              <a:gd name="T34" fmla="*/ 37 w 43"/>
              <a:gd name="T35" fmla="*/ 57 h 90"/>
              <a:gd name="T36" fmla="*/ 39 w 43"/>
              <a:gd name="T37" fmla="*/ 59 h 90"/>
              <a:gd name="T38" fmla="*/ 41 w 43"/>
              <a:gd name="T39" fmla="*/ 61 h 90"/>
              <a:gd name="T40" fmla="*/ 43 w 43"/>
              <a:gd name="T41" fmla="*/ 65 h 90"/>
              <a:gd name="T42" fmla="*/ 43 w 43"/>
              <a:gd name="T43" fmla="*/ 67 h 90"/>
              <a:gd name="T44" fmla="*/ 43 w 43"/>
              <a:gd name="T45" fmla="*/ 71 h 90"/>
              <a:gd name="T46" fmla="*/ 43 w 43"/>
              <a:gd name="T47" fmla="*/ 72 h 90"/>
              <a:gd name="T48" fmla="*/ 43 w 43"/>
              <a:gd name="T49" fmla="*/ 76 h 90"/>
              <a:gd name="T50" fmla="*/ 43 w 43"/>
              <a:gd name="T51" fmla="*/ 78 h 90"/>
              <a:gd name="T52" fmla="*/ 41 w 43"/>
              <a:gd name="T53" fmla="*/ 82 h 90"/>
              <a:gd name="T54" fmla="*/ 37 w 43"/>
              <a:gd name="T55" fmla="*/ 84 h 90"/>
              <a:gd name="T56" fmla="*/ 35 w 43"/>
              <a:gd name="T57" fmla="*/ 86 h 90"/>
              <a:gd name="T58" fmla="*/ 31 w 43"/>
              <a:gd name="T59" fmla="*/ 88 h 90"/>
              <a:gd name="T60" fmla="*/ 27 w 43"/>
              <a:gd name="T61" fmla="*/ 90 h 90"/>
              <a:gd name="T62" fmla="*/ 21 w 43"/>
              <a:gd name="T63" fmla="*/ 90 h 90"/>
              <a:gd name="T64" fmla="*/ 18 w 43"/>
              <a:gd name="T65" fmla="*/ 90 h 90"/>
              <a:gd name="T66" fmla="*/ 14 w 43"/>
              <a:gd name="T67" fmla="*/ 88 h 90"/>
              <a:gd name="T68" fmla="*/ 10 w 43"/>
              <a:gd name="T69" fmla="*/ 86 h 90"/>
              <a:gd name="T70" fmla="*/ 6 w 43"/>
              <a:gd name="T71" fmla="*/ 84 h 90"/>
              <a:gd name="T72" fmla="*/ 4 w 43"/>
              <a:gd name="T73" fmla="*/ 82 h 90"/>
              <a:gd name="T74" fmla="*/ 2 w 43"/>
              <a:gd name="T75" fmla="*/ 78 h 90"/>
              <a:gd name="T76" fmla="*/ 0 w 43"/>
              <a:gd name="T77" fmla="*/ 76 h 90"/>
              <a:gd name="T78" fmla="*/ 0 w 43"/>
              <a:gd name="T79" fmla="*/ 72 h 90"/>
              <a:gd name="T80" fmla="*/ 0 w 43"/>
              <a:gd name="T81" fmla="*/ 71 h 90"/>
              <a:gd name="T82" fmla="*/ 0 w 43"/>
              <a:gd name="T83" fmla="*/ 67 h 90"/>
              <a:gd name="T84" fmla="*/ 2 w 43"/>
              <a:gd name="T85" fmla="*/ 65 h 90"/>
              <a:gd name="T86" fmla="*/ 2 w 43"/>
              <a:gd name="T87" fmla="*/ 61 h 90"/>
              <a:gd name="T88" fmla="*/ 4 w 43"/>
              <a:gd name="T89" fmla="*/ 59 h 90"/>
              <a:gd name="T90" fmla="*/ 6 w 43"/>
              <a:gd name="T91" fmla="*/ 57 h 90"/>
              <a:gd name="T92" fmla="*/ 8 w 43"/>
              <a:gd name="T93" fmla="*/ 55 h 90"/>
              <a:gd name="T94" fmla="*/ 12 w 43"/>
              <a:gd name="T95" fmla="*/ 53 h 90"/>
              <a:gd name="T96" fmla="*/ 14 w 43"/>
              <a:gd name="T97" fmla="*/ 53 h 90"/>
              <a:gd name="T98" fmla="*/ 16 w 43"/>
              <a:gd name="T99" fmla="*/ 53 h 90"/>
              <a:gd name="T100" fmla="*/ 18 w 43"/>
              <a:gd name="T101" fmla="*/ 51 h 90"/>
              <a:gd name="T102" fmla="*/ 20 w 43"/>
              <a:gd name="T103" fmla="*/ 49 h 90"/>
              <a:gd name="T104" fmla="*/ 20 w 43"/>
              <a:gd name="T105" fmla="*/ 47 h 90"/>
              <a:gd name="T106" fmla="*/ 20 w 43"/>
              <a:gd name="T107" fmla="*/ 46 h 90"/>
              <a:gd name="T108" fmla="*/ 20 w 43"/>
              <a:gd name="T109" fmla="*/ 3 h 90"/>
              <a:gd name="T110" fmla="*/ 20 w 43"/>
              <a:gd name="T111" fmla="*/ 1 h 90"/>
              <a:gd name="T112" fmla="*/ 18 w 43"/>
              <a:gd name="T113" fmla="*/ 1 h 90"/>
              <a:gd name="T114" fmla="*/ 18 w 43"/>
              <a:gd name="T115" fmla="*/ 0 h 90"/>
              <a:gd name="T116" fmla="*/ 20 w 43"/>
              <a:gd name="T117" fmla="*/ 0 h 90"/>
              <a:gd name="T118" fmla="*/ 21 w 43"/>
              <a:gd name="T119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" h="90">
                <a:moveTo>
                  <a:pt x="21" y="0"/>
                </a:move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7" y="1"/>
                </a:lnTo>
                <a:lnTo>
                  <a:pt x="25" y="1"/>
                </a:lnTo>
                <a:lnTo>
                  <a:pt x="25" y="3"/>
                </a:lnTo>
                <a:lnTo>
                  <a:pt x="23" y="3"/>
                </a:lnTo>
                <a:lnTo>
                  <a:pt x="23" y="46"/>
                </a:lnTo>
                <a:lnTo>
                  <a:pt x="23" y="47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7" y="53"/>
                </a:lnTo>
                <a:lnTo>
                  <a:pt x="29" y="53"/>
                </a:lnTo>
                <a:lnTo>
                  <a:pt x="33" y="53"/>
                </a:lnTo>
                <a:lnTo>
                  <a:pt x="35" y="55"/>
                </a:lnTo>
                <a:lnTo>
                  <a:pt x="37" y="57"/>
                </a:lnTo>
                <a:lnTo>
                  <a:pt x="39" y="59"/>
                </a:lnTo>
                <a:lnTo>
                  <a:pt x="41" y="61"/>
                </a:lnTo>
                <a:lnTo>
                  <a:pt x="43" y="65"/>
                </a:lnTo>
                <a:lnTo>
                  <a:pt x="43" y="67"/>
                </a:lnTo>
                <a:lnTo>
                  <a:pt x="43" y="71"/>
                </a:lnTo>
                <a:lnTo>
                  <a:pt x="43" y="72"/>
                </a:lnTo>
                <a:lnTo>
                  <a:pt x="43" y="76"/>
                </a:lnTo>
                <a:lnTo>
                  <a:pt x="43" y="78"/>
                </a:lnTo>
                <a:lnTo>
                  <a:pt x="41" y="82"/>
                </a:lnTo>
                <a:lnTo>
                  <a:pt x="37" y="84"/>
                </a:lnTo>
                <a:lnTo>
                  <a:pt x="35" y="86"/>
                </a:lnTo>
                <a:lnTo>
                  <a:pt x="31" y="88"/>
                </a:lnTo>
                <a:lnTo>
                  <a:pt x="27" y="90"/>
                </a:lnTo>
                <a:lnTo>
                  <a:pt x="21" y="90"/>
                </a:lnTo>
                <a:lnTo>
                  <a:pt x="18" y="90"/>
                </a:lnTo>
                <a:lnTo>
                  <a:pt x="14" y="88"/>
                </a:lnTo>
                <a:lnTo>
                  <a:pt x="10" y="86"/>
                </a:lnTo>
                <a:lnTo>
                  <a:pt x="6" y="84"/>
                </a:lnTo>
                <a:lnTo>
                  <a:pt x="4" y="82"/>
                </a:lnTo>
                <a:lnTo>
                  <a:pt x="2" y="78"/>
                </a:lnTo>
                <a:lnTo>
                  <a:pt x="0" y="76"/>
                </a:lnTo>
                <a:lnTo>
                  <a:pt x="0" y="72"/>
                </a:lnTo>
                <a:lnTo>
                  <a:pt x="0" y="71"/>
                </a:lnTo>
                <a:lnTo>
                  <a:pt x="0" y="67"/>
                </a:lnTo>
                <a:lnTo>
                  <a:pt x="2" y="65"/>
                </a:lnTo>
                <a:lnTo>
                  <a:pt x="2" y="61"/>
                </a:lnTo>
                <a:lnTo>
                  <a:pt x="4" y="59"/>
                </a:lnTo>
                <a:lnTo>
                  <a:pt x="6" y="57"/>
                </a:lnTo>
                <a:lnTo>
                  <a:pt x="8" y="55"/>
                </a:lnTo>
                <a:lnTo>
                  <a:pt x="12" y="53"/>
                </a:lnTo>
                <a:lnTo>
                  <a:pt x="14" y="53"/>
                </a:lnTo>
                <a:lnTo>
                  <a:pt x="16" y="53"/>
                </a:lnTo>
                <a:lnTo>
                  <a:pt x="18" y="51"/>
                </a:lnTo>
                <a:lnTo>
                  <a:pt x="20" y="49"/>
                </a:lnTo>
                <a:lnTo>
                  <a:pt x="20" y="47"/>
                </a:lnTo>
                <a:lnTo>
                  <a:pt x="20" y="46"/>
                </a:lnTo>
                <a:lnTo>
                  <a:pt x="20" y="3"/>
                </a:lnTo>
                <a:lnTo>
                  <a:pt x="20" y="1"/>
                </a:lnTo>
                <a:lnTo>
                  <a:pt x="18" y="1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2" name="Freeform 314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1 w 15"/>
              <a:gd name="T7" fmla="*/ 0 h 9"/>
              <a:gd name="T8" fmla="*/ 13 w 15"/>
              <a:gd name="T9" fmla="*/ 0 h 9"/>
              <a:gd name="T10" fmla="*/ 13 w 15"/>
              <a:gd name="T11" fmla="*/ 2 h 9"/>
              <a:gd name="T12" fmla="*/ 15 w 15"/>
              <a:gd name="T13" fmla="*/ 2 h 9"/>
              <a:gd name="T14" fmla="*/ 15 w 15"/>
              <a:gd name="T15" fmla="*/ 4 h 9"/>
              <a:gd name="T16" fmla="*/ 15 w 15"/>
              <a:gd name="T17" fmla="*/ 4 h 9"/>
              <a:gd name="T18" fmla="*/ 15 w 15"/>
              <a:gd name="T19" fmla="*/ 6 h 9"/>
              <a:gd name="T20" fmla="*/ 15 w 15"/>
              <a:gd name="T21" fmla="*/ 6 h 9"/>
              <a:gd name="T22" fmla="*/ 13 w 15"/>
              <a:gd name="T23" fmla="*/ 7 h 9"/>
              <a:gd name="T24" fmla="*/ 13 w 15"/>
              <a:gd name="T25" fmla="*/ 7 h 9"/>
              <a:gd name="T26" fmla="*/ 11 w 15"/>
              <a:gd name="T27" fmla="*/ 7 h 9"/>
              <a:gd name="T28" fmla="*/ 11 w 15"/>
              <a:gd name="T29" fmla="*/ 9 h 9"/>
              <a:gd name="T30" fmla="*/ 9 w 15"/>
              <a:gd name="T31" fmla="*/ 9 h 9"/>
              <a:gd name="T32" fmla="*/ 7 w 15"/>
              <a:gd name="T33" fmla="*/ 9 h 9"/>
              <a:gd name="T34" fmla="*/ 6 w 15"/>
              <a:gd name="T35" fmla="*/ 9 h 9"/>
              <a:gd name="T36" fmla="*/ 6 w 15"/>
              <a:gd name="T37" fmla="*/ 9 h 9"/>
              <a:gd name="T38" fmla="*/ 4 w 15"/>
              <a:gd name="T39" fmla="*/ 7 h 9"/>
              <a:gd name="T40" fmla="*/ 2 w 15"/>
              <a:gd name="T41" fmla="*/ 7 h 9"/>
              <a:gd name="T42" fmla="*/ 2 w 15"/>
              <a:gd name="T43" fmla="*/ 7 h 9"/>
              <a:gd name="T44" fmla="*/ 0 w 15"/>
              <a:gd name="T45" fmla="*/ 6 h 9"/>
              <a:gd name="T46" fmla="*/ 0 w 15"/>
              <a:gd name="T47" fmla="*/ 6 h 9"/>
              <a:gd name="T48" fmla="*/ 0 w 15"/>
              <a:gd name="T49" fmla="*/ 4 h 9"/>
              <a:gd name="T50" fmla="*/ 0 w 15"/>
              <a:gd name="T51" fmla="*/ 4 h 9"/>
              <a:gd name="T52" fmla="*/ 0 w 15"/>
              <a:gd name="T53" fmla="*/ 2 h 9"/>
              <a:gd name="T54" fmla="*/ 2 w 15"/>
              <a:gd name="T55" fmla="*/ 2 h 9"/>
              <a:gd name="T56" fmla="*/ 2 w 15"/>
              <a:gd name="T57" fmla="*/ 0 h 9"/>
              <a:gd name="T58" fmla="*/ 4 w 15"/>
              <a:gd name="T59" fmla="*/ 0 h 9"/>
              <a:gd name="T60" fmla="*/ 6 w 15"/>
              <a:gd name="T61" fmla="*/ 0 h 9"/>
              <a:gd name="T62" fmla="*/ 6 w 15"/>
              <a:gd name="T63" fmla="*/ 0 h 9"/>
              <a:gd name="T64" fmla="*/ 7 w 15"/>
              <a:gd name="T6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3" name="Freeform 315"/>
          <p:cNvSpPr>
            <a:spLocks/>
          </p:cNvSpPr>
          <p:nvPr/>
        </p:nvSpPr>
        <p:spPr bwMode="auto">
          <a:xfrm>
            <a:off x="4178300" y="425450"/>
            <a:ext cx="47625" cy="28575"/>
          </a:xfrm>
          <a:custGeom>
            <a:avLst/>
            <a:gdLst>
              <a:gd name="T0" fmla="*/ 7 w 15"/>
              <a:gd name="T1" fmla="*/ 0 h 9"/>
              <a:gd name="T2" fmla="*/ 9 w 15"/>
              <a:gd name="T3" fmla="*/ 0 h 9"/>
              <a:gd name="T4" fmla="*/ 11 w 15"/>
              <a:gd name="T5" fmla="*/ 0 h 9"/>
              <a:gd name="T6" fmla="*/ 13 w 15"/>
              <a:gd name="T7" fmla="*/ 0 h 9"/>
              <a:gd name="T8" fmla="*/ 13 w 15"/>
              <a:gd name="T9" fmla="*/ 2 h 9"/>
              <a:gd name="T10" fmla="*/ 15 w 15"/>
              <a:gd name="T11" fmla="*/ 2 h 9"/>
              <a:gd name="T12" fmla="*/ 15 w 15"/>
              <a:gd name="T13" fmla="*/ 4 h 9"/>
              <a:gd name="T14" fmla="*/ 15 w 15"/>
              <a:gd name="T15" fmla="*/ 6 h 9"/>
              <a:gd name="T16" fmla="*/ 13 w 15"/>
              <a:gd name="T17" fmla="*/ 7 h 9"/>
              <a:gd name="T18" fmla="*/ 11 w 15"/>
              <a:gd name="T19" fmla="*/ 7 h 9"/>
              <a:gd name="T20" fmla="*/ 11 w 15"/>
              <a:gd name="T21" fmla="*/ 9 h 9"/>
              <a:gd name="T22" fmla="*/ 9 w 15"/>
              <a:gd name="T23" fmla="*/ 9 h 9"/>
              <a:gd name="T24" fmla="*/ 7 w 15"/>
              <a:gd name="T25" fmla="*/ 9 h 9"/>
              <a:gd name="T26" fmla="*/ 6 w 15"/>
              <a:gd name="T27" fmla="*/ 9 h 9"/>
              <a:gd name="T28" fmla="*/ 4 w 15"/>
              <a:gd name="T29" fmla="*/ 7 h 9"/>
              <a:gd name="T30" fmla="*/ 2 w 15"/>
              <a:gd name="T31" fmla="*/ 7 h 9"/>
              <a:gd name="T32" fmla="*/ 0 w 15"/>
              <a:gd name="T33" fmla="*/ 6 h 9"/>
              <a:gd name="T34" fmla="*/ 0 w 15"/>
              <a:gd name="T35" fmla="*/ 4 h 9"/>
              <a:gd name="T36" fmla="*/ 0 w 15"/>
              <a:gd name="T37" fmla="*/ 2 h 9"/>
              <a:gd name="T38" fmla="*/ 2 w 15"/>
              <a:gd name="T39" fmla="*/ 2 h 9"/>
              <a:gd name="T40" fmla="*/ 2 w 15"/>
              <a:gd name="T41" fmla="*/ 0 h 9"/>
              <a:gd name="T42" fmla="*/ 4 w 15"/>
              <a:gd name="T43" fmla="*/ 0 h 9"/>
              <a:gd name="T44" fmla="*/ 6 w 15"/>
              <a:gd name="T45" fmla="*/ 0 h 9"/>
              <a:gd name="T46" fmla="*/ 7 w 15"/>
              <a:gd name="T4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9">
                <a:moveTo>
                  <a:pt x="7" y="0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7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4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4" name="Freeform 316"/>
          <p:cNvSpPr>
            <a:spLocks/>
          </p:cNvSpPr>
          <p:nvPr/>
        </p:nvSpPr>
        <p:spPr bwMode="auto">
          <a:xfrm>
            <a:off x="304800" y="2133600"/>
            <a:ext cx="2987675" cy="1974850"/>
          </a:xfrm>
          <a:custGeom>
            <a:avLst/>
            <a:gdLst>
              <a:gd name="T0" fmla="*/ 520 w 645"/>
              <a:gd name="T1" fmla="*/ 392 h 392"/>
              <a:gd name="T2" fmla="*/ 445 w 645"/>
              <a:gd name="T3" fmla="*/ 357 h 392"/>
              <a:gd name="T4" fmla="*/ 393 w 645"/>
              <a:gd name="T5" fmla="*/ 200 h 392"/>
              <a:gd name="T6" fmla="*/ 301 w 645"/>
              <a:gd name="T7" fmla="*/ 148 h 392"/>
              <a:gd name="T8" fmla="*/ 180 w 645"/>
              <a:gd name="T9" fmla="*/ 180 h 392"/>
              <a:gd name="T10" fmla="*/ 170 w 645"/>
              <a:gd name="T11" fmla="*/ 253 h 392"/>
              <a:gd name="T12" fmla="*/ 145 w 645"/>
              <a:gd name="T13" fmla="*/ 259 h 392"/>
              <a:gd name="T14" fmla="*/ 145 w 645"/>
              <a:gd name="T15" fmla="*/ 250 h 392"/>
              <a:gd name="T16" fmla="*/ 97 w 645"/>
              <a:gd name="T17" fmla="*/ 182 h 392"/>
              <a:gd name="T18" fmla="*/ 36 w 645"/>
              <a:gd name="T19" fmla="*/ 219 h 392"/>
              <a:gd name="T20" fmla="*/ 23 w 645"/>
              <a:gd name="T21" fmla="*/ 194 h 392"/>
              <a:gd name="T22" fmla="*/ 40 w 645"/>
              <a:gd name="T23" fmla="*/ 190 h 392"/>
              <a:gd name="T24" fmla="*/ 80 w 645"/>
              <a:gd name="T25" fmla="*/ 125 h 392"/>
              <a:gd name="T26" fmla="*/ 15 w 645"/>
              <a:gd name="T27" fmla="*/ 86 h 392"/>
              <a:gd name="T28" fmla="*/ 51 w 645"/>
              <a:gd name="T29" fmla="*/ 69 h 392"/>
              <a:gd name="T30" fmla="*/ 97 w 645"/>
              <a:gd name="T31" fmla="*/ 123 h 392"/>
              <a:gd name="T32" fmla="*/ 78 w 645"/>
              <a:gd name="T33" fmla="*/ 73 h 392"/>
              <a:gd name="T34" fmla="*/ 113 w 645"/>
              <a:gd name="T35" fmla="*/ 44 h 392"/>
              <a:gd name="T36" fmla="*/ 130 w 645"/>
              <a:gd name="T37" fmla="*/ 96 h 392"/>
              <a:gd name="T38" fmla="*/ 207 w 645"/>
              <a:gd name="T39" fmla="*/ 131 h 392"/>
              <a:gd name="T40" fmla="*/ 439 w 645"/>
              <a:gd name="T41" fmla="*/ 73 h 392"/>
              <a:gd name="T42" fmla="*/ 466 w 645"/>
              <a:gd name="T43" fmla="*/ 15 h 392"/>
              <a:gd name="T44" fmla="*/ 583 w 645"/>
              <a:gd name="T45" fmla="*/ 35 h 392"/>
              <a:gd name="T46" fmla="*/ 512 w 645"/>
              <a:gd name="T47" fmla="*/ 6 h 392"/>
              <a:gd name="T48" fmla="*/ 526 w 645"/>
              <a:gd name="T49" fmla="*/ 38 h 392"/>
              <a:gd name="T50" fmla="*/ 543 w 645"/>
              <a:gd name="T51" fmla="*/ 48 h 392"/>
              <a:gd name="T52" fmla="*/ 501 w 645"/>
              <a:gd name="T53" fmla="*/ 42 h 392"/>
              <a:gd name="T54" fmla="*/ 499 w 645"/>
              <a:gd name="T55" fmla="*/ 44 h 392"/>
              <a:gd name="T56" fmla="*/ 455 w 645"/>
              <a:gd name="T57" fmla="*/ 46 h 392"/>
              <a:gd name="T58" fmla="*/ 497 w 645"/>
              <a:gd name="T59" fmla="*/ 75 h 392"/>
              <a:gd name="T60" fmla="*/ 491 w 645"/>
              <a:gd name="T61" fmla="*/ 71 h 392"/>
              <a:gd name="T62" fmla="*/ 441 w 645"/>
              <a:gd name="T63" fmla="*/ 75 h 392"/>
              <a:gd name="T64" fmla="*/ 435 w 645"/>
              <a:gd name="T65" fmla="*/ 138 h 392"/>
              <a:gd name="T66" fmla="*/ 570 w 645"/>
              <a:gd name="T67" fmla="*/ 146 h 392"/>
              <a:gd name="T68" fmla="*/ 443 w 645"/>
              <a:gd name="T69" fmla="*/ 136 h 392"/>
              <a:gd name="T70" fmla="*/ 437 w 645"/>
              <a:gd name="T71" fmla="*/ 156 h 392"/>
              <a:gd name="T72" fmla="*/ 522 w 645"/>
              <a:gd name="T73" fmla="*/ 196 h 392"/>
              <a:gd name="T74" fmla="*/ 409 w 645"/>
              <a:gd name="T75" fmla="*/ 152 h 392"/>
              <a:gd name="T76" fmla="*/ 443 w 645"/>
              <a:gd name="T77" fmla="*/ 205 h 392"/>
              <a:gd name="T78" fmla="*/ 530 w 645"/>
              <a:gd name="T79" fmla="*/ 223 h 392"/>
              <a:gd name="T80" fmla="*/ 449 w 645"/>
              <a:gd name="T81" fmla="*/ 223 h 392"/>
              <a:gd name="T82" fmla="*/ 501 w 645"/>
              <a:gd name="T83" fmla="*/ 257 h 392"/>
              <a:gd name="T84" fmla="*/ 570 w 645"/>
              <a:gd name="T85" fmla="*/ 225 h 392"/>
              <a:gd name="T86" fmla="*/ 604 w 645"/>
              <a:gd name="T87" fmla="*/ 196 h 392"/>
              <a:gd name="T88" fmla="*/ 583 w 645"/>
              <a:gd name="T89" fmla="*/ 211 h 392"/>
              <a:gd name="T90" fmla="*/ 558 w 645"/>
              <a:gd name="T91" fmla="*/ 251 h 392"/>
              <a:gd name="T92" fmla="*/ 522 w 645"/>
              <a:gd name="T93" fmla="*/ 265 h 392"/>
              <a:gd name="T94" fmla="*/ 645 w 645"/>
              <a:gd name="T95" fmla="*/ 250 h 392"/>
              <a:gd name="T96" fmla="*/ 555 w 645"/>
              <a:gd name="T97" fmla="*/ 269 h 392"/>
              <a:gd name="T98" fmla="*/ 578 w 645"/>
              <a:gd name="T99" fmla="*/ 309 h 392"/>
              <a:gd name="T100" fmla="*/ 553 w 645"/>
              <a:gd name="T101" fmla="*/ 309 h 392"/>
              <a:gd name="T102" fmla="*/ 483 w 645"/>
              <a:gd name="T103" fmla="*/ 253 h 392"/>
              <a:gd name="T104" fmla="*/ 434 w 645"/>
              <a:gd name="T105" fmla="*/ 194 h 392"/>
              <a:gd name="T106" fmla="*/ 401 w 645"/>
              <a:gd name="T107" fmla="*/ 157 h 392"/>
              <a:gd name="T108" fmla="*/ 414 w 645"/>
              <a:gd name="T109" fmla="*/ 225 h 392"/>
              <a:gd name="T110" fmla="*/ 503 w 645"/>
              <a:gd name="T111" fmla="*/ 330 h 392"/>
              <a:gd name="T112" fmla="*/ 512 w 645"/>
              <a:gd name="T113" fmla="*/ 336 h 392"/>
              <a:gd name="T114" fmla="*/ 424 w 645"/>
              <a:gd name="T115" fmla="*/ 246 h 392"/>
              <a:gd name="T116" fmla="*/ 397 w 645"/>
              <a:gd name="T117" fmla="*/ 244 h 392"/>
              <a:gd name="T118" fmla="*/ 451 w 645"/>
              <a:gd name="T119" fmla="*/ 355 h 392"/>
              <a:gd name="T120" fmla="*/ 533 w 645"/>
              <a:gd name="T121" fmla="*/ 38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5" h="392">
                <a:moveTo>
                  <a:pt x="537" y="369"/>
                </a:moveTo>
                <a:lnTo>
                  <a:pt x="539" y="370"/>
                </a:lnTo>
                <a:lnTo>
                  <a:pt x="541" y="370"/>
                </a:lnTo>
                <a:lnTo>
                  <a:pt x="541" y="372"/>
                </a:lnTo>
                <a:lnTo>
                  <a:pt x="541" y="374"/>
                </a:lnTo>
                <a:lnTo>
                  <a:pt x="543" y="374"/>
                </a:lnTo>
                <a:lnTo>
                  <a:pt x="541" y="376"/>
                </a:lnTo>
                <a:lnTo>
                  <a:pt x="541" y="378"/>
                </a:lnTo>
                <a:lnTo>
                  <a:pt x="539" y="378"/>
                </a:lnTo>
                <a:lnTo>
                  <a:pt x="539" y="380"/>
                </a:lnTo>
                <a:lnTo>
                  <a:pt x="539" y="382"/>
                </a:lnTo>
                <a:lnTo>
                  <a:pt x="537" y="382"/>
                </a:lnTo>
                <a:lnTo>
                  <a:pt x="537" y="384"/>
                </a:lnTo>
                <a:lnTo>
                  <a:pt x="535" y="384"/>
                </a:lnTo>
                <a:lnTo>
                  <a:pt x="535" y="386"/>
                </a:lnTo>
                <a:lnTo>
                  <a:pt x="535" y="388"/>
                </a:lnTo>
                <a:lnTo>
                  <a:pt x="533" y="388"/>
                </a:lnTo>
                <a:lnTo>
                  <a:pt x="533" y="390"/>
                </a:lnTo>
                <a:lnTo>
                  <a:pt x="531" y="392"/>
                </a:lnTo>
                <a:lnTo>
                  <a:pt x="530" y="392"/>
                </a:lnTo>
                <a:lnTo>
                  <a:pt x="526" y="392"/>
                </a:lnTo>
                <a:lnTo>
                  <a:pt x="524" y="392"/>
                </a:lnTo>
                <a:lnTo>
                  <a:pt x="522" y="392"/>
                </a:lnTo>
                <a:lnTo>
                  <a:pt x="520" y="392"/>
                </a:lnTo>
                <a:lnTo>
                  <a:pt x="518" y="392"/>
                </a:lnTo>
                <a:lnTo>
                  <a:pt x="514" y="392"/>
                </a:lnTo>
                <a:lnTo>
                  <a:pt x="512" y="390"/>
                </a:lnTo>
                <a:lnTo>
                  <a:pt x="510" y="388"/>
                </a:lnTo>
                <a:lnTo>
                  <a:pt x="507" y="386"/>
                </a:lnTo>
                <a:lnTo>
                  <a:pt x="503" y="384"/>
                </a:lnTo>
                <a:lnTo>
                  <a:pt x="501" y="382"/>
                </a:lnTo>
                <a:lnTo>
                  <a:pt x="497" y="382"/>
                </a:lnTo>
                <a:lnTo>
                  <a:pt x="493" y="380"/>
                </a:lnTo>
                <a:lnTo>
                  <a:pt x="491" y="378"/>
                </a:lnTo>
                <a:lnTo>
                  <a:pt x="487" y="378"/>
                </a:lnTo>
                <a:lnTo>
                  <a:pt x="483" y="376"/>
                </a:lnTo>
                <a:lnTo>
                  <a:pt x="482" y="374"/>
                </a:lnTo>
                <a:lnTo>
                  <a:pt x="478" y="372"/>
                </a:lnTo>
                <a:lnTo>
                  <a:pt x="474" y="372"/>
                </a:lnTo>
                <a:lnTo>
                  <a:pt x="470" y="370"/>
                </a:lnTo>
                <a:lnTo>
                  <a:pt x="468" y="369"/>
                </a:lnTo>
                <a:lnTo>
                  <a:pt x="464" y="367"/>
                </a:lnTo>
                <a:lnTo>
                  <a:pt x="462" y="365"/>
                </a:lnTo>
                <a:lnTo>
                  <a:pt x="460" y="363"/>
                </a:lnTo>
                <a:lnTo>
                  <a:pt x="457" y="361"/>
                </a:lnTo>
                <a:lnTo>
                  <a:pt x="453" y="359"/>
                </a:lnTo>
                <a:lnTo>
                  <a:pt x="449" y="357"/>
                </a:lnTo>
                <a:lnTo>
                  <a:pt x="445" y="357"/>
                </a:lnTo>
                <a:lnTo>
                  <a:pt x="441" y="355"/>
                </a:lnTo>
                <a:lnTo>
                  <a:pt x="439" y="353"/>
                </a:lnTo>
                <a:lnTo>
                  <a:pt x="439" y="349"/>
                </a:lnTo>
                <a:lnTo>
                  <a:pt x="435" y="347"/>
                </a:lnTo>
                <a:lnTo>
                  <a:pt x="435" y="346"/>
                </a:lnTo>
                <a:lnTo>
                  <a:pt x="435" y="344"/>
                </a:lnTo>
                <a:lnTo>
                  <a:pt x="434" y="340"/>
                </a:lnTo>
                <a:lnTo>
                  <a:pt x="434" y="338"/>
                </a:lnTo>
                <a:lnTo>
                  <a:pt x="432" y="336"/>
                </a:lnTo>
                <a:lnTo>
                  <a:pt x="432" y="332"/>
                </a:lnTo>
                <a:lnTo>
                  <a:pt x="432" y="330"/>
                </a:lnTo>
                <a:lnTo>
                  <a:pt x="430" y="328"/>
                </a:lnTo>
                <a:lnTo>
                  <a:pt x="430" y="326"/>
                </a:lnTo>
                <a:lnTo>
                  <a:pt x="418" y="315"/>
                </a:lnTo>
                <a:lnTo>
                  <a:pt x="409" y="303"/>
                </a:lnTo>
                <a:lnTo>
                  <a:pt x="403" y="290"/>
                </a:lnTo>
                <a:lnTo>
                  <a:pt x="399" y="275"/>
                </a:lnTo>
                <a:lnTo>
                  <a:pt x="395" y="257"/>
                </a:lnTo>
                <a:lnTo>
                  <a:pt x="393" y="242"/>
                </a:lnTo>
                <a:lnTo>
                  <a:pt x="393" y="227"/>
                </a:lnTo>
                <a:lnTo>
                  <a:pt x="393" y="211"/>
                </a:lnTo>
                <a:lnTo>
                  <a:pt x="393" y="207"/>
                </a:lnTo>
                <a:lnTo>
                  <a:pt x="393" y="204"/>
                </a:lnTo>
                <a:lnTo>
                  <a:pt x="393" y="200"/>
                </a:lnTo>
                <a:lnTo>
                  <a:pt x="393" y="196"/>
                </a:lnTo>
                <a:lnTo>
                  <a:pt x="393" y="192"/>
                </a:lnTo>
                <a:lnTo>
                  <a:pt x="393" y="188"/>
                </a:lnTo>
                <a:lnTo>
                  <a:pt x="393" y="186"/>
                </a:lnTo>
                <a:lnTo>
                  <a:pt x="393" y="182"/>
                </a:lnTo>
                <a:lnTo>
                  <a:pt x="395" y="180"/>
                </a:lnTo>
                <a:lnTo>
                  <a:pt x="395" y="179"/>
                </a:lnTo>
                <a:lnTo>
                  <a:pt x="397" y="177"/>
                </a:lnTo>
                <a:lnTo>
                  <a:pt x="397" y="175"/>
                </a:lnTo>
                <a:lnTo>
                  <a:pt x="399" y="173"/>
                </a:lnTo>
                <a:lnTo>
                  <a:pt x="399" y="171"/>
                </a:lnTo>
                <a:lnTo>
                  <a:pt x="399" y="169"/>
                </a:lnTo>
                <a:lnTo>
                  <a:pt x="399" y="165"/>
                </a:lnTo>
                <a:lnTo>
                  <a:pt x="399" y="163"/>
                </a:lnTo>
                <a:lnTo>
                  <a:pt x="399" y="161"/>
                </a:lnTo>
                <a:lnTo>
                  <a:pt x="399" y="159"/>
                </a:lnTo>
                <a:lnTo>
                  <a:pt x="399" y="157"/>
                </a:lnTo>
                <a:lnTo>
                  <a:pt x="399" y="156"/>
                </a:lnTo>
                <a:lnTo>
                  <a:pt x="399" y="146"/>
                </a:lnTo>
                <a:lnTo>
                  <a:pt x="380" y="146"/>
                </a:lnTo>
                <a:lnTo>
                  <a:pt x="361" y="146"/>
                </a:lnTo>
                <a:lnTo>
                  <a:pt x="341" y="146"/>
                </a:lnTo>
                <a:lnTo>
                  <a:pt x="320" y="146"/>
                </a:lnTo>
                <a:lnTo>
                  <a:pt x="301" y="148"/>
                </a:lnTo>
                <a:lnTo>
                  <a:pt x="282" y="148"/>
                </a:lnTo>
                <a:lnTo>
                  <a:pt x="265" y="150"/>
                </a:lnTo>
                <a:lnTo>
                  <a:pt x="247" y="150"/>
                </a:lnTo>
                <a:lnTo>
                  <a:pt x="245" y="150"/>
                </a:lnTo>
                <a:lnTo>
                  <a:pt x="243" y="150"/>
                </a:lnTo>
                <a:lnTo>
                  <a:pt x="240" y="152"/>
                </a:lnTo>
                <a:lnTo>
                  <a:pt x="238" y="152"/>
                </a:lnTo>
                <a:lnTo>
                  <a:pt x="234" y="152"/>
                </a:lnTo>
                <a:lnTo>
                  <a:pt x="232" y="152"/>
                </a:lnTo>
                <a:lnTo>
                  <a:pt x="228" y="152"/>
                </a:lnTo>
                <a:lnTo>
                  <a:pt x="226" y="154"/>
                </a:lnTo>
                <a:lnTo>
                  <a:pt x="222" y="154"/>
                </a:lnTo>
                <a:lnTo>
                  <a:pt x="220" y="156"/>
                </a:lnTo>
                <a:lnTo>
                  <a:pt x="218" y="156"/>
                </a:lnTo>
                <a:lnTo>
                  <a:pt x="218" y="157"/>
                </a:lnTo>
                <a:lnTo>
                  <a:pt x="217" y="157"/>
                </a:lnTo>
                <a:lnTo>
                  <a:pt x="217" y="159"/>
                </a:lnTo>
                <a:lnTo>
                  <a:pt x="215" y="159"/>
                </a:lnTo>
                <a:lnTo>
                  <a:pt x="215" y="161"/>
                </a:lnTo>
                <a:lnTo>
                  <a:pt x="203" y="167"/>
                </a:lnTo>
                <a:lnTo>
                  <a:pt x="195" y="173"/>
                </a:lnTo>
                <a:lnTo>
                  <a:pt x="190" y="175"/>
                </a:lnTo>
                <a:lnTo>
                  <a:pt x="186" y="179"/>
                </a:lnTo>
                <a:lnTo>
                  <a:pt x="180" y="180"/>
                </a:lnTo>
                <a:lnTo>
                  <a:pt x="176" y="182"/>
                </a:lnTo>
                <a:lnTo>
                  <a:pt x="169" y="186"/>
                </a:lnTo>
                <a:lnTo>
                  <a:pt x="159" y="188"/>
                </a:lnTo>
                <a:lnTo>
                  <a:pt x="155" y="190"/>
                </a:lnTo>
                <a:lnTo>
                  <a:pt x="151" y="192"/>
                </a:lnTo>
                <a:lnTo>
                  <a:pt x="149" y="194"/>
                </a:lnTo>
                <a:lnTo>
                  <a:pt x="147" y="196"/>
                </a:lnTo>
                <a:lnTo>
                  <a:pt x="145" y="198"/>
                </a:lnTo>
                <a:lnTo>
                  <a:pt x="145" y="202"/>
                </a:lnTo>
                <a:lnTo>
                  <a:pt x="145" y="205"/>
                </a:lnTo>
                <a:lnTo>
                  <a:pt x="145" y="209"/>
                </a:lnTo>
                <a:lnTo>
                  <a:pt x="147" y="213"/>
                </a:lnTo>
                <a:lnTo>
                  <a:pt x="147" y="217"/>
                </a:lnTo>
                <a:lnTo>
                  <a:pt x="147" y="221"/>
                </a:lnTo>
                <a:lnTo>
                  <a:pt x="149" y="225"/>
                </a:lnTo>
                <a:lnTo>
                  <a:pt x="149" y="228"/>
                </a:lnTo>
                <a:lnTo>
                  <a:pt x="151" y="234"/>
                </a:lnTo>
                <a:lnTo>
                  <a:pt x="155" y="238"/>
                </a:lnTo>
                <a:lnTo>
                  <a:pt x="157" y="244"/>
                </a:lnTo>
                <a:lnTo>
                  <a:pt x="159" y="246"/>
                </a:lnTo>
                <a:lnTo>
                  <a:pt x="163" y="248"/>
                </a:lnTo>
                <a:lnTo>
                  <a:pt x="165" y="250"/>
                </a:lnTo>
                <a:lnTo>
                  <a:pt x="169" y="251"/>
                </a:lnTo>
                <a:lnTo>
                  <a:pt x="170" y="253"/>
                </a:lnTo>
                <a:lnTo>
                  <a:pt x="172" y="255"/>
                </a:lnTo>
                <a:lnTo>
                  <a:pt x="176" y="257"/>
                </a:lnTo>
                <a:lnTo>
                  <a:pt x="178" y="259"/>
                </a:lnTo>
                <a:lnTo>
                  <a:pt x="184" y="263"/>
                </a:lnTo>
                <a:lnTo>
                  <a:pt x="188" y="265"/>
                </a:lnTo>
                <a:lnTo>
                  <a:pt x="188" y="267"/>
                </a:lnTo>
                <a:lnTo>
                  <a:pt x="184" y="267"/>
                </a:lnTo>
                <a:lnTo>
                  <a:pt x="180" y="265"/>
                </a:lnTo>
                <a:lnTo>
                  <a:pt x="174" y="263"/>
                </a:lnTo>
                <a:lnTo>
                  <a:pt x="169" y="259"/>
                </a:lnTo>
                <a:lnTo>
                  <a:pt x="167" y="257"/>
                </a:lnTo>
                <a:lnTo>
                  <a:pt x="165" y="255"/>
                </a:lnTo>
                <a:lnTo>
                  <a:pt x="163" y="253"/>
                </a:lnTo>
                <a:lnTo>
                  <a:pt x="161" y="251"/>
                </a:lnTo>
                <a:lnTo>
                  <a:pt x="159" y="250"/>
                </a:lnTo>
                <a:lnTo>
                  <a:pt x="155" y="250"/>
                </a:lnTo>
                <a:lnTo>
                  <a:pt x="153" y="248"/>
                </a:lnTo>
                <a:lnTo>
                  <a:pt x="151" y="250"/>
                </a:lnTo>
                <a:lnTo>
                  <a:pt x="149" y="250"/>
                </a:lnTo>
                <a:lnTo>
                  <a:pt x="149" y="251"/>
                </a:lnTo>
                <a:lnTo>
                  <a:pt x="149" y="253"/>
                </a:lnTo>
                <a:lnTo>
                  <a:pt x="147" y="255"/>
                </a:lnTo>
                <a:lnTo>
                  <a:pt x="147" y="257"/>
                </a:lnTo>
                <a:lnTo>
                  <a:pt x="145" y="259"/>
                </a:lnTo>
                <a:lnTo>
                  <a:pt x="145" y="261"/>
                </a:lnTo>
                <a:lnTo>
                  <a:pt x="144" y="263"/>
                </a:lnTo>
                <a:lnTo>
                  <a:pt x="144" y="265"/>
                </a:lnTo>
                <a:lnTo>
                  <a:pt x="144" y="267"/>
                </a:lnTo>
                <a:lnTo>
                  <a:pt x="144" y="269"/>
                </a:lnTo>
                <a:lnTo>
                  <a:pt x="142" y="271"/>
                </a:lnTo>
                <a:lnTo>
                  <a:pt x="138" y="278"/>
                </a:lnTo>
                <a:lnTo>
                  <a:pt x="136" y="282"/>
                </a:lnTo>
                <a:lnTo>
                  <a:pt x="134" y="284"/>
                </a:lnTo>
                <a:lnTo>
                  <a:pt x="134" y="282"/>
                </a:lnTo>
                <a:lnTo>
                  <a:pt x="134" y="278"/>
                </a:lnTo>
                <a:lnTo>
                  <a:pt x="136" y="275"/>
                </a:lnTo>
                <a:lnTo>
                  <a:pt x="138" y="269"/>
                </a:lnTo>
                <a:lnTo>
                  <a:pt x="138" y="267"/>
                </a:lnTo>
                <a:lnTo>
                  <a:pt x="140" y="265"/>
                </a:lnTo>
                <a:lnTo>
                  <a:pt x="140" y="263"/>
                </a:lnTo>
                <a:lnTo>
                  <a:pt x="140" y="261"/>
                </a:lnTo>
                <a:lnTo>
                  <a:pt x="142" y="261"/>
                </a:lnTo>
                <a:lnTo>
                  <a:pt x="142" y="259"/>
                </a:lnTo>
                <a:lnTo>
                  <a:pt x="142" y="257"/>
                </a:lnTo>
                <a:lnTo>
                  <a:pt x="144" y="255"/>
                </a:lnTo>
                <a:lnTo>
                  <a:pt x="144" y="253"/>
                </a:lnTo>
                <a:lnTo>
                  <a:pt x="144" y="251"/>
                </a:lnTo>
                <a:lnTo>
                  <a:pt x="145" y="250"/>
                </a:lnTo>
                <a:lnTo>
                  <a:pt x="145" y="248"/>
                </a:lnTo>
                <a:lnTo>
                  <a:pt x="145" y="246"/>
                </a:lnTo>
                <a:lnTo>
                  <a:pt x="145" y="244"/>
                </a:lnTo>
                <a:lnTo>
                  <a:pt x="144" y="240"/>
                </a:lnTo>
                <a:lnTo>
                  <a:pt x="144" y="236"/>
                </a:lnTo>
                <a:lnTo>
                  <a:pt x="142" y="230"/>
                </a:lnTo>
                <a:lnTo>
                  <a:pt x="142" y="225"/>
                </a:lnTo>
                <a:lnTo>
                  <a:pt x="140" y="217"/>
                </a:lnTo>
                <a:lnTo>
                  <a:pt x="138" y="213"/>
                </a:lnTo>
                <a:lnTo>
                  <a:pt x="136" y="207"/>
                </a:lnTo>
                <a:lnTo>
                  <a:pt x="132" y="205"/>
                </a:lnTo>
                <a:lnTo>
                  <a:pt x="130" y="205"/>
                </a:lnTo>
                <a:lnTo>
                  <a:pt x="128" y="204"/>
                </a:lnTo>
                <a:lnTo>
                  <a:pt x="126" y="204"/>
                </a:lnTo>
                <a:lnTo>
                  <a:pt x="124" y="202"/>
                </a:lnTo>
                <a:lnTo>
                  <a:pt x="122" y="200"/>
                </a:lnTo>
                <a:lnTo>
                  <a:pt x="121" y="200"/>
                </a:lnTo>
                <a:lnTo>
                  <a:pt x="119" y="198"/>
                </a:lnTo>
                <a:lnTo>
                  <a:pt x="115" y="196"/>
                </a:lnTo>
                <a:lnTo>
                  <a:pt x="113" y="194"/>
                </a:lnTo>
                <a:lnTo>
                  <a:pt x="109" y="192"/>
                </a:lnTo>
                <a:lnTo>
                  <a:pt x="105" y="188"/>
                </a:lnTo>
                <a:lnTo>
                  <a:pt x="101" y="186"/>
                </a:lnTo>
                <a:lnTo>
                  <a:pt x="97" y="182"/>
                </a:lnTo>
                <a:lnTo>
                  <a:pt x="96" y="180"/>
                </a:lnTo>
                <a:lnTo>
                  <a:pt x="94" y="179"/>
                </a:lnTo>
                <a:lnTo>
                  <a:pt x="90" y="177"/>
                </a:lnTo>
                <a:lnTo>
                  <a:pt x="88" y="175"/>
                </a:lnTo>
                <a:lnTo>
                  <a:pt x="86" y="175"/>
                </a:lnTo>
                <a:lnTo>
                  <a:pt x="82" y="175"/>
                </a:lnTo>
                <a:lnTo>
                  <a:pt x="80" y="175"/>
                </a:lnTo>
                <a:lnTo>
                  <a:pt x="78" y="177"/>
                </a:lnTo>
                <a:lnTo>
                  <a:pt x="74" y="179"/>
                </a:lnTo>
                <a:lnTo>
                  <a:pt x="71" y="179"/>
                </a:lnTo>
                <a:lnTo>
                  <a:pt x="67" y="182"/>
                </a:lnTo>
                <a:lnTo>
                  <a:pt x="63" y="184"/>
                </a:lnTo>
                <a:lnTo>
                  <a:pt x="57" y="188"/>
                </a:lnTo>
                <a:lnTo>
                  <a:pt x="53" y="190"/>
                </a:lnTo>
                <a:lnTo>
                  <a:pt x="49" y="194"/>
                </a:lnTo>
                <a:lnTo>
                  <a:pt x="48" y="196"/>
                </a:lnTo>
                <a:lnTo>
                  <a:pt x="46" y="200"/>
                </a:lnTo>
                <a:lnTo>
                  <a:pt x="44" y="202"/>
                </a:lnTo>
                <a:lnTo>
                  <a:pt x="42" y="204"/>
                </a:lnTo>
                <a:lnTo>
                  <a:pt x="42" y="207"/>
                </a:lnTo>
                <a:lnTo>
                  <a:pt x="40" y="211"/>
                </a:lnTo>
                <a:lnTo>
                  <a:pt x="38" y="213"/>
                </a:lnTo>
                <a:lnTo>
                  <a:pt x="36" y="217"/>
                </a:lnTo>
                <a:lnTo>
                  <a:pt x="36" y="219"/>
                </a:lnTo>
                <a:lnTo>
                  <a:pt x="34" y="223"/>
                </a:lnTo>
                <a:lnTo>
                  <a:pt x="34" y="225"/>
                </a:lnTo>
                <a:lnTo>
                  <a:pt x="32" y="232"/>
                </a:lnTo>
                <a:lnTo>
                  <a:pt x="30" y="236"/>
                </a:lnTo>
                <a:lnTo>
                  <a:pt x="28" y="236"/>
                </a:lnTo>
                <a:lnTo>
                  <a:pt x="28" y="232"/>
                </a:lnTo>
                <a:lnTo>
                  <a:pt x="28" y="228"/>
                </a:lnTo>
                <a:lnTo>
                  <a:pt x="30" y="223"/>
                </a:lnTo>
                <a:lnTo>
                  <a:pt x="32" y="215"/>
                </a:lnTo>
                <a:lnTo>
                  <a:pt x="32" y="213"/>
                </a:lnTo>
                <a:lnTo>
                  <a:pt x="34" y="211"/>
                </a:lnTo>
                <a:lnTo>
                  <a:pt x="36" y="209"/>
                </a:lnTo>
                <a:lnTo>
                  <a:pt x="36" y="205"/>
                </a:lnTo>
                <a:lnTo>
                  <a:pt x="38" y="204"/>
                </a:lnTo>
                <a:lnTo>
                  <a:pt x="38" y="202"/>
                </a:lnTo>
                <a:lnTo>
                  <a:pt x="38" y="198"/>
                </a:lnTo>
                <a:lnTo>
                  <a:pt x="36" y="196"/>
                </a:lnTo>
                <a:lnTo>
                  <a:pt x="34" y="196"/>
                </a:lnTo>
                <a:lnTo>
                  <a:pt x="32" y="196"/>
                </a:lnTo>
                <a:lnTo>
                  <a:pt x="30" y="196"/>
                </a:ln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3" y="194"/>
                </a:lnTo>
                <a:lnTo>
                  <a:pt x="21" y="194"/>
                </a:lnTo>
                <a:lnTo>
                  <a:pt x="19" y="194"/>
                </a:lnTo>
                <a:lnTo>
                  <a:pt x="17" y="194"/>
                </a:lnTo>
                <a:lnTo>
                  <a:pt x="15" y="194"/>
                </a:lnTo>
                <a:lnTo>
                  <a:pt x="13" y="192"/>
                </a:lnTo>
                <a:lnTo>
                  <a:pt x="5" y="190"/>
                </a:lnTo>
                <a:lnTo>
                  <a:pt x="1" y="190"/>
                </a:lnTo>
                <a:lnTo>
                  <a:pt x="0" y="188"/>
                </a:lnTo>
                <a:lnTo>
                  <a:pt x="1" y="186"/>
                </a:lnTo>
                <a:lnTo>
                  <a:pt x="3" y="186"/>
                </a:lnTo>
                <a:lnTo>
                  <a:pt x="9" y="188"/>
                </a:lnTo>
                <a:lnTo>
                  <a:pt x="15" y="188"/>
                </a:lnTo>
                <a:lnTo>
                  <a:pt x="17" y="188"/>
                </a:lnTo>
                <a:lnTo>
                  <a:pt x="19" y="188"/>
                </a:lnTo>
                <a:lnTo>
                  <a:pt x="21" y="188"/>
                </a:lnTo>
                <a:lnTo>
                  <a:pt x="23" y="190"/>
                </a:lnTo>
                <a:lnTo>
                  <a:pt x="24" y="190"/>
                </a:lnTo>
                <a:lnTo>
                  <a:pt x="26" y="190"/>
                </a:lnTo>
                <a:lnTo>
                  <a:pt x="28" y="190"/>
                </a:lnTo>
                <a:lnTo>
                  <a:pt x="32" y="190"/>
                </a:lnTo>
                <a:lnTo>
                  <a:pt x="34" y="190"/>
                </a:lnTo>
                <a:lnTo>
                  <a:pt x="36" y="190"/>
                </a:lnTo>
                <a:lnTo>
                  <a:pt x="38" y="190"/>
                </a:lnTo>
                <a:lnTo>
                  <a:pt x="40" y="190"/>
                </a:lnTo>
                <a:lnTo>
                  <a:pt x="44" y="188"/>
                </a:lnTo>
                <a:lnTo>
                  <a:pt x="46" y="186"/>
                </a:lnTo>
                <a:lnTo>
                  <a:pt x="49" y="184"/>
                </a:lnTo>
                <a:lnTo>
                  <a:pt x="53" y="182"/>
                </a:lnTo>
                <a:lnTo>
                  <a:pt x="57" y="180"/>
                </a:lnTo>
                <a:lnTo>
                  <a:pt x="61" y="179"/>
                </a:lnTo>
                <a:lnTo>
                  <a:pt x="65" y="177"/>
                </a:lnTo>
                <a:lnTo>
                  <a:pt x="69" y="177"/>
                </a:lnTo>
                <a:lnTo>
                  <a:pt x="71" y="175"/>
                </a:lnTo>
                <a:lnTo>
                  <a:pt x="72" y="173"/>
                </a:lnTo>
                <a:lnTo>
                  <a:pt x="74" y="169"/>
                </a:lnTo>
                <a:lnTo>
                  <a:pt x="76" y="165"/>
                </a:lnTo>
                <a:lnTo>
                  <a:pt x="78" y="161"/>
                </a:lnTo>
                <a:lnTo>
                  <a:pt x="80" y="157"/>
                </a:lnTo>
                <a:lnTo>
                  <a:pt x="80" y="152"/>
                </a:lnTo>
                <a:lnTo>
                  <a:pt x="82" y="148"/>
                </a:lnTo>
                <a:lnTo>
                  <a:pt x="82" y="146"/>
                </a:lnTo>
                <a:lnTo>
                  <a:pt x="82" y="144"/>
                </a:lnTo>
                <a:lnTo>
                  <a:pt x="82" y="142"/>
                </a:lnTo>
                <a:lnTo>
                  <a:pt x="82" y="140"/>
                </a:lnTo>
                <a:lnTo>
                  <a:pt x="84" y="138"/>
                </a:lnTo>
                <a:lnTo>
                  <a:pt x="84" y="136"/>
                </a:lnTo>
                <a:lnTo>
                  <a:pt x="82" y="131"/>
                </a:lnTo>
                <a:lnTo>
                  <a:pt x="80" y="125"/>
                </a:lnTo>
                <a:lnTo>
                  <a:pt x="76" y="119"/>
                </a:lnTo>
                <a:lnTo>
                  <a:pt x="72" y="113"/>
                </a:lnTo>
                <a:lnTo>
                  <a:pt x="67" y="109"/>
                </a:lnTo>
                <a:lnTo>
                  <a:pt x="61" y="104"/>
                </a:lnTo>
                <a:lnTo>
                  <a:pt x="55" y="100"/>
                </a:lnTo>
                <a:lnTo>
                  <a:pt x="51" y="96"/>
                </a:lnTo>
                <a:lnTo>
                  <a:pt x="49" y="96"/>
                </a:lnTo>
                <a:lnTo>
                  <a:pt x="49" y="94"/>
                </a:lnTo>
                <a:lnTo>
                  <a:pt x="48" y="94"/>
                </a:lnTo>
                <a:lnTo>
                  <a:pt x="46" y="94"/>
                </a:lnTo>
                <a:lnTo>
                  <a:pt x="44" y="92"/>
                </a:lnTo>
                <a:lnTo>
                  <a:pt x="42" y="92"/>
                </a:lnTo>
                <a:lnTo>
                  <a:pt x="38" y="92"/>
                </a:lnTo>
                <a:lnTo>
                  <a:pt x="36" y="92"/>
                </a:lnTo>
                <a:lnTo>
                  <a:pt x="34" y="90"/>
                </a:lnTo>
                <a:lnTo>
                  <a:pt x="32" y="90"/>
                </a:lnTo>
                <a:lnTo>
                  <a:pt x="30" y="90"/>
                </a:lnTo>
                <a:lnTo>
                  <a:pt x="28" y="90"/>
                </a:lnTo>
                <a:lnTo>
                  <a:pt x="26" y="90"/>
                </a:lnTo>
                <a:lnTo>
                  <a:pt x="21" y="88"/>
                </a:lnTo>
                <a:lnTo>
                  <a:pt x="17" y="88"/>
                </a:lnTo>
                <a:lnTo>
                  <a:pt x="13" y="88"/>
                </a:lnTo>
                <a:lnTo>
                  <a:pt x="11" y="86"/>
                </a:lnTo>
                <a:lnTo>
                  <a:pt x="15" y="86"/>
                </a:lnTo>
                <a:lnTo>
                  <a:pt x="19" y="85"/>
                </a:lnTo>
                <a:lnTo>
                  <a:pt x="26" y="85"/>
                </a:lnTo>
                <a:lnTo>
                  <a:pt x="28" y="85"/>
                </a:lnTo>
                <a:lnTo>
                  <a:pt x="28" y="86"/>
                </a:lnTo>
                <a:lnTo>
                  <a:pt x="30" y="86"/>
                </a:lnTo>
                <a:lnTo>
                  <a:pt x="32" y="86"/>
                </a:lnTo>
                <a:lnTo>
                  <a:pt x="34" y="86"/>
                </a:lnTo>
                <a:lnTo>
                  <a:pt x="36" y="86"/>
                </a:lnTo>
                <a:lnTo>
                  <a:pt x="38" y="88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6" y="88"/>
                </a:lnTo>
                <a:lnTo>
                  <a:pt x="48" y="88"/>
                </a:lnTo>
                <a:lnTo>
                  <a:pt x="49" y="88"/>
                </a:lnTo>
                <a:lnTo>
                  <a:pt x="51" y="88"/>
                </a:lnTo>
                <a:lnTo>
                  <a:pt x="51" y="86"/>
                </a:lnTo>
                <a:lnTo>
                  <a:pt x="53" y="85"/>
                </a:lnTo>
                <a:lnTo>
                  <a:pt x="53" y="81"/>
                </a:lnTo>
                <a:lnTo>
                  <a:pt x="53" y="79"/>
                </a:lnTo>
                <a:lnTo>
                  <a:pt x="51" y="75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49" y="61"/>
                </a:lnTo>
                <a:lnTo>
                  <a:pt x="51" y="56"/>
                </a:lnTo>
                <a:lnTo>
                  <a:pt x="51" y="50"/>
                </a:lnTo>
                <a:lnTo>
                  <a:pt x="53" y="48"/>
                </a:lnTo>
                <a:lnTo>
                  <a:pt x="55" y="48"/>
                </a:lnTo>
                <a:lnTo>
                  <a:pt x="55" y="54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73"/>
                </a:lnTo>
                <a:lnTo>
                  <a:pt x="57" y="75"/>
                </a:lnTo>
                <a:lnTo>
                  <a:pt x="57" y="79"/>
                </a:lnTo>
                <a:lnTo>
                  <a:pt x="57" y="83"/>
                </a:lnTo>
                <a:lnTo>
                  <a:pt x="57" y="85"/>
                </a:lnTo>
                <a:lnTo>
                  <a:pt x="59" y="90"/>
                </a:lnTo>
                <a:lnTo>
                  <a:pt x="63" y="96"/>
                </a:lnTo>
                <a:lnTo>
                  <a:pt x="69" y="104"/>
                </a:lnTo>
                <a:lnTo>
                  <a:pt x="74" y="109"/>
                </a:lnTo>
                <a:lnTo>
                  <a:pt x="80" y="115"/>
                </a:lnTo>
                <a:lnTo>
                  <a:pt x="88" y="121"/>
                </a:lnTo>
                <a:lnTo>
                  <a:pt x="92" y="123"/>
                </a:lnTo>
                <a:lnTo>
                  <a:pt x="96" y="123"/>
                </a:lnTo>
                <a:lnTo>
                  <a:pt x="97" y="123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7" y="121"/>
                </a:lnTo>
                <a:lnTo>
                  <a:pt x="111" y="119"/>
                </a:lnTo>
                <a:lnTo>
                  <a:pt x="113" y="119"/>
                </a:lnTo>
                <a:lnTo>
                  <a:pt x="117" y="117"/>
                </a:lnTo>
                <a:lnTo>
                  <a:pt x="119" y="115"/>
                </a:lnTo>
                <a:lnTo>
                  <a:pt x="121" y="115"/>
                </a:lnTo>
                <a:lnTo>
                  <a:pt x="122" y="113"/>
                </a:lnTo>
                <a:lnTo>
                  <a:pt x="124" y="113"/>
                </a:lnTo>
                <a:lnTo>
                  <a:pt x="126" y="111"/>
                </a:lnTo>
                <a:lnTo>
                  <a:pt x="126" y="109"/>
                </a:lnTo>
                <a:lnTo>
                  <a:pt x="126" y="108"/>
                </a:lnTo>
                <a:lnTo>
                  <a:pt x="124" y="104"/>
                </a:lnTo>
                <a:lnTo>
                  <a:pt x="113" y="81"/>
                </a:lnTo>
                <a:lnTo>
                  <a:pt x="99" y="75"/>
                </a:lnTo>
                <a:lnTo>
                  <a:pt x="97" y="75"/>
                </a:lnTo>
                <a:lnTo>
                  <a:pt x="96" y="75"/>
                </a:lnTo>
                <a:lnTo>
                  <a:pt x="94" y="75"/>
                </a:lnTo>
                <a:lnTo>
                  <a:pt x="92" y="75"/>
                </a:lnTo>
                <a:lnTo>
                  <a:pt x="90" y="75"/>
                </a:lnTo>
                <a:lnTo>
                  <a:pt x="84" y="73"/>
                </a:lnTo>
                <a:lnTo>
                  <a:pt x="78" y="73"/>
                </a:lnTo>
                <a:lnTo>
                  <a:pt x="74" y="71"/>
                </a:lnTo>
                <a:lnTo>
                  <a:pt x="76" y="69"/>
                </a:lnTo>
                <a:lnTo>
                  <a:pt x="82" y="69"/>
                </a:lnTo>
                <a:lnTo>
                  <a:pt x="90" y="69"/>
                </a:lnTo>
                <a:lnTo>
                  <a:pt x="92" y="69"/>
                </a:lnTo>
                <a:lnTo>
                  <a:pt x="94" y="71"/>
                </a:lnTo>
                <a:lnTo>
                  <a:pt x="96" y="71"/>
                </a:lnTo>
                <a:lnTo>
                  <a:pt x="97" y="71"/>
                </a:lnTo>
                <a:lnTo>
                  <a:pt x="99" y="71"/>
                </a:lnTo>
                <a:lnTo>
                  <a:pt x="101" y="71"/>
                </a:lnTo>
                <a:lnTo>
                  <a:pt x="105" y="71"/>
                </a:lnTo>
                <a:lnTo>
                  <a:pt x="107" y="73"/>
                </a:lnTo>
                <a:lnTo>
                  <a:pt x="109" y="73"/>
                </a:lnTo>
                <a:lnTo>
                  <a:pt x="111" y="73"/>
                </a:lnTo>
                <a:lnTo>
                  <a:pt x="113" y="73"/>
                </a:lnTo>
                <a:lnTo>
                  <a:pt x="113" y="71"/>
                </a:lnTo>
                <a:lnTo>
                  <a:pt x="115" y="71"/>
                </a:lnTo>
                <a:lnTo>
                  <a:pt x="115" y="69"/>
                </a:lnTo>
                <a:lnTo>
                  <a:pt x="115" y="65"/>
                </a:lnTo>
                <a:lnTo>
                  <a:pt x="115" y="63"/>
                </a:lnTo>
                <a:lnTo>
                  <a:pt x="115" y="60"/>
                </a:lnTo>
                <a:lnTo>
                  <a:pt x="113" y="58"/>
                </a:lnTo>
                <a:lnTo>
                  <a:pt x="113" y="54"/>
                </a:lnTo>
                <a:lnTo>
                  <a:pt x="113" y="44"/>
                </a:lnTo>
                <a:lnTo>
                  <a:pt x="113" y="38"/>
                </a:lnTo>
                <a:lnTo>
                  <a:pt x="113" y="35"/>
                </a:lnTo>
                <a:lnTo>
                  <a:pt x="115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7"/>
                </a:lnTo>
                <a:lnTo>
                  <a:pt x="117" y="44"/>
                </a:lnTo>
                <a:lnTo>
                  <a:pt x="117" y="46"/>
                </a:lnTo>
                <a:lnTo>
                  <a:pt x="117" y="50"/>
                </a:lnTo>
                <a:lnTo>
                  <a:pt x="119" y="52"/>
                </a:lnTo>
                <a:lnTo>
                  <a:pt x="119" y="56"/>
                </a:lnTo>
                <a:lnTo>
                  <a:pt x="119" y="60"/>
                </a:lnTo>
                <a:lnTo>
                  <a:pt x="119" y="63"/>
                </a:lnTo>
                <a:lnTo>
                  <a:pt x="121" y="67"/>
                </a:lnTo>
                <a:lnTo>
                  <a:pt x="121" y="69"/>
                </a:lnTo>
                <a:lnTo>
                  <a:pt x="121" y="73"/>
                </a:lnTo>
                <a:lnTo>
                  <a:pt x="121" y="77"/>
                </a:lnTo>
                <a:lnTo>
                  <a:pt x="121" y="79"/>
                </a:lnTo>
                <a:lnTo>
                  <a:pt x="122" y="83"/>
                </a:lnTo>
                <a:lnTo>
                  <a:pt x="124" y="85"/>
                </a:lnTo>
                <a:lnTo>
                  <a:pt x="126" y="86"/>
                </a:lnTo>
                <a:lnTo>
                  <a:pt x="128" y="90"/>
                </a:lnTo>
                <a:lnTo>
                  <a:pt x="128" y="94"/>
                </a:lnTo>
                <a:lnTo>
                  <a:pt x="130" y="96"/>
                </a:lnTo>
                <a:lnTo>
                  <a:pt x="130" y="98"/>
                </a:lnTo>
                <a:lnTo>
                  <a:pt x="132" y="100"/>
                </a:lnTo>
                <a:lnTo>
                  <a:pt x="132" y="102"/>
                </a:lnTo>
                <a:lnTo>
                  <a:pt x="134" y="104"/>
                </a:lnTo>
                <a:lnTo>
                  <a:pt x="136" y="108"/>
                </a:lnTo>
                <a:lnTo>
                  <a:pt x="138" y="109"/>
                </a:lnTo>
                <a:lnTo>
                  <a:pt x="138" y="111"/>
                </a:lnTo>
                <a:lnTo>
                  <a:pt x="140" y="111"/>
                </a:lnTo>
                <a:lnTo>
                  <a:pt x="142" y="113"/>
                </a:lnTo>
                <a:lnTo>
                  <a:pt x="144" y="113"/>
                </a:lnTo>
                <a:lnTo>
                  <a:pt x="145" y="115"/>
                </a:lnTo>
                <a:lnTo>
                  <a:pt x="149" y="115"/>
                </a:lnTo>
                <a:lnTo>
                  <a:pt x="157" y="117"/>
                </a:lnTo>
                <a:lnTo>
                  <a:pt x="163" y="119"/>
                </a:lnTo>
                <a:lnTo>
                  <a:pt x="170" y="121"/>
                </a:lnTo>
                <a:lnTo>
                  <a:pt x="176" y="123"/>
                </a:lnTo>
                <a:lnTo>
                  <a:pt x="184" y="125"/>
                </a:lnTo>
                <a:lnTo>
                  <a:pt x="190" y="127"/>
                </a:lnTo>
                <a:lnTo>
                  <a:pt x="193" y="127"/>
                </a:lnTo>
                <a:lnTo>
                  <a:pt x="197" y="129"/>
                </a:lnTo>
                <a:lnTo>
                  <a:pt x="199" y="129"/>
                </a:lnTo>
                <a:lnTo>
                  <a:pt x="201" y="131"/>
                </a:lnTo>
                <a:lnTo>
                  <a:pt x="205" y="131"/>
                </a:lnTo>
                <a:lnTo>
                  <a:pt x="207" y="131"/>
                </a:lnTo>
                <a:lnTo>
                  <a:pt x="211" y="132"/>
                </a:lnTo>
                <a:lnTo>
                  <a:pt x="213" y="132"/>
                </a:lnTo>
                <a:lnTo>
                  <a:pt x="217" y="132"/>
                </a:lnTo>
                <a:lnTo>
                  <a:pt x="218" y="132"/>
                </a:lnTo>
                <a:lnTo>
                  <a:pt x="240" y="132"/>
                </a:lnTo>
                <a:lnTo>
                  <a:pt x="261" y="132"/>
                </a:lnTo>
                <a:lnTo>
                  <a:pt x="282" y="132"/>
                </a:lnTo>
                <a:lnTo>
                  <a:pt x="305" y="132"/>
                </a:lnTo>
                <a:lnTo>
                  <a:pt x="328" y="132"/>
                </a:lnTo>
                <a:lnTo>
                  <a:pt x="351" y="132"/>
                </a:lnTo>
                <a:lnTo>
                  <a:pt x="372" y="132"/>
                </a:lnTo>
                <a:lnTo>
                  <a:pt x="393" y="132"/>
                </a:lnTo>
                <a:lnTo>
                  <a:pt x="395" y="131"/>
                </a:lnTo>
                <a:lnTo>
                  <a:pt x="405" y="121"/>
                </a:lnTo>
                <a:lnTo>
                  <a:pt x="409" y="115"/>
                </a:lnTo>
                <a:lnTo>
                  <a:pt x="412" y="109"/>
                </a:lnTo>
                <a:lnTo>
                  <a:pt x="418" y="104"/>
                </a:lnTo>
                <a:lnTo>
                  <a:pt x="422" y="98"/>
                </a:lnTo>
                <a:lnTo>
                  <a:pt x="426" y="92"/>
                </a:lnTo>
                <a:lnTo>
                  <a:pt x="430" y="86"/>
                </a:lnTo>
                <a:lnTo>
                  <a:pt x="434" y="81"/>
                </a:lnTo>
                <a:lnTo>
                  <a:pt x="437" y="75"/>
                </a:lnTo>
                <a:lnTo>
                  <a:pt x="437" y="73"/>
                </a:lnTo>
                <a:lnTo>
                  <a:pt x="439" y="73"/>
                </a:lnTo>
                <a:lnTo>
                  <a:pt x="439" y="71"/>
                </a:lnTo>
                <a:lnTo>
                  <a:pt x="439" y="69"/>
                </a:lnTo>
                <a:lnTo>
                  <a:pt x="441" y="67"/>
                </a:lnTo>
                <a:lnTo>
                  <a:pt x="443" y="65"/>
                </a:lnTo>
                <a:lnTo>
                  <a:pt x="443" y="63"/>
                </a:lnTo>
                <a:lnTo>
                  <a:pt x="445" y="61"/>
                </a:lnTo>
                <a:lnTo>
                  <a:pt x="445" y="60"/>
                </a:lnTo>
                <a:lnTo>
                  <a:pt x="447" y="58"/>
                </a:lnTo>
                <a:lnTo>
                  <a:pt x="447" y="56"/>
                </a:lnTo>
                <a:lnTo>
                  <a:pt x="449" y="54"/>
                </a:lnTo>
                <a:lnTo>
                  <a:pt x="449" y="50"/>
                </a:lnTo>
                <a:lnTo>
                  <a:pt x="451" y="48"/>
                </a:lnTo>
                <a:lnTo>
                  <a:pt x="453" y="46"/>
                </a:lnTo>
                <a:lnTo>
                  <a:pt x="453" y="44"/>
                </a:lnTo>
                <a:lnTo>
                  <a:pt x="455" y="40"/>
                </a:lnTo>
                <a:lnTo>
                  <a:pt x="455" y="38"/>
                </a:lnTo>
                <a:lnTo>
                  <a:pt x="457" y="37"/>
                </a:lnTo>
                <a:lnTo>
                  <a:pt x="457" y="35"/>
                </a:lnTo>
                <a:lnTo>
                  <a:pt x="457" y="33"/>
                </a:lnTo>
                <a:lnTo>
                  <a:pt x="459" y="31"/>
                </a:lnTo>
                <a:lnTo>
                  <a:pt x="460" y="27"/>
                </a:lnTo>
                <a:lnTo>
                  <a:pt x="462" y="23"/>
                </a:lnTo>
                <a:lnTo>
                  <a:pt x="464" y="19"/>
                </a:lnTo>
                <a:lnTo>
                  <a:pt x="466" y="15"/>
                </a:lnTo>
                <a:lnTo>
                  <a:pt x="470" y="14"/>
                </a:lnTo>
                <a:lnTo>
                  <a:pt x="472" y="10"/>
                </a:lnTo>
                <a:lnTo>
                  <a:pt x="474" y="8"/>
                </a:lnTo>
                <a:lnTo>
                  <a:pt x="480" y="4"/>
                </a:lnTo>
                <a:lnTo>
                  <a:pt x="487" y="2"/>
                </a:lnTo>
                <a:lnTo>
                  <a:pt x="493" y="0"/>
                </a:lnTo>
                <a:lnTo>
                  <a:pt x="499" y="0"/>
                </a:lnTo>
                <a:lnTo>
                  <a:pt x="507" y="0"/>
                </a:lnTo>
                <a:lnTo>
                  <a:pt x="512" y="2"/>
                </a:lnTo>
                <a:lnTo>
                  <a:pt x="518" y="4"/>
                </a:lnTo>
                <a:lnTo>
                  <a:pt x="526" y="6"/>
                </a:lnTo>
                <a:lnTo>
                  <a:pt x="531" y="10"/>
                </a:lnTo>
                <a:lnTo>
                  <a:pt x="539" y="12"/>
                </a:lnTo>
                <a:lnTo>
                  <a:pt x="545" y="15"/>
                </a:lnTo>
                <a:lnTo>
                  <a:pt x="553" y="17"/>
                </a:lnTo>
                <a:lnTo>
                  <a:pt x="558" y="21"/>
                </a:lnTo>
                <a:lnTo>
                  <a:pt x="564" y="25"/>
                </a:lnTo>
                <a:lnTo>
                  <a:pt x="572" y="27"/>
                </a:lnTo>
                <a:lnTo>
                  <a:pt x="578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3" y="33"/>
                </a:lnTo>
                <a:lnTo>
                  <a:pt x="583" y="35"/>
                </a:lnTo>
                <a:lnTo>
                  <a:pt x="585" y="35"/>
                </a:lnTo>
                <a:lnTo>
                  <a:pt x="583" y="35"/>
                </a:lnTo>
                <a:lnTo>
                  <a:pt x="583" y="37"/>
                </a:lnTo>
                <a:lnTo>
                  <a:pt x="581" y="37"/>
                </a:lnTo>
                <a:lnTo>
                  <a:pt x="581" y="38"/>
                </a:lnTo>
                <a:lnTo>
                  <a:pt x="579" y="38"/>
                </a:lnTo>
                <a:lnTo>
                  <a:pt x="578" y="38"/>
                </a:lnTo>
                <a:lnTo>
                  <a:pt x="578" y="37"/>
                </a:lnTo>
                <a:lnTo>
                  <a:pt x="576" y="37"/>
                </a:lnTo>
                <a:lnTo>
                  <a:pt x="576" y="35"/>
                </a:lnTo>
                <a:lnTo>
                  <a:pt x="576" y="33"/>
                </a:lnTo>
                <a:lnTo>
                  <a:pt x="574" y="31"/>
                </a:lnTo>
                <a:lnTo>
                  <a:pt x="570" y="31"/>
                </a:lnTo>
                <a:lnTo>
                  <a:pt x="568" y="29"/>
                </a:lnTo>
                <a:lnTo>
                  <a:pt x="566" y="27"/>
                </a:lnTo>
                <a:lnTo>
                  <a:pt x="562" y="25"/>
                </a:lnTo>
                <a:lnTo>
                  <a:pt x="560" y="25"/>
                </a:lnTo>
                <a:lnTo>
                  <a:pt x="558" y="23"/>
                </a:lnTo>
                <a:lnTo>
                  <a:pt x="555" y="23"/>
                </a:lnTo>
                <a:lnTo>
                  <a:pt x="547" y="19"/>
                </a:lnTo>
                <a:lnTo>
                  <a:pt x="539" y="15"/>
                </a:lnTo>
                <a:lnTo>
                  <a:pt x="531" y="12"/>
                </a:lnTo>
                <a:lnTo>
                  <a:pt x="522" y="8"/>
                </a:lnTo>
                <a:lnTo>
                  <a:pt x="512" y="6"/>
                </a:lnTo>
                <a:lnTo>
                  <a:pt x="505" y="4"/>
                </a:lnTo>
                <a:lnTo>
                  <a:pt x="495" y="2"/>
                </a:lnTo>
                <a:lnTo>
                  <a:pt x="487" y="4"/>
                </a:lnTo>
                <a:lnTo>
                  <a:pt x="483" y="4"/>
                </a:lnTo>
                <a:lnTo>
                  <a:pt x="480" y="8"/>
                </a:lnTo>
                <a:lnTo>
                  <a:pt x="476" y="10"/>
                </a:lnTo>
                <a:lnTo>
                  <a:pt x="472" y="12"/>
                </a:lnTo>
                <a:lnTo>
                  <a:pt x="470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7"/>
                </a:lnTo>
                <a:lnTo>
                  <a:pt x="464" y="25"/>
                </a:lnTo>
                <a:lnTo>
                  <a:pt x="466" y="25"/>
                </a:lnTo>
                <a:lnTo>
                  <a:pt x="470" y="21"/>
                </a:lnTo>
                <a:lnTo>
                  <a:pt x="474" y="21"/>
                </a:lnTo>
                <a:lnTo>
                  <a:pt x="480" y="21"/>
                </a:lnTo>
                <a:lnTo>
                  <a:pt x="483" y="21"/>
                </a:lnTo>
                <a:lnTo>
                  <a:pt x="487" y="21"/>
                </a:lnTo>
                <a:lnTo>
                  <a:pt x="491" y="23"/>
                </a:lnTo>
                <a:lnTo>
                  <a:pt x="497" y="25"/>
                </a:lnTo>
                <a:lnTo>
                  <a:pt x="501" y="25"/>
                </a:lnTo>
                <a:lnTo>
                  <a:pt x="508" y="29"/>
                </a:lnTo>
                <a:lnTo>
                  <a:pt x="518" y="33"/>
                </a:lnTo>
                <a:lnTo>
                  <a:pt x="526" y="38"/>
                </a:lnTo>
                <a:lnTo>
                  <a:pt x="535" y="42"/>
                </a:lnTo>
                <a:lnTo>
                  <a:pt x="543" y="46"/>
                </a:lnTo>
                <a:lnTo>
                  <a:pt x="553" y="52"/>
                </a:lnTo>
                <a:lnTo>
                  <a:pt x="560" y="56"/>
                </a:lnTo>
                <a:lnTo>
                  <a:pt x="570" y="60"/>
                </a:lnTo>
                <a:lnTo>
                  <a:pt x="572" y="60"/>
                </a:lnTo>
                <a:lnTo>
                  <a:pt x="574" y="60"/>
                </a:lnTo>
                <a:lnTo>
                  <a:pt x="576" y="61"/>
                </a:lnTo>
                <a:lnTo>
                  <a:pt x="576" y="63"/>
                </a:lnTo>
                <a:lnTo>
                  <a:pt x="576" y="65"/>
                </a:lnTo>
                <a:lnTo>
                  <a:pt x="574" y="67"/>
                </a:lnTo>
                <a:lnTo>
                  <a:pt x="572" y="67"/>
                </a:lnTo>
                <a:lnTo>
                  <a:pt x="570" y="67"/>
                </a:lnTo>
                <a:lnTo>
                  <a:pt x="568" y="65"/>
                </a:lnTo>
                <a:lnTo>
                  <a:pt x="568" y="63"/>
                </a:lnTo>
                <a:lnTo>
                  <a:pt x="568" y="61"/>
                </a:lnTo>
                <a:lnTo>
                  <a:pt x="564" y="60"/>
                </a:lnTo>
                <a:lnTo>
                  <a:pt x="562" y="58"/>
                </a:lnTo>
                <a:lnTo>
                  <a:pt x="558" y="56"/>
                </a:lnTo>
                <a:lnTo>
                  <a:pt x="555" y="56"/>
                </a:lnTo>
                <a:lnTo>
                  <a:pt x="553" y="54"/>
                </a:lnTo>
                <a:lnTo>
                  <a:pt x="549" y="52"/>
                </a:lnTo>
                <a:lnTo>
                  <a:pt x="545" y="50"/>
                </a:lnTo>
                <a:lnTo>
                  <a:pt x="543" y="48"/>
                </a:lnTo>
                <a:lnTo>
                  <a:pt x="535" y="44"/>
                </a:lnTo>
                <a:lnTo>
                  <a:pt x="530" y="42"/>
                </a:lnTo>
                <a:lnTo>
                  <a:pt x="522" y="38"/>
                </a:lnTo>
                <a:lnTo>
                  <a:pt x="516" y="35"/>
                </a:lnTo>
                <a:lnTo>
                  <a:pt x="508" y="31"/>
                </a:lnTo>
                <a:lnTo>
                  <a:pt x="501" y="29"/>
                </a:lnTo>
                <a:lnTo>
                  <a:pt x="495" y="27"/>
                </a:lnTo>
                <a:lnTo>
                  <a:pt x="487" y="25"/>
                </a:lnTo>
                <a:lnTo>
                  <a:pt x="483" y="23"/>
                </a:lnTo>
                <a:lnTo>
                  <a:pt x="482" y="23"/>
                </a:lnTo>
                <a:lnTo>
                  <a:pt x="480" y="23"/>
                </a:lnTo>
                <a:lnTo>
                  <a:pt x="476" y="23"/>
                </a:lnTo>
                <a:lnTo>
                  <a:pt x="474" y="23"/>
                </a:lnTo>
                <a:lnTo>
                  <a:pt x="472" y="25"/>
                </a:lnTo>
                <a:lnTo>
                  <a:pt x="470" y="25"/>
                </a:lnTo>
                <a:lnTo>
                  <a:pt x="468" y="27"/>
                </a:lnTo>
                <a:lnTo>
                  <a:pt x="472" y="27"/>
                </a:lnTo>
                <a:lnTo>
                  <a:pt x="476" y="29"/>
                </a:lnTo>
                <a:lnTo>
                  <a:pt x="482" y="31"/>
                </a:lnTo>
                <a:lnTo>
                  <a:pt x="485" y="33"/>
                </a:lnTo>
                <a:lnTo>
                  <a:pt x="489" y="35"/>
                </a:lnTo>
                <a:lnTo>
                  <a:pt x="493" y="38"/>
                </a:lnTo>
                <a:lnTo>
                  <a:pt x="497" y="40"/>
                </a:lnTo>
                <a:lnTo>
                  <a:pt x="501" y="42"/>
                </a:lnTo>
                <a:lnTo>
                  <a:pt x="520" y="54"/>
                </a:lnTo>
                <a:lnTo>
                  <a:pt x="522" y="54"/>
                </a:lnTo>
                <a:lnTo>
                  <a:pt x="524" y="54"/>
                </a:lnTo>
                <a:lnTo>
                  <a:pt x="526" y="54"/>
                </a:lnTo>
                <a:lnTo>
                  <a:pt x="526" y="56"/>
                </a:lnTo>
                <a:lnTo>
                  <a:pt x="526" y="58"/>
                </a:lnTo>
                <a:lnTo>
                  <a:pt x="526" y="60"/>
                </a:lnTo>
                <a:lnTo>
                  <a:pt x="524" y="60"/>
                </a:lnTo>
                <a:lnTo>
                  <a:pt x="524" y="61"/>
                </a:lnTo>
                <a:lnTo>
                  <a:pt x="522" y="61"/>
                </a:lnTo>
                <a:lnTo>
                  <a:pt x="520" y="61"/>
                </a:lnTo>
                <a:lnTo>
                  <a:pt x="520" y="60"/>
                </a:lnTo>
                <a:lnTo>
                  <a:pt x="518" y="60"/>
                </a:lnTo>
                <a:lnTo>
                  <a:pt x="518" y="58"/>
                </a:lnTo>
                <a:lnTo>
                  <a:pt x="518" y="56"/>
                </a:lnTo>
                <a:lnTo>
                  <a:pt x="516" y="54"/>
                </a:lnTo>
                <a:lnTo>
                  <a:pt x="514" y="54"/>
                </a:lnTo>
                <a:lnTo>
                  <a:pt x="512" y="52"/>
                </a:lnTo>
                <a:lnTo>
                  <a:pt x="510" y="52"/>
                </a:lnTo>
                <a:lnTo>
                  <a:pt x="508" y="50"/>
                </a:lnTo>
                <a:lnTo>
                  <a:pt x="507" y="50"/>
                </a:lnTo>
                <a:lnTo>
                  <a:pt x="505" y="48"/>
                </a:lnTo>
                <a:lnTo>
                  <a:pt x="503" y="46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1" y="40"/>
                </a:lnTo>
                <a:lnTo>
                  <a:pt x="489" y="38"/>
                </a:lnTo>
                <a:lnTo>
                  <a:pt x="487" y="37"/>
                </a:lnTo>
                <a:lnTo>
                  <a:pt x="483" y="35"/>
                </a:lnTo>
                <a:lnTo>
                  <a:pt x="482" y="35"/>
                </a:lnTo>
                <a:lnTo>
                  <a:pt x="478" y="33"/>
                </a:lnTo>
                <a:lnTo>
                  <a:pt x="476" y="31"/>
                </a:lnTo>
                <a:lnTo>
                  <a:pt x="472" y="29"/>
                </a:lnTo>
                <a:lnTo>
                  <a:pt x="470" y="29"/>
                </a:lnTo>
                <a:lnTo>
                  <a:pt x="468" y="29"/>
                </a:lnTo>
                <a:lnTo>
                  <a:pt x="464" y="29"/>
                </a:lnTo>
                <a:lnTo>
                  <a:pt x="464" y="31"/>
                </a:lnTo>
                <a:lnTo>
                  <a:pt x="462" y="31"/>
                </a:lnTo>
                <a:lnTo>
                  <a:pt x="462" y="33"/>
                </a:lnTo>
                <a:lnTo>
                  <a:pt x="462" y="35"/>
                </a:lnTo>
                <a:lnTo>
                  <a:pt x="460" y="35"/>
                </a:lnTo>
                <a:lnTo>
                  <a:pt x="459" y="37"/>
                </a:lnTo>
                <a:lnTo>
                  <a:pt x="459" y="38"/>
                </a:lnTo>
                <a:lnTo>
                  <a:pt x="457" y="40"/>
                </a:lnTo>
                <a:lnTo>
                  <a:pt x="457" y="42"/>
                </a:lnTo>
                <a:lnTo>
                  <a:pt x="455" y="44"/>
                </a:lnTo>
                <a:lnTo>
                  <a:pt x="455" y="46"/>
                </a:lnTo>
                <a:lnTo>
                  <a:pt x="453" y="50"/>
                </a:lnTo>
                <a:lnTo>
                  <a:pt x="453" y="52"/>
                </a:lnTo>
                <a:lnTo>
                  <a:pt x="451" y="54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0"/>
                </a:lnTo>
                <a:lnTo>
                  <a:pt x="455" y="48"/>
                </a:lnTo>
                <a:lnTo>
                  <a:pt x="457" y="48"/>
                </a:lnTo>
                <a:lnTo>
                  <a:pt x="459" y="46"/>
                </a:lnTo>
                <a:lnTo>
                  <a:pt x="460" y="44"/>
                </a:lnTo>
                <a:lnTo>
                  <a:pt x="464" y="44"/>
                </a:lnTo>
                <a:lnTo>
                  <a:pt x="468" y="44"/>
                </a:lnTo>
                <a:lnTo>
                  <a:pt x="472" y="46"/>
                </a:lnTo>
                <a:lnTo>
                  <a:pt x="474" y="48"/>
                </a:lnTo>
                <a:lnTo>
                  <a:pt x="478" y="52"/>
                </a:lnTo>
                <a:lnTo>
                  <a:pt x="480" y="54"/>
                </a:lnTo>
                <a:lnTo>
                  <a:pt x="483" y="58"/>
                </a:lnTo>
                <a:lnTo>
                  <a:pt x="485" y="60"/>
                </a:lnTo>
                <a:lnTo>
                  <a:pt x="491" y="69"/>
                </a:lnTo>
                <a:lnTo>
                  <a:pt x="493" y="71"/>
                </a:lnTo>
                <a:lnTo>
                  <a:pt x="495" y="73"/>
                </a:lnTo>
                <a:lnTo>
                  <a:pt x="495" y="75"/>
                </a:lnTo>
                <a:lnTo>
                  <a:pt x="497" y="75"/>
                </a:lnTo>
                <a:lnTo>
                  <a:pt x="499" y="77"/>
                </a:lnTo>
                <a:lnTo>
                  <a:pt x="499" y="79"/>
                </a:lnTo>
                <a:lnTo>
                  <a:pt x="501" y="81"/>
                </a:lnTo>
                <a:lnTo>
                  <a:pt x="503" y="83"/>
                </a:lnTo>
                <a:lnTo>
                  <a:pt x="505" y="83"/>
                </a:lnTo>
                <a:lnTo>
                  <a:pt x="507" y="83"/>
                </a:lnTo>
                <a:lnTo>
                  <a:pt x="507" y="85"/>
                </a:lnTo>
                <a:lnTo>
                  <a:pt x="507" y="86"/>
                </a:lnTo>
                <a:lnTo>
                  <a:pt x="507" y="88"/>
                </a:lnTo>
                <a:lnTo>
                  <a:pt x="505" y="88"/>
                </a:lnTo>
                <a:lnTo>
                  <a:pt x="503" y="90"/>
                </a:lnTo>
                <a:lnTo>
                  <a:pt x="503" y="88"/>
                </a:lnTo>
                <a:lnTo>
                  <a:pt x="501" y="88"/>
                </a:lnTo>
                <a:lnTo>
                  <a:pt x="499" y="88"/>
                </a:lnTo>
                <a:lnTo>
                  <a:pt x="499" y="86"/>
                </a:lnTo>
                <a:lnTo>
                  <a:pt x="499" y="85"/>
                </a:lnTo>
                <a:lnTo>
                  <a:pt x="499" y="83"/>
                </a:lnTo>
                <a:lnTo>
                  <a:pt x="501" y="83"/>
                </a:lnTo>
                <a:lnTo>
                  <a:pt x="499" y="81"/>
                </a:lnTo>
                <a:lnTo>
                  <a:pt x="497" y="79"/>
                </a:lnTo>
                <a:lnTo>
                  <a:pt x="495" y="77"/>
                </a:lnTo>
                <a:lnTo>
                  <a:pt x="493" y="75"/>
                </a:lnTo>
                <a:lnTo>
                  <a:pt x="491" y="73"/>
                </a:lnTo>
                <a:lnTo>
                  <a:pt x="491" y="71"/>
                </a:lnTo>
                <a:lnTo>
                  <a:pt x="489" y="69"/>
                </a:lnTo>
                <a:lnTo>
                  <a:pt x="487" y="67"/>
                </a:lnTo>
                <a:lnTo>
                  <a:pt x="483" y="63"/>
                </a:lnTo>
                <a:lnTo>
                  <a:pt x="482" y="60"/>
                </a:lnTo>
                <a:lnTo>
                  <a:pt x="478" y="56"/>
                </a:lnTo>
                <a:lnTo>
                  <a:pt x="476" y="52"/>
                </a:lnTo>
                <a:lnTo>
                  <a:pt x="472" y="48"/>
                </a:lnTo>
                <a:lnTo>
                  <a:pt x="468" y="46"/>
                </a:lnTo>
                <a:lnTo>
                  <a:pt x="464" y="44"/>
                </a:lnTo>
                <a:lnTo>
                  <a:pt x="462" y="46"/>
                </a:lnTo>
                <a:lnTo>
                  <a:pt x="460" y="48"/>
                </a:lnTo>
                <a:lnTo>
                  <a:pt x="457" y="50"/>
                </a:lnTo>
                <a:lnTo>
                  <a:pt x="455" y="52"/>
                </a:lnTo>
                <a:lnTo>
                  <a:pt x="453" y="56"/>
                </a:lnTo>
                <a:lnTo>
                  <a:pt x="451" y="58"/>
                </a:lnTo>
                <a:lnTo>
                  <a:pt x="451" y="60"/>
                </a:lnTo>
                <a:lnTo>
                  <a:pt x="449" y="61"/>
                </a:lnTo>
                <a:lnTo>
                  <a:pt x="447" y="63"/>
                </a:lnTo>
                <a:lnTo>
                  <a:pt x="447" y="65"/>
                </a:lnTo>
                <a:lnTo>
                  <a:pt x="445" y="67"/>
                </a:lnTo>
                <a:lnTo>
                  <a:pt x="443" y="69"/>
                </a:lnTo>
                <a:lnTo>
                  <a:pt x="443" y="71"/>
                </a:lnTo>
                <a:lnTo>
                  <a:pt x="441" y="73"/>
                </a:lnTo>
                <a:lnTo>
                  <a:pt x="441" y="75"/>
                </a:lnTo>
                <a:lnTo>
                  <a:pt x="439" y="75"/>
                </a:lnTo>
                <a:lnTo>
                  <a:pt x="437" y="79"/>
                </a:lnTo>
                <a:lnTo>
                  <a:pt x="435" y="83"/>
                </a:lnTo>
                <a:lnTo>
                  <a:pt x="434" y="86"/>
                </a:lnTo>
                <a:lnTo>
                  <a:pt x="430" y="90"/>
                </a:lnTo>
                <a:lnTo>
                  <a:pt x="428" y="94"/>
                </a:lnTo>
                <a:lnTo>
                  <a:pt x="426" y="98"/>
                </a:lnTo>
                <a:lnTo>
                  <a:pt x="424" y="102"/>
                </a:lnTo>
                <a:lnTo>
                  <a:pt x="420" y="106"/>
                </a:lnTo>
                <a:lnTo>
                  <a:pt x="414" y="113"/>
                </a:lnTo>
                <a:lnTo>
                  <a:pt x="405" y="123"/>
                </a:lnTo>
                <a:lnTo>
                  <a:pt x="399" y="131"/>
                </a:lnTo>
                <a:lnTo>
                  <a:pt x="401" y="131"/>
                </a:lnTo>
                <a:lnTo>
                  <a:pt x="403" y="132"/>
                </a:lnTo>
                <a:lnTo>
                  <a:pt x="405" y="132"/>
                </a:lnTo>
                <a:lnTo>
                  <a:pt x="407" y="132"/>
                </a:lnTo>
                <a:lnTo>
                  <a:pt x="409" y="134"/>
                </a:lnTo>
                <a:lnTo>
                  <a:pt x="412" y="136"/>
                </a:lnTo>
                <a:lnTo>
                  <a:pt x="416" y="136"/>
                </a:lnTo>
                <a:lnTo>
                  <a:pt x="420" y="138"/>
                </a:lnTo>
                <a:lnTo>
                  <a:pt x="424" y="138"/>
                </a:lnTo>
                <a:lnTo>
                  <a:pt x="428" y="138"/>
                </a:lnTo>
                <a:lnTo>
                  <a:pt x="432" y="138"/>
                </a:lnTo>
                <a:lnTo>
                  <a:pt x="435" y="138"/>
                </a:lnTo>
                <a:lnTo>
                  <a:pt x="439" y="136"/>
                </a:lnTo>
                <a:lnTo>
                  <a:pt x="441" y="134"/>
                </a:lnTo>
                <a:lnTo>
                  <a:pt x="445" y="132"/>
                </a:lnTo>
                <a:lnTo>
                  <a:pt x="447" y="132"/>
                </a:lnTo>
                <a:lnTo>
                  <a:pt x="451" y="131"/>
                </a:lnTo>
                <a:lnTo>
                  <a:pt x="453" y="129"/>
                </a:lnTo>
                <a:lnTo>
                  <a:pt x="457" y="129"/>
                </a:lnTo>
                <a:lnTo>
                  <a:pt x="459" y="127"/>
                </a:lnTo>
                <a:lnTo>
                  <a:pt x="462" y="127"/>
                </a:lnTo>
                <a:lnTo>
                  <a:pt x="474" y="125"/>
                </a:lnTo>
                <a:lnTo>
                  <a:pt x="487" y="125"/>
                </a:lnTo>
                <a:lnTo>
                  <a:pt x="501" y="127"/>
                </a:lnTo>
                <a:lnTo>
                  <a:pt x="512" y="129"/>
                </a:lnTo>
                <a:lnTo>
                  <a:pt x="526" y="131"/>
                </a:lnTo>
                <a:lnTo>
                  <a:pt x="537" y="134"/>
                </a:lnTo>
                <a:lnTo>
                  <a:pt x="551" y="138"/>
                </a:lnTo>
                <a:lnTo>
                  <a:pt x="562" y="142"/>
                </a:lnTo>
                <a:lnTo>
                  <a:pt x="564" y="142"/>
                </a:lnTo>
                <a:lnTo>
                  <a:pt x="564" y="140"/>
                </a:lnTo>
                <a:lnTo>
                  <a:pt x="566" y="140"/>
                </a:lnTo>
                <a:lnTo>
                  <a:pt x="568" y="140"/>
                </a:lnTo>
                <a:lnTo>
                  <a:pt x="570" y="142"/>
                </a:lnTo>
                <a:lnTo>
                  <a:pt x="570" y="144"/>
                </a:lnTo>
                <a:lnTo>
                  <a:pt x="570" y="146"/>
                </a:lnTo>
                <a:lnTo>
                  <a:pt x="568" y="148"/>
                </a:lnTo>
                <a:lnTo>
                  <a:pt x="566" y="148"/>
                </a:lnTo>
                <a:lnTo>
                  <a:pt x="564" y="148"/>
                </a:lnTo>
                <a:lnTo>
                  <a:pt x="562" y="148"/>
                </a:lnTo>
                <a:lnTo>
                  <a:pt x="562" y="146"/>
                </a:lnTo>
                <a:lnTo>
                  <a:pt x="562" y="144"/>
                </a:lnTo>
                <a:lnTo>
                  <a:pt x="558" y="144"/>
                </a:lnTo>
                <a:lnTo>
                  <a:pt x="556" y="142"/>
                </a:lnTo>
                <a:lnTo>
                  <a:pt x="555" y="142"/>
                </a:lnTo>
                <a:lnTo>
                  <a:pt x="553" y="142"/>
                </a:lnTo>
                <a:lnTo>
                  <a:pt x="549" y="140"/>
                </a:lnTo>
                <a:lnTo>
                  <a:pt x="547" y="140"/>
                </a:lnTo>
                <a:lnTo>
                  <a:pt x="545" y="138"/>
                </a:lnTo>
                <a:lnTo>
                  <a:pt x="541" y="138"/>
                </a:lnTo>
                <a:lnTo>
                  <a:pt x="531" y="134"/>
                </a:lnTo>
                <a:lnTo>
                  <a:pt x="520" y="132"/>
                </a:lnTo>
                <a:lnTo>
                  <a:pt x="508" y="131"/>
                </a:lnTo>
                <a:lnTo>
                  <a:pt x="495" y="129"/>
                </a:lnTo>
                <a:lnTo>
                  <a:pt x="483" y="127"/>
                </a:lnTo>
                <a:lnTo>
                  <a:pt x="472" y="127"/>
                </a:lnTo>
                <a:lnTo>
                  <a:pt x="460" y="129"/>
                </a:lnTo>
                <a:lnTo>
                  <a:pt x="451" y="132"/>
                </a:lnTo>
                <a:lnTo>
                  <a:pt x="447" y="134"/>
                </a:lnTo>
                <a:lnTo>
                  <a:pt x="443" y="136"/>
                </a:lnTo>
                <a:lnTo>
                  <a:pt x="439" y="138"/>
                </a:lnTo>
                <a:lnTo>
                  <a:pt x="437" y="140"/>
                </a:lnTo>
                <a:lnTo>
                  <a:pt x="434" y="140"/>
                </a:lnTo>
                <a:lnTo>
                  <a:pt x="430" y="140"/>
                </a:lnTo>
                <a:lnTo>
                  <a:pt x="426" y="140"/>
                </a:lnTo>
                <a:lnTo>
                  <a:pt x="422" y="140"/>
                </a:lnTo>
                <a:lnTo>
                  <a:pt x="420" y="140"/>
                </a:lnTo>
                <a:lnTo>
                  <a:pt x="418" y="140"/>
                </a:lnTo>
                <a:lnTo>
                  <a:pt x="416" y="140"/>
                </a:lnTo>
                <a:lnTo>
                  <a:pt x="414" y="138"/>
                </a:lnTo>
                <a:lnTo>
                  <a:pt x="412" y="138"/>
                </a:lnTo>
                <a:lnTo>
                  <a:pt x="410" y="138"/>
                </a:lnTo>
                <a:lnTo>
                  <a:pt x="409" y="136"/>
                </a:lnTo>
                <a:lnTo>
                  <a:pt x="409" y="138"/>
                </a:lnTo>
                <a:lnTo>
                  <a:pt x="409" y="140"/>
                </a:lnTo>
                <a:lnTo>
                  <a:pt x="409" y="142"/>
                </a:lnTo>
                <a:lnTo>
                  <a:pt x="409" y="144"/>
                </a:lnTo>
                <a:lnTo>
                  <a:pt x="407" y="146"/>
                </a:lnTo>
                <a:lnTo>
                  <a:pt x="409" y="146"/>
                </a:lnTo>
                <a:lnTo>
                  <a:pt x="414" y="148"/>
                </a:lnTo>
                <a:lnTo>
                  <a:pt x="420" y="150"/>
                </a:lnTo>
                <a:lnTo>
                  <a:pt x="426" y="152"/>
                </a:lnTo>
                <a:lnTo>
                  <a:pt x="432" y="154"/>
                </a:lnTo>
                <a:lnTo>
                  <a:pt x="437" y="156"/>
                </a:lnTo>
                <a:lnTo>
                  <a:pt x="443" y="157"/>
                </a:lnTo>
                <a:lnTo>
                  <a:pt x="451" y="159"/>
                </a:lnTo>
                <a:lnTo>
                  <a:pt x="457" y="161"/>
                </a:lnTo>
                <a:lnTo>
                  <a:pt x="464" y="163"/>
                </a:lnTo>
                <a:lnTo>
                  <a:pt x="470" y="165"/>
                </a:lnTo>
                <a:lnTo>
                  <a:pt x="478" y="165"/>
                </a:lnTo>
                <a:lnTo>
                  <a:pt x="485" y="169"/>
                </a:lnTo>
                <a:lnTo>
                  <a:pt x="493" y="171"/>
                </a:lnTo>
                <a:lnTo>
                  <a:pt x="499" y="173"/>
                </a:lnTo>
                <a:lnTo>
                  <a:pt x="507" y="177"/>
                </a:lnTo>
                <a:lnTo>
                  <a:pt x="512" y="180"/>
                </a:lnTo>
                <a:lnTo>
                  <a:pt x="514" y="180"/>
                </a:lnTo>
                <a:lnTo>
                  <a:pt x="514" y="182"/>
                </a:lnTo>
                <a:lnTo>
                  <a:pt x="516" y="182"/>
                </a:lnTo>
                <a:lnTo>
                  <a:pt x="516" y="184"/>
                </a:lnTo>
                <a:lnTo>
                  <a:pt x="518" y="186"/>
                </a:lnTo>
                <a:lnTo>
                  <a:pt x="518" y="188"/>
                </a:lnTo>
                <a:lnTo>
                  <a:pt x="520" y="188"/>
                </a:lnTo>
                <a:lnTo>
                  <a:pt x="520" y="190"/>
                </a:lnTo>
                <a:lnTo>
                  <a:pt x="522" y="190"/>
                </a:lnTo>
                <a:lnTo>
                  <a:pt x="524" y="192"/>
                </a:lnTo>
                <a:lnTo>
                  <a:pt x="524" y="194"/>
                </a:lnTo>
                <a:lnTo>
                  <a:pt x="522" y="194"/>
                </a:lnTo>
                <a:lnTo>
                  <a:pt x="522" y="196"/>
                </a:lnTo>
                <a:lnTo>
                  <a:pt x="520" y="196"/>
                </a:lnTo>
                <a:lnTo>
                  <a:pt x="518" y="196"/>
                </a:lnTo>
                <a:lnTo>
                  <a:pt x="516" y="196"/>
                </a:lnTo>
                <a:lnTo>
                  <a:pt x="514" y="194"/>
                </a:lnTo>
                <a:lnTo>
                  <a:pt x="514" y="192"/>
                </a:lnTo>
                <a:lnTo>
                  <a:pt x="514" y="190"/>
                </a:lnTo>
                <a:lnTo>
                  <a:pt x="516" y="190"/>
                </a:lnTo>
                <a:lnTo>
                  <a:pt x="514" y="186"/>
                </a:lnTo>
                <a:lnTo>
                  <a:pt x="510" y="182"/>
                </a:lnTo>
                <a:lnTo>
                  <a:pt x="507" y="179"/>
                </a:lnTo>
                <a:lnTo>
                  <a:pt x="503" y="177"/>
                </a:lnTo>
                <a:lnTo>
                  <a:pt x="497" y="175"/>
                </a:lnTo>
                <a:lnTo>
                  <a:pt x="493" y="173"/>
                </a:lnTo>
                <a:lnTo>
                  <a:pt x="487" y="171"/>
                </a:lnTo>
                <a:lnTo>
                  <a:pt x="483" y="171"/>
                </a:lnTo>
                <a:lnTo>
                  <a:pt x="474" y="167"/>
                </a:lnTo>
                <a:lnTo>
                  <a:pt x="464" y="165"/>
                </a:lnTo>
                <a:lnTo>
                  <a:pt x="455" y="163"/>
                </a:lnTo>
                <a:lnTo>
                  <a:pt x="445" y="161"/>
                </a:lnTo>
                <a:lnTo>
                  <a:pt x="435" y="157"/>
                </a:lnTo>
                <a:lnTo>
                  <a:pt x="426" y="156"/>
                </a:lnTo>
                <a:lnTo>
                  <a:pt x="416" y="152"/>
                </a:lnTo>
                <a:lnTo>
                  <a:pt x="407" y="148"/>
                </a:lnTo>
                <a:lnTo>
                  <a:pt x="409" y="152"/>
                </a:lnTo>
                <a:lnTo>
                  <a:pt x="410" y="156"/>
                </a:lnTo>
                <a:lnTo>
                  <a:pt x="412" y="161"/>
                </a:lnTo>
                <a:lnTo>
                  <a:pt x="414" y="165"/>
                </a:lnTo>
                <a:lnTo>
                  <a:pt x="418" y="169"/>
                </a:lnTo>
                <a:lnTo>
                  <a:pt x="420" y="173"/>
                </a:lnTo>
                <a:lnTo>
                  <a:pt x="424" y="177"/>
                </a:lnTo>
                <a:lnTo>
                  <a:pt x="428" y="179"/>
                </a:lnTo>
                <a:lnTo>
                  <a:pt x="428" y="180"/>
                </a:lnTo>
                <a:lnTo>
                  <a:pt x="428" y="182"/>
                </a:lnTo>
                <a:lnTo>
                  <a:pt x="430" y="184"/>
                </a:lnTo>
                <a:lnTo>
                  <a:pt x="430" y="186"/>
                </a:lnTo>
                <a:lnTo>
                  <a:pt x="432" y="186"/>
                </a:lnTo>
                <a:lnTo>
                  <a:pt x="432" y="188"/>
                </a:lnTo>
                <a:lnTo>
                  <a:pt x="434" y="190"/>
                </a:lnTo>
                <a:lnTo>
                  <a:pt x="434" y="192"/>
                </a:lnTo>
                <a:lnTo>
                  <a:pt x="435" y="192"/>
                </a:lnTo>
                <a:lnTo>
                  <a:pt x="435" y="194"/>
                </a:lnTo>
                <a:lnTo>
                  <a:pt x="437" y="196"/>
                </a:lnTo>
                <a:lnTo>
                  <a:pt x="437" y="198"/>
                </a:lnTo>
                <a:lnTo>
                  <a:pt x="439" y="200"/>
                </a:lnTo>
                <a:lnTo>
                  <a:pt x="441" y="202"/>
                </a:lnTo>
                <a:lnTo>
                  <a:pt x="441" y="204"/>
                </a:lnTo>
                <a:lnTo>
                  <a:pt x="443" y="204"/>
                </a:lnTo>
                <a:lnTo>
                  <a:pt x="443" y="205"/>
                </a:lnTo>
                <a:lnTo>
                  <a:pt x="445" y="205"/>
                </a:lnTo>
                <a:lnTo>
                  <a:pt x="445" y="207"/>
                </a:lnTo>
                <a:lnTo>
                  <a:pt x="445" y="209"/>
                </a:lnTo>
                <a:lnTo>
                  <a:pt x="447" y="211"/>
                </a:lnTo>
                <a:lnTo>
                  <a:pt x="449" y="213"/>
                </a:lnTo>
                <a:lnTo>
                  <a:pt x="451" y="213"/>
                </a:lnTo>
                <a:lnTo>
                  <a:pt x="453" y="215"/>
                </a:lnTo>
                <a:lnTo>
                  <a:pt x="455" y="215"/>
                </a:lnTo>
                <a:lnTo>
                  <a:pt x="457" y="215"/>
                </a:lnTo>
                <a:lnTo>
                  <a:pt x="459" y="215"/>
                </a:lnTo>
                <a:lnTo>
                  <a:pt x="460" y="217"/>
                </a:lnTo>
                <a:lnTo>
                  <a:pt x="462" y="217"/>
                </a:lnTo>
                <a:lnTo>
                  <a:pt x="464" y="217"/>
                </a:lnTo>
                <a:lnTo>
                  <a:pt x="468" y="217"/>
                </a:lnTo>
                <a:lnTo>
                  <a:pt x="470" y="219"/>
                </a:lnTo>
                <a:lnTo>
                  <a:pt x="472" y="219"/>
                </a:lnTo>
                <a:lnTo>
                  <a:pt x="474" y="219"/>
                </a:lnTo>
                <a:lnTo>
                  <a:pt x="476" y="221"/>
                </a:lnTo>
                <a:lnTo>
                  <a:pt x="522" y="223"/>
                </a:lnTo>
                <a:lnTo>
                  <a:pt x="524" y="221"/>
                </a:lnTo>
                <a:lnTo>
                  <a:pt x="526" y="221"/>
                </a:lnTo>
                <a:lnTo>
                  <a:pt x="528" y="221"/>
                </a:lnTo>
                <a:lnTo>
                  <a:pt x="528" y="223"/>
                </a:lnTo>
                <a:lnTo>
                  <a:pt x="530" y="223"/>
                </a:lnTo>
                <a:lnTo>
                  <a:pt x="530" y="225"/>
                </a:lnTo>
                <a:lnTo>
                  <a:pt x="530" y="227"/>
                </a:lnTo>
                <a:lnTo>
                  <a:pt x="528" y="228"/>
                </a:lnTo>
                <a:lnTo>
                  <a:pt x="526" y="228"/>
                </a:lnTo>
                <a:lnTo>
                  <a:pt x="524" y="228"/>
                </a:lnTo>
                <a:lnTo>
                  <a:pt x="522" y="228"/>
                </a:lnTo>
                <a:lnTo>
                  <a:pt x="522" y="227"/>
                </a:lnTo>
                <a:lnTo>
                  <a:pt x="520" y="225"/>
                </a:lnTo>
                <a:lnTo>
                  <a:pt x="474" y="223"/>
                </a:lnTo>
                <a:lnTo>
                  <a:pt x="472" y="223"/>
                </a:lnTo>
                <a:lnTo>
                  <a:pt x="472" y="221"/>
                </a:lnTo>
                <a:lnTo>
                  <a:pt x="470" y="221"/>
                </a:lnTo>
                <a:lnTo>
                  <a:pt x="468" y="221"/>
                </a:lnTo>
                <a:lnTo>
                  <a:pt x="464" y="219"/>
                </a:lnTo>
                <a:lnTo>
                  <a:pt x="460" y="219"/>
                </a:lnTo>
                <a:lnTo>
                  <a:pt x="459" y="219"/>
                </a:lnTo>
                <a:lnTo>
                  <a:pt x="455" y="217"/>
                </a:lnTo>
                <a:lnTo>
                  <a:pt x="451" y="217"/>
                </a:lnTo>
                <a:lnTo>
                  <a:pt x="447" y="215"/>
                </a:lnTo>
                <a:lnTo>
                  <a:pt x="445" y="213"/>
                </a:lnTo>
                <a:lnTo>
                  <a:pt x="445" y="215"/>
                </a:lnTo>
                <a:lnTo>
                  <a:pt x="447" y="217"/>
                </a:lnTo>
                <a:lnTo>
                  <a:pt x="447" y="219"/>
                </a:lnTo>
                <a:lnTo>
                  <a:pt x="449" y="223"/>
                </a:lnTo>
                <a:lnTo>
                  <a:pt x="449" y="225"/>
                </a:lnTo>
                <a:lnTo>
                  <a:pt x="451" y="227"/>
                </a:lnTo>
                <a:lnTo>
                  <a:pt x="451" y="228"/>
                </a:lnTo>
                <a:lnTo>
                  <a:pt x="453" y="230"/>
                </a:lnTo>
                <a:lnTo>
                  <a:pt x="453" y="232"/>
                </a:lnTo>
                <a:lnTo>
                  <a:pt x="455" y="232"/>
                </a:lnTo>
                <a:lnTo>
                  <a:pt x="455" y="234"/>
                </a:lnTo>
                <a:lnTo>
                  <a:pt x="457" y="236"/>
                </a:lnTo>
                <a:lnTo>
                  <a:pt x="457" y="238"/>
                </a:lnTo>
                <a:lnTo>
                  <a:pt x="459" y="238"/>
                </a:lnTo>
                <a:lnTo>
                  <a:pt x="460" y="240"/>
                </a:lnTo>
                <a:lnTo>
                  <a:pt x="464" y="242"/>
                </a:lnTo>
                <a:lnTo>
                  <a:pt x="466" y="244"/>
                </a:lnTo>
                <a:lnTo>
                  <a:pt x="470" y="246"/>
                </a:lnTo>
                <a:lnTo>
                  <a:pt x="474" y="246"/>
                </a:lnTo>
                <a:lnTo>
                  <a:pt x="478" y="248"/>
                </a:lnTo>
                <a:lnTo>
                  <a:pt x="480" y="250"/>
                </a:lnTo>
                <a:lnTo>
                  <a:pt x="483" y="250"/>
                </a:lnTo>
                <a:lnTo>
                  <a:pt x="485" y="250"/>
                </a:lnTo>
                <a:lnTo>
                  <a:pt x="485" y="251"/>
                </a:lnTo>
                <a:lnTo>
                  <a:pt x="485" y="253"/>
                </a:lnTo>
                <a:lnTo>
                  <a:pt x="487" y="253"/>
                </a:lnTo>
                <a:lnTo>
                  <a:pt x="493" y="255"/>
                </a:lnTo>
                <a:lnTo>
                  <a:pt x="501" y="257"/>
                </a:lnTo>
                <a:lnTo>
                  <a:pt x="510" y="257"/>
                </a:lnTo>
                <a:lnTo>
                  <a:pt x="518" y="257"/>
                </a:lnTo>
                <a:lnTo>
                  <a:pt x="528" y="257"/>
                </a:lnTo>
                <a:lnTo>
                  <a:pt x="535" y="257"/>
                </a:lnTo>
                <a:lnTo>
                  <a:pt x="543" y="257"/>
                </a:lnTo>
                <a:lnTo>
                  <a:pt x="551" y="257"/>
                </a:lnTo>
                <a:lnTo>
                  <a:pt x="553" y="255"/>
                </a:lnTo>
                <a:lnTo>
                  <a:pt x="553" y="253"/>
                </a:lnTo>
                <a:lnTo>
                  <a:pt x="555" y="251"/>
                </a:lnTo>
                <a:lnTo>
                  <a:pt x="555" y="250"/>
                </a:lnTo>
                <a:lnTo>
                  <a:pt x="556" y="248"/>
                </a:lnTo>
                <a:lnTo>
                  <a:pt x="556" y="246"/>
                </a:lnTo>
                <a:lnTo>
                  <a:pt x="558" y="246"/>
                </a:lnTo>
                <a:lnTo>
                  <a:pt x="558" y="244"/>
                </a:lnTo>
                <a:lnTo>
                  <a:pt x="560" y="242"/>
                </a:lnTo>
                <a:lnTo>
                  <a:pt x="562" y="240"/>
                </a:lnTo>
                <a:lnTo>
                  <a:pt x="564" y="238"/>
                </a:lnTo>
                <a:lnTo>
                  <a:pt x="566" y="236"/>
                </a:lnTo>
                <a:lnTo>
                  <a:pt x="566" y="234"/>
                </a:lnTo>
                <a:lnTo>
                  <a:pt x="566" y="230"/>
                </a:lnTo>
                <a:lnTo>
                  <a:pt x="568" y="228"/>
                </a:lnTo>
                <a:lnTo>
                  <a:pt x="570" y="228"/>
                </a:lnTo>
                <a:lnTo>
                  <a:pt x="570" y="227"/>
                </a:lnTo>
                <a:lnTo>
                  <a:pt x="570" y="225"/>
                </a:lnTo>
                <a:lnTo>
                  <a:pt x="572" y="223"/>
                </a:lnTo>
                <a:lnTo>
                  <a:pt x="572" y="221"/>
                </a:lnTo>
                <a:lnTo>
                  <a:pt x="572" y="219"/>
                </a:lnTo>
                <a:lnTo>
                  <a:pt x="572" y="217"/>
                </a:lnTo>
                <a:lnTo>
                  <a:pt x="574" y="215"/>
                </a:lnTo>
                <a:lnTo>
                  <a:pt x="576" y="215"/>
                </a:lnTo>
                <a:lnTo>
                  <a:pt x="578" y="213"/>
                </a:lnTo>
                <a:lnTo>
                  <a:pt x="579" y="211"/>
                </a:lnTo>
                <a:lnTo>
                  <a:pt x="581" y="209"/>
                </a:lnTo>
                <a:lnTo>
                  <a:pt x="583" y="207"/>
                </a:lnTo>
                <a:lnTo>
                  <a:pt x="585" y="205"/>
                </a:lnTo>
                <a:lnTo>
                  <a:pt x="585" y="204"/>
                </a:lnTo>
                <a:lnTo>
                  <a:pt x="589" y="204"/>
                </a:lnTo>
                <a:lnTo>
                  <a:pt x="591" y="204"/>
                </a:lnTo>
                <a:lnTo>
                  <a:pt x="593" y="204"/>
                </a:lnTo>
                <a:lnTo>
                  <a:pt x="597" y="204"/>
                </a:lnTo>
                <a:lnTo>
                  <a:pt x="599" y="202"/>
                </a:lnTo>
                <a:lnTo>
                  <a:pt x="603" y="202"/>
                </a:lnTo>
                <a:lnTo>
                  <a:pt x="604" y="202"/>
                </a:lnTo>
                <a:lnTo>
                  <a:pt x="606" y="202"/>
                </a:lnTo>
                <a:lnTo>
                  <a:pt x="608" y="200"/>
                </a:lnTo>
                <a:lnTo>
                  <a:pt x="606" y="200"/>
                </a:lnTo>
                <a:lnTo>
                  <a:pt x="606" y="198"/>
                </a:lnTo>
                <a:lnTo>
                  <a:pt x="604" y="196"/>
                </a:lnTo>
                <a:lnTo>
                  <a:pt x="606" y="194"/>
                </a:lnTo>
                <a:lnTo>
                  <a:pt x="606" y="192"/>
                </a:lnTo>
                <a:lnTo>
                  <a:pt x="608" y="192"/>
                </a:lnTo>
                <a:lnTo>
                  <a:pt x="610" y="192"/>
                </a:lnTo>
                <a:lnTo>
                  <a:pt x="612" y="192"/>
                </a:lnTo>
                <a:lnTo>
                  <a:pt x="612" y="194"/>
                </a:lnTo>
                <a:lnTo>
                  <a:pt x="614" y="194"/>
                </a:lnTo>
                <a:lnTo>
                  <a:pt x="614" y="196"/>
                </a:lnTo>
                <a:lnTo>
                  <a:pt x="614" y="198"/>
                </a:lnTo>
                <a:lnTo>
                  <a:pt x="612" y="198"/>
                </a:lnTo>
                <a:lnTo>
                  <a:pt x="612" y="200"/>
                </a:lnTo>
                <a:lnTo>
                  <a:pt x="610" y="200"/>
                </a:lnTo>
                <a:lnTo>
                  <a:pt x="608" y="204"/>
                </a:lnTo>
                <a:lnTo>
                  <a:pt x="606" y="204"/>
                </a:lnTo>
                <a:lnTo>
                  <a:pt x="603" y="204"/>
                </a:lnTo>
                <a:lnTo>
                  <a:pt x="601" y="205"/>
                </a:lnTo>
                <a:lnTo>
                  <a:pt x="597" y="205"/>
                </a:lnTo>
                <a:lnTo>
                  <a:pt x="595" y="205"/>
                </a:lnTo>
                <a:lnTo>
                  <a:pt x="593" y="205"/>
                </a:lnTo>
                <a:lnTo>
                  <a:pt x="589" y="205"/>
                </a:lnTo>
                <a:lnTo>
                  <a:pt x="587" y="205"/>
                </a:lnTo>
                <a:lnTo>
                  <a:pt x="585" y="207"/>
                </a:lnTo>
                <a:lnTo>
                  <a:pt x="583" y="209"/>
                </a:lnTo>
                <a:lnTo>
                  <a:pt x="583" y="211"/>
                </a:lnTo>
                <a:lnTo>
                  <a:pt x="581" y="213"/>
                </a:lnTo>
                <a:lnTo>
                  <a:pt x="579" y="213"/>
                </a:lnTo>
                <a:lnTo>
                  <a:pt x="578" y="215"/>
                </a:lnTo>
                <a:lnTo>
                  <a:pt x="576" y="217"/>
                </a:lnTo>
                <a:lnTo>
                  <a:pt x="576" y="219"/>
                </a:lnTo>
                <a:lnTo>
                  <a:pt x="574" y="221"/>
                </a:lnTo>
                <a:lnTo>
                  <a:pt x="574" y="223"/>
                </a:lnTo>
                <a:lnTo>
                  <a:pt x="574" y="225"/>
                </a:lnTo>
                <a:lnTo>
                  <a:pt x="574" y="227"/>
                </a:lnTo>
                <a:lnTo>
                  <a:pt x="572" y="228"/>
                </a:lnTo>
                <a:lnTo>
                  <a:pt x="572" y="230"/>
                </a:lnTo>
                <a:lnTo>
                  <a:pt x="570" y="230"/>
                </a:lnTo>
                <a:lnTo>
                  <a:pt x="570" y="232"/>
                </a:lnTo>
                <a:lnTo>
                  <a:pt x="568" y="234"/>
                </a:lnTo>
                <a:lnTo>
                  <a:pt x="568" y="236"/>
                </a:lnTo>
                <a:lnTo>
                  <a:pt x="566" y="238"/>
                </a:lnTo>
                <a:lnTo>
                  <a:pt x="564" y="240"/>
                </a:lnTo>
                <a:lnTo>
                  <a:pt x="564" y="242"/>
                </a:lnTo>
                <a:lnTo>
                  <a:pt x="562" y="244"/>
                </a:lnTo>
                <a:lnTo>
                  <a:pt x="560" y="244"/>
                </a:lnTo>
                <a:lnTo>
                  <a:pt x="560" y="246"/>
                </a:lnTo>
                <a:lnTo>
                  <a:pt x="558" y="248"/>
                </a:lnTo>
                <a:lnTo>
                  <a:pt x="558" y="250"/>
                </a:lnTo>
                <a:lnTo>
                  <a:pt x="558" y="251"/>
                </a:lnTo>
                <a:lnTo>
                  <a:pt x="556" y="251"/>
                </a:lnTo>
                <a:lnTo>
                  <a:pt x="556" y="253"/>
                </a:lnTo>
                <a:lnTo>
                  <a:pt x="555" y="255"/>
                </a:lnTo>
                <a:lnTo>
                  <a:pt x="553" y="259"/>
                </a:lnTo>
                <a:lnTo>
                  <a:pt x="545" y="259"/>
                </a:lnTo>
                <a:lnTo>
                  <a:pt x="537" y="259"/>
                </a:lnTo>
                <a:lnTo>
                  <a:pt x="530" y="259"/>
                </a:lnTo>
                <a:lnTo>
                  <a:pt x="522" y="259"/>
                </a:lnTo>
                <a:lnTo>
                  <a:pt x="512" y="259"/>
                </a:lnTo>
                <a:lnTo>
                  <a:pt x="505" y="259"/>
                </a:lnTo>
                <a:lnTo>
                  <a:pt x="497" y="259"/>
                </a:lnTo>
                <a:lnTo>
                  <a:pt x="489" y="257"/>
                </a:lnTo>
                <a:lnTo>
                  <a:pt x="491" y="257"/>
                </a:lnTo>
                <a:lnTo>
                  <a:pt x="491" y="259"/>
                </a:lnTo>
                <a:lnTo>
                  <a:pt x="493" y="259"/>
                </a:lnTo>
                <a:lnTo>
                  <a:pt x="495" y="259"/>
                </a:lnTo>
                <a:lnTo>
                  <a:pt x="497" y="261"/>
                </a:lnTo>
                <a:lnTo>
                  <a:pt x="501" y="263"/>
                </a:lnTo>
                <a:lnTo>
                  <a:pt x="505" y="263"/>
                </a:lnTo>
                <a:lnTo>
                  <a:pt x="508" y="263"/>
                </a:lnTo>
                <a:lnTo>
                  <a:pt x="512" y="263"/>
                </a:lnTo>
                <a:lnTo>
                  <a:pt x="514" y="263"/>
                </a:lnTo>
                <a:lnTo>
                  <a:pt x="518" y="265"/>
                </a:lnTo>
                <a:lnTo>
                  <a:pt x="522" y="265"/>
                </a:lnTo>
                <a:lnTo>
                  <a:pt x="530" y="265"/>
                </a:lnTo>
                <a:lnTo>
                  <a:pt x="539" y="267"/>
                </a:lnTo>
                <a:lnTo>
                  <a:pt x="547" y="267"/>
                </a:lnTo>
                <a:lnTo>
                  <a:pt x="555" y="267"/>
                </a:lnTo>
                <a:lnTo>
                  <a:pt x="562" y="267"/>
                </a:lnTo>
                <a:lnTo>
                  <a:pt x="572" y="269"/>
                </a:lnTo>
                <a:lnTo>
                  <a:pt x="579" y="269"/>
                </a:lnTo>
                <a:lnTo>
                  <a:pt x="587" y="271"/>
                </a:lnTo>
                <a:lnTo>
                  <a:pt x="591" y="269"/>
                </a:lnTo>
                <a:lnTo>
                  <a:pt x="595" y="269"/>
                </a:lnTo>
                <a:lnTo>
                  <a:pt x="597" y="267"/>
                </a:lnTo>
                <a:lnTo>
                  <a:pt x="601" y="263"/>
                </a:lnTo>
                <a:lnTo>
                  <a:pt x="603" y="261"/>
                </a:lnTo>
                <a:lnTo>
                  <a:pt x="606" y="257"/>
                </a:lnTo>
                <a:lnTo>
                  <a:pt x="608" y="255"/>
                </a:lnTo>
                <a:lnTo>
                  <a:pt x="610" y="251"/>
                </a:lnTo>
                <a:lnTo>
                  <a:pt x="612" y="251"/>
                </a:lnTo>
                <a:lnTo>
                  <a:pt x="612" y="250"/>
                </a:lnTo>
                <a:lnTo>
                  <a:pt x="635" y="250"/>
                </a:lnTo>
                <a:lnTo>
                  <a:pt x="637" y="248"/>
                </a:lnTo>
                <a:lnTo>
                  <a:pt x="639" y="248"/>
                </a:lnTo>
                <a:lnTo>
                  <a:pt x="641" y="248"/>
                </a:lnTo>
                <a:lnTo>
                  <a:pt x="643" y="248"/>
                </a:lnTo>
                <a:lnTo>
                  <a:pt x="645" y="250"/>
                </a:lnTo>
                <a:lnTo>
                  <a:pt x="645" y="251"/>
                </a:lnTo>
                <a:lnTo>
                  <a:pt x="643" y="253"/>
                </a:lnTo>
                <a:lnTo>
                  <a:pt x="641" y="253"/>
                </a:lnTo>
                <a:lnTo>
                  <a:pt x="641" y="255"/>
                </a:lnTo>
                <a:lnTo>
                  <a:pt x="639" y="255"/>
                </a:lnTo>
                <a:lnTo>
                  <a:pt x="639" y="253"/>
                </a:lnTo>
                <a:lnTo>
                  <a:pt x="637" y="253"/>
                </a:lnTo>
                <a:lnTo>
                  <a:pt x="635" y="251"/>
                </a:lnTo>
                <a:lnTo>
                  <a:pt x="614" y="251"/>
                </a:lnTo>
                <a:lnTo>
                  <a:pt x="614" y="253"/>
                </a:lnTo>
                <a:lnTo>
                  <a:pt x="612" y="253"/>
                </a:lnTo>
                <a:lnTo>
                  <a:pt x="610" y="255"/>
                </a:lnTo>
                <a:lnTo>
                  <a:pt x="608" y="257"/>
                </a:lnTo>
                <a:lnTo>
                  <a:pt x="606" y="261"/>
                </a:lnTo>
                <a:lnTo>
                  <a:pt x="603" y="265"/>
                </a:lnTo>
                <a:lnTo>
                  <a:pt x="601" y="267"/>
                </a:lnTo>
                <a:lnTo>
                  <a:pt x="599" y="269"/>
                </a:lnTo>
                <a:lnTo>
                  <a:pt x="595" y="271"/>
                </a:lnTo>
                <a:lnTo>
                  <a:pt x="591" y="273"/>
                </a:lnTo>
                <a:lnTo>
                  <a:pt x="587" y="273"/>
                </a:lnTo>
                <a:lnTo>
                  <a:pt x="579" y="271"/>
                </a:lnTo>
                <a:lnTo>
                  <a:pt x="572" y="271"/>
                </a:lnTo>
                <a:lnTo>
                  <a:pt x="562" y="269"/>
                </a:lnTo>
                <a:lnTo>
                  <a:pt x="555" y="269"/>
                </a:lnTo>
                <a:lnTo>
                  <a:pt x="547" y="269"/>
                </a:lnTo>
                <a:lnTo>
                  <a:pt x="537" y="269"/>
                </a:lnTo>
                <a:lnTo>
                  <a:pt x="530" y="267"/>
                </a:lnTo>
                <a:lnTo>
                  <a:pt x="522" y="267"/>
                </a:lnTo>
                <a:lnTo>
                  <a:pt x="520" y="267"/>
                </a:lnTo>
                <a:lnTo>
                  <a:pt x="518" y="267"/>
                </a:lnTo>
                <a:lnTo>
                  <a:pt x="516" y="267"/>
                </a:lnTo>
                <a:lnTo>
                  <a:pt x="520" y="273"/>
                </a:lnTo>
                <a:lnTo>
                  <a:pt x="522" y="278"/>
                </a:lnTo>
                <a:lnTo>
                  <a:pt x="526" y="284"/>
                </a:lnTo>
                <a:lnTo>
                  <a:pt x="528" y="290"/>
                </a:lnTo>
                <a:lnTo>
                  <a:pt x="531" y="294"/>
                </a:lnTo>
                <a:lnTo>
                  <a:pt x="535" y="298"/>
                </a:lnTo>
                <a:lnTo>
                  <a:pt x="541" y="301"/>
                </a:lnTo>
                <a:lnTo>
                  <a:pt x="545" y="303"/>
                </a:lnTo>
                <a:lnTo>
                  <a:pt x="551" y="307"/>
                </a:lnTo>
                <a:lnTo>
                  <a:pt x="555" y="307"/>
                </a:lnTo>
                <a:lnTo>
                  <a:pt x="556" y="307"/>
                </a:lnTo>
                <a:lnTo>
                  <a:pt x="560" y="309"/>
                </a:lnTo>
                <a:lnTo>
                  <a:pt x="564" y="309"/>
                </a:lnTo>
                <a:lnTo>
                  <a:pt x="568" y="309"/>
                </a:lnTo>
                <a:lnTo>
                  <a:pt x="572" y="309"/>
                </a:lnTo>
                <a:lnTo>
                  <a:pt x="574" y="309"/>
                </a:lnTo>
                <a:lnTo>
                  <a:pt x="578" y="309"/>
                </a:lnTo>
                <a:lnTo>
                  <a:pt x="579" y="309"/>
                </a:lnTo>
                <a:lnTo>
                  <a:pt x="579" y="307"/>
                </a:lnTo>
                <a:lnTo>
                  <a:pt x="581" y="307"/>
                </a:lnTo>
                <a:lnTo>
                  <a:pt x="583" y="307"/>
                </a:lnTo>
                <a:lnTo>
                  <a:pt x="583" y="309"/>
                </a:lnTo>
                <a:lnTo>
                  <a:pt x="585" y="309"/>
                </a:lnTo>
                <a:lnTo>
                  <a:pt x="585" y="311"/>
                </a:ln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3" y="317"/>
                </a:lnTo>
                <a:lnTo>
                  <a:pt x="581" y="317"/>
                </a:lnTo>
                <a:lnTo>
                  <a:pt x="579" y="317"/>
                </a:lnTo>
                <a:lnTo>
                  <a:pt x="578" y="315"/>
                </a:lnTo>
                <a:lnTo>
                  <a:pt x="578" y="313"/>
                </a:lnTo>
                <a:lnTo>
                  <a:pt x="578" y="311"/>
                </a:lnTo>
                <a:lnTo>
                  <a:pt x="576" y="311"/>
                </a:lnTo>
                <a:lnTo>
                  <a:pt x="574" y="311"/>
                </a:lnTo>
                <a:lnTo>
                  <a:pt x="572" y="311"/>
                </a:lnTo>
                <a:lnTo>
                  <a:pt x="570" y="311"/>
                </a:lnTo>
                <a:lnTo>
                  <a:pt x="568" y="311"/>
                </a:lnTo>
                <a:lnTo>
                  <a:pt x="566" y="311"/>
                </a:lnTo>
                <a:lnTo>
                  <a:pt x="558" y="311"/>
                </a:lnTo>
                <a:lnTo>
                  <a:pt x="553" y="309"/>
                </a:lnTo>
                <a:lnTo>
                  <a:pt x="547" y="307"/>
                </a:lnTo>
                <a:lnTo>
                  <a:pt x="541" y="303"/>
                </a:lnTo>
                <a:lnTo>
                  <a:pt x="535" y="301"/>
                </a:lnTo>
                <a:lnTo>
                  <a:pt x="531" y="296"/>
                </a:lnTo>
                <a:lnTo>
                  <a:pt x="526" y="292"/>
                </a:lnTo>
                <a:lnTo>
                  <a:pt x="522" y="284"/>
                </a:lnTo>
                <a:lnTo>
                  <a:pt x="520" y="280"/>
                </a:lnTo>
                <a:lnTo>
                  <a:pt x="518" y="278"/>
                </a:lnTo>
                <a:lnTo>
                  <a:pt x="518" y="276"/>
                </a:lnTo>
                <a:lnTo>
                  <a:pt x="518" y="275"/>
                </a:lnTo>
                <a:lnTo>
                  <a:pt x="516" y="273"/>
                </a:lnTo>
                <a:lnTo>
                  <a:pt x="516" y="271"/>
                </a:lnTo>
                <a:lnTo>
                  <a:pt x="514" y="269"/>
                </a:lnTo>
                <a:lnTo>
                  <a:pt x="514" y="267"/>
                </a:lnTo>
                <a:lnTo>
                  <a:pt x="510" y="265"/>
                </a:lnTo>
                <a:lnTo>
                  <a:pt x="507" y="265"/>
                </a:lnTo>
                <a:lnTo>
                  <a:pt x="503" y="265"/>
                </a:lnTo>
                <a:lnTo>
                  <a:pt x="499" y="263"/>
                </a:lnTo>
                <a:lnTo>
                  <a:pt x="495" y="263"/>
                </a:lnTo>
                <a:lnTo>
                  <a:pt x="491" y="261"/>
                </a:lnTo>
                <a:lnTo>
                  <a:pt x="487" y="257"/>
                </a:lnTo>
                <a:lnTo>
                  <a:pt x="485" y="255"/>
                </a:lnTo>
                <a:lnTo>
                  <a:pt x="483" y="255"/>
                </a:lnTo>
                <a:lnTo>
                  <a:pt x="483" y="253"/>
                </a:lnTo>
                <a:lnTo>
                  <a:pt x="478" y="250"/>
                </a:lnTo>
                <a:lnTo>
                  <a:pt x="474" y="248"/>
                </a:lnTo>
                <a:lnTo>
                  <a:pt x="468" y="246"/>
                </a:lnTo>
                <a:lnTo>
                  <a:pt x="464" y="244"/>
                </a:lnTo>
                <a:lnTo>
                  <a:pt x="460" y="242"/>
                </a:lnTo>
                <a:lnTo>
                  <a:pt x="457" y="240"/>
                </a:lnTo>
                <a:lnTo>
                  <a:pt x="453" y="236"/>
                </a:lnTo>
                <a:lnTo>
                  <a:pt x="449" y="230"/>
                </a:lnTo>
                <a:lnTo>
                  <a:pt x="449" y="227"/>
                </a:lnTo>
                <a:lnTo>
                  <a:pt x="447" y="225"/>
                </a:lnTo>
                <a:lnTo>
                  <a:pt x="445" y="221"/>
                </a:lnTo>
                <a:lnTo>
                  <a:pt x="445" y="219"/>
                </a:lnTo>
                <a:lnTo>
                  <a:pt x="443" y="215"/>
                </a:lnTo>
                <a:lnTo>
                  <a:pt x="443" y="213"/>
                </a:lnTo>
                <a:lnTo>
                  <a:pt x="441" y="209"/>
                </a:lnTo>
                <a:lnTo>
                  <a:pt x="441" y="207"/>
                </a:lnTo>
                <a:lnTo>
                  <a:pt x="439" y="205"/>
                </a:lnTo>
                <a:lnTo>
                  <a:pt x="439" y="204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4" y="198"/>
                </a:lnTo>
                <a:lnTo>
                  <a:pt x="434" y="196"/>
                </a:lnTo>
                <a:lnTo>
                  <a:pt x="434" y="194"/>
                </a:lnTo>
                <a:lnTo>
                  <a:pt x="432" y="194"/>
                </a:lnTo>
                <a:lnTo>
                  <a:pt x="432" y="192"/>
                </a:lnTo>
                <a:lnTo>
                  <a:pt x="430" y="190"/>
                </a:lnTo>
                <a:lnTo>
                  <a:pt x="430" y="188"/>
                </a:lnTo>
                <a:lnTo>
                  <a:pt x="428" y="186"/>
                </a:lnTo>
                <a:lnTo>
                  <a:pt x="426" y="184"/>
                </a:lnTo>
                <a:lnTo>
                  <a:pt x="426" y="182"/>
                </a:lnTo>
                <a:lnTo>
                  <a:pt x="426" y="180"/>
                </a:lnTo>
                <a:lnTo>
                  <a:pt x="422" y="177"/>
                </a:lnTo>
                <a:lnTo>
                  <a:pt x="418" y="173"/>
                </a:lnTo>
                <a:lnTo>
                  <a:pt x="414" y="169"/>
                </a:lnTo>
                <a:lnTo>
                  <a:pt x="412" y="165"/>
                </a:lnTo>
                <a:lnTo>
                  <a:pt x="410" y="161"/>
                </a:lnTo>
                <a:lnTo>
                  <a:pt x="409" y="156"/>
                </a:lnTo>
                <a:lnTo>
                  <a:pt x="407" y="152"/>
                </a:lnTo>
                <a:lnTo>
                  <a:pt x="405" y="148"/>
                </a:lnTo>
                <a:lnTo>
                  <a:pt x="403" y="146"/>
                </a:lnTo>
                <a:lnTo>
                  <a:pt x="401" y="146"/>
                </a:lnTo>
                <a:lnTo>
                  <a:pt x="401" y="148"/>
                </a:lnTo>
                <a:lnTo>
                  <a:pt x="401" y="150"/>
                </a:lnTo>
                <a:lnTo>
                  <a:pt x="401" y="152"/>
                </a:lnTo>
                <a:lnTo>
                  <a:pt x="401" y="154"/>
                </a:lnTo>
                <a:lnTo>
                  <a:pt x="401" y="156"/>
                </a:lnTo>
                <a:lnTo>
                  <a:pt x="401" y="157"/>
                </a:lnTo>
                <a:lnTo>
                  <a:pt x="401" y="159"/>
                </a:lnTo>
                <a:lnTo>
                  <a:pt x="401" y="161"/>
                </a:lnTo>
                <a:lnTo>
                  <a:pt x="401" y="163"/>
                </a:lnTo>
                <a:lnTo>
                  <a:pt x="401" y="165"/>
                </a:lnTo>
                <a:lnTo>
                  <a:pt x="401" y="167"/>
                </a:lnTo>
                <a:lnTo>
                  <a:pt x="401" y="169"/>
                </a:lnTo>
                <a:lnTo>
                  <a:pt x="401" y="171"/>
                </a:lnTo>
                <a:lnTo>
                  <a:pt x="401" y="173"/>
                </a:lnTo>
                <a:lnTo>
                  <a:pt x="401" y="177"/>
                </a:lnTo>
                <a:lnTo>
                  <a:pt x="401" y="179"/>
                </a:lnTo>
                <a:lnTo>
                  <a:pt x="401" y="180"/>
                </a:lnTo>
                <a:lnTo>
                  <a:pt x="401" y="182"/>
                </a:lnTo>
                <a:lnTo>
                  <a:pt x="401" y="186"/>
                </a:lnTo>
                <a:lnTo>
                  <a:pt x="403" y="188"/>
                </a:lnTo>
                <a:lnTo>
                  <a:pt x="403" y="190"/>
                </a:lnTo>
                <a:lnTo>
                  <a:pt x="403" y="194"/>
                </a:lnTo>
                <a:lnTo>
                  <a:pt x="403" y="198"/>
                </a:lnTo>
                <a:lnTo>
                  <a:pt x="405" y="202"/>
                </a:lnTo>
                <a:lnTo>
                  <a:pt x="407" y="205"/>
                </a:lnTo>
                <a:lnTo>
                  <a:pt x="407" y="209"/>
                </a:lnTo>
                <a:lnTo>
                  <a:pt x="409" y="213"/>
                </a:lnTo>
                <a:lnTo>
                  <a:pt x="410" y="217"/>
                </a:lnTo>
                <a:lnTo>
                  <a:pt x="412" y="221"/>
                </a:lnTo>
                <a:lnTo>
                  <a:pt x="414" y="225"/>
                </a:lnTo>
                <a:lnTo>
                  <a:pt x="414" y="227"/>
                </a:lnTo>
                <a:lnTo>
                  <a:pt x="416" y="227"/>
                </a:lnTo>
                <a:lnTo>
                  <a:pt x="416" y="228"/>
                </a:lnTo>
                <a:lnTo>
                  <a:pt x="416" y="230"/>
                </a:lnTo>
                <a:lnTo>
                  <a:pt x="418" y="230"/>
                </a:lnTo>
                <a:lnTo>
                  <a:pt x="420" y="234"/>
                </a:lnTo>
                <a:lnTo>
                  <a:pt x="424" y="238"/>
                </a:lnTo>
                <a:lnTo>
                  <a:pt x="426" y="242"/>
                </a:lnTo>
                <a:lnTo>
                  <a:pt x="428" y="246"/>
                </a:lnTo>
                <a:lnTo>
                  <a:pt x="428" y="250"/>
                </a:lnTo>
                <a:lnTo>
                  <a:pt x="430" y="253"/>
                </a:lnTo>
                <a:lnTo>
                  <a:pt x="430" y="257"/>
                </a:lnTo>
                <a:lnTo>
                  <a:pt x="432" y="261"/>
                </a:lnTo>
                <a:lnTo>
                  <a:pt x="437" y="271"/>
                </a:lnTo>
                <a:lnTo>
                  <a:pt x="445" y="278"/>
                </a:lnTo>
                <a:lnTo>
                  <a:pt x="453" y="286"/>
                </a:lnTo>
                <a:lnTo>
                  <a:pt x="460" y="294"/>
                </a:lnTo>
                <a:lnTo>
                  <a:pt x="468" y="301"/>
                </a:lnTo>
                <a:lnTo>
                  <a:pt x="478" y="309"/>
                </a:lnTo>
                <a:lnTo>
                  <a:pt x="485" y="317"/>
                </a:lnTo>
                <a:lnTo>
                  <a:pt x="493" y="322"/>
                </a:lnTo>
                <a:lnTo>
                  <a:pt x="497" y="324"/>
                </a:lnTo>
                <a:lnTo>
                  <a:pt x="499" y="326"/>
                </a:lnTo>
                <a:lnTo>
                  <a:pt x="503" y="330"/>
                </a:lnTo>
                <a:lnTo>
                  <a:pt x="507" y="332"/>
                </a:lnTo>
                <a:lnTo>
                  <a:pt x="510" y="332"/>
                </a:lnTo>
                <a:lnTo>
                  <a:pt x="514" y="334"/>
                </a:lnTo>
                <a:lnTo>
                  <a:pt x="518" y="334"/>
                </a:lnTo>
                <a:lnTo>
                  <a:pt x="520" y="332"/>
                </a:lnTo>
                <a:lnTo>
                  <a:pt x="520" y="330"/>
                </a:lnTo>
                <a:lnTo>
                  <a:pt x="520" y="328"/>
                </a:lnTo>
                <a:lnTo>
                  <a:pt x="522" y="326"/>
                </a:lnTo>
                <a:lnTo>
                  <a:pt x="522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6"/>
                </a:lnTo>
                <a:lnTo>
                  <a:pt x="528" y="326"/>
                </a:lnTo>
                <a:lnTo>
                  <a:pt x="528" y="328"/>
                </a:lnTo>
                <a:lnTo>
                  <a:pt x="528" y="330"/>
                </a:lnTo>
                <a:lnTo>
                  <a:pt x="528" y="332"/>
                </a:lnTo>
                <a:lnTo>
                  <a:pt x="528" y="334"/>
                </a:lnTo>
                <a:lnTo>
                  <a:pt x="526" y="334"/>
                </a:lnTo>
                <a:lnTo>
                  <a:pt x="524" y="334"/>
                </a:lnTo>
                <a:lnTo>
                  <a:pt x="522" y="334"/>
                </a:lnTo>
                <a:lnTo>
                  <a:pt x="520" y="336"/>
                </a:lnTo>
                <a:lnTo>
                  <a:pt x="518" y="336"/>
                </a:lnTo>
                <a:lnTo>
                  <a:pt x="514" y="336"/>
                </a:lnTo>
                <a:lnTo>
                  <a:pt x="512" y="336"/>
                </a:lnTo>
                <a:lnTo>
                  <a:pt x="510" y="336"/>
                </a:lnTo>
                <a:lnTo>
                  <a:pt x="508" y="334"/>
                </a:lnTo>
                <a:lnTo>
                  <a:pt x="507" y="334"/>
                </a:lnTo>
                <a:lnTo>
                  <a:pt x="503" y="332"/>
                </a:lnTo>
                <a:lnTo>
                  <a:pt x="495" y="328"/>
                </a:lnTo>
                <a:lnTo>
                  <a:pt x="487" y="322"/>
                </a:lnTo>
                <a:lnTo>
                  <a:pt x="482" y="317"/>
                </a:lnTo>
                <a:lnTo>
                  <a:pt x="474" y="309"/>
                </a:lnTo>
                <a:lnTo>
                  <a:pt x="468" y="303"/>
                </a:lnTo>
                <a:lnTo>
                  <a:pt x="460" y="296"/>
                </a:lnTo>
                <a:lnTo>
                  <a:pt x="455" y="290"/>
                </a:lnTo>
                <a:lnTo>
                  <a:pt x="449" y="284"/>
                </a:lnTo>
                <a:lnTo>
                  <a:pt x="445" y="280"/>
                </a:lnTo>
                <a:lnTo>
                  <a:pt x="443" y="278"/>
                </a:lnTo>
                <a:lnTo>
                  <a:pt x="441" y="276"/>
                </a:lnTo>
                <a:lnTo>
                  <a:pt x="437" y="273"/>
                </a:lnTo>
                <a:lnTo>
                  <a:pt x="435" y="271"/>
                </a:lnTo>
                <a:lnTo>
                  <a:pt x="434" y="269"/>
                </a:lnTo>
                <a:lnTo>
                  <a:pt x="432" y="265"/>
                </a:lnTo>
                <a:lnTo>
                  <a:pt x="428" y="263"/>
                </a:lnTo>
                <a:lnTo>
                  <a:pt x="428" y="259"/>
                </a:lnTo>
                <a:lnTo>
                  <a:pt x="428" y="253"/>
                </a:lnTo>
                <a:lnTo>
                  <a:pt x="426" y="250"/>
                </a:lnTo>
                <a:lnTo>
                  <a:pt x="424" y="246"/>
                </a:lnTo>
                <a:lnTo>
                  <a:pt x="422" y="240"/>
                </a:lnTo>
                <a:lnTo>
                  <a:pt x="420" y="236"/>
                </a:lnTo>
                <a:lnTo>
                  <a:pt x="416" y="232"/>
                </a:lnTo>
                <a:lnTo>
                  <a:pt x="414" y="230"/>
                </a:lnTo>
                <a:lnTo>
                  <a:pt x="414" y="228"/>
                </a:lnTo>
                <a:lnTo>
                  <a:pt x="412" y="228"/>
                </a:lnTo>
                <a:lnTo>
                  <a:pt x="412" y="227"/>
                </a:lnTo>
                <a:lnTo>
                  <a:pt x="412" y="225"/>
                </a:lnTo>
                <a:lnTo>
                  <a:pt x="409" y="219"/>
                </a:lnTo>
                <a:lnTo>
                  <a:pt x="407" y="213"/>
                </a:lnTo>
                <a:lnTo>
                  <a:pt x="405" y="207"/>
                </a:lnTo>
                <a:lnTo>
                  <a:pt x="403" y="202"/>
                </a:lnTo>
                <a:lnTo>
                  <a:pt x="401" y="196"/>
                </a:lnTo>
                <a:lnTo>
                  <a:pt x="401" y="190"/>
                </a:lnTo>
                <a:lnTo>
                  <a:pt x="399" y="184"/>
                </a:lnTo>
                <a:lnTo>
                  <a:pt x="399" y="179"/>
                </a:lnTo>
                <a:lnTo>
                  <a:pt x="397" y="180"/>
                </a:lnTo>
                <a:lnTo>
                  <a:pt x="397" y="182"/>
                </a:lnTo>
                <a:lnTo>
                  <a:pt x="395" y="182"/>
                </a:lnTo>
                <a:lnTo>
                  <a:pt x="395" y="196"/>
                </a:lnTo>
                <a:lnTo>
                  <a:pt x="395" y="207"/>
                </a:lnTo>
                <a:lnTo>
                  <a:pt x="395" y="219"/>
                </a:lnTo>
                <a:lnTo>
                  <a:pt x="395" y="232"/>
                </a:lnTo>
                <a:lnTo>
                  <a:pt x="397" y="244"/>
                </a:lnTo>
                <a:lnTo>
                  <a:pt x="397" y="255"/>
                </a:lnTo>
                <a:lnTo>
                  <a:pt x="399" y="269"/>
                </a:lnTo>
                <a:lnTo>
                  <a:pt x="403" y="280"/>
                </a:lnTo>
                <a:lnTo>
                  <a:pt x="405" y="288"/>
                </a:lnTo>
                <a:lnTo>
                  <a:pt x="407" y="294"/>
                </a:lnTo>
                <a:lnTo>
                  <a:pt x="410" y="299"/>
                </a:lnTo>
                <a:lnTo>
                  <a:pt x="412" y="305"/>
                </a:lnTo>
                <a:lnTo>
                  <a:pt x="416" y="311"/>
                </a:lnTo>
                <a:lnTo>
                  <a:pt x="422" y="317"/>
                </a:lnTo>
                <a:lnTo>
                  <a:pt x="426" y="321"/>
                </a:lnTo>
                <a:lnTo>
                  <a:pt x="432" y="324"/>
                </a:lnTo>
                <a:lnTo>
                  <a:pt x="432" y="328"/>
                </a:lnTo>
                <a:lnTo>
                  <a:pt x="434" y="330"/>
                </a:lnTo>
                <a:lnTo>
                  <a:pt x="434" y="334"/>
                </a:lnTo>
                <a:lnTo>
                  <a:pt x="435" y="336"/>
                </a:lnTo>
                <a:lnTo>
                  <a:pt x="435" y="338"/>
                </a:lnTo>
                <a:lnTo>
                  <a:pt x="437" y="342"/>
                </a:lnTo>
                <a:lnTo>
                  <a:pt x="437" y="344"/>
                </a:lnTo>
                <a:lnTo>
                  <a:pt x="437" y="347"/>
                </a:lnTo>
                <a:lnTo>
                  <a:pt x="441" y="347"/>
                </a:lnTo>
                <a:lnTo>
                  <a:pt x="441" y="351"/>
                </a:lnTo>
                <a:lnTo>
                  <a:pt x="443" y="353"/>
                </a:lnTo>
                <a:lnTo>
                  <a:pt x="447" y="355"/>
                </a:lnTo>
                <a:lnTo>
                  <a:pt x="451" y="355"/>
                </a:lnTo>
                <a:lnTo>
                  <a:pt x="455" y="357"/>
                </a:lnTo>
                <a:lnTo>
                  <a:pt x="459" y="359"/>
                </a:lnTo>
                <a:lnTo>
                  <a:pt x="462" y="361"/>
                </a:lnTo>
                <a:lnTo>
                  <a:pt x="464" y="363"/>
                </a:lnTo>
                <a:lnTo>
                  <a:pt x="466" y="365"/>
                </a:lnTo>
                <a:lnTo>
                  <a:pt x="472" y="369"/>
                </a:lnTo>
                <a:lnTo>
                  <a:pt x="478" y="370"/>
                </a:lnTo>
                <a:lnTo>
                  <a:pt x="485" y="372"/>
                </a:lnTo>
                <a:lnTo>
                  <a:pt x="491" y="376"/>
                </a:lnTo>
                <a:lnTo>
                  <a:pt x="497" y="378"/>
                </a:lnTo>
                <a:lnTo>
                  <a:pt x="503" y="382"/>
                </a:lnTo>
                <a:lnTo>
                  <a:pt x="508" y="384"/>
                </a:lnTo>
                <a:lnTo>
                  <a:pt x="514" y="388"/>
                </a:lnTo>
                <a:lnTo>
                  <a:pt x="516" y="388"/>
                </a:lnTo>
                <a:lnTo>
                  <a:pt x="518" y="388"/>
                </a:lnTo>
                <a:lnTo>
                  <a:pt x="520" y="388"/>
                </a:lnTo>
                <a:lnTo>
                  <a:pt x="522" y="390"/>
                </a:lnTo>
                <a:lnTo>
                  <a:pt x="526" y="390"/>
                </a:lnTo>
                <a:lnTo>
                  <a:pt x="528" y="390"/>
                </a:lnTo>
                <a:lnTo>
                  <a:pt x="530" y="390"/>
                </a:lnTo>
                <a:lnTo>
                  <a:pt x="530" y="388"/>
                </a:lnTo>
                <a:lnTo>
                  <a:pt x="531" y="388"/>
                </a:lnTo>
                <a:lnTo>
                  <a:pt x="531" y="386"/>
                </a:lnTo>
                <a:lnTo>
                  <a:pt x="533" y="386"/>
                </a:lnTo>
                <a:lnTo>
                  <a:pt x="533" y="384"/>
                </a:lnTo>
                <a:lnTo>
                  <a:pt x="533" y="382"/>
                </a:lnTo>
                <a:lnTo>
                  <a:pt x="535" y="380"/>
                </a:lnTo>
                <a:lnTo>
                  <a:pt x="537" y="380"/>
                </a:lnTo>
                <a:lnTo>
                  <a:pt x="537" y="378"/>
                </a:lnTo>
                <a:lnTo>
                  <a:pt x="535" y="378"/>
                </a:lnTo>
                <a:lnTo>
                  <a:pt x="535" y="376"/>
                </a:lnTo>
                <a:lnTo>
                  <a:pt x="533" y="376"/>
                </a:lnTo>
                <a:lnTo>
                  <a:pt x="533" y="374"/>
                </a:lnTo>
                <a:lnTo>
                  <a:pt x="535" y="372"/>
                </a:lnTo>
                <a:lnTo>
                  <a:pt x="535" y="370"/>
                </a:lnTo>
                <a:lnTo>
                  <a:pt x="537" y="370"/>
                </a:lnTo>
                <a:lnTo>
                  <a:pt x="537" y="36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5" name="Freeform 317"/>
          <p:cNvSpPr>
            <a:spLocks/>
          </p:cNvSpPr>
          <p:nvPr/>
        </p:nvSpPr>
        <p:spPr bwMode="auto">
          <a:xfrm>
            <a:off x="3186113" y="2828925"/>
            <a:ext cx="96837" cy="95250"/>
          </a:xfrm>
          <a:custGeom>
            <a:avLst/>
            <a:gdLst>
              <a:gd name="T0" fmla="*/ 0 w 21"/>
              <a:gd name="T1" fmla="*/ 10 h 19"/>
              <a:gd name="T2" fmla="*/ 0 w 21"/>
              <a:gd name="T3" fmla="*/ 8 h 19"/>
              <a:gd name="T4" fmla="*/ 0 w 21"/>
              <a:gd name="T5" fmla="*/ 6 h 19"/>
              <a:gd name="T6" fmla="*/ 2 w 21"/>
              <a:gd name="T7" fmla="*/ 4 h 19"/>
              <a:gd name="T8" fmla="*/ 2 w 21"/>
              <a:gd name="T9" fmla="*/ 2 h 19"/>
              <a:gd name="T10" fmla="*/ 4 w 21"/>
              <a:gd name="T11" fmla="*/ 2 h 19"/>
              <a:gd name="T12" fmla="*/ 6 w 21"/>
              <a:gd name="T13" fmla="*/ 0 h 19"/>
              <a:gd name="T14" fmla="*/ 7 w 21"/>
              <a:gd name="T15" fmla="*/ 0 h 19"/>
              <a:gd name="T16" fmla="*/ 9 w 21"/>
              <a:gd name="T17" fmla="*/ 0 h 19"/>
              <a:gd name="T18" fmla="*/ 11 w 21"/>
              <a:gd name="T19" fmla="*/ 0 h 19"/>
              <a:gd name="T20" fmla="*/ 13 w 21"/>
              <a:gd name="T21" fmla="*/ 0 h 19"/>
              <a:gd name="T22" fmla="*/ 15 w 21"/>
              <a:gd name="T23" fmla="*/ 2 h 19"/>
              <a:gd name="T24" fmla="*/ 17 w 21"/>
              <a:gd name="T25" fmla="*/ 2 h 19"/>
              <a:gd name="T26" fmla="*/ 19 w 21"/>
              <a:gd name="T27" fmla="*/ 4 h 19"/>
              <a:gd name="T28" fmla="*/ 19 w 21"/>
              <a:gd name="T29" fmla="*/ 6 h 19"/>
              <a:gd name="T30" fmla="*/ 21 w 21"/>
              <a:gd name="T31" fmla="*/ 8 h 19"/>
              <a:gd name="T32" fmla="*/ 21 w 21"/>
              <a:gd name="T33" fmla="*/ 10 h 19"/>
              <a:gd name="T34" fmla="*/ 21 w 21"/>
              <a:gd name="T35" fmla="*/ 12 h 19"/>
              <a:gd name="T36" fmla="*/ 19 w 21"/>
              <a:gd name="T37" fmla="*/ 14 h 19"/>
              <a:gd name="T38" fmla="*/ 19 w 21"/>
              <a:gd name="T39" fmla="*/ 16 h 19"/>
              <a:gd name="T40" fmla="*/ 17 w 21"/>
              <a:gd name="T41" fmla="*/ 18 h 19"/>
              <a:gd name="T42" fmla="*/ 15 w 21"/>
              <a:gd name="T43" fmla="*/ 18 h 19"/>
              <a:gd name="T44" fmla="*/ 13 w 21"/>
              <a:gd name="T45" fmla="*/ 19 h 19"/>
              <a:gd name="T46" fmla="*/ 11 w 21"/>
              <a:gd name="T47" fmla="*/ 19 h 19"/>
              <a:gd name="T48" fmla="*/ 9 w 21"/>
              <a:gd name="T49" fmla="*/ 19 h 19"/>
              <a:gd name="T50" fmla="*/ 7 w 21"/>
              <a:gd name="T51" fmla="*/ 19 h 19"/>
              <a:gd name="T52" fmla="*/ 6 w 21"/>
              <a:gd name="T53" fmla="*/ 19 h 19"/>
              <a:gd name="T54" fmla="*/ 4 w 21"/>
              <a:gd name="T55" fmla="*/ 18 h 19"/>
              <a:gd name="T56" fmla="*/ 2 w 21"/>
              <a:gd name="T57" fmla="*/ 18 h 19"/>
              <a:gd name="T58" fmla="*/ 2 w 21"/>
              <a:gd name="T59" fmla="*/ 16 h 19"/>
              <a:gd name="T60" fmla="*/ 0 w 21"/>
              <a:gd name="T61" fmla="*/ 14 h 19"/>
              <a:gd name="T62" fmla="*/ 0 w 21"/>
              <a:gd name="T63" fmla="*/ 12 h 19"/>
              <a:gd name="T64" fmla="*/ 0 w 21"/>
              <a:gd name="T65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19">
                <a:moveTo>
                  <a:pt x="0" y="10"/>
                </a:move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2"/>
                </a:lnTo>
                <a:lnTo>
                  <a:pt x="19" y="4"/>
                </a:lnTo>
                <a:lnTo>
                  <a:pt x="19" y="6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19" y="14"/>
                </a:lnTo>
                <a:lnTo>
                  <a:pt x="19" y="16"/>
                </a:lnTo>
                <a:lnTo>
                  <a:pt x="17" y="18"/>
                </a:lnTo>
                <a:lnTo>
                  <a:pt x="15" y="18"/>
                </a:lnTo>
                <a:lnTo>
                  <a:pt x="13" y="19"/>
                </a:lnTo>
                <a:lnTo>
                  <a:pt x="11" y="19"/>
                </a:lnTo>
                <a:lnTo>
                  <a:pt x="9" y="19"/>
                </a:lnTo>
                <a:lnTo>
                  <a:pt x="7" y="19"/>
                </a:lnTo>
                <a:lnTo>
                  <a:pt x="6" y="19"/>
                </a:lnTo>
                <a:lnTo>
                  <a:pt x="4" y="18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6" name="Freeform 318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2 h 4"/>
              <a:gd name="T28" fmla="*/ 2 w 4"/>
              <a:gd name="T29" fmla="*/ 2 h 4"/>
              <a:gd name="T30" fmla="*/ 2 w 4"/>
              <a:gd name="T31" fmla="*/ 2 h 4"/>
              <a:gd name="T32" fmla="*/ 4 w 4"/>
              <a:gd name="T33" fmla="*/ 2 h 4"/>
              <a:gd name="T34" fmla="*/ 2 w 4"/>
              <a:gd name="T35" fmla="*/ 2 h 4"/>
              <a:gd name="T36" fmla="*/ 2 w 4"/>
              <a:gd name="T37" fmla="*/ 4 h 4"/>
              <a:gd name="T38" fmla="*/ 2 w 4"/>
              <a:gd name="T39" fmla="*/ 4 h 4"/>
              <a:gd name="T40" fmla="*/ 2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7" name="Freeform 319"/>
          <p:cNvSpPr>
            <a:spLocks/>
          </p:cNvSpPr>
          <p:nvPr/>
        </p:nvSpPr>
        <p:spPr bwMode="auto">
          <a:xfrm>
            <a:off x="3227388" y="2868613"/>
            <a:ext cx="19050" cy="20637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2 w 4"/>
              <a:gd name="T7" fmla="*/ 2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8" name="Freeform 320"/>
          <p:cNvSpPr>
            <a:spLocks/>
          </p:cNvSpPr>
          <p:nvPr/>
        </p:nvSpPr>
        <p:spPr bwMode="auto">
          <a:xfrm>
            <a:off x="3236913" y="2889250"/>
            <a:ext cx="26987" cy="20638"/>
          </a:xfrm>
          <a:custGeom>
            <a:avLst/>
            <a:gdLst>
              <a:gd name="T0" fmla="*/ 0 w 6"/>
              <a:gd name="T1" fmla="*/ 4 h 4"/>
              <a:gd name="T2" fmla="*/ 2 w 6"/>
              <a:gd name="T3" fmla="*/ 4 h 4"/>
              <a:gd name="T4" fmla="*/ 4 w 6"/>
              <a:gd name="T5" fmla="*/ 4 h 4"/>
              <a:gd name="T6" fmla="*/ 4 w 6"/>
              <a:gd name="T7" fmla="*/ 2 h 4"/>
              <a:gd name="T8" fmla="*/ 6 w 6"/>
              <a:gd name="T9" fmla="*/ 2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89" name="Freeform 321"/>
          <p:cNvSpPr>
            <a:spLocks/>
          </p:cNvSpPr>
          <p:nvPr/>
        </p:nvSpPr>
        <p:spPr bwMode="auto">
          <a:xfrm>
            <a:off x="3203575" y="2898775"/>
            <a:ext cx="23813" cy="11113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2 w 5"/>
              <a:gd name="T5" fmla="*/ 0 h 2"/>
              <a:gd name="T6" fmla="*/ 3 w 5"/>
              <a:gd name="T7" fmla="*/ 0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0" name="Freeform 322"/>
          <p:cNvSpPr>
            <a:spLocks/>
          </p:cNvSpPr>
          <p:nvPr/>
        </p:nvSpPr>
        <p:spPr bwMode="auto">
          <a:xfrm>
            <a:off x="3217863" y="2898775"/>
            <a:ext cx="28575" cy="11113"/>
          </a:xfrm>
          <a:custGeom>
            <a:avLst/>
            <a:gdLst>
              <a:gd name="T0" fmla="*/ 0 w 6"/>
              <a:gd name="T1" fmla="*/ 2 h 2"/>
              <a:gd name="T2" fmla="*/ 2 w 6"/>
              <a:gd name="T3" fmla="*/ 2 h 2"/>
              <a:gd name="T4" fmla="*/ 4 w 6"/>
              <a:gd name="T5" fmla="*/ 2 h 2"/>
              <a:gd name="T6" fmla="*/ 4 w 6"/>
              <a:gd name="T7" fmla="*/ 0 h 2"/>
              <a:gd name="T8" fmla="*/ 6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1" name="Freeform 323"/>
          <p:cNvSpPr>
            <a:spLocks/>
          </p:cNvSpPr>
          <p:nvPr/>
        </p:nvSpPr>
        <p:spPr bwMode="auto">
          <a:xfrm>
            <a:off x="3236913" y="2879725"/>
            <a:ext cx="36512" cy="19050"/>
          </a:xfrm>
          <a:custGeom>
            <a:avLst/>
            <a:gdLst>
              <a:gd name="T0" fmla="*/ 0 w 8"/>
              <a:gd name="T1" fmla="*/ 4 h 4"/>
              <a:gd name="T2" fmla="*/ 2 w 8"/>
              <a:gd name="T3" fmla="*/ 4 h 4"/>
              <a:gd name="T4" fmla="*/ 2 w 8"/>
              <a:gd name="T5" fmla="*/ 2 h 4"/>
              <a:gd name="T6" fmla="*/ 4 w 8"/>
              <a:gd name="T7" fmla="*/ 2 h 4"/>
              <a:gd name="T8" fmla="*/ 6 w 8"/>
              <a:gd name="T9" fmla="*/ 2 h 4"/>
              <a:gd name="T10" fmla="*/ 6 w 8"/>
              <a:gd name="T11" fmla="*/ 0 h 4"/>
              <a:gd name="T12" fmla="*/ 6 w 8"/>
              <a:gd name="T13" fmla="*/ 2 h 4"/>
              <a:gd name="T14" fmla="*/ 8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2" name="Freeform 324"/>
          <p:cNvSpPr>
            <a:spLocks/>
          </p:cNvSpPr>
          <p:nvPr/>
        </p:nvSpPr>
        <p:spPr bwMode="auto">
          <a:xfrm>
            <a:off x="3195638" y="2868613"/>
            <a:ext cx="22225" cy="11112"/>
          </a:xfrm>
          <a:custGeom>
            <a:avLst/>
            <a:gdLst>
              <a:gd name="T0" fmla="*/ 0 w 5"/>
              <a:gd name="T1" fmla="*/ 2 h 2"/>
              <a:gd name="T2" fmla="*/ 2 w 5"/>
              <a:gd name="T3" fmla="*/ 2 h 2"/>
              <a:gd name="T4" fmla="*/ 4 w 5"/>
              <a:gd name="T5" fmla="*/ 2 h 2"/>
              <a:gd name="T6" fmla="*/ 5 w 5"/>
              <a:gd name="T7" fmla="*/ 2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3" name="Freeform 325"/>
          <p:cNvSpPr>
            <a:spLocks/>
          </p:cNvSpPr>
          <p:nvPr/>
        </p:nvSpPr>
        <p:spPr bwMode="auto">
          <a:xfrm>
            <a:off x="3236913" y="2868613"/>
            <a:ext cx="26987" cy="4762"/>
          </a:xfrm>
          <a:custGeom>
            <a:avLst/>
            <a:gdLst>
              <a:gd name="T0" fmla="*/ 0 w 6"/>
              <a:gd name="T1" fmla="*/ 2 w 6"/>
              <a:gd name="T2" fmla="*/ 4 w 6"/>
              <a:gd name="T3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6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4" name="Freeform 326"/>
          <p:cNvSpPr>
            <a:spLocks/>
          </p:cNvSpPr>
          <p:nvPr/>
        </p:nvSpPr>
        <p:spPr bwMode="auto">
          <a:xfrm>
            <a:off x="3195638" y="2879725"/>
            <a:ext cx="31750" cy="9525"/>
          </a:xfrm>
          <a:custGeom>
            <a:avLst/>
            <a:gdLst>
              <a:gd name="T0" fmla="*/ 0 w 7"/>
              <a:gd name="T1" fmla="*/ 2 h 2"/>
              <a:gd name="T2" fmla="*/ 2 w 7"/>
              <a:gd name="T3" fmla="*/ 2 h 2"/>
              <a:gd name="T4" fmla="*/ 4 w 7"/>
              <a:gd name="T5" fmla="*/ 2 h 2"/>
              <a:gd name="T6" fmla="*/ 5 w 7"/>
              <a:gd name="T7" fmla="*/ 2 h 2"/>
              <a:gd name="T8" fmla="*/ 5 w 7"/>
              <a:gd name="T9" fmla="*/ 0 h 2"/>
              <a:gd name="T10" fmla="*/ 5 w 7"/>
              <a:gd name="T11" fmla="*/ 2 h 2"/>
              <a:gd name="T12" fmla="*/ 7 w 7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5" name="Freeform 327"/>
          <p:cNvSpPr>
            <a:spLocks/>
          </p:cNvSpPr>
          <p:nvPr/>
        </p:nvSpPr>
        <p:spPr bwMode="auto">
          <a:xfrm>
            <a:off x="3236913" y="2868613"/>
            <a:ext cx="36512" cy="11112"/>
          </a:xfrm>
          <a:custGeom>
            <a:avLst/>
            <a:gdLst>
              <a:gd name="T0" fmla="*/ 0 w 8"/>
              <a:gd name="T1" fmla="*/ 2 h 2"/>
              <a:gd name="T2" fmla="*/ 0 w 8"/>
              <a:gd name="T3" fmla="*/ 0 h 2"/>
              <a:gd name="T4" fmla="*/ 2 w 8"/>
              <a:gd name="T5" fmla="*/ 0 h 2"/>
              <a:gd name="T6" fmla="*/ 4 w 8"/>
              <a:gd name="T7" fmla="*/ 0 h 2"/>
              <a:gd name="T8" fmla="*/ 4 w 8"/>
              <a:gd name="T9" fmla="*/ 2 h 2"/>
              <a:gd name="T10" fmla="*/ 4 w 8"/>
              <a:gd name="T11" fmla="*/ 0 h 2"/>
              <a:gd name="T12" fmla="*/ 4 w 8"/>
              <a:gd name="T13" fmla="*/ 2 h 2"/>
              <a:gd name="T14" fmla="*/ 4 w 8"/>
              <a:gd name="T15" fmla="*/ 0 h 2"/>
              <a:gd name="T16" fmla="*/ 6 w 8"/>
              <a:gd name="T17" fmla="*/ 0 h 2"/>
              <a:gd name="T18" fmla="*/ 6 w 8"/>
              <a:gd name="T19" fmla="*/ 2 h 2"/>
              <a:gd name="T20" fmla="*/ 6 w 8"/>
              <a:gd name="T21" fmla="*/ 0 h 2"/>
              <a:gd name="T22" fmla="*/ 8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6" name="Freeform 328"/>
          <p:cNvSpPr>
            <a:spLocks/>
          </p:cNvSpPr>
          <p:nvPr/>
        </p:nvSpPr>
        <p:spPr bwMode="auto">
          <a:xfrm>
            <a:off x="3203575" y="2859088"/>
            <a:ext cx="23813" cy="4762"/>
          </a:xfrm>
          <a:custGeom>
            <a:avLst/>
            <a:gdLst>
              <a:gd name="T0" fmla="*/ 0 w 5"/>
              <a:gd name="T1" fmla="*/ 2 w 5"/>
              <a:gd name="T2" fmla="*/ 3 w 5"/>
              <a:gd name="T3" fmla="*/ 5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5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7" name="Freeform 329"/>
          <p:cNvSpPr>
            <a:spLocks/>
          </p:cNvSpPr>
          <p:nvPr/>
        </p:nvSpPr>
        <p:spPr bwMode="auto">
          <a:xfrm>
            <a:off x="3236913" y="2849563"/>
            <a:ext cx="26987" cy="9525"/>
          </a:xfrm>
          <a:custGeom>
            <a:avLst/>
            <a:gdLst>
              <a:gd name="T0" fmla="*/ 0 w 6"/>
              <a:gd name="T1" fmla="*/ 2 h 2"/>
              <a:gd name="T2" fmla="*/ 0 w 6"/>
              <a:gd name="T3" fmla="*/ 0 h 2"/>
              <a:gd name="T4" fmla="*/ 2 w 6"/>
              <a:gd name="T5" fmla="*/ 0 h 2"/>
              <a:gd name="T6" fmla="*/ 2 w 6"/>
              <a:gd name="T7" fmla="*/ 2 h 2"/>
              <a:gd name="T8" fmla="*/ 4 w 6"/>
              <a:gd name="T9" fmla="*/ 2 h 2"/>
              <a:gd name="T10" fmla="*/ 6 w 6"/>
              <a:gd name="T11" fmla="*/ 2 h 2"/>
              <a:gd name="T12" fmla="*/ 6 w 6"/>
              <a:gd name="T13" fmla="*/ 0 h 2"/>
              <a:gd name="T14" fmla="*/ 6 w 6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8" name="Freeform 330"/>
          <p:cNvSpPr>
            <a:spLocks/>
          </p:cNvSpPr>
          <p:nvPr/>
        </p:nvSpPr>
        <p:spPr bwMode="auto">
          <a:xfrm>
            <a:off x="3203575" y="2849563"/>
            <a:ext cx="14288" cy="19050"/>
          </a:xfrm>
          <a:custGeom>
            <a:avLst/>
            <a:gdLst>
              <a:gd name="T0" fmla="*/ 0 w 3"/>
              <a:gd name="T1" fmla="*/ 4 h 4"/>
              <a:gd name="T2" fmla="*/ 0 w 3"/>
              <a:gd name="T3" fmla="*/ 2 h 4"/>
              <a:gd name="T4" fmla="*/ 2 w 3"/>
              <a:gd name="T5" fmla="*/ 2 h 4"/>
              <a:gd name="T6" fmla="*/ 3 w 3"/>
              <a:gd name="T7" fmla="*/ 2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499" name="Freeform 331"/>
          <p:cNvSpPr>
            <a:spLocks/>
          </p:cNvSpPr>
          <p:nvPr/>
        </p:nvSpPr>
        <p:spPr bwMode="auto">
          <a:xfrm>
            <a:off x="3217863" y="2849563"/>
            <a:ext cx="28575" cy="19050"/>
          </a:xfrm>
          <a:custGeom>
            <a:avLst/>
            <a:gdLst>
              <a:gd name="T0" fmla="*/ 0 w 6"/>
              <a:gd name="T1" fmla="*/ 4 h 4"/>
              <a:gd name="T2" fmla="*/ 0 w 6"/>
              <a:gd name="T3" fmla="*/ 2 h 4"/>
              <a:gd name="T4" fmla="*/ 2 w 6"/>
              <a:gd name="T5" fmla="*/ 2 h 4"/>
              <a:gd name="T6" fmla="*/ 4 w 6"/>
              <a:gd name="T7" fmla="*/ 2 h 4"/>
              <a:gd name="T8" fmla="*/ 4 w 6"/>
              <a:gd name="T9" fmla="*/ 0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0" name="Freeform 332"/>
          <p:cNvSpPr>
            <a:spLocks/>
          </p:cNvSpPr>
          <p:nvPr/>
        </p:nvSpPr>
        <p:spPr bwMode="auto">
          <a:xfrm>
            <a:off x="2597150" y="2270125"/>
            <a:ext cx="1352550" cy="1249363"/>
          </a:xfrm>
          <a:custGeom>
            <a:avLst/>
            <a:gdLst>
              <a:gd name="T0" fmla="*/ 275 w 292"/>
              <a:gd name="T1" fmla="*/ 77 h 248"/>
              <a:gd name="T2" fmla="*/ 234 w 292"/>
              <a:gd name="T3" fmla="*/ 82 h 248"/>
              <a:gd name="T4" fmla="*/ 200 w 292"/>
              <a:gd name="T5" fmla="*/ 86 h 248"/>
              <a:gd name="T6" fmla="*/ 175 w 292"/>
              <a:gd name="T7" fmla="*/ 82 h 248"/>
              <a:gd name="T8" fmla="*/ 134 w 292"/>
              <a:gd name="T9" fmla="*/ 79 h 248"/>
              <a:gd name="T10" fmla="*/ 121 w 292"/>
              <a:gd name="T11" fmla="*/ 67 h 248"/>
              <a:gd name="T12" fmla="*/ 113 w 292"/>
              <a:gd name="T13" fmla="*/ 54 h 248"/>
              <a:gd name="T14" fmla="*/ 104 w 292"/>
              <a:gd name="T15" fmla="*/ 34 h 248"/>
              <a:gd name="T16" fmla="*/ 98 w 292"/>
              <a:gd name="T17" fmla="*/ 13 h 248"/>
              <a:gd name="T18" fmla="*/ 94 w 292"/>
              <a:gd name="T19" fmla="*/ 13 h 248"/>
              <a:gd name="T20" fmla="*/ 100 w 292"/>
              <a:gd name="T21" fmla="*/ 36 h 248"/>
              <a:gd name="T22" fmla="*/ 88 w 292"/>
              <a:gd name="T23" fmla="*/ 42 h 248"/>
              <a:gd name="T24" fmla="*/ 67 w 292"/>
              <a:gd name="T25" fmla="*/ 42 h 248"/>
              <a:gd name="T26" fmla="*/ 75 w 292"/>
              <a:gd name="T27" fmla="*/ 46 h 248"/>
              <a:gd name="T28" fmla="*/ 115 w 292"/>
              <a:gd name="T29" fmla="*/ 71 h 248"/>
              <a:gd name="T30" fmla="*/ 109 w 292"/>
              <a:gd name="T31" fmla="*/ 82 h 248"/>
              <a:gd name="T32" fmla="*/ 90 w 292"/>
              <a:gd name="T33" fmla="*/ 92 h 248"/>
              <a:gd name="T34" fmla="*/ 52 w 292"/>
              <a:gd name="T35" fmla="*/ 71 h 248"/>
              <a:gd name="T36" fmla="*/ 40 w 292"/>
              <a:gd name="T37" fmla="*/ 46 h 248"/>
              <a:gd name="T38" fmla="*/ 35 w 292"/>
              <a:gd name="T39" fmla="*/ 25 h 248"/>
              <a:gd name="T40" fmla="*/ 38 w 292"/>
              <a:gd name="T41" fmla="*/ 54 h 248"/>
              <a:gd name="T42" fmla="*/ 35 w 292"/>
              <a:gd name="T43" fmla="*/ 65 h 248"/>
              <a:gd name="T44" fmla="*/ 19 w 292"/>
              <a:gd name="T45" fmla="*/ 65 h 248"/>
              <a:gd name="T46" fmla="*/ 4 w 292"/>
              <a:gd name="T47" fmla="*/ 71 h 248"/>
              <a:gd name="T48" fmla="*/ 25 w 292"/>
              <a:gd name="T49" fmla="*/ 71 h 248"/>
              <a:gd name="T50" fmla="*/ 40 w 292"/>
              <a:gd name="T51" fmla="*/ 73 h 248"/>
              <a:gd name="T52" fmla="*/ 77 w 292"/>
              <a:gd name="T53" fmla="*/ 102 h 248"/>
              <a:gd name="T54" fmla="*/ 79 w 292"/>
              <a:gd name="T55" fmla="*/ 121 h 248"/>
              <a:gd name="T56" fmla="*/ 69 w 292"/>
              <a:gd name="T57" fmla="*/ 148 h 248"/>
              <a:gd name="T58" fmla="*/ 48 w 292"/>
              <a:gd name="T59" fmla="*/ 163 h 248"/>
              <a:gd name="T60" fmla="*/ 31 w 292"/>
              <a:gd name="T61" fmla="*/ 169 h 248"/>
              <a:gd name="T62" fmla="*/ 17 w 292"/>
              <a:gd name="T63" fmla="*/ 169 h 248"/>
              <a:gd name="T64" fmla="*/ 8 w 292"/>
              <a:gd name="T65" fmla="*/ 173 h 248"/>
              <a:gd name="T66" fmla="*/ 27 w 292"/>
              <a:gd name="T67" fmla="*/ 173 h 248"/>
              <a:gd name="T68" fmla="*/ 42 w 292"/>
              <a:gd name="T69" fmla="*/ 177 h 248"/>
              <a:gd name="T70" fmla="*/ 38 w 292"/>
              <a:gd name="T71" fmla="*/ 194 h 248"/>
              <a:gd name="T72" fmla="*/ 40 w 292"/>
              <a:gd name="T73" fmla="*/ 209 h 248"/>
              <a:gd name="T74" fmla="*/ 46 w 292"/>
              <a:gd name="T75" fmla="*/ 184 h 248"/>
              <a:gd name="T76" fmla="*/ 60 w 292"/>
              <a:gd name="T77" fmla="*/ 163 h 248"/>
              <a:gd name="T78" fmla="*/ 83 w 292"/>
              <a:gd name="T79" fmla="*/ 146 h 248"/>
              <a:gd name="T80" fmla="*/ 102 w 292"/>
              <a:gd name="T81" fmla="*/ 155 h 248"/>
              <a:gd name="T82" fmla="*/ 125 w 292"/>
              <a:gd name="T83" fmla="*/ 167 h 248"/>
              <a:gd name="T84" fmla="*/ 140 w 292"/>
              <a:gd name="T85" fmla="*/ 173 h 248"/>
              <a:gd name="T86" fmla="*/ 154 w 292"/>
              <a:gd name="T87" fmla="*/ 207 h 248"/>
              <a:gd name="T88" fmla="*/ 152 w 292"/>
              <a:gd name="T89" fmla="*/ 223 h 248"/>
              <a:gd name="T90" fmla="*/ 148 w 292"/>
              <a:gd name="T91" fmla="*/ 238 h 248"/>
              <a:gd name="T92" fmla="*/ 156 w 292"/>
              <a:gd name="T93" fmla="*/ 232 h 248"/>
              <a:gd name="T94" fmla="*/ 157 w 292"/>
              <a:gd name="T95" fmla="*/ 217 h 248"/>
              <a:gd name="T96" fmla="*/ 167 w 292"/>
              <a:gd name="T97" fmla="*/ 211 h 248"/>
              <a:gd name="T98" fmla="*/ 192 w 292"/>
              <a:gd name="T99" fmla="*/ 223 h 248"/>
              <a:gd name="T100" fmla="*/ 186 w 292"/>
              <a:gd name="T101" fmla="*/ 217 h 248"/>
              <a:gd name="T102" fmla="*/ 165 w 292"/>
              <a:gd name="T103" fmla="*/ 205 h 248"/>
              <a:gd name="T104" fmla="*/ 152 w 292"/>
              <a:gd name="T105" fmla="*/ 177 h 248"/>
              <a:gd name="T106" fmla="*/ 154 w 292"/>
              <a:gd name="T107" fmla="*/ 153 h 248"/>
              <a:gd name="T108" fmla="*/ 188 w 292"/>
              <a:gd name="T109" fmla="*/ 132 h 248"/>
              <a:gd name="T110" fmla="*/ 215 w 292"/>
              <a:gd name="T111" fmla="*/ 109 h 248"/>
              <a:gd name="T112" fmla="*/ 232 w 292"/>
              <a:gd name="T113" fmla="*/ 102 h 248"/>
              <a:gd name="T114" fmla="*/ 269 w 292"/>
              <a:gd name="T115" fmla="*/ 9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2" h="248">
                <a:moveTo>
                  <a:pt x="288" y="75"/>
                </a:moveTo>
                <a:lnTo>
                  <a:pt x="286" y="75"/>
                </a:lnTo>
                <a:lnTo>
                  <a:pt x="284" y="75"/>
                </a:lnTo>
                <a:lnTo>
                  <a:pt x="282" y="77"/>
                </a:lnTo>
                <a:lnTo>
                  <a:pt x="280" y="77"/>
                </a:lnTo>
                <a:lnTo>
                  <a:pt x="277" y="77"/>
                </a:lnTo>
                <a:lnTo>
                  <a:pt x="275" y="77"/>
                </a:lnTo>
                <a:lnTo>
                  <a:pt x="273" y="77"/>
                </a:lnTo>
                <a:lnTo>
                  <a:pt x="271" y="79"/>
                </a:lnTo>
                <a:lnTo>
                  <a:pt x="263" y="79"/>
                </a:lnTo>
                <a:lnTo>
                  <a:pt x="255" y="79"/>
                </a:lnTo>
                <a:lnTo>
                  <a:pt x="248" y="81"/>
                </a:lnTo>
                <a:lnTo>
                  <a:pt x="242" y="82"/>
                </a:lnTo>
                <a:lnTo>
                  <a:pt x="234" y="82"/>
                </a:lnTo>
                <a:lnTo>
                  <a:pt x="227" y="84"/>
                </a:lnTo>
                <a:lnTo>
                  <a:pt x="219" y="86"/>
                </a:lnTo>
                <a:lnTo>
                  <a:pt x="211" y="86"/>
                </a:lnTo>
                <a:lnTo>
                  <a:pt x="209" y="86"/>
                </a:lnTo>
                <a:lnTo>
                  <a:pt x="205" y="86"/>
                </a:lnTo>
                <a:lnTo>
                  <a:pt x="204" y="86"/>
                </a:lnTo>
                <a:lnTo>
                  <a:pt x="200" y="86"/>
                </a:lnTo>
                <a:lnTo>
                  <a:pt x="198" y="86"/>
                </a:lnTo>
                <a:lnTo>
                  <a:pt x="194" y="86"/>
                </a:lnTo>
                <a:lnTo>
                  <a:pt x="192" y="86"/>
                </a:lnTo>
                <a:lnTo>
                  <a:pt x="188" y="86"/>
                </a:lnTo>
                <a:lnTo>
                  <a:pt x="186" y="84"/>
                </a:lnTo>
                <a:lnTo>
                  <a:pt x="181" y="84"/>
                </a:lnTo>
                <a:lnTo>
                  <a:pt x="175" y="82"/>
                </a:lnTo>
                <a:lnTo>
                  <a:pt x="169" y="82"/>
                </a:lnTo>
                <a:lnTo>
                  <a:pt x="161" y="81"/>
                </a:lnTo>
                <a:lnTo>
                  <a:pt x="154" y="81"/>
                </a:lnTo>
                <a:lnTo>
                  <a:pt x="148" y="79"/>
                </a:lnTo>
                <a:lnTo>
                  <a:pt x="140" y="79"/>
                </a:lnTo>
                <a:lnTo>
                  <a:pt x="136" y="79"/>
                </a:lnTo>
                <a:lnTo>
                  <a:pt x="134" y="79"/>
                </a:lnTo>
                <a:lnTo>
                  <a:pt x="133" y="77"/>
                </a:lnTo>
                <a:lnTo>
                  <a:pt x="131" y="77"/>
                </a:lnTo>
                <a:lnTo>
                  <a:pt x="129" y="77"/>
                </a:lnTo>
                <a:lnTo>
                  <a:pt x="127" y="75"/>
                </a:lnTo>
                <a:lnTo>
                  <a:pt x="125" y="73"/>
                </a:lnTo>
                <a:lnTo>
                  <a:pt x="123" y="69"/>
                </a:lnTo>
                <a:lnTo>
                  <a:pt x="121" y="67"/>
                </a:lnTo>
                <a:lnTo>
                  <a:pt x="121" y="65"/>
                </a:lnTo>
                <a:lnTo>
                  <a:pt x="119" y="65"/>
                </a:lnTo>
                <a:lnTo>
                  <a:pt x="119" y="63"/>
                </a:lnTo>
                <a:lnTo>
                  <a:pt x="117" y="61"/>
                </a:lnTo>
                <a:lnTo>
                  <a:pt x="117" y="59"/>
                </a:lnTo>
                <a:lnTo>
                  <a:pt x="115" y="56"/>
                </a:lnTo>
                <a:lnTo>
                  <a:pt x="113" y="54"/>
                </a:lnTo>
                <a:lnTo>
                  <a:pt x="111" y="52"/>
                </a:lnTo>
                <a:lnTo>
                  <a:pt x="109" y="50"/>
                </a:lnTo>
                <a:lnTo>
                  <a:pt x="108" y="48"/>
                </a:lnTo>
                <a:lnTo>
                  <a:pt x="106" y="44"/>
                </a:lnTo>
                <a:lnTo>
                  <a:pt x="106" y="42"/>
                </a:lnTo>
                <a:lnTo>
                  <a:pt x="106" y="36"/>
                </a:lnTo>
                <a:lnTo>
                  <a:pt x="104" y="34"/>
                </a:lnTo>
                <a:lnTo>
                  <a:pt x="104" y="31"/>
                </a:lnTo>
                <a:lnTo>
                  <a:pt x="102" y="27"/>
                </a:lnTo>
                <a:lnTo>
                  <a:pt x="102" y="25"/>
                </a:lnTo>
                <a:lnTo>
                  <a:pt x="100" y="21"/>
                </a:lnTo>
                <a:lnTo>
                  <a:pt x="100" y="17"/>
                </a:lnTo>
                <a:lnTo>
                  <a:pt x="100" y="15"/>
                </a:lnTo>
                <a:lnTo>
                  <a:pt x="98" y="13"/>
                </a:lnTo>
                <a:lnTo>
                  <a:pt x="98" y="6"/>
                </a:lnTo>
                <a:lnTo>
                  <a:pt x="98" y="2"/>
                </a:lnTo>
                <a:lnTo>
                  <a:pt x="96" y="0"/>
                </a:lnTo>
                <a:lnTo>
                  <a:pt x="94" y="0"/>
                </a:lnTo>
                <a:lnTo>
                  <a:pt x="94" y="4"/>
                </a:lnTo>
                <a:lnTo>
                  <a:pt x="94" y="8"/>
                </a:lnTo>
                <a:lnTo>
                  <a:pt x="94" y="13"/>
                </a:lnTo>
                <a:lnTo>
                  <a:pt x="96" y="21"/>
                </a:lnTo>
                <a:lnTo>
                  <a:pt x="96" y="23"/>
                </a:lnTo>
                <a:lnTo>
                  <a:pt x="98" y="25"/>
                </a:lnTo>
                <a:lnTo>
                  <a:pt x="98" y="29"/>
                </a:lnTo>
                <a:lnTo>
                  <a:pt x="98" y="31"/>
                </a:lnTo>
                <a:lnTo>
                  <a:pt x="100" y="34"/>
                </a:lnTo>
                <a:lnTo>
                  <a:pt x="100" y="36"/>
                </a:lnTo>
                <a:lnTo>
                  <a:pt x="100" y="38"/>
                </a:lnTo>
                <a:lnTo>
                  <a:pt x="98" y="40"/>
                </a:lnTo>
                <a:lnTo>
                  <a:pt x="96" y="42"/>
                </a:lnTo>
                <a:lnTo>
                  <a:pt x="94" y="42"/>
                </a:lnTo>
                <a:lnTo>
                  <a:pt x="92" y="42"/>
                </a:lnTo>
                <a:lnTo>
                  <a:pt x="90" y="42"/>
                </a:lnTo>
                <a:lnTo>
                  <a:pt x="88" y="42"/>
                </a:lnTo>
                <a:lnTo>
                  <a:pt x="84" y="42"/>
                </a:lnTo>
                <a:lnTo>
                  <a:pt x="83" y="42"/>
                </a:lnTo>
                <a:lnTo>
                  <a:pt x="81" y="42"/>
                </a:lnTo>
                <a:lnTo>
                  <a:pt x="79" y="42"/>
                </a:lnTo>
                <a:lnTo>
                  <a:pt x="77" y="42"/>
                </a:lnTo>
                <a:lnTo>
                  <a:pt x="75" y="42"/>
                </a:lnTo>
                <a:lnTo>
                  <a:pt x="67" y="42"/>
                </a:lnTo>
                <a:lnTo>
                  <a:pt x="61" y="44"/>
                </a:lnTo>
                <a:lnTo>
                  <a:pt x="60" y="44"/>
                </a:lnTo>
                <a:lnTo>
                  <a:pt x="60" y="46"/>
                </a:lnTo>
                <a:lnTo>
                  <a:pt x="61" y="46"/>
                </a:lnTo>
                <a:lnTo>
                  <a:pt x="63" y="46"/>
                </a:lnTo>
                <a:lnTo>
                  <a:pt x="69" y="46"/>
                </a:lnTo>
                <a:lnTo>
                  <a:pt x="75" y="46"/>
                </a:lnTo>
                <a:lnTo>
                  <a:pt x="77" y="46"/>
                </a:lnTo>
                <a:lnTo>
                  <a:pt x="79" y="46"/>
                </a:lnTo>
                <a:lnTo>
                  <a:pt x="81" y="46"/>
                </a:lnTo>
                <a:lnTo>
                  <a:pt x="83" y="46"/>
                </a:lnTo>
                <a:lnTo>
                  <a:pt x="84" y="46"/>
                </a:lnTo>
                <a:lnTo>
                  <a:pt x="100" y="48"/>
                </a:lnTo>
                <a:lnTo>
                  <a:pt x="115" y="71"/>
                </a:lnTo>
                <a:lnTo>
                  <a:pt x="117" y="73"/>
                </a:lnTo>
                <a:lnTo>
                  <a:pt x="117" y="77"/>
                </a:lnTo>
                <a:lnTo>
                  <a:pt x="117" y="79"/>
                </a:lnTo>
                <a:lnTo>
                  <a:pt x="115" y="79"/>
                </a:lnTo>
                <a:lnTo>
                  <a:pt x="113" y="81"/>
                </a:lnTo>
                <a:lnTo>
                  <a:pt x="111" y="82"/>
                </a:lnTo>
                <a:lnTo>
                  <a:pt x="109" y="82"/>
                </a:lnTo>
                <a:lnTo>
                  <a:pt x="108" y="84"/>
                </a:lnTo>
                <a:lnTo>
                  <a:pt x="106" y="86"/>
                </a:lnTo>
                <a:lnTo>
                  <a:pt x="102" y="88"/>
                </a:lnTo>
                <a:lnTo>
                  <a:pt x="100" y="90"/>
                </a:lnTo>
                <a:lnTo>
                  <a:pt x="96" y="90"/>
                </a:lnTo>
                <a:lnTo>
                  <a:pt x="94" y="92"/>
                </a:lnTo>
                <a:lnTo>
                  <a:pt x="90" y="92"/>
                </a:lnTo>
                <a:lnTo>
                  <a:pt x="88" y="94"/>
                </a:lnTo>
                <a:lnTo>
                  <a:pt x="84" y="94"/>
                </a:lnTo>
                <a:lnTo>
                  <a:pt x="79" y="92"/>
                </a:lnTo>
                <a:lnTo>
                  <a:pt x="73" y="88"/>
                </a:lnTo>
                <a:lnTo>
                  <a:pt x="65" y="82"/>
                </a:lnTo>
                <a:lnTo>
                  <a:pt x="60" y="77"/>
                </a:lnTo>
                <a:lnTo>
                  <a:pt x="52" y="71"/>
                </a:lnTo>
                <a:lnTo>
                  <a:pt x="48" y="65"/>
                </a:lnTo>
                <a:lnTo>
                  <a:pt x="46" y="61"/>
                </a:lnTo>
                <a:lnTo>
                  <a:pt x="44" y="58"/>
                </a:lnTo>
                <a:lnTo>
                  <a:pt x="44" y="56"/>
                </a:lnTo>
                <a:lnTo>
                  <a:pt x="42" y="52"/>
                </a:lnTo>
                <a:lnTo>
                  <a:pt x="42" y="48"/>
                </a:lnTo>
                <a:lnTo>
                  <a:pt x="40" y="46"/>
                </a:lnTo>
                <a:lnTo>
                  <a:pt x="40" y="42"/>
                </a:lnTo>
                <a:lnTo>
                  <a:pt x="40" y="40"/>
                </a:lnTo>
                <a:lnTo>
                  <a:pt x="40" y="36"/>
                </a:lnTo>
                <a:lnTo>
                  <a:pt x="38" y="31"/>
                </a:lnTo>
                <a:lnTo>
                  <a:pt x="38" y="25"/>
                </a:lnTo>
                <a:lnTo>
                  <a:pt x="36" y="25"/>
                </a:lnTo>
                <a:lnTo>
                  <a:pt x="35" y="25"/>
                </a:lnTo>
                <a:lnTo>
                  <a:pt x="35" y="27"/>
                </a:lnTo>
                <a:lnTo>
                  <a:pt x="35" y="33"/>
                </a:lnTo>
                <a:lnTo>
                  <a:pt x="35" y="38"/>
                </a:lnTo>
                <a:lnTo>
                  <a:pt x="36" y="46"/>
                </a:lnTo>
                <a:lnTo>
                  <a:pt x="36" y="48"/>
                </a:lnTo>
                <a:lnTo>
                  <a:pt x="38" y="50"/>
                </a:lnTo>
                <a:lnTo>
                  <a:pt x="38" y="54"/>
                </a:lnTo>
                <a:lnTo>
                  <a:pt x="40" y="56"/>
                </a:lnTo>
                <a:lnTo>
                  <a:pt x="40" y="58"/>
                </a:lnTo>
                <a:lnTo>
                  <a:pt x="40" y="61"/>
                </a:lnTo>
                <a:lnTo>
                  <a:pt x="40" y="63"/>
                </a:lnTo>
                <a:lnTo>
                  <a:pt x="38" y="65"/>
                </a:lnTo>
                <a:lnTo>
                  <a:pt x="36" y="65"/>
                </a:lnTo>
                <a:lnTo>
                  <a:pt x="35" y="65"/>
                </a:lnTo>
                <a:lnTo>
                  <a:pt x="33" y="65"/>
                </a:lnTo>
                <a:lnTo>
                  <a:pt x="31" y="65"/>
                </a:lnTo>
                <a:lnTo>
                  <a:pt x="29" y="65"/>
                </a:lnTo>
                <a:lnTo>
                  <a:pt x="25" y="67"/>
                </a:lnTo>
                <a:lnTo>
                  <a:pt x="23" y="67"/>
                </a:lnTo>
                <a:lnTo>
                  <a:pt x="21" y="67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8" y="67"/>
                </a:lnTo>
                <a:lnTo>
                  <a:pt x="2" y="67"/>
                </a:lnTo>
                <a:lnTo>
                  <a:pt x="0" y="69"/>
                </a:lnTo>
                <a:lnTo>
                  <a:pt x="2" y="69"/>
                </a:lnTo>
                <a:lnTo>
                  <a:pt x="4" y="71"/>
                </a:lnTo>
                <a:lnTo>
                  <a:pt x="10" y="71"/>
                </a:lnTo>
                <a:lnTo>
                  <a:pt x="15" y="71"/>
                </a:lnTo>
                <a:lnTo>
                  <a:pt x="17" y="71"/>
                </a:lnTo>
                <a:lnTo>
                  <a:pt x="19" y="71"/>
                </a:lnTo>
                <a:lnTo>
                  <a:pt x="21" y="71"/>
                </a:lnTo>
                <a:lnTo>
                  <a:pt x="23" y="71"/>
                </a:lnTo>
                <a:lnTo>
                  <a:pt x="25" y="71"/>
                </a:lnTo>
                <a:lnTo>
                  <a:pt x="27" y="71"/>
                </a:lnTo>
                <a:lnTo>
                  <a:pt x="31" y="71"/>
                </a:lnTo>
                <a:lnTo>
                  <a:pt x="33" y="71"/>
                </a:lnTo>
                <a:lnTo>
                  <a:pt x="35" y="71"/>
                </a:lnTo>
                <a:lnTo>
                  <a:pt x="36" y="71"/>
                </a:lnTo>
                <a:lnTo>
                  <a:pt x="38" y="71"/>
                </a:lnTo>
                <a:lnTo>
                  <a:pt x="40" y="73"/>
                </a:lnTo>
                <a:lnTo>
                  <a:pt x="46" y="77"/>
                </a:lnTo>
                <a:lnTo>
                  <a:pt x="52" y="81"/>
                </a:lnTo>
                <a:lnTo>
                  <a:pt x="58" y="82"/>
                </a:lnTo>
                <a:lnTo>
                  <a:pt x="63" y="88"/>
                </a:lnTo>
                <a:lnTo>
                  <a:pt x="69" y="92"/>
                </a:lnTo>
                <a:lnTo>
                  <a:pt x="73" y="98"/>
                </a:lnTo>
                <a:lnTo>
                  <a:pt x="77" y="102"/>
                </a:lnTo>
                <a:lnTo>
                  <a:pt x="79" y="109"/>
                </a:lnTo>
                <a:lnTo>
                  <a:pt x="79" y="111"/>
                </a:lnTo>
                <a:lnTo>
                  <a:pt x="79" y="113"/>
                </a:lnTo>
                <a:lnTo>
                  <a:pt x="79" y="115"/>
                </a:lnTo>
                <a:lnTo>
                  <a:pt x="79" y="117"/>
                </a:lnTo>
                <a:lnTo>
                  <a:pt x="79" y="119"/>
                </a:lnTo>
                <a:lnTo>
                  <a:pt x="79" y="121"/>
                </a:lnTo>
                <a:lnTo>
                  <a:pt x="77" y="125"/>
                </a:lnTo>
                <a:lnTo>
                  <a:pt x="77" y="130"/>
                </a:lnTo>
                <a:lnTo>
                  <a:pt x="75" y="134"/>
                </a:lnTo>
                <a:lnTo>
                  <a:pt x="75" y="138"/>
                </a:lnTo>
                <a:lnTo>
                  <a:pt x="73" y="142"/>
                </a:lnTo>
                <a:lnTo>
                  <a:pt x="71" y="146"/>
                </a:lnTo>
                <a:lnTo>
                  <a:pt x="69" y="148"/>
                </a:lnTo>
                <a:lnTo>
                  <a:pt x="67" y="150"/>
                </a:lnTo>
                <a:lnTo>
                  <a:pt x="65" y="152"/>
                </a:lnTo>
                <a:lnTo>
                  <a:pt x="61" y="153"/>
                </a:lnTo>
                <a:lnTo>
                  <a:pt x="58" y="155"/>
                </a:lnTo>
                <a:lnTo>
                  <a:pt x="54" y="159"/>
                </a:lnTo>
                <a:lnTo>
                  <a:pt x="52" y="161"/>
                </a:lnTo>
                <a:lnTo>
                  <a:pt x="48" y="163"/>
                </a:lnTo>
                <a:lnTo>
                  <a:pt x="44" y="165"/>
                </a:lnTo>
                <a:lnTo>
                  <a:pt x="42" y="167"/>
                </a:lnTo>
                <a:lnTo>
                  <a:pt x="40" y="167"/>
                </a:lnTo>
                <a:lnTo>
                  <a:pt x="38" y="169"/>
                </a:lnTo>
                <a:lnTo>
                  <a:pt x="36" y="169"/>
                </a:lnTo>
                <a:lnTo>
                  <a:pt x="35" y="169"/>
                </a:lnTo>
                <a:lnTo>
                  <a:pt x="31" y="169"/>
                </a:lnTo>
                <a:lnTo>
                  <a:pt x="29" y="169"/>
                </a:lnTo>
                <a:lnTo>
                  <a:pt x="27" y="169"/>
                </a:lnTo>
                <a:lnTo>
                  <a:pt x="25" y="169"/>
                </a:lnTo>
                <a:lnTo>
                  <a:pt x="23" y="169"/>
                </a:lnTo>
                <a:lnTo>
                  <a:pt x="21" y="169"/>
                </a:lnTo>
                <a:lnTo>
                  <a:pt x="19" y="169"/>
                </a:lnTo>
                <a:lnTo>
                  <a:pt x="17" y="169"/>
                </a:lnTo>
                <a:lnTo>
                  <a:pt x="12" y="169"/>
                </a:lnTo>
                <a:lnTo>
                  <a:pt x="6" y="169"/>
                </a:lnTo>
                <a:lnTo>
                  <a:pt x="2" y="171"/>
                </a:lnTo>
                <a:lnTo>
                  <a:pt x="0" y="171"/>
                </a:lnTo>
                <a:lnTo>
                  <a:pt x="2" y="171"/>
                </a:lnTo>
                <a:lnTo>
                  <a:pt x="4" y="173"/>
                </a:lnTo>
                <a:lnTo>
                  <a:pt x="8" y="173"/>
                </a:lnTo>
                <a:lnTo>
                  <a:pt x="15" y="175"/>
                </a:lnTo>
                <a:lnTo>
                  <a:pt x="17" y="175"/>
                </a:lnTo>
                <a:lnTo>
                  <a:pt x="19" y="175"/>
                </a:lnTo>
                <a:lnTo>
                  <a:pt x="21" y="173"/>
                </a:lnTo>
                <a:lnTo>
                  <a:pt x="23" y="173"/>
                </a:lnTo>
                <a:lnTo>
                  <a:pt x="25" y="173"/>
                </a:lnTo>
                <a:lnTo>
                  <a:pt x="27" y="173"/>
                </a:lnTo>
                <a:lnTo>
                  <a:pt x="29" y="173"/>
                </a:lnTo>
                <a:lnTo>
                  <a:pt x="31" y="175"/>
                </a:lnTo>
                <a:lnTo>
                  <a:pt x="35" y="175"/>
                </a:lnTo>
                <a:lnTo>
                  <a:pt x="36" y="175"/>
                </a:lnTo>
                <a:lnTo>
                  <a:pt x="38" y="175"/>
                </a:lnTo>
                <a:lnTo>
                  <a:pt x="40" y="175"/>
                </a:lnTo>
                <a:lnTo>
                  <a:pt x="42" y="177"/>
                </a:lnTo>
                <a:lnTo>
                  <a:pt x="42" y="178"/>
                </a:lnTo>
                <a:lnTo>
                  <a:pt x="42" y="180"/>
                </a:lnTo>
                <a:lnTo>
                  <a:pt x="40" y="184"/>
                </a:lnTo>
                <a:lnTo>
                  <a:pt x="40" y="186"/>
                </a:lnTo>
                <a:lnTo>
                  <a:pt x="38" y="190"/>
                </a:lnTo>
                <a:lnTo>
                  <a:pt x="38" y="192"/>
                </a:lnTo>
                <a:lnTo>
                  <a:pt x="38" y="194"/>
                </a:lnTo>
                <a:lnTo>
                  <a:pt x="36" y="201"/>
                </a:lnTo>
                <a:lnTo>
                  <a:pt x="36" y="207"/>
                </a:lnTo>
                <a:lnTo>
                  <a:pt x="36" y="213"/>
                </a:lnTo>
                <a:lnTo>
                  <a:pt x="36" y="215"/>
                </a:lnTo>
                <a:lnTo>
                  <a:pt x="38" y="215"/>
                </a:lnTo>
                <a:lnTo>
                  <a:pt x="38" y="213"/>
                </a:lnTo>
                <a:lnTo>
                  <a:pt x="40" y="209"/>
                </a:lnTo>
                <a:lnTo>
                  <a:pt x="40" y="203"/>
                </a:lnTo>
                <a:lnTo>
                  <a:pt x="40" y="200"/>
                </a:lnTo>
                <a:lnTo>
                  <a:pt x="42" y="198"/>
                </a:lnTo>
                <a:lnTo>
                  <a:pt x="42" y="194"/>
                </a:lnTo>
                <a:lnTo>
                  <a:pt x="44" y="192"/>
                </a:lnTo>
                <a:lnTo>
                  <a:pt x="44" y="188"/>
                </a:lnTo>
                <a:lnTo>
                  <a:pt x="46" y="184"/>
                </a:lnTo>
                <a:lnTo>
                  <a:pt x="46" y="180"/>
                </a:lnTo>
                <a:lnTo>
                  <a:pt x="48" y="178"/>
                </a:lnTo>
                <a:lnTo>
                  <a:pt x="48" y="177"/>
                </a:lnTo>
                <a:lnTo>
                  <a:pt x="50" y="173"/>
                </a:lnTo>
                <a:lnTo>
                  <a:pt x="52" y="171"/>
                </a:lnTo>
                <a:lnTo>
                  <a:pt x="56" y="167"/>
                </a:lnTo>
                <a:lnTo>
                  <a:pt x="60" y="163"/>
                </a:lnTo>
                <a:lnTo>
                  <a:pt x="63" y="159"/>
                </a:lnTo>
                <a:lnTo>
                  <a:pt x="67" y="155"/>
                </a:lnTo>
                <a:lnTo>
                  <a:pt x="71" y="153"/>
                </a:lnTo>
                <a:lnTo>
                  <a:pt x="75" y="152"/>
                </a:lnTo>
                <a:lnTo>
                  <a:pt x="77" y="150"/>
                </a:lnTo>
                <a:lnTo>
                  <a:pt x="81" y="148"/>
                </a:lnTo>
                <a:lnTo>
                  <a:pt x="83" y="146"/>
                </a:lnTo>
                <a:lnTo>
                  <a:pt x="84" y="146"/>
                </a:lnTo>
                <a:lnTo>
                  <a:pt x="88" y="146"/>
                </a:lnTo>
                <a:lnTo>
                  <a:pt x="90" y="148"/>
                </a:lnTo>
                <a:lnTo>
                  <a:pt x="94" y="150"/>
                </a:lnTo>
                <a:lnTo>
                  <a:pt x="96" y="150"/>
                </a:lnTo>
                <a:lnTo>
                  <a:pt x="98" y="152"/>
                </a:lnTo>
                <a:lnTo>
                  <a:pt x="102" y="155"/>
                </a:lnTo>
                <a:lnTo>
                  <a:pt x="108" y="157"/>
                </a:lnTo>
                <a:lnTo>
                  <a:pt x="111" y="159"/>
                </a:lnTo>
                <a:lnTo>
                  <a:pt x="115" y="161"/>
                </a:lnTo>
                <a:lnTo>
                  <a:pt x="117" y="163"/>
                </a:lnTo>
                <a:lnTo>
                  <a:pt x="121" y="165"/>
                </a:lnTo>
                <a:lnTo>
                  <a:pt x="123" y="165"/>
                </a:lnTo>
                <a:lnTo>
                  <a:pt x="125" y="167"/>
                </a:lnTo>
                <a:lnTo>
                  <a:pt x="127" y="167"/>
                </a:lnTo>
                <a:lnTo>
                  <a:pt x="129" y="169"/>
                </a:lnTo>
                <a:lnTo>
                  <a:pt x="131" y="169"/>
                </a:lnTo>
                <a:lnTo>
                  <a:pt x="133" y="169"/>
                </a:lnTo>
                <a:lnTo>
                  <a:pt x="134" y="169"/>
                </a:lnTo>
                <a:lnTo>
                  <a:pt x="134" y="171"/>
                </a:lnTo>
                <a:lnTo>
                  <a:pt x="140" y="173"/>
                </a:lnTo>
                <a:lnTo>
                  <a:pt x="142" y="177"/>
                </a:lnTo>
                <a:lnTo>
                  <a:pt x="146" y="182"/>
                </a:lnTo>
                <a:lnTo>
                  <a:pt x="148" y="188"/>
                </a:lnTo>
                <a:lnTo>
                  <a:pt x="150" y="194"/>
                </a:lnTo>
                <a:lnTo>
                  <a:pt x="150" y="200"/>
                </a:lnTo>
                <a:lnTo>
                  <a:pt x="152" y="203"/>
                </a:lnTo>
                <a:lnTo>
                  <a:pt x="154" y="207"/>
                </a:lnTo>
                <a:lnTo>
                  <a:pt x="154" y="209"/>
                </a:lnTo>
                <a:lnTo>
                  <a:pt x="154" y="211"/>
                </a:lnTo>
                <a:lnTo>
                  <a:pt x="154" y="213"/>
                </a:lnTo>
                <a:lnTo>
                  <a:pt x="154" y="215"/>
                </a:lnTo>
                <a:lnTo>
                  <a:pt x="154" y="219"/>
                </a:lnTo>
                <a:lnTo>
                  <a:pt x="152" y="221"/>
                </a:lnTo>
                <a:lnTo>
                  <a:pt x="152" y="223"/>
                </a:lnTo>
                <a:lnTo>
                  <a:pt x="152" y="224"/>
                </a:lnTo>
                <a:lnTo>
                  <a:pt x="152" y="226"/>
                </a:lnTo>
                <a:lnTo>
                  <a:pt x="152" y="228"/>
                </a:lnTo>
                <a:lnTo>
                  <a:pt x="150" y="228"/>
                </a:lnTo>
                <a:lnTo>
                  <a:pt x="150" y="230"/>
                </a:lnTo>
                <a:lnTo>
                  <a:pt x="150" y="232"/>
                </a:lnTo>
                <a:lnTo>
                  <a:pt x="148" y="238"/>
                </a:lnTo>
                <a:lnTo>
                  <a:pt x="148" y="244"/>
                </a:lnTo>
                <a:lnTo>
                  <a:pt x="146" y="246"/>
                </a:lnTo>
                <a:lnTo>
                  <a:pt x="148" y="248"/>
                </a:lnTo>
                <a:lnTo>
                  <a:pt x="150" y="246"/>
                </a:lnTo>
                <a:lnTo>
                  <a:pt x="152" y="242"/>
                </a:lnTo>
                <a:lnTo>
                  <a:pt x="154" y="234"/>
                </a:lnTo>
                <a:lnTo>
                  <a:pt x="156" y="232"/>
                </a:lnTo>
                <a:lnTo>
                  <a:pt x="156" y="230"/>
                </a:lnTo>
                <a:lnTo>
                  <a:pt x="156" y="228"/>
                </a:lnTo>
                <a:lnTo>
                  <a:pt x="156" y="226"/>
                </a:lnTo>
                <a:lnTo>
                  <a:pt x="156" y="224"/>
                </a:lnTo>
                <a:lnTo>
                  <a:pt x="157" y="221"/>
                </a:lnTo>
                <a:lnTo>
                  <a:pt x="157" y="219"/>
                </a:lnTo>
                <a:lnTo>
                  <a:pt x="157" y="217"/>
                </a:lnTo>
                <a:lnTo>
                  <a:pt x="159" y="215"/>
                </a:lnTo>
                <a:lnTo>
                  <a:pt x="159" y="213"/>
                </a:lnTo>
                <a:lnTo>
                  <a:pt x="159" y="211"/>
                </a:lnTo>
                <a:lnTo>
                  <a:pt x="161" y="211"/>
                </a:lnTo>
                <a:lnTo>
                  <a:pt x="163" y="211"/>
                </a:lnTo>
                <a:lnTo>
                  <a:pt x="165" y="211"/>
                </a:lnTo>
                <a:lnTo>
                  <a:pt x="167" y="211"/>
                </a:lnTo>
                <a:lnTo>
                  <a:pt x="169" y="213"/>
                </a:lnTo>
                <a:lnTo>
                  <a:pt x="173" y="215"/>
                </a:lnTo>
                <a:lnTo>
                  <a:pt x="175" y="215"/>
                </a:lnTo>
                <a:lnTo>
                  <a:pt x="177" y="217"/>
                </a:lnTo>
                <a:lnTo>
                  <a:pt x="179" y="219"/>
                </a:lnTo>
                <a:lnTo>
                  <a:pt x="186" y="221"/>
                </a:lnTo>
                <a:lnTo>
                  <a:pt x="192" y="223"/>
                </a:lnTo>
                <a:lnTo>
                  <a:pt x="196" y="224"/>
                </a:lnTo>
                <a:lnTo>
                  <a:pt x="198" y="224"/>
                </a:lnTo>
                <a:lnTo>
                  <a:pt x="200" y="223"/>
                </a:lnTo>
                <a:lnTo>
                  <a:pt x="198" y="221"/>
                </a:lnTo>
                <a:lnTo>
                  <a:pt x="194" y="219"/>
                </a:lnTo>
                <a:lnTo>
                  <a:pt x="188" y="217"/>
                </a:lnTo>
                <a:lnTo>
                  <a:pt x="186" y="217"/>
                </a:lnTo>
                <a:lnTo>
                  <a:pt x="182" y="215"/>
                </a:lnTo>
                <a:lnTo>
                  <a:pt x="181" y="213"/>
                </a:lnTo>
                <a:lnTo>
                  <a:pt x="177" y="211"/>
                </a:lnTo>
                <a:lnTo>
                  <a:pt x="175" y="209"/>
                </a:lnTo>
                <a:lnTo>
                  <a:pt x="171" y="209"/>
                </a:lnTo>
                <a:lnTo>
                  <a:pt x="169" y="207"/>
                </a:lnTo>
                <a:lnTo>
                  <a:pt x="165" y="205"/>
                </a:lnTo>
                <a:lnTo>
                  <a:pt x="161" y="200"/>
                </a:lnTo>
                <a:lnTo>
                  <a:pt x="159" y="196"/>
                </a:lnTo>
                <a:lnTo>
                  <a:pt x="156" y="192"/>
                </a:lnTo>
                <a:lnTo>
                  <a:pt x="154" y="188"/>
                </a:lnTo>
                <a:lnTo>
                  <a:pt x="154" y="184"/>
                </a:lnTo>
                <a:lnTo>
                  <a:pt x="152" y="180"/>
                </a:lnTo>
                <a:lnTo>
                  <a:pt x="152" y="177"/>
                </a:lnTo>
                <a:lnTo>
                  <a:pt x="150" y="173"/>
                </a:lnTo>
                <a:lnTo>
                  <a:pt x="150" y="169"/>
                </a:lnTo>
                <a:lnTo>
                  <a:pt x="148" y="165"/>
                </a:lnTo>
                <a:lnTo>
                  <a:pt x="148" y="161"/>
                </a:lnTo>
                <a:lnTo>
                  <a:pt x="150" y="159"/>
                </a:lnTo>
                <a:lnTo>
                  <a:pt x="150" y="155"/>
                </a:lnTo>
                <a:lnTo>
                  <a:pt x="154" y="153"/>
                </a:lnTo>
                <a:lnTo>
                  <a:pt x="156" y="152"/>
                </a:lnTo>
                <a:lnTo>
                  <a:pt x="161" y="150"/>
                </a:lnTo>
                <a:lnTo>
                  <a:pt x="169" y="146"/>
                </a:lnTo>
                <a:lnTo>
                  <a:pt x="175" y="142"/>
                </a:lnTo>
                <a:lnTo>
                  <a:pt x="181" y="140"/>
                </a:lnTo>
                <a:lnTo>
                  <a:pt x="184" y="136"/>
                </a:lnTo>
                <a:lnTo>
                  <a:pt x="188" y="132"/>
                </a:lnTo>
                <a:lnTo>
                  <a:pt x="194" y="129"/>
                </a:lnTo>
                <a:lnTo>
                  <a:pt x="202" y="123"/>
                </a:lnTo>
                <a:lnTo>
                  <a:pt x="211" y="115"/>
                </a:lnTo>
                <a:lnTo>
                  <a:pt x="211" y="113"/>
                </a:lnTo>
                <a:lnTo>
                  <a:pt x="213" y="113"/>
                </a:lnTo>
                <a:lnTo>
                  <a:pt x="213" y="111"/>
                </a:lnTo>
                <a:lnTo>
                  <a:pt x="215" y="109"/>
                </a:lnTo>
                <a:lnTo>
                  <a:pt x="217" y="107"/>
                </a:lnTo>
                <a:lnTo>
                  <a:pt x="219" y="107"/>
                </a:lnTo>
                <a:lnTo>
                  <a:pt x="221" y="105"/>
                </a:lnTo>
                <a:lnTo>
                  <a:pt x="223" y="105"/>
                </a:lnTo>
                <a:lnTo>
                  <a:pt x="227" y="104"/>
                </a:lnTo>
                <a:lnTo>
                  <a:pt x="230" y="104"/>
                </a:lnTo>
                <a:lnTo>
                  <a:pt x="232" y="102"/>
                </a:lnTo>
                <a:lnTo>
                  <a:pt x="236" y="102"/>
                </a:lnTo>
                <a:lnTo>
                  <a:pt x="238" y="102"/>
                </a:lnTo>
                <a:lnTo>
                  <a:pt x="240" y="100"/>
                </a:lnTo>
                <a:lnTo>
                  <a:pt x="242" y="100"/>
                </a:lnTo>
                <a:lnTo>
                  <a:pt x="253" y="98"/>
                </a:lnTo>
                <a:lnTo>
                  <a:pt x="261" y="96"/>
                </a:lnTo>
                <a:lnTo>
                  <a:pt x="269" y="96"/>
                </a:lnTo>
                <a:lnTo>
                  <a:pt x="277" y="94"/>
                </a:lnTo>
                <a:lnTo>
                  <a:pt x="280" y="94"/>
                </a:lnTo>
                <a:lnTo>
                  <a:pt x="286" y="94"/>
                </a:lnTo>
                <a:lnTo>
                  <a:pt x="290" y="94"/>
                </a:lnTo>
                <a:lnTo>
                  <a:pt x="292" y="9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1" name="Freeform 333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2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0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2" name="Freeform 334"/>
          <p:cNvSpPr>
            <a:spLocks/>
          </p:cNvSpPr>
          <p:nvPr/>
        </p:nvSpPr>
        <p:spPr bwMode="auto">
          <a:xfrm>
            <a:off x="3389313" y="2879725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3" name="Freeform 335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0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0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2 h 4"/>
              <a:gd name="T44" fmla="*/ 2 w 2"/>
              <a:gd name="T45" fmla="*/ 2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2 h 4"/>
              <a:gd name="T54" fmla="*/ 0 w 2"/>
              <a:gd name="T55" fmla="*/ 2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4" name="Freeform 336"/>
          <p:cNvSpPr>
            <a:spLocks/>
          </p:cNvSpPr>
          <p:nvPr/>
        </p:nvSpPr>
        <p:spPr bwMode="auto">
          <a:xfrm>
            <a:off x="3584575" y="5611813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0 w 2"/>
              <a:gd name="T9" fmla="*/ 4 h 4"/>
              <a:gd name="T10" fmla="*/ 0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5" name="Freeform 337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0 w 4"/>
              <a:gd name="T5" fmla="*/ 0 h 4"/>
              <a:gd name="T6" fmla="*/ 0 w 4"/>
              <a:gd name="T7" fmla="*/ 0 h 4"/>
              <a:gd name="T8" fmla="*/ 0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2 w 4"/>
              <a:gd name="T23" fmla="*/ 0 h 4"/>
              <a:gd name="T24" fmla="*/ 2 w 4"/>
              <a:gd name="T25" fmla="*/ 0 h 4"/>
              <a:gd name="T26" fmla="*/ 2 w 4"/>
              <a:gd name="T27" fmla="*/ 0 h 4"/>
              <a:gd name="T28" fmla="*/ 2 w 4"/>
              <a:gd name="T29" fmla="*/ 0 h 4"/>
              <a:gd name="T30" fmla="*/ 4 w 4"/>
              <a:gd name="T31" fmla="*/ 0 h 4"/>
              <a:gd name="T32" fmla="*/ 4 w 4"/>
              <a:gd name="T33" fmla="*/ 2 h 4"/>
              <a:gd name="T34" fmla="*/ 4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0 w 4"/>
              <a:gd name="T53" fmla="*/ 4 h 4"/>
              <a:gd name="T54" fmla="*/ 0 w 4"/>
              <a:gd name="T55" fmla="*/ 2 h 4"/>
              <a:gd name="T56" fmla="*/ 0 w 4"/>
              <a:gd name="T57" fmla="*/ 2 h 4"/>
              <a:gd name="T58" fmla="*/ 0 w 4"/>
              <a:gd name="T59" fmla="*/ 2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6" name="Freeform 338"/>
          <p:cNvSpPr>
            <a:spLocks/>
          </p:cNvSpPr>
          <p:nvPr/>
        </p:nvSpPr>
        <p:spPr bwMode="auto">
          <a:xfrm>
            <a:off x="3333750" y="2838450"/>
            <a:ext cx="19050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0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2 w 4"/>
              <a:gd name="T11" fmla="*/ 2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7" name="Freeform 339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0 w 4"/>
              <a:gd name="T7" fmla="*/ 2 h 4"/>
              <a:gd name="T8" fmla="*/ 2 w 4"/>
              <a:gd name="T9" fmla="*/ 0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2 w 4"/>
              <a:gd name="T21" fmla="*/ 0 h 4"/>
              <a:gd name="T22" fmla="*/ 4 w 4"/>
              <a:gd name="T23" fmla="*/ 0 h 4"/>
              <a:gd name="T24" fmla="*/ 4 w 4"/>
              <a:gd name="T25" fmla="*/ 0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2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2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8" name="Freeform 340"/>
          <p:cNvSpPr>
            <a:spLocks/>
          </p:cNvSpPr>
          <p:nvPr/>
        </p:nvSpPr>
        <p:spPr bwMode="auto">
          <a:xfrm>
            <a:off x="3302000" y="2889250"/>
            <a:ext cx="17463" cy="20638"/>
          </a:xfrm>
          <a:custGeom>
            <a:avLst/>
            <a:gdLst>
              <a:gd name="T0" fmla="*/ 0 w 4"/>
              <a:gd name="T1" fmla="*/ 2 h 4"/>
              <a:gd name="T2" fmla="*/ 2 w 4"/>
              <a:gd name="T3" fmla="*/ 0 h 4"/>
              <a:gd name="T4" fmla="*/ 4 w 4"/>
              <a:gd name="T5" fmla="*/ 0 h 4"/>
              <a:gd name="T6" fmla="*/ 4 w 4"/>
              <a:gd name="T7" fmla="*/ 2 h 4"/>
              <a:gd name="T8" fmla="*/ 4 w 4"/>
              <a:gd name="T9" fmla="*/ 4 h 4"/>
              <a:gd name="T10" fmla="*/ 2 w 4"/>
              <a:gd name="T11" fmla="*/ 4 h 4"/>
              <a:gd name="T12" fmla="*/ 0 w 4"/>
              <a:gd name="T13" fmla="*/ 4 h 4"/>
              <a:gd name="T14" fmla="*/ 0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09" name="Freeform 341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0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2 h 4"/>
              <a:gd name="T38" fmla="*/ 2 w 2"/>
              <a:gd name="T39" fmla="*/ 2 h 4"/>
              <a:gd name="T40" fmla="*/ 2 w 2"/>
              <a:gd name="T41" fmla="*/ 2 h 4"/>
              <a:gd name="T42" fmla="*/ 2 w 2"/>
              <a:gd name="T43" fmla="*/ 4 h 4"/>
              <a:gd name="T44" fmla="*/ 2 w 2"/>
              <a:gd name="T45" fmla="*/ 4 h 4"/>
              <a:gd name="T46" fmla="*/ 2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2 h 4"/>
              <a:gd name="T58" fmla="*/ 0 w 2"/>
              <a:gd name="T59" fmla="*/ 2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0" name="Freeform 342"/>
          <p:cNvSpPr>
            <a:spLocks/>
          </p:cNvSpPr>
          <p:nvPr/>
        </p:nvSpPr>
        <p:spPr bwMode="auto">
          <a:xfrm>
            <a:off x="3495675" y="5621338"/>
            <a:ext cx="9525" cy="20637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1" name="Freeform 343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0 w 4"/>
              <a:gd name="T5" fmla="*/ 0 h 1"/>
              <a:gd name="T6" fmla="*/ 0 w 4"/>
              <a:gd name="T7" fmla="*/ 0 h 1"/>
              <a:gd name="T8" fmla="*/ 0 w 4"/>
              <a:gd name="T9" fmla="*/ 0 h 1"/>
              <a:gd name="T10" fmla="*/ 0 w 4"/>
              <a:gd name="T11" fmla="*/ 0 h 1"/>
              <a:gd name="T12" fmla="*/ 0 w 4"/>
              <a:gd name="T13" fmla="*/ 0 h 1"/>
              <a:gd name="T14" fmla="*/ 2 w 4"/>
              <a:gd name="T15" fmla="*/ 0 h 1"/>
              <a:gd name="T16" fmla="*/ 2 w 4"/>
              <a:gd name="T17" fmla="*/ 0 h 1"/>
              <a:gd name="T18" fmla="*/ 2 w 4"/>
              <a:gd name="T19" fmla="*/ 0 h 1"/>
              <a:gd name="T20" fmla="*/ 2 w 4"/>
              <a:gd name="T21" fmla="*/ 0 h 1"/>
              <a:gd name="T22" fmla="*/ 2 w 4"/>
              <a:gd name="T23" fmla="*/ 0 h 1"/>
              <a:gd name="T24" fmla="*/ 2 w 4"/>
              <a:gd name="T25" fmla="*/ 0 h 1"/>
              <a:gd name="T26" fmla="*/ 2 w 4"/>
              <a:gd name="T27" fmla="*/ 0 h 1"/>
              <a:gd name="T28" fmla="*/ 2 w 4"/>
              <a:gd name="T29" fmla="*/ 0 h 1"/>
              <a:gd name="T30" fmla="*/ 4 w 4"/>
              <a:gd name="T31" fmla="*/ 0 h 1"/>
              <a:gd name="T32" fmla="*/ 4 w 4"/>
              <a:gd name="T33" fmla="*/ 1 h 1"/>
              <a:gd name="T34" fmla="*/ 4 w 4"/>
              <a:gd name="T35" fmla="*/ 1 h 1"/>
              <a:gd name="T36" fmla="*/ 2 w 4"/>
              <a:gd name="T37" fmla="*/ 1 h 1"/>
              <a:gd name="T38" fmla="*/ 2 w 4"/>
              <a:gd name="T39" fmla="*/ 1 h 1"/>
              <a:gd name="T40" fmla="*/ 2 w 4"/>
              <a:gd name="T41" fmla="*/ 1 h 1"/>
              <a:gd name="T42" fmla="*/ 2 w 4"/>
              <a:gd name="T43" fmla="*/ 1 h 1"/>
              <a:gd name="T44" fmla="*/ 2 w 4"/>
              <a:gd name="T45" fmla="*/ 1 h 1"/>
              <a:gd name="T46" fmla="*/ 2 w 4"/>
              <a:gd name="T47" fmla="*/ 1 h 1"/>
              <a:gd name="T48" fmla="*/ 2 w 4"/>
              <a:gd name="T49" fmla="*/ 1 h 1"/>
              <a:gd name="T50" fmla="*/ 2 w 4"/>
              <a:gd name="T51" fmla="*/ 1 h 1"/>
              <a:gd name="T52" fmla="*/ 0 w 4"/>
              <a:gd name="T53" fmla="*/ 1 h 1"/>
              <a:gd name="T54" fmla="*/ 0 w 4"/>
              <a:gd name="T55" fmla="*/ 1 h 1"/>
              <a:gd name="T56" fmla="*/ 0 w 4"/>
              <a:gd name="T57" fmla="*/ 1 h 1"/>
              <a:gd name="T58" fmla="*/ 0 w 4"/>
              <a:gd name="T59" fmla="*/ 1 h 1"/>
              <a:gd name="T60" fmla="*/ 0 w 4"/>
              <a:gd name="T61" fmla="*/ 1 h 1"/>
              <a:gd name="T62" fmla="*/ 0 w 4"/>
              <a:gd name="T63" fmla="*/ 1 h 1"/>
              <a:gd name="T64" fmla="*/ 0 w 4"/>
              <a:gd name="T6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2" name="Freeform 344"/>
          <p:cNvSpPr>
            <a:spLocks/>
          </p:cNvSpPr>
          <p:nvPr/>
        </p:nvSpPr>
        <p:spPr bwMode="auto">
          <a:xfrm>
            <a:off x="3362325" y="2794000"/>
            <a:ext cx="17463" cy="4763"/>
          </a:xfrm>
          <a:custGeom>
            <a:avLst/>
            <a:gdLst>
              <a:gd name="T0" fmla="*/ 0 w 4"/>
              <a:gd name="T1" fmla="*/ 1 h 1"/>
              <a:gd name="T2" fmla="*/ 0 w 4"/>
              <a:gd name="T3" fmla="*/ 0 h 1"/>
              <a:gd name="T4" fmla="*/ 2 w 4"/>
              <a:gd name="T5" fmla="*/ 0 h 1"/>
              <a:gd name="T6" fmla="*/ 4 w 4"/>
              <a:gd name="T7" fmla="*/ 0 h 1"/>
              <a:gd name="T8" fmla="*/ 4 w 4"/>
              <a:gd name="T9" fmla="*/ 1 h 1"/>
              <a:gd name="T10" fmla="*/ 2 w 4"/>
              <a:gd name="T11" fmla="*/ 1 h 1"/>
              <a:gd name="T12" fmla="*/ 0 w 4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3" name="Freeform 345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2 h 4"/>
              <a:gd name="T4" fmla="*/ 0 w 2"/>
              <a:gd name="T5" fmla="*/ 2 h 4"/>
              <a:gd name="T6" fmla="*/ 0 w 2"/>
              <a:gd name="T7" fmla="*/ 2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0 h 4"/>
              <a:gd name="T14" fmla="*/ 0 w 2"/>
              <a:gd name="T15" fmla="*/ 0 h 4"/>
              <a:gd name="T16" fmla="*/ 2 w 2"/>
              <a:gd name="T17" fmla="*/ 0 h 4"/>
              <a:gd name="T18" fmla="*/ 2 w 2"/>
              <a:gd name="T19" fmla="*/ 0 h 4"/>
              <a:gd name="T20" fmla="*/ 2 w 2"/>
              <a:gd name="T21" fmla="*/ 0 h 4"/>
              <a:gd name="T22" fmla="*/ 2 w 2"/>
              <a:gd name="T23" fmla="*/ 0 h 4"/>
              <a:gd name="T24" fmla="*/ 2 w 2"/>
              <a:gd name="T25" fmla="*/ 2 h 4"/>
              <a:gd name="T26" fmla="*/ 2 w 2"/>
              <a:gd name="T27" fmla="*/ 2 h 4"/>
              <a:gd name="T28" fmla="*/ 2 w 2"/>
              <a:gd name="T29" fmla="*/ 2 h 4"/>
              <a:gd name="T30" fmla="*/ 2 w 2"/>
              <a:gd name="T31" fmla="*/ 2 h 4"/>
              <a:gd name="T32" fmla="*/ 2 w 2"/>
              <a:gd name="T33" fmla="*/ 2 h 4"/>
              <a:gd name="T34" fmla="*/ 2 w 2"/>
              <a:gd name="T35" fmla="*/ 2 h 4"/>
              <a:gd name="T36" fmla="*/ 2 w 2"/>
              <a:gd name="T37" fmla="*/ 4 h 4"/>
              <a:gd name="T38" fmla="*/ 2 w 2"/>
              <a:gd name="T39" fmla="*/ 4 h 4"/>
              <a:gd name="T40" fmla="*/ 2 w 2"/>
              <a:gd name="T41" fmla="*/ 4 h 4"/>
              <a:gd name="T42" fmla="*/ 2 w 2"/>
              <a:gd name="T43" fmla="*/ 4 h 4"/>
              <a:gd name="T44" fmla="*/ 2 w 2"/>
              <a:gd name="T45" fmla="*/ 4 h 4"/>
              <a:gd name="T46" fmla="*/ 0 w 2"/>
              <a:gd name="T47" fmla="*/ 4 h 4"/>
              <a:gd name="T48" fmla="*/ 0 w 2"/>
              <a:gd name="T49" fmla="*/ 4 h 4"/>
              <a:gd name="T50" fmla="*/ 0 w 2"/>
              <a:gd name="T51" fmla="*/ 4 h 4"/>
              <a:gd name="T52" fmla="*/ 0 w 2"/>
              <a:gd name="T53" fmla="*/ 4 h 4"/>
              <a:gd name="T54" fmla="*/ 0 w 2"/>
              <a:gd name="T55" fmla="*/ 4 h 4"/>
              <a:gd name="T56" fmla="*/ 0 w 2"/>
              <a:gd name="T57" fmla="*/ 4 h 4"/>
              <a:gd name="T58" fmla="*/ 0 w 2"/>
              <a:gd name="T59" fmla="*/ 4 h 4"/>
              <a:gd name="T60" fmla="*/ 0 w 2"/>
              <a:gd name="T61" fmla="*/ 2 h 4"/>
              <a:gd name="T62" fmla="*/ 0 w 2"/>
              <a:gd name="T63" fmla="*/ 2 h 4"/>
              <a:gd name="T64" fmla="*/ 0 w 2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4" name="Freeform 346"/>
          <p:cNvSpPr>
            <a:spLocks/>
          </p:cNvSpPr>
          <p:nvPr/>
        </p:nvSpPr>
        <p:spPr bwMode="auto">
          <a:xfrm>
            <a:off x="3352800" y="2889250"/>
            <a:ext cx="9525" cy="20638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0 h 4"/>
              <a:gd name="T6" fmla="*/ 2 w 2"/>
              <a:gd name="T7" fmla="*/ 2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5" name="Freeform 347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1 w 1"/>
              <a:gd name="T13" fmla="*/ 0 h 4"/>
              <a:gd name="T14" fmla="*/ 1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0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2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1 w 1"/>
              <a:gd name="T45" fmla="*/ 4 h 4"/>
              <a:gd name="T46" fmla="*/ 1 w 1"/>
              <a:gd name="T47" fmla="*/ 4 h 4"/>
              <a:gd name="T48" fmla="*/ 1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6" name="Freeform 348"/>
          <p:cNvSpPr>
            <a:spLocks/>
          </p:cNvSpPr>
          <p:nvPr/>
        </p:nvSpPr>
        <p:spPr bwMode="auto">
          <a:xfrm>
            <a:off x="3541713" y="5621338"/>
            <a:ext cx="4762" cy="20637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7" name="Freeform 349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0 w 4"/>
              <a:gd name="T3" fmla="*/ 2 h 4"/>
              <a:gd name="T4" fmla="*/ 0 w 4"/>
              <a:gd name="T5" fmla="*/ 2 h 4"/>
              <a:gd name="T6" fmla="*/ 2 w 4"/>
              <a:gd name="T7" fmla="*/ 2 h 4"/>
              <a:gd name="T8" fmla="*/ 2 w 4"/>
              <a:gd name="T9" fmla="*/ 2 h 4"/>
              <a:gd name="T10" fmla="*/ 2 w 4"/>
              <a:gd name="T11" fmla="*/ 0 h 4"/>
              <a:gd name="T12" fmla="*/ 2 w 4"/>
              <a:gd name="T13" fmla="*/ 0 h 4"/>
              <a:gd name="T14" fmla="*/ 2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4 w 4"/>
              <a:gd name="T21" fmla="*/ 0 h 4"/>
              <a:gd name="T22" fmla="*/ 4 w 4"/>
              <a:gd name="T23" fmla="*/ 2 h 4"/>
              <a:gd name="T24" fmla="*/ 4 w 4"/>
              <a:gd name="T25" fmla="*/ 2 h 4"/>
              <a:gd name="T26" fmla="*/ 4 w 4"/>
              <a:gd name="T27" fmla="*/ 2 h 4"/>
              <a:gd name="T28" fmla="*/ 4 w 4"/>
              <a:gd name="T29" fmla="*/ 2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4 h 4"/>
              <a:gd name="T36" fmla="*/ 4 w 4"/>
              <a:gd name="T37" fmla="*/ 4 h 4"/>
              <a:gd name="T38" fmla="*/ 4 w 4"/>
              <a:gd name="T39" fmla="*/ 4 h 4"/>
              <a:gd name="T40" fmla="*/ 4 w 4"/>
              <a:gd name="T41" fmla="*/ 4 h 4"/>
              <a:gd name="T42" fmla="*/ 4 w 4"/>
              <a:gd name="T43" fmla="*/ 4 h 4"/>
              <a:gd name="T44" fmla="*/ 2 w 4"/>
              <a:gd name="T45" fmla="*/ 4 h 4"/>
              <a:gd name="T46" fmla="*/ 2 w 4"/>
              <a:gd name="T47" fmla="*/ 4 h 4"/>
              <a:gd name="T48" fmla="*/ 2 w 4"/>
              <a:gd name="T49" fmla="*/ 4 h 4"/>
              <a:gd name="T50" fmla="*/ 2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0 w 4"/>
              <a:gd name="T59" fmla="*/ 4 h 4"/>
              <a:gd name="T60" fmla="*/ 0 w 4"/>
              <a:gd name="T61" fmla="*/ 4 h 4"/>
              <a:gd name="T62" fmla="*/ 0 w 4"/>
              <a:gd name="T63" fmla="*/ 2 h 4"/>
              <a:gd name="T64" fmla="*/ 0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8" name="Freeform 350"/>
          <p:cNvSpPr>
            <a:spLocks/>
          </p:cNvSpPr>
          <p:nvPr/>
        </p:nvSpPr>
        <p:spPr bwMode="auto">
          <a:xfrm>
            <a:off x="3292475" y="2819400"/>
            <a:ext cx="19050" cy="19050"/>
          </a:xfrm>
          <a:custGeom>
            <a:avLst/>
            <a:gdLst>
              <a:gd name="T0" fmla="*/ 0 w 4"/>
              <a:gd name="T1" fmla="*/ 2 h 4"/>
              <a:gd name="T2" fmla="*/ 2 w 4"/>
              <a:gd name="T3" fmla="*/ 2 h 4"/>
              <a:gd name="T4" fmla="*/ 2 w 4"/>
              <a:gd name="T5" fmla="*/ 0 h 4"/>
              <a:gd name="T6" fmla="*/ 4 w 4"/>
              <a:gd name="T7" fmla="*/ 0 h 4"/>
              <a:gd name="T8" fmla="*/ 4 w 4"/>
              <a:gd name="T9" fmla="*/ 2 h 4"/>
              <a:gd name="T10" fmla="*/ 4 w 4"/>
              <a:gd name="T11" fmla="*/ 4 h 4"/>
              <a:gd name="T12" fmla="*/ 2 w 4"/>
              <a:gd name="T13" fmla="*/ 4 h 4"/>
              <a:gd name="T14" fmla="*/ 0 w 4"/>
              <a:gd name="T15" fmla="*/ 4 h 4"/>
              <a:gd name="T16" fmla="*/ 0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19" name="Freeform 351"/>
          <p:cNvSpPr>
            <a:spLocks/>
          </p:cNvSpPr>
          <p:nvPr/>
        </p:nvSpPr>
        <p:spPr bwMode="auto">
          <a:xfrm>
            <a:off x="3324225" y="2733675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2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2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0" name="Rectangle 352"/>
          <p:cNvSpPr>
            <a:spLocks noChangeArrowheads="1"/>
          </p:cNvSpPr>
          <p:nvPr/>
        </p:nvSpPr>
        <p:spPr bwMode="auto">
          <a:xfrm>
            <a:off x="3324225" y="2733675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1" name="Freeform 353"/>
          <p:cNvSpPr>
            <a:spLocks/>
          </p:cNvSpPr>
          <p:nvPr/>
        </p:nvSpPr>
        <p:spPr bwMode="auto">
          <a:xfrm>
            <a:off x="3324225" y="2798763"/>
            <a:ext cx="9525" cy="952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  <a:gd name="T16" fmla="*/ 0 w 2"/>
              <a:gd name="T17" fmla="*/ 0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2 w 2"/>
              <a:gd name="T25" fmla="*/ 0 h 2"/>
              <a:gd name="T26" fmla="*/ 2 w 2"/>
              <a:gd name="T27" fmla="*/ 0 h 2"/>
              <a:gd name="T28" fmla="*/ 2 w 2"/>
              <a:gd name="T29" fmla="*/ 0 h 2"/>
              <a:gd name="T30" fmla="*/ 2 w 2"/>
              <a:gd name="T31" fmla="*/ 0 h 2"/>
              <a:gd name="T32" fmla="*/ 2 w 2"/>
              <a:gd name="T33" fmla="*/ 2 h 2"/>
              <a:gd name="T34" fmla="*/ 2 w 2"/>
              <a:gd name="T35" fmla="*/ 2 h 2"/>
              <a:gd name="T36" fmla="*/ 2 w 2"/>
              <a:gd name="T37" fmla="*/ 2 h 2"/>
              <a:gd name="T38" fmla="*/ 2 w 2"/>
              <a:gd name="T39" fmla="*/ 2 h 2"/>
              <a:gd name="T40" fmla="*/ 2 w 2"/>
              <a:gd name="T41" fmla="*/ 2 h 2"/>
              <a:gd name="T42" fmla="*/ 2 w 2"/>
              <a:gd name="T43" fmla="*/ 2 h 2"/>
              <a:gd name="T44" fmla="*/ 2 w 2"/>
              <a:gd name="T45" fmla="*/ 2 h 2"/>
              <a:gd name="T46" fmla="*/ 0 w 2"/>
              <a:gd name="T47" fmla="*/ 2 h 2"/>
              <a:gd name="T48" fmla="*/ 0 w 2"/>
              <a:gd name="T49" fmla="*/ 2 h 2"/>
              <a:gd name="T50" fmla="*/ 0 w 2"/>
              <a:gd name="T51" fmla="*/ 2 h 2"/>
              <a:gd name="T52" fmla="*/ 0 w 2"/>
              <a:gd name="T53" fmla="*/ 2 h 2"/>
              <a:gd name="T54" fmla="*/ 0 w 2"/>
              <a:gd name="T55" fmla="*/ 2 h 2"/>
              <a:gd name="T56" fmla="*/ 0 w 2"/>
              <a:gd name="T57" fmla="*/ 2 h 2"/>
              <a:gd name="T58" fmla="*/ 0 w 2"/>
              <a:gd name="T59" fmla="*/ 2 h 2"/>
              <a:gd name="T60" fmla="*/ 0 w 2"/>
              <a:gd name="T61" fmla="*/ 2 h 2"/>
              <a:gd name="T62" fmla="*/ 0 w 2"/>
              <a:gd name="T63" fmla="*/ 2 h 2"/>
              <a:gd name="T64" fmla="*/ 0 w 2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2" name="Rectangle 354"/>
          <p:cNvSpPr>
            <a:spLocks noChangeArrowheads="1"/>
          </p:cNvSpPr>
          <p:nvPr/>
        </p:nvSpPr>
        <p:spPr bwMode="auto">
          <a:xfrm>
            <a:off x="3324225" y="2798763"/>
            <a:ext cx="9525" cy="9525"/>
          </a:xfrm>
          <a:prstGeom prst="rect">
            <a:avLst/>
          </a:prstGeom>
          <a:noFill/>
          <a:ln w="0">
            <a:solidFill>
              <a:srgbClr val="25221E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3" name="Freeform 355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0 w 1"/>
              <a:gd name="T5" fmla="*/ 2 h 4"/>
              <a:gd name="T6" fmla="*/ 0 w 1"/>
              <a:gd name="T7" fmla="*/ 0 h 4"/>
              <a:gd name="T8" fmla="*/ 0 w 1"/>
              <a:gd name="T9" fmla="*/ 0 h 4"/>
              <a:gd name="T10" fmla="*/ 0 w 1"/>
              <a:gd name="T11" fmla="*/ 0 h 4"/>
              <a:gd name="T12" fmla="*/ 0 w 1"/>
              <a:gd name="T13" fmla="*/ 0 h 4"/>
              <a:gd name="T14" fmla="*/ 0 w 1"/>
              <a:gd name="T15" fmla="*/ 0 h 4"/>
              <a:gd name="T16" fmla="*/ 1 w 1"/>
              <a:gd name="T17" fmla="*/ 0 h 4"/>
              <a:gd name="T18" fmla="*/ 1 w 1"/>
              <a:gd name="T19" fmla="*/ 0 h 4"/>
              <a:gd name="T20" fmla="*/ 1 w 1"/>
              <a:gd name="T21" fmla="*/ 0 h 4"/>
              <a:gd name="T22" fmla="*/ 1 w 1"/>
              <a:gd name="T23" fmla="*/ 0 h 4"/>
              <a:gd name="T24" fmla="*/ 1 w 1"/>
              <a:gd name="T25" fmla="*/ 2 h 4"/>
              <a:gd name="T26" fmla="*/ 1 w 1"/>
              <a:gd name="T27" fmla="*/ 2 h 4"/>
              <a:gd name="T28" fmla="*/ 1 w 1"/>
              <a:gd name="T29" fmla="*/ 2 h 4"/>
              <a:gd name="T30" fmla="*/ 1 w 1"/>
              <a:gd name="T31" fmla="*/ 2 h 4"/>
              <a:gd name="T32" fmla="*/ 1 w 1"/>
              <a:gd name="T33" fmla="*/ 2 h 4"/>
              <a:gd name="T34" fmla="*/ 1 w 1"/>
              <a:gd name="T35" fmla="*/ 2 h 4"/>
              <a:gd name="T36" fmla="*/ 1 w 1"/>
              <a:gd name="T37" fmla="*/ 4 h 4"/>
              <a:gd name="T38" fmla="*/ 1 w 1"/>
              <a:gd name="T39" fmla="*/ 4 h 4"/>
              <a:gd name="T40" fmla="*/ 1 w 1"/>
              <a:gd name="T41" fmla="*/ 4 h 4"/>
              <a:gd name="T42" fmla="*/ 1 w 1"/>
              <a:gd name="T43" fmla="*/ 4 h 4"/>
              <a:gd name="T44" fmla="*/ 0 w 1"/>
              <a:gd name="T45" fmla="*/ 4 h 4"/>
              <a:gd name="T46" fmla="*/ 0 w 1"/>
              <a:gd name="T47" fmla="*/ 4 h 4"/>
              <a:gd name="T48" fmla="*/ 0 w 1"/>
              <a:gd name="T49" fmla="*/ 4 h 4"/>
              <a:gd name="T50" fmla="*/ 0 w 1"/>
              <a:gd name="T51" fmla="*/ 4 h 4"/>
              <a:gd name="T52" fmla="*/ 0 w 1"/>
              <a:gd name="T53" fmla="*/ 4 h 4"/>
              <a:gd name="T54" fmla="*/ 0 w 1"/>
              <a:gd name="T55" fmla="*/ 4 h 4"/>
              <a:gd name="T56" fmla="*/ 0 w 1"/>
              <a:gd name="T57" fmla="*/ 4 h 4"/>
              <a:gd name="T58" fmla="*/ 0 w 1"/>
              <a:gd name="T59" fmla="*/ 2 h 4"/>
              <a:gd name="T60" fmla="*/ 0 w 1"/>
              <a:gd name="T61" fmla="*/ 2 h 4"/>
              <a:gd name="T62" fmla="*/ 0 w 1"/>
              <a:gd name="T63" fmla="*/ 2 h 4"/>
              <a:gd name="T64" fmla="*/ 0 w 1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4" name="Freeform 356"/>
          <p:cNvSpPr>
            <a:spLocks/>
          </p:cNvSpPr>
          <p:nvPr/>
        </p:nvSpPr>
        <p:spPr bwMode="auto">
          <a:xfrm>
            <a:off x="3319463" y="2933700"/>
            <a:ext cx="4762" cy="20638"/>
          </a:xfrm>
          <a:custGeom>
            <a:avLst/>
            <a:gdLst>
              <a:gd name="T0" fmla="*/ 0 w 1"/>
              <a:gd name="T1" fmla="*/ 2 h 4"/>
              <a:gd name="T2" fmla="*/ 0 w 1"/>
              <a:gd name="T3" fmla="*/ 0 h 4"/>
              <a:gd name="T4" fmla="*/ 1 w 1"/>
              <a:gd name="T5" fmla="*/ 0 h 4"/>
              <a:gd name="T6" fmla="*/ 1 w 1"/>
              <a:gd name="T7" fmla="*/ 2 h 4"/>
              <a:gd name="T8" fmla="*/ 1 w 1"/>
              <a:gd name="T9" fmla="*/ 4 h 4"/>
              <a:gd name="T10" fmla="*/ 0 w 1"/>
              <a:gd name="T11" fmla="*/ 4 h 4"/>
              <a:gd name="T12" fmla="*/ 0 w 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5" name="Freeform 357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0 w 2"/>
              <a:gd name="T5" fmla="*/ 0 h 3"/>
              <a:gd name="T6" fmla="*/ 0 w 2"/>
              <a:gd name="T7" fmla="*/ 0 h 3"/>
              <a:gd name="T8" fmla="*/ 0 w 2"/>
              <a:gd name="T9" fmla="*/ 0 h 3"/>
              <a:gd name="T10" fmla="*/ 0 w 2"/>
              <a:gd name="T11" fmla="*/ 0 h 3"/>
              <a:gd name="T12" fmla="*/ 0 w 2"/>
              <a:gd name="T13" fmla="*/ 0 h 3"/>
              <a:gd name="T14" fmla="*/ 0 w 2"/>
              <a:gd name="T15" fmla="*/ 0 h 3"/>
              <a:gd name="T16" fmla="*/ 2 w 2"/>
              <a:gd name="T17" fmla="*/ 0 h 3"/>
              <a:gd name="T18" fmla="*/ 2 w 2"/>
              <a:gd name="T19" fmla="*/ 0 h 3"/>
              <a:gd name="T20" fmla="*/ 2 w 2"/>
              <a:gd name="T21" fmla="*/ 0 h 3"/>
              <a:gd name="T22" fmla="*/ 2 w 2"/>
              <a:gd name="T23" fmla="*/ 0 h 3"/>
              <a:gd name="T24" fmla="*/ 2 w 2"/>
              <a:gd name="T25" fmla="*/ 0 h 3"/>
              <a:gd name="T26" fmla="*/ 2 w 2"/>
              <a:gd name="T27" fmla="*/ 0 h 3"/>
              <a:gd name="T28" fmla="*/ 2 w 2"/>
              <a:gd name="T29" fmla="*/ 0 h 3"/>
              <a:gd name="T30" fmla="*/ 2 w 2"/>
              <a:gd name="T31" fmla="*/ 1 h 3"/>
              <a:gd name="T32" fmla="*/ 2 w 2"/>
              <a:gd name="T33" fmla="*/ 1 h 3"/>
              <a:gd name="T34" fmla="*/ 2 w 2"/>
              <a:gd name="T35" fmla="*/ 1 h 3"/>
              <a:gd name="T36" fmla="*/ 2 w 2"/>
              <a:gd name="T37" fmla="*/ 1 h 3"/>
              <a:gd name="T38" fmla="*/ 2 w 2"/>
              <a:gd name="T39" fmla="*/ 1 h 3"/>
              <a:gd name="T40" fmla="*/ 2 w 2"/>
              <a:gd name="T41" fmla="*/ 1 h 3"/>
              <a:gd name="T42" fmla="*/ 2 w 2"/>
              <a:gd name="T43" fmla="*/ 1 h 3"/>
              <a:gd name="T44" fmla="*/ 0 w 2"/>
              <a:gd name="T45" fmla="*/ 3 h 3"/>
              <a:gd name="T46" fmla="*/ 0 w 2"/>
              <a:gd name="T47" fmla="*/ 3 h 3"/>
              <a:gd name="T48" fmla="*/ 0 w 2"/>
              <a:gd name="T49" fmla="*/ 3 h 3"/>
              <a:gd name="T50" fmla="*/ 0 w 2"/>
              <a:gd name="T51" fmla="*/ 1 h 3"/>
              <a:gd name="T52" fmla="*/ 0 w 2"/>
              <a:gd name="T53" fmla="*/ 1 h 3"/>
              <a:gd name="T54" fmla="*/ 0 w 2"/>
              <a:gd name="T55" fmla="*/ 1 h 3"/>
              <a:gd name="T56" fmla="*/ 0 w 2"/>
              <a:gd name="T57" fmla="*/ 1 h 3"/>
              <a:gd name="T58" fmla="*/ 0 w 2"/>
              <a:gd name="T59" fmla="*/ 1 h 3"/>
              <a:gd name="T60" fmla="*/ 0 w 2"/>
              <a:gd name="T61" fmla="*/ 1 h 3"/>
              <a:gd name="T62" fmla="*/ 0 w 2"/>
              <a:gd name="T63" fmla="*/ 1 h 3"/>
              <a:gd name="T64" fmla="*/ 0 w 2"/>
              <a:gd name="T6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526" name="Freeform 358"/>
          <p:cNvSpPr>
            <a:spLocks/>
          </p:cNvSpPr>
          <p:nvPr/>
        </p:nvSpPr>
        <p:spPr bwMode="auto">
          <a:xfrm>
            <a:off x="3505200" y="5672138"/>
            <a:ext cx="9525" cy="14287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2 w 2"/>
              <a:gd name="T5" fmla="*/ 1 h 3"/>
              <a:gd name="T6" fmla="*/ 0 w 2"/>
              <a:gd name="T7" fmla="*/ 3 h 3"/>
              <a:gd name="T8" fmla="*/ 0 w 2"/>
              <a:gd name="T9" fmla="*/ 1 h 3"/>
              <a:gd name="T10" fmla="*/ 0 w 2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63527" name="Group 359"/>
          <p:cNvGrpSpPr>
            <a:grpSpLocks/>
          </p:cNvGrpSpPr>
          <p:nvPr/>
        </p:nvGrpSpPr>
        <p:grpSpPr bwMode="auto">
          <a:xfrm>
            <a:off x="754063" y="2722563"/>
            <a:ext cx="2705100" cy="3181350"/>
            <a:chOff x="2265" y="1859"/>
            <a:chExt cx="584" cy="632"/>
          </a:xfrm>
        </p:grpSpPr>
        <p:sp>
          <p:nvSpPr>
            <p:cNvPr id="263528" name="Freeform 360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29" name="Freeform 361"/>
            <p:cNvSpPr>
              <a:spLocks/>
            </p:cNvSpPr>
            <p:nvPr/>
          </p:nvSpPr>
          <p:spPr bwMode="auto">
            <a:xfrm>
              <a:off x="2799" y="185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0" name="Freeform 362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1" name="Freeform 363"/>
            <p:cNvSpPr>
              <a:spLocks/>
            </p:cNvSpPr>
            <p:nvPr/>
          </p:nvSpPr>
          <p:spPr bwMode="auto">
            <a:xfrm>
              <a:off x="2805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2" name="Freeform 364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3" name="Freeform 365"/>
            <p:cNvSpPr>
              <a:spLocks/>
            </p:cNvSpPr>
            <p:nvPr/>
          </p:nvSpPr>
          <p:spPr bwMode="auto">
            <a:xfrm>
              <a:off x="2847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4" name="Freeform 366"/>
            <p:cNvSpPr>
              <a:spLocks/>
            </p:cNvSpPr>
            <p:nvPr/>
          </p:nvSpPr>
          <p:spPr bwMode="auto">
            <a:xfrm>
              <a:off x="2797" y="1913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5" name="Rectangle 367"/>
            <p:cNvSpPr>
              <a:spLocks noChangeArrowheads="1"/>
            </p:cNvSpPr>
            <p:nvPr/>
          </p:nvSpPr>
          <p:spPr bwMode="auto">
            <a:xfrm>
              <a:off x="2797" y="1913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6" name="Freeform 368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7" name="Freeform 369"/>
            <p:cNvSpPr>
              <a:spLocks/>
            </p:cNvSpPr>
            <p:nvPr/>
          </p:nvSpPr>
          <p:spPr bwMode="auto">
            <a:xfrm>
              <a:off x="2838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8" name="Freeform 370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39" name="Freeform 371"/>
            <p:cNvSpPr>
              <a:spLocks/>
            </p:cNvSpPr>
            <p:nvPr/>
          </p:nvSpPr>
          <p:spPr bwMode="auto">
            <a:xfrm>
              <a:off x="2813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0" name="Freeform 372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1" name="Freeform 373"/>
            <p:cNvSpPr>
              <a:spLocks/>
            </p:cNvSpPr>
            <p:nvPr/>
          </p:nvSpPr>
          <p:spPr bwMode="auto">
            <a:xfrm>
              <a:off x="2797" y="190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2" name="Freeform 374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3" name="Freeform 375"/>
            <p:cNvSpPr>
              <a:spLocks/>
            </p:cNvSpPr>
            <p:nvPr/>
          </p:nvSpPr>
          <p:spPr bwMode="auto">
            <a:xfrm>
              <a:off x="2838" y="2446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4" name="Freeform 376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5" name="Freeform 377"/>
            <p:cNvSpPr>
              <a:spLocks/>
            </p:cNvSpPr>
            <p:nvPr/>
          </p:nvSpPr>
          <p:spPr bwMode="auto">
            <a:xfrm>
              <a:off x="2803" y="186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6" name="Freeform 378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7" name="Freeform 379"/>
            <p:cNvSpPr>
              <a:spLocks/>
            </p:cNvSpPr>
            <p:nvPr/>
          </p:nvSpPr>
          <p:spPr bwMode="auto">
            <a:xfrm>
              <a:off x="2778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8" name="Freeform 380"/>
            <p:cNvSpPr>
              <a:spLocks/>
            </p:cNvSpPr>
            <p:nvPr/>
          </p:nvSpPr>
          <p:spPr bwMode="auto">
            <a:xfrm>
              <a:off x="2803" y="18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49" name="Rectangle 381"/>
            <p:cNvSpPr>
              <a:spLocks noChangeArrowheads="1"/>
            </p:cNvSpPr>
            <p:nvPr/>
          </p:nvSpPr>
          <p:spPr bwMode="auto">
            <a:xfrm>
              <a:off x="2803" y="1873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0" name="Freeform 382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1" name="Freeform 383"/>
            <p:cNvSpPr>
              <a:spLocks/>
            </p:cNvSpPr>
            <p:nvPr/>
          </p:nvSpPr>
          <p:spPr bwMode="auto">
            <a:xfrm>
              <a:off x="2790" y="190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2" name="Freeform 384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3" name="Freeform 385"/>
            <p:cNvSpPr>
              <a:spLocks/>
            </p:cNvSpPr>
            <p:nvPr/>
          </p:nvSpPr>
          <p:spPr bwMode="auto">
            <a:xfrm>
              <a:off x="2830" y="245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4" name="Freeform 386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5" name="Freeform 387"/>
            <p:cNvSpPr>
              <a:spLocks/>
            </p:cNvSpPr>
            <p:nvPr/>
          </p:nvSpPr>
          <p:spPr bwMode="auto">
            <a:xfrm>
              <a:off x="2790" y="1874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6" name="Freeform 388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7" name="Freeform 389"/>
            <p:cNvSpPr>
              <a:spLocks/>
            </p:cNvSpPr>
            <p:nvPr/>
          </p:nvSpPr>
          <p:spPr bwMode="auto">
            <a:xfrm>
              <a:off x="2790" y="1899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2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8" name="Freeform 390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59" name="Freeform 391"/>
            <p:cNvSpPr>
              <a:spLocks/>
            </p:cNvSpPr>
            <p:nvPr/>
          </p:nvSpPr>
          <p:spPr bwMode="auto">
            <a:xfrm>
              <a:off x="2830" y="2443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0" name="Freeform 392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1" name="Freeform 393"/>
            <p:cNvSpPr>
              <a:spLocks/>
            </p:cNvSpPr>
            <p:nvPr/>
          </p:nvSpPr>
          <p:spPr bwMode="auto">
            <a:xfrm>
              <a:off x="2788" y="186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2" name="Freeform 394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4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3" name="Freeform 395"/>
            <p:cNvSpPr>
              <a:spLocks/>
            </p:cNvSpPr>
            <p:nvPr/>
          </p:nvSpPr>
          <p:spPr bwMode="auto">
            <a:xfrm>
              <a:off x="2776" y="1911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4" name="Freeform 396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1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0 w 1"/>
                <a:gd name="T41" fmla="*/ 4 h 4"/>
                <a:gd name="T42" fmla="*/ 0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5" name="Freeform 397"/>
            <p:cNvSpPr>
              <a:spLocks/>
            </p:cNvSpPr>
            <p:nvPr/>
          </p:nvSpPr>
          <p:spPr bwMode="auto">
            <a:xfrm>
              <a:off x="2819" y="2454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6" name="Freeform 398"/>
            <p:cNvSpPr>
              <a:spLocks/>
            </p:cNvSpPr>
            <p:nvPr/>
          </p:nvSpPr>
          <p:spPr bwMode="auto">
            <a:xfrm>
              <a:off x="2772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7" name="Rectangle 399"/>
            <p:cNvSpPr>
              <a:spLocks noChangeArrowheads="1"/>
            </p:cNvSpPr>
            <p:nvPr/>
          </p:nvSpPr>
          <p:spPr bwMode="auto">
            <a:xfrm>
              <a:off x="2772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8" name="Freeform 400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1 h 3"/>
                <a:gd name="T42" fmla="*/ 0 w 2"/>
                <a:gd name="T43" fmla="*/ 3 h 3"/>
                <a:gd name="T44" fmla="*/ 0 w 2"/>
                <a:gd name="T45" fmla="*/ 3 h 3"/>
                <a:gd name="T46" fmla="*/ 0 w 2"/>
                <a:gd name="T47" fmla="*/ 1 h 3"/>
                <a:gd name="T48" fmla="*/ 0 w 2"/>
                <a:gd name="T49" fmla="*/ 1 h 3"/>
                <a:gd name="T50" fmla="*/ 0 w 2"/>
                <a:gd name="T51" fmla="*/ 1 h 3"/>
                <a:gd name="T52" fmla="*/ 0 w 2"/>
                <a:gd name="T53" fmla="*/ 1 h 3"/>
                <a:gd name="T54" fmla="*/ 0 w 2"/>
                <a:gd name="T55" fmla="*/ 1 h 3"/>
                <a:gd name="T56" fmla="*/ 0 w 2"/>
                <a:gd name="T57" fmla="*/ 1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0 h 3"/>
                <a:gd name="T64" fmla="*/ 0 w 2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69" name="Freeform 401"/>
            <p:cNvSpPr>
              <a:spLocks/>
            </p:cNvSpPr>
            <p:nvPr/>
          </p:nvSpPr>
          <p:spPr bwMode="auto">
            <a:xfrm>
              <a:off x="2778" y="1898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1 h 3"/>
                <a:gd name="T6" fmla="*/ 0 w 2"/>
                <a:gd name="T7" fmla="*/ 3 h 3"/>
                <a:gd name="T8" fmla="*/ 0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0" name="Freeform 402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0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2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1 w 3"/>
                <a:gd name="T31" fmla="*/ 2 h 4"/>
                <a:gd name="T32" fmla="*/ 1 w 3"/>
                <a:gd name="T33" fmla="*/ 4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0 w 3"/>
                <a:gd name="T45" fmla="*/ 4 h 4"/>
                <a:gd name="T46" fmla="*/ 0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1" name="Freeform 403"/>
            <p:cNvSpPr>
              <a:spLocks/>
            </p:cNvSpPr>
            <p:nvPr/>
          </p:nvSpPr>
          <p:spPr bwMode="auto">
            <a:xfrm>
              <a:off x="2819" y="243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2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2" name="Freeform 404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3" name="Freeform 405"/>
            <p:cNvSpPr>
              <a:spLocks/>
            </p:cNvSpPr>
            <p:nvPr/>
          </p:nvSpPr>
          <p:spPr bwMode="auto">
            <a:xfrm>
              <a:off x="2780" y="1878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4" name="Freeform 406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5" name="Freeform 407"/>
            <p:cNvSpPr>
              <a:spLocks/>
            </p:cNvSpPr>
            <p:nvPr/>
          </p:nvSpPr>
          <p:spPr bwMode="auto">
            <a:xfrm>
              <a:off x="2782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6" name="Freeform 408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7" name="Freeform 409"/>
            <p:cNvSpPr>
              <a:spLocks/>
            </p:cNvSpPr>
            <p:nvPr/>
          </p:nvSpPr>
          <p:spPr bwMode="auto">
            <a:xfrm>
              <a:off x="2767" y="190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8" name="Freeform 410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79" name="Freeform 411"/>
            <p:cNvSpPr>
              <a:spLocks/>
            </p:cNvSpPr>
            <p:nvPr/>
          </p:nvSpPr>
          <p:spPr bwMode="auto">
            <a:xfrm>
              <a:off x="2767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0" name="Freeform 412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1" name="Freeform 413"/>
            <p:cNvSpPr>
              <a:spLocks/>
            </p:cNvSpPr>
            <p:nvPr/>
          </p:nvSpPr>
          <p:spPr bwMode="auto">
            <a:xfrm>
              <a:off x="2759" y="189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2" name="Freeform 414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3" name="Freeform 415"/>
            <p:cNvSpPr>
              <a:spLocks/>
            </p:cNvSpPr>
            <p:nvPr/>
          </p:nvSpPr>
          <p:spPr bwMode="auto">
            <a:xfrm>
              <a:off x="2761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4" name="Freeform 416"/>
            <p:cNvSpPr>
              <a:spLocks/>
            </p:cNvSpPr>
            <p:nvPr/>
          </p:nvSpPr>
          <p:spPr bwMode="auto">
            <a:xfrm>
              <a:off x="2296" y="1886"/>
              <a:ext cx="21" cy="19"/>
            </a:xfrm>
            <a:custGeom>
              <a:avLst/>
              <a:gdLst>
                <a:gd name="T0" fmla="*/ 0 w 21"/>
                <a:gd name="T1" fmla="*/ 10 h 19"/>
                <a:gd name="T2" fmla="*/ 0 w 21"/>
                <a:gd name="T3" fmla="*/ 8 h 19"/>
                <a:gd name="T4" fmla="*/ 0 w 21"/>
                <a:gd name="T5" fmla="*/ 6 h 19"/>
                <a:gd name="T6" fmla="*/ 2 w 21"/>
                <a:gd name="T7" fmla="*/ 4 h 19"/>
                <a:gd name="T8" fmla="*/ 4 w 21"/>
                <a:gd name="T9" fmla="*/ 2 h 19"/>
                <a:gd name="T10" fmla="*/ 6 w 21"/>
                <a:gd name="T11" fmla="*/ 2 h 19"/>
                <a:gd name="T12" fmla="*/ 8 w 21"/>
                <a:gd name="T13" fmla="*/ 0 h 19"/>
                <a:gd name="T14" fmla="*/ 10 w 21"/>
                <a:gd name="T15" fmla="*/ 0 h 19"/>
                <a:gd name="T16" fmla="*/ 12 w 21"/>
                <a:gd name="T17" fmla="*/ 0 h 19"/>
                <a:gd name="T18" fmla="*/ 14 w 21"/>
                <a:gd name="T19" fmla="*/ 2 h 19"/>
                <a:gd name="T20" fmla="*/ 16 w 21"/>
                <a:gd name="T21" fmla="*/ 2 h 19"/>
                <a:gd name="T22" fmla="*/ 17 w 21"/>
                <a:gd name="T23" fmla="*/ 4 h 19"/>
                <a:gd name="T24" fmla="*/ 19 w 21"/>
                <a:gd name="T25" fmla="*/ 4 h 19"/>
                <a:gd name="T26" fmla="*/ 19 w 21"/>
                <a:gd name="T27" fmla="*/ 6 h 19"/>
                <a:gd name="T28" fmla="*/ 21 w 21"/>
                <a:gd name="T29" fmla="*/ 8 h 19"/>
                <a:gd name="T30" fmla="*/ 21 w 21"/>
                <a:gd name="T31" fmla="*/ 10 h 19"/>
                <a:gd name="T32" fmla="*/ 21 w 21"/>
                <a:gd name="T33" fmla="*/ 12 h 19"/>
                <a:gd name="T34" fmla="*/ 19 w 21"/>
                <a:gd name="T35" fmla="*/ 13 h 19"/>
                <a:gd name="T36" fmla="*/ 19 w 21"/>
                <a:gd name="T37" fmla="*/ 15 h 19"/>
                <a:gd name="T38" fmla="*/ 17 w 21"/>
                <a:gd name="T39" fmla="*/ 17 h 19"/>
                <a:gd name="T40" fmla="*/ 16 w 21"/>
                <a:gd name="T41" fmla="*/ 17 h 19"/>
                <a:gd name="T42" fmla="*/ 14 w 21"/>
                <a:gd name="T43" fmla="*/ 19 h 19"/>
                <a:gd name="T44" fmla="*/ 12 w 21"/>
                <a:gd name="T45" fmla="*/ 19 h 19"/>
                <a:gd name="T46" fmla="*/ 10 w 21"/>
                <a:gd name="T47" fmla="*/ 19 h 19"/>
                <a:gd name="T48" fmla="*/ 8 w 21"/>
                <a:gd name="T49" fmla="*/ 19 h 19"/>
                <a:gd name="T50" fmla="*/ 6 w 21"/>
                <a:gd name="T51" fmla="*/ 19 h 19"/>
                <a:gd name="T52" fmla="*/ 4 w 21"/>
                <a:gd name="T53" fmla="*/ 17 h 19"/>
                <a:gd name="T54" fmla="*/ 2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2 h 19"/>
                <a:gd name="T62" fmla="*/ 0 w 21"/>
                <a:gd name="T6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5" name="Freeform 417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2 h 5"/>
                <a:gd name="T6" fmla="*/ 0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2 h 5"/>
                <a:gd name="T14" fmla="*/ 0 w 2"/>
                <a:gd name="T15" fmla="*/ 0 h 5"/>
                <a:gd name="T16" fmla="*/ 0 w 2"/>
                <a:gd name="T17" fmla="*/ 0 h 5"/>
                <a:gd name="T18" fmla="*/ 2 w 2"/>
                <a:gd name="T19" fmla="*/ 0 h 5"/>
                <a:gd name="T20" fmla="*/ 2 w 2"/>
                <a:gd name="T21" fmla="*/ 2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2 w 2"/>
                <a:gd name="T31" fmla="*/ 2 h 5"/>
                <a:gd name="T32" fmla="*/ 2 w 2"/>
                <a:gd name="T33" fmla="*/ 4 h 5"/>
                <a:gd name="T34" fmla="*/ 2 w 2"/>
                <a:gd name="T35" fmla="*/ 4 h 5"/>
                <a:gd name="T36" fmla="*/ 2 w 2"/>
                <a:gd name="T37" fmla="*/ 4 h 5"/>
                <a:gd name="T38" fmla="*/ 2 w 2"/>
                <a:gd name="T39" fmla="*/ 4 h 5"/>
                <a:gd name="T40" fmla="*/ 2 w 2"/>
                <a:gd name="T41" fmla="*/ 4 h 5"/>
                <a:gd name="T42" fmla="*/ 2 w 2"/>
                <a:gd name="T43" fmla="*/ 4 h 5"/>
                <a:gd name="T44" fmla="*/ 2 w 2"/>
                <a:gd name="T45" fmla="*/ 5 h 5"/>
                <a:gd name="T46" fmla="*/ 2 w 2"/>
                <a:gd name="T47" fmla="*/ 5 h 5"/>
                <a:gd name="T48" fmla="*/ 0 w 2"/>
                <a:gd name="T49" fmla="*/ 5 h 5"/>
                <a:gd name="T50" fmla="*/ 0 w 2"/>
                <a:gd name="T51" fmla="*/ 5 h 5"/>
                <a:gd name="T52" fmla="*/ 0 w 2"/>
                <a:gd name="T53" fmla="*/ 5 h 5"/>
                <a:gd name="T54" fmla="*/ 0 w 2"/>
                <a:gd name="T55" fmla="*/ 4 h 5"/>
                <a:gd name="T56" fmla="*/ 0 w 2"/>
                <a:gd name="T57" fmla="*/ 4 h 5"/>
                <a:gd name="T58" fmla="*/ 0 w 2"/>
                <a:gd name="T59" fmla="*/ 4 h 5"/>
                <a:gd name="T60" fmla="*/ 0 w 2"/>
                <a:gd name="T61" fmla="*/ 4 h 5"/>
                <a:gd name="T62" fmla="*/ 0 w 2"/>
                <a:gd name="T63" fmla="*/ 4 h 5"/>
                <a:gd name="T64" fmla="*/ 0 w 2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6" name="Freeform 418"/>
            <p:cNvSpPr>
              <a:spLocks/>
            </p:cNvSpPr>
            <p:nvPr/>
          </p:nvSpPr>
          <p:spPr bwMode="auto">
            <a:xfrm>
              <a:off x="2306" y="1894"/>
              <a:ext cx="2" cy="5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2 h 5"/>
                <a:gd name="T4" fmla="*/ 0 w 2"/>
                <a:gd name="T5" fmla="*/ 0 h 5"/>
                <a:gd name="T6" fmla="*/ 2 w 2"/>
                <a:gd name="T7" fmla="*/ 0 h 5"/>
                <a:gd name="T8" fmla="*/ 2 w 2"/>
                <a:gd name="T9" fmla="*/ 2 h 5"/>
                <a:gd name="T10" fmla="*/ 2 w 2"/>
                <a:gd name="T11" fmla="*/ 4 h 5"/>
                <a:gd name="T12" fmla="*/ 2 w 2"/>
                <a:gd name="T13" fmla="*/ 5 h 5"/>
                <a:gd name="T14" fmla="*/ 0 w 2"/>
                <a:gd name="T15" fmla="*/ 5 h 5"/>
                <a:gd name="T16" fmla="*/ 0 w 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7" name="Freeform 419"/>
            <p:cNvSpPr>
              <a:spLocks/>
            </p:cNvSpPr>
            <p:nvPr/>
          </p:nvSpPr>
          <p:spPr bwMode="auto">
            <a:xfrm>
              <a:off x="2308" y="1899"/>
              <a:ext cx="5" cy="4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2 h 4"/>
                <a:gd name="T4" fmla="*/ 4 w 5"/>
                <a:gd name="T5" fmla="*/ 2 h 4"/>
                <a:gd name="T6" fmla="*/ 4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8" name="Freeform 420"/>
            <p:cNvSpPr>
              <a:spLocks/>
            </p:cNvSpPr>
            <p:nvPr/>
          </p:nvSpPr>
          <p:spPr bwMode="auto">
            <a:xfrm>
              <a:off x="2300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89" name="Freeform 421"/>
            <p:cNvSpPr>
              <a:spLocks/>
            </p:cNvSpPr>
            <p:nvPr/>
          </p:nvSpPr>
          <p:spPr bwMode="auto">
            <a:xfrm>
              <a:off x="2304" y="1899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0" name="Freeform 422"/>
            <p:cNvSpPr>
              <a:spLocks/>
            </p:cNvSpPr>
            <p:nvPr/>
          </p:nvSpPr>
          <p:spPr bwMode="auto">
            <a:xfrm>
              <a:off x="2308" y="1896"/>
              <a:ext cx="5" cy="3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2 h 3"/>
                <a:gd name="T4" fmla="*/ 4 w 5"/>
                <a:gd name="T5" fmla="*/ 2 h 3"/>
                <a:gd name="T6" fmla="*/ 5 w 5"/>
                <a:gd name="T7" fmla="*/ 2 h 3"/>
                <a:gd name="T8" fmla="*/ 5 w 5"/>
                <a:gd name="T9" fmla="*/ 0 h 3"/>
                <a:gd name="T10" fmla="*/ 5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1" name="Freeform 423"/>
            <p:cNvSpPr>
              <a:spLocks/>
            </p:cNvSpPr>
            <p:nvPr/>
          </p:nvSpPr>
          <p:spPr bwMode="auto">
            <a:xfrm>
              <a:off x="2298" y="1894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  <a:gd name="T10" fmla="*/ 6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2" name="Freeform 424"/>
            <p:cNvSpPr>
              <a:spLocks/>
            </p:cNvSpPr>
            <p:nvPr/>
          </p:nvSpPr>
          <p:spPr bwMode="auto">
            <a:xfrm>
              <a:off x="2308" y="1894"/>
              <a:ext cx="5" cy="1"/>
            </a:xfrm>
            <a:custGeom>
              <a:avLst/>
              <a:gdLst>
                <a:gd name="T0" fmla="*/ 0 w 5"/>
                <a:gd name="T1" fmla="*/ 2 w 5"/>
                <a:gd name="T2" fmla="*/ 4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3" name="Freeform 425"/>
            <p:cNvSpPr>
              <a:spLocks/>
            </p:cNvSpPr>
            <p:nvPr/>
          </p:nvSpPr>
          <p:spPr bwMode="auto">
            <a:xfrm>
              <a:off x="2298" y="1898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4" name="Freeform 426"/>
            <p:cNvSpPr>
              <a:spLocks/>
            </p:cNvSpPr>
            <p:nvPr/>
          </p:nvSpPr>
          <p:spPr bwMode="auto">
            <a:xfrm>
              <a:off x="2308" y="1894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0 h 2"/>
                <a:gd name="T4" fmla="*/ 4 w 7"/>
                <a:gd name="T5" fmla="*/ 0 h 2"/>
                <a:gd name="T6" fmla="*/ 4 w 7"/>
                <a:gd name="T7" fmla="*/ 2 h 2"/>
                <a:gd name="T8" fmla="*/ 4 w 7"/>
                <a:gd name="T9" fmla="*/ 0 h 2"/>
                <a:gd name="T10" fmla="*/ 4 w 7"/>
                <a:gd name="T11" fmla="*/ 2 h 2"/>
                <a:gd name="T12" fmla="*/ 4 w 7"/>
                <a:gd name="T13" fmla="*/ 0 h 2"/>
                <a:gd name="T14" fmla="*/ 5 w 7"/>
                <a:gd name="T15" fmla="*/ 0 h 2"/>
                <a:gd name="T16" fmla="*/ 5 w 7"/>
                <a:gd name="T17" fmla="*/ 2 h 2"/>
                <a:gd name="T18" fmla="*/ 5 w 7"/>
                <a:gd name="T19" fmla="*/ 0 h 2"/>
                <a:gd name="T20" fmla="*/ 7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5" name="Freeform 427"/>
            <p:cNvSpPr>
              <a:spLocks/>
            </p:cNvSpPr>
            <p:nvPr/>
          </p:nvSpPr>
          <p:spPr bwMode="auto">
            <a:xfrm>
              <a:off x="2300" y="1892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6" name="Freeform 428"/>
            <p:cNvSpPr>
              <a:spLocks/>
            </p:cNvSpPr>
            <p:nvPr/>
          </p:nvSpPr>
          <p:spPr bwMode="auto">
            <a:xfrm>
              <a:off x="2308" y="1890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2 h 2"/>
                <a:gd name="T8" fmla="*/ 4 w 5"/>
                <a:gd name="T9" fmla="*/ 2 h 2"/>
                <a:gd name="T10" fmla="*/ 5 w 5"/>
                <a:gd name="T11" fmla="*/ 2 h 2"/>
                <a:gd name="T12" fmla="*/ 5 w 5"/>
                <a:gd name="T13" fmla="*/ 0 h 2"/>
                <a:gd name="T14" fmla="*/ 5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7" name="Freeform 429"/>
            <p:cNvSpPr>
              <a:spLocks/>
            </p:cNvSpPr>
            <p:nvPr/>
          </p:nvSpPr>
          <p:spPr bwMode="auto">
            <a:xfrm>
              <a:off x="2298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8" name="Freeform 430"/>
            <p:cNvSpPr>
              <a:spLocks/>
            </p:cNvSpPr>
            <p:nvPr/>
          </p:nvSpPr>
          <p:spPr bwMode="auto">
            <a:xfrm>
              <a:off x="2304" y="1890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599" name="Freeform 431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0" name="Freeform 432"/>
            <p:cNvSpPr>
              <a:spLocks/>
            </p:cNvSpPr>
            <p:nvPr/>
          </p:nvSpPr>
          <p:spPr bwMode="auto">
            <a:xfrm>
              <a:off x="2340" y="189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1" name="Freeform 433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2" name="Freeform 434"/>
            <p:cNvSpPr>
              <a:spLocks/>
            </p:cNvSpPr>
            <p:nvPr/>
          </p:nvSpPr>
          <p:spPr bwMode="auto">
            <a:xfrm>
              <a:off x="2329" y="188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3" name="Freeform 435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0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4" name="Freeform 436"/>
            <p:cNvSpPr>
              <a:spLocks/>
            </p:cNvSpPr>
            <p:nvPr/>
          </p:nvSpPr>
          <p:spPr bwMode="auto">
            <a:xfrm>
              <a:off x="232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4 w 4"/>
                <a:gd name="T9" fmla="*/ 3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5" name="Freeform 437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0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6" name="Freeform 438"/>
            <p:cNvSpPr>
              <a:spLocks/>
            </p:cNvSpPr>
            <p:nvPr/>
          </p:nvSpPr>
          <p:spPr bwMode="auto">
            <a:xfrm>
              <a:off x="2335" y="187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7" name="Freeform 439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1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4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8" name="Freeform 440"/>
            <p:cNvSpPr>
              <a:spLocks/>
            </p:cNvSpPr>
            <p:nvPr/>
          </p:nvSpPr>
          <p:spPr bwMode="auto">
            <a:xfrm>
              <a:off x="2331" y="1898"/>
              <a:ext cx="4" cy="3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1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09" name="Freeform 441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0" name="Freeform 442"/>
            <p:cNvSpPr>
              <a:spLocks/>
            </p:cNvSpPr>
            <p:nvPr/>
          </p:nvSpPr>
          <p:spPr bwMode="auto">
            <a:xfrm>
              <a:off x="2319" y="188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1" name="Freeform 443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2" name="Freeform 444"/>
            <p:cNvSpPr>
              <a:spLocks/>
            </p:cNvSpPr>
            <p:nvPr/>
          </p:nvSpPr>
          <p:spPr bwMode="auto">
            <a:xfrm>
              <a:off x="2325" y="186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3" name="Freeform 445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4" name="Freeform 446"/>
            <p:cNvSpPr>
              <a:spLocks/>
            </p:cNvSpPr>
            <p:nvPr/>
          </p:nvSpPr>
          <p:spPr bwMode="auto">
            <a:xfrm>
              <a:off x="2325" y="1880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5" name="Freeform 447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6" name="Freeform 448"/>
            <p:cNvSpPr>
              <a:spLocks/>
            </p:cNvSpPr>
            <p:nvPr/>
          </p:nvSpPr>
          <p:spPr bwMode="auto">
            <a:xfrm>
              <a:off x="2323" y="190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7" name="Freeform 449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8" name="Freeform 450"/>
            <p:cNvSpPr>
              <a:spLocks/>
            </p:cNvSpPr>
            <p:nvPr/>
          </p:nvSpPr>
          <p:spPr bwMode="auto">
            <a:xfrm>
              <a:off x="2306" y="186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19" name="Freeform 451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0" name="Freeform 452"/>
            <p:cNvSpPr>
              <a:spLocks/>
            </p:cNvSpPr>
            <p:nvPr/>
          </p:nvSpPr>
          <p:spPr bwMode="auto">
            <a:xfrm>
              <a:off x="2312" y="1909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3 w 3"/>
                <a:gd name="T7" fmla="*/ 4 h 4"/>
                <a:gd name="T8" fmla="*/ 1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1" name="Freeform 453"/>
            <p:cNvSpPr>
              <a:spLocks/>
            </p:cNvSpPr>
            <p:nvPr/>
          </p:nvSpPr>
          <p:spPr bwMode="auto">
            <a:xfrm>
              <a:off x="2304" y="191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2" name="Rectangle 454"/>
            <p:cNvSpPr>
              <a:spLocks noChangeArrowheads="1"/>
            </p:cNvSpPr>
            <p:nvPr/>
          </p:nvSpPr>
          <p:spPr bwMode="auto">
            <a:xfrm>
              <a:off x="2304" y="1919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3" name="Freeform 455"/>
            <p:cNvSpPr>
              <a:spLocks/>
            </p:cNvSpPr>
            <p:nvPr/>
          </p:nvSpPr>
          <p:spPr bwMode="auto">
            <a:xfrm>
              <a:off x="2319" y="1876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4" name="Rectangle 456"/>
            <p:cNvSpPr>
              <a:spLocks noChangeArrowheads="1"/>
            </p:cNvSpPr>
            <p:nvPr/>
          </p:nvSpPr>
          <p:spPr bwMode="auto">
            <a:xfrm>
              <a:off x="2319" y="1876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5" name="Freeform 457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6" name="Freeform 458"/>
            <p:cNvSpPr>
              <a:spLocks/>
            </p:cNvSpPr>
            <p:nvPr/>
          </p:nvSpPr>
          <p:spPr bwMode="auto">
            <a:xfrm>
              <a:off x="2304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7" name="Freeform 459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2 h 3"/>
                <a:gd name="T22" fmla="*/ 2 w 2"/>
                <a:gd name="T23" fmla="*/ 2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3 h 3"/>
                <a:gd name="T34" fmla="*/ 2 w 2"/>
                <a:gd name="T35" fmla="*/ 3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3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8" name="Freeform 460"/>
            <p:cNvSpPr>
              <a:spLocks/>
            </p:cNvSpPr>
            <p:nvPr/>
          </p:nvSpPr>
          <p:spPr bwMode="auto">
            <a:xfrm>
              <a:off x="2310" y="1871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29" name="Freeform 461"/>
            <p:cNvSpPr>
              <a:spLocks/>
            </p:cNvSpPr>
            <p:nvPr/>
          </p:nvSpPr>
          <p:spPr bwMode="auto">
            <a:xfrm>
              <a:off x="2285" y="189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0" name="Rectangle 462"/>
            <p:cNvSpPr>
              <a:spLocks noChangeArrowheads="1"/>
            </p:cNvSpPr>
            <p:nvPr/>
          </p:nvSpPr>
          <p:spPr bwMode="auto">
            <a:xfrm>
              <a:off x="2285" y="1894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1" name="Freeform 463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2" name="Freeform 464"/>
            <p:cNvSpPr>
              <a:spLocks/>
            </p:cNvSpPr>
            <p:nvPr/>
          </p:nvSpPr>
          <p:spPr bwMode="auto">
            <a:xfrm>
              <a:off x="2308" y="1878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3" name="Freeform 465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4" name="Freeform 466"/>
            <p:cNvSpPr>
              <a:spLocks/>
            </p:cNvSpPr>
            <p:nvPr/>
          </p:nvSpPr>
          <p:spPr bwMode="auto">
            <a:xfrm>
              <a:off x="2294" y="191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2 h 4"/>
                <a:gd name="T14" fmla="*/ 2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5" name="Freeform 467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6" name="Freeform 468"/>
            <p:cNvSpPr>
              <a:spLocks/>
            </p:cNvSpPr>
            <p:nvPr/>
          </p:nvSpPr>
          <p:spPr bwMode="auto">
            <a:xfrm>
              <a:off x="2296" y="1880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7" name="Freeform 469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8" name="Freeform 470"/>
            <p:cNvSpPr>
              <a:spLocks/>
            </p:cNvSpPr>
            <p:nvPr/>
          </p:nvSpPr>
          <p:spPr bwMode="auto">
            <a:xfrm>
              <a:off x="2296" y="1905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39" name="Freeform 471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0" name="Freeform 472"/>
            <p:cNvSpPr>
              <a:spLocks/>
            </p:cNvSpPr>
            <p:nvPr/>
          </p:nvSpPr>
          <p:spPr bwMode="auto">
            <a:xfrm>
              <a:off x="2294" y="186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1" name="Freeform 473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2" name="Freeform 474"/>
            <p:cNvSpPr>
              <a:spLocks/>
            </p:cNvSpPr>
            <p:nvPr/>
          </p:nvSpPr>
          <p:spPr bwMode="auto">
            <a:xfrm>
              <a:off x="2283" y="191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3" name="Freeform 475"/>
            <p:cNvSpPr>
              <a:spLocks/>
            </p:cNvSpPr>
            <p:nvPr/>
          </p:nvSpPr>
          <p:spPr bwMode="auto">
            <a:xfrm>
              <a:off x="2279" y="1882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2 h 2"/>
                <a:gd name="T28" fmla="*/ 2 w 2"/>
                <a:gd name="T29" fmla="*/ 2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0 h 2"/>
                <a:gd name="T62" fmla="*/ 0 w 2"/>
                <a:gd name="T63" fmla="*/ 0 h 2"/>
                <a:gd name="T64" fmla="*/ 0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4" name="Rectangle 476"/>
            <p:cNvSpPr>
              <a:spLocks noChangeArrowheads="1"/>
            </p:cNvSpPr>
            <p:nvPr/>
          </p:nvSpPr>
          <p:spPr bwMode="auto">
            <a:xfrm>
              <a:off x="2279" y="1882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5" name="Freeform 477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2 h 4"/>
                <a:gd name="T48" fmla="*/ 2 w 4"/>
                <a:gd name="T49" fmla="*/ 2 h 4"/>
                <a:gd name="T50" fmla="*/ 2 w 4"/>
                <a:gd name="T51" fmla="*/ 2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0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6" name="Freeform 478"/>
            <p:cNvSpPr>
              <a:spLocks/>
            </p:cNvSpPr>
            <p:nvPr/>
          </p:nvSpPr>
          <p:spPr bwMode="auto">
            <a:xfrm>
              <a:off x="2283" y="1903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7" name="Freeform 479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2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2 h 4"/>
                <a:gd name="T52" fmla="*/ 0 w 3"/>
                <a:gd name="T53" fmla="*/ 2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8" name="Freeform 480"/>
            <p:cNvSpPr>
              <a:spLocks/>
            </p:cNvSpPr>
            <p:nvPr/>
          </p:nvSpPr>
          <p:spPr bwMode="auto">
            <a:xfrm>
              <a:off x="2287" y="1884"/>
              <a:ext cx="3" cy="4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2 w 3"/>
                <a:gd name="T9" fmla="*/ 2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  <a:gd name="T16" fmla="*/ 0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49" name="Freeform 481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3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2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0" name="Freeform 482"/>
            <p:cNvSpPr>
              <a:spLocks/>
            </p:cNvSpPr>
            <p:nvPr/>
          </p:nvSpPr>
          <p:spPr bwMode="auto">
            <a:xfrm>
              <a:off x="2289" y="1874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0 h 4"/>
                <a:gd name="T6" fmla="*/ 3 w 3"/>
                <a:gd name="T7" fmla="*/ 2 h 4"/>
                <a:gd name="T8" fmla="*/ 3 w 3"/>
                <a:gd name="T9" fmla="*/ 4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1" name="Freeform 483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2" name="Freeform 484"/>
            <p:cNvSpPr>
              <a:spLocks/>
            </p:cNvSpPr>
            <p:nvPr/>
          </p:nvSpPr>
          <p:spPr bwMode="auto">
            <a:xfrm>
              <a:off x="2273" y="190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3" name="Freeform 485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4" name="Freeform 486"/>
            <p:cNvSpPr>
              <a:spLocks/>
            </p:cNvSpPr>
            <p:nvPr/>
          </p:nvSpPr>
          <p:spPr bwMode="auto">
            <a:xfrm>
              <a:off x="2273" y="189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5" name="Freeform 487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6" name="Freeform 488"/>
            <p:cNvSpPr>
              <a:spLocks/>
            </p:cNvSpPr>
            <p:nvPr/>
          </p:nvSpPr>
          <p:spPr bwMode="auto">
            <a:xfrm>
              <a:off x="2265" y="190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7" name="Freeform 489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8" name="Freeform 490"/>
            <p:cNvSpPr>
              <a:spLocks/>
            </p:cNvSpPr>
            <p:nvPr/>
          </p:nvSpPr>
          <p:spPr bwMode="auto">
            <a:xfrm>
              <a:off x="2267" y="188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59" name="Freeform 491"/>
            <p:cNvSpPr>
              <a:spLocks/>
            </p:cNvSpPr>
            <p:nvPr/>
          </p:nvSpPr>
          <p:spPr bwMode="auto">
            <a:xfrm>
              <a:off x="2310" y="2454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2 w 21"/>
                <a:gd name="T3" fmla="*/ 10 h 21"/>
                <a:gd name="T4" fmla="*/ 2 w 21"/>
                <a:gd name="T5" fmla="*/ 8 h 21"/>
                <a:gd name="T6" fmla="*/ 2 w 21"/>
                <a:gd name="T7" fmla="*/ 6 h 21"/>
                <a:gd name="T8" fmla="*/ 3 w 21"/>
                <a:gd name="T9" fmla="*/ 4 h 21"/>
                <a:gd name="T10" fmla="*/ 5 w 21"/>
                <a:gd name="T11" fmla="*/ 2 h 21"/>
                <a:gd name="T12" fmla="*/ 7 w 21"/>
                <a:gd name="T13" fmla="*/ 2 h 21"/>
                <a:gd name="T14" fmla="*/ 9 w 21"/>
                <a:gd name="T15" fmla="*/ 2 h 21"/>
                <a:gd name="T16" fmla="*/ 11 w 21"/>
                <a:gd name="T17" fmla="*/ 0 h 21"/>
                <a:gd name="T18" fmla="*/ 13 w 21"/>
                <a:gd name="T19" fmla="*/ 2 h 21"/>
                <a:gd name="T20" fmla="*/ 15 w 21"/>
                <a:gd name="T21" fmla="*/ 2 h 21"/>
                <a:gd name="T22" fmla="*/ 17 w 21"/>
                <a:gd name="T23" fmla="*/ 2 h 21"/>
                <a:gd name="T24" fmla="*/ 19 w 21"/>
                <a:gd name="T25" fmla="*/ 4 h 21"/>
                <a:gd name="T26" fmla="*/ 19 w 21"/>
                <a:gd name="T27" fmla="*/ 6 h 21"/>
                <a:gd name="T28" fmla="*/ 21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4 h 21"/>
                <a:gd name="T36" fmla="*/ 21 w 21"/>
                <a:gd name="T37" fmla="*/ 15 h 21"/>
                <a:gd name="T38" fmla="*/ 19 w 21"/>
                <a:gd name="T39" fmla="*/ 15 h 21"/>
                <a:gd name="T40" fmla="*/ 19 w 21"/>
                <a:gd name="T41" fmla="*/ 17 h 21"/>
                <a:gd name="T42" fmla="*/ 17 w 21"/>
                <a:gd name="T43" fmla="*/ 19 h 21"/>
                <a:gd name="T44" fmla="*/ 15 w 21"/>
                <a:gd name="T45" fmla="*/ 19 h 21"/>
                <a:gd name="T46" fmla="*/ 13 w 21"/>
                <a:gd name="T47" fmla="*/ 21 h 21"/>
                <a:gd name="T48" fmla="*/ 11 w 21"/>
                <a:gd name="T49" fmla="*/ 21 h 21"/>
                <a:gd name="T50" fmla="*/ 9 w 21"/>
                <a:gd name="T51" fmla="*/ 21 h 21"/>
                <a:gd name="T52" fmla="*/ 7 w 21"/>
                <a:gd name="T53" fmla="*/ 19 h 21"/>
                <a:gd name="T54" fmla="*/ 5 w 21"/>
                <a:gd name="T55" fmla="*/ 19 h 21"/>
                <a:gd name="T56" fmla="*/ 3 w 21"/>
                <a:gd name="T57" fmla="*/ 17 h 21"/>
                <a:gd name="T58" fmla="*/ 2 w 21"/>
                <a:gd name="T59" fmla="*/ 15 h 21"/>
                <a:gd name="T60" fmla="*/ 2 w 21"/>
                <a:gd name="T61" fmla="*/ 14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0" name="Freeform 492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1" name="Freeform 493"/>
            <p:cNvSpPr>
              <a:spLocks/>
            </p:cNvSpPr>
            <p:nvPr/>
          </p:nvSpPr>
          <p:spPr bwMode="auto">
            <a:xfrm>
              <a:off x="2319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2" name="Freeform 494"/>
            <p:cNvSpPr>
              <a:spLocks/>
            </p:cNvSpPr>
            <p:nvPr/>
          </p:nvSpPr>
          <p:spPr bwMode="auto">
            <a:xfrm>
              <a:off x="2323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3" name="Freeform 495"/>
            <p:cNvSpPr>
              <a:spLocks/>
            </p:cNvSpPr>
            <p:nvPr/>
          </p:nvSpPr>
          <p:spPr bwMode="auto">
            <a:xfrm>
              <a:off x="2313" y="2468"/>
              <a:ext cx="6" cy="1"/>
            </a:xfrm>
            <a:custGeom>
              <a:avLst/>
              <a:gdLst>
                <a:gd name="T0" fmla="*/ 0 w 6"/>
                <a:gd name="T1" fmla="*/ 1 h 1"/>
                <a:gd name="T2" fmla="*/ 2 w 6"/>
                <a:gd name="T3" fmla="*/ 1 h 1"/>
                <a:gd name="T4" fmla="*/ 4 w 6"/>
                <a:gd name="T5" fmla="*/ 1 h 1"/>
                <a:gd name="T6" fmla="*/ 6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4" name="Freeform 496"/>
            <p:cNvSpPr>
              <a:spLocks/>
            </p:cNvSpPr>
            <p:nvPr/>
          </p:nvSpPr>
          <p:spPr bwMode="auto">
            <a:xfrm>
              <a:off x="2319" y="2468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1 h 3"/>
                <a:gd name="T4" fmla="*/ 2 w 6"/>
                <a:gd name="T5" fmla="*/ 1 h 3"/>
                <a:gd name="T6" fmla="*/ 4 w 6"/>
                <a:gd name="T7" fmla="*/ 1 h 3"/>
                <a:gd name="T8" fmla="*/ 4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5" name="Freeform 497"/>
            <p:cNvSpPr>
              <a:spLocks/>
            </p:cNvSpPr>
            <p:nvPr/>
          </p:nvSpPr>
          <p:spPr bwMode="auto">
            <a:xfrm>
              <a:off x="2323" y="2466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2 w 6"/>
                <a:gd name="T5" fmla="*/ 0 h 2"/>
                <a:gd name="T6" fmla="*/ 4 w 6"/>
                <a:gd name="T7" fmla="*/ 0 h 2"/>
                <a:gd name="T8" fmla="*/ 4 w 6"/>
                <a:gd name="T9" fmla="*/ 2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6" name="Freeform 498"/>
            <p:cNvSpPr>
              <a:spLocks/>
            </p:cNvSpPr>
            <p:nvPr/>
          </p:nvSpPr>
          <p:spPr bwMode="auto">
            <a:xfrm>
              <a:off x="2312" y="2464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1 w 5"/>
                <a:gd name="T5" fmla="*/ 0 h 2"/>
                <a:gd name="T6" fmla="*/ 3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7" name="Freeform 499"/>
            <p:cNvSpPr>
              <a:spLocks/>
            </p:cNvSpPr>
            <p:nvPr/>
          </p:nvSpPr>
          <p:spPr bwMode="auto">
            <a:xfrm>
              <a:off x="2321" y="2462"/>
              <a:ext cx="8" cy="2"/>
            </a:xfrm>
            <a:custGeom>
              <a:avLst/>
              <a:gdLst>
                <a:gd name="T0" fmla="*/ 0 w 8"/>
                <a:gd name="T1" fmla="*/ 2 h 2"/>
                <a:gd name="T2" fmla="*/ 2 w 8"/>
                <a:gd name="T3" fmla="*/ 2 h 2"/>
                <a:gd name="T4" fmla="*/ 2 w 8"/>
                <a:gd name="T5" fmla="*/ 0 h 2"/>
                <a:gd name="T6" fmla="*/ 2 w 8"/>
                <a:gd name="T7" fmla="*/ 2 h 2"/>
                <a:gd name="T8" fmla="*/ 4 w 8"/>
                <a:gd name="T9" fmla="*/ 2 h 2"/>
                <a:gd name="T10" fmla="*/ 4 w 8"/>
                <a:gd name="T11" fmla="*/ 0 h 2"/>
                <a:gd name="T12" fmla="*/ 6 w 8"/>
                <a:gd name="T13" fmla="*/ 0 h 2"/>
                <a:gd name="T14" fmla="*/ 8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8" name="Freeform 500"/>
            <p:cNvSpPr>
              <a:spLocks/>
            </p:cNvSpPr>
            <p:nvPr/>
          </p:nvSpPr>
          <p:spPr bwMode="auto">
            <a:xfrm>
              <a:off x="2312" y="2466"/>
              <a:ext cx="7" cy="2"/>
            </a:xfrm>
            <a:custGeom>
              <a:avLst/>
              <a:gdLst>
                <a:gd name="T0" fmla="*/ 0 w 7"/>
                <a:gd name="T1" fmla="*/ 2 h 2"/>
                <a:gd name="T2" fmla="*/ 1 w 7"/>
                <a:gd name="T3" fmla="*/ 2 h 2"/>
                <a:gd name="T4" fmla="*/ 1 w 7"/>
                <a:gd name="T5" fmla="*/ 0 h 2"/>
                <a:gd name="T6" fmla="*/ 3 w 7"/>
                <a:gd name="T7" fmla="*/ 2 h 2"/>
                <a:gd name="T8" fmla="*/ 3 w 7"/>
                <a:gd name="T9" fmla="*/ 0 h 2"/>
                <a:gd name="T10" fmla="*/ 3 w 7"/>
                <a:gd name="T11" fmla="*/ 2 h 2"/>
                <a:gd name="T12" fmla="*/ 5 w 7"/>
                <a:gd name="T13" fmla="*/ 2 h 2"/>
                <a:gd name="T14" fmla="*/ 5 w 7"/>
                <a:gd name="T15" fmla="*/ 0 h 2"/>
                <a:gd name="T16" fmla="*/ 7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69" name="Freeform 501"/>
            <p:cNvSpPr>
              <a:spLocks/>
            </p:cNvSpPr>
            <p:nvPr/>
          </p:nvSpPr>
          <p:spPr bwMode="auto">
            <a:xfrm>
              <a:off x="2323" y="246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0 h 2"/>
                <a:gd name="T4" fmla="*/ 2 w 6"/>
                <a:gd name="T5" fmla="*/ 2 h 2"/>
                <a:gd name="T6" fmla="*/ 4 w 6"/>
                <a:gd name="T7" fmla="*/ 2 h 2"/>
                <a:gd name="T8" fmla="*/ 6 w 6"/>
                <a:gd name="T9" fmla="*/ 2 h 2"/>
                <a:gd name="T10" fmla="*/ 6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0" name="Freeform 502"/>
            <p:cNvSpPr>
              <a:spLocks/>
            </p:cNvSpPr>
            <p:nvPr/>
          </p:nvSpPr>
          <p:spPr bwMode="auto">
            <a:xfrm>
              <a:off x="2313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1" name="Freeform 503"/>
            <p:cNvSpPr>
              <a:spLocks/>
            </p:cNvSpPr>
            <p:nvPr/>
          </p:nvSpPr>
          <p:spPr bwMode="auto">
            <a:xfrm>
              <a:off x="2321" y="2460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2" name="Freeform 504"/>
            <p:cNvSpPr>
              <a:spLocks/>
            </p:cNvSpPr>
            <p:nvPr/>
          </p:nvSpPr>
          <p:spPr bwMode="auto">
            <a:xfrm>
              <a:off x="23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3" name="Freeform 505"/>
            <p:cNvSpPr>
              <a:spLocks/>
            </p:cNvSpPr>
            <p:nvPr/>
          </p:nvSpPr>
          <p:spPr bwMode="auto">
            <a:xfrm>
              <a:off x="2317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4" name="Freeform 506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5" name="Freeform 507"/>
            <p:cNvSpPr>
              <a:spLocks/>
            </p:cNvSpPr>
            <p:nvPr/>
          </p:nvSpPr>
          <p:spPr bwMode="auto">
            <a:xfrm>
              <a:off x="2354" y="246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6" name="Freeform 508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7" name="Freeform 509"/>
            <p:cNvSpPr>
              <a:spLocks/>
            </p:cNvSpPr>
            <p:nvPr/>
          </p:nvSpPr>
          <p:spPr bwMode="auto">
            <a:xfrm>
              <a:off x="2342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8" name="Freeform 510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0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2 h 3"/>
                <a:gd name="T34" fmla="*/ 1 w 1"/>
                <a:gd name="T35" fmla="*/ 3 h 3"/>
                <a:gd name="T36" fmla="*/ 1 w 1"/>
                <a:gd name="T37" fmla="*/ 3 h 3"/>
                <a:gd name="T38" fmla="*/ 1 w 1"/>
                <a:gd name="T39" fmla="*/ 3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3 h 3"/>
                <a:gd name="T46" fmla="*/ 1 w 1"/>
                <a:gd name="T47" fmla="*/ 3 h 3"/>
                <a:gd name="T48" fmla="*/ 1 w 1"/>
                <a:gd name="T49" fmla="*/ 3 h 3"/>
                <a:gd name="T50" fmla="*/ 1 w 1"/>
                <a:gd name="T51" fmla="*/ 3 h 3"/>
                <a:gd name="T52" fmla="*/ 0 w 1"/>
                <a:gd name="T53" fmla="*/ 3 h 3"/>
                <a:gd name="T54" fmla="*/ 0 w 1"/>
                <a:gd name="T55" fmla="*/ 3 h 3"/>
                <a:gd name="T56" fmla="*/ 0 w 1"/>
                <a:gd name="T57" fmla="*/ 3 h 3"/>
                <a:gd name="T58" fmla="*/ 0 w 1"/>
                <a:gd name="T59" fmla="*/ 3 h 3"/>
                <a:gd name="T60" fmla="*/ 0 w 1"/>
                <a:gd name="T61" fmla="*/ 3 h 3"/>
                <a:gd name="T62" fmla="*/ 0 w 1"/>
                <a:gd name="T63" fmla="*/ 3 h 3"/>
                <a:gd name="T64" fmla="*/ 0 w 1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79" name="Freeform 511"/>
            <p:cNvSpPr>
              <a:spLocks/>
            </p:cNvSpPr>
            <p:nvPr/>
          </p:nvSpPr>
          <p:spPr bwMode="auto">
            <a:xfrm>
              <a:off x="2337" y="2466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0" name="Freeform 512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1" name="Freeform 513"/>
            <p:cNvSpPr>
              <a:spLocks/>
            </p:cNvSpPr>
            <p:nvPr/>
          </p:nvSpPr>
          <p:spPr bwMode="auto">
            <a:xfrm>
              <a:off x="2348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2" name="Freeform 514"/>
            <p:cNvSpPr>
              <a:spLocks/>
            </p:cNvSpPr>
            <p:nvPr/>
          </p:nvSpPr>
          <p:spPr bwMode="auto">
            <a:xfrm>
              <a:off x="2346" y="246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2 w 2"/>
                <a:gd name="T45" fmla="*/ 1 h 1"/>
                <a:gd name="T46" fmla="*/ 2 w 2"/>
                <a:gd name="T47" fmla="*/ 1 h 1"/>
                <a:gd name="T48" fmla="*/ 2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1 h 1"/>
                <a:gd name="T62" fmla="*/ 0 w 2"/>
                <a:gd name="T63" fmla="*/ 1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3" name="Rectangle 515"/>
            <p:cNvSpPr>
              <a:spLocks noChangeArrowheads="1"/>
            </p:cNvSpPr>
            <p:nvPr/>
          </p:nvSpPr>
          <p:spPr bwMode="auto">
            <a:xfrm>
              <a:off x="2346" y="2468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4" name="Freeform 516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5" name="Freeform 517"/>
            <p:cNvSpPr>
              <a:spLocks/>
            </p:cNvSpPr>
            <p:nvPr/>
          </p:nvSpPr>
          <p:spPr bwMode="auto">
            <a:xfrm>
              <a:off x="2335" y="245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6" name="Freeform 518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7" name="Freeform 519"/>
            <p:cNvSpPr>
              <a:spLocks/>
            </p:cNvSpPr>
            <p:nvPr/>
          </p:nvSpPr>
          <p:spPr bwMode="auto">
            <a:xfrm>
              <a:off x="2340" y="2435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8" name="Freeform 520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89" name="Freeform 521"/>
            <p:cNvSpPr>
              <a:spLocks/>
            </p:cNvSpPr>
            <p:nvPr/>
          </p:nvSpPr>
          <p:spPr bwMode="auto">
            <a:xfrm>
              <a:off x="2340" y="244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0" name="Freeform 522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1" name="Freeform 523"/>
            <p:cNvSpPr>
              <a:spLocks/>
            </p:cNvSpPr>
            <p:nvPr/>
          </p:nvSpPr>
          <p:spPr bwMode="auto">
            <a:xfrm>
              <a:off x="2338" y="247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2" name="Freeform 524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3" name="Freeform 525"/>
            <p:cNvSpPr>
              <a:spLocks/>
            </p:cNvSpPr>
            <p:nvPr/>
          </p:nvSpPr>
          <p:spPr bwMode="auto">
            <a:xfrm>
              <a:off x="2319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4" name="Freeform 526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5" name="Freeform 527"/>
            <p:cNvSpPr>
              <a:spLocks/>
            </p:cNvSpPr>
            <p:nvPr/>
          </p:nvSpPr>
          <p:spPr bwMode="auto">
            <a:xfrm>
              <a:off x="2327" y="2479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6" name="Freeform 528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7" name="Freeform 529"/>
            <p:cNvSpPr>
              <a:spLocks/>
            </p:cNvSpPr>
            <p:nvPr/>
          </p:nvSpPr>
          <p:spPr bwMode="auto">
            <a:xfrm>
              <a:off x="2317" y="248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8" name="Freeform 530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0 h 3"/>
                <a:gd name="T28" fmla="*/ 4 w 4"/>
                <a:gd name="T29" fmla="*/ 1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1 h 3"/>
                <a:gd name="T38" fmla="*/ 4 w 4"/>
                <a:gd name="T39" fmla="*/ 1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699" name="Freeform 531"/>
            <p:cNvSpPr>
              <a:spLocks/>
            </p:cNvSpPr>
            <p:nvPr/>
          </p:nvSpPr>
          <p:spPr bwMode="auto">
            <a:xfrm>
              <a:off x="2333" y="2445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1 h 3"/>
                <a:gd name="T10" fmla="*/ 4 w 4"/>
                <a:gd name="T11" fmla="*/ 3 h 3"/>
                <a:gd name="T12" fmla="*/ 2 w 4"/>
                <a:gd name="T13" fmla="*/ 3 h 3"/>
                <a:gd name="T14" fmla="*/ 2 w 4"/>
                <a:gd name="T15" fmla="*/ 1 h 3"/>
                <a:gd name="T16" fmla="*/ 0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0" name="Freeform 532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1" name="Freeform 533"/>
            <p:cNvSpPr>
              <a:spLocks/>
            </p:cNvSpPr>
            <p:nvPr/>
          </p:nvSpPr>
          <p:spPr bwMode="auto">
            <a:xfrm>
              <a:off x="2317" y="247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2" name="Freeform 534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2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3" name="Freeform 535"/>
            <p:cNvSpPr>
              <a:spLocks/>
            </p:cNvSpPr>
            <p:nvPr/>
          </p:nvSpPr>
          <p:spPr bwMode="auto">
            <a:xfrm>
              <a:off x="2323" y="2441"/>
              <a:ext cx="4" cy="2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4" name="Freeform 536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5" name="Freeform 537"/>
            <p:cNvSpPr>
              <a:spLocks/>
            </p:cNvSpPr>
            <p:nvPr/>
          </p:nvSpPr>
          <p:spPr bwMode="auto">
            <a:xfrm>
              <a:off x="2298" y="2462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2 h 4"/>
                <a:gd name="T14" fmla="*/ 0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6" name="Freeform 538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7" name="Freeform 539"/>
            <p:cNvSpPr>
              <a:spLocks/>
            </p:cNvSpPr>
            <p:nvPr/>
          </p:nvSpPr>
          <p:spPr bwMode="auto">
            <a:xfrm>
              <a:off x="2323" y="244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8" name="Freeform 540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2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09" name="Freeform 541"/>
            <p:cNvSpPr>
              <a:spLocks/>
            </p:cNvSpPr>
            <p:nvPr/>
          </p:nvSpPr>
          <p:spPr bwMode="auto">
            <a:xfrm>
              <a:off x="2310" y="2481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0" name="Freeform 542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2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1" name="Freeform 543"/>
            <p:cNvSpPr>
              <a:spLocks/>
            </p:cNvSpPr>
            <p:nvPr/>
          </p:nvSpPr>
          <p:spPr bwMode="auto">
            <a:xfrm>
              <a:off x="2310" y="2448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2 h 4"/>
                <a:gd name="T8" fmla="*/ 2 w 3"/>
                <a:gd name="T9" fmla="*/ 4 h 4"/>
                <a:gd name="T10" fmla="*/ 0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2" name="Freeform 544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2 h 4"/>
                <a:gd name="T20" fmla="*/ 3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4 h 4"/>
                <a:gd name="T34" fmla="*/ 3 w 3"/>
                <a:gd name="T35" fmla="*/ 4 h 4"/>
                <a:gd name="T36" fmla="*/ 2 w 3"/>
                <a:gd name="T37" fmla="*/ 4 h 4"/>
                <a:gd name="T38" fmla="*/ 2 w 3"/>
                <a:gd name="T39" fmla="*/ 4 h 4"/>
                <a:gd name="T40" fmla="*/ 2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3" name="Freeform 545"/>
            <p:cNvSpPr>
              <a:spLocks/>
            </p:cNvSpPr>
            <p:nvPr/>
          </p:nvSpPr>
          <p:spPr bwMode="auto">
            <a:xfrm>
              <a:off x="2310" y="2473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4 h 4"/>
                <a:gd name="T10" fmla="*/ 2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4" name="Freeform 546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5" name="Freeform 547"/>
            <p:cNvSpPr>
              <a:spLocks/>
            </p:cNvSpPr>
            <p:nvPr/>
          </p:nvSpPr>
          <p:spPr bwMode="auto">
            <a:xfrm>
              <a:off x="2310" y="2437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6" name="Freeform 548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4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2 w 4"/>
                <a:gd name="T63" fmla="*/ 2 h 4"/>
                <a:gd name="T64" fmla="*/ 2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7" name="Freeform 549"/>
            <p:cNvSpPr>
              <a:spLocks/>
            </p:cNvSpPr>
            <p:nvPr/>
          </p:nvSpPr>
          <p:spPr bwMode="auto">
            <a:xfrm>
              <a:off x="2296" y="2487"/>
              <a:ext cx="4" cy="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2 w 4"/>
                <a:gd name="T11" fmla="*/ 2 h 4"/>
                <a:gd name="T12" fmla="*/ 0 w 4"/>
                <a:gd name="T13" fmla="*/ 2 h 4"/>
                <a:gd name="T14" fmla="*/ 2 w 4"/>
                <a:gd name="T15" fmla="*/ 2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8" name="Freeform 550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2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19" name="Freeform 551"/>
            <p:cNvSpPr>
              <a:spLocks/>
            </p:cNvSpPr>
            <p:nvPr/>
          </p:nvSpPr>
          <p:spPr bwMode="auto">
            <a:xfrm>
              <a:off x="2292" y="2450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0" name="Freeform 552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1" name="Freeform 553"/>
            <p:cNvSpPr>
              <a:spLocks/>
            </p:cNvSpPr>
            <p:nvPr/>
          </p:nvSpPr>
          <p:spPr bwMode="auto">
            <a:xfrm>
              <a:off x="2298" y="247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2" name="Freeform 554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0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3" name="Freeform 555"/>
            <p:cNvSpPr>
              <a:spLocks/>
            </p:cNvSpPr>
            <p:nvPr/>
          </p:nvSpPr>
          <p:spPr bwMode="auto">
            <a:xfrm>
              <a:off x="2302" y="2452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4" name="Freeform 556"/>
            <p:cNvSpPr>
              <a:spLocks/>
            </p:cNvSpPr>
            <p:nvPr/>
          </p:nvSpPr>
          <p:spPr bwMode="auto">
            <a:xfrm>
              <a:off x="2304" y="2445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2 w 2"/>
                <a:gd name="T43" fmla="*/ 1 h 1"/>
                <a:gd name="T44" fmla="*/ 0 w 2"/>
                <a:gd name="T45" fmla="*/ 1 h 1"/>
                <a:gd name="T46" fmla="*/ 0 w 2"/>
                <a:gd name="T47" fmla="*/ 1 h 1"/>
                <a:gd name="T48" fmla="*/ 0 w 2"/>
                <a:gd name="T49" fmla="*/ 1 h 1"/>
                <a:gd name="T50" fmla="*/ 0 w 2"/>
                <a:gd name="T51" fmla="*/ 1 h 1"/>
                <a:gd name="T52" fmla="*/ 0 w 2"/>
                <a:gd name="T53" fmla="*/ 1 h 1"/>
                <a:gd name="T54" fmla="*/ 0 w 2"/>
                <a:gd name="T55" fmla="*/ 1 h 1"/>
                <a:gd name="T56" fmla="*/ 0 w 2"/>
                <a:gd name="T57" fmla="*/ 1 h 1"/>
                <a:gd name="T58" fmla="*/ 0 w 2"/>
                <a:gd name="T59" fmla="*/ 1 h 1"/>
                <a:gd name="T60" fmla="*/ 0 w 2"/>
                <a:gd name="T61" fmla="*/ 0 h 1"/>
                <a:gd name="T62" fmla="*/ 0 w 2"/>
                <a:gd name="T63" fmla="*/ 0 h 1"/>
                <a:gd name="T64" fmla="*/ 0 w 2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5" name="Rectangle 557"/>
            <p:cNvSpPr>
              <a:spLocks noChangeArrowheads="1"/>
            </p:cNvSpPr>
            <p:nvPr/>
          </p:nvSpPr>
          <p:spPr bwMode="auto">
            <a:xfrm>
              <a:off x="2304" y="2445"/>
              <a:ext cx="2" cy="1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6" name="Freeform 558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3 w 3"/>
                <a:gd name="T21" fmla="*/ 0 h 4"/>
                <a:gd name="T22" fmla="*/ 3 w 3"/>
                <a:gd name="T23" fmla="*/ 0 h 4"/>
                <a:gd name="T24" fmla="*/ 3 w 3"/>
                <a:gd name="T25" fmla="*/ 0 h 4"/>
                <a:gd name="T26" fmla="*/ 3 w 3"/>
                <a:gd name="T27" fmla="*/ 0 h 4"/>
                <a:gd name="T28" fmla="*/ 3 w 3"/>
                <a:gd name="T29" fmla="*/ 0 h 4"/>
                <a:gd name="T30" fmla="*/ 3 w 3"/>
                <a:gd name="T31" fmla="*/ 0 h 4"/>
                <a:gd name="T32" fmla="*/ 3 w 3"/>
                <a:gd name="T33" fmla="*/ 2 h 4"/>
                <a:gd name="T34" fmla="*/ 3 w 3"/>
                <a:gd name="T35" fmla="*/ 2 h 4"/>
                <a:gd name="T36" fmla="*/ 3 w 3"/>
                <a:gd name="T37" fmla="*/ 2 h 4"/>
                <a:gd name="T38" fmla="*/ 3 w 3"/>
                <a:gd name="T39" fmla="*/ 2 h 4"/>
                <a:gd name="T40" fmla="*/ 3 w 3"/>
                <a:gd name="T41" fmla="*/ 2 h 4"/>
                <a:gd name="T42" fmla="*/ 3 w 3"/>
                <a:gd name="T43" fmla="*/ 2 h 4"/>
                <a:gd name="T44" fmla="*/ 3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2 w 3"/>
                <a:gd name="T51" fmla="*/ 4 h 4"/>
                <a:gd name="T52" fmla="*/ 2 w 3"/>
                <a:gd name="T53" fmla="*/ 4 h 4"/>
                <a:gd name="T54" fmla="*/ 2 w 3"/>
                <a:gd name="T55" fmla="*/ 2 h 4"/>
                <a:gd name="T56" fmla="*/ 2 w 3"/>
                <a:gd name="T57" fmla="*/ 2 h 4"/>
                <a:gd name="T58" fmla="*/ 2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27" name="Freeform 559"/>
            <p:cNvSpPr>
              <a:spLocks/>
            </p:cNvSpPr>
            <p:nvPr/>
          </p:nvSpPr>
          <p:spPr bwMode="auto">
            <a:xfrm>
              <a:off x="2287" y="247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0 h 4"/>
                <a:gd name="T8" fmla="*/ 3 w 3"/>
                <a:gd name="T9" fmla="*/ 2 h 4"/>
                <a:gd name="T10" fmla="*/ 3 w 3"/>
                <a:gd name="T11" fmla="*/ 4 h 4"/>
                <a:gd name="T12" fmla="*/ 2 w 3"/>
                <a:gd name="T13" fmla="*/ 4 h 4"/>
                <a:gd name="T14" fmla="*/ 2 w 3"/>
                <a:gd name="T15" fmla="*/ 2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63728" name="Group 560"/>
          <p:cNvGrpSpPr>
            <a:grpSpLocks/>
          </p:cNvGrpSpPr>
          <p:nvPr/>
        </p:nvGrpSpPr>
        <p:grpSpPr bwMode="auto">
          <a:xfrm>
            <a:off x="374650" y="3543300"/>
            <a:ext cx="3644900" cy="2859088"/>
            <a:chOff x="2183" y="2022"/>
            <a:chExt cx="787" cy="568"/>
          </a:xfrm>
        </p:grpSpPr>
        <p:sp>
          <p:nvSpPr>
            <p:cNvPr id="263729" name="Freeform 561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2 w 3"/>
                <a:gd name="T51" fmla="*/ 2 h 2"/>
                <a:gd name="T52" fmla="*/ 2 w 3"/>
                <a:gd name="T53" fmla="*/ 2 h 2"/>
                <a:gd name="T54" fmla="*/ 0 w 3"/>
                <a:gd name="T55" fmla="*/ 2 h 2"/>
                <a:gd name="T56" fmla="*/ 0 w 3"/>
                <a:gd name="T57" fmla="*/ 2 h 2"/>
                <a:gd name="T58" fmla="*/ 0 w 3"/>
                <a:gd name="T59" fmla="*/ 2 h 2"/>
                <a:gd name="T60" fmla="*/ 0 w 3"/>
                <a:gd name="T61" fmla="*/ 2 h 2"/>
                <a:gd name="T62" fmla="*/ 0 w 3"/>
                <a:gd name="T63" fmla="*/ 2 h 2"/>
                <a:gd name="T64" fmla="*/ 0 w 3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0" name="Freeform 562"/>
            <p:cNvSpPr>
              <a:spLocks/>
            </p:cNvSpPr>
            <p:nvPr/>
          </p:nvSpPr>
          <p:spPr bwMode="auto">
            <a:xfrm>
              <a:off x="2287" y="2464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1" name="Freeform 563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2" name="Freeform 564"/>
            <p:cNvSpPr>
              <a:spLocks/>
            </p:cNvSpPr>
            <p:nvPr/>
          </p:nvSpPr>
          <p:spPr bwMode="auto">
            <a:xfrm>
              <a:off x="2279" y="247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3" name="Freeform 565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4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4" name="Freeform 566"/>
            <p:cNvSpPr>
              <a:spLocks/>
            </p:cNvSpPr>
            <p:nvPr/>
          </p:nvSpPr>
          <p:spPr bwMode="auto">
            <a:xfrm>
              <a:off x="2283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5" name="Freeform 567"/>
            <p:cNvSpPr>
              <a:spLocks/>
            </p:cNvSpPr>
            <p:nvPr/>
          </p:nvSpPr>
          <p:spPr bwMode="auto">
            <a:xfrm>
              <a:off x="2183" y="2166"/>
              <a:ext cx="645" cy="424"/>
            </a:xfrm>
            <a:custGeom>
              <a:avLst/>
              <a:gdLst>
                <a:gd name="T0" fmla="*/ 603 w 645"/>
                <a:gd name="T1" fmla="*/ 89 h 424"/>
                <a:gd name="T2" fmla="*/ 547 w 645"/>
                <a:gd name="T3" fmla="*/ 112 h 424"/>
                <a:gd name="T4" fmla="*/ 451 w 645"/>
                <a:gd name="T5" fmla="*/ 125 h 424"/>
                <a:gd name="T6" fmla="*/ 426 w 645"/>
                <a:gd name="T7" fmla="*/ 231 h 424"/>
                <a:gd name="T8" fmla="*/ 453 w 645"/>
                <a:gd name="T9" fmla="*/ 186 h 424"/>
                <a:gd name="T10" fmla="*/ 532 w 645"/>
                <a:gd name="T11" fmla="*/ 150 h 424"/>
                <a:gd name="T12" fmla="*/ 570 w 645"/>
                <a:gd name="T13" fmla="*/ 171 h 424"/>
                <a:gd name="T14" fmla="*/ 467 w 645"/>
                <a:gd name="T15" fmla="*/ 167 h 424"/>
                <a:gd name="T16" fmla="*/ 576 w 645"/>
                <a:gd name="T17" fmla="*/ 206 h 424"/>
                <a:gd name="T18" fmla="*/ 495 w 645"/>
                <a:gd name="T19" fmla="*/ 167 h 424"/>
                <a:gd name="T20" fmla="*/ 526 w 645"/>
                <a:gd name="T21" fmla="*/ 200 h 424"/>
                <a:gd name="T22" fmla="*/ 482 w 645"/>
                <a:gd name="T23" fmla="*/ 175 h 424"/>
                <a:gd name="T24" fmla="*/ 453 w 645"/>
                <a:gd name="T25" fmla="*/ 192 h 424"/>
                <a:gd name="T26" fmla="*/ 507 w 645"/>
                <a:gd name="T27" fmla="*/ 223 h 424"/>
                <a:gd name="T28" fmla="*/ 486 w 645"/>
                <a:gd name="T29" fmla="*/ 204 h 424"/>
                <a:gd name="T30" fmla="*/ 438 w 645"/>
                <a:gd name="T31" fmla="*/ 221 h 424"/>
                <a:gd name="T32" fmla="*/ 445 w 645"/>
                <a:gd name="T33" fmla="*/ 275 h 424"/>
                <a:gd name="T34" fmla="*/ 570 w 645"/>
                <a:gd name="T35" fmla="*/ 286 h 424"/>
                <a:gd name="T36" fmla="*/ 447 w 645"/>
                <a:gd name="T37" fmla="*/ 275 h 424"/>
                <a:gd name="T38" fmla="*/ 432 w 645"/>
                <a:gd name="T39" fmla="*/ 294 h 424"/>
                <a:gd name="T40" fmla="*/ 520 w 645"/>
                <a:gd name="T41" fmla="*/ 336 h 424"/>
                <a:gd name="T42" fmla="*/ 409 w 645"/>
                <a:gd name="T43" fmla="*/ 292 h 424"/>
                <a:gd name="T44" fmla="*/ 444 w 645"/>
                <a:gd name="T45" fmla="*/ 346 h 424"/>
                <a:gd name="T46" fmla="*/ 528 w 645"/>
                <a:gd name="T47" fmla="*/ 363 h 424"/>
                <a:gd name="T48" fmla="*/ 447 w 645"/>
                <a:gd name="T49" fmla="*/ 361 h 424"/>
                <a:gd name="T50" fmla="*/ 488 w 645"/>
                <a:gd name="T51" fmla="*/ 394 h 424"/>
                <a:gd name="T52" fmla="*/ 568 w 645"/>
                <a:gd name="T53" fmla="*/ 371 h 424"/>
                <a:gd name="T54" fmla="*/ 605 w 645"/>
                <a:gd name="T55" fmla="*/ 342 h 424"/>
                <a:gd name="T56" fmla="*/ 588 w 645"/>
                <a:gd name="T57" fmla="*/ 348 h 424"/>
                <a:gd name="T58" fmla="*/ 564 w 645"/>
                <a:gd name="T59" fmla="*/ 382 h 424"/>
                <a:gd name="T60" fmla="*/ 501 w 645"/>
                <a:gd name="T61" fmla="*/ 403 h 424"/>
                <a:gd name="T62" fmla="*/ 613 w 645"/>
                <a:gd name="T63" fmla="*/ 392 h 424"/>
                <a:gd name="T64" fmla="*/ 611 w 645"/>
                <a:gd name="T65" fmla="*/ 396 h 424"/>
                <a:gd name="T66" fmla="*/ 490 w 645"/>
                <a:gd name="T67" fmla="*/ 399 h 424"/>
                <a:gd name="T68" fmla="*/ 436 w 645"/>
                <a:gd name="T69" fmla="*/ 340 h 424"/>
                <a:gd name="T70" fmla="*/ 363 w 645"/>
                <a:gd name="T71" fmla="*/ 286 h 424"/>
                <a:gd name="T72" fmla="*/ 215 w 645"/>
                <a:gd name="T73" fmla="*/ 302 h 424"/>
                <a:gd name="T74" fmla="*/ 155 w 645"/>
                <a:gd name="T75" fmla="*/ 380 h 424"/>
                <a:gd name="T76" fmla="*/ 155 w 645"/>
                <a:gd name="T77" fmla="*/ 390 h 424"/>
                <a:gd name="T78" fmla="*/ 140 w 645"/>
                <a:gd name="T79" fmla="*/ 407 h 424"/>
                <a:gd name="T80" fmla="*/ 125 w 645"/>
                <a:gd name="T81" fmla="*/ 342 h 424"/>
                <a:gd name="T82" fmla="*/ 54 w 645"/>
                <a:gd name="T83" fmla="*/ 332 h 424"/>
                <a:gd name="T84" fmla="*/ 36 w 645"/>
                <a:gd name="T85" fmla="*/ 350 h 424"/>
                <a:gd name="T86" fmla="*/ 2 w 645"/>
                <a:gd name="T87" fmla="*/ 328 h 424"/>
                <a:gd name="T88" fmla="*/ 69 w 645"/>
                <a:gd name="T89" fmla="*/ 317 h 424"/>
                <a:gd name="T90" fmla="*/ 50 w 645"/>
                <a:gd name="T91" fmla="*/ 234 h 424"/>
                <a:gd name="T92" fmla="*/ 34 w 645"/>
                <a:gd name="T93" fmla="*/ 227 h 424"/>
                <a:gd name="T94" fmla="*/ 56 w 645"/>
                <a:gd name="T95" fmla="*/ 190 h 424"/>
                <a:gd name="T96" fmla="*/ 107 w 645"/>
                <a:gd name="T97" fmla="*/ 261 h 424"/>
                <a:gd name="T98" fmla="*/ 82 w 645"/>
                <a:gd name="T99" fmla="*/ 209 h 424"/>
                <a:gd name="T100" fmla="*/ 113 w 645"/>
                <a:gd name="T101" fmla="*/ 175 h 424"/>
                <a:gd name="T102" fmla="*/ 130 w 645"/>
                <a:gd name="T103" fmla="*/ 238 h 424"/>
                <a:gd name="T104" fmla="*/ 205 w 645"/>
                <a:gd name="T105" fmla="*/ 271 h 424"/>
                <a:gd name="T106" fmla="*/ 407 w 645"/>
                <a:gd name="T107" fmla="*/ 169 h 424"/>
                <a:gd name="T108" fmla="*/ 409 w 645"/>
                <a:gd name="T109" fmla="*/ 58 h 424"/>
                <a:gd name="T110" fmla="*/ 516 w 645"/>
                <a:gd name="T111" fmla="*/ 33 h 424"/>
                <a:gd name="T112" fmla="*/ 474 w 645"/>
                <a:gd name="T113" fmla="*/ 2 h 424"/>
                <a:gd name="T114" fmla="*/ 407 w 645"/>
                <a:gd name="T115" fmla="*/ 156 h 424"/>
                <a:gd name="T116" fmla="*/ 422 w 645"/>
                <a:gd name="T117" fmla="*/ 236 h 424"/>
                <a:gd name="T118" fmla="*/ 445 w 645"/>
                <a:gd name="T119" fmla="*/ 129 h 424"/>
                <a:gd name="T120" fmla="*/ 538 w 645"/>
                <a:gd name="T121" fmla="*/ 41 h 424"/>
                <a:gd name="T122" fmla="*/ 540 w 645"/>
                <a:gd name="T123" fmla="*/ 85 h 424"/>
                <a:gd name="T124" fmla="*/ 576 w 645"/>
                <a:gd name="T125" fmla="*/ 11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5" h="424">
                  <a:moveTo>
                    <a:pt x="626" y="89"/>
                  </a:moveTo>
                  <a:lnTo>
                    <a:pt x="628" y="89"/>
                  </a:lnTo>
                  <a:lnTo>
                    <a:pt x="630" y="89"/>
                  </a:lnTo>
                  <a:lnTo>
                    <a:pt x="630" y="90"/>
                  </a:lnTo>
                  <a:lnTo>
                    <a:pt x="632" y="90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0" y="94"/>
                  </a:lnTo>
                  <a:lnTo>
                    <a:pt x="630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4" y="96"/>
                  </a:lnTo>
                  <a:lnTo>
                    <a:pt x="622" y="96"/>
                  </a:lnTo>
                  <a:lnTo>
                    <a:pt x="622" y="94"/>
                  </a:lnTo>
                  <a:lnTo>
                    <a:pt x="620" y="94"/>
                  </a:lnTo>
                  <a:lnTo>
                    <a:pt x="620" y="92"/>
                  </a:lnTo>
                  <a:lnTo>
                    <a:pt x="620" y="90"/>
                  </a:lnTo>
                  <a:lnTo>
                    <a:pt x="618" y="89"/>
                  </a:lnTo>
                  <a:lnTo>
                    <a:pt x="616" y="89"/>
                  </a:lnTo>
                  <a:lnTo>
                    <a:pt x="613" y="89"/>
                  </a:lnTo>
                  <a:lnTo>
                    <a:pt x="609" y="89"/>
                  </a:lnTo>
                  <a:lnTo>
                    <a:pt x="607" y="89"/>
                  </a:lnTo>
                  <a:lnTo>
                    <a:pt x="603" y="89"/>
                  </a:lnTo>
                  <a:lnTo>
                    <a:pt x="601" y="90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5" y="96"/>
                  </a:lnTo>
                  <a:lnTo>
                    <a:pt x="595" y="100"/>
                  </a:lnTo>
                  <a:lnTo>
                    <a:pt x="593" y="102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1" y="110"/>
                  </a:lnTo>
                  <a:lnTo>
                    <a:pt x="591" y="112"/>
                  </a:lnTo>
                  <a:lnTo>
                    <a:pt x="589" y="115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2" y="119"/>
                  </a:lnTo>
                  <a:lnTo>
                    <a:pt x="578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68" y="121"/>
                  </a:lnTo>
                  <a:lnTo>
                    <a:pt x="566" y="119"/>
                  </a:lnTo>
                  <a:lnTo>
                    <a:pt x="563" y="117"/>
                  </a:lnTo>
                  <a:lnTo>
                    <a:pt x="557" y="115"/>
                  </a:lnTo>
                  <a:lnTo>
                    <a:pt x="553" y="113"/>
                  </a:lnTo>
                  <a:lnTo>
                    <a:pt x="547" y="112"/>
                  </a:lnTo>
                  <a:lnTo>
                    <a:pt x="543" y="112"/>
                  </a:lnTo>
                  <a:lnTo>
                    <a:pt x="540" y="112"/>
                  </a:lnTo>
                  <a:lnTo>
                    <a:pt x="536" y="110"/>
                  </a:lnTo>
                  <a:lnTo>
                    <a:pt x="534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4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5" y="110"/>
                  </a:lnTo>
                  <a:lnTo>
                    <a:pt x="511" y="110"/>
                  </a:lnTo>
                  <a:lnTo>
                    <a:pt x="509" y="110"/>
                  </a:lnTo>
                  <a:lnTo>
                    <a:pt x="503" y="110"/>
                  </a:lnTo>
                  <a:lnTo>
                    <a:pt x="495" y="110"/>
                  </a:lnTo>
                  <a:lnTo>
                    <a:pt x="490" y="110"/>
                  </a:lnTo>
                  <a:lnTo>
                    <a:pt x="482" y="112"/>
                  </a:lnTo>
                  <a:lnTo>
                    <a:pt x="476" y="112"/>
                  </a:lnTo>
                  <a:lnTo>
                    <a:pt x="468" y="113"/>
                  </a:lnTo>
                  <a:lnTo>
                    <a:pt x="463" y="117"/>
                  </a:lnTo>
                  <a:lnTo>
                    <a:pt x="457" y="119"/>
                  </a:lnTo>
                  <a:lnTo>
                    <a:pt x="455" y="121"/>
                  </a:lnTo>
                  <a:lnTo>
                    <a:pt x="453" y="123"/>
                  </a:lnTo>
                  <a:lnTo>
                    <a:pt x="451" y="125"/>
                  </a:lnTo>
                  <a:lnTo>
                    <a:pt x="449" y="127"/>
                  </a:lnTo>
                  <a:lnTo>
                    <a:pt x="449" y="129"/>
                  </a:lnTo>
                  <a:lnTo>
                    <a:pt x="447" y="131"/>
                  </a:lnTo>
                  <a:lnTo>
                    <a:pt x="447" y="133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4" y="136"/>
                  </a:lnTo>
                  <a:lnTo>
                    <a:pt x="444" y="138"/>
                  </a:lnTo>
                  <a:lnTo>
                    <a:pt x="442" y="140"/>
                  </a:lnTo>
                  <a:lnTo>
                    <a:pt x="440" y="150"/>
                  </a:lnTo>
                  <a:lnTo>
                    <a:pt x="438" y="158"/>
                  </a:lnTo>
                  <a:lnTo>
                    <a:pt x="436" y="167"/>
                  </a:lnTo>
                  <a:lnTo>
                    <a:pt x="434" y="177"/>
                  </a:lnTo>
                  <a:lnTo>
                    <a:pt x="432" y="186"/>
                  </a:lnTo>
                  <a:lnTo>
                    <a:pt x="430" y="196"/>
                  </a:lnTo>
                  <a:lnTo>
                    <a:pt x="428" y="204"/>
                  </a:lnTo>
                  <a:lnTo>
                    <a:pt x="428" y="213"/>
                  </a:lnTo>
                  <a:lnTo>
                    <a:pt x="428" y="215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1"/>
                  </a:lnTo>
                  <a:lnTo>
                    <a:pt x="424" y="232"/>
                  </a:lnTo>
                  <a:lnTo>
                    <a:pt x="424" y="236"/>
                  </a:lnTo>
                  <a:lnTo>
                    <a:pt x="426" y="232"/>
                  </a:lnTo>
                  <a:lnTo>
                    <a:pt x="428" y="231"/>
                  </a:lnTo>
                  <a:lnTo>
                    <a:pt x="430" y="229"/>
                  </a:lnTo>
                  <a:lnTo>
                    <a:pt x="432" y="225"/>
                  </a:lnTo>
                  <a:lnTo>
                    <a:pt x="434" y="223"/>
                  </a:lnTo>
                  <a:lnTo>
                    <a:pt x="436" y="221"/>
                  </a:lnTo>
                  <a:lnTo>
                    <a:pt x="436" y="217"/>
                  </a:lnTo>
                  <a:lnTo>
                    <a:pt x="438" y="215"/>
                  </a:lnTo>
                  <a:lnTo>
                    <a:pt x="440" y="213"/>
                  </a:lnTo>
                  <a:lnTo>
                    <a:pt x="442" y="209"/>
                  </a:lnTo>
                  <a:lnTo>
                    <a:pt x="442" y="207"/>
                  </a:lnTo>
                  <a:lnTo>
                    <a:pt x="444" y="206"/>
                  </a:lnTo>
                  <a:lnTo>
                    <a:pt x="444" y="204"/>
                  </a:lnTo>
                  <a:lnTo>
                    <a:pt x="445" y="202"/>
                  </a:lnTo>
                  <a:lnTo>
                    <a:pt x="445" y="200"/>
                  </a:lnTo>
                  <a:lnTo>
                    <a:pt x="447" y="198"/>
                  </a:lnTo>
                  <a:lnTo>
                    <a:pt x="447" y="196"/>
                  </a:lnTo>
                  <a:lnTo>
                    <a:pt x="449" y="194"/>
                  </a:lnTo>
                  <a:lnTo>
                    <a:pt x="451" y="192"/>
                  </a:lnTo>
                  <a:lnTo>
                    <a:pt x="451" y="188"/>
                  </a:lnTo>
                  <a:lnTo>
                    <a:pt x="453" y="186"/>
                  </a:lnTo>
                  <a:lnTo>
                    <a:pt x="453" y="184"/>
                  </a:lnTo>
                  <a:lnTo>
                    <a:pt x="455" y="181"/>
                  </a:lnTo>
                  <a:lnTo>
                    <a:pt x="455" y="179"/>
                  </a:lnTo>
                  <a:lnTo>
                    <a:pt x="457" y="177"/>
                  </a:lnTo>
                  <a:lnTo>
                    <a:pt x="457" y="175"/>
                  </a:lnTo>
                  <a:lnTo>
                    <a:pt x="459" y="175"/>
                  </a:lnTo>
                  <a:lnTo>
                    <a:pt x="459" y="171"/>
                  </a:lnTo>
                  <a:lnTo>
                    <a:pt x="461" y="167"/>
                  </a:lnTo>
                  <a:lnTo>
                    <a:pt x="463" y="163"/>
                  </a:lnTo>
                  <a:lnTo>
                    <a:pt x="465" y="160"/>
                  </a:lnTo>
                  <a:lnTo>
                    <a:pt x="468" y="158"/>
                  </a:lnTo>
                  <a:lnTo>
                    <a:pt x="470" y="154"/>
                  </a:lnTo>
                  <a:lnTo>
                    <a:pt x="472" y="150"/>
                  </a:lnTo>
                  <a:lnTo>
                    <a:pt x="474" y="148"/>
                  </a:lnTo>
                  <a:lnTo>
                    <a:pt x="480" y="144"/>
                  </a:lnTo>
                  <a:lnTo>
                    <a:pt x="488" y="142"/>
                  </a:lnTo>
                  <a:lnTo>
                    <a:pt x="493" y="140"/>
                  </a:lnTo>
                  <a:lnTo>
                    <a:pt x="499" y="140"/>
                  </a:lnTo>
                  <a:lnTo>
                    <a:pt x="507" y="142"/>
                  </a:lnTo>
                  <a:lnTo>
                    <a:pt x="513" y="142"/>
                  </a:lnTo>
                  <a:lnTo>
                    <a:pt x="520" y="144"/>
                  </a:lnTo>
                  <a:lnTo>
                    <a:pt x="526" y="148"/>
                  </a:lnTo>
                  <a:lnTo>
                    <a:pt x="532" y="150"/>
                  </a:lnTo>
                  <a:lnTo>
                    <a:pt x="540" y="152"/>
                  </a:lnTo>
                  <a:lnTo>
                    <a:pt x="545" y="156"/>
                  </a:lnTo>
                  <a:lnTo>
                    <a:pt x="553" y="160"/>
                  </a:lnTo>
                  <a:lnTo>
                    <a:pt x="559" y="161"/>
                  </a:lnTo>
                  <a:lnTo>
                    <a:pt x="564" y="165"/>
                  </a:lnTo>
                  <a:lnTo>
                    <a:pt x="572" y="169"/>
                  </a:lnTo>
                  <a:lnTo>
                    <a:pt x="578" y="171"/>
                  </a:lnTo>
                  <a:lnTo>
                    <a:pt x="580" y="171"/>
                  </a:lnTo>
                  <a:lnTo>
                    <a:pt x="582" y="171"/>
                  </a:lnTo>
                  <a:lnTo>
                    <a:pt x="584" y="171"/>
                  </a:lnTo>
                  <a:lnTo>
                    <a:pt x="584" y="173"/>
                  </a:lnTo>
                  <a:lnTo>
                    <a:pt x="586" y="175"/>
                  </a:lnTo>
                  <a:lnTo>
                    <a:pt x="584" y="177"/>
                  </a:lnTo>
                  <a:lnTo>
                    <a:pt x="584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7"/>
                  </a:lnTo>
                  <a:lnTo>
                    <a:pt x="576" y="177"/>
                  </a:lnTo>
                  <a:lnTo>
                    <a:pt x="576" y="175"/>
                  </a:lnTo>
                  <a:lnTo>
                    <a:pt x="576" y="173"/>
                  </a:lnTo>
                  <a:lnTo>
                    <a:pt x="574" y="171"/>
                  </a:lnTo>
                  <a:lnTo>
                    <a:pt x="570" y="171"/>
                  </a:lnTo>
                  <a:lnTo>
                    <a:pt x="568" y="169"/>
                  </a:lnTo>
                  <a:lnTo>
                    <a:pt x="566" y="167"/>
                  </a:lnTo>
                  <a:lnTo>
                    <a:pt x="563" y="167"/>
                  </a:lnTo>
                  <a:lnTo>
                    <a:pt x="561" y="165"/>
                  </a:lnTo>
                  <a:lnTo>
                    <a:pt x="559" y="163"/>
                  </a:lnTo>
                  <a:lnTo>
                    <a:pt x="555" y="163"/>
                  </a:lnTo>
                  <a:lnTo>
                    <a:pt x="547" y="160"/>
                  </a:lnTo>
                  <a:lnTo>
                    <a:pt x="540" y="156"/>
                  </a:lnTo>
                  <a:lnTo>
                    <a:pt x="532" y="152"/>
                  </a:lnTo>
                  <a:lnTo>
                    <a:pt x="522" y="148"/>
                  </a:lnTo>
                  <a:lnTo>
                    <a:pt x="515" y="146"/>
                  </a:lnTo>
                  <a:lnTo>
                    <a:pt x="505" y="144"/>
                  </a:lnTo>
                  <a:lnTo>
                    <a:pt x="495" y="142"/>
                  </a:lnTo>
                  <a:lnTo>
                    <a:pt x="488" y="144"/>
                  </a:lnTo>
                  <a:lnTo>
                    <a:pt x="484" y="146"/>
                  </a:lnTo>
                  <a:lnTo>
                    <a:pt x="480" y="148"/>
                  </a:lnTo>
                  <a:lnTo>
                    <a:pt x="476" y="150"/>
                  </a:lnTo>
                  <a:lnTo>
                    <a:pt x="472" y="154"/>
                  </a:lnTo>
                  <a:lnTo>
                    <a:pt x="470" y="156"/>
                  </a:lnTo>
                  <a:lnTo>
                    <a:pt x="468" y="160"/>
                  </a:lnTo>
                  <a:lnTo>
                    <a:pt x="467" y="163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5"/>
                  </a:lnTo>
                  <a:lnTo>
                    <a:pt x="470" y="163"/>
                  </a:lnTo>
                  <a:lnTo>
                    <a:pt x="476" y="161"/>
                  </a:lnTo>
                  <a:lnTo>
                    <a:pt x="480" y="161"/>
                  </a:lnTo>
                  <a:lnTo>
                    <a:pt x="484" y="161"/>
                  </a:lnTo>
                  <a:lnTo>
                    <a:pt x="488" y="163"/>
                  </a:lnTo>
                  <a:lnTo>
                    <a:pt x="493" y="163"/>
                  </a:lnTo>
                  <a:lnTo>
                    <a:pt x="497" y="165"/>
                  </a:lnTo>
                  <a:lnTo>
                    <a:pt x="501" y="167"/>
                  </a:lnTo>
                  <a:lnTo>
                    <a:pt x="509" y="171"/>
                  </a:lnTo>
                  <a:lnTo>
                    <a:pt x="518" y="175"/>
                  </a:lnTo>
                  <a:lnTo>
                    <a:pt x="528" y="179"/>
                  </a:lnTo>
                  <a:lnTo>
                    <a:pt x="536" y="183"/>
                  </a:lnTo>
                  <a:lnTo>
                    <a:pt x="545" y="186"/>
                  </a:lnTo>
                  <a:lnTo>
                    <a:pt x="553" y="192"/>
                  </a:lnTo>
                  <a:lnTo>
                    <a:pt x="561" y="196"/>
                  </a:lnTo>
                  <a:lnTo>
                    <a:pt x="570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2"/>
                  </a:lnTo>
                  <a:lnTo>
                    <a:pt x="576" y="202"/>
                  </a:lnTo>
                  <a:lnTo>
                    <a:pt x="576" y="204"/>
                  </a:lnTo>
                  <a:lnTo>
                    <a:pt x="576" y="206"/>
                  </a:lnTo>
                  <a:lnTo>
                    <a:pt x="576" y="207"/>
                  </a:lnTo>
                  <a:lnTo>
                    <a:pt x="574" y="207"/>
                  </a:lnTo>
                  <a:lnTo>
                    <a:pt x="572" y="207"/>
                  </a:lnTo>
                  <a:lnTo>
                    <a:pt x="570" y="207"/>
                  </a:lnTo>
                  <a:lnTo>
                    <a:pt x="568" y="207"/>
                  </a:lnTo>
                  <a:lnTo>
                    <a:pt x="568" y="206"/>
                  </a:lnTo>
                  <a:lnTo>
                    <a:pt x="568" y="204"/>
                  </a:lnTo>
                  <a:lnTo>
                    <a:pt x="568" y="202"/>
                  </a:lnTo>
                  <a:lnTo>
                    <a:pt x="564" y="200"/>
                  </a:lnTo>
                  <a:lnTo>
                    <a:pt x="563" y="198"/>
                  </a:lnTo>
                  <a:lnTo>
                    <a:pt x="559" y="198"/>
                  </a:lnTo>
                  <a:lnTo>
                    <a:pt x="555" y="196"/>
                  </a:lnTo>
                  <a:lnTo>
                    <a:pt x="553" y="194"/>
                  </a:lnTo>
                  <a:lnTo>
                    <a:pt x="549" y="192"/>
                  </a:lnTo>
                  <a:lnTo>
                    <a:pt x="545" y="190"/>
                  </a:lnTo>
                  <a:lnTo>
                    <a:pt x="543" y="188"/>
                  </a:lnTo>
                  <a:lnTo>
                    <a:pt x="536" y="186"/>
                  </a:lnTo>
                  <a:lnTo>
                    <a:pt x="530" y="183"/>
                  </a:lnTo>
                  <a:lnTo>
                    <a:pt x="522" y="179"/>
                  </a:lnTo>
                  <a:lnTo>
                    <a:pt x="516" y="175"/>
                  </a:lnTo>
                  <a:lnTo>
                    <a:pt x="509" y="173"/>
                  </a:lnTo>
                  <a:lnTo>
                    <a:pt x="501" y="169"/>
                  </a:lnTo>
                  <a:lnTo>
                    <a:pt x="495" y="167"/>
                  </a:lnTo>
                  <a:lnTo>
                    <a:pt x="488" y="165"/>
                  </a:lnTo>
                  <a:lnTo>
                    <a:pt x="486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4" y="163"/>
                  </a:lnTo>
                  <a:lnTo>
                    <a:pt x="472" y="165"/>
                  </a:lnTo>
                  <a:lnTo>
                    <a:pt x="470" y="165"/>
                  </a:lnTo>
                  <a:lnTo>
                    <a:pt x="468" y="167"/>
                  </a:lnTo>
                  <a:lnTo>
                    <a:pt x="472" y="167"/>
                  </a:lnTo>
                  <a:lnTo>
                    <a:pt x="476" y="169"/>
                  </a:lnTo>
                  <a:lnTo>
                    <a:pt x="482" y="171"/>
                  </a:lnTo>
                  <a:lnTo>
                    <a:pt x="486" y="173"/>
                  </a:lnTo>
                  <a:lnTo>
                    <a:pt x="490" y="177"/>
                  </a:lnTo>
                  <a:lnTo>
                    <a:pt x="493" y="179"/>
                  </a:lnTo>
                  <a:lnTo>
                    <a:pt x="497" y="181"/>
                  </a:lnTo>
                  <a:lnTo>
                    <a:pt x="501" y="183"/>
                  </a:lnTo>
                  <a:lnTo>
                    <a:pt x="520" y="194"/>
                  </a:lnTo>
                  <a:lnTo>
                    <a:pt x="522" y="194"/>
                  </a:lnTo>
                  <a:lnTo>
                    <a:pt x="524" y="194"/>
                  </a:lnTo>
                  <a:lnTo>
                    <a:pt x="526" y="196"/>
                  </a:lnTo>
                  <a:lnTo>
                    <a:pt x="526" y="198"/>
                  </a:lnTo>
                  <a:lnTo>
                    <a:pt x="526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18" y="200"/>
                  </a:lnTo>
                  <a:lnTo>
                    <a:pt x="518" y="198"/>
                  </a:lnTo>
                  <a:lnTo>
                    <a:pt x="518" y="196"/>
                  </a:lnTo>
                  <a:lnTo>
                    <a:pt x="518" y="194"/>
                  </a:lnTo>
                  <a:lnTo>
                    <a:pt x="516" y="194"/>
                  </a:lnTo>
                  <a:lnTo>
                    <a:pt x="515" y="194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5" y="188"/>
                  </a:lnTo>
                  <a:lnTo>
                    <a:pt x="503" y="186"/>
                  </a:lnTo>
                  <a:lnTo>
                    <a:pt x="499" y="186"/>
                  </a:lnTo>
                  <a:lnTo>
                    <a:pt x="497" y="184"/>
                  </a:lnTo>
                  <a:lnTo>
                    <a:pt x="495" y="183"/>
                  </a:lnTo>
                  <a:lnTo>
                    <a:pt x="492" y="181"/>
                  </a:lnTo>
                  <a:lnTo>
                    <a:pt x="490" y="179"/>
                  </a:lnTo>
                  <a:lnTo>
                    <a:pt x="488" y="177"/>
                  </a:lnTo>
                  <a:lnTo>
                    <a:pt x="484" y="177"/>
                  </a:lnTo>
                  <a:lnTo>
                    <a:pt x="482" y="175"/>
                  </a:lnTo>
                  <a:lnTo>
                    <a:pt x="478" y="173"/>
                  </a:lnTo>
                  <a:lnTo>
                    <a:pt x="476" y="171"/>
                  </a:lnTo>
                  <a:lnTo>
                    <a:pt x="472" y="171"/>
                  </a:lnTo>
                  <a:lnTo>
                    <a:pt x="470" y="169"/>
                  </a:lnTo>
                  <a:lnTo>
                    <a:pt x="468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3" y="173"/>
                  </a:lnTo>
                  <a:lnTo>
                    <a:pt x="463" y="175"/>
                  </a:lnTo>
                  <a:lnTo>
                    <a:pt x="461" y="175"/>
                  </a:lnTo>
                  <a:lnTo>
                    <a:pt x="461" y="177"/>
                  </a:lnTo>
                  <a:lnTo>
                    <a:pt x="459" y="177"/>
                  </a:lnTo>
                  <a:lnTo>
                    <a:pt x="459" y="179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5" y="184"/>
                  </a:lnTo>
                  <a:lnTo>
                    <a:pt x="455" y="188"/>
                  </a:lnTo>
                  <a:lnTo>
                    <a:pt x="453" y="190"/>
                  </a:lnTo>
                  <a:lnTo>
                    <a:pt x="453" y="192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1" y="194"/>
                  </a:lnTo>
                  <a:lnTo>
                    <a:pt x="453" y="192"/>
                  </a:lnTo>
                  <a:lnTo>
                    <a:pt x="455" y="190"/>
                  </a:lnTo>
                  <a:lnTo>
                    <a:pt x="457" y="188"/>
                  </a:lnTo>
                  <a:lnTo>
                    <a:pt x="459" y="186"/>
                  </a:lnTo>
                  <a:lnTo>
                    <a:pt x="461" y="184"/>
                  </a:lnTo>
                  <a:lnTo>
                    <a:pt x="465" y="184"/>
                  </a:lnTo>
                  <a:lnTo>
                    <a:pt x="468" y="184"/>
                  </a:lnTo>
                  <a:lnTo>
                    <a:pt x="472" y="186"/>
                  </a:lnTo>
                  <a:lnTo>
                    <a:pt x="476" y="188"/>
                  </a:lnTo>
                  <a:lnTo>
                    <a:pt x="478" y="192"/>
                  </a:lnTo>
                  <a:lnTo>
                    <a:pt x="480" y="196"/>
                  </a:lnTo>
                  <a:lnTo>
                    <a:pt x="484" y="198"/>
                  </a:lnTo>
                  <a:lnTo>
                    <a:pt x="486" y="202"/>
                  </a:lnTo>
                  <a:lnTo>
                    <a:pt x="492" y="209"/>
                  </a:lnTo>
                  <a:lnTo>
                    <a:pt x="493" y="211"/>
                  </a:lnTo>
                  <a:lnTo>
                    <a:pt x="495" y="213"/>
                  </a:lnTo>
                  <a:lnTo>
                    <a:pt x="495" y="215"/>
                  </a:lnTo>
                  <a:lnTo>
                    <a:pt x="497" y="217"/>
                  </a:lnTo>
                  <a:lnTo>
                    <a:pt x="499" y="217"/>
                  </a:lnTo>
                  <a:lnTo>
                    <a:pt x="499" y="219"/>
                  </a:lnTo>
                  <a:lnTo>
                    <a:pt x="501" y="221"/>
                  </a:lnTo>
                  <a:lnTo>
                    <a:pt x="503" y="223"/>
                  </a:lnTo>
                  <a:lnTo>
                    <a:pt x="505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7" y="227"/>
                  </a:lnTo>
                  <a:lnTo>
                    <a:pt x="507" y="229"/>
                  </a:lnTo>
                  <a:lnTo>
                    <a:pt x="505" y="229"/>
                  </a:lnTo>
                  <a:lnTo>
                    <a:pt x="505" y="231"/>
                  </a:lnTo>
                  <a:lnTo>
                    <a:pt x="503" y="231"/>
                  </a:lnTo>
                  <a:lnTo>
                    <a:pt x="501" y="231"/>
                  </a:lnTo>
                  <a:lnTo>
                    <a:pt x="501" y="229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9" y="225"/>
                  </a:lnTo>
                  <a:lnTo>
                    <a:pt x="499" y="223"/>
                  </a:lnTo>
                  <a:lnTo>
                    <a:pt x="501" y="223"/>
                  </a:lnTo>
                  <a:lnTo>
                    <a:pt x="499" y="221"/>
                  </a:lnTo>
                  <a:lnTo>
                    <a:pt x="497" y="221"/>
                  </a:lnTo>
                  <a:lnTo>
                    <a:pt x="497" y="219"/>
                  </a:lnTo>
                  <a:lnTo>
                    <a:pt x="495" y="217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2" y="211"/>
                  </a:lnTo>
                  <a:lnTo>
                    <a:pt x="490" y="211"/>
                  </a:lnTo>
                  <a:lnTo>
                    <a:pt x="488" y="207"/>
                  </a:lnTo>
                  <a:lnTo>
                    <a:pt x="486" y="204"/>
                  </a:lnTo>
                  <a:lnTo>
                    <a:pt x="482" y="200"/>
                  </a:lnTo>
                  <a:lnTo>
                    <a:pt x="478" y="196"/>
                  </a:lnTo>
                  <a:lnTo>
                    <a:pt x="476" y="192"/>
                  </a:lnTo>
                  <a:lnTo>
                    <a:pt x="472" y="190"/>
                  </a:lnTo>
                  <a:lnTo>
                    <a:pt x="468" y="186"/>
                  </a:lnTo>
                  <a:lnTo>
                    <a:pt x="465" y="186"/>
                  </a:lnTo>
                  <a:lnTo>
                    <a:pt x="463" y="186"/>
                  </a:lnTo>
                  <a:lnTo>
                    <a:pt x="461" y="188"/>
                  </a:lnTo>
                  <a:lnTo>
                    <a:pt x="457" y="190"/>
                  </a:lnTo>
                  <a:lnTo>
                    <a:pt x="455" y="192"/>
                  </a:lnTo>
                  <a:lnTo>
                    <a:pt x="453" y="196"/>
                  </a:lnTo>
                  <a:lnTo>
                    <a:pt x="453" y="198"/>
                  </a:lnTo>
                  <a:lnTo>
                    <a:pt x="451" y="200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5" y="207"/>
                  </a:lnTo>
                  <a:lnTo>
                    <a:pt x="445" y="209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42" y="215"/>
                  </a:lnTo>
                  <a:lnTo>
                    <a:pt x="440" y="217"/>
                  </a:lnTo>
                  <a:lnTo>
                    <a:pt x="438" y="221"/>
                  </a:lnTo>
                  <a:lnTo>
                    <a:pt x="436" y="225"/>
                  </a:lnTo>
                  <a:lnTo>
                    <a:pt x="434" y="227"/>
                  </a:lnTo>
                  <a:lnTo>
                    <a:pt x="432" y="231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2"/>
                  </a:lnTo>
                  <a:lnTo>
                    <a:pt x="420" y="246"/>
                  </a:lnTo>
                  <a:lnTo>
                    <a:pt x="415" y="255"/>
                  </a:lnTo>
                  <a:lnTo>
                    <a:pt x="407" y="263"/>
                  </a:lnTo>
                  <a:lnTo>
                    <a:pt x="403" y="273"/>
                  </a:lnTo>
                  <a:lnTo>
                    <a:pt x="405" y="273"/>
                  </a:lnTo>
                  <a:lnTo>
                    <a:pt x="407" y="273"/>
                  </a:lnTo>
                  <a:lnTo>
                    <a:pt x="409" y="275"/>
                  </a:lnTo>
                  <a:lnTo>
                    <a:pt x="413" y="277"/>
                  </a:lnTo>
                  <a:lnTo>
                    <a:pt x="417" y="279"/>
                  </a:lnTo>
                  <a:lnTo>
                    <a:pt x="420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2" y="279"/>
                  </a:lnTo>
                  <a:lnTo>
                    <a:pt x="436" y="279"/>
                  </a:lnTo>
                  <a:lnTo>
                    <a:pt x="440" y="277"/>
                  </a:lnTo>
                  <a:lnTo>
                    <a:pt x="442" y="275"/>
                  </a:lnTo>
                  <a:lnTo>
                    <a:pt x="445" y="275"/>
                  </a:lnTo>
                  <a:lnTo>
                    <a:pt x="447" y="273"/>
                  </a:lnTo>
                  <a:lnTo>
                    <a:pt x="451" y="271"/>
                  </a:lnTo>
                  <a:lnTo>
                    <a:pt x="453" y="269"/>
                  </a:lnTo>
                  <a:lnTo>
                    <a:pt x="457" y="269"/>
                  </a:lnTo>
                  <a:lnTo>
                    <a:pt x="459" y="267"/>
                  </a:lnTo>
                  <a:lnTo>
                    <a:pt x="463" y="267"/>
                  </a:lnTo>
                  <a:lnTo>
                    <a:pt x="474" y="265"/>
                  </a:lnTo>
                  <a:lnTo>
                    <a:pt x="488" y="265"/>
                  </a:lnTo>
                  <a:lnTo>
                    <a:pt x="501" y="267"/>
                  </a:lnTo>
                  <a:lnTo>
                    <a:pt x="513" y="269"/>
                  </a:lnTo>
                  <a:lnTo>
                    <a:pt x="526" y="271"/>
                  </a:lnTo>
                  <a:lnTo>
                    <a:pt x="538" y="275"/>
                  </a:lnTo>
                  <a:lnTo>
                    <a:pt x="551" y="279"/>
                  </a:lnTo>
                  <a:lnTo>
                    <a:pt x="563" y="284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4" y="280"/>
                  </a:lnTo>
                  <a:lnTo>
                    <a:pt x="566" y="280"/>
                  </a:lnTo>
                  <a:lnTo>
                    <a:pt x="568" y="280"/>
                  </a:lnTo>
                  <a:lnTo>
                    <a:pt x="568" y="282"/>
                  </a:lnTo>
                  <a:lnTo>
                    <a:pt x="570" y="282"/>
                  </a:lnTo>
                  <a:lnTo>
                    <a:pt x="570" y="284"/>
                  </a:lnTo>
                  <a:lnTo>
                    <a:pt x="570" y="286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6" y="288"/>
                  </a:lnTo>
                  <a:lnTo>
                    <a:pt x="564" y="288"/>
                  </a:lnTo>
                  <a:lnTo>
                    <a:pt x="563" y="288"/>
                  </a:lnTo>
                  <a:lnTo>
                    <a:pt x="563" y="286"/>
                  </a:lnTo>
                  <a:lnTo>
                    <a:pt x="559" y="284"/>
                  </a:lnTo>
                  <a:lnTo>
                    <a:pt x="557" y="284"/>
                  </a:lnTo>
                  <a:lnTo>
                    <a:pt x="555" y="282"/>
                  </a:lnTo>
                  <a:lnTo>
                    <a:pt x="553" y="282"/>
                  </a:lnTo>
                  <a:lnTo>
                    <a:pt x="549" y="280"/>
                  </a:lnTo>
                  <a:lnTo>
                    <a:pt x="547" y="280"/>
                  </a:lnTo>
                  <a:lnTo>
                    <a:pt x="545" y="280"/>
                  </a:lnTo>
                  <a:lnTo>
                    <a:pt x="541" y="279"/>
                  </a:lnTo>
                  <a:lnTo>
                    <a:pt x="532" y="277"/>
                  </a:lnTo>
                  <a:lnTo>
                    <a:pt x="520" y="273"/>
                  </a:lnTo>
                  <a:lnTo>
                    <a:pt x="509" y="271"/>
                  </a:lnTo>
                  <a:lnTo>
                    <a:pt x="497" y="269"/>
                  </a:lnTo>
                  <a:lnTo>
                    <a:pt x="484" y="267"/>
                  </a:lnTo>
                  <a:lnTo>
                    <a:pt x="472" y="267"/>
                  </a:lnTo>
                  <a:lnTo>
                    <a:pt x="461" y="269"/>
                  </a:lnTo>
                  <a:lnTo>
                    <a:pt x="451" y="273"/>
                  </a:lnTo>
                  <a:lnTo>
                    <a:pt x="447" y="275"/>
                  </a:lnTo>
                  <a:lnTo>
                    <a:pt x="444" y="277"/>
                  </a:lnTo>
                  <a:lnTo>
                    <a:pt x="440" y="279"/>
                  </a:lnTo>
                  <a:lnTo>
                    <a:pt x="438" y="280"/>
                  </a:lnTo>
                  <a:lnTo>
                    <a:pt x="434" y="280"/>
                  </a:lnTo>
                  <a:lnTo>
                    <a:pt x="430" y="282"/>
                  </a:lnTo>
                  <a:lnTo>
                    <a:pt x="426" y="282"/>
                  </a:lnTo>
                  <a:lnTo>
                    <a:pt x="422" y="282"/>
                  </a:lnTo>
                  <a:lnTo>
                    <a:pt x="420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5" y="279"/>
                  </a:lnTo>
                  <a:lnTo>
                    <a:pt x="413" y="279"/>
                  </a:lnTo>
                  <a:lnTo>
                    <a:pt x="411" y="279"/>
                  </a:lnTo>
                  <a:lnTo>
                    <a:pt x="409" y="279"/>
                  </a:lnTo>
                  <a:lnTo>
                    <a:pt x="409" y="280"/>
                  </a:lnTo>
                  <a:lnTo>
                    <a:pt x="409" y="282"/>
                  </a:lnTo>
                  <a:lnTo>
                    <a:pt x="409" y="284"/>
                  </a:lnTo>
                  <a:lnTo>
                    <a:pt x="407" y="286"/>
                  </a:lnTo>
                  <a:lnTo>
                    <a:pt x="409" y="286"/>
                  </a:lnTo>
                  <a:lnTo>
                    <a:pt x="415" y="288"/>
                  </a:lnTo>
                  <a:lnTo>
                    <a:pt x="420" y="290"/>
                  </a:lnTo>
                  <a:lnTo>
                    <a:pt x="426" y="292"/>
                  </a:lnTo>
                  <a:lnTo>
                    <a:pt x="432" y="294"/>
                  </a:lnTo>
                  <a:lnTo>
                    <a:pt x="438" y="296"/>
                  </a:lnTo>
                  <a:lnTo>
                    <a:pt x="445" y="298"/>
                  </a:lnTo>
                  <a:lnTo>
                    <a:pt x="451" y="300"/>
                  </a:lnTo>
                  <a:lnTo>
                    <a:pt x="457" y="302"/>
                  </a:lnTo>
                  <a:lnTo>
                    <a:pt x="465" y="303"/>
                  </a:lnTo>
                  <a:lnTo>
                    <a:pt x="470" y="305"/>
                  </a:lnTo>
                  <a:lnTo>
                    <a:pt x="478" y="307"/>
                  </a:lnTo>
                  <a:lnTo>
                    <a:pt x="486" y="309"/>
                  </a:lnTo>
                  <a:lnTo>
                    <a:pt x="493" y="311"/>
                  </a:lnTo>
                  <a:lnTo>
                    <a:pt x="499" y="313"/>
                  </a:lnTo>
                  <a:lnTo>
                    <a:pt x="507" y="317"/>
                  </a:lnTo>
                  <a:lnTo>
                    <a:pt x="513" y="321"/>
                  </a:lnTo>
                  <a:lnTo>
                    <a:pt x="515" y="323"/>
                  </a:lnTo>
                  <a:lnTo>
                    <a:pt x="516" y="325"/>
                  </a:lnTo>
                  <a:lnTo>
                    <a:pt x="518" y="326"/>
                  </a:lnTo>
                  <a:lnTo>
                    <a:pt x="518" y="328"/>
                  </a:lnTo>
                  <a:lnTo>
                    <a:pt x="518" y="330"/>
                  </a:lnTo>
                  <a:lnTo>
                    <a:pt x="520" y="330"/>
                  </a:lnTo>
                  <a:lnTo>
                    <a:pt x="522" y="330"/>
                  </a:lnTo>
                  <a:lnTo>
                    <a:pt x="524" y="332"/>
                  </a:lnTo>
                  <a:lnTo>
                    <a:pt x="524" y="334"/>
                  </a:lnTo>
                  <a:lnTo>
                    <a:pt x="522" y="336"/>
                  </a:lnTo>
                  <a:lnTo>
                    <a:pt x="520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6" y="332"/>
                  </a:lnTo>
                  <a:lnTo>
                    <a:pt x="516" y="330"/>
                  </a:lnTo>
                  <a:lnTo>
                    <a:pt x="515" y="326"/>
                  </a:lnTo>
                  <a:lnTo>
                    <a:pt x="511" y="323"/>
                  </a:lnTo>
                  <a:lnTo>
                    <a:pt x="507" y="319"/>
                  </a:lnTo>
                  <a:lnTo>
                    <a:pt x="503" y="317"/>
                  </a:lnTo>
                  <a:lnTo>
                    <a:pt x="497" y="315"/>
                  </a:lnTo>
                  <a:lnTo>
                    <a:pt x="493" y="313"/>
                  </a:lnTo>
                  <a:lnTo>
                    <a:pt x="488" y="313"/>
                  </a:lnTo>
                  <a:lnTo>
                    <a:pt x="484" y="311"/>
                  </a:lnTo>
                  <a:lnTo>
                    <a:pt x="474" y="309"/>
                  </a:lnTo>
                  <a:lnTo>
                    <a:pt x="465" y="305"/>
                  </a:lnTo>
                  <a:lnTo>
                    <a:pt x="455" y="303"/>
                  </a:lnTo>
                  <a:lnTo>
                    <a:pt x="445" y="302"/>
                  </a:lnTo>
                  <a:lnTo>
                    <a:pt x="436" y="298"/>
                  </a:lnTo>
                  <a:lnTo>
                    <a:pt x="426" y="296"/>
                  </a:lnTo>
                  <a:lnTo>
                    <a:pt x="417" y="292"/>
                  </a:lnTo>
                  <a:lnTo>
                    <a:pt x="407" y="288"/>
                  </a:lnTo>
                  <a:lnTo>
                    <a:pt x="409" y="292"/>
                  </a:lnTo>
                  <a:lnTo>
                    <a:pt x="411" y="298"/>
                  </a:lnTo>
                  <a:lnTo>
                    <a:pt x="413" y="302"/>
                  </a:lnTo>
                  <a:lnTo>
                    <a:pt x="415" y="305"/>
                  </a:lnTo>
                  <a:lnTo>
                    <a:pt x="419" y="309"/>
                  </a:lnTo>
                  <a:lnTo>
                    <a:pt x="420" y="313"/>
                  </a:lnTo>
                  <a:lnTo>
                    <a:pt x="424" y="317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30" y="325"/>
                  </a:lnTo>
                  <a:lnTo>
                    <a:pt x="430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4" y="330"/>
                  </a:lnTo>
                  <a:lnTo>
                    <a:pt x="434" y="332"/>
                  </a:lnTo>
                  <a:lnTo>
                    <a:pt x="436" y="332"/>
                  </a:lnTo>
                  <a:lnTo>
                    <a:pt x="436" y="334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40" y="340"/>
                  </a:lnTo>
                  <a:lnTo>
                    <a:pt x="442" y="342"/>
                  </a:lnTo>
                  <a:lnTo>
                    <a:pt x="442" y="344"/>
                  </a:lnTo>
                  <a:lnTo>
                    <a:pt x="444" y="346"/>
                  </a:lnTo>
                  <a:lnTo>
                    <a:pt x="445" y="346"/>
                  </a:lnTo>
                  <a:lnTo>
                    <a:pt x="445" y="348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9" y="353"/>
                  </a:lnTo>
                  <a:lnTo>
                    <a:pt x="451" y="353"/>
                  </a:lnTo>
                  <a:lnTo>
                    <a:pt x="453" y="355"/>
                  </a:lnTo>
                  <a:lnTo>
                    <a:pt x="455" y="355"/>
                  </a:lnTo>
                  <a:lnTo>
                    <a:pt x="457" y="355"/>
                  </a:lnTo>
                  <a:lnTo>
                    <a:pt x="459" y="357"/>
                  </a:lnTo>
                  <a:lnTo>
                    <a:pt x="461" y="357"/>
                  </a:lnTo>
                  <a:lnTo>
                    <a:pt x="463" y="357"/>
                  </a:lnTo>
                  <a:lnTo>
                    <a:pt x="467" y="357"/>
                  </a:lnTo>
                  <a:lnTo>
                    <a:pt x="468" y="357"/>
                  </a:lnTo>
                  <a:lnTo>
                    <a:pt x="470" y="359"/>
                  </a:lnTo>
                  <a:lnTo>
                    <a:pt x="472" y="359"/>
                  </a:lnTo>
                  <a:lnTo>
                    <a:pt x="474" y="361"/>
                  </a:lnTo>
                  <a:lnTo>
                    <a:pt x="476" y="361"/>
                  </a:lnTo>
                  <a:lnTo>
                    <a:pt x="522" y="363"/>
                  </a:lnTo>
                  <a:lnTo>
                    <a:pt x="524" y="363"/>
                  </a:lnTo>
                  <a:lnTo>
                    <a:pt x="524" y="361"/>
                  </a:lnTo>
                  <a:lnTo>
                    <a:pt x="526" y="361"/>
                  </a:lnTo>
                  <a:lnTo>
                    <a:pt x="528" y="363"/>
                  </a:lnTo>
                  <a:lnTo>
                    <a:pt x="530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28" y="369"/>
                  </a:lnTo>
                  <a:lnTo>
                    <a:pt x="526" y="369"/>
                  </a:lnTo>
                  <a:lnTo>
                    <a:pt x="524" y="369"/>
                  </a:lnTo>
                  <a:lnTo>
                    <a:pt x="522" y="369"/>
                  </a:lnTo>
                  <a:lnTo>
                    <a:pt x="522" y="367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72" y="361"/>
                  </a:lnTo>
                  <a:lnTo>
                    <a:pt x="468" y="361"/>
                  </a:lnTo>
                  <a:lnTo>
                    <a:pt x="465" y="361"/>
                  </a:lnTo>
                  <a:lnTo>
                    <a:pt x="463" y="359"/>
                  </a:lnTo>
                  <a:lnTo>
                    <a:pt x="459" y="359"/>
                  </a:lnTo>
                  <a:lnTo>
                    <a:pt x="455" y="357"/>
                  </a:lnTo>
                  <a:lnTo>
                    <a:pt x="451" y="357"/>
                  </a:lnTo>
                  <a:lnTo>
                    <a:pt x="447" y="355"/>
                  </a:lnTo>
                  <a:lnTo>
                    <a:pt x="445" y="353"/>
                  </a:lnTo>
                  <a:lnTo>
                    <a:pt x="445" y="355"/>
                  </a:lnTo>
                  <a:lnTo>
                    <a:pt x="447" y="357"/>
                  </a:lnTo>
                  <a:lnTo>
                    <a:pt x="447" y="361"/>
                  </a:lnTo>
                  <a:lnTo>
                    <a:pt x="449" y="363"/>
                  </a:lnTo>
                  <a:lnTo>
                    <a:pt x="449" y="365"/>
                  </a:lnTo>
                  <a:lnTo>
                    <a:pt x="451" y="367"/>
                  </a:lnTo>
                  <a:lnTo>
                    <a:pt x="453" y="369"/>
                  </a:lnTo>
                  <a:lnTo>
                    <a:pt x="453" y="371"/>
                  </a:lnTo>
                  <a:lnTo>
                    <a:pt x="453" y="373"/>
                  </a:lnTo>
                  <a:lnTo>
                    <a:pt x="455" y="374"/>
                  </a:lnTo>
                  <a:lnTo>
                    <a:pt x="455" y="376"/>
                  </a:lnTo>
                  <a:lnTo>
                    <a:pt x="457" y="376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61" y="382"/>
                  </a:lnTo>
                  <a:lnTo>
                    <a:pt x="465" y="382"/>
                  </a:lnTo>
                  <a:lnTo>
                    <a:pt x="468" y="384"/>
                  </a:lnTo>
                  <a:lnTo>
                    <a:pt x="470" y="386"/>
                  </a:lnTo>
                  <a:lnTo>
                    <a:pt x="474" y="386"/>
                  </a:lnTo>
                  <a:lnTo>
                    <a:pt x="478" y="388"/>
                  </a:lnTo>
                  <a:lnTo>
                    <a:pt x="482" y="390"/>
                  </a:lnTo>
                  <a:lnTo>
                    <a:pt x="484" y="390"/>
                  </a:lnTo>
                  <a:lnTo>
                    <a:pt x="486" y="390"/>
                  </a:lnTo>
                  <a:lnTo>
                    <a:pt x="486" y="392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93" y="396"/>
                  </a:lnTo>
                  <a:lnTo>
                    <a:pt x="503" y="397"/>
                  </a:lnTo>
                  <a:lnTo>
                    <a:pt x="511" y="397"/>
                  </a:lnTo>
                  <a:lnTo>
                    <a:pt x="518" y="397"/>
                  </a:lnTo>
                  <a:lnTo>
                    <a:pt x="528" y="397"/>
                  </a:lnTo>
                  <a:lnTo>
                    <a:pt x="536" y="397"/>
                  </a:lnTo>
                  <a:lnTo>
                    <a:pt x="543" y="397"/>
                  </a:lnTo>
                  <a:lnTo>
                    <a:pt x="553" y="397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5" y="392"/>
                  </a:lnTo>
                  <a:lnTo>
                    <a:pt x="555" y="390"/>
                  </a:lnTo>
                  <a:lnTo>
                    <a:pt x="557" y="388"/>
                  </a:lnTo>
                  <a:lnTo>
                    <a:pt x="559" y="386"/>
                  </a:lnTo>
                  <a:lnTo>
                    <a:pt x="559" y="384"/>
                  </a:lnTo>
                  <a:lnTo>
                    <a:pt x="561" y="382"/>
                  </a:lnTo>
                  <a:lnTo>
                    <a:pt x="563" y="382"/>
                  </a:lnTo>
                  <a:lnTo>
                    <a:pt x="563" y="380"/>
                  </a:lnTo>
                  <a:lnTo>
                    <a:pt x="564" y="378"/>
                  </a:lnTo>
                  <a:lnTo>
                    <a:pt x="566" y="376"/>
                  </a:lnTo>
                  <a:lnTo>
                    <a:pt x="566" y="374"/>
                  </a:lnTo>
                  <a:lnTo>
                    <a:pt x="566" y="373"/>
                  </a:lnTo>
                  <a:lnTo>
                    <a:pt x="568" y="371"/>
                  </a:lnTo>
                  <a:lnTo>
                    <a:pt x="568" y="369"/>
                  </a:lnTo>
                  <a:lnTo>
                    <a:pt x="570" y="369"/>
                  </a:lnTo>
                  <a:lnTo>
                    <a:pt x="570" y="367"/>
                  </a:lnTo>
                  <a:lnTo>
                    <a:pt x="572" y="365"/>
                  </a:lnTo>
                  <a:lnTo>
                    <a:pt x="572" y="363"/>
                  </a:lnTo>
                  <a:lnTo>
                    <a:pt x="572" y="361"/>
                  </a:lnTo>
                  <a:lnTo>
                    <a:pt x="572" y="359"/>
                  </a:lnTo>
                  <a:lnTo>
                    <a:pt x="574" y="357"/>
                  </a:lnTo>
                  <a:lnTo>
                    <a:pt x="574" y="355"/>
                  </a:lnTo>
                  <a:lnTo>
                    <a:pt x="576" y="355"/>
                  </a:lnTo>
                  <a:lnTo>
                    <a:pt x="578" y="353"/>
                  </a:lnTo>
                  <a:lnTo>
                    <a:pt x="580" y="351"/>
                  </a:lnTo>
                  <a:lnTo>
                    <a:pt x="582" y="350"/>
                  </a:lnTo>
                  <a:lnTo>
                    <a:pt x="584" y="348"/>
                  </a:lnTo>
                  <a:lnTo>
                    <a:pt x="586" y="346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5" y="344"/>
                  </a:lnTo>
                  <a:lnTo>
                    <a:pt x="597" y="344"/>
                  </a:lnTo>
                  <a:lnTo>
                    <a:pt x="599" y="342"/>
                  </a:lnTo>
                  <a:lnTo>
                    <a:pt x="603" y="342"/>
                  </a:lnTo>
                  <a:lnTo>
                    <a:pt x="605" y="342"/>
                  </a:lnTo>
                  <a:lnTo>
                    <a:pt x="609" y="342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7" y="338"/>
                  </a:lnTo>
                  <a:lnTo>
                    <a:pt x="607" y="336"/>
                  </a:lnTo>
                  <a:lnTo>
                    <a:pt x="607" y="334"/>
                  </a:lnTo>
                  <a:lnTo>
                    <a:pt x="609" y="332"/>
                  </a:lnTo>
                  <a:lnTo>
                    <a:pt x="611" y="332"/>
                  </a:lnTo>
                  <a:lnTo>
                    <a:pt x="613" y="332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4" y="338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9" y="344"/>
                  </a:lnTo>
                  <a:lnTo>
                    <a:pt x="607" y="344"/>
                  </a:lnTo>
                  <a:lnTo>
                    <a:pt x="603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5" y="346"/>
                  </a:lnTo>
                  <a:lnTo>
                    <a:pt x="593" y="346"/>
                  </a:lnTo>
                  <a:lnTo>
                    <a:pt x="589" y="348"/>
                  </a:lnTo>
                  <a:lnTo>
                    <a:pt x="588" y="348"/>
                  </a:lnTo>
                  <a:lnTo>
                    <a:pt x="586" y="348"/>
                  </a:lnTo>
                  <a:lnTo>
                    <a:pt x="586" y="350"/>
                  </a:lnTo>
                  <a:lnTo>
                    <a:pt x="584" y="351"/>
                  </a:lnTo>
                  <a:lnTo>
                    <a:pt x="582" y="353"/>
                  </a:lnTo>
                  <a:lnTo>
                    <a:pt x="580" y="355"/>
                  </a:lnTo>
                  <a:lnTo>
                    <a:pt x="578" y="355"/>
                  </a:lnTo>
                  <a:lnTo>
                    <a:pt x="578" y="357"/>
                  </a:lnTo>
                  <a:lnTo>
                    <a:pt x="576" y="359"/>
                  </a:lnTo>
                  <a:lnTo>
                    <a:pt x="576" y="361"/>
                  </a:lnTo>
                  <a:lnTo>
                    <a:pt x="574" y="361"/>
                  </a:lnTo>
                  <a:lnTo>
                    <a:pt x="574" y="363"/>
                  </a:lnTo>
                  <a:lnTo>
                    <a:pt x="574" y="365"/>
                  </a:lnTo>
                  <a:lnTo>
                    <a:pt x="574" y="367"/>
                  </a:lnTo>
                  <a:lnTo>
                    <a:pt x="574" y="369"/>
                  </a:lnTo>
                  <a:lnTo>
                    <a:pt x="572" y="369"/>
                  </a:lnTo>
                  <a:lnTo>
                    <a:pt x="572" y="371"/>
                  </a:lnTo>
                  <a:lnTo>
                    <a:pt x="570" y="371"/>
                  </a:lnTo>
                  <a:lnTo>
                    <a:pt x="570" y="373"/>
                  </a:lnTo>
                  <a:lnTo>
                    <a:pt x="568" y="374"/>
                  </a:lnTo>
                  <a:lnTo>
                    <a:pt x="568" y="376"/>
                  </a:lnTo>
                  <a:lnTo>
                    <a:pt x="566" y="378"/>
                  </a:lnTo>
                  <a:lnTo>
                    <a:pt x="564" y="380"/>
                  </a:lnTo>
                  <a:lnTo>
                    <a:pt x="564" y="382"/>
                  </a:lnTo>
                  <a:lnTo>
                    <a:pt x="563" y="384"/>
                  </a:lnTo>
                  <a:lnTo>
                    <a:pt x="561" y="386"/>
                  </a:lnTo>
                  <a:lnTo>
                    <a:pt x="561" y="388"/>
                  </a:lnTo>
                  <a:lnTo>
                    <a:pt x="559" y="390"/>
                  </a:lnTo>
                  <a:lnTo>
                    <a:pt x="559" y="392"/>
                  </a:lnTo>
                  <a:lnTo>
                    <a:pt x="557" y="394"/>
                  </a:lnTo>
                  <a:lnTo>
                    <a:pt x="555" y="396"/>
                  </a:lnTo>
                  <a:lnTo>
                    <a:pt x="555" y="397"/>
                  </a:lnTo>
                  <a:lnTo>
                    <a:pt x="553" y="399"/>
                  </a:lnTo>
                  <a:lnTo>
                    <a:pt x="545" y="399"/>
                  </a:lnTo>
                  <a:lnTo>
                    <a:pt x="538" y="399"/>
                  </a:lnTo>
                  <a:lnTo>
                    <a:pt x="530" y="399"/>
                  </a:lnTo>
                  <a:lnTo>
                    <a:pt x="522" y="401"/>
                  </a:lnTo>
                  <a:lnTo>
                    <a:pt x="513" y="401"/>
                  </a:lnTo>
                  <a:lnTo>
                    <a:pt x="505" y="399"/>
                  </a:lnTo>
                  <a:lnTo>
                    <a:pt x="497" y="399"/>
                  </a:lnTo>
                  <a:lnTo>
                    <a:pt x="490" y="397"/>
                  </a:lnTo>
                  <a:lnTo>
                    <a:pt x="492" y="397"/>
                  </a:lnTo>
                  <a:lnTo>
                    <a:pt x="492" y="399"/>
                  </a:lnTo>
                  <a:lnTo>
                    <a:pt x="493" y="399"/>
                  </a:lnTo>
                  <a:lnTo>
                    <a:pt x="495" y="401"/>
                  </a:lnTo>
                  <a:lnTo>
                    <a:pt x="499" y="401"/>
                  </a:lnTo>
                  <a:lnTo>
                    <a:pt x="501" y="403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3" y="403"/>
                  </a:lnTo>
                  <a:lnTo>
                    <a:pt x="516" y="405"/>
                  </a:lnTo>
                  <a:lnTo>
                    <a:pt x="518" y="405"/>
                  </a:lnTo>
                  <a:lnTo>
                    <a:pt x="522" y="405"/>
                  </a:lnTo>
                  <a:lnTo>
                    <a:pt x="530" y="405"/>
                  </a:lnTo>
                  <a:lnTo>
                    <a:pt x="540" y="407"/>
                  </a:lnTo>
                  <a:lnTo>
                    <a:pt x="547" y="407"/>
                  </a:lnTo>
                  <a:lnTo>
                    <a:pt x="555" y="407"/>
                  </a:lnTo>
                  <a:lnTo>
                    <a:pt x="564" y="407"/>
                  </a:lnTo>
                  <a:lnTo>
                    <a:pt x="572" y="409"/>
                  </a:lnTo>
                  <a:lnTo>
                    <a:pt x="580" y="409"/>
                  </a:lnTo>
                  <a:lnTo>
                    <a:pt x="588" y="411"/>
                  </a:lnTo>
                  <a:lnTo>
                    <a:pt x="591" y="411"/>
                  </a:lnTo>
                  <a:lnTo>
                    <a:pt x="595" y="409"/>
                  </a:lnTo>
                  <a:lnTo>
                    <a:pt x="599" y="407"/>
                  </a:lnTo>
                  <a:lnTo>
                    <a:pt x="601" y="405"/>
                  </a:lnTo>
                  <a:lnTo>
                    <a:pt x="603" y="401"/>
                  </a:lnTo>
                  <a:lnTo>
                    <a:pt x="607" y="399"/>
                  </a:lnTo>
                  <a:lnTo>
                    <a:pt x="609" y="396"/>
                  </a:lnTo>
                  <a:lnTo>
                    <a:pt x="611" y="392"/>
                  </a:lnTo>
                  <a:lnTo>
                    <a:pt x="613" y="392"/>
                  </a:lnTo>
                  <a:lnTo>
                    <a:pt x="613" y="390"/>
                  </a:lnTo>
                  <a:lnTo>
                    <a:pt x="636" y="390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9" y="388"/>
                  </a:lnTo>
                  <a:lnTo>
                    <a:pt x="641" y="388"/>
                  </a:lnTo>
                  <a:lnTo>
                    <a:pt x="643" y="388"/>
                  </a:lnTo>
                  <a:lnTo>
                    <a:pt x="643" y="390"/>
                  </a:lnTo>
                  <a:lnTo>
                    <a:pt x="645" y="390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4"/>
                  </a:lnTo>
                  <a:lnTo>
                    <a:pt x="636" y="394"/>
                  </a:lnTo>
                  <a:lnTo>
                    <a:pt x="636" y="392"/>
                  </a:lnTo>
                  <a:lnTo>
                    <a:pt x="614" y="392"/>
                  </a:lnTo>
                  <a:lnTo>
                    <a:pt x="614" y="394"/>
                  </a:lnTo>
                  <a:lnTo>
                    <a:pt x="613" y="394"/>
                  </a:lnTo>
                  <a:lnTo>
                    <a:pt x="613" y="396"/>
                  </a:lnTo>
                  <a:lnTo>
                    <a:pt x="611" y="396"/>
                  </a:lnTo>
                  <a:lnTo>
                    <a:pt x="609" y="399"/>
                  </a:lnTo>
                  <a:lnTo>
                    <a:pt x="607" y="401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9" y="409"/>
                  </a:lnTo>
                  <a:lnTo>
                    <a:pt x="595" y="411"/>
                  </a:lnTo>
                  <a:lnTo>
                    <a:pt x="591" y="413"/>
                  </a:lnTo>
                  <a:lnTo>
                    <a:pt x="588" y="413"/>
                  </a:lnTo>
                  <a:lnTo>
                    <a:pt x="580" y="411"/>
                  </a:lnTo>
                  <a:lnTo>
                    <a:pt x="572" y="411"/>
                  </a:lnTo>
                  <a:lnTo>
                    <a:pt x="563" y="411"/>
                  </a:lnTo>
                  <a:lnTo>
                    <a:pt x="555" y="409"/>
                  </a:lnTo>
                  <a:lnTo>
                    <a:pt x="547" y="409"/>
                  </a:lnTo>
                  <a:lnTo>
                    <a:pt x="540" y="409"/>
                  </a:lnTo>
                  <a:lnTo>
                    <a:pt x="530" y="409"/>
                  </a:lnTo>
                  <a:lnTo>
                    <a:pt x="522" y="407"/>
                  </a:lnTo>
                  <a:lnTo>
                    <a:pt x="516" y="407"/>
                  </a:lnTo>
                  <a:lnTo>
                    <a:pt x="511" y="407"/>
                  </a:lnTo>
                  <a:lnTo>
                    <a:pt x="507" y="405"/>
                  </a:lnTo>
                  <a:lnTo>
                    <a:pt x="501" y="405"/>
                  </a:lnTo>
                  <a:lnTo>
                    <a:pt x="497" y="403"/>
                  </a:lnTo>
                  <a:lnTo>
                    <a:pt x="493" y="401"/>
                  </a:lnTo>
                  <a:lnTo>
                    <a:pt x="490" y="399"/>
                  </a:lnTo>
                  <a:lnTo>
                    <a:pt x="486" y="396"/>
                  </a:lnTo>
                  <a:lnTo>
                    <a:pt x="484" y="396"/>
                  </a:lnTo>
                  <a:lnTo>
                    <a:pt x="484" y="394"/>
                  </a:lnTo>
                  <a:lnTo>
                    <a:pt x="478" y="392"/>
                  </a:lnTo>
                  <a:lnTo>
                    <a:pt x="474" y="390"/>
                  </a:lnTo>
                  <a:lnTo>
                    <a:pt x="468" y="388"/>
                  </a:lnTo>
                  <a:lnTo>
                    <a:pt x="465" y="386"/>
                  </a:lnTo>
                  <a:lnTo>
                    <a:pt x="461" y="382"/>
                  </a:lnTo>
                  <a:lnTo>
                    <a:pt x="457" y="380"/>
                  </a:lnTo>
                  <a:lnTo>
                    <a:pt x="453" y="376"/>
                  </a:lnTo>
                  <a:lnTo>
                    <a:pt x="451" y="371"/>
                  </a:lnTo>
                  <a:lnTo>
                    <a:pt x="449" y="369"/>
                  </a:lnTo>
                  <a:lnTo>
                    <a:pt x="447" y="365"/>
                  </a:lnTo>
                  <a:lnTo>
                    <a:pt x="445" y="363"/>
                  </a:lnTo>
                  <a:lnTo>
                    <a:pt x="445" y="359"/>
                  </a:lnTo>
                  <a:lnTo>
                    <a:pt x="444" y="355"/>
                  </a:lnTo>
                  <a:lnTo>
                    <a:pt x="444" y="353"/>
                  </a:lnTo>
                  <a:lnTo>
                    <a:pt x="442" y="350"/>
                  </a:lnTo>
                  <a:lnTo>
                    <a:pt x="442" y="348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38" y="342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4" y="336"/>
                  </a:lnTo>
                  <a:lnTo>
                    <a:pt x="434" y="334"/>
                  </a:lnTo>
                  <a:lnTo>
                    <a:pt x="432" y="334"/>
                  </a:lnTo>
                  <a:lnTo>
                    <a:pt x="432" y="332"/>
                  </a:lnTo>
                  <a:lnTo>
                    <a:pt x="430" y="330"/>
                  </a:lnTo>
                  <a:lnTo>
                    <a:pt x="430" y="328"/>
                  </a:lnTo>
                  <a:lnTo>
                    <a:pt x="428" y="326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2" y="319"/>
                  </a:lnTo>
                  <a:lnTo>
                    <a:pt x="419" y="315"/>
                  </a:lnTo>
                  <a:lnTo>
                    <a:pt x="417" y="311"/>
                  </a:lnTo>
                  <a:lnTo>
                    <a:pt x="413" y="305"/>
                  </a:lnTo>
                  <a:lnTo>
                    <a:pt x="411" y="302"/>
                  </a:lnTo>
                  <a:lnTo>
                    <a:pt x="409" y="298"/>
                  </a:lnTo>
                  <a:lnTo>
                    <a:pt x="407" y="292"/>
                  </a:lnTo>
                  <a:lnTo>
                    <a:pt x="405" y="288"/>
                  </a:lnTo>
                  <a:lnTo>
                    <a:pt x="403" y="286"/>
                  </a:lnTo>
                  <a:lnTo>
                    <a:pt x="401" y="286"/>
                  </a:lnTo>
                  <a:lnTo>
                    <a:pt x="384" y="286"/>
                  </a:lnTo>
                  <a:lnTo>
                    <a:pt x="363" y="286"/>
                  </a:lnTo>
                  <a:lnTo>
                    <a:pt x="344" y="286"/>
                  </a:lnTo>
                  <a:lnTo>
                    <a:pt x="323" y="286"/>
                  </a:lnTo>
                  <a:lnTo>
                    <a:pt x="303" y="288"/>
                  </a:lnTo>
                  <a:lnTo>
                    <a:pt x="284" y="288"/>
                  </a:lnTo>
                  <a:lnTo>
                    <a:pt x="265" y="290"/>
                  </a:lnTo>
                  <a:lnTo>
                    <a:pt x="248" y="290"/>
                  </a:lnTo>
                  <a:lnTo>
                    <a:pt x="248" y="292"/>
                  </a:lnTo>
                  <a:lnTo>
                    <a:pt x="246" y="292"/>
                  </a:lnTo>
                  <a:lnTo>
                    <a:pt x="244" y="292"/>
                  </a:lnTo>
                  <a:lnTo>
                    <a:pt x="242" y="292"/>
                  </a:lnTo>
                  <a:lnTo>
                    <a:pt x="238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5" y="302"/>
                  </a:lnTo>
                  <a:lnTo>
                    <a:pt x="203" y="307"/>
                  </a:lnTo>
                  <a:lnTo>
                    <a:pt x="196" y="313"/>
                  </a:lnTo>
                  <a:lnTo>
                    <a:pt x="190" y="317"/>
                  </a:lnTo>
                  <a:lnTo>
                    <a:pt x="186" y="319"/>
                  </a:lnTo>
                  <a:lnTo>
                    <a:pt x="180" y="321"/>
                  </a:lnTo>
                  <a:lnTo>
                    <a:pt x="177" y="323"/>
                  </a:lnTo>
                  <a:lnTo>
                    <a:pt x="169" y="326"/>
                  </a:lnTo>
                  <a:lnTo>
                    <a:pt x="159" y="328"/>
                  </a:lnTo>
                  <a:lnTo>
                    <a:pt x="155" y="330"/>
                  </a:lnTo>
                  <a:lnTo>
                    <a:pt x="152" y="332"/>
                  </a:lnTo>
                  <a:lnTo>
                    <a:pt x="150" y="334"/>
                  </a:lnTo>
                  <a:lnTo>
                    <a:pt x="148" y="336"/>
                  </a:lnTo>
                  <a:lnTo>
                    <a:pt x="148" y="338"/>
                  </a:lnTo>
                  <a:lnTo>
                    <a:pt x="146" y="342"/>
                  </a:lnTo>
                  <a:lnTo>
                    <a:pt x="146" y="346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8" y="357"/>
                  </a:lnTo>
                  <a:lnTo>
                    <a:pt x="148" y="361"/>
                  </a:lnTo>
                  <a:lnTo>
                    <a:pt x="150" y="365"/>
                  </a:lnTo>
                  <a:lnTo>
                    <a:pt x="150" y="371"/>
                  </a:lnTo>
                  <a:lnTo>
                    <a:pt x="152" y="374"/>
                  </a:lnTo>
                  <a:lnTo>
                    <a:pt x="155" y="380"/>
                  </a:lnTo>
                  <a:lnTo>
                    <a:pt x="157" y="384"/>
                  </a:lnTo>
                  <a:lnTo>
                    <a:pt x="161" y="386"/>
                  </a:lnTo>
                  <a:lnTo>
                    <a:pt x="163" y="388"/>
                  </a:lnTo>
                  <a:lnTo>
                    <a:pt x="165" y="390"/>
                  </a:lnTo>
                  <a:lnTo>
                    <a:pt x="169" y="394"/>
                  </a:lnTo>
                  <a:lnTo>
                    <a:pt x="171" y="396"/>
                  </a:lnTo>
                  <a:lnTo>
                    <a:pt x="175" y="397"/>
                  </a:lnTo>
                  <a:lnTo>
                    <a:pt x="177" y="397"/>
                  </a:lnTo>
                  <a:lnTo>
                    <a:pt x="178" y="399"/>
                  </a:lnTo>
                  <a:lnTo>
                    <a:pt x="184" y="403"/>
                  </a:lnTo>
                  <a:lnTo>
                    <a:pt x="188" y="405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4" y="407"/>
                  </a:lnTo>
                  <a:lnTo>
                    <a:pt x="180" y="407"/>
                  </a:lnTo>
                  <a:lnTo>
                    <a:pt x="175" y="403"/>
                  </a:lnTo>
                  <a:lnTo>
                    <a:pt x="169" y="399"/>
                  </a:lnTo>
                  <a:lnTo>
                    <a:pt x="167" y="397"/>
                  </a:lnTo>
                  <a:lnTo>
                    <a:pt x="165" y="396"/>
                  </a:lnTo>
                  <a:lnTo>
                    <a:pt x="163" y="394"/>
                  </a:lnTo>
                  <a:lnTo>
                    <a:pt x="161" y="392"/>
                  </a:lnTo>
                  <a:lnTo>
                    <a:pt x="159" y="392"/>
                  </a:lnTo>
                  <a:lnTo>
                    <a:pt x="155" y="390"/>
                  </a:lnTo>
                  <a:lnTo>
                    <a:pt x="154" y="390"/>
                  </a:lnTo>
                  <a:lnTo>
                    <a:pt x="152" y="390"/>
                  </a:lnTo>
                  <a:lnTo>
                    <a:pt x="150" y="392"/>
                  </a:lnTo>
                  <a:lnTo>
                    <a:pt x="150" y="394"/>
                  </a:lnTo>
                  <a:lnTo>
                    <a:pt x="150" y="396"/>
                  </a:lnTo>
                  <a:lnTo>
                    <a:pt x="148" y="397"/>
                  </a:lnTo>
                  <a:lnTo>
                    <a:pt x="148" y="399"/>
                  </a:lnTo>
                  <a:lnTo>
                    <a:pt x="146" y="401"/>
                  </a:lnTo>
                  <a:lnTo>
                    <a:pt x="146" y="403"/>
                  </a:lnTo>
                  <a:lnTo>
                    <a:pt x="144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2" y="411"/>
                  </a:lnTo>
                  <a:lnTo>
                    <a:pt x="142" y="413"/>
                  </a:lnTo>
                  <a:lnTo>
                    <a:pt x="138" y="419"/>
                  </a:lnTo>
                  <a:lnTo>
                    <a:pt x="136" y="422"/>
                  </a:lnTo>
                  <a:lnTo>
                    <a:pt x="134" y="424"/>
                  </a:lnTo>
                  <a:lnTo>
                    <a:pt x="134" y="422"/>
                  </a:lnTo>
                  <a:lnTo>
                    <a:pt x="134" y="419"/>
                  </a:lnTo>
                  <a:lnTo>
                    <a:pt x="136" y="415"/>
                  </a:lnTo>
                  <a:lnTo>
                    <a:pt x="138" y="409"/>
                  </a:lnTo>
                  <a:lnTo>
                    <a:pt x="138" y="407"/>
                  </a:lnTo>
                  <a:lnTo>
                    <a:pt x="140" y="407"/>
                  </a:lnTo>
                  <a:lnTo>
                    <a:pt x="140" y="405"/>
                  </a:lnTo>
                  <a:lnTo>
                    <a:pt x="140" y="403"/>
                  </a:lnTo>
                  <a:lnTo>
                    <a:pt x="142" y="401"/>
                  </a:lnTo>
                  <a:lnTo>
                    <a:pt x="142" y="399"/>
                  </a:lnTo>
                  <a:lnTo>
                    <a:pt x="142" y="397"/>
                  </a:lnTo>
                  <a:lnTo>
                    <a:pt x="144" y="396"/>
                  </a:lnTo>
                  <a:lnTo>
                    <a:pt x="144" y="394"/>
                  </a:lnTo>
                  <a:lnTo>
                    <a:pt x="144" y="392"/>
                  </a:lnTo>
                  <a:lnTo>
                    <a:pt x="146" y="390"/>
                  </a:lnTo>
                  <a:lnTo>
                    <a:pt x="146" y="388"/>
                  </a:lnTo>
                  <a:lnTo>
                    <a:pt x="146" y="386"/>
                  </a:lnTo>
                  <a:lnTo>
                    <a:pt x="144" y="382"/>
                  </a:lnTo>
                  <a:lnTo>
                    <a:pt x="144" y="376"/>
                  </a:lnTo>
                  <a:lnTo>
                    <a:pt x="144" y="371"/>
                  </a:lnTo>
                  <a:lnTo>
                    <a:pt x="142" y="365"/>
                  </a:lnTo>
                  <a:lnTo>
                    <a:pt x="140" y="359"/>
                  </a:lnTo>
                  <a:lnTo>
                    <a:pt x="138" y="353"/>
                  </a:lnTo>
                  <a:lnTo>
                    <a:pt x="136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5" y="342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9" y="338"/>
                  </a:lnTo>
                  <a:lnTo>
                    <a:pt x="115" y="336"/>
                  </a:lnTo>
                  <a:lnTo>
                    <a:pt x="113" y="334"/>
                  </a:lnTo>
                  <a:lnTo>
                    <a:pt x="109" y="332"/>
                  </a:lnTo>
                  <a:lnTo>
                    <a:pt x="106" y="328"/>
                  </a:lnTo>
                  <a:lnTo>
                    <a:pt x="102" y="326"/>
                  </a:lnTo>
                  <a:lnTo>
                    <a:pt x="100" y="323"/>
                  </a:lnTo>
                  <a:lnTo>
                    <a:pt x="96" y="321"/>
                  </a:lnTo>
                  <a:lnTo>
                    <a:pt x="94" y="319"/>
                  </a:lnTo>
                  <a:lnTo>
                    <a:pt x="92" y="317"/>
                  </a:lnTo>
                  <a:lnTo>
                    <a:pt x="88" y="315"/>
                  </a:lnTo>
                  <a:lnTo>
                    <a:pt x="86" y="315"/>
                  </a:lnTo>
                  <a:lnTo>
                    <a:pt x="82" y="315"/>
                  </a:lnTo>
                  <a:lnTo>
                    <a:pt x="81" y="315"/>
                  </a:lnTo>
                  <a:lnTo>
                    <a:pt x="79" y="317"/>
                  </a:lnTo>
                  <a:lnTo>
                    <a:pt x="75" y="319"/>
                  </a:lnTo>
                  <a:lnTo>
                    <a:pt x="71" y="321"/>
                  </a:lnTo>
                  <a:lnTo>
                    <a:pt x="67" y="323"/>
                  </a:lnTo>
                  <a:lnTo>
                    <a:pt x="63" y="325"/>
                  </a:lnTo>
                  <a:lnTo>
                    <a:pt x="57" y="328"/>
                  </a:lnTo>
                  <a:lnTo>
                    <a:pt x="54" y="332"/>
                  </a:lnTo>
                  <a:lnTo>
                    <a:pt x="50" y="334"/>
                  </a:lnTo>
                  <a:lnTo>
                    <a:pt x="48" y="338"/>
                  </a:lnTo>
                  <a:lnTo>
                    <a:pt x="46" y="340"/>
                  </a:lnTo>
                  <a:lnTo>
                    <a:pt x="44" y="342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0" y="351"/>
                  </a:lnTo>
                  <a:lnTo>
                    <a:pt x="38" y="353"/>
                  </a:lnTo>
                  <a:lnTo>
                    <a:pt x="36" y="357"/>
                  </a:lnTo>
                  <a:lnTo>
                    <a:pt x="36" y="361"/>
                  </a:lnTo>
                  <a:lnTo>
                    <a:pt x="34" y="363"/>
                  </a:lnTo>
                  <a:lnTo>
                    <a:pt x="34" y="365"/>
                  </a:lnTo>
                  <a:lnTo>
                    <a:pt x="33" y="373"/>
                  </a:lnTo>
                  <a:lnTo>
                    <a:pt x="31" y="376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31" y="363"/>
                  </a:lnTo>
                  <a:lnTo>
                    <a:pt x="33" y="355"/>
                  </a:lnTo>
                  <a:lnTo>
                    <a:pt x="34" y="353"/>
                  </a:lnTo>
                  <a:lnTo>
                    <a:pt x="34" y="351"/>
                  </a:lnTo>
                  <a:lnTo>
                    <a:pt x="36" y="350"/>
                  </a:lnTo>
                  <a:lnTo>
                    <a:pt x="36" y="348"/>
                  </a:lnTo>
                  <a:lnTo>
                    <a:pt x="38" y="344"/>
                  </a:lnTo>
                  <a:lnTo>
                    <a:pt x="38" y="342"/>
                  </a:lnTo>
                  <a:lnTo>
                    <a:pt x="38" y="340"/>
                  </a:lnTo>
                  <a:lnTo>
                    <a:pt x="38" y="338"/>
                  </a:lnTo>
                  <a:lnTo>
                    <a:pt x="38" y="336"/>
                  </a:lnTo>
                  <a:lnTo>
                    <a:pt x="36" y="336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1" y="336"/>
                  </a:lnTo>
                  <a:lnTo>
                    <a:pt x="29" y="336"/>
                  </a:lnTo>
                  <a:lnTo>
                    <a:pt x="27" y="334"/>
                  </a:lnTo>
                  <a:lnTo>
                    <a:pt x="25" y="334"/>
                  </a:lnTo>
                  <a:lnTo>
                    <a:pt x="23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6" y="332"/>
                  </a:lnTo>
                  <a:lnTo>
                    <a:pt x="2" y="330"/>
                  </a:lnTo>
                  <a:lnTo>
                    <a:pt x="0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9" y="328"/>
                  </a:lnTo>
                  <a:lnTo>
                    <a:pt x="15" y="328"/>
                  </a:lnTo>
                  <a:lnTo>
                    <a:pt x="17" y="328"/>
                  </a:lnTo>
                  <a:lnTo>
                    <a:pt x="19" y="328"/>
                  </a:lnTo>
                  <a:lnTo>
                    <a:pt x="21" y="330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31" y="330"/>
                  </a:lnTo>
                  <a:lnTo>
                    <a:pt x="33" y="330"/>
                  </a:lnTo>
                  <a:lnTo>
                    <a:pt x="34" y="330"/>
                  </a:lnTo>
                  <a:lnTo>
                    <a:pt x="36" y="330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4" y="328"/>
                  </a:lnTo>
                  <a:lnTo>
                    <a:pt x="46" y="326"/>
                  </a:lnTo>
                  <a:lnTo>
                    <a:pt x="50" y="325"/>
                  </a:lnTo>
                  <a:lnTo>
                    <a:pt x="54" y="323"/>
                  </a:lnTo>
                  <a:lnTo>
                    <a:pt x="57" y="321"/>
                  </a:lnTo>
                  <a:lnTo>
                    <a:pt x="61" y="319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1" y="315"/>
                  </a:lnTo>
                  <a:lnTo>
                    <a:pt x="73" y="313"/>
                  </a:lnTo>
                  <a:lnTo>
                    <a:pt x="75" y="309"/>
                  </a:lnTo>
                  <a:lnTo>
                    <a:pt x="77" y="307"/>
                  </a:lnTo>
                  <a:lnTo>
                    <a:pt x="79" y="302"/>
                  </a:lnTo>
                  <a:lnTo>
                    <a:pt x="81" y="298"/>
                  </a:lnTo>
                  <a:lnTo>
                    <a:pt x="81" y="294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4" y="282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4" y="277"/>
                  </a:lnTo>
                  <a:lnTo>
                    <a:pt x="82" y="271"/>
                  </a:lnTo>
                  <a:lnTo>
                    <a:pt x="81" y="265"/>
                  </a:lnTo>
                  <a:lnTo>
                    <a:pt x="77" y="259"/>
                  </a:lnTo>
                  <a:lnTo>
                    <a:pt x="73" y="254"/>
                  </a:lnTo>
                  <a:lnTo>
                    <a:pt x="67" y="250"/>
                  </a:lnTo>
                  <a:lnTo>
                    <a:pt x="61" y="244"/>
                  </a:lnTo>
                  <a:lnTo>
                    <a:pt x="57" y="240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4" y="234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1" y="231"/>
                  </a:lnTo>
                  <a:lnTo>
                    <a:pt x="17" y="229"/>
                  </a:lnTo>
                  <a:lnTo>
                    <a:pt x="13" y="229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6" y="229"/>
                  </a:lnTo>
                  <a:lnTo>
                    <a:pt x="38" y="229"/>
                  </a:lnTo>
                  <a:lnTo>
                    <a:pt x="40" y="229"/>
                  </a:lnTo>
                  <a:lnTo>
                    <a:pt x="42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4" y="219"/>
                  </a:lnTo>
                  <a:lnTo>
                    <a:pt x="52" y="217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2"/>
                  </a:lnTo>
                  <a:lnTo>
                    <a:pt x="52" y="196"/>
                  </a:lnTo>
                  <a:lnTo>
                    <a:pt x="52" y="190"/>
                  </a:lnTo>
                  <a:lnTo>
                    <a:pt x="54" y="188"/>
                  </a:lnTo>
                  <a:lnTo>
                    <a:pt x="56" y="190"/>
                  </a:lnTo>
                  <a:lnTo>
                    <a:pt x="56" y="194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6"/>
                  </a:lnTo>
                  <a:lnTo>
                    <a:pt x="56" y="209"/>
                  </a:lnTo>
                  <a:lnTo>
                    <a:pt x="57" y="213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63" y="236"/>
                  </a:lnTo>
                  <a:lnTo>
                    <a:pt x="69" y="244"/>
                  </a:lnTo>
                  <a:lnTo>
                    <a:pt x="75" y="250"/>
                  </a:lnTo>
                  <a:lnTo>
                    <a:pt x="81" y="255"/>
                  </a:lnTo>
                  <a:lnTo>
                    <a:pt x="88" y="261"/>
                  </a:lnTo>
                  <a:lnTo>
                    <a:pt x="92" y="263"/>
                  </a:lnTo>
                  <a:lnTo>
                    <a:pt x="96" y="263"/>
                  </a:lnTo>
                  <a:lnTo>
                    <a:pt x="98" y="263"/>
                  </a:lnTo>
                  <a:lnTo>
                    <a:pt x="100" y="263"/>
                  </a:lnTo>
                  <a:lnTo>
                    <a:pt x="102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11" y="259"/>
                  </a:lnTo>
                  <a:lnTo>
                    <a:pt x="113" y="259"/>
                  </a:lnTo>
                  <a:lnTo>
                    <a:pt x="117" y="257"/>
                  </a:lnTo>
                  <a:lnTo>
                    <a:pt x="119" y="255"/>
                  </a:lnTo>
                  <a:lnTo>
                    <a:pt x="121" y="255"/>
                  </a:lnTo>
                  <a:lnTo>
                    <a:pt x="125" y="254"/>
                  </a:lnTo>
                  <a:lnTo>
                    <a:pt x="127" y="252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5" y="244"/>
                  </a:lnTo>
                  <a:lnTo>
                    <a:pt x="115" y="221"/>
                  </a:lnTo>
                  <a:lnTo>
                    <a:pt x="100" y="217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4" y="213"/>
                  </a:lnTo>
                  <a:lnTo>
                    <a:pt x="79" y="213"/>
                  </a:lnTo>
                  <a:lnTo>
                    <a:pt x="75" y="213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82" y="209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8" y="211"/>
                  </a:lnTo>
                  <a:lnTo>
                    <a:pt x="100" y="211"/>
                  </a:lnTo>
                  <a:lnTo>
                    <a:pt x="102" y="211"/>
                  </a:lnTo>
                  <a:lnTo>
                    <a:pt x="106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86"/>
                  </a:lnTo>
                  <a:lnTo>
                    <a:pt x="113" y="179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9" y="179"/>
                  </a:lnTo>
                  <a:lnTo>
                    <a:pt x="117" y="184"/>
                  </a:lnTo>
                  <a:lnTo>
                    <a:pt x="117" y="186"/>
                  </a:lnTo>
                  <a:lnTo>
                    <a:pt x="117" y="190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200"/>
                  </a:lnTo>
                  <a:lnTo>
                    <a:pt x="121" y="204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3" y="221"/>
                  </a:lnTo>
                  <a:lnTo>
                    <a:pt x="123" y="223"/>
                  </a:lnTo>
                  <a:lnTo>
                    <a:pt x="125" y="225"/>
                  </a:lnTo>
                  <a:lnTo>
                    <a:pt x="127" y="227"/>
                  </a:lnTo>
                  <a:lnTo>
                    <a:pt x="129" y="231"/>
                  </a:lnTo>
                  <a:lnTo>
                    <a:pt x="129" y="234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2" y="240"/>
                  </a:lnTo>
                  <a:lnTo>
                    <a:pt x="132" y="242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6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4" y="254"/>
                  </a:lnTo>
                  <a:lnTo>
                    <a:pt x="146" y="255"/>
                  </a:lnTo>
                  <a:lnTo>
                    <a:pt x="150" y="255"/>
                  </a:lnTo>
                  <a:lnTo>
                    <a:pt x="157" y="257"/>
                  </a:lnTo>
                  <a:lnTo>
                    <a:pt x="163" y="259"/>
                  </a:lnTo>
                  <a:lnTo>
                    <a:pt x="171" y="261"/>
                  </a:lnTo>
                  <a:lnTo>
                    <a:pt x="177" y="263"/>
                  </a:lnTo>
                  <a:lnTo>
                    <a:pt x="184" y="265"/>
                  </a:lnTo>
                  <a:lnTo>
                    <a:pt x="190" y="267"/>
                  </a:lnTo>
                  <a:lnTo>
                    <a:pt x="194" y="269"/>
                  </a:lnTo>
                  <a:lnTo>
                    <a:pt x="198" y="269"/>
                  </a:lnTo>
                  <a:lnTo>
                    <a:pt x="200" y="271"/>
                  </a:lnTo>
                  <a:lnTo>
                    <a:pt x="203" y="271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40" y="273"/>
                  </a:lnTo>
                  <a:lnTo>
                    <a:pt x="261" y="275"/>
                  </a:lnTo>
                  <a:lnTo>
                    <a:pt x="282" y="275"/>
                  </a:lnTo>
                  <a:lnTo>
                    <a:pt x="305" y="275"/>
                  </a:lnTo>
                  <a:lnTo>
                    <a:pt x="328" y="275"/>
                  </a:lnTo>
                  <a:lnTo>
                    <a:pt x="351" y="273"/>
                  </a:lnTo>
                  <a:lnTo>
                    <a:pt x="374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5" y="271"/>
                  </a:lnTo>
                  <a:lnTo>
                    <a:pt x="397" y="257"/>
                  </a:lnTo>
                  <a:lnTo>
                    <a:pt x="399" y="246"/>
                  </a:lnTo>
                  <a:lnTo>
                    <a:pt x="401" y="232"/>
                  </a:lnTo>
                  <a:lnTo>
                    <a:pt x="405" y="221"/>
                  </a:lnTo>
                  <a:lnTo>
                    <a:pt x="407" y="207"/>
                  </a:lnTo>
                  <a:lnTo>
                    <a:pt x="407" y="194"/>
                  </a:lnTo>
                  <a:lnTo>
                    <a:pt x="409" y="183"/>
                  </a:lnTo>
                  <a:lnTo>
                    <a:pt x="407" y="169"/>
                  </a:lnTo>
                  <a:lnTo>
                    <a:pt x="407" y="165"/>
                  </a:lnTo>
                  <a:lnTo>
                    <a:pt x="407" y="160"/>
                  </a:lnTo>
                  <a:lnTo>
                    <a:pt x="405" y="156"/>
                  </a:lnTo>
                  <a:lnTo>
                    <a:pt x="403" y="150"/>
                  </a:lnTo>
                  <a:lnTo>
                    <a:pt x="403" y="146"/>
                  </a:lnTo>
                  <a:lnTo>
                    <a:pt x="401" y="140"/>
                  </a:lnTo>
                  <a:lnTo>
                    <a:pt x="399" y="136"/>
                  </a:lnTo>
                  <a:lnTo>
                    <a:pt x="399" y="131"/>
                  </a:lnTo>
                  <a:lnTo>
                    <a:pt x="399" y="125"/>
                  </a:lnTo>
                  <a:lnTo>
                    <a:pt x="397" y="119"/>
                  </a:lnTo>
                  <a:lnTo>
                    <a:pt x="397" y="115"/>
                  </a:lnTo>
                  <a:lnTo>
                    <a:pt x="397" y="110"/>
                  </a:lnTo>
                  <a:lnTo>
                    <a:pt x="397" y="104"/>
                  </a:lnTo>
                  <a:lnTo>
                    <a:pt x="397" y="98"/>
                  </a:lnTo>
                  <a:lnTo>
                    <a:pt x="399" y="92"/>
                  </a:lnTo>
                  <a:lnTo>
                    <a:pt x="399" y="87"/>
                  </a:lnTo>
                  <a:lnTo>
                    <a:pt x="401" y="83"/>
                  </a:lnTo>
                  <a:lnTo>
                    <a:pt x="401" y="79"/>
                  </a:lnTo>
                  <a:lnTo>
                    <a:pt x="403" y="73"/>
                  </a:lnTo>
                  <a:lnTo>
                    <a:pt x="403" y="69"/>
                  </a:lnTo>
                  <a:lnTo>
                    <a:pt x="405" y="65"/>
                  </a:lnTo>
                  <a:lnTo>
                    <a:pt x="407" y="62"/>
                  </a:lnTo>
                  <a:lnTo>
                    <a:pt x="409" y="58"/>
                  </a:lnTo>
                  <a:lnTo>
                    <a:pt x="409" y="54"/>
                  </a:lnTo>
                  <a:lnTo>
                    <a:pt x="415" y="44"/>
                  </a:lnTo>
                  <a:lnTo>
                    <a:pt x="422" y="33"/>
                  </a:lnTo>
                  <a:lnTo>
                    <a:pt x="430" y="23"/>
                  </a:lnTo>
                  <a:lnTo>
                    <a:pt x="438" y="16"/>
                  </a:lnTo>
                  <a:lnTo>
                    <a:pt x="449" y="8"/>
                  </a:lnTo>
                  <a:lnTo>
                    <a:pt x="459" y="2"/>
                  </a:lnTo>
                  <a:lnTo>
                    <a:pt x="470" y="0"/>
                  </a:lnTo>
                  <a:lnTo>
                    <a:pt x="484" y="2"/>
                  </a:lnTo>
                  <a:lnTo>
                    <a:pt x="488" y="4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9" y="12"/>
                  </a:lnTo>
                  <a:lnTo>
                    <a:pt x="501" y="16"/>
                  </a:lnTo>
                  <a:lnTo>
                    <a:pt x="505" y="19"/>
                  </a:lnTo>
                  <a:lnTo>
                    <a:pt x="507" y="23"/>
                  </a:lnTo>
                  <a:lnTo>
                    <a:pt x="509" y="29"/>
                  </a:lnTo>
                  <a:lnTo>
                    <a:pt x="511" y="29"/>
                  </a:lnTo>
                  <a:lnTo>
                    <a:pt x="513" y="29"/>
                  </a:lnTo>
                  <a:lnTo>
                    <a:pt x="515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6" y="33"/>
                  </a:lnTo>
                  <a:lnTo>
                    <a:pt x="515" y="35"/>
                  </a:lnTo>
                  <a:lnTo>
                    <a:pt x="513" y="37"/>
                  </a:lnTo>
                  <a:lnTo>
                    <a:pt x="511" y="37"/>
                  </a:lnTo>
                  <a:lnTo>
                    <a:pt x="509" y="37"/>
                  </a:lnTo>
                  <a:lnTo>
                    <a:pt x="507" y="37"/>
                  </a:lnTo>
                  <a:lnTo>
                    <a:pt x="507" y="35"/>
                  </a:lnTo>
                  <a:lnTo>
                    <a:pt x="505" y="35"/>
                  </a:lnTo>
                  <a:lnTo>
                    <a:pt x="505" y="33"/>
                  </a:lnTo>
                  <a:lnTo>
                    <a:pt x="505" y="31"/>
                  </a:lnTo>
                  <a:lnTo>
                    <a:pt x="507" y="29"/>
                  </a:lnTo>
                  <a:lnTo>
                    <a:pt x="507" y="27"/>
                  </a:lnTo>
                  <a:lnTo>
                    <a:pt x="505" y="27"/>
                  </a:lnTo>
                  <a:lnTo>
                    <a:pt x="505" y="25"/>
                  </a:lnTo>
                  <a:lnTo>
                    <a:pt x="503" y="23"/>
                  </a:lnTo>
                  <a:lnTo>
                    <a:pt x="503" y="21"/>
                  </a:lnTo>
                  <a:lnTo>
                    <a:pt x="501" y="19"/>
                  </a:lnTo>
                  <a:lnTo>
                    <a:pt x="499" y="17"/>
                  </a:lnTo>
                  <a:lnTo>
                    <a:pt x="495" y="14"/>
                  </a:lnTo>
                  <a:lnTo>
                    <a:pt x="492" y="10"/>
                  </a:lnTo>
                  <a:lnTo>
                    <a:pt x="488" y="6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4" y="2"/>
                  </a:lnTo>
                  <a:lnTo>
                    <a:pt x="468" y="4"/>
                  </a:lnTo>
                  <a:lnTo>
                    <a:pt x="463" y="4"/>
                  </a:lnTo>
                  <a:lnTo>
                    <a:pt x="461" y="6"/>
                  </a:lnTo>
                  <a:lnTo>
                    <a:pt x="457" y="6"/>
                  </a:lnTo>
                  <a:lnTo>
                    <a:pt x="455" y="8"/>
                  </a:lnTo>
                  <a:lnTo>
                    <a:pt x="451" y="8"/>
                  </a:lnTo>
                  <a:lnTo>
                    <a:pt x="449" y="10"/>
                  </a:lnTo>
                  <a:lnTo>
                    <a:pt x="447" y="12"/>
                  </a:lnTo>
                  <a:lnTo>
                    <a:pt x="445" y="14"/>
                  </a:lnTo>
                  <a:lnTo>
                    <a:pt x="442" y="16"/>
                  </a:lnTo>
                  <a:lnTo>
                    <a:pt x="430" y="27"/>
                  </a:lnTo>
                  <a:lnTo>
                    <a:pt x="420" y="39"/>
                  </a:lnTo>
                  <a:lnTo>
                    <a:pt x="413" y="52"/>
                  </a:lnTo>
                  <a:lnTo>
                    <a:pt x="407" y="67"/>
                  </a:lnTo>
                  <a:lnTo>
                    <a:pt x="403" y="83"/>
                  </a:lnTo>
                  <a:lnTo>
                    <a:pt x="401" y="98"/>
                  </a:lnTo>
                  <a:lnTo>
                    <a:pt x="399" y="115"/>
                  </a:lnTo>
                  <a:lnTo>
                    <a:pt x="401" y="131"/>
                  </a:lnTo>
                  <a:lnTo>
                    <a:pt x="403" y="136"/>
                  </a:lnTo>
                  <a:lnTo>
                    <a:pt x="403" y="140"/>
                  </a:lnTo>
                  <a:lnTo>
                    <a:pt x="405" y="146"/>
                  </a:lnTo>
                  <a:lnTo>
                    <a:pt x="407" y="150"/>
                  </a:lnTo>
                  <a:lnTo>
                    <a:pt x="407" y="156"/>
                  </a:lnTo>
                  <a:lnTo>
                    <a:pt x="409" y="160"/>
                  </a:lnTo>
                  <a:lnTo>
                    <a:pt x="409" y="165"/>
                  </a:lnTo>
                  <a:lnTo>
                    <a:pt x="411" y="169"/>
                  </a:lnTo>
                  <a:lnTo>
                    <a:pt x="411" y="183"/>
                  </a:lnTo>
                  <a:lnTo>
                    <a:pt x="411" y="196"/>
                  </a:lnTo>
                  <a:lnTo>
                    <a:pt x="409" y="207"/>
                  </a:lnTo>
                  <a:lnTo>
                    <a:pt x="407" y="221"/>
                  </a:lnTo>
                  <a:lnTo>
                    <a:pt x="403" y="234"/>
                  </a:lnTo>
                  <a:lnTo>
                    <a:pt x="401" y="248"/>
                  </a:lnTo>
                  <a:lnTo>
                    <a:pt x="399" y="259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1" y="273"/>
                  </a:lnTo>
                  <a:lnTo>
                    <a:pt x="405" y="263"/>
                  </a:lnTo>
                  <a:lnTo>
                    <a:pt x="407" y="259"/>
                  </a:lnTo>
                  <a:lnTo>
                    <a:pt x="409" y="255"/>
                  </a:lnTo>
                  <a:lnTo>
                    <a:pt x="413" y="254"/>
                  </a:lnTo>
                  <a:lnTo>
                    <a:pt x="415" y="250"/>
                  </a:lnTo>
                  <a:lnTo>
                    <a:pt x="417" y="246"/>
                  </a:lnTo>
                  <a:lnTo>
                    <a:pt x="420" y="244"/>
                  </a:lnTo>
                  <a:lnTo>
                    <a:pt x="422" y="240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4"/>
                  </a:lnTo>
                  <a:lnTo>
                    <a:pt x="422" y="231"/>
                  </a:lnTo>
                  <a:lnTo>
                    <a:pt x="424" y="229"/>
                  </a:lnTo>
                  <a:lnTo>
                    <a:pt x="424" y="225"/>
                  </a:lnTo>
                  <a:lnTo>
                    <a:pt x="424" y="223"/>
                  </a:lnTo>
                  <a:lnTo>
                    <a:pt x="424" y="219"/>
                  </a:lnTo>
                  <a:lnTo>
                    <a:pt x="424" y="215"/>
                  </a:lnTo>
                  <a:lnTo>
                    <a:pt x="426" y="213"/>
                  </a:lnTo>
                  <a:lnTo>
                    <a:pt x="426" y="209"/>
                  </a:lnTo>
                  <a:lnTo>
                    <a:pt x="426" y="207"/>
                  </a:lnTo>
                  <a:lnTo>
                    <a:pt x="428" y="198"/>
                  </a:lnTo>
                  <a:lnTo>
                    <a:pt x="428" y="190"/>
                  </a:lnTo>
                  <a:lnTo>
                    <a:pt x="430" y="181"/>
                  </a:lnTo>
                  <a:lnTo>
                    <a:pt x="432" y="173"/>
                  </a:lnTo>
                  <a:lnTo>
                    <a:pt x="434" y="165"/>
                  </a:lnTo>
                  <a:lnTo>
                    <a:pt x="436" y="156"/>
                  </a:lnTo>
                  <a:lnTo>
                    <a:pt x="438" y="148"/>
                  </a:lnTo>
                  <a:lnTo>
                    <a:pt x="440" y="138"/>
                  </a:lnTo>
                  <a:lnTo>
                    <a:pt x="442" y="136"/>
                  </a:lnTo>
                  <a:lnTo>
                    <a:pt x="444" y="135"/>
                  </a:lnTo>
                  <a:lnTo>
                    <a:pt x="444" y="133"/>
                  </a:lnTo>
                  <a:lnTo>
                    <a:pt x="445" y="131"/>
                  </a:lnTo>
                  <a:lnTo>
                    <a:pt x="445" y="129"/>
                  </a:lnTo>
                  <a:lnTo>
                    <a:pt x="451" y="121"/>
                  </a:lnTo>
                  <a:lnTo>
                    <a:pt x="457" y="117"/>
                  </a:lnTo>
                  <a:lnTo>
                    <a:pt x="465" y="113"/>
                  </a:lnTo>
                  <a:lnTo>
                    <a:pt x="474" y="110"/>
                  </a:lnTo>
                  <a:lnTo>
                    <a:pt x="484" y="108"/>
                  </a:lnTo>
                  <a:lnTo>
                    <a:pt x="493" y="108"/>
                  </a:lnTo>
                  <a:lnTo>
                    <a:pt x="501" y="106"/>
                  </a:lnTo>
                  <a:lnTo>
                    <a:pt x="511" y="106"/>
                  </a:lnTo>
                  <a:lnTo>
                    <a:pt x="515" y="104"/>
                  </a:lnTo>
                  <a:lnTo>
                    <a:pt x="520" y="100"/>
                  </a:lnTo>
                  <a:lnTo>
                    <a:pt x="528" y="92"/>
                  </a:lnTo>
                  <a:lnTo>
                    <a:pt x="536" y="85"/>
                  </a:lnTo>
                  <a:lnTo>
                    <a:pt x="541" y="77"/>
                  </a:lnTo>
                  <a:lnTo>
                    <a:pt x="547" y="67"/>
                  </a:lnTo>
                  <a:lnTo>
                    <a:pt x="549" y="60"/>
                  </a:lnTo>
                  <a:lnTo>
                    <a:pt x="551" y="54"/>
                  </a:lnTo>
                  <a:lnTo>
                    <a:pt x="549" y="50"/>
                  </a:lnTo>
                  <a:lnTo>
                    <a:pt x="547" y="46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1" y="42"/>
                  </a:lnTo>
                  <a:lnTo>
                    <a:pt x="540" y="42"/>
                  </a:lnTo>
                  <a:lnTo>
                    <a:pt x="538" y="41"/>
                  </a:lnTo>
                  <a:lnTo>
                    <a:pt x="538" y="39"/>
                  </a:lnTo>
                  <a:lnTo>
                    <a:pt x="538" y="37"/>
                  </a:lnTo>
                  <a:lnTo>
                    <a:pt x="540" y="37"/>
                  </a:lnTo>
                  <a:lnTo>
                    <a:pt x="540" y="35"/>
                  </a:lnTo>
                  <a:lnTo>
                    <a:pt x="541" y="35"/>
                  </a:lnTo>
                  <a:lnTo>
                    <a:pt x="543" y="35"/>
                  </a:lnTo>
                  <a:lnTo>
                    <a:pt x="545" y="35"/>
                  </a:lnTo>
                  <a:lnTo>
                    <a:pt x="547" y="37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47" y="41"/>
                  </a:lnTo>
                  <a:lnTo>
                    <a:pt x="547" y="42"/>
                  </a:lnTo>
                  <a:lnTo>
                    <a:pt x="549" y="44"/>
                  </a:lnTo>
                  <a:lnTo>
                    <a:pt x="549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3" y="54"/>
                  </a:lnTo>
                  <a:lnTo>
                    <a:pt x="553" y="56"/>
                  </a:lnTo>
                  <a:lnTo>
                    <a:pt x="551" y="64"/>
                  </a:lnTo>
                  <a:lnTo>
                    <a:pt x="547" y="71"/>
                  </a:lnTo>
                  <a:lnTo>
                    <a:pt x="543" y="79"/>
                  </a:lnTo>
                  <a:lnTo>
                    <a:pt x="540" y="85"/>
                  </a:lnTo>
                  <a:lnTo>
                    <a:pt x="534" y="90"/>
                  </a:lnTo>
                  <a:lnTo>
                    <a:pt x="528" y="96"/>
                  </a:lnTo>
                  <a:lnTo>
                    <a:pt x="520" y="102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8" y="108"/>
                  </a:lnTo>
                  <a:lnTo>
                    <a:pt x="520" y="108"/>
                  </a:lnTo>
                  <a:lnTo>
                    <a:pt x="522" y="108"/>
                  </a:lnTo>
                  <a:lnTo>
                    <a:pt x="524" y="108"/>
                  </a:lnTo>
                  <a:lnTo>
                    <a:pt x="526" y="108"/>
                  </a:lnTo>
                  <a:lnTo>
                    <a:pt x="530" y="108"/>
                  </a:lnTo>
                  <a:lnTo>
                    <a:pt x="536" y="108"/>
                  </a:lnTo>
                  <a:lnTo>
                    <a:pt x="541" y="110"/>
                  </a:lnTo>
                  <a:lnTo>
                    <a:pt x="547" y="110"/>
                  </a:lnTo>
                  <a:lnTo>
                    <a:pt x="553" y="112"/>
                  </a:lnTo>
                  <a:lnTo>
                    <a:pt x="559" y="113"/>
                  </a:lnTo>
                  <a:lnTo>
                    <a:pt x="563" y="113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72" y="119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7"/>
                  </a:lnTo>
                  <a:lnTo>
                    <a:pt x="580" y="117"/>
                  </a:lnTo>
                  <a:lnTo>
                    <a:pt x="582" y="117"/>
                  </a:lnTo>
                  <a:lnTo>
                    <a:pt x="584" y="117"/>
                  </a:lnTo>
                  <a:lnTo>
                    <a:pt x="584" y="115"/>
                  </a:lnTo>
                  <a:lnTo>
                    <a:pt x="588" y="113"/>
                  </a:lnTo>
                  <a:lnTo>
                    <a:pt x="589" y="110"/>
                  </a:lnTo>
                  <a:lnTo>
                    <a:pt x="589" y="106"/>
                  </a:lnTo>
                  <a:lnTo>
                    <a:pt x="591" y="102"/>
                  </a:lnTo>
                  <a:lnTo>
                    <a:pt x="591" y="98"/>
                  </a:lnTo>
                  <a:lnTo>
                    <a:pt x="593" y="94"/>
                  </a:lnTo>
                  <a:lnTo>
                    <a:pt x="595" y="92"/>
                  </a:lnTo>
                  <a:lnTo>
                    <a:pt x="597" y="89"/>
                  </a:lnTo>
                  <a:lnTo>
                    <a:pt x="601" y="89"/>
                  </a:lnTo>
                  <a:lnTo>
                    <a:pt x="605" y="87"/>
                  </a:lnTo>
                  <a:lnTo>
                    <a:pt x="609" y="87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7"/>
                  </a:lnTo>
                  <a:lnTo>
                    <a:pt x="620" y="87"/>
                  </a:lnTo>
                  <a:lnTo>
                    <a:pt x="624" y="89"/>
                  </a:lnTo>
                  <a:lnTo>
                    <a:pt x="626" y="8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6" name="Freeform 568"/>
            <p:cNvSpPr>
              <a:spLocks/>
            </p:cNvSpPr>
            <p:nvPr/>
          </p:nvSpPr>
          <p:spPr bwMode="auto">
            <a:xfrm>
              <a:off x="2805" y="2445"/>
              <a:ext cx="21" cy="19"/>
            </a:xfrm>
            <a:custGeom>
              <a:avLst/>
              <a:gdLst>
                <a:gd name="T0" fmla="*/ 0 w 21"/>
                <a:gd name="T1" fmla="*/ 9 h 19"/>
                <a:gd name="T2" fmla="*/ 0 w 21"/>
                <a:gd name="T3" fmla="*/ 7 h 19"/>
                <a:gd name="T4" fmla="*/ 0 w 21"/>
                <a:gd name="T5" fmla="*/ 5 h 19"/>
                <a:gd name="T6" fmla="*/ 2 w 21"/>
                <a:gd name="T7" fmla="*/ 3 h 19"/>
                <a:gd name="T8" fmla="*/ 4 w 21"/>
                <a:gd name="T9" fmla="*/ 3 h 19"/>
                <a:gd name="T10" fmla="*/ 4 w 21"/>
                <a:gd name="T11" fmla="*/ 1 h 19"/>
                <a:gd name="T12" fmla="*/ 6 w 21"/>
                <a:gd name="T13" fmla="*/ 0 h 19"/>
                <a:gd name="T14" fmla="*/ 8 w 21"/>
                <a:gd name="T15" fmla="*/ 0 h 19"/>
                <a:gd name="T16" fmla="*/ 10 w 21"/>
                <a:gd name="T17" fmla="*/ 0 h 19"/>
                <a:gd name="T18" fmla="*/ 12 w 21"/>
                <a:gd name="T19" fmla="*/ 0 h 19"/>
                <a:gd name="T20" fmla="*/ 15 w 21"/>
                <a:gd name="T21" fmla="*/ 0 h 19"/>
                <a:gd name="T22" fmla="*/ 15 w 21"/>
                <a:gd name="T23" fmla="*/ 1 h 19"/>
                <a:gd name="T24" fmla="*/ 17 w 21"/>
                <a:gd name="T25" fmla="*/ 3 h 19"/>
                <a:gd name="T26" fmla="*/ 19 w 21"/>
                <a:gd name="T27" fmla="*/ 3 h 19"/>
                <a:gd name="T28" fmla="*/ 19 w 21"/>
                <a:gd name="T29" fmla="*/ 5 h 19"/>
                <a:gd name="T30" fmla="*/ 21 w 21"/>
                <a:gd name="T31" fmla="*/ 7 h 19"/>
                <a:gd name="T32" fmla="*/ 21 w 21"/>
                <a:gd name="T33" fmla="*/ 9 h 19"/>
                <a:gd name="T34" fmla="*/ 21 w 21"/>
                <a:gd name="T35" fmla="*/ 11 h 19"/>
                <a:gd name="T36" fmla="*/ 19 w 21"/>
                <a:gd name="T37" fmla="*/ 13 h 19"/>
                <a:gd name="T38" fmla="*/ 19 w 21"/>
                <a:gd name="T39" fmla="*/ 15 h 19"/>
                <a:gd name="T40" fmla="*/ 17 w 21"/>
                <a:gd name="T41" fmla="*/ 17 h 19"/>
                <a:gd name="T42" fmla="*/ 15 w 21"/>
                <a:gd name="T43" fmla="*/ 17 h 19"/>
                <a:gd name="T44" fmla="*/ 15 w 21"/>
                <a:gd name="T45" fmla="*/ 19 h 19"/>
                <a:gd name="T46" fmla="*/ 12 w 21"/>
                <a:gd name="T47" fmla="*/ 19 h 19"/>
                <a:gd name="T48" fmla="*/ 10 w 21"/>
                <a:gd name="T49" fmla="*/ 19 h 19"/>
                <a:gd name="T50" fmla="*/ 8 w 21"/>
                <a:gd name="T51" fmla="*/ 19 h 19"/>
                <a:gd name="T52" fmla="*/ 6 w 21"/>
                <a:gd name="T53" fmla="*/ 19 h 19"/>
                <a:gd name="T54" fmla="*/ 4 w 21"/>
                <a:gd name="T55" fmla="*/ 17 h 19"/>
                <a:gd name="T56" fmla="*/ 2 w 21"/>
                <a:gd name="T57" fmla="*/ 15 h 19"/>
                <a:gd name="T58" fmla="*/ 0 w 21"/>
                <a:gd name="T59" fmla="*/ 13 h 19"/>
                <a:gd name="T60" fmla="*/ 0 w 21"/>
                <a:gd name="T61" fmla="*/ 11 h 19"/>
                <a:gd name="T62" fmla="*/ 0 w 21"/>
                <a:gd name="T6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9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7" name="Freeform 569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2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2 h 6"/>
                <a:gd name="T10" fmla="*/ 0 w 2"/>
                <a:gd name="T11" fmla="*/ 2 h 6"/>
                <a:gd name="T12" fmla="*/ 0 w 2"/>
                <a:gd name="T13" fmla="*/ 0 h 6"/>
                <a:gd name="T14" fmla="*/ 0 w 2"/>
                <a:gd name="T15" fmla="*/ 0 h 6"/>
                <a:gd name="T16" fmla="*/ 2 w 2"/>
                <a:gd name="T17" fmla="*/ 0 h 6"/>
                <a:gd name="T18" fmla="*/ 2 w 2"/>
                <a:gd name="T19" fmla="*/ 0 h 6"/>
                <a:gd name="T20" fmla="*/ 2 w 2"/>
                <a:gd name="T21" fmla="*/ 0 h 6"/>
                <a:gd name="T22" fmla="*/ 2 w 2"/>
                <a:gd name="T23" fmla="*/ 2 h 6"/>
                <a:gd name="T24" fmla="*/ 2 w 2"/>
                <a:gd name="T25" fmla="*/ 2 h 6"/>
                <a:gd name="T26" fmla="*/ 2 w 2"/>
                <a:gd name="T27" fmla="*/ 2 h 6"/>
                <a:gd name="T28" fmla="*/ 2 w 2"/>
                <a:gd name="T29" fmla="*/ 2 h 6"/>
                <a:gd name="T30" fmla="*/ 2 w 2"/>
                <a:gd name="T31" fmla="*/ 2 h 6"/>
                <a:gd name="T32" fmla="*/ 2 w 2"/>
                <a:gd name="T33" fmla="*/ 2 h 6"/>
                <a:gd name="T34" fmla="*/ 2 w 2"/>
                <a:gd name="T35" fmla="*/ 4 h 6"/>
                <a:gd name="T36" fmla="*/ 2 w 2"/>
                <a:gd name="T37" fmla="*/ 4 h 6"/>
                <a:gd name="T38" fmla="*/ 2 w 2"/>
                <a:gd name="T39" fmla="*/ 4 h 6"/>
                <a:gd name="T40" fmla="*/ 2 w 2"/>
                <a:gd name="T41" fmla="*/ 4 h 6"/>
                <a:gd name="T42" fmla="*/ 2 w 2"/>
                <a:gd name="T43" fmla="*/ 4 h 6"/>
                <a:gd name="T44" fmla="*/ 2 w 2"/>
                <a:gd name="T45" fmla="*/ 4 h 6"/>
                <a:gd name="T46" fmla="*/ 2 w 2"/>
                <a:gd name="T47" fmla="*/ 4 h 6"/>
                <a:gd name="T48" fmla="*/ 2 w 2"/>
                <a:gd name="T49" fmla="*/ 6 h 6"/>
                <a:gd name="T50" fmla="*/ 0 w 2"/>
                <a:gd name="T51" fmla="*/ 4 h 6"/>
                <a:gd name="T52" fmla="*/ 0 w 2"/>
                <a:gd name="T53" fmla="*/ 4 h 6"/>
                <a:gd name="T54" fmla="*/ 0 w 2"/>
                <a:gd name="T55" fmla="*/ 4 h 6"/>
                <a:gd name="T56" fmla="*/ 0 w 2"/>
                <a:gd name="T57" fmla="*/ 4 h 6"/>
                <a:gd name="T58" fmla="*/ 0 w 2"/>
                <a:gd name="T59" fmla="*/ 4 h 6"/>
                <a:gd name="T60" fmla="*/ 0 w 2"/>
                <a:gd name="T61" fmla="*/ 4 h 6"/>
                <a:gd name="T62" fmla="*/ 0 w 2"/>
                <a:gd name="T63" fmla="*/ 4 h 6"/>
                <a:gd name="T64" fmla="*/ 0 w 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8" name="Freeform 570"/>
            <p:cNvSpPr>
              <a:spLocks/>
            </p:cNvSpPr>
            <p:nvPr/>
          </p:nvSpPr>
          <p:spPr bwMode="auto">
            <a:xfrm>
              <a:off x="2815" y="2452"/>
              <a:ext cx="2" cy="6"/>
            </a:xfrm>
            <a:custGeom>
              <a:avLst/>
              <a:gdLst>
                <a:gd name="T0" fmla="*/ 0 w 2"/>
                <a:gd name="T1" fmla="*/ 2 h 6"/>
                <a:gd name="T2" fmla="*/ 0 w 2"/>
                <a:gd name="T3" fmla="*/ 0 h 6"/>
                <a:gd name="T4" fmla="*/ 2 w 2"/>
                <a:gd name="T5" fmla="*/ 0 h 6"/>
                <a:gd name="T6" fmla="*/ 2 w 2"/>
                <a:gd name="T7" fmla="*/ 2 h 6"/>
                <a:gd name="T8" fmla="*/ 2 w 2"/>
                <a:gd name="T9" fmla="*/ 4 h 6"/>
                <a:gd name="T10" fmla="*/ 2 w 2"/>
                <a:gd name="T11" fmla="*/ 6 h 6"/>
                <a:gd name="T12" fmla="*/ 0 w 2"/>
                <a:gd name="T13" fmla="*/ 4 h 6"/>
                <a:gd name="T14" fmla="*/ 0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39" name="Freeform 571"/>
            <p:cNvSpPr>
              <a:spLocks/>
            </p:cNvSpPr>
            <p:nvPr/>
          </p:nvSpPr>
          <p:spPr bwMode="auto">
            <a:xfrm>
              <a:off x="2819" y="2458"/>
              <a:ext cx="3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2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0" name="Freeform 572"/>
            <p:cNvSpPr>
              <a:spLocks/>
            </p:cNvSpPr>
            <p:nvPr/>
          </p:nvSpPr>
          <p:spPr bwMode="auto">
            <a:xfrm>
              <a:off x="2809" y="2458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4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1" name="Freeform 573"/>
            <p:cNvSpPr>
              <a:spLocks/>
            </p:cNvSpPr>
            <p:nvPr/>
          </p:nvSpPr>
          <p:spPr bwMode="auto">
            <a:xfrm>
              <a:off x="2813" y="245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2" name="Freeform 574"/>
            <p:cNvSpPr>
              <a:spLocks/>
            </p:cNvSpPr>
            <p:nvPr/>
          </p:nvSpPr>
          <p:spPr bwMode="auto">
            <a:xfrm>
              <a:off x="2817" y="2454"/>
              <a:ext cx="7" cy="4"/>
            </a:xfrm>
            <a:custGeom>
              <a:avLst/>
              <a:gdLst>
                <a:gd name="T0" fmla="*/ 0 w 7"/>
                <a:gd name="T1" fmla="*/ 4 h 4"/>
                <a:gd name="T2" fmla="*/ 2 w 7"/>
                <a:gd name="T3" fmla="*/ 4 h 4"/>
                <a:gd name="T4" fmla="*/ 2 w 7"/>
                <a:gd name="T5" fmla="*/ 2 h 4"/>
                <a:gd name="T6" fmla="*/ 3 w 7"/>
                <a:gd name="T7" fmla="*/ 2 h 4"/>
                <a:gd name="T8" fmla="*/ 5 w 7"/>
                <a:gd name="T9" fmla="*/ 2 h 4"/>
                <a:gd name="T10" fmla="*/ 5 w 7"/>
                <a:gd name="T11" fmla="*/ 0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3" name="Freeform 575"/>
            <p:cNvSpPr>
              <a:spLocks/>
            </p:cNvSpPr>
            <p:nvPr/>
          </p:nvSpPr>
          <p:spPr bwMode="auto">
            <a:xfrm>
              <a:off x="2807" y="2452"/>
              <a:ext cx="6" cy="2"/>
            </a:xfrm>
            <a:custGeom>
              <a:avLst/>
              <a:gdLst>
                <a:gd name="T0" fmla="*/ 0 w 6"/>
                <a:gd name="T1" fmla="*/ 2 h 2"/>
                <a:gd name="T2" fmla="*/ 2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4" name="Freeform 576"/>
            <p:cNvSpPr>
              <a:spLocks/>
            </p:cNvSpPr>
            <p:nvPr/>
          </p:nvSpPr>
          <p:spPr bwMode="auto">
            <a:xfrm>
              <a:off x="2817" y="2450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5 w 5"/>
                <a:gd name="T7" fmla="*/ 2 h 2"/>
                <a:gd name="T8" fmla="*/ 5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5" name="Freeform 577"/>
            <p:cNvSpPr>
              <a:spLocks/>
            </p:cNvSpPr>
            <p:nvPr/>
          </p:nvSpPr>
          <p:spPr bwMode="auto">
            <a:xfrm>
              <a:off x="2807" y="2456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6" name="Freeform 578"/>
            <p:cNvSpPr>
              <a:spLocks/>
            </p:cNvSpPr>
            <p:nvPr/>
          </p:nvSpPr>
          <p:spPr bwMode="auto">
            <a:xfrm>
              <a:off x="2817" y="2452"/>
              <a:ext cx="7" cy="2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2 h 2"/>
                <a:gd name="T4" fmla="*/ 2 w 7"/>
                <a:gd name="T5" fmla="*/ 0 h 2"/>
                <a:gd name="T6" fmla="*/ 2 w 7"/>
                <a:gd name="T7" fmla="*/ 2 h 2"/>
                <a:gd name="T8" fmla="*/ 3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7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7" name="Freeform 579"/>
            <p:cNvSpPr>
              <a:spLocks/>
            </p:cNvSpPr>
            <p:nvPr/>
          </p:nvSpPr>
          <p:spPr bwMode="auto">
            <a:xfrm>
              <a:off x="2809" y="2450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8" name="Freeform 580"/>
            <p:cNvSpPr>
              <a:spLocks/>
            </p:cNvSpPr>
            <p:nvPr/>
          </p:nvSpPr>
          <p:spPr bwMode="auto">
            <a:xfrm>
              <a:off x="2817" y="2448"/>
              <a:ext cx="5" cy="2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2 h 2"/>
                <a:gd name="T8" fmla="*/ 5 w 5"/>
                <a:gd name="T9" fmla="*/ 2 h 2"/>
                <a:gd name="T10" fmla="*/ 5 w 5"/>
                <a:gd name="T11" fmla="*/ 0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49" name="Freeform 581"/>
            <p:cNvSpPr>
              <a:spLocks/>
            </p:cNvSpPr>
            <p:nvPr/>
          </p:nvSpPr>
          <p:spPr bwMode="auto">
            <a:xfrm>
              <a:off x="2807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0" name="Freeform 582"/>
            <p:cNvSpPr>
              <a:spLocks/>
            </p:cNvSpPr>
            <p:nvPr/>
          </p:nvSpPr>
          <p:spPr bwMode="auto">
            <a:xfrm>
              <a:off x="2813" y="2448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1" name="Freeform 583"/>
            <p:cNvSpPr>
              <a:spLocks/>
            </p:cNvSpPr>
            <p:nvPr/>
          </p:nvSpPr>
          <p:spPr bwMode="auto">
            <a:xfrm>
              <a:off x="2678" y="2333"/>
              <a:ext cx="292" cy="248"/>
            </a:xfrm>
            <a:custGeom>
              <a:avLst/>
              <a:gdLst>
                <a:gd name="T0" fmla="*/ 275 w 292"/>
                <a:gd name="T1" fmla="*/ 77 h 248"/>
                <a:gd name="T2" fmla="*/ 235 w 292"/>
                <a:gd name="T3" fmla="*/ 85 h 248"/>
                <a:gd name="T4" fmla="*/ 200 w 292"/>
                <a:gd name="T5" fmla="*/ 87 h 248"/>
                <a:gd name="T6" fmla="*/ 175 w 292"/>
                <a:gd name="T7" fmla="*/ 83 h 248"/>
                <a:gd name="T8" fmla="*/ 135 w 292"/>
                <a:gd name="T9" fmla="*/ 79 h 248"/>
                <a:gd name="T10" fmla="*/ 121 w 292"/>
                <a:gd name="T11" fmla="*/ 67 h 248"/>
                <a:gd name="T12" fmla="*/ 116 w 292"/>
                <a:gd name="T13" fmla="*/ 56 h 248"/>
                <a:gd name="T14" fmla="*/ 106 w 292"/>
                <a:gd name="T15" fmla="*/ 37 h 248"/>
                <a:gd name="T16" fmla="*/ 100 w 292"/>
                <a:gd name="T17" fmla="*/ 16 h 248"/>
                <a:gd name="T18" fmla="*/ 94 w 292"/>
                <a:gd name="T19" fmla="*/ 8 h 248"/>
                <a:gd name="T20" fmla="*/ 100 w 292"/>
                <a:gd name="T21" fmla="*/ 37 h 248"/>
                <a:gd name="T22" fmla="*/ 89 w 292"/>
                <a:gd name="T23" fmla="*/ 42 h 248"/>
                <a:gd name="T24" fmla="*/ 68 w 292"/>
                <a:gd name="T25" fmla="*/ 42 h 248"/>
                <a:gd name="T26" fmla="*/ 75 w 292"/>
                <a:gd name="T27" fmla="*/ 46 h 248"/>
                <a:gd name="T28" fmla="*/ 116 w 292"/>
                <a:gd name="T29" fmla="*/ 71 h 248"/>
                <a:gd name="T30" fmla="*/ 108 w 292"/>
                <a:gd name="T31" fmla="*/ 85 h 248"/>
                <a:gd name="T32" fmla="*/ 91 w 292"/>
                <a:gd name="T33" fmla="*/ 92 h 248"/>
                <a:gd name="T34" fmla="*/ 52 w 292"/>
                <a:gd name="T35" fmla="*/ 71 h 248"/>
                <a:gd name="T36" fmla="*/ 43 w 292"/>
                <a:gd name="T37" fmla="*/ 46 h 248"/>
                <a:gd name="T38" fmla="*/ 35 w 292"/>
                <a:gd name="T39" fmla="*/ 25 h 248"/>
                <a:gd name="T40" fmla="*/ 39 w 292"/>
                <a:gd name="T41" fmla="*/ 54 h 248"/>
                <a:gd name="T42" fmla="*/ 35 w 292"/>
                <a:gd name="T43" fmla="*/ 67 h 248"/>
                <a:gd name="T44" fmla="*/ 20 w 292"/>
                <a:gd name="T45" fmla="*/ 67 h 248"/>
                <a:gd name="T46" fmla="*/ 6 w 292"/>
                <a:gd name="T47" fmla="*/ 71 h 248"/>
                <a:gd name="T48" fmla="*/ 25 w 292"/>
                <a:gd name="T49" fmla="*/ 71 h 248"/>
                <a:gd name="T50" fmla="*/ 41 w 292"/>
                <a:gd name="T51" fmla="*/ 73 h 248"/>
                <a:gd name="T52" fmla="*/ 77 w 292"/>
                <a:gd name="T53" fmla="*/ 104 h 248"/>
                <a:gd name="T54" fmla="*/ 79 w 292"/>
                <a:gd name="T55" fmla="*/ 121 h 248"/>
                <a:gd name="T56" fmla="*/ 69 w 292"/>
                <a:gd name="T57" fmla="*/ 148 h 248"/>
                <a:gd name="T58" fmla="*/ 48 w 292"/>
                <a:gd name="T59" fmla="*/ 163 h 248"/>
                <a:gd name="T60" fmla="*/ 35 w 292"/>
                <a:gd name="T61" fmla="*/ 169 h 248"/>
                <a:gd name="T62" fmla="*/ 20 w 292"/>
                <a:gd name="T63" fmla="*/ 169 h 248"/>
                <a:gd name="T64" fmla="*/ 16 w 292"/>
                <a:gd name="T65" fmla="*/ 175 h 248"/>
                <a:gd name="T66" fmla="*/ 29 w 292"/>
                <a:gd name="T67" fmla="*/ 175 h 248"/>
                <a:gd name="T68" fmla="*/ 43 w 292"/>
                <a:gd name="T69" fmla="*/ 179 h 248"/>
                <a:gd name="T70" fmla="*/ 37 w 292"/>
                <a:gd name="T71" fmla="*/ 202 h 248"/>
                <a:gd name="T72" fmla="*/ 43 w 292"/>
                <a:gd name="T73" fmla="*/ 202 h 248"/>
                <a:gd name="T74" fmla="*/ 48 w 292"/>
                <a:gd name="T75" fmla="*/ 179 h 248"/>
                <a:gd name="T76" fmla="*/ 68 w 292"/>
                <a:gd name="T77" fmla="*/ 156 h 248"/>
                <a:gd name="T78" fmla="*/ 89 w 292"/>
                <a:gd name="T79" fmla="*/ 148 h 248"/>
                <a:gd name="T80" fmla="*/ 112 w 292"/>
                <a:gd name="T81" fmla="*/ 159 h 248"/>
                <a:gd name="T82" fmla="*/ 129 w 292"/>
                <a:gd name="T83" fmla="*/ 169 h 248"/>
                <a:gd name="T84" fmla="*/ 146 w 292"/>
                <a:gd name="T85" fmla="*/ 183 h 248"/>
                <a:gd name="T86" fmla="*/ 154 w 292"/>
                <a:gd name="T87" fmla="*/ 211 h 248"/>
                <a:gd name="T88" fmla="*/ 152 w 292"/>
                <a:gd name="T89" fmla="*/ 227 h 248"/>
                <a:gd name="T90" fmla="*/ 150 w 292"/>
                <a:gd name="T91" fmla="*/ 246 h 248"/>
                <a:gd name="T92" fmla="*/ 156 w 292"/>
                <a:gd name="T93" fmla="*/ 227 h 248"/>
                <a:gd name="T94" fmla="*/ 160 w 292"/>
                <a:gd name="T95" fmla="*/ 211 h 248"/>
                <a:gd name="T96" fmla="*/ 175 w 292"/>
                <a:gd name="T97" fmla="*/ 217 h 248"/>
                <a:gd name="T98" fmla="*/ 200 w 292"/>
                <a:gd name="T99" fmla="*/ 223 h 248"/>
                <a:gd name="T100" fmla="*/ 177 w 292"/>
                <a:gd name="T101" fmla="*/ 213 h 248"/>
                <a:gd name="T102" fmla="*/ 158 w 292"/>
                <a:gd name="T103" fmla="*/ 192 h 248"/>
                <a:gd name="T104" fmla="*/ 150 w 292"/>
                <a:gd name="T105" fmla="*/ 165 h 248"/>
                <a:gd name="T106" fmla="*/ 169 w 292"/>
                <a:gd name="T107" fmla="*/ 146 h 248"/>
                <a:gd name="T108" fmla="*/ 212 w 292"/>
                <a:gd name="T109" fmla="*/ 115 h 248"/>
                <a:gd name="T110" fmla="*/ 221 w 292"/>
                <a:gd name="T111" fmla="*/ 106 h 248"/>
                <a:gd name="T112" fmla="*/ 240 w 292"/>
                <a:gd name="T113" fmla="*/ 102 h 248"/>
                <a:gd name="T114" fmla="*/ 283 w 292"/>
                <a:gd name="T115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248">
                  <a:moveTo>
                    <a:pt x="288" y="75"/>
                  </a:moveTo>
                  <a:lnTo>
                    <a:pt x="286" y="75"/>
                  </a:lnTo>
                  <a:lnTo>
                    <a:pt x="285" y="77"/>
                  </a:lnTo>
                  <a:lnTo>
                    <a:pt x="283" y="77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5" y="77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63" y="79"/>
                  </a:lnTo>
                  <a:lnTo>
                    <a:pt x="258" y="81"/>
                  </a:lnTo>
                  <a:lnTo>
                    <a:pt x="250" y="81"/>
                  </a:lnTo>
                  <a:lnTo>
                    <a:pt x="242" y="83"/>
                  </a:lnTo>
                  <a:lnTo>
                    <a:pt x="235" y="85"/>
                  </a:lnTo>
                  <a:lnTo>
                    <a:pt x="227" y="85"/>
                  </a:lnTo>
                  <a:lnTo>
                    <a:pt x="219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06" y="87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198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1" y="85"/>
                  </a:lnTo>
                  <a:lnTo>
                    <a:pt x="175" y="83"/>
                  </a:lnTo>
                  <a:lnTo>
                    <a:pt x="169" y="83"/>
                  </a:lnTo>
                  <a:lnTo>
                    <a:pt x="162" y="81"/>
                  </a:lnTo>
                  <a:lnTo>
                    <a:pt x="154" y="81"/>
                  </a:lnTo>
                  <a:lnTo>
                    <a:pt x="148" y="79"/>
                  </a:lnTo>
                  <a:lnTo>
                    <a:pt x="141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7"/>
                  </a:lnTo>
                  <a:lnTo>
                    <a:pt x="129" y="77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18" y="60"/>
                  </a:lnTo>
                  <a:lnTo>
                    <a:pt x="116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4" y="31"/>
                  </a:lnTo>
                  <a:lnTo>
                    <a:pt x="104" y="29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6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8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100" y="31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5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8" y="42"/>
                  </a:lnTo>
                  <a:lnTo>
                    <a:pt x="62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62" y="46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100" y="50"/>
                  </a:lnTo>
                  <a:lnTo>
                    <a:pt x="116" y="71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6" y="81"/>
                  </a:lnTo>
                  <a:lnTo>
                    <a:pt x="114" y="83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6" y="87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3" y="92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5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6" y="85"/>
                  </a:lnTo>
                  <a:lnTo>
                    <a:pt x="60" y="79"/>
                  </a:lnTo>
                  <a:lnTo>
                    <a:pt x="52" y="71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5" y="56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6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37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9"/>
                  </a:lnTo>
                  <a:lnTo>
                    <a:pt x="37" y="46"/>
                  </a:lnTo>
                  <a:lnTo>
                    <a:pt x="37" y="48"/>
                  </a:lnTo>
                  <a:lnTo>
                    <a:pt x="39" y="50"/>
                  </a:lnTo>
                  <a:lnTo>
                    <a:pt x="39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8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41" y="73"/>
                  </a:lnTo>
                  <a:lnTo>
                    <a:pt x="46" y="77"/>
                  </a:lnTo>
                  <a:lnTo>
                    <a:pt x="52" y="81"/>
                  </a:lnTo>
                  <a:lnTo>
                    <a:pt x="58" y="85"/>
                  </a:lnTo>
                  <a:lnTo>
                    <a:pt x="64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4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5"/>
                  </a:lnTo>
                  <a:lnTo>
                    <a:pt x="77" y="131"/>
                  </a:lnTo>
                  <a:lnTo>
                    <a:pt x="77" y="135"/>
                  </a:lnTo>
                  <a:lnTo>
                    <a:pt x="75" y="138"/>
                  </a:lnTo>
                  <a:lnTo>
                    <a:pt x="73" y="142"/>
                  </a:lnTo>
                  <a:lnTo>
                    <a:pt x="71" y="146"/>
                  </a:lnTo>
                  <a:lnTo>
                    <a:pt x="69" y="148"/>
                  </a:lnTo>
                  <a:lnTo>
                    <a:pt x="68" y="150"/>
                  </a:lnTo>
                  <a:lnTo>
                    <a:pt x="66" y="152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5" y="165"/>
                  </a:lnTo>
                  <a:lnTo>
                    <a:pt x="43" y="167"/>
                  </a:lnTo>
                  <a:lnTo>
                    <a:pt x="41" y="167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8" y="169"/>
                  </a:lnTo>
                  <a:lnTo>
                    <a:pt x="12" y="169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10" y="173"/>
                  </a:lnTo>
                  <a:lnTo>
                    <a:pt x="16" y="175"/>
                  </a:lnTo>
                  <a:lnTo>
                    <a:pt x="18" y="175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5" y="173"/>
                  </a:lnTo>
                  <a:lnTo>
                    <a:pt x="27" y="173"/>
                  </a:lnTo>
                  <a:lnTo>
                    <a:pt x="29" y="175"/>
                  </a:lnTo>
                  <a:lnTo>
                    <a:pt x="33" y="175"/>
                  </a:lnTo>
                  <a:lnTo>
                    <a:pt x="35" y="175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3"/>
                  </a:lnTo>
                  <a:lnTo>
                    <a:pt x="41" y="184"/>
                  </a:lnTo>
                  <a:lnTo>
                    <a:pt x="41" y="188"/>
                  </a:lnTo>
                  <a:lnTo>
                    <a:pt x="39" y="190"/>
                  </a:lnTo>
                  <a:lnTo>
                    <a:pt x="39" y="192"/>
                  </a:lnTo>
                  <a:lnTo>
                    <a:pt x="39" y="194"/>
                  </a:lnTo>
                  <a:lnTo>
                    <a:pt x="37" y="202"/>
                  </a:lnTo>
                  <a:lnTo>
                    <a:pt x="37" y="207"/>
                  </a:lnTo>
                  <a:lnTo>
                    <a:pt x="37" y="213"/>
                  </a:lnTo>
                  <a:lnTo>
                    <a:pt x="37" y="215"/>
                  </a:lnTo>
                  <a:lnTo>
                    <a:pt x="39" y="215"/>
                  </a:lnTo>
                  <a:lnTo>
                    <a:pt x="41" y="209"/>
                  </a:lnTo>
                  <a:lnTo>
                    <a:pt x="41" y="204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4"/>
                  </a:lnTo>
                  <a:lnTo>
                    <a:pt x="45" y="192"/>
                  </a:lnTo>
                  <a:lnTo>
                    <a:pt x="45" y="188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4" y="159"/>
                  </a:lnTo>
                  <a:lnTo>
                    <a:pt x="68" y="156"/>
                  </a:lnTo>
                  <a:lnTo>
                    <a:pt x="71" y="154"/>
                  </a:lnTo>
                  <a:lnTo>
                    <a:pt x="75" y="152"/>
                  </a:lnTo>
                  <a:lnTo>
                    <a:pt x="77" y="150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5" y="146"/>
                  </a:lnTo>
                  <a:lnTo>
                    <a:pt x="89" y="148"/>
                  </a:lnTo>
                  <a:lnTo>
                    <a:pt x="91" y="148"/>
                  </a:lnTo>
                  <a:lnTo>
                    <a:pt x="94" y="150"/>
                  </a:lnTo>
                  <a:lnTo>
                    <a:pt x="96" y="152"/>
                  </a:lnTo>
                  <a:lnTo>
                    <a:pt x="100" y="154"/>
                  </a:lnTo>
                  <a:lnTo>
                    <a:pt x="104" y="156"/>
                  </a:lnTo>
                  <a:lnTo>
                    <a:pt x="108" y="158"/>
                  </a:lnTo>
                  <a:lnTo>
                    <a:pt x="112" y="159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5" y="171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2" y="177"/>
                  </a:lnTo>
                  <a:lnTo>
                    <a:pt x="146" y="183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2" y="200"/>
                  </a:lnTo>
                  <a:lnTo>
                    <a:pt x="152" y="204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2" y="223"/>
                  </a:lnTo>
                  <a:lnTo>
                    <a:pt x="152" y="225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4"/>
                  </a:lnTo>
                  <a:lnTo>
                    <a:pt x="148" y="248"/>
                  </a:lnTo>
                  <a:lnTo>
                    <a:pt x="150" y="246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8" y="221"/>
                  </a:lnTo>
                  <a:lnTo>
                    <a:pt x="158" y="219"/>
                  </a:lnTo>
                  <a:lnTo>
                    <a:pt x="158" y="217"/>
                  </a:lnTo>
                  <a:lnTo>
                    <a:pt x="160" y="215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7" y="211"/>
                  </a:lnTo>
                  <a:lnTo>
                    <a:pt x="171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7" y="223"/>
                  </a:lnTo>
                  <a:lnTo>
                    <a:pt x="192" y="225"/>
                  </a:lnTo>
                  <a:lnTo>
                    <a:pt x="196" y="225"/>
                  </a:lnTo>
                  <a:lnTo>
                    <a:pt x="200" y="225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4" y="221"/>
                  </a:lnTo>
                  <a:lnTo>
                    <a:pt x="189" y="217"/>
                  </a:lnTo>
                  <a:lnTo>
                    <a:pt x="187" y="217"/>
                  </a:lnTo>
                  <a:lnTo>
                    <a:pt x="183" y="215"/>
                  </a:lnTo>
                  <a:lnTo>
                    <a:pt x="181" y="213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6" y="206"/>
                  </a:lnTo>
                  <a:lnTo>
                    <a:pt x="162" y="202"/>
                  </a:lnTo>
                  <a:lnTo>
                    <a:pt x="160" y="196"/>
                  </a:lnTo>
                  <a:lnTo>
                    <a:pt x="158" y="192"/>
                  </a:lnTo>
                  <a:lnTo>
                    <a:pt x="156" y="188"/>
                  </a:lnTo>
                  <a:lnTo>
                    <a:pt x="154" y="184"/>
                  </a:lnTo>
                  <a:lnTo>
                    <a:pt x="152" y="181"/>
                  </a:lnTo>
                  <a:lnTo>
                    <a:pt x="152" y="177"/>
                  </a:lnTo>
                  <a:lnTo>
                    <a:pt x="150" y="173"/>
                  </a:lnTo>
                  <a:lnTo>
                    <a:pt x="150" y="169"/>
                  </a:lnTo>
                  <a:lnTo>
                    <a:pt x="150" y="165"/>
                  </a:lnTo>
                  <a:lnTo>
                    <a:pt x="150" y="161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4" y="154"/>
                  </a:lnTo>
                  <a:lnTo>
                    <a:pt x="156" y="152"/>
                  </a:lnTo>
                  <a:lnTo>
                    <a:pt x="162" y="150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5" y="136"/>
                  </a:lnTo>
                  <a:lnTo>
                    <a:pt x="189" y="133"/>
                  </a:lnTo>
                  <a:lnTo>
                    <a:pt x="194" y="129"/>
                  </a:lnTo>
                  <a:lnTo>
                    <a:pt x="202" y="123"/>
                  </a:lnTo>
                  <a:lnTo>
                    <a:pt x="212" y="115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5" y="112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9" y="108"/>
                  </a:lnTo>
                  <a:lnTo>
                    <a:pt x="221" y="106"/>
                  </a:lnTo>
                  <a:lnTo>
                    <a:pt x="225" y="106"/>
                  </a:lnTo>
                  <a:lnTo>
                    <a:pt x="227" y="104"/>
                  </a:lnTo>
                  <a:lnTo>
                    <a:pt x="231" y="104"/>
                  </a:lnTo>
                  <a:lnTo>
                    <a:pt x="233" y="102"/>
                  </a:lnTo>
                  <a:lnTo>
                    <a:pt x="237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54" y="98"/>
                  </a:lnTo>
                  <a:lnTo>
                    <a:pt x="262" y="96"/>
                  </a:lnTo>
                  <a:lnTo>
                    <a:pt x="269" y="96"/>
                  </a:lnTo>
                  <a:lnTo>
                    <a:pt x="277" y="94"/>
                  </a:lnTo>
                  <a:lnTo>
                    <a:pt x="283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2" name="Freeform 584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2 h 4"/>
                <a:gd name="T24" fmla="*/ 2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4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3" name="Freeform 585"/>
            <p:cNvSpPr>
              <a:spLocks/>
            </p:cNvSpPr>
            <p:nvPr/>
          </p:nvSpPr>
          <p:spPr bwMode="auto">
            <a:xfrm>
              <a:off x="2849" y="245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4" name="Freeform 586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5" name="Freeform 587"/>
            <p:cNvSpPr>
              <a:spLocks/>
            </p:cNvSpPr>
            <p:nvPr/>
          </p:nvSpPr>
          <p:spPr bwMode="auto">
            <a:xfrm>
              <a:off x="2838" y="244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6" name="Freeform 588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7" name="Freeform 589"/>
            <p:cNvSpPr>
              <a:spLocks/>
            </p:cNvSpPr>
            <p:nvPr/>
          </p:nvSpPr>
          <p:spPr bwMode="auto">
            <a:xfrm>
              <a:off x="2830" y="245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8" name="Freeform 590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0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3 w 3"/>
                <a:gd name="T35" fmla="*/ 4 h 4"/>
                <a:gd name="T36" fmla="*/ 3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w 3"/>
                <a:gd name="T61" fmla="*/ 4 h 4"/>
                <a:gd name="T62" fmla="*/ 0 w 3"/>
                <a:gd name="T63" fmla="*/ 4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59" name="Freeform 591"/>
            <p:cNvSpPr>
              <a:spLocks/>
            </p:cNvSpPr>
            <p:nvPr/>
          </p:nvSpPr>
          <p:spPr bwMode="auto">
            <a:xfrm>
              <a:off x="2844" y="2435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2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3 w 3"/>
                <a:gd name="T11" fmla="*/ 4 h 4"/>
                <a:gd name="T12" fmla="*/ 1 w 3"/>
                <a:gd name="T13" fmla="*/ 4 h 4"/>
                <a:gd name="T14" fmla="*/ 0 w 3"/>
                <a:gd name="T15" fmla="*/ 4 h 4"/>
                <a:gd name="T16" fmla="*/ 0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0" name="Freeform 592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4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1" name="Freeform 593"/>
            <p:cNvSpPr>
              <a:spLocks/>
            </p:cNvSpPr>
            <p:nvPr/>
          </p:nvSpPr>
          <p:spPr bwMode="auto">
            <a:xfrm>
              <a:off x="2842" y="2456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2" name="Freeform 594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4 w 4"/>
                <a:gd name="T37" fmla="*/ 1 h 1"/>
                <a:gd name="T38" fmla="*/ 4 w 4"/>
                <a:gd name="T39" fmla="*/ 1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0 w 4"/>
                <a:gd name="T55" fmla="*/ 1 h 1"/>
                <a:gd name="T56" fmla="*/ 0 w 4"/>
                <a:gd name="T57" fmla="*/ 1 h 1"/>
                <a:gd name="T58" fmla="*/ 0 w 4"/>
                <a:gd name="T59" fmla="*/ 1 h 1"/>
                <a:gd name="T60" fmla="*/ 0 w 4"/>
                <a:gd name="T61" fmla="*/ 1 h 1"/>
                <a:gd name="T62" fmla="*/ 0 w 4"/>
                <a:gd name="T63" fmla="*/ 1 h 1"/>
                <a:gd name="T64" fmla="*/ 0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3" name="Freeform 595"/>
            <p:cNvSpPr>
              <a:spLocks/>
            </p:cNvSpPr>
            <p:nvPr/>
          </p:nvSpPr>
          <p:spPr bwMode="auto">
            <a:xfrm>
              <a:off x="2828" y="2445"/>
              <a:ext cx="4" cy="1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0 h 1"/>
                <a:gd name="T4" fmla="*/ 4 w 4"/>
                <a:gd name="T5" fmla="*/ 0 h 1"/>
                <a:gd name="T6" fmla="*/ 4 w 4"/>
                <a:gd name="T7" fmla="*/ 1 h 1"/>
                <a:gd name="T8" fmla="*/ 2 w 4"/>
                <a:gd name="T9" fmla="*/ 1 h 1"/>
                <a:gd name="T10" fmla="*/ 0 w 4"/>
                <a:gd name="T11" fmla="*/ 1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4" name="Freeform 596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5" name="Freeform 597"/>
            <p:cNvSpPr>
              <a:spLocks/>
            </p:cNvSpPr>
            <p:nvPr/>
          </p:nvSpPr>
          <p:spPr bwMode="auto">
            <a:xfrm>
              <a:off x="2836" y="2425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6" name="Freeform 598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4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7" name="Freeform 599"/>
            <p:cNvSpPr>
              <a:spLocks/>
            </p:cNvSpPr>
            <p:nvPr/>
          </p:nvSpPr>
          <p:spPr bwMode="auto">
            <a:xfrm>
              <a:off x="2834" y="24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8" name="Freeform 600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0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69" name="Freeform 601"/>
            <p:cNvSpPr>
              <a:spLocks/>
            </p:cNvSpPr>
            <p:nvPr/>
          </p:nvSpPr>
          <p:spPr bwMode="auto">
            <a:xfrm>
              <a:off x="2832" y="2466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0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0" name="Freeform 602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1" name="Freeform 603"/>
            <p:cNvSpPr>
              <a:spLocks/>
            </p:cNvSpPr>
            <p:nvPr/>
          </p:nvSpPr>
          <p:spPr bwMode="auto">
            <a:xfrm>
              <a:off x="2815" y="2423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2" name="Freeform 604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0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1 h 3"/>
                <a:gd name="T60" fmla="*/ 0 w 2"/>
                <a:gd name="T61" fmla="*/ 1 h 3"/>
                <a:gd name="T62" fmla="*/ 0 w 2"/>
                <a:gd name="T63" fmla="*/ 1 h 3"/>
                <a:gd name="T64" fmla="*/ 0 w 2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3" name="Freeform 605"/>
            <p:cNvSpPr>
              <a:spLocks/>
            </p:cNvSpPr>
            <p:nvPr/>
          </p:nvSpPr>
          <p:spPr bwMode="auto">
            <a:xfrm>
              <a:off x="2822" y="2468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4" name="Freeform 606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5" name="Freeform 607"/>
            <p:cNvSpPr>
              <a:spLocks/>
            </p:cNvSpPr>
            <p:nvPr/>
          </p:nvSpPr>
          <p:spPr bwMode="auto">
            <a:xfrm>
              <a:off x="2813" y="2477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6" name="Freeform 608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7" name="Freeform 609"/>
            <p:cNvSpPr>
              <a:spLocks/>
            </p:cNvSpPr>
            <p:nvPr/>
          </p:nvSpPr>
          <p:spPr bwMode="auto">
            <a:xfrm>
              <a:off x="2828" y="243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8" name="Freeform 610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0 w 4"/>
                <a:gd name="T49" fmla="*/ 3 h 3"/>
                <a:gd name="T50" fmla="*/ 0 w 4"/>
                <a:gd name="T51" fmla="*/ 3 h 3"/>
                <a:gd name="T52" fmla="*/ 0 w 4"/>
                <a:gd name="T53" fmla="*/ 3 h 3"/>
                <a:gd name="T54" fmla="*/ 0 w 4"/>
                <a:gd name="T55" fmla="*/ 1 h 3"/>
                <a:gd name="T56" fmla="*/ 0 w 4"/>
                <a:gd name="T57" fmla="*/ 1 h 3"/>
                <a:gd name="T58" fmla="*/ 0 w 4"/>
                <a:gd name="T59" fmla="*/ 1 h 3"/>
                <a:gd name="T60" fmla="*/ 0 w 4"/>
                <a:gd name="T61" fmla="*/ 1 h 3"/>
                <a:gd name="T62" fmla="*/ 0 w 4"/>
                <a:gd name="T63" fmla="*/ 1 h 3"/>
                <a:gd name="T64" fmla="*/ 0 w 4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79" name="Freeform 611"/>
            <p:cNvSpPr>
              <a:spLocks/>
            </p:cNvSpPr>
            <p:nvPr/>
          </p:nvSpPr>
          <p:spPr bwMode="auto">
            <a:xfrm>
              <a:off x="2813" y="2468"/>
              <a:ext cx="4" cy="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4 w 4"/>
                <a:gd name="T7" fmla="*/ 1 h 3"/>
                <a:gd name="T8" fmla="*/ 2 w 4"/>
                <a:gd name="T9" fmla="*/ 1 h 3"/>
                <a:gd name="T10" fmla="*/ 2 w 4"/>
                <a:gd name="T11" fmla="*/ 3 h 3"/>
                <a:gd name="T12" fmla="*/ 0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0" name="Freeform 612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2 h 4"/>
                <a:gd name="T24" fmla="*/ 3 w 3"/>
                <a:gd name="T25" fmla="*/ 2 h 4"/>
                <a:gd name="T26" fmla="*/ 3 w 3"/>
                <a:gd name="T27" fmla="*/ 2 h 4"/>
                <a:gd name="T28" fmla="*/ 3 w 3"/>
                <a:gd name="T29" fmla="*/ 2 h 4"/>
                <a:gd name="T30" fmla="*/ 3 w 3"/>
                <a:gd name="T31" fmla="*/ 2 h 4"/>
                <a:gd name="T32" fmla="*/ 3 w 3"/>
                <a:gd name="T33" fmla="*/ 2 h 4"/>
                <a:gd name="T34" fmla="*/ 1 w 3"/>
                <a:gd name="T35" fmla="*/ 4 h 4"/>
                <a:gd name="T36" fmla="*/ 1 w 3"/>
                <a:gd name="T37" fmla="*/ 4 h 4"/>
                <a:gd name="T38" fmla="*/ 1 w 3"/>
                <a:gd name="T39" fmla="*/ 4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4 h 4"/>
                <a:gd name="T52" fmla="*/ 0 w 3"/>
                <a:gd name="T53" fmla="*/ 4 h 4"/>
                <a:gd name="T54" fmla="*/ 0 w 3"/>
                <a:gd name="T55" fmla="*/ 4 h 4"/>
                <a:gd name="T56" fmla="*/ 0 w 3"/>
                <a:gd name="T57" fmla="*/ 4 h 4"/>
                <a:gd name="T58" fmla="*/ 0 w 3"/>
                <a:gd name="T59" fmla="*/ 2 h 4"/>
                <a:gd name="T60" fmla="*/ 0 w 3"/>
                <a:gd name="T61" fmla="*/ 2 h 4"/>
                <a:gd name="T62" fmla="*/ 0 w 3"/>
                <a:gd name="T63" fmla="*/ 2 h 4"/>
                <a:gd name="T64" fmla="*/ 0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1" name="Freeform 613"/>
            <p:cNvSpPr>
              <a:spLocks/>
            </p:cNvSpPr>
            <p:nvPr/>
          </p:nvSpPr>
          <p:spPr bwMode="auto">
            <a:xfrm>
              <a:off x="2819" y="2429"/>
              <a:ext cx="3" cy="4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0 h 4"/>
                <a:gd name="T4" fmla="*/ 1 w 3"/>
                <a:gd name="T5" fmla="*/ 0 h 4"/>
                <a:gd name="T6" fmla="*/ 1 w 3"/>
                <a:gd name="T7" fmla="*/ 2 h 4"/>
                <a:gd name="T8" fmla="*/ 3 w 3"/>
                <a:gd name="T9" fmla="*/ 2 h 4"/>
                <a:gd name="T10" fmla="*/ 1 w 3"/>
                <a:gd name="T11" fmla="*/ 4 h 4"/>
                <a:gd name="T12" fmla="*/ 0 w 3"/>
                <a:gd name="T13" fmla="*/ 4 h 4"/>
                <a:gd name="T14" fmla="*/ 0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2" name="Freeform 614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3" name="Freeform 615"/>
            <p:cNvSpPr>
              <a:spLocks/>
            </p:cNvSpPr>
            <p:nvPr/>
          </p:nvSpPr>
          <p:spPr bwMode="auto">
            <a:xfrm>
              <a:off x="2794" y="245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4" name="Freeform 616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0 h 4"/>
                <a:gd name="T20" fmla="*/ 1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2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2 h 4"/>
                <a:gd name="T54" fmla="*/ 0 w 1"/>
                <a:gd name="T55" fmla="*/ 2 h 4"/>
                <a:gd name="T56" fmla="*/ 0 w 1"/>
                <a:gd name="T57" fmla="*/ 2 h 4"/>
                <a:gd name="T58" fmla="*/ 0 w 1"/>
                <a:gd name="T59" fmla="*/ 2 h 4"/>
                <a:gd name="T60" fmla="*/ 0 w 1"/>
                <a:gd name="T61" fmla="*/ 2 h 4"/>
                <a:gd name="T62" fmla="*/ 0 w 1"/>
                <a:gd name="T63" fmla="*/ 2 h 4"/>
                <a:gd name="T64" fmla="*/ 0 w 1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5" name="Freeform 617"/>
            <p:cNvSpPr>
              <a:spLocks/>
            </p:cNvSpPr>
            <p:nvPr/>
          </p:nvSpPr>
          <p:spPr bwMode="auto">
            <a:xfrm>
              <a:off x="2819" y="2437"/>
              <a:ext cx="1" cy="4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2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6" name="Freeform 618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7" name="Freeform 619"/>
            <p:cNvSpPr>
              <a:spLocks/>
            </p:cNvSpPr>
            <p:nvPr/>
          </p:nvSpPr>
          <p:spPr bwMode="auto">
            <a:xfrm>
              <a:off x="2805" y="247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8" name="Freeform 620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0 w 2"/>
                <a:gd name="T43" fmla="*/ 2 h 4"/>
                <a:gd name="T44" fmla="*/ 0 w 2"/>
                <a:gd name="T45" fmla="*/ 4 h 4"/>
                <a:gd name="T46" fmla="*/ 0 w 2"/>
                <a:gd name="T47" fmla="*/ 2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89" name="Freeform 621"/>
            <p:cNvSpPr>
              <a:spLocks/>
            </p:cNvSpPr>
            <p:nvPr/>
          </p:nvSpPr>
          <p:spPr bwMode="auto">
            <a:xfrm>
              <a:off x="2805" y="2439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0" name="Freeform 622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1" name="Freeform 623"/>
            <p:cNvSpPr>
              <a:spLocks/>
            </p:cNvSpPr>
            <p:nvPr/>
          </p:nvSpPr>
          <p:spPr bwMode="auto">
            <a:xfrm>
              <a:off x="2805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2" name="Freeform 624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4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3" name="Freeform 625"/>
            <p:cNvSpPr>
              <a:spLocks/>
            </p:cNvSpPr>
            <p:nvPr/>
          </p:nvSpPr>
          <p:spPr bwMode="auto">
            <a:xfrm>
              <a:off x="2803" y="2427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2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4" name="Freeform 626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0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5" name="Freeform 627"/>
            <p:cNvSpPr>
              <a:spLocks/>
            </p:cNvSpPr>
            <p:nvPr/>
          </p:nvSpPr>
          <p:spPr bwMode="auto">
            <a:xfrm>
              <a:off x="2792" y="247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6" name="Freeform 628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7" name="Freeform 629"/>
            <p:cNvSpPr>
              <a:spLocks/>
            </p:cNvSpPr>
            <p:nvPr/>
          </p:nvSpPr>
          <p:spPr bwMode="auto">
            <a:xfrm>
              <a:off x="2788" y="2441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8" name="Freeform 630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799" name="Freeform 631"/>
            <p:cNvSpPr>
              <a:spLocks/>
            </p:cNvSpPr>
            <p:nvPr/>
          </p:nvSpPr>
          <p:spPr bwMode="auto">
            <a:xfrm>
              <a:off x="2794" y="2462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0" name="Freeform 632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0 h 3"/>
                <a:gd name="T18" fmla="*/ 3 w 3"/>
                <a:gd name="T19" fmla="*/ 0 h 3"/>
                <a:gd name="T20" fmla="*/ 3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2 h 3"/>
                <a:gd name="T56" fmla="*/ 0 w 3"/>
                <a:gd name="T57" fmla="*/ 2 h 3"/>
                <a:gd name="T58" fmla="*/ 0 w 3"/>
                <a:gd name="T59" fmla="*/ 2 h 3"/>
                <a:gd name="T60" fmla="*/ 0 w 3"/>
                <a:gd name="T61" fmla="*/ 2 h 3"/>
                <a:gd name="T62" fmla="*/ 1 w 3"/>
                <a:gd name="T63" fmla="*/ 0 h 3"/>
                <a:gd name="T64" fmla="*/ 1 w 3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1" name="Freeform 633"/>
            <p:cNvSpPr>
              <a:spLocks/>
            </p:cNvSpPr>
            <p:nvPr/>
          </p:nvSpPr>
          <p:spPr bwMode="auto">
            <a:xfrm>
              <a:off x="2796" y="2443"/>
              <a:ext cx="3" cy="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2 h 3"/>
                <a:gd name="T6" fmla="*/ 1 w 3"/>
                <a:gd name="T7" fmla="*/ 3 h 3"/>
                <a:gd name="T8" fmla="*/ 1 w 3"/>
                <a:gd name="T9" fmla="*/ 2 h 3"/>
                <a:gd name="T10" fmla="*/ 0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2" name="Freeform 634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3" name="Freeform 635"/>
            <p:cNvSpPr>
              <a:spLocks/>
            </p:cNvSpPr>
            <p:nvPr/>
          </p:nvSpPr>
          <p:spPr bwMode="auto">
            <a:xfrm>
              <a:off x="2797" y="2433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4" name="Freeform 636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4 w 4"/>
                <a:gd name="T31" fmla="*/ 0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5" name="Freeform 637"/>
            <p:cNvSpPr>
              <a:spLocks/>
            </p:cNvSpPr>
            <p:nvPr/>
          </p:nvSpPr>
          <p:spPr bwMode="auto">
            <a:xfrm>
              <a:off x="2782" y="2469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4 w 4"/>
                <a:gd name="T9" fmla="*/ 2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6" name="Freeform 638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4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7" name="Freeform 639"/>
            <p:cNvSpPr>
              <a:spLocks/>
            </p:cNvSpPr>
            <p:nvPr/>
          </p:nvSpPr>
          <p:spPr bwMode="auto">
            <a:xfrm>
              <a:off x="2782" y="245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8" name="Freeform 640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09" name="Freeform 641"/>
            <p:cNvSpPr>
              <a:spLocks/>
            </p:cNvSpPr>
            <p:nvPr/>
          </p:nvSpPr>
          <p:spPr bwMode="auto">
            <a:xfrm>
              <a:off x="2774" y="24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0" name="Freeform 642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1" name="Freeform 643"/>
            <p:cNvSpPr>
              <a:spLocks/>
            </p:cNvSpPr>
            <p:nvPr/>
          </p:nvSpPr>
          <p:spPr bwMode="auto">
            <a:xfrm>
              <a:off x="2776" y="2443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2" name="Freeform 644"/>
            <p:cNvSpPr>
              <a:spLocks/>
            </p:cNvSpPr>
            <p:nvPr/>
          </p:nvSpPr>
          <p:spPr bwMode="auto">
            <a:xfrm>
              <a:off x="2790" y="2147"/>
              <a:ext cx="21" cy="21"/>
            </a:xfrm>
            <a:custGeom>
              <a:avLst/>
              <a:gdLst>
                <a:gd name="T0" fmla="*/ 0 w 21"/>
                <a:gd name="T1" fmla="*/ 12 h 21"/>
                <a:gd name="T2" fmla="*/ 0 w 21"/>
                <a:gd name="T3" fmla="*/ 10 h 21"/>
                <a:gd name="T4" fmla="*/ 0 w 21"/>
                <a:gd name="T5" fmla="*/ 8 h 21"/>
                <a:gd name="T6" fmla="*/ 2 w 21"/>
                <a:gd name="T7" fmla="*/ 6 h 21"/>
                <a:gd name="T8" fmla="*/ 2 w 21"/>
                <a:gd name="T9" fmla="*/ 4 h 21"/>
                <a:gd name="T10" fmla="*/ 4 w 21"/>
                <a:gd name="T11" fmla="*/ 2 h 21"/>
                <a:gd name="T12" fmla="*/ 6 w 21"/>
                <a:gd name="T13" fmla="*/ 2 h 21"/>
                <a:gd name="T14" fmla="*/ 7 w 21"/>
                <a:gd name="T15" fmla="*/ 2 h 21"/>
                <a:gd name="T16" fmla="*/ 9 w 21"/>
                <a:gd name="T17" fmla="*/ 0 h 21"/>
                <a:gd name="T18" fmla="*/ 11 w 21"/>
                <a:gd name="T19" fmla="*/ 2 h 21"/>
                <a:gd name="T20" fmla="*/ 13 w 21"/>
                <a:gd name="T21" fmla="*/ 2 h 21"/>
                <a:gd name="T22" fmla="*/ 15 w 21"/>
                <a:gd name="T23" fmla="*/ 2 h 21"/>
                <a:gd name="T24" fmla="*/ 17 w 21"/>
                <a:gd name="T25" fmla="*/ 4 h 21"/>
                <a:gd name="T26" fmla="*/ 19 w 21"/>
                <a:gd name="T27" fmla="*/ 6 h 21"/>
                <a:gd name="T28" fmla="*/ 19 w 21"/>
                <a:gd name="T29" fmla="*/ 8 h 21"/>
                <a:gd name="T30" fmla="*/ 21 w 21"/>
                <a:gd name="T31" fmla="*/ 10 h 21"/>
                <a:gd name="T32" fmla="*/ 21 w 21"/>
                <a:gd name="T33" fmla="*/ 12 h 21"/>
                <a:gd name="T34" fmla="*/ 21 w 21"/>
                <a:gd name="T35" fmla="*/ 13 h 21"/>
                <a:gd name="T36" fmla="*/ 19 w 21"/>
                <a:gd name="T37" fmla="*/ 15 h 21"/>
                <a:gd name="T38" fmla="*/ 17 w 21"/>
                <a:gd name="T39" fmla="*/ 17 h 21"/>
                <a:gd name="T40" fmla="*/ 15 w 21"/>
                <a:gd name="T41" fmla="*/ 19 h 21"/>
                <a:gd name="T42" fmla="*/ 13 w 21"/>
                <a:gd name="T43" fmla="*/ 19 h 21"/>
                <a:gd name="T44" fmla="*/ 11 w 21"/>
                <a:gd name="T45" fmla="*/ 21 h 21"/>
                <a:gd name="T46" fmla="*/ 9 w 21"/>
                <a:gd name="T47" fmla="*/ 21 h 21"/>
                <a:gd name="T48" fmla="*/ 7 w 21"/>
                <a:gd name="T49" fmla="*/ 21 h 21"/>
                <a:gd name="T50" fmla="*/ 6 w 21"/>
                <a:gd name="T51" fmla="*/ 19 h 21"/>
                <a:gd name="T52" fmla="*/ 4 w 21"/>
                <a:gd name="T53" fmla="*/ 19 h 21"/>
                <a:gd name="T54" fmla="*/ 2 w 21"/>
                <a:gd name="T55" fmla="*/ 17 h 21"/>
                <a:gd name="T56" fmla="*/ 2 w 21"/>
                <a:gd name="T57" fmla="*/ 15 h 21"/>
                <a:gd name="T58" fmla="*/ 0 w 21"/>
                <a:gd name="T59" fmla="*/ 15 h 21"/>
                <a:gd name="T60" fmla="*/ 0 w 21"/>
                <a:gd name="T61" fmla="*/ 13 h 21"/>
                <a:gd name="T62" fmla="*/ 0 w 21"/>
                <a:gd name="T6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3" name="Freeform 645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0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2 h 3"/>
                <a:gd name="T32" fmla="*/ 4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0 w 4"/>
                <a:gd name="T53" fmla="*/ 3 h 3"/>
                <a:gd name="T54" fmla="*/ 0 w 4"/>
                <a:gd name="T55" fmla="*/ 3 h 3"/>
                <a:gd name="T56" fmla="*/ 0 w 4"/>
                <a:gd name="T57" fmla="*/ 3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4" name="Freeform 646"/>
            <p:cNvSpPr>
              <a:spLocks/>
            </p:cNvSpPr>
            <p:nvPr/>
          </p:nvSpPr>
          <p:spPr bwMode="auto">
            <a:xfrm>
              <a:off x="2799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5" name="Freeform 647"/>
            <p:cNvSpPr>
              <a:spLocks/>
            </p:cNvSpPr>
            <p:nvPr/>
          </p:nvSpPr>
          <p:spPr bwMode="auto">
            <a:xfrm>
              <a:off x="2801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4 w 6"/>
                <a:gd name="T7" fmla="*/ 2 h 4"/>
                <a:gd name="T8" fmla="*/ 6 w 6"/>
                <a:gd name="T9" fmla="*/ 2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6" name="Freeform 648"/>
            <p:cNvSpPr>
              <a:spLocks/>
            </p:cNvSpPr>
            <p:nvPr/>
          </p:nvSpPr>
          <p:spPr bwMode="auto">
            <a:xfrm>
              <a:off x="2794" y="2160"/>
              <a:ext cx="5" cy="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2 w 5"/>
                <a:gd name="T5" fmla="*/ 2 h 4"/>
                <a:gd name="T6" fmla="*/ 3 w 5"/>
                <a:gd name="T7" fmla="*/ 2 h 4"/>
                <a:gd name="T8" fmla="*/ 3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7" name="Freeform 649"/>
            <p:cNvSpPr>
              <a:spLocks/>
            </p:cNvSpPr>
            <p:nvPr/>
          </p:nvSpPr>
          <p:spPr bwMode="auto">
            <a:xfrm>
              <a:off x="2797" y="2160"/>
              <a:ext cx="6" cy="4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4 h 4"/>
                <a:gd name="T4" fmla="*/ 2 w 6"/>
                <a:gd name="T5" fmla="*/ 2 h 4"/>
                <a:gd name="T6" fmla="*/ 2 w 6"/>
                <a:gd name="T7" fmla="*/ 4 h 4"/>
                <a:gd name="T8" fmla="*/ 2 w 6"/>
                <a:gd name="T9" fmla="*/ 2 h 4"/>
                <a:gd name="T10" fmla="*/ 4 w 6"/>
                <a:gd name="T11" fmla="*/ 2 h 4"/>
                <a:gd name="T12" fmla="*/ 6 w 6"/>
                <a:gd name="T13" fmla="*/ 2 h 4"/>
                <a:gd name="T14" fmla="*/ 6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8" name="Freeform 650"/>
            <p:cNvSpPr>
              <a:spLocks/>
            </p:cNvSpPr>
            <p:nvPr/>
          </p:nvSpPr>
          <p:spPr bwMode="auto">
            <a:xfrm>
              <a:off x="2801" y="2159"/>
              <a:ext cx="8" cy="1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4 w 8"/>
                <a:gd name="T5" fmla="*/ 1 h 1"/>
                <a:gd name="T6" fmla="*/ 4 w 8"/>
                <a:gd name="T7" fmla="*/ 0 h 1"/>
                <a:gd name="T8" fmla="*/ 4 w 8"/>
                <a:gd name="T9" fmla="*/ 1 h 1"/>
                <a:gd name="T10" fmla="*/ 4 w 8"/>
                <a:gd name="T11" fmla="*/ 0 h 1"/>
                <a:gd name="T12" fmla="*/ 6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19" name="Freeform 651"/>
            <p:cNvSpPr>
              <a:spLocks/>
            </p:cNvSpPr>
            <p:nvPr/>
          </p:nvSpPr>
          <p:spPr bwMode="auto">
            <a:xfrm>
              <a:off x="2792" y="2157"/>
              <a:ext cx="5" cy="2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2 w 5"/>
                <a:gd name="T5" fmla="*/ 0 h 2"/>
                <a:gd name="T6" fmla="*/ 4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0" name="Freeform 652"/>
            <p:cNvSpPr>
              <a:spLocks/>
            </p:cNvSpPr>
            <p:nvPr/>
          </p:nvSpPr>
          <p:spPr bwMode="auto">
            <a:xfrm>
              <a:off x="2801" y="2155"/>
              <a:ext cx="6" cy="2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2 w 6"/>
                <a:gd name="T5" fmla="*/ 0 h 2"/>
                <a:gd name="T6" fmla="*/ 2 w 6"/>
                <a:gd name="T7" fmla="*/ 2 h 2"/>
                <a:gd name="T8" fmla="*/ 2 w 6"/>
                <a:gd name="T9" fmla="*/ 0 h 2"/>
                <a:gd name="T10" fmla="*/ 4 w 6"/>
                <a:gd name="T11" fmla="*/ 0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1" name="Freeform 653"/>
            <p:cNvSpPr>
              <a:spLocks/>
            </p:cNvSpPr>
            <p:nvPr/>
          </p:nvSpPr>
          <p:spPr bwMode="auto">
            <a:xfrm>
              <a:off x="2792" y="2159"/>
              <a:ext cx="7" cy="1"/>
            </a:xfrm>
            <a:custGeom>
              <a:avLst/>
              <a:gdLst>
                <a:gd name="T0" fmla="*/ 0 w 7"/>
                <a:gd name="T1" fmla="*/ 1 h 1"/>
                <a:gd name="T2" fmla="*/ 2 w 7"/>
                <a:gd name="T3" fmla="*/ 0 h 1"/>
                <a:gd name="T4" fmla="*/ 2 w 7"/>
                <a:gd name="T5" fmla="*/ 1 h 1"/>
                <a:gd name="T6" fmla="*/ 4 w 7"/>
                <a:gd name="T7" fmla="*/ 1 h 1"/>
                <a:gd name="T8" fmla="*/ 4 w 7"/>
                <a:gd name="T9" fmla="*/ 0 h 1"/>
                <a:gd name="T10" fmla="*/ 4 w 7"/>
                <a:gd name="T11" fmla="*/ 1 h 1"/>
                <a:gd name="T12" fmla="*/ 5 w 7"/>
                <a:gd name="T13" fmla="*/ 1 h 1"/>
                <a:gd name="T14" fmla="*/ 5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2" name="Freeform 654"/>
            <p:cNvSpPr>
              <a:spLocks/>
            </p:cNvSpPr>
            <p:nvPr/>
          </p:nvSpPr>
          <p:spPr bwMode="auto">
            <a:xfrm>
              <a:off x="2801" y="2157"/>
              <a:ext cx="8" cy="1"/>
            </a:xfrm>
            <a:custGeom>
              <a:avLst/>
              <a:gdLst>
                <a:gd name="T0" fmla="*/ 0 w 8"/>
                <a:gd name="T1" fmla="*/ 2 w 8"/>
                <a:gd name="T2" fmla="*/ 4 w 8"/>
                <a:gd name="T3" fmla="*/ 6 w 8"/>
                <a:gd name="T4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3" name="Freeform 655"/>
            <p:cNvSpPr>
              <a:spLocks/>
            </p:cNvSpPr>
            <p:nvPr/>
          </p:nvSpPr>
          <p:spPr bwMode="auto">
            <a:xfrm>
              <a:off x="2794" y="2153"/>
              <a:ext cx="5" cy="2"/>
            </a:xfrm>
            <a:custGeom>
              <a:avLst/>
              <a:gdLst>
                <a:gd name="T0" fmla="*/ 0 w 5"/>
                <a:gd name="T1" fmla="*/ 0 h 2"/>
                <a:gd name="T2" fmla="*/ 2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3 w 5"/>
                <a:gd name="T9" fmla="*/ 2 h 2"/>
                <a:gd name="T10" fmla="*/ 5 w 5"/>
                <a:gd name="T11" fmla="*/ 2 h 2"/>
                <a:gd name="T12" fmla="*/ 5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4" name="Freeform 656"/>
            <p:cNvSpPr>
              <a:spLocks/>
            </p:cNvSpPr>
            <p:nvPr/>
          </p:nvSpPr>
          <p:spPr bwMode="auto">
            <a:xfrm>
              <a:off x="2801" y="2153"/>
              <a:ext cx="6" cy="1"/>
            </a:xfrm>
            <a:custGeom>
              <a:avLst/>
              <a:gdLst>
                <a:gd name="T0" fmla="*/ 0 w 6"/>
                <a:gd name="T1" fmla="*/ 2 w 6"/>
                <a:gd name="T2" fmla="*/ 4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5" name="Freeform 657"/>
            <p:cNvSpPr>
              <a:spLocks/>
            </p:cNvSpPr>
            <p:nvPr/>
          </p:nvSpPr>
          <p:spPr bwMode="auto">
            <a:xfrm>
              <a:off x="2794" y="2151"/>
              <a:ext cx="3" cy="4"/>
            </a:xfrm>
            <a:custGeom>
              <a:avLst/>
              <a:gdLst>
                <a:gd name="T0" fmla="*/ 0 w 3"/>
                <a:gd name="T1" fmla="*/ 4 h 4"/>
                <a:gd name="T2" fmla="*/ 2 w 3"/>
                <a:gd name="T3" fmla="*/ 4 h 4"/>
                <a:gd name="T4" fmla="*/ 2 w 3"/>
                <a:gd name="T5" fmla="*/ 2 h 4"/>
                <a:gd name="T6" fmla="*/ 3 w 3"/>
                <a:gd name="T7" fmla="*/ 2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6" name="Freeform 658"/>
            <p:cNvSpPr>
              <a:spLocks/>
            </p:cNvSpPr>
            <p:nvPr/>
          </p:nvSpPr>
          <p:spPr bwMode="auto">
            <a:xfrm>
              <a:off x="2797" y="2151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2 h 4"/>
                <a:gd name="T4" fmla="*/ 2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7" name="Freeform 659"/>
            <p:cNvSpPr>
              <a:spLocks/>
            </p:cNvSpPr>
            <p:nvPr/>
          </p:nvSpPr>
          <p:spPr bwMode="auto">
            <a:xfrm>
              <a:off x="2663" y="2036"/>
              <a:ext cx="292" cy="249"/>
            </a:xfrm>
            <a:custGeom>
              <a:avLst/>
              <a:gdLst>
                <a:gd name="T0" fmla="*/ 275 w 292"/>
                <a:gd name="T1" fmla="*/ 78 h 249"/>
                <a:gd name="T2" fmla="*/ 234 w 292"/>
                <a:gd name="T3" fmla="*/ 84 h 249"/>
                <a:gd name="T4" fmla="*/ 200 w 292"/>
                <a:gd name="T5" fmla="*/ 86 h 249"/>
                <a:gd name="T6" fmla="*/ 175 w 292"/>
                <a:gd name="T7" fmla="*/ 84 h 249"/>
                <a:gd name="T8" fmla="*/ 134 w 292"/>
                <a:gd name="T9" fmla="*/ 78 h 249"/>
                <a:gd name="T10" fmla="*/ 123 w 292"/>
                <a:gd name="T11" fmla="*/ 69 h 249"/>
                <a:gd name="T12" fmla="*/ 115 w 292"/>
                <a:gd name="T13" fmla="*/ 57 h 249"/>
                <a:gd name="T14" fmla="*/ 106 w 292"/>
                <a:gd name="T15" fmla="*/ 38 h 249"/>
                <a:gd name="T16" fmla="*/ 100 w 292"/>
                <a:gd name="T17" fmla="*/ 15 h 249"/>
                <a:gd name="T18" fmla="*/ 94 w 292"/>
                <a:gd name="T19" fmla="*/ 7 h 249"/>
                <a:gd name="T20" fmla="*/ 100 w 292"/>
                <a:gd name="T21" fmla="*/ 34 h 249"/>
                <a:gd name="T22" fmla="*/ 90 w 292"/>
                <a:gd name="T23" fmla="*/ 42 h 249"/>
                <a:gd name="T24" fmla="*/ 75 w 292"/>
                <a:gd name="T25" fmla="*/ 42 h 249"/>
                <a:gd name="T26" fmla="*/ 75 w 292"/>
                <a:gd name="T27" fmla="*/ 46 h 249"/>
                <a:gd name="T28" fmla="*/ 115 w 292"/>
                <a:gd name="T29" fmla="*/ 71 h 249"/>
                <a:gd name="T30" fmla="*/ 109 w 292"/>
                <a:gd name="T31" fmla="*/ 84 h 249"/>
                <a:gd name="T32" fmla="*/ 90 w 292"/>
                <a:gd name="T33" fmla="*/ 92 h 249"/>
                <a:gd name="T34" fmla="*/ 60 w 292"/>
                <a:gd name="T35" fmla="*/ 78 h 249"/>
                <a:gd name="T36" fmla="*/ 42 w 292"/>
                <a:gd name="T37" fmla="*/ 50 h 249"/>
                <a:gd name="T38" fmla="*/ 36 w 292"/>
                <a:gd name="T39" fmla="*/ 25 h 249"/>
                <a:gd name="T40" fmla="*/ 38 w 292"/>
                <a:gd name="T41" fmla="*/ 50 h 249"/>
                <a:gd name="T42" fmla="*/ 36 w 292"/>
                <a:gd name="T43" fmla="*/ 67 h 249"/>
                <a:gd name="T44" fmla="*/ 21 w 292"/>
                <a:gd name="T45" fmla="*/ 67 h 249"/>
                <a:gd name="T46" fmla="*/ 2 w 292"/>
                <a:gd name="T47" fmla="*/ 71 h 249"/>
                <a:gd name="T48" fmla="*/ 23 w 292"/>
                <a:gd name="T49" fmla="*/ 71 h 249"/>
                <a:gd name="T50" fmla="*/ 38 w 292"/>
                <a:gd name="T51" fmla="*/ 73 h 249"/>
                <a:gd name="T52" fmla="*/ 73 w 292"/>
                <a:gd name="T53" fmla="*/ 98 h 249"/>
                <a:gd name="T54" fmla="*/ 79 w 292"/>
                <a:gd name="T55" fmla="*/ 119 h 249"/>
                <a:gd name="T56" fmla="*/ 71 w 292"/>
                <a:gd name="T57" fmla="*/ 146 h 249"/>
                <a:gd name="T58" fmla="*/ 52 w 292"/>
                <a:gd name="T59" fmla="*/ 161 h 249"/>
                <a:gd name="T60" fmla="*/ 36 w 292"/>
                <a:gd name="T61" fmla="*/ 169 h 249"/>
                <a:gd name="T62" fmla="*/ 21 w 292"/>
                <a:gd name="T63" fmla="*/ 169 h 249"/>
                <a:gd name="T64" fmla="*/ 2 w 292"/>
                <a:gd name="T65" fmla="*/ 171 h 249"/>
                <a:gd name="T66" fmla="*/ 23 w 292"/>
                <a:gd name="T67" fmla="*/ 174 h 249"/>
                <a:gd name="T68" fmla="*/ 38 w 292"/>
                <a:gd name="T69" fmla="*/ 174 h 249"/>
                <a:gd name="T70" fmla="*/ 38 w 292"/>
                <a:gd name="T71" fmla="*/ 190 h 249"/>
                <a:gd name="T72" fmla="*/ 38 w 292"/>
                <a:gd name="T73" fmla="*/ 217 h 249"/>
                <a:gd name="T74" fmla="*/ 44 w 292"/>
                <a:gd name="T75" fmla="*/ 192 h 249"/>
                <a:gd name="T76" fmla="*/ 52 w 292"/>
                <a:gd name="T77" fmla="*/ 171 h 249"/>
                <a:gd name="T78" fmla="*/ 77 w 292"/>
                <a:gd name="T79" fmla="*/ 149 h 249"/>
                <a:gd name="T80" fmla="*/ 96 w 292"/>
                <a:gd name="T81" fmla="*/ 151 h 249"/>
                <a:gd name="T82" fmla="*/ 121 w 292"/>
                <a:gd name="T83" fmla="*/ 165 h 249"/>
                <a:gd name="T84" fmla="*/ 134 w 292"/>
                <a:gd name="T85" fmla="*/ 171 h 249"/>
                <a:gd name="T86" fmla="*/ 152 w 292"/>
                <a:gd name="T87" fmla="*/ 205 h 249"/>
                <a:gd name="T88" fmla="*/ 154 w 292"/>
                <a:gd name="T89" fmla="*/ 219 h 249"/>
                <a:gd name="T90" fmla="*/ 150 w 292"/>
                <a:gd name="T91" fmla="*/ 230 h 249"/>
                <a:gd name="T92" fmla="*/ 150 w 292"/>
                <a:gd name="T93" fmla="*/ 245 h 249"/>
                <a:gd name="T94" fmla="*/ 156 w 292"/>
                <a:gd name="T95" fmla="*/ 224 h 249"/>
                <a:gd name="T96" fmla="*/ 161 w 292"/>
                <a:gd name="T97" fmla="*/ 211 h 249"/>
                <a:gd name="T98" fmla="*/ 177 w 292"/>
                <a:gd name="T99" fmla="*/ 217 h 249"/>
                <a:gd name="T100" fmla="*/ 198 w 292"/>
                <a:gd name="T101" fmla="*/ 222 h 249"/>
                <a:gd name="T102" fmla="*/ 175 w 292"/>
                <a:gd name="T103" fmla="*/ 211 h 249"/>
                <a:gd name="T104" fmla="*/ 154 w 292"/>
                <a:gd name="T105" fmla="*/ 188 h 249"/>
                <a:gd name="T106" fmla="*/ 148 w 292"/>
                <a:gd name="T107" fmla="*/ 161 h 249"/>
                <a:gd name="T108" fmla="*/ 175 w 292"/>
                <a:gd name="T109" fmla="*/ 142 h 249"/>
                <a:gd name="T110" fmla="*/ 213 w 292"/>
                <a:gd name="T111" fmla="*/ 113 h 249"/>
                <a:gd name="T112" fmla="*/ 223 w 292"/>
                <a:gd name="T113" fmla="*/ 105 h 249"/>
                <a:gd name="T114" fmla="*/ 242 w 292"/>
                <a:gd name="T115" fmla="*/ 101 h 249"/>
                <a:gd name="T116" fmla="*/ 286 w 292"/>
                <a:gd name="T117" fmla="*/ 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49">
                  <a:moveTo>
                    <a:pt x="288" y="75"/>
                  </a:moveTo>
                  <a:lnTo>
                    <a:pt x="286" y="75"/>
                  </a:lnTo>
                  <a:lnTo>
                    <a:pt x="284" y="76"/>
                  </a:lnTo>
                  <a:lnTo>
                    <a:pt x="282" y="76"/>
                  </a:lnTo>
                  <a:lnTo>
                    <a:pt x="280" y="76"/>
                  </a:lnTo>
                  <a:lnTo>
                    <a:pt x="277" y="76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71" y="78"/>
                  </a:lnTo>
                  <a:lnTo>
                    <a:pt x="263" y="78"/>
                  </a:lnTo>
                  <a:lnTo>
                    <a:pt x="255" y="80"/>
                  </a:lnTo>
                  <a:lnTo>
                    <a:pt x="248" y="80"/>
                  </a:lnTo>
                  <a:lnTo>
                    <a:pt x="242" y="82"/>
                  </a:lnTo>
                  <a:lnTo>
                    <a:pt x="234" y="84"/>
                  </a:lnTo>
                  <a:lnTo>
                    <a:pt x="227" y="84"/>
                  </a:lnTo>
                  <a:lnTo>
                    <a:pt x="219" y="86"/>
                  </a:lnTo>
                  <a:lnTo>
                    <a:pt x="211" y="86"/>
                  </a:lnTo>
                  <a:lnTo>
                    <a:pt x="209" y="86"/>
                  </a:lnTo>
                  <a:lnTo>
                    <a:pt x="205" y="86"/>
                  </a:lnTo>
                  <a:lnTo>
                    <a:pt x="204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4" y="86"/>
                  </a:lnTo>
                  <a:lnTo>
                    <a:pt x="192" y="86"/>
                  </a:lnTo>
                  <a:lnTo>
                    <a:pt x="188" y="86"/>
                  </a:lnTo>
                  <a:lnTo>
                    <a:pt x="186" y="84"/>
                  </a:lnTo>
                  <a:lnTo>
                    <a:pt x="181" y="84"/>
                  </a:lnTo>
                  <a:lnTo>
                    <a:pt x="175" y="84"/>
                  </a:lnTo>
                  <a:lnTo>
                    <a:pt x="169" y="82"/>
                  </a:lnTo>
                  <a:lnTo>
                    <a:pt x="161" y="80"/>
                  </a:lnTo>
                  <a:lnTo>
                    <a:pt x="154" y="80"/>
                  </a:lnTo>
                  <a:lnTo>
                    <a:pt x="148" y="80"/>
                  </a:lnTo>
                  <a:lnTo>
                    <a:pt x="140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6"/>
                  </a:lnTo>
                  <a:lnTo>
                    <a:pt x="129" y="76"/>
                  </a:lnTo>
                  <a:lnTo>
                    <a:pt x="127" y="75"/>
                  </a:lnTo>
                  <a:lnTo>
                    <a:pt x="125" y="73"/>
                  </a:lnTo>
                  <a:lnTo>
                    <a:pt x="123" y="71"/>
                  </a:lnTo>
                  <a:lnTo>
                    <a:pt x="123" y="69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19" y="65"/>
                  </a:lnTo>
                  <a:lnTo>
                    <a:pt x="119" y="63"/>
                  </a:lnTo>
                  <a:lnTo>
                    <a:pt x="117" y="63"/>
                  </a:lnTo>
                  <a:lnTo>
                    <a:pt x="117" y="61"/>
                  </a:lnTo>
                  <a:lnTo>
                    <a:pt x="115" y="57"/>
                  </a:lnTo>
                  <a:lnTo>
                    <a:pt x="113" y="53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8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0" y="15"/>
                  </a:lnTo>
                  <a:lnTo>
                    <a:pt x="98" y="13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4" y="1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67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100" y="50"/>
                  </a:lnTo>
                  <a:lnTo>
                    <a:pt x="115" y="71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1" y="82"/>
                  </a:lnTo>
                  <a:lnTo>
                    <a:pt x="109" y="84"/>
                  </a:lnTo>
                  <a:lnTo>
                    <a:pt x="108" y="86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4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4" y="94"/>
                  </a:lnTo>
                  <a:lnTo>
                    <a:pt x="79" y="92"/>
                  </a:lnTo>
                  <a:lnTo>
                    <a:pt x="73" y="88"/>
                  </a:lnTo>
                  <a:lnTo>
                    <a:pt x="65" y="84"/>
                  </a:lnTo>
                  <a:lnTo>
                    <a:pt x="60" y="78"/>
                  </a:lnTo>
                  <a:lnTo>
                    <a:pt x="52" y="71"/>
                  </a:lnTo>
                  <a:lnTo>
                    <a:pt x="48" y="67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46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0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6" y="76"/>
                  </a:lnTo>
                  <a:lnTo>
                    <a:pt x="52" y="80"/>
                  </a:lnTo>
                  <a:lnTo>
                    <a:pt x="58" y="84"/>
                  </a:lnTo>
                  <a:lnTo>
                    <a:pt x="63" y="88"/>
                  </a:lnTo>
                  <a:lnTo>
                    <a:pt x="69" y="92"/>
                  </a:lnTo>
                  <a:lnTo>
                    <a:pt x="73" y="98"/>
                  </a:lnTo>
                  <a:lnTo>
                    <a:pt x="77" y="103"/>
                  </a:lnTo>
                  <a:lnTo>
                    <a:pt x="79" y="109"/>
                  </a:lnTo>
                  <a:lnTo>
                    <a:pt x="79" y="111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7" y="124"/>
                  </a:lnTo>
                  <a:lnTo>
                    <a:pt x="77" y="130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3" y="144"/>
                  </a:lnTo>
                  <a:lnTo>
                    <a:pt x="71" y="146"/>
                  </a:lnTo>
                  <a:lnTo>
                    <a:pt x="69" y="147"/>
                  </a:lnTo>
                  <a:lnTo>
                    <a:pt x="67" y="149"/>
                  </a:lnTo>
                  <a:lnTo>
                    <a:pt x="65" y="151"/>
                  </a:lnTo>
                  <a:lnTo>
                    <a:pt x="61" y="155"/>
                  </a:lnTo>
                  <a:lnTo>
                    <a:pt x="58" y="157"/>
                  </a:lnTo>
                  <a:lnTo>
                    <a:pt x="54" y="159"/>
                  </a:lnTo>
                  <a:lnTo>
                    <a:pt x="52" y="161"/>
                  </a:lnTo>
                  <a:lnTo>
                    <a:pt x="48" y="163"/>
                  </a:lnTo>
                  <a:lnTo>
                    <a:pt x="44" y="165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19" y="169"/>
                  </a:lnTo>
                  <a:lnTo>
                    <a:pt x="17" y="169"/>
                  </a:lnTo>
                  <a:lnTo>
                    <a:pt x="12" y="171"/>
                  </a:lnTo>
                  <a:lnTo>
                    <a:pt x="6" y="171"/>
                  </a:lnTo>
                  <a:lnTo>
                    <a:pt x="2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15" y="174"/>
                  </a:lnTo>
                  <a:lnTo>
                    <a:pt x="17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3" y="174"/>
                  </a:lnTo>
                  <a:lnTo>
                    <a:pt x="25" y="174"/>
                  </a:lnTo>
                  <a:lnTo>
                    <a:pt x="27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5" y="174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0" y="184"/>
                  </a:lnTo>
                  <a:lnTo>
                    <a:pt x="40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6" y="201"/>
                  </a:lnTo>
                  <a:lnTo>
                    <a:pt x="36" y="207"/>
                  </a:lnTo>
                  <a:lnTo>
                    <a:pt x="36" y="213"/>
                  </a:lnTo>
                  <a:lnTo>
                    <a:pt x="36" y="215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1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50" y="172"/>
                  </a:lnTo>
                  <a:lnTo>
                    <a:pt x="52" y="171"/>
                  </a:lnTo>
                  <a:lnTo>
                    <a:pt x="56" y="167"/>
                  </a:lnTo>
                  <a:lnTo>
                    <a:pt x="60" y="163"/>
                  </a:lnTo>
                  <a:lnTo>
                    <a:pt x="63" y="159"/>
                  </a:lnTo>
                  <a:lnTo>
                    <a:pt x="67" y="157"/>
                  </a:lnTo>
                  <a:lnTo>
                    <a:pt x="71" y="153"/>
                  </a:lnTo>
                  <a:lnTo>
                    <a:pt x="75" y="151"/>
                  </a:lnTo>
                  <a:lnTo>
                    <a:pt x="77" y="149"/>
                  </a:lnTo>
                  <a:lnTo>
                    <a:pt x="81" y="147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4" y="149"/>
                  </a:lnTo>
                  <a:lnTo>
                    <a:pt x="96" y="151"/>
                  </a:lnTo>
                  <a:lnTo>
                    <a:pt x="98" y="153"/>
                  </a:lnTo>
                  <a:lnTo>
                    <a:pt x="102" y="155"/>
                  </a:lnTo>
                  <a:lnTo>
                    <a:pt x="108" y="157"/>
                  </a:lnTo>
                  <a:lnTo>
                    <a:pt x="111" y="159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31" y="169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40" y="172"/>
                  </a:lnTo>
                  <a:lnTo>
                    <a:pt x="142" y="176"/>
                  </a:lnTo>
                  <a:lnTo>
                    <a:pt x="146" y="182"/>
                  </a:lnTo>
                  <a:lnTo>
                    <a:pt x="148" y="188"/>
                  </a:lnTo>
                  <a:lnTo>
                    <a:pt x="150" y="194"/>
                  </a:lnTo>
                  <a:lnTo>
                    <a:pt x="150" y="199"/>
                  </a:lnTo>
                  <a:lnTo>
                    <a:pt x="152" y="205"/>
                  </a:lnTo>
                  <a:lnTo>
                    <a:pt x="154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4" y="213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9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2" y="226"/>
                  </a:lnTo>
                  <a:lnTo>
                    <a:pt x="152" y="228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0" y="232"/>
                  </a:lnTo>
                  <a:lnTo>
                    <a:pt x="148" y="238"/>
                  </a:lnTo>
                  <a:lnTo>
                    <a:pt x="148" y="243"/>
                  </a:lnTo>
                  <a:lnTo>
                    <a:pt x="146" y="247"/>
                  </a:lnTo>
                  <a:lnTo>
                    <a:pt x="148" y="249"/>
                  </a:lnTo>
                  <a:lnTo>
                    <a:pt x="148" y="247"/>
                  </a:lnTo>
                  <a:lnTo>
                    <a:pt x="150" y="245"/>
                  </a:lnTo>
                  <a:lnTo>
                    <a:pt x="152" y="242"/>
                  </a:lnTo>
                  <a:lnTo>
                    <a:pt x="154" y="234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8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9" y="215"/>
                  </a:lnTo>
                  <a:lnTo>
                    <a:pt x="159" y="213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9" y="213"/>
                  </a:lnTo>
                  <a:lnTo>
                    <a:pt x="173" y="215"/>
                  </a:lnTo>
                  <a:lnTo>
                    <a:pt x="175" y="217"/>
                  </a:lnTo>
                  <a:lnTo>
                    <a:pt x="177" y="217"/>
                  </a:lnTo>
                  <a:lnTo>
                    <a:pt x="179" y="219"/>
                  </a:lnTo>
                  <a:lnTo>
                    <a:pt x="186" y="222"/>
                  </a:lnTo>
                  <a:lnTo>
                    <a:pt x="192" y="224"/>
                  </a:lnTo>
                  <a:lnTo>
                    <a:pt x="196" y="224"/>
                  </a:lnTo>
                  <a:lnTo>
                    <a:pt x="198" y="224"/>
                  </a:lnTo>
                  <a:lnTo>
                    <a:pt x="200" y="224"/>
                  </a:lnTo>
                  <a:lnTo>
                    <a:pt x="198" y="222"/>
                  </a:lnTo>
                  <a:lnTo>
                    <a:pt x="194" y="220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2" y="215"/>
                  </a:lnTo>
                  <a:lnTo>
                    <a:pt x="181" y="215"/>
                  </a:lnTo>
                  <a:lnTo>
                    <a:pt x="177" y="213"/>
                  </a:lnTo>
                  <a:lnTo>
                    <a:pt x="175" y="211"/>
                  </a:lnTo>
                  <a:lnTo>
                    <a:pt x="171" y="209"/>
                  </a:lnTo>
                  <a:lnTo>
                    <a:pt x="169" y="207"/>
                  </a:lnTo>
                  <a:lnTo>
                    <a:pt x="165" y="205"/>
                  </a:lnTo>
                  <a:lnTo>
                    <a:pt x="161" y="201"/>
                  </a:lnTo>
                  <a:lnTo>
                    <a:pt x="159" y="195"/>
                  </a:lnTo>
                  <a:lnTo>
                    <a:pt x="156" y="192"/>
                  </a:lnTo>
                  <a:lnTo>
                    <a:pt x="154" y="188"/>
                  </a:lnTo>
                  <a:lnTo>
                    <a:pt x="154" y="184"/>
                  </a:lnTo>
                  <a:lnTo>
                    <a:pt x="152" y="180"/>
                  </a:lnTo>
                  <a:lnTo>
                    <a:pt x="152" y="176"/>
                  </a:lnTo>
                  <a:lnTo>
                    <a:pt x="150" y="172"/>
                  </a:lnTo>
                  <a:lnTo>
                    <a:pt x="150" y="169"/>
                  </a:lnTo>
                  <a:lnTo>
                    <a:pt x="148" y="165"/>
                  </a:lnTo>
                  <a:lnTo>
                    <a:pt x="148" y="161"/>
                  </a:lnTo>
                  <a:lnTo>
                    <a:pt x="150" y="159"/>
                  </a:lnTo>
                  <a:lnTo>
                    <a:pt x="150" y="157"/>
                  </a:lnTo>
                  <a:lnTo>
                    <a:pt x="154" y="155"/>
                  </a:lnTo>
                  <a:lnTo>
                    <a:pt x="156" y="151"/>
                  </a:lnTo>
                  <a:lnTo>
                    <a:pt x="161" y="149"/>
                  </a:lnTo>
                  <a:lnTo>
                    <a:pt x="169" y="146"/>
                  </a:lnTo>
                  <a:lnTo>
                    <a:pt x="175" y="142"/>
                  </a:lnTo>
                  <a:lnTo>
                    <a:pt x="181" y="140"/>
                  </a:lnTo>
                  <a:lnTo>
                    <a:pt x="184" y="136"/>
                  </a:lnTo>
                  <a:lnTo>
                    <a:pt x="188" y="134"/>
                  </a:lnTo>
                  <a:lnTo>
                    <a:pt x="194" y="128"/>
                  </a:lnTo>
                  <a:lnTo>
                    <a:pt x="202" y="123"/>
                  </a:lnTo>
                  <a:lnTo>
                    <a:pt x="211" y="115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9" y="107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7" y="103"/>
                  </a:lnTo>
                  <a:lnTo>
                    <a:pt x="230" y="103"/>
                  </a:lnTo>
                  <a:lnTo>
                    <a:pt x="232" y="103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2" y="100"/>
                  </a:lnTo>
                  <a:lnTo>
                    <a:pt x="253" y="98"/>
                  </a:lnTo>
                  <a:lnTo>
                    <a:pt x="261" y="96"/>
                  </a:lnTo>
                  <a:lnTo>
                    <a:pt x="269" y="96"/>
                  </a:lnTo>
                  <a:lnTo>
                    <a:pt x="277" y="96"/>
                  </a:lnTo>
                  <a:lnTo>
                    <a:pt x="280" y="94"/>
                  </a:lnTo>
                  <a:lnTo>
                    <a:pt x="286" y="94"/>
                  </a:lnTo>
                  <a:lnTo>
                    <a:pt x="290" y="94"/>
                  </a:lnTo>
                  <a:lnTo>
                    <a:pt x="292" y="94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8" name="Freeform 660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2 w 4"/>
                <a:gd name="T17" fmla="*/ 0 h 3"/>
                <a:gd name="T18" fmla="*/ 2 w 4"/>
                <a:gd name="T19" fmla="*/ 2 h 3"/>
                <a:gd name="T20" fmla="*/ 2 w 4"/>
                <a:gd name="T21" fmla="*/ 2 h 3"/>
                <a:gd name="T22" fmla="*/ 2 w 4"/>
                <a:gd name="T23" fmla="*/ 2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3 h 3"/>
                <a:gd name="T36" fmla="*/ 4 w 4"/>
                <a:gd name="T37" fmla="*/ 3 h 3"/>
                <a:gd name="T38" fmla="*/ 4 w 4"/>
                <a:gd name="T39" fmla="*/ 3 h 3"/>
                <a:gd name="T40" fmla="*/ 4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2 w 4"/>
                <a:gd name="T51" fmla="*/ 3 h 3"/>
                <a:gd name="T52" fmla="*/ 2 w 4"/>
                <a:gd name="T53" fmla="*/ 3 h 3"/>
                <a:gd name="T54" fmla="*/ 2 w 4"/>
                <a:gd name="T55" fmla="*/ 3 h 3"/>
                <a:gd name="T56" fmla="*/ 0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w 4"/>
                <a:gd name="T63" fmla="*/ 3 h 3"/>
                <a:gd name="T64" fmla="*/ 0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29" name="Freeform 661"/>
            <p:cNvSpPr>
              <a:spLocks/>
            </p:cNvSpPr>
            <p:nvPr/>
          </p:nvSpPr>
          <p:spPr bwMode="auto">
            <a:xfrm>
              <a:off x="2834" y="2157"/>
              <a:ext cx="4" cy="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2 w 4"/>
                <a:gd name="T7" fmla="*/ 2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0" name="Freeform 662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1" name="Freeform 663"/>
            <p:cNvSpPr>
              <a:spLocks/>
            </p:cNvSpPr>
            <p:nvPr/>
          </p:nvSpPr>
          <p:spPr bwMode="auto">
            <a:xfrm>
              <a:off x="2822" y="214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2" name="Freeform 664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2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2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3" name="Freeform 665"/>
            <p:cNvSpPr>
              <a:spLocks/>
            </p:cNvSpPr>
            <p:nvPr/>
          </p:nvSpPr>
          <p:spPr bwMode="auto">
            <a:xfrm>
              <a:off x="2815" y="216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4" name="Freeform 666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5" name="Freeform 667"/>
            <p:cNvSpPr>
              <a:spLocks/>
            </p:cNvSpPr>
            <p:nvPr/>
          </p:nvSpPr>
          <p:spPr bwMode="auto">
            <a:xfrm>
              <a:off x="2828" y="2139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6" name="Freeform 668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7" name="Freeform 669"/>
            <p:cNvSpPr>
              <a:spLocks/>
            </p:cNvSpPr>
            <p:nvPr/>
          </p:nvSpPr>
          <p:spPr bwMode="auto">
            <a:xfrm>
              <a:off x="2826" y="2160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8" name="Freeform 670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4 h 4"/>
                <a:gd name="T42" fmla="*/ 4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39" name="Freeform 671"/>
            <p:cNvSpPr>
              <a:spLocks/>
            </p:cNvSpPr>
            <p:nvPr/>
          </p:nvSpPr>
          <p:spPr bwMode="auto">
            <a:xfrm>
              <a:off x="2813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  <a:gd name="T14" fmla="*/ 2 w 4"/>
                <a:gd name="T15" fmla="*/ 2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0" name="Freeform 672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4 h 4"/>
                <a:gd name="T46" fmla="*/ 2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1" name="Freeform 673"/>
            <p:cNvSpPr>
              <a:spLocks/>
            </p:cNvSpPr>
            <p:nvPr/>
          </p:nvSpPr>
          <p:spPr bwMode="auto">
            <a:xfrm>
              <a:off x="2820" y="2128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2" name="Freeform 674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2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3" name="Freeform 675"/>
            <p:cNvSpPr>
              <a:spLocks/>
            </p:cNvSpPr>
            <p:nvPr/>
          </p:nvSpPr>
          <p:spPr bwMode="auto">
            <a:xfrm>
              <a:off x="282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4" name="Freeform 676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0 h 4"/>
                <a:gd name="T16" fmla="*/ 1 w 1"/>
                <a:gd name="T17" fmla="*/ 0 h 4"/>
                <a:gd name="T18" fmla="*/ 1 w 1"/>
                <a:gd name="T19" fmla="*/ 2 h 4"/>
                <a:gd name="T20" fmla="*/ 1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4 h 4"/>
                <a:gd name="T34" fmla="*/ 1 w 1"/>
                <a:gd name="T35" fmla="*/ 4 h 4"/>
                <a:gd name="T36" fmla="*/ 1 w 1"/>
                <a:gd name="T37" fmla="*/ 4 h 4"/>
                <a:gd name="T38" fmla="*/ 1 w 1"/>
                <a:gd name="T39" fmla="*/ 4 h 4"/>
                <a:gd name="T40" fmla="*/ 1 w 1"/>
                <a:gd name="T41" fmla="*/ 4 h 4"/>
                <a:gd name="T42" fmla="*/ 1 w 1"/>
                <a:gd name="T43" fmla="*/ 4 h 4"/>
                <a:gd name="T44" fmla="*/ 0 w 1"/>
                <a:gd name="T45" fmla="*/ 4 h 4"/>
                <a:gd name="T46" fmla="*/ 0 w 1"/>
                <a:gd name="T47" fmla="*/ 4 h 4"/>
                <a:gd name="T48" fmla="*/ 0 w 1"/>
                <a:gd name="T49" fmla="*/ 4 h 4"/>
                <a:gd name="T50" fmla="*/ 0 w 1"/>
                <a:gd name="T51" fmla="*/ 4 h 4"/>
                <a:gd name="T52" fmla="*/ 0 w 1"/>
                <a:gd name="T53" fmla="*/ 4 h 4"/>
                <a:gd name="T54" fmla="*/ 0 w 1"/>
                <a:gd name="T55" fmla="*/ 4 h 4"/>
                <a:gd name="T56" fmla="*/ 0 w 1"/>
                <a:gd name="T57" fmla="*/ 4 h 4"/>
                <a:gd name="T58" fmla="*/ 0 w 1"/>
                <a:gd name="T59" fmla="*/ 4 h 4"/>
                <a:gd name="T60" fmla="*/ 0 w 1"/>
                <a:gd name="T61" fmla="*/ 4 h 4"/>
                <a:gd name="T62" fmla="*/ 0 w 1"/>
                <a:gd name="T63" fmla="*/ 2 h 4"/>
                <a:gd name="T64" fmla="*/ 0 w 1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5" name="Freeform 677"/>
            <p:cNvSpPr>
              <a:spLocks/>
            </p:cNvSpPr>
            <p:nvPr/>
          </p:nvSpPr>
          <p:spPr bwMode="auto">
            <a:xfrm>
              <a:off x="2819" y="2168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1 w 1"/>
                <a:gd name="T9" fmla="*/ 4 h 4"/>
                <a:gd name="T10" fmla="*/ 0 w 1"/>
                <a:gd name="T11" fmla="*/ 4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6" name="Freeform 678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7" name="Freeform 679"/>
            <p:cNvSpPr>
              <a:spLocks/>
            </p:cNvSpPr>
            <p:nvPr/>
          </p:nvSpPr>
          <p:spPr bwMode="auto">
            <a:xfrm>
              <a:off x="2799" y="2126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8" name="Freeform 680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4 w 4"/>
                <a:gd name="T37" fmla="*/ 2 h 2"/>
                <a:gd name="T38" fmla="*/ 4 w 4"/>
                <a:gd name="T39" fmla="*/ 2 h 2"/>
                <a:gd name="T40" fmla="*/ 4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2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49" name="Freeform 681"/>
            <p:cNvSpPr>
              <a:spLocks/>
            </p:cNvSpPr>
            <p:nvPr/>
          </p:nvSpPr>
          <p:spPr bwMode="auto">
            <a:xfrm>
              <a:off x="2805" y="2172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0" name="Freeform 682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2 h 3"/>
                <a:gd name="T26" fmla="*/ 2 w 2"/>
                <a:gd name="T27" fmla="*/ 2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2 h 3"/>
                <a:gd name="T60" fmla="*/ 0 w 2"/>
                <a:gd name="T61" fmla="*/ 2 h 3"/>
                <a:gd name="T62" fmla="*/ 0 w 2"/>
                <a:gd name="T63" fmla="*/ 2 h 3"/>
                <a:gd name="T64" fmla="*/ 0 w 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1" name="Freeform 683"/>
            <p:cNvSpPr>
              <a:spLocks/>
            </p:cNvSpPr>
            <p:nvPr/>
          </p:nvSpPr>
          <p:spPr bwMode="auto">
            <a:xfrm>
              <a:off x="2797" y="2180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2" name="Freeform 684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3" name="Freeform 685"/>
            <p:cNvSpPr>
              <a:spLocks/>
            </p:cNvSpPr>
            <p:nvPr/>
          </p:nvSpPr>
          <p:spPr bwMode="auto">
            <a:xfrm>
              <a:off x="2813" y="213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4 w 4"/>
                <a:gd name="T7" fmla="*/ 0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4" name="Freeform 686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5" name="Freeform 687"/>
            <p:cNvSpPr>
              <a:spLocks/>
            </p:cNvSpPr>
            <p:nvPr/>
          </p:nvSpPr>
          <p:spPr bwMode="auto">
            <a:xfrm>
              <a:off x="2797" y="2170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2 w 4"/>
                <a:gd name="T5" fmla="*/ 2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6" name="Freeform 688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0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2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7" name="Freeform 689"/>
            <p:cNvSpPr>
              <a:spLocks/>
            </p:cNvSpPr>
            <p:nvPr/>
          </p:nvSpPr>
          <p:spPr bwMode="auto">
            <a:xfrm>
              <a:off x="2803" y="2134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8" name="Freeform 690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4 w 4"/>
                <a:gd name="T27" fmla="*/ 0 h 4"/>
                <a:gd name="T28" fmla="*/ 4 w 4"/>
                <a:gd name="T29" fmla="*/ 2 h 4"/>
                <a:gd name="T30" fmla="*/ 4 w 4"/>
                <a:gd name="T31" fmla="*/ 2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2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59" name="Freeform 691"/>
            <p:cNvSpPr>
              <a:spLocks/>
            </p:cNvSpPr>
            <p:nvPr/>
          </p:nvSpPr>
          <p:spPr bwMode="auto">
            <a:xfrm>
              <a:off x="2778" y="2155"/>
              <a:ext cx="4" cy="4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0" name="Freeform 692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4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1" name="Freeform 693"/>
            <p:cNvSpPr>
              <a:spLocks/>
            </p:cNvSpPr>
            <p:nvPr/>
          </p:nvSpPr>
          <p:spPr bwMode="auto">
            <a:xfrm>
              <a:off x="2803" y="2139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2" name="Freeform 694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2 h 4"/>
                <a:gd name="T50" fmla="*/ 0 w 2"/>
                <a:gd name="T51" fmla="*/ 2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0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3" name="Freeform 695"/>
            <p:cNvSpPr>
              <a:spLocks/>
            </p:cNvSpPr>
            <p:nvPr/>
          </p:nvSpPr>
          <p:spPr bwMode="auto">
            <a:xfrm>
              <a:off x="2790" y="2176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4" name="Freeform 696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5" name="Freeform 697"/>
            <p:cNvSpPr>
              <a:spLocks/>
            </p:cNvSpPr>
            <p:nvPr/>
          </p:nvSpPr>
          <p:spPr bwMode="auto">
            <a:xfrm>
              <a:off x="2790" y="2141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6" name="Freeform 698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2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0 w 4"/>
                <a:gd name="T47" fmla="*/ 4 h 4"/>
                <a:gd name="T48" fmla="*/ 0 w 4"/>
                <a:gd name="T49" fmla="*/ 4 h 4"/>
                <a:gd name="T50" fmla="*/ 0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7" name="Freeform 699"/>
            <p:cNvSpPr>
              <a:spLocks/>
            </p:cNvSpPr>
            <p:nvPr/>
          </p:nvSpPr>
          <p:spPr bwMode="auto">
            <a:xfrm>
              <a:off x="2790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2 h 4"/>
                <a:gd name="T12" fmla="*/ 2 w 4"/>
                <a:gd name="T13" fmla="*/ 4 h 4"/>
                <a:gd name="T14" fmla="*/ 0 w 4"/>
                <a:gd name="T15" fmla="*/ 4 h 4"/>
                <a:gd name="T16" fmla="*/ 0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8" name="Freeform 700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4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0 w 4"/>
                <a:gd name="T57" fmla="*/ 4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69" name="Freeform 701"/>
            <p:cNvSpPr>
              <a:spLocks/>
            </p:cNvSpPr>
            <p:nvPr/>
          </p:nvSpPr>
          <p:spPr bwMode="auto">
            <a:xfrm>
              <a:off x="2788" y="2130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0" name="Freeform 702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  <a:gd name="T22" fmla="*/ 4 w 4"/>
                <a:gd name="T23" fmla="*/ 0 h 3"/>
                <a:gd name="T24" fmla="*/ 4 w 4"/>
                <a:gd name="T25" fmla="*/ 2 h 3"/>
                <a:gd name="T26" fmla="*/ 4 w 4"/>
                <a:gd name="T27" fmla="*/ 2 h 3"/>
                <a:gd name="T28" fmla="*/ 4 w 4"/>
                <a:gd name="T29" fmla="*/ 2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3 h 3"/>
                <a:gd name="T50" fmla="*/ 0 w 4"/>
                <a:gd name="T51" fmla="*/ 3 h 3"/>
                <a:gd name="T52" fmla="*/ 0 w 4"/>
                <a:gd name="T53" fmla="*/ 2 h 3"/>
                <a:gd name="T54" fmla="*/ 0 w 4"/>
                <a:gd name="T55" fmla="*/ 2 h 3"/>
                <a:gd name="T56" fmla="*/ 0 w 4"/>
                <a:gd name="T57" fmla="*/ 2 h 3"/>
                <a:gd name="T58" fmla="*/ 0 w 4"/>
                <a:gd name="T59" fmla="*/ 2 h 3"/>
                <a:gd name="T60" fmla="*/ 0 w 4"/>
                <a:gd name="T61" fmla="*/ 2 h 3"/>
                <a:gd name="T62" fmla="*/ 0 w 4"/>
                <a:gd name="T63" fmla="*/ 2 h 3"/>
                <a:gd name="T64" fmla="*/ 0 w 4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1" name="Freeform 703"/>
            <p:cNvSpPr>
              <a:spLocks/>
            </p:cNvSpPr>
            <p:nvPr/>
          </p:nvSpPr>
          <p:spPr bwMode="auto">
            <a:xfrm>
              <a:off x="2776" y="2180"/>
              <a:ext cx="4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0 h 3"/>
                <a:gd name="T4" fmla="*/ 4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2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2" name="Freeform 704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2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3" name="Freeform 705"/>
            <p:cNvSpPr>
              <a:spLocks/>
            </p:cNvSpPr>
            <p:nvPr/>
          </p:nvSpPr>
          <p:spPr bwMode="auto">
            <a:xfrm>
              <a:off x="2772" y="2143"/>
              <a:ext cx="2" cy="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4" name="Freeform 706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0 w 2"/>
                <a:gd name="T43" fmla="*/ 4 h 4"/>
                <a:gd name="T44" fmla="*/ 0 w 2"/>
                <a:gd name="T45" fmla="*/ 4 h 4"/>
                <a:gd name="T46" fmla="*/ 0 w 2"/>
                <a:gd name="T47" fmla="*/ 4 h 4"/>
                <a:gd name="T48" fmla="*/ 0 w 2"/>
                <a:gd name="T49" fmla="*/ 4 h 4"/>
                <a:gd name="T50" fmla="*/ 0 w 2"/>
                <a:gd name="T51" fmla="*/ 4 h 4"/>
                <a:gd name="T52" fmla="*/ 0 w 2"/>
                <a:gd name="T53" fmla="*/ 4 h 4"/>
                <a:gd name="T54" fmla="*/ 0 w 2"/>
                <a:gd name="T55" fmla="*/ 4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5" name="Freeform 707"/>
            <p:cNvSpPr>
              <a:spLocks/>
            </p:cNvSpPr>
            <p:nvPr/>
          </p:nvSpPr>
          <p:spPr bwMode="auto">
            <a:xfrm>
              <a:off x="2778" y="2164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6" name="Freeform 708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4 w 4"/>
                <a:gd name="T15" fmla="*/ 0 h 4"/>
                <a:gd name="T16" fmla="*/ 4 w 4"/>
                <a:gd name="T17" fmla="*/ 0 h 4"/>
                <a:gd name="T18" fmla="*/ 4 w 4"/>
                <a:gd name="T19" fmla="*/ 0 h 4"/>
                <a:gd name="T20" fmla="*/ 4 w 4"/>
                <a:gd name="T21" fmla="*/ 2 h 4"/>
                <a:gd name="T22" fmla="*/ 4 w 4"/>
                <a:gd name="T23" fmla="*/ 2 h 4"/>
                <a:gd name="T24" fmla="*/ 4 w 4"/>
                <a:gd name="T25" fmla="*/ 2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4 h 4"/>
                <a:gd name="T34" fmla="*/ 4 w 4"/>
                <a:gd name="T35" fmla="*/ 4 h 4"/>
                <a:gd name="T36" fmla="*/ 4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2 h 4"/>
                <a:gd name="T56" fmla="*/ 0 w 4"/>
                <a:gd name="T57" fmla="*/ 2 h 4"/>
                <a:gd name="T58" fmla="*/ 0 w 4"/>
                <a:gd name="T59" fmla="*/ 2 h 4"/>
                <a:gd name="T60" fmla="*/ 0 w 4"/>
                <a:gd name="T61" fmla="*/ 2 h 4"/>
                <a:gd name="T62" fmla="*/ 0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7" name="Freeform 709"/>
            <p:cNvSpPr>
              <a:spLocks/>
            </p:cNvSpPr>
            <p:nvPr/>
          </p:nvSpPr>
          <p:spPr bwMode="auto">
            <a:xfrm>
              <a:off x="2780" y="2145"/>
              <a:ext cx="4" cy="4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2 w 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8" name="Freeform 710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4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0 w 4"/>
                <a:gd name="T51" fmla="*/ 2 h 2"/>
                <a:gd name="T52" fmla="*/ 0 w 4"/>
                <a:gd name="T53" fmla="*/ 2 h 2"/>
                <a:gd name="T54" fmla="*/ 0 w 4"/>
                <a:gd name="T55" fmla="*/ 2 h 2"/>
                <a:gd name="T56" fmla="*/ 0 w 4"/>
                <a:gd name="T57" fmla="*/ 2 h 2"/>
                <a:gd name="T58" fmla="*/ 0 w 4"/>
                <a:gd name="T59" fmla="*/ 2 h 2"/>
                <a:gd name="T60" fmla="*/ 0 w 4"/>
                <a:gd name="T61" fmla="*/ 0 h 2"/>
                <a:gd name="T62" fmla="*/ 0 w 4"/>
                <a:gd name="T63" fmla="*/ 0 h 2"/>
                <a:gd name="T64" fmla="*/ 0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79" name="Freeform 711"/>
            <p:cNvSpPr>
              <a:spLocks/>
            </p:cNvSpPr>
            <p:nvPr/>
          </p:nvSpPr>
          <p:spPr bwMode="auto">
            <a:xfrm>
              <a:off x="2782" y="2137"/>
              <a:ext cx="4" cy="2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2 h 2"/>
                <a:gd name="T8" fmla="*/ 2 w 4"/>
                <a:gd name="T9" fmla="*/ 2 h 2"/>
                <a:gd name="T10" fmla="*/ 0 w 4"/>
                <a:gd name="T11" fmla="*/ 2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0" name="Freeform 712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4 h 4"/>
                <a:gd name="T46" fmla="*/ 2 w 2"/>
                <a:gd name="T47" fmla="*/ 4 h 4"/>
                <a:gd name="T48" fmla="*/ 2 w 2"/>
                <a:gd name="T49" fmla="*/ 4 h 4"/>
                <a:gd name="T50" fmla="*/ 2 w 2"/>
                <a:gd name="T51" fmla="*/ 4 h 4"/>
                <a:gd name="T52" fmla="*/ 0 w 2"/>
                <a:gd name="T53" fmla="*/ 4 h 4"/>
                <a:gd name="T54" fmla="*/ 0 w 2"/>
                <a:gd name="T55" fmla="*/ 2 h 4"/>
                <a:gd name="T56" fmla="*/ 0 w 2"/>
                <a:gd name="T57" fmla="*/ 2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1" name="Freeform 713"/>
            <p:cNvSpPr>
              <a:spLocks/>
            </p:cNvSpPr>
            <p:nvPr/>
          </p:nvSpPr>
          <p:spPr bwMode="auto">
            <a:xfrm>
              <a:off x="2767" y="217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4 h 4"/>
                <a:gd name="T10" fmla="*/ 0 w 2"/>
                <a:gd name="T11" fmla="*/ 4 h 4"/>
                <a:gd name="T12" fmla="*/ 0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2" name="Freeform 714"/>
            <p:cNvSpPr>
              <a:spLocks/>
            </p:cNvSpPr>
            <p:nvPr/>
          </p:nvSpPr>
          <p:spPr bwMode="auto">
            <a:xfrm>
              <a:off x="2767" y="21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0 w 2"/>
                <a:gd name="T63" fmla="*/ 2 h 2"/>
                <a:gd name="T64" fmla="*/ 0 w 2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3" name="Rectangle 715"/>
            <p:cNvSpPr>
              <a:spLocks noChangeArrowheads="1"/>
            </p:cNvSpPr>
            <p:nvPr/>
          </p:nvSpPr>
          <p:spPr bwMode="auto">
            <a:xfrm>
              <a:off x="2767" y="2157"/>
              <a:ext cx="2" cy="2"/>
            </a:xfrm>
            <a:prstGeom prst="rect">
              <a:avLst/>
            </a:prstGeom>
            <a:noFill/>
            <a:ln w="0">
              <a:solidFill>
                <a:srgbClr val="25221E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4" name="Freeform 716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0 w 4"/>
                <a:gd name="T53" fmla="*/ 4 h 4"/>
                <a:gd name="T54" fmla="*/ 0 w 4"/>
                <a:gd name="T55" fmla="*/ 4 h 4"/>
                <a:gd name="T56" fmla="*/ 0 w 4"/>
                <a:gd name="T57" fmla="*/ 4 h 4"/>
                <a:gd name="T58" fmla="*/ 0 w 4"/>
                <a:gd name="T59" fmla="*/ 4 h 4"/>
                <a:gd name="T60" fmla="*/ 0 w 4"/>
                <a:gd name="T61" fmla="*/ 4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5" name="Freeform 717"/>
            <p:cNvSpPr>
              <a:spLocks/>
            </p:cNvSpPr>
            <p:nvPr/>
          </p:nvSpPr>
          <p:spPr bwMode="auto">
            <a:xfrm>
              <a:off x="2759" y="2166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2 w 4"/>
                <a:gd name="T5" fmla="*/ 0 h 4"/>
                <a:gd name="T6" fmla="*/ 2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6" name="Freeform 718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4 w 4"/>
                <a:gd name="T21" fmla="*/ 0 h 4"/>
                <a:gd name="T22" fmla="*/ 4 w 4"/>
                <a:gd name="T23" fmla="*/ 0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2 h 4"/>
                <a:gd name="T42" fmla="*/ 4 w 4"/>
                <a:gd name="T43" fmla="*/ 4 h 4"/>
                <a:gd name="T44" fmla="*/ 4 w 4"/>
                <a:gd name="T45" fmla="*/ 4 h 4"/>
                <a:gd name="T46" fmla="*/ 2 w 4"/>
                <a:gd name="T47" fmla="*/ 4 h 4"/>
                <a:gd name="T48" fmla="*/ 2 w 4"/>
                <a:gd name="T49" fmla="*/ 4 h 4"/>
                <a:gd name="T50" fmla="*/ 2 w 4"/>
                <a:gd name="T51" fmla="*/ 4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2 h 4"/>
                <a:gd name="T58" fmla="*/ 2 w 4"/>
                <a:gd name="T59" fmla="*/ 2 h 4"/>
                <a:gd name="T60" fmla="*/ 2 w 4"/>
                <a:gd name="T61" fmla="*/ 2 h 4"/>
                <a:gd name="T62" fmla="*/ 0 w 4"/>
                <a:gd name="T63" fmla="*/ 2 h 4"/>
                <a:gd name="T64" fmla="*/ 0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7" name="Freeform 719"/>
            <p:cNvSpPr>
              <a:spLocks/>
            </p:cNvSpPr>
            <p:nvPr/>
          </p:nvSpPr>
          <p:spPr bwMode="auto">
            <a:xfrm>
              <a:off x="2761" y="2147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0 h 4"/>
                <a:gd name="T6" fmla="*/ 4 w 4"/>
                <a:gd name="T7" fmla="*/ 2 h 4"/>
                <a:gd name="T8" fmla="*/ 4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0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8" name="Line 720"/>
            <p:cNvSpPr>
              <a:spLocks noChangeShapeType="1"/>
            </p:cNvSpPr>
            <p:nvPr/>
          </p:nvSpPr>
          <p:spPr bwMode="auto">
            <a:xfrm flipV="1">
              <a:off x="2521" y="212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89" name="Line 721"/>
            <p:cNvSpPr>
              <a:spLocks noChangeShapeType="1"/>
            </p:cNvSpPr>
            <p:nvPr/>
          </p:nvSpPr>
          <p:spPr bwMode="auto">
            <a:xfrm flipV="1">
              <a:off x="2523" y="2118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0" name="Line 722"/>
            <p:cNvSpPr>
              <a:spLocks noChangeShapeType="1"/>
            </p:cNvSpPr>
            <p:nvPr/>
          </p:nvSpPr>
          <p:spPr bwMode="auto">
            <a:xfrm flipV="1">
              <a:off x="2527" y="2111"/>
              <a:ext cx="3" cy="3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1" name="Line 723"/>
            <p:cNvSpPr>
              <a:spLocks noChangeShapeType="1"/>
            </p:cNvSpPr>
            <p:nvPr/>
          </p:nvSpPr>
          <p:spPr bwMode="auto">
            <a:xfrm flipV="1">
              <a:off x="2532" y="2105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2" name="Line 724"/>
            <p:cNvSpPr>
              <a:spLocks noChangeShapeType="1"/>
            </p:cNvSpPr>
            <p:nvPr/>
          </p:nvSpPr>
          <p:spPr bwMode="auto">
            <a:xfrm flipV="1">
              <a:off x="2536" y="2097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3" name="Line 725"/>
            <p:cNvSpPr>
              <a:spLocks noChangeShapeType="1"/>
            </p:cNvSpPr>
            <p:nvPr/>
          </p:nvSpPr>
          <p:spPr bwMode="auto">
            <a:xfrm flipV="1">
              <a:off x="2542" y="2091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4" name="Line 726"/>
            <p:cNvSpPr>
              <a:spLocks noChangeShapeType="1"/>
            </p:cNvSpPr>
            <p:nvPr/>
          </p:nvSpPr>
          <p:spPr bwMode="auto">
            <a:xfrm flipV="1">
              <a:off x="2548" y="2086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5" name="Line 727"/>
            <p:cNvSpPr>
              <a:spLocks noChangeShapeType="1"/>
            </p:cNvSpPr>
            <p:nvPr/>
          </p:nvSpPr>
          <p:spPr bwMode="auto">
            <a:xfrm flipV="1">
              <a:off x="2554" y="2080"/>
              <a:ext cx="1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6" name="Line 728"/>
            <p:cNvSpPr>
              <a:spLocks noChangeShapeType="1"/>
            </p:cNvSpPr>
            <p:nvPr/>
          </p:nvSpPr>
          <p:spPr bwMode="auto">
            <a:xfrm flipV="1">
              <a:off x="2559" y="2074"/>
              <a:ext cx="2" cy="4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7" name="Line 729"/>
            <p:cNvSpPr>
              <a:spLocks noChangeShapeType="1"/>
            </p:cNvSpPr>
            <p:nvPr/>
          </p:nvSpPr>
          <p:spPr bwMode="auto">
            <a:xfrm flipV="1">
              <a:off x="2565" y="2070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8" name="Line 730"/>
            <p:cNvSpPr>
              <a:spLocks noChangeShapeType="1"/>
            </p:cNvSpPr>
            <p:nvPr/>
          </p:nvSpPr>
          <p:spPr bwMode="auto">
            <a:xfrm flipV="1">
              <a:off x="2571" y="206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899" name="Line 731"/>
            <p:cNvSpPr>
              <a:spLocks noChangeShapeType="1"/>
            </p:cNvSpPr>
            <p:nvPr/>
          </p:nvSpPr>
          <p:spPr bwMode="auto">
            <a:xfrm flipV="1">
              <a:off x="2578" y="2061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0" name="Line 732"/>
            <p:cNvSpPr>
              <a:spLocks noChangeShapeType="1"/>
            </p:cNvSpPr>
            <p:nvPr/>
          </p:nvSpPr>
          <p:spPr bwMode="auto">
            <a:xfrm flipV="1">
              <a:off x="2586" y="2057"/>
              <a:ext cx="2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1" name="Line 733"/>
            <p:cNvSpPr>
              <a:spLocks noChangeShapeType="1"/>
            </p:cNvSpPr>
            <p:nvPr/>
          </p:nvSpPr>
          <p:spPr bwMode="auto">
            <a:xfrm flipV="1">
              <a:off x="2592" y="205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2" name="Line 734"/>
            <p:cNvSpPr>
              <a:spLocks noChangeShapeType="1"/>
            </p:cNvSpPr>
            <p:nvPr/>
          </p:nvSpPr>
          <p:spPr bwMode="auto">
            <a:xfrm flipV="1">
              <a:off x="2600" y="2049"/>
              <a:ext cx="3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3" name="Line 735"/>
            <p:cNvSpPr>
              <a:spLocks noChangeShapeType="1"/>
            </p:cNvSpPr>
            <p:nvPr/>
          </p:nvSpPr>
          <p:spPr bwMode="auto">
            <a:xfrm>
              <a:off x="2607" y="2047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4" name="Line 736"/>
            <p:cNvSpPr>
              <a:spLocks noChangeShapeType="1"/>
            </p:cNvSpPr>
            <p:nvPr/>
          </p:nvSpPr>
          <p:spPr bwMode="auto">
            <a:xfrm flipV="1">
              <a:off x="2615" y="2043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5" name="Line 737"/>
            <p:cNvSpPr>
              <a:spLocks noChangeShapeType="1"/>
            </p:cNvSpPr>
            <p:nvPr/>
          </p:nvSpPr>
          <p:spPr bwMode="auto">
            <a:xfrm flipV="1">
              <a:off x="2621" y="204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6" name="Line 738"/>
            <p:cNvSpPr>
              <a:spLocks noChangeShapeType="1"/>
            </p:cNvSpPr>
            <p:nvPr/>
          </p:nvSpPr>
          <p:spPr bwMode="auto">
            <a:xfrm flipV="1">
              <a:off x="2628" y="2038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7" name="Line 739"/>
            <p:cNvSpPr>
              <a:spLocks noChangeShapeType="1"/>
            </p:cNvSpPr>
            <p:nvPr/>
          </p:nvSpPr>
          <p:spPr bwMode="auto">
            <a:xfrm>
              <a:off x="2636" y="203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8" name="Line 740"/>
            <p:cNvSpPr>
              <a:spLocks noChangeShapeType="1"/>
            </p:cNvSpPr>
            <p:nvPr/>
          </p:nvSpPr>
          <p:spPr bwMode="auto">
            <a:xfrm>
              <a:off x="2644" y="203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09" name="Line 741"/>
            <p:cNvSpPr>
              <a:spLocks noChangeShapeType="1"/>
            </p:cNvSpPr>
            <p:nvPr/>
          </p:nvSpPr>
          <p:spPr bwMode="auto">
            <a:xfrm>
              <a:off x="2653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0" name="Line 742"/>
            <p:cNvSpPr>
              <a:spLocks noChangeShapeType="1"/>
            </p:cNvSpPr>
            <p:nvPr/>
          </p:nvSpPr>
          <p:spPr bwMode="auto">
            <a:xfrm>
              <a:off x="2661" y="2030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1" name="Line 743"/>
            <p:cNvSpPr>
              <a:spLocks noChangeShapeType="1"/>
            </p:cNvSpPr>
            <p:nvPr/>
          </p:nvSpPr>
          <p:spPr bwMode="auto">
            <a:xfrm>
              <a:off x="2669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2" name="Line 744"/>
            <p:cNvSpPr>
              <a:spLocks noChangeShapeType="1"/>
            </p:cNvSpPr>
            <p:nvPr/>
          </p:nvSpPr>
          <p:spPr bwMode="auto">
            <a:xfrm flipV="1">
              <a:off x="2676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3" name="Line 745"/>
            <p:cNvSpPr>
              <a:spLocks noChangeShapeType="1"/>
            </p:cNvSpPr>
            <p:nvPr/>
          </p:nvSpPr>
          <p:spPr bwMode="auto">
            <a:xfrm>
              <a:off x="2684" y="2026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4" name="Freeform 746"/>
            <p:cNvSpPr>
              <a:spLocks/>
            </p:cNvSpPr>
            <p:nvPr/>
          </p:nvSpPr>
          <p:spPr bwMode="auto">
            <a:xfrm>
              <a:off x="2692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5" name="Line 747"/>
            <p:cNvSpPr>
              <a:spLocks noChangeShapeType="1"/>
            </p:cNvSpPr>
            <p:nvPr/>
          </p:nvSpPr>
          <p:spPr bwMode="auto">
            <a:xfrm>
              <a:off x="2699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6" name="Freeform 748"/>
            <p:cNvSpPr>
              <a:spLocks/>
            </p:cNvSpPr>
            <p:nvPr/>
          </p:nvSpPr>
          <p:spPr bwMode="auto">
            <a:xfrm>
              <a:off x="2709" y="2024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7" name="Line 749"/>
            <p:cNvSpPr>
              <a:spLocks noChangeShapeType="1"/>
            </p:cNvSpPr>
            <p:nvPr/>
          </p:nvSpPr>
          <p:spPr bwMode="auto">
            <a:xfrm>
              <a:off x="2717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8" name="Line 750"/>
            <p:cNvSpPr>
              <a:spLocks noChangeShapeType="1"/>
            </p:cNvSpPr>
            <p:nvPr/>
          </p:nvSpPr>
          <p:spPr bwMode="auto">
            <a:xfrm>
              <a:off x="2724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19" name="Line 751"/>
            <p:cNvSpPr>
              <a:spLocks noChangeShapeType="1"/>
            </p:cNvSpPr>
            <p:nvPr/>
          </p:nvSpPr>
          <p:spPr bwMode="auto">
            <a:xfrm>
              <a:off x="2732" y="202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0" name="Line 752"/>
            <p:cNvSpPr>
              <a:spLocks noChangeShapeType="1"/>
            </p:cNvSpPr>
            <p:nvPr/>
          </p:nvSpPr>
          <p:spPr bwMode="auto">
            <a:xfrm>
              <a:off x="2740" y="2022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1" name="Freeform 753"/>
            <p:cNvSpPr>
              <a:spLocks/>
            </p:cNvSpPr>
            <p:nvPr/>
          </p:nvSpPr>
          <p:spPr bwMode="auto">
            <a:xfrm>
              <a:off x="2747" y="2024"/>
              <a:ext cx="6" cy="1"/>
            </a:xfrm>
            <a:custGeom>
              <a:avLst/>
              <a:gdLst>
                <a:gd name="T0" fmla="*/ 0 w 6"/>
                <a:gd name="T1" fmla="*/ 4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2" name="Line 754"/>
            <p:cNvSpPr>
              <a:spLocks noChangeShapeType="1"/>
            </p:cNvSpPr>
            <p:nvPr/>
          </p:nvSpPr>
          <p:spPr bwMode="auto">
            <a:xfrm>
              <a:off x="2757" y="2024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3" name="Line 755"/>
            <p:cNvSpPr>
              <a:spLocks noChangeShapeType="1"/>
            </p:cNvSpPr>
            <p:nvPr/>
          </p:nvSpPr>
          <p:spPr bwMode="auto">
            <a:xfrm>
              <a:off x="2765" y="2024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4" name="Freeform 756"/>
            <p:cNvSpPr>
              <a:spLocks/>
            </p:cNvSpPr>
            <p:nvPr/>
          </p:nvSpPr>
          <p:spPr bwMode="auto">
            <a:xfrm>
              <a:off x="2772" y="2026"/>
              <a:ext cx="4" cy="1"/>
            </a:xfrm>
            <a:custGeom>
              <a:avLst/>
              <a:gdLst>
                <a:gd name="T0" fmla="*/ 0 w 4"/>
                <a:gd name="T1" fmla="*/ 2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5" name="Line 757"/>
            <p:cNvSpPr>
              <a:spLocks noChangeShapeType="1"/>
            </p:cNvSpPr>
            <p:nvPr/>
          </p:nvSpPr>
          <p:spPr bwMode="auto">
            <a:xfrm>
              <a:off x="2780" y="2026"/>
              <a:ext cx="4" cy="2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6" name="Line 758"/>
            <p:cNvSpPr>
              <a:spLocks noChangeShapeType="1"/>
            </p:cNvSpPr>
            <p:nvPr/>
          </p:nvSpPr>
          <p:spPr bwMode="auto">
            <a:xfrm>
              <a:off x="2788" y="2028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7" name="Line 759"/>
            <p:cNvSpPr>
              <a:spLocks noChangeShapeType="1"/>
            </p:cNvSpPr>
            <p:nvPr/>
          </p:nvSpPr>
          <p:spPr bwMode="auto">
            <a:xfrm>
              <a:off x="2796" y="2030"/>
              <a:ext cx="3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928" name="Line 760"/>
            <p:cNvSpPr>
              <a:spLocks noChangeShapeType="1"/>
            </p:cNvSpPr>
            <p:nvPr/>
          </p:nvSpPr>
          <p:spPr bwMode="auto">
            <a:xfrm>
              <a:off x="2805" y="2032"/>
              <a:ext cx="4" cy="1"/>
            </a:xfrm>
            <a:prstGeom prst="line">
              <a:avLst/>
            </a:prstGeom>
            <a:noFill/>
            <a:ln w="0">
              <a:solidFill>
                <a:srgbClr val="25221E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3929" name="Freeform 761"/>
          <p:cNvSpPr>
            <a:spLocks/>
          </p:cNvSpPr>
          <p:nvPr/>
        </p:nvSpPr>
        <p:spPr bwMode="auto">
          <a:xfrm>
            <a:off x="3292475" y="3603625"/>
            <a:ext cx="19050" cy="6350"/>
          </a:xfrm>
          <a:custGeom>
            <a:avLst/>
            <a:gdLst>
              <a:gd name="T0" fmla="*/ 0 w 4"/>
              <a:gd name="T1" fmla="*/ 2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0" name="Line 762"/>
          <p:cNvSpPr>
            <a:spLocks noChangeShapeType="1"/>
          </p:cNvSpPr>
          <p:nvPr/>
        </p:nvSpPr>
        <p:spPr bwMode="auto">
          <a:xfrm>
            <a:off x="3324225" y="36147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1" name="Line 763"/>
          <p:cNvSpPr>
            <a:spLocks noChangeShapeType="1"/>
          </p:cNvSpPr>
          <p:nvPr/>
        </p:nvSpPr>
        <p:spPr bwMode="auto">
          <a:xfrm>
            <a:off x="3362325" y="3624263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2" name="Line 764"/>
          <p:cNvSpPr>
            <a:spLocks noChangeShapeType="1"/>
          </p:cNvSpPr>
          <p:nvPr/>
        </p:nvSpPr>
        <p:spPr bwMode="auto">
          <a:xfrm>
            <a:off x="3398838" y="3640138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3" name="Line 765"/>
          <p:cNvSpPr>
            <a:spLocks noChangeShapeType="1"/>
          </p:cNvSpPr>
          <p:nvPr/>
        </p:nvSpPr>
        <p:spPr bwMode="auto">
          <a:xfrm>
            <a:off x="3435350" y="3649663"/>
            <a:ext cx="47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4" name="Freeform 766"/>
          <p:cNvSpPr>
            <a:spLocks/>
          </p:cNvSpPr>
          <p:nvPr/>
        </p:nvSpPr>
        <p:spPr bwMode="auto">
          <a:xfrm>
            <a:off x="3459163" y="3670300"/>
            <a:ext cx="19050" cy="9525"/>
          </a:xfrm>
          <a:custGeom>
            <a:avLst/>
            <a:gdLst>
              <a:gd name="T0" fmla="*/ 0 w 4"/>
              <a:gd name="T1" fmla="*/ 0 h 2"/>
              <a:gd name="T2" fmla="*/ 2 w 4"/>
              <a:gd name="T3" fmla="*/ 0 h 2"/>
              <a:gd name="T4" fmla="*/ 4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0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5" name="Line 767"/>
          <p:cNvSpPr>
            <a:spLocks noChangeShapeType="1"/>
          </p:cNvSpPr>
          <p:nvPr/>
        </p:nvSpPr>
        <p:spPr bwMode="auto">
          <a:xfrm>
            <a:off x="3495675" y="3689350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6" name="Freeform 768"/>
          <p:cNvSpPr>
            <a:spLocks/>
          </p:cNvSpPr>
          <p:nvPr/>
        </p:nvSpPr>
        <p:spPr bwMode="auto">
          <a:xfrm>
            <a:off x="3533775" y="3700463"/>
            <a:ext cx="12700" cy="9525"/>
          </a:xfrm>
          <a:custGeom>
            <a:avLst/>
            <a:gdLst>
              <a:gd name="T0" fmla="*/ 0 w 3"/>
              <a:gd name="T1" fmla="*/ 0 h 2"/>
              <a:gd name="T2" fmla="*/ 2 w 3"/>
              <a:gd name="T3" fmla="*/ 2 h 2"/>
              <a:gd name="T4" fmla="*/ 3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2" y="2"/>
                </a:lnTo>
                <a:lnTo>
                  <a:pt x="3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7" name="Line 769"/>
          <p:cNvSpPr>
            <a:spLocks noChangeShapeType="1"/>
          </p:cNvSpPr>
          <p:nvPr/>
        </p:nvSpPr>
        <p:spPr bwMode="auto">
          <a:xfrm>
            <a:off x="3565525" y="3719513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8" name="Line 770"/>
          <p:cNvSpPr>
            <a:spLocks noChangeShapeType="1"/>
          </p:cNvSpPr>
          <p:nvPr/>
        </p:nvSpPr>
        <p:spPr bwMode="auto">
          <a:xfrm>
            <a:off x="3594100" y="3740150"/>
            <a:ext cx="17463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39" name="Line 771"/>
          <p:cNvSpPr>
            <a:spLocks noChangeShapeType="1"/>
          </p:cNvSpPr>
          <p:nvPr/>
        </p:nvSpPr>
        <p:spPr bwMode="auto">
          <a:xfrm>
            <a:off x="3630613" y="3765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0" name="Line 772"/>
          <p:cNvSpPr>
            <a:spLocks noChangeShapeType="1"/>
          </p:cNvSpPr>
          <p:nvPr/>
        </p:nvSpPr>
        <p:spPr bwMode="auto">
          <a:xfrm>
            <a:off x="3657600" y="378618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1" name="Line 773"/>
          <p:cNvSpPr>
            <a:spLocks noChangeShapeType="1"/>
          </p:cNvSpPr>
          <p:nvPr/>
        </p:nvSpPr>
        <p:spPr bwMode="auto">
          <a:xfrm>
            <a:off x="3690938" y="38163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2" name="Line 774"/>
          <p:cNvSpPr>
            <a:spLocks noChangeShapeType="1"/>
          </p:cNvSpPr>
          <p:nvPr/>
        </p:nvSpPr>
        <p:spPr bwMode="auto">
          <a:xfrm>
            <a:off x="3717925" y="3835400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3" name="Line 775"/>
          <p:cNvSpPr>
            <a:spLocks noChangeShapeType="1"/>
          </p:cNvSpPr>
          <p:nvPr/>
        </p:nvSpPr>
        <p:spPr bwMode="auto">
          <a:xfrm>
            <a:off x="3746500" y="3865563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4" name="Line 776"/>
          <p:cNvSpPr>
            <a:spLocks noChangeShapeType="1"/>
          </p:cNvSpPr>
          <p:nvPr/>
        </p:nvSpPr>
        <p:spPr bwMode="auto">
          <a:xfrm>
            <a:off x="3768725" y="38909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5" name="Line 777"/>
          <p:cNvSpPr>
            <a:spLocks noChangeShapeType="1"/>
          </p:cNvSpPr>
          <p:nvPr/>
        </p:nvSpPr>
        <p:spPr bwMode="auto">
          <a:xfrm>
            <a:off x="3797300" y="3921125"/>
            <a:ext cx="9525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6" name="Line 778"/>
          <p:cNvSpPr>
            <a:spLocks noChangeShapeType="1"/>
          </p:cNvSpPr>
          <p:nvPr/>
        </p:nvSpPr>
        <p:spPr bwMode="auto">
          <a:xfrm>
            <a:off x="3816350" y="3962400"/>
            <a:ext cx="7938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7" name="Line 779"/>
          <p:cNvSpPr>
            <a:spLocks noChangeShapeType="1"/>
          </p:cNvSpPr>
          <p:nvPr/>
        </p:nvSpPr>
        <p:spPr bwMode="auto">
          <a:xfrm>
            <a:off x="3833813" y="3992563"/>
            <a:ext cx="9525" cy="1428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8" name="Line 780"/>
          <p:cNvSpPr>
            <a:spLocks noChangeShapeType="1"/>
          </p:cNvSpPr>
          <p:nvPr/>
        </p:nvSpPr>
        <p:spPr bwMode="auto">
          <a:xfrm>
            <a:off x="3852863" y="40274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49" name="Line 781"/>
          <p:cNvSpPr>
            <a:spLocks noChangeShapeType="1"/>
          </p:cNvSpPr>
          <p:nvPr/>
        </p:nvSpPr>
        <p:spPr bwMode="auto">
          <a:xfrm>
            <a:off x="3871913" y="4067175"/>
            <a:ext cx="7937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0" name="Freeform 782"/>
          <p:cNvSpPr>
            <a:spLocks/>
          </p:cNvSpPr>
          <p:nvPr/>
        </p:nvSpPr>
        <p:spPr bwMode="auto">
          <a:xfrm>
            <a:off x="3884613" y="4108450"/>
            <a:ext cx="4762" cy="14288"/>
          </a:xfrm>
          <a:custGeom>
            <a:avLst/>
            <a:gdLst>
              <a:gd name="T0" fmla="*/ 0 h 3"/>
              <a:gd name="T1" fmla="*/ 2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1" name="Line 783"/>
          <p:cNvSpPr>
            <a:spLocks noChangeShapeType="1"/>
          </p:cNvSpPr>
          <p:nvPr/>
        </p:nvSpPr>
        <p:spPr bwMode="auto">
          <a:xfrm>
            <a:off x="3894138" y="4143375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2" name="Line 784"/>
          <p:cNvSpPr>
            <a:spLocks noChangeShapeType="1"/>
          </p:cNvSpPr>
          <p:nvPr/>
        </p:nvSpPr>
        <p:spPr bwMode="auto">
          <a:xfrm>
            <a:off x="3903663" y="4183063"/>
            <a:ext cx="47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3" name="Line 785"/>
          <p:cNvSpPr>
            <a:spLocks noChangeShapeType="1"/>
          </p:cNvSpPr>
          <p:nvPr/>
        </p:nvSpPr>
        <p:spPr bwMode="auto">
          <a:xfrm>
            <a:off x="3903663" y="4224338"/>
            <a:ext cx="4762" cy="1270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4" name="Line 786"/>
          <p:cNvSpPr>
            <a:spLocks noChangeShapeType="1"/>
          </p:cNvSpPr>
          <p:nvPr/>
        </p:nvSpPr>
        <p:spPr bwMode="auto">
          <a:xfrm flipH="1">
            <a:off x="3903663" y="4256088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5" name="Line 787"/>
          <p:cNvSpPr>
            <a:spLocks noChangeShapeType="1"/>
          </p:cNvSpPr>
          <p:nvPr/>
        </p:nvSpPr>
        <p:spPr bwMode="auto">
          <a:xfrm>
            <a:off x="3903663" y="4297363"/>
            <a:ext cx="4762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6" name="Line 788"/>
          <p:cNvSpPr>
            <a:spLocks noChangeShapeType="1"/>
          </p:cNvSpPr>
          <p:nvPr/>
        </p:nvSpPr>
        <p:spPr bwMode="auto">
          <a:xfrm flipH="1">
            <a:off x="3894138" y="4346575"/>
            <a:ext cx="9525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7" name="Freeform 789"/>
          <p:cNvSpPr>
            <a:spLocks/>
          </p:cNvSpPr>
          <p:nvPr/>
        </p:nvSpPr>
        <p:spPr bwMode="auto">
          <a:xfrm>
            <a:off x="3884613" y="4383088"/>
            <a:ext cx="9525" cy="19050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8" name="Line 790"/>
          <p:cNvSpPr>
            <a:spLocks noChangeShapeType="1"/>
          </p:cNvSpPr>
          <p:nvPr/>
        </p:nvSpPr>
        <p:spPr bwMode="auto">
          <a:xfrm>
            <a:off x="3879850" y="4422775"/>
            <a:ext cx="4763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59" name="Freeform 791"/>
          <p:cNvSpPr>
            <a:spLocks/>
          </p:cNvSpPr>
          <p:nvPr/>
        </p:nvSpPr>
        <p:spPr bwMode="auto">
          <a:xfrm>
            <a:off x="3862388" y="4462463"/>
            <a:ext cx="9525" cy="11112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0" name="Line 792"/>
          <p:cNvSpPr>
            <a:spLocks noChangeShapeType="1"/>
          </p:cNvSpPr>
          <p:nvPr/>
        </p:nvSpPr>
        <p:spPr bwMode="auto">
          <a:xfrm flipH="1">
            <a:off x="3843338" y="4487863"/>
            <a:ext cx="9525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1" name="Line 793"/>
          <p:cNvSpPr>
            <a:spLocks noChangeShapeType="1"/>
          </p:cNvSpPr>
          <p:nvPr/>
        </p:nvSpPr>
        <p:spPr bwMode="auto">
          <a:xfrm flipH="1">
            <a:off x="3824288" y="4529138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2" name="Line 794"/>
          <p:cNvSpPr>
            <a:spLocks noChangeShapeType="1"/>
          </p:cNvSpPr>
          <p:nvPr/>
        </p:nvSpPr>
        <p:spPr bwMode="auto">
          <a:xfrm flipH="1">
            <a:off x="3797300" y="4559300"/>
            <a:ext cx="9525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3" name="Line 795"/>
          <p:cNvSpPr>
            <a:spLocks noChangeShapeType="1"/>
          </p:cNvSpPr>
          <p:nvPr/>
        </p:nvSpPr>
        <p:spPr bwMode="auto">
          <a:xfrm flipH="1">
            <a:off x="3768725" y="45942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4" name="Line 796"/>
          <p:cNvSpPr>
            <a:spLocks noChangeShapeType="1"/>
          </p:cNvSpPr>
          <p:nvPr/>
        </p:nvSpPr>
        <p:spPr bwMode="auto">
          <a:xfrm flipH="1">
            <a:off x="3756025" y="4624388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5" name="Line 797"/>
          <p:cNvSpPr>
            <a:spLocks noChangeShapeType="1"/>
          </p:cNvSpPr>
          <p:nvPr/>
        </p:nvSpPr>
        <p:spPr bwMode="auto">
          <a:xfrm flipH="1">
            <a:off x="3717925" y="46545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6" name="Line 798"/>
          <p:cNvSpPr>
            <a:spLocks noChangeShapeType="1"/>
          </p:cNvSpPr>
          <p:nvPr/>
        </p:nvSpPr>
        <p:spPr bwMode="auto">
          <a:xfrm flipH="1">
            <a:off x="3690938" y="4675188"/>
            <a:ext cx="19050" cy="190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7" name="Line 799"/>
          <p:cNvSpPr>
            <a:spLocks noChangeShapeType="1"/>
          </p:cNvSpPr>
          <p:nvPr/>
        </p:nvSpPr>
        <p:spPr bwMode="auto">
          <a:xfrm flipH="1">
            <a:off x="3662363" y="4705350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8" name="Line 800"/>
          <p:cNvSpPr>
            <a:spLocks noChangeShapeType="1"/>
          </p:cNvSpPr>
          <p:nvPr/>
        </p:nvSpPr>
        <p:spPr bwMode="auto">
          <a:xfrm flipH="1">
            <a:off x="3640138" y="4730750"/>
            <a:ext cx="9525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69" name="Freeform 801"/>
          <p:cNvSpPr>
            <a:spLocks/>
          </p:cNvSpPr>
          <p:nvPr/>
        </p:nvSpPr>
        <p:spPr bwMode="auto">
          <a:xfrm>
            <a:off x="3602038" y="4749800"/>
            <a:ext cx="19050" cy="11113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0" name="Line 802"/>
          <p:cNvSpPr>
            <a:spLocks noChangeShapeType="1"/>
          </p:cNvSpPr>
          <p:nvPr/>
        </p:nvSpPr>
        <p:spPr bwMode="auto">
          <a:xfrm flipH="1">
            <a:off x="3565525" y="4770438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1" name="Line 803"/>
          <p:cNvSpPr>
            <a:spLocks noChangeShapeType="1"/>
          </p:cNvSpPr>
          <p:nvPr/>
        </p:nvSpPr>
        <p:spPr bwMode="auto">
          <a:xfrm flipH="1">
            <a:off x="3541713" y="4791075"/>
            <a:ext cx="14287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2" name="Line 804"/>
          <p:cNvSpPr>
            <a:spLocks noChangeShapeType="1"/>
          </p:cNvSpPr>
          <p:nvPr/>
        </p:nvSpPr>
        <p:spPr bwMode="auto">
          <a:xfrm flipH="1">
            <a:off x="3505200" y="4810125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3" name="Line 805"/>
          <p:cNvSpPr>
            <a:spLocks noChangeShapeType="1"/>
          </p:cNvSpPr>
          <p:nvPr/>
        </p:nvSpPr>
        <p:spPr bwMode="auto">
          <a:xfrm flipH="1">
            <a:off x="3468688" y="483076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4" name="Line 806"/>
          <p:cNvSpPr>
            <a:spLocks noChangeShapeType="1"/>
          </p:cNvSpPr>
          <p:nvPr/>
        </p:nvSpPr>
        <p:spPr bwMode="auto">
          <a:xfrm flipH="1">
            <a:off x="3435350" y="48466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5" name="Line 807"/>
          <p:cNvSpPr>
            <a:spLocks noChangeShapeType="1"/>
          </p:cNvSpPr>
          <p:nvPr/>
        </p:nvSpPr>
        <p:spPr bwMode="auto">
          <a:xfrm flipH="1">
            <a:off x="3398838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6" name="Line 808"/>
          <p:cNvSpPr>
            <a:spLocks noChangeShapeType="1"/>
          </p:cNvSpPr>
          <p:nvPr/>
        </p:nvSpPr>
        <p:spPr bwMode="auto">
          <a:xfrm flipH="1">
            <a:off x="3371850" y="4876800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7" name="Line 809"/>
          <p:cNvSpPr>
            <a:spLocks noChangeShapeType="1"/>
          </p:cNvSpPr>
          <p:nvPr/>
        </p:nvSpPr>
        <p:spPr bwMode="auto">
          <a:xfrm flipH="1">
            <a:off x="3333750" y="48863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8" name="Line 810"/>
          <p:cNvSpPr>
            <a:spLocks noChangeShapeType="1"/>
          </p:cNvSpPr>
          <p:nvPr/>
        </p:nvSpPr>
        <p:spPr bwMode="auto">
          <a:xfrm flipH="1">
            <a:off x="3302000" y="490696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79" name="Line 811"/>
          <p:cNvSpPr>
            <a:spLocks noChangeShapeType="1"/>
          </p:cNvSpPr>
          <p:nvPr/>
        </p:nvSpPr>
        <p:spPr bwMode="auto">
          <a:xfrm flipH="1">
            <a:off x="3255963" y="4916488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0" name="Line 812"/>
          <p:cNvSpPr>
            <a:spLocks noChangeShapeType="1"/>
          </p:cNvSpPr>
          <p:nvPr/>
        </p:nvSpPr>
        <p:spPr bwMode="auto">
          <a:xfrm flipH="1">
            <a:off x="3217863" y="4926013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1" name="Line 813"/>
          <p:cNvSpPr>
            <a:spLocks noChangeShapeType="1"/>
          </p:cNvSpPr>
          <p:nvPr/>
        </p:nvSpPr>
        <p:spPr bwMode="auto">
          <a:xfrm flipH="1">
            <a:off x="3186113" y="49371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2" name="Line 814"/>
          <p:cNvSpPr>
            <a:spLocks noChangeShapeType="1"/>
          </p:cNvSpPr>
          <p:nvPr/>
        </p:nvSpPr>
        <p:spPr bwMode="auto">
          <a:xfrm flipH="1">
            <a:off x="3148013" y="4937125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3" name="Line 815"/>
          <p:cNvSpPr>
            <a:spLocks noChangeShapeType="1"/>
          </p:cNvSpPr>
          <p:nvPr/>
        </p:nvSpPr>
        <p:spPr bwMode="auto">
          <a:xfrm flipH="1">
            <a:off x="31115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4" name="Line 816"/>
          <p:cNvSpPr>
            <a:spLocks noChangeShapeType="1"/>
          </p:cNvSpPr>
          <p:nvPr/>
        </p:nvSpPr>
        <p:spPr bwMode="auto">
          <a:xfrm flipH="1">
            <a:off x="3079750" y="4951413"/>
            <a:ext cx="17463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5" name="Line 817"/>
          <p:cNvSpPr>
            <a:spLocks noChangeShapeType="1"/>
          </p:cNvSpPr>
          <p:nvPr/>
        </p:nvSpPr>
        <p:spPr bwMode="auto">
          <a:xfrm flipH="1">
            <a:off x="3041650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6" name="Freeform 818"/>
          <p:cNvSpPr>
            <a:spLocks/>
          </p:cNvSpPr>
          <p:nvPr/>
        </p:nvSpPr>
        <p:spPr bwMode="auto">
          <a:xfrm>
            <a:off x="2995613" y="4951413"/>
            <a:ext cx="28575" cy="11112"/>
          </a:xfrm>
          <a:custGeom>
            <a:avLst/>
            <a:gdLst>
              <a:gd name="T0" fmla="*/ 6 w 6"/>
              <a:gd name="T1" fmla="*/ 0 h 2"/>
              <a:gd name="T2" fmla="*/ 2 w 6"/>
              <a:gd name="T3" fmla="*/ 2 h 2"/>
              <a:gd name="T4" fmla="*/ 0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7" name="Line 819"/>
          <p:cNvSpPr>
            <a:spLocks noChangeShapeType="1"/>
          </p:cNvSpPr>
          <p:nvPr/>
        </p:nvSpPr>
        <p:spPr bwMode="auto">
          <a:xfrm flipH="1">
            <a:off x="2963863" y="4962525"/>
            <a:ext cx="17462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8" name="Line 820"/>
          <p:cNvSpPr>
            <a:spLocks noChangeShapeType="1"/>
          </p:cNvSpPr>
          <p:nvPr/>
        </p:nvSpPr>
        <p:spPr bwMode="auto">
          <a:xfrm flipH="1">
            <a:off x="2925763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89" name="Line 821"/>
          <p:cNvSpPr>
            <a:spLocks noChangeShapeType="1"/>
          </p:cNvSpPr>
          <p:nvPr/>
        </p:nvSpPr>
        <p:spPr bwMode="auto">
          <a:xfrm flipH="1">
            <a:off x="2889250" y="49625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0" name="Line 822"/>
          <p:cNvSpPr>
            <a:spLocks noChangeShapeType="1"/>
          </p:cNvSpPr>
          <p:nvPr/>
        </p:nvSpPr>
        <p:spPr bwMode="auto">
          <a:xfrm flipH="1">
            <a:off x="2857500" y="4962525"/>
            <a:ext cx="17463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1" name="Freeform 823"/>
          <p:cNvSpPr>
            <a:spLocks/>
          </p:cNvSpPr>
          <p:nvPr/>
        </p:nvSpPr>
        <p:spPr bwMode="auto">
          <a:xfrm>
            <a:off x="2809875" y="4962525"/>
            <a:ext cx="28575" cy="4763"/>
          </a:xfrm>
          <a:custGeom>
            <a:avLst/>
            <a:gdLst>
              <a:gd name="T0" fmla="*/ 6 w 6"/>
              <a:gd name="T1" fmla="*/ 2 w 6"/>
              <a:gd name="T2" fmla="*/ 0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2" name="Line 824"/>
          <p:cNvSpPr>
            <a:spLocks noChangeShapeType="1"/>
          </p:cNvSpPr>
          <p:nvPr/>
        </p:nvSpPr>
        <p:spPr bwMode="auto">
          <a:xfrm flipH="1">
            <a:off x="2773363" y="4951413"/>
            <a:ext cx="19050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3" name="Line 825"/>
          <p:cNvSpPr>
            <a:spLocks noChangeShapeType="1"/>
          </p:cNvSpPr>
          <p:nvPr/>
        </p:nvSpPr>
        <p:spPr bwMode="auto">
          <a:xfrm flipH="1">
            <a:off x="2741613" y="4951413"/>
            <a:ext cx="17462" cy="476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4" name="Line 826"/>
          <p:cNvSpPr>
            <a:spLocks noChangeShapeType="1"/>
          </p:cNvSpPr>
          <p:nvPr/>
        </p:nvSpPr>
        <p:spPr bwMode="auto">
          <a:xfrm flipH="1" flipV="1">
            <a:off x="2703513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5" name="Line 827"/>
          <p:cNvSpPr>
            <a:spLocks noChangeShapeType="1"/>
          </p:cNvSpPr>
          <p:nvPr/>
        </p:nvSpPr>
        <p:spPr bwMode="auto">
          <a:xfrm flipH="1">
            <a:off x="2667000" y="4946650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6" name="Freeform 828"/>
          <p:cNvSpPr>
            <a:spLocks/>
          </p:cNvSpPr>
          <p:nvPr/>
        </p:nvSpPr>
        <p:spPr bwMode="auto">
          <a:xfrm>
            <a:off x="2635250" y="4937125"/>
            <a:ext cx="17463" cy="4763"/>
          </a:xfrm>
          <a:custGeom>
            <a:avLst/>
            <a:gdLst>
              <a:gd name="T0" fmla="*/ 4 w 4"/>
              <a:gd name="T1" fmla="*/ 2 w 4"/>
              <a:gd name="T2" fmla="*/ 0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7" name="Line 829"/>
          <p:cNvSpPr>
            <a:spLocks noChangeShapeType="1"/>
          </p:cNvSpPr>
          <p:nvPr/>
        </p:nvSpPr>
        <p:spPr bwMode="auto">
          <a:xfrm flipH="1" flipV="1">
            <a:off x="2597150" y="4926013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8" name="Freeform 830"/>
          <p:cNvSpPr>
            <a:spLocks/>
          </p:cNvSpPr>
          <p:nvPr/>
        </p:nvSpPr>
        <p:spPr bwMode="auto">
          <a:xfrm>
            <a:off x="2551113" y="4916488"/>
            <a:ext cx="19050" cy="9525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3999" name="Line 831"/>
          <p:cNvSpPr>
            <a:spLocks noChangeShapeType="1"/>
          </p:cNvSpPr>
          <p:nvPr/>
        </p:nvSpPr>
        <p:spPr bwMode="auto">
          <a:xfrm flipH="1" flipV="1">
            <a:off x="2519363" y="4906963"/>
            <a:ext cx="17462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0" name="Line 832"/>
          <p:cNvSpPr>
            <a:spLocks noChangeShapeType="1"/>
          </p:cNvSpPr>
          <p:nvPr/>
        </p:nvSpPr>
        <p:spPr bwMode="auto">
          <a:xfrm flipH="1" flipV="1">
            <a:off x="2481263" y="4895850"/>
            <a:ext cx="19050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1" name="Line 833"/>
          <p:cNvSpPr>
            <a:spLocks noChangeShapeType="1"/>
          </p:cNvSpPr>
          <p:nvPr/>
        </p:nvSpPr>
        <p:spPr bwMode="auto">
          <a:xfrm flipH="1">
            <a:off x="2444750" y="4886325"/>
            <a:ext cx="19050" cy="476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2" name="Line 834"/>
          <p:cNvSpPr>
            <a:spLocks noChangeShapeType="1"/>
          </p:cNvSpPr>
          <p:nvPr/>
        </p:nvSpPr>
        <p:spPr bwMode="auto">
          <a:xfrm flipH="1" flipV="1">
            <a:off x="2413000" y="4865688"/>
            <a:ext cx="17463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3" name="Line 835"/>
          <p:cNvSpPr>
            <a:spLocks noChangeShapeType="1"/>
          </p:cNvSpPr>
          <p:nvPr/>
        </p:nvSpPr>
        <p:spPr bwMode="auto">
          <a:xfrm flipH="1" flipV="1">
            <a:off x="2374900" y="485616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4" name="Line 836"/>
          <p:cNvSpPr>
            <a:spLocks noChangeShapeType="1"/>
          </p:cNvSpPr>
          <p:nvPr/>
        </p:nvSpPr>
        <p:spPr bwMode="auto">
          <a:xfrm flipH="1" flipV="1">
            <a:off x="2347913" y="4835525"/>
            <a:ext cx="17462" cy="11113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5" name="Line 837"/>
          <p:cNvSpPr>
            <a:spLocks noChangeShapeType="1"/>
          </p:cNvSpPr>
          <p:nvPr/>
        </p:nvSpPr>
        <p:spPr bwMode="auto">
          <a:xfrm flipH="1" flipV="1">
            <a:off x="2314575" y="4821238"/>
            <a:ext cx="14288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6" name="Line 838"/>
          <p:cNvSpPr>
            <a:spLocks noChangeShapeType="1"/>
          </p:cNvSpPr>
          <p:nvPr/>
        </p:nvSpPr>
        <p:spPr bwMode="auto">
          <a:xfrm flipH="1">
            <a:off x="2278063" y="4810125"/>
            <a:ext cx="19050" cy="635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7" name="Line 839"/>
          <p:cNvSpPr>
            <a:spLocks noChangeShapeType="1"/>
          </p:cNvSpPr>
          <p:nvPr/>
        </p:nvSpPr>
        <p:spPr bwMode="auto">
          <a:xfrm flipH="1" flipV="1">
            <a:off x="2241550" y="4779963"/>
            <a:ext cx="174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8" name="Line 840"/>
          <p:cNvSpPr>
            <a:spLocks noChangeShapeType="1"/>
          </p:cNvSpPr>
          <p:nvPr/>
        </p:nvSpPr>
        <p:spPr bwMode="auto">
          <a:xfrm flipH="1" flipV="1">
            <a:off x="2212975" y="4760913"/>
            <a:ext cx="19050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09" name="Line 841"/>
          <p:cNvSpPr>
            <a:spLocks noChangeShapeType="1"/>
          </p:cNvSpPr>
          <p:nvPr/>
        </p:nvSpPr>
        <p:spPr bwMode="auto">
          <a:xfrm flipH="1" flipV="1">
            <a:off x="2181225" y="4740275"/>
            <a:ext cx="17463" cy="952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0" name="Line 842"/>
          <p:cNvSpPr>
            <a:spLocks noChangeShapeType="1"/>
          </p:cNvSpPr>
          <p:nvPr/>
        </p:nvSpPr>
        <p:spPr bwMode="auto">
          <a:xfrm flipH="1" flipV="1">
            <a:off x="2152650" y="4719638"/>
            <a:ext cx="19050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1" name="Line 843"/>
          <p:cNvSpPr>
            <a:spLocks noChangeShapeType="1"/>
          </p:cNvSpPr>
          <p:nvPr/>
        </p:nvSpPr>
        <p:spPr bwMode="auto">
          <a:xfrm flipH="1" flipV="1">
            <a:off x="2125663" y="4694238"/>
            <a:ext cx="7937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2" name="Freeform 844"/>
          <p:cNvSpPr>
            <a:spLocks/>
          </p:cNvSpPr>
          <p:nvPr/>
        </p:nvSpPr>
        <p:spPr bwMode="auto">
          <a:xfrm>
            <a:off x="2092325" y="4664075"/>
            <a:ext cx="14288" cy="20638"/>
          </a:xfrm>
          <a:custGeom>
            <a:avLst/>
            <a:gdLst>
              <a:gd name="T0" fmla="*/ 3 w 3"/>
              <a:gd name="T1" fmla="*/ 4 h 4"/>
              <a:gd name="T2" fmla="*/ 1 w 3"/>
              <a:gd name="T3" fmla="*/ 2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4"/>
                </a:move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3" name="Line 845"/>
          <p:cNvSpPr>
            <a:spLocks noChangeShapeType="1"/>
          </p:cNvSpPr>
          <p:nvPr/>
        </p:nvSpPr>
        <p:spPr bwMode="auto">
          <a:xfrm flipH="1" flipV="1">
            <a:off x="2065338" y="4633913"/>
            <a:ext cx="17462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4" name="Line 846"/>
          <p:cNvSpPr>
            <a:spLocks noChangeShapeType="1"/>
          </p:cNvSpPr>
          <p:nvPr/>
        </p:nvSpPr>
        <p:spPr bwMode="auto">
          <a:xfrm flipH="1" flipV="1">
            <a:off x="2036763" y="4603750"/>
            <a:ext cx="19050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5" name="Line 847"/>
          <p:cNvSpPr>
            <a:spLocks noChangeShapeType="1"/>
          </p:cNvSpPr>
          <p:nvPr/>
        </p:nvSpPr>
        <p:spPr bwMode="auto">
          <a:xfrm flipH="1" flipV="1">
            <a:off x="2019300" y="4578350"/>
            <a:ext cx="7938" cy="15875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6" name="Line 848"/>
          <p:cNvSpPr>
            <a:spLocks noChangeShapeType="1"/>
          </p:cNvSpPr>
          <p:nvPr/>
        </p:nvSpPr>
        <p:spPr bwMode="auto">
          <a:xfrm flipH="1" flipV="1">
            <a:off x="1990725" y="4548188"/>
            <a:ext cx="9525" cy="11112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7" name="Line 849"/>
          <p:cNvSpPr>
            <a:spLocks noChangeShapeType="1"/>
          </p:cNvSpPr>
          <p:nvPr/>
        </p:nvSpPr>
        <p:spPr bwMode="auto">
          <a:xfrm flipH="1" flipV="1">
            <a:off x="1976438" y="4508500"/>
            <a:ext cx="4762" cy="2063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8" name="Line 850"/>
          <p:cNvSpPr>
            <a:spLocks noChangeShapeType="1"/>
          </p:cNvSpPr>
          <p:nvPr/>
        </p:nvSpPr>
        <p:spPr bwMode="auto">
          <a:xfrm flipH="1" flipV="1">
            <a:off x="1958975" y="4473575"/>
            <a:ext cx="7938" cy="1428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19" name="Freeform 851"/>
          <p:cNvSpPr>
            <a:spLocks/>
          </p:cNvSpPr>
          <p:nvPr/>
        </p:nvSpPr>
        <p:spPr bwMode="auto">
          <a:xfrm>
            <a:off x="1939925" y="4443413"/>
            <a:ext cx="9525" cy="19050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0" name="Line 852"/>
          <p:cNvSpPr>
            <a:spLocks noChangeShapeType="1"/>
          </p:cNvSpPr>
          <p:nvPr/>
        </p:nvSpPr>
        <p:spPr bwMode="auto">
          <a:xfrm flipV="1">
            <a:off x="1930400" y="4402138"/>
            <a:ext cx="4763" cy="2063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1" name="Rectangle 853"/>
          <p:cNvSpPr>
            <a:spLocks noChangeArrowheads="1"/>
          </p:cNvSpPr>
          <p:nvPr/>
        </p:nvSpPr>
        <p:spPr bwMode="auto">
          <a:xfrm>
            <a:off x="985838" y="2490788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2" name="Rectangle 854"/>
          <p:cNvSpPr>
            <a:spLocks noChangeArrowheads="1"/>
          </p:cNvSpPr>
          <p:nvPr/>
        </p:nvSpPr>
        <p:spPr bwMode="auto">
          <a:xfrm>
            <a:off x="990600" y="4038600"/>
            <a:ext cx="10747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Facilitation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3" name="Rectangle 855"/>
          <p:cNvSpPr>
            <a:spLocks noChangeArrowheads="1"/>
          </p:cNvSpPr>
          <p:nvPr/>
        </p:nvSpPr>
        <p:spPr bwMode="auto">
          <a:xfrm>
            <a:off x="1227138" y="5873750"/>
            <a:ext cx="971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Excitation</a:t>
            </a:r>
            <a:endParaRPr lang="pl-PL" sz="6000" b="1">
              <a:latin typeface="Arial" charset="0"/>
            </a:endParaRPr>
          </a:p>
        </p:txBody>
      </p:sp>
      <p:sp>
        <p:nvSpPr>
          <p:cNvPr id="264024" name="Freeform 856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0 w 11"/>
              <a:gd name="T3" fmla="*/ 6 h 10"/>
              <a:gd name="T4" fmla="*/ 2 w 11"/>
              <a:gd name="T5" fmla="*/ 6 h 10"/>
              <a:gd name="T6" fmla="*/ 2 w 11"/>
              <a:gd name="T7" fmla="*/ 6 h 10"/>
              <a:gd name="T8" fmla="*/ 2 w 11"/>
              <a:gd name="T9" fmla="*/ 6 h 10"/>
              <a:gd name="T10" fmla="*/ 4 w 11"/>
              <a:gd name="T11" fmla="*/ 6 h 10"/>
              <a:gd name="T12" fmla="*/ 4 w 11"/>
              <a:gd name="T13" fmla="*/ 6 h 10"/>
              <a:gd name="T14" fmla="*/ 5 w 11"/>
              <a:gd name="T15" fmla="*/ 6 h 10"/>
              <a:gd name="T16" fmla="*/ 5 w 11"/>
              <a:gd name="T17" fmla="*/ 6 h 10"/>
              <a:gd name="T18" fmla="*/ 5 w 11"/>
              <a:gd name="T19" fmla="*/ 6 h 10"/>
              <a:gd name="T20" fmla="*/ 5 w 11"/>
              <a:gd name="T21" fmla="*/ 8 h 10"/>
              <a:gd name="T22" fmla="*/ 5 w 11"/>
              <a:gd name="T23" fmla="*/ 8 h 10"/>
              <a:gd name="T24" fmla="*/ 5 w 11"/>
              <a:gd name="T25" fmla="*/ 8 h 10"/>
              <a:gd name="T26" fmla="*/ 5 w 11"/>
              <a:gd name="T27" fmla="*/ 8 h 10"/>
              <a:gd name="T28" fmla="*/ 7 w 11"/>
              <a:gd name="T29" fmla="*/ 10 h 10"/>
              <a:gd name="T30" fmla="*/ 7 w 11"/>
              <a:gd name="T31" fmla="*/ 10 h 10"/>
              <a:gd name="T32" fmla="*/ 7 w 11"/>
              <a:gd name="T33" fmla="*/ 10 h 10"/>
              <a:gd name="T34" fmla="*/ 7 w 11"/>
              <a:gd name="T35" fmla="*/ 10 h 10"/>
              <a:gd name="T36" fmla="*/ 9 w 11"/>
              <a:gd name="T37" fmla="*/ 10 h 10"/>
              <a:gd name="T38" fmla="*/ 9 w 11"/>
              <a:gd name="T39" fmla="*/ 8 h 10"/>
              <a:gd name="T40" fmla="*/ 9 w 11"/>
              <a:gd name="T41" fmla="*/ 8 h 10"/>
              <a:gd name="T42" fmla="*/ 11 w 11"/>
              <a:gd name="T43" fmla="*/ 8 h 10"/>
              <a:gd name="T44" fmla="*/ 11 w 11"/>
              <a:gd name="T45" fmla="*/ 6 h 10"/>
              <a:gd name="T46" fmla="*/ 11 w 11"/>
              <a:gd name="T47" fmla="*/ 6 h 10"/>
              <a:gd name="T48" fmla="*/ 11 w 11"/>
              <a:gd name="T49" fmla="*/ 4 h 10"/>
              <a:gd name="T50" fmla="*/ 11 w 11"/>
              <a:gd name="T51" fmla="*/ 4 h 10"/>
              <a:gd name="T52" fmla="*/ 11 w 11"/>
              <a:gd name="T53" fmla="*/ 2 h 10"/>
              <a:gd name="T54" fmla="*/ 11 w 11"/>
              <a:gd name="T55" fmla="*/ 2 h 10"/>
              <a:gd name="T56" fmla="*/ 11 w 11"/>
              <a:gd name="T57" fmla="*/ 2 h 10"/>
              <a:gd name="T58" fmla="*/ 9 w 11"/>
              <a:gd name="T59" fmla="*/ 0 h 10"/>
              <a:gd name="T60" fmla="*/ 9 w 11"/>
              <a:gd name="T61" fmla="*/ 0 h 10"/>
              <a:gd name="T62" fmla="*/ 9 w 11"/>
              <a:gd name="T63" fmla="*/ 0 h 10"/>
              <a:gd name="T64" fmla="*/ 9 w 11"/>
              <a:gd name="T65" fmla="*/ 0 h 10"/>
              <a:gd name="T66" fmla="*/ 7 w 11"/>
              <a:gd name="T67" fmla="*/ 0 h 10"/>
              <a:gd name="T68" fmla="*/ 7 w 11"/>
              <a:gd name="T69" fmla="*/ 0 h 10"/>
              <a:gd name="T70" fmla="*/ 7 w 11"/>
              <a:gd name="T71" fmla="*/ 0 h 10"/>
              <a:gd name="T72" fmla="*/ 7 w 11"/>
              <a:gd name="T73" fmla="*/ 0 h 10"/>
              <a:gd name="T74" fmla="*/ 7 w 11"/>
              <a:gd name="T75" fmla="*/ 0 h 10"/>
              <a:gd name="T76" fmla="*/ 5 w 11"/>
              <a:gd name="T77" fmla="*/ 0 h 10"/>
              <a:gd name="T78" fmla="*/ 5 w 11"/>
              <a:gd name="T79" fmla="*/ 2 h 10"/>
              <a:gd name="T80" fmla="*/ 5 w 11"/>
              <a:gd name="T81" fmla="*/ 2 h 10"/>
              <a:gd name="T82" fmla="*/ 5 w 11"/>
              <a:gd name="T83" fmla="*/ 2 h 10"/>
              <a:gd name="T84" fmla="*/ 5 w 11"/>
              <a:gd name="T85" fmla="*/ 2 h 10"/>
              <a:gd name="T86" fmla="*/ 4 w 11"/>
              <a:gd name="T87" fmla="*/ 2 h 10"/>
              <a:gd name="T88" fmla="*/ 4 w 11"/>
              <a:gd name="T89" fmla="*/ 2 h 10"/>
              <a:gd name="T90" fmla="*/ 2 w 11"/>
              <a:gd name="T91" fmla="*/ 2 h 10"/>
              <a:gd name="T92" fmla="*/ 2 w 11"/>
              <a:gd name="T93" fmla="*/ 0 h 10"/>
              <a:gd name="T94" fmla="*/ 0 w 11"/>
              <a:gd name="T95" fmla="*/ 0 h 10"/>
              <a:gd name="T96" fmla="*/ 0 w 11"/>
              <a:gd name="T97" fmla="*/ 0 h 10"/>
              <a:gd name="T98" fmla="*/ 0 w 11"/>
              <a:gd name="T9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5" name="Freeform 857"/>
          <p:cNvSpPr>
            <a:spLocks/>
          </p:cNvSpPr>
          <p:nvPr/>
        </p:nvSpPr>
        <p:spPr bwMode="auto">
          <a:xfrm>
            <a:off x="5934075" y="2254250"/>
            <a:ext cx="66675" cy="41275"/>
          </a:xfrm>
          <a:custGeom>
            <a:avLst/>
            <a:gdLst>
              <a:gd name="T0" fmla="*/ 0 w 11"/>
              <a:gd name="T1" fmla="*/ 6 h 10"/>
              <a:gd name="T2" fmla="*/ 2 w 11"/>
              <a:gd name="T3" fmla="*/ 6 h 10"/>
              <a:gd name="T4" fmla="*/ 4 w 11"/>
              <a:gd name="T5" fmla="*/ 6 h 10"/>
              <a:gd name="T6" fmla="*/ 5 w 11"/>
              <a:gd name="T7" fmla="*/ 6 h 10"/>
              <a:gd name="T8" fmla="*/ 5 w 11"/>
              <a:gd name="T9" fmla="*/ 8 h 10"/>
              <a:gd name="T10" fmla="*/ 7 w 11"/>
              <a:gd name="T11" fmla="*/ 10 h 10"/>
              <a:gd name="T12" fmla="*/ 9 w 11"/>
              <a:gd name="T13" fmla="*/ 10 h 10"/>
              <a:gd name="T14" fmla="*/ 9 w 11"/>
              <a:gd name="T15" fmla="*/ 8 h 10"/>
              <a:gd name="T16" fmla="*/ 11 w 11"/>
              <a:gd name="T17" fmla="*/ 8 h 10"/>
              <a:gd name="T18" fmla="*/ 11 w 11"/>
              <a:gd name="T19" fmla="*/ 6 h 10"/>
              <a:gd name="T20" fmla="*/ 11 w 11"/>
              <a:gd name="T21" fmla="*/ 4 h 10"/>
              <a:gd name="T22" fmla="*/ 11 w 11"/>
              <a:gd name="T23" fmla="*/ 2 h 10"/>
              <a:gd name="T24" fmla="*/ 9 w 11"/>
              <a:gd name="T25" fmla="*/ 0 h 10"/>
              <a:gd name="T26" fmla="*/ 7 w 11"/>
              <a:gd name="T27" fmla="*/ 0 h 10"/>
              <a:gd name="T28" fmla="*/ 5 w 11"/>
              <a:gd name="T29" fmla="*/ 0 h 10"/>
              <a:gd name="T30" fmla="*/ 5 w 11"/>
              <a:gd name="T31" fmla="*/ 2 h 10"/>
              <a:gd name="T32" fmla="*/ 4 w 11"/>
              <a:gd name="T33" fmla="*/ 2 h 10"/>
              <a:gd name="T34" fmla="*/ 2 w 11"/>
              <a:gd name="T35" fmla="*/ 2 h 10"/>
              <a:gd name="T36" fmla="*/ 2 w 11"/>
              <a:gd name="T37" fmla="*/ 0 h 10"/>
              <a:gd name="T38" fmla="*/ 0 w 11"/>
              <a:gd name="T39" fmla="*/ 0 h 10"/>
              <a:gd name="T40" fmla="*/ 0 w 11"/>
              <a:gd name="T4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2" y="6"/>
                </a:lnTo>
                <a:lnTo>
                  <a:pt x="4" y="6"/>
                </a:lnTo>
                <a:lnTo>
                  <a:pt x="5" y="6"/>
                </a:lnTo>
                <a:lnTo>
                  <a:pt x="5" y="8"/>
                </a:lnTo>
                <a:lnTo>
                  <a:pt x="7" y="10"/>
                </a:lnTo>
                <a:lnTo>
                  <a:pt x="9" y="10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26" name="Freeform 858"/>
          <p:cNvSpPr>
            <a:spLocks/>
          </p:cNvSpPr>
          <p:nvPr/>
        </p:nvSpPr>
        <p:spPr bwMode="auto">
          <a:xfrm>
            <a:off x="7153275" y="2109788"/>
            <a:ext cx="1074738" cy="354012"/>
          </a:xfrm>
          <a:custGeom>
            <a:avLst/>
            <a:gdLst>
              <a:gd name="T0" fmla="*/ 177 w 177"/>
              <a:gd name="T1" fmla="*/ 44 h 84"/>
              <a:gd name="T2" fmla="*/ 177 w 177"/>
              <a:gd name="T3" fmla="*/ 48 h 84"/>
              <a:gd name="T4" fmla="*/ 175 w 177"/>
              <a:gd name="T5" fmla="*/ 52 h 84"/>
              <a:gd name="T6" fmla="*/ 171 w 177"/>
              <a:gd name="T7" fmla="*/ 50 h 84"/>
              <a:gd name="T8" fmla="*/ 169 w 177"/>
              <a:gd name="T9" fmla="*/ 48 h 84"/>
              <a:gd name="T10" fmla="*/ 85 w 177"/>
              <a:gd name="T11" fmla="*/ 46 h 84"/>
              <a:gd name="T12" fmla="*/ 77 w 177"/>
              <a:gd name="T13" fmla="*/ 48 h 84"/>
              <a:gd name="T14" fmla="*/ 73 w 177"/>
              <a:gd name="T15" fmla="*/ 50 h 84"/>
              <a:gd name="T16" fmla="*/ 71 w 177"/>
              <a:gd name="T17" fmla="*/ 54 h 84"/>
              <a:gd name="T18" fmla="*/ 69 w 177"/>
              <a:gd name="T19" fmla="*/ 63 h 84"/>
              <a:gd name="T20" fmla="*/ 62 w 177"/>
              <a:gd name="T21" fmla="*/ 73 h 84"/>
              <a:gd name="T22" fmla="*/ 54 w 177"/>
              <a:gd name="T23" fmla="*/ 79 h 84"/>
              <a:gd name="T24" fmla="*/ 43 w 177"/>
              <a:gd name="T25" fmla="*/ 82 h 84"/>
              <a:gd name="T26" fmla="*/ 33 w 177"/>
              <a:gd name="T27" fmla="*/ 84 h 84"/>
              <a:gd name="T28" fmla="*/ 20 w 177"/>
              <a:gd name="T29" fmla="*/ 81 h 84"/>
              <a:gd name="T30" fmla="*/ 10 w 177"/>
              <a:gd name="T31" fmla="*/ 73 h 84"/>
              <a:gd name="T32" fmla="*/ 2 w 177"/>
              <a:gd name="T33" fmla="*/ 59 h 84"/>
              <a:gd name="T34" fmla="*/ 0 w 177"/>
              <a:gd name="T35" fmla="*/ 42 h 84"/>
              <a:gd name="T36" fmla="*/ 2 w 177"/>
              <a:gd name="T37" fmla="*/ 25 h 84"/>
              <a:gd name="T38" fmla="*/ 10 w 177"/>
              <a:gd name="T39" fmla="*/ 11 h 84"/>
              <a:gd name="T40" fmla="*/ 20 w 177"/>
              <a:gd name="T41" fmla="*/ 4 h 84"/>
              <a:gd name="T42" fmla="*/ 33 w 177"/>
              <a:gd name="T43" fmla="*/ 0 h 84"/>
              <a:gd name="T44" fmla="*/ 43 w 177"/>
              <a:gd name="T45" fmla="*/ 2 h 84"/>
              <a:gd name="T46" fmla="*/ 54 w 177"/>
              <a:gd name="T47" fmla="*/ 4 h 84"/>
              <a:gd name="T48" fmla="*/ 62 w 177"/>
              <a:gd name="T49" fmla="*/ 11 h 84"/>
              <a:gd name="T50" fmla="*/ 69 w 177"/>
              <a:gd name="T51" fmla="*/ 21 h 84"/>
              <a:gd name="T52" fmla="*/ 71 w 177"/>
              <a:gd name="T53" fmla="*/ 31 h 84"/>
              <a:gd name="T54" fmla="*/ 73 w 177"/>
              <a:gd name="T55" fmla="*/ 34 h 84"/>
              <a:gd name="T56" fmla="*/ 77 w 177"/>
              <a:gd name="T57" fmla="*/ 36 h 84"/>
              <a:gd name="T58" fmla="*/ 85 w 177"/>
              <a:gd name="T59" fmla="*/ 38 h 84"/>
              <a:gd name="T60" fmla="*/ 169 w 177"/>
              <a:gd name="T61" fmla="*/ 36 h 84"/>
              <a:gd name="T62" fmla="*/ 171 w 177"/>
              <a:gd name="T63" fmla="*/ 34 h 84"/>
              <a:gd name="T64" fmla="*/ 175 w 177"/>
              <a:gd name="T65" fmla="*/ 33 h 84"/>
              <a:gd name="T66" fmla="*/ 177 w 177"/>
              <a:gd name="T67" fmla="*/ 36 h 84"/>
              <a:gd name="T68" fmla="*/ 177 w 177"/>
              <a:gd name="T69" fmla="*/ 4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1" y="50"/>
                </a:lnTo>
                <a:lnTo>
                  <a:pt x="171" y="48"/>
                </a:lnTo>
                <a:lnTo>
                  <a:pt x="169" y="48"/>
                </a:lnTo>
                <a:lnTo>
                  <a:pt x="169" y="46"/>
                </a:lnTo>
                <a:lnTo>
                  <a:pt x="85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7"/>
                </a:lnTo>
                <a:lnTo>
                  <a:pt x="69" y="63"/>
                </a:lnTo>
                <a:lnTo>
                  <a:pt x="66" y="69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2"/>
                </a:lnTo>
                <a:lnTo>
                  <a:pt x="43" y="82"/>
                </a:lnTo>
                <a:lnTo>
                  <a:pt x="39" y="84"/>
                </a:lnTo>
                <a:lnTo>
                  <a:pt x="33" y="84"/>
                </a:lnTo>
                <a:lnTo>
                  <a:pt x="25" y="82"/>
                </a:lnTo>
                <a:lnTo>
                  <a:pt x="20" y="81"/>
                </a:lnTo>
                <a:lnTo>
                  <a:pt x="16" y="77"/>
                </a:lnTo>
                <a:lnTo>
                  <a:pt x="10" y="73"/>
                </a:lnTo>
                <a:lnTo>
                  <a:pt x="6" y="67"/>
                </a:lnTo>
                <a:lnTo>
                  <a:pt x="2" y="59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7"/>
                </a:lnTo>
                <a:lnTo>
                  <a:pt x="10" y="11"/>
                </a:lnTo>
                <a:lnTo>
                  <a:pt x="16" y="6"/>
                </a:lnTo>
                <a:lnTo>
                  <a:pt x="20" y="4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2" y="11"/>
                </a:lnTo>
                <a:lnTo>
                  <a:pt x="66" y="15"/>
                </a:lnTo>
                <a:lnTo>
                  <a:pt x="69" y="21"/>
                </a:lnTo>
                <a:lnTo>
                  <a:pt x="71" y="27"/>
                </a:lnTo>
                <a:lnTo>
                  <a:pt x="71" y="31"/>
                </a:lnTo>
                <a:lnTo>
                  <a:pt x="73" y="33"/>
                </a:lnTo>
                <a:lnTo>
                  <a:pt x="73" y="34"/>
                </a:lnTo>
                <a:lnTo>
                  <a:pt x="75" y="34"/>
                </a:lnTo>
                <a:lnTo>
                  <a:pt x="77" y="36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6"/>
                </a:lnTo>
                <a:lnTo>
                  <a:pt x="171" y="34"/>
                </a:lnTo>
                <a:lnTo>
                  <a:pt x="173" y="33"/>
                </a:lnTo>
                <a:lnTo>
                  <a:pt x="175" y="33"/>
                </a:lnTo>
                <a:lnTo>
                  <a:pt x="175" y="34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7" name="Freeform 859"/>
          <p:cNvSpPr>
            <a:spLocks/>
          </p:cNvSpPr>
          <p:nvPr/>
        </p:nvSpPr>
        <p:spPr bwMode="auto">
          <a:xfrm>
            <a:off x="6026150" y="1909763"/>
            <a:ext cx="1085850" cy="554037"/>
          </a:xfrm>
          <a:custGeom>
            <a:avLst/>
            <a:gdLst>
              <a:gd name="T0" fmla="*/ 6 w 179"/>
              <a:gd name="T1" fmla="*/ 17 h 132"/>
              <a:gd name="T2" fmla="*/ 0 w 179"/>
              <a:gd name="T3" fmla="*/ 13 h 132"/>
              <a:gd name="T4" fmla="*/ 0 w 179"/>
              <a:gd name="T5" fmla="*/ 8 h 132"/>
              <a:gd name="T6" fmla="*/ 6 w 179"/>
              <a:gd name="T7" fmla="*/ 8 h 132"/>
              <a:gd name="T8" fmla="*/ 12 w 179"/>
              <a:gd name="T9" fmla="*/ 6 h 132"/>
              <a:gd name="T10" fmla="*/ 27 w 179"/>
              <a:gd name="T11" fmla="*/ 0 h 132"/>
              <a:gd name="T12" fmla="*/ 42 w 179"/>
              <a:gd name="T13" fmla="*/ 2 h 132"/>
              <a:gd name="T14" fmla="*/ 63 w 179"/>
              <a:gd name="T15" fmla="*/ 8 h 132"/>
              <a:gd name="T16" fmla="*/ 94 w 179"/>
              <a:gd name="T17" fmla="*/ 29 h 132"/>
              <a:gd name="T18" fmla="*/ 111 w 179"/>
              <a:gd name="T19" fmla="*/ 61 h 132"/>
              <a:gd name="T20" fmla="*/ 111 w 179"/>
              <a:gd name="T21" fmla="*/ 77 h 132"/>
              <a:gd name="T22" fmla="*/ 110 w 179"/>
              <a:gd name="T23" fmla="*/ 82 h 132"/>
              <a:gd name="T24" fmla="*/ 119 w 179"/>
              <a:gd name="T25" fmla="*/ 86 h 132"/>
              <a:gd name="T26" fmla="*/ 171 w 179"/>
              <a:gd name="T27" fmla="*/ 82 h 132"/>
              <a:gd name="T28" fmla="*/ 175 w 179"/>
              <a:gd name="T29" fmla="*/ 81 h 132"/>
              <a:gd name="T30" fmla="*/ 179 w 179"/>
              <a:gd name="T31" fmla="*/ 86 h 132"/>
              <a:gd name="T32" fmla="*/ 179 w 179"/>
              <a:gd name="T33" fmla="*/ 92 h 132"/>
              <a:gd name="T34" fmla="*/ 177 w 179"/>
              <a:gd name="T35" fmla="*/ 98 h 132"/>
              <a:gd name="T36" fmla="*/ 173 w 179"/>
              <a:gd name="T37" fmla="*/ 98 h 132"/>
              <a:gd name="T38" fmla="*/ 159 w 179"/>
              <a:gd name="T39" fmla="*/ 94 h 132"/>
              <a:gd name="T40" fmla="*/ 127 w 179"/>
              <a:gd name="T41" fmla="*/ 94 h 132"/>
              <a:gd name="T42" fmla="*/ 96 w 179"/>
              <a:gd name="T43" fmla="*/ 94 h 132"/>
              <a:gd name="T44" fmla="*/ 79 w 179"/>
              <a:gd name="T45" fmla="*/ 96 h 132"/>
              <a:gd name="T46" fmla="*/ 73 w 179"/>
              <a:gd name="T47" fmla="*/ 100 h 132"/>
              <a:gd name="T48" fmla="*/ 69 w 179"/>
              <a:gd name="T49" fmla="*/ 111 h 132"/>
              <a:gd name="T50" fmla="*/ 60 w 179"/>
              <a:gd name="T51" fmla="*/ 125 h 132"/>
              <a:gd name="T52" fmla="*/ 44 w 179"/>
              <a:gd name="T53" fmla="*/ 132 h 132"/>
              <a:gd name="T54" fmla="*/ 27 w 179"/>
              <a:gd name="T55" fmla="*/ 132 h 132"/>
              <a:gd name="T56" fmla="*/ 12 w 179"/>
              <a:gd name="T57" fmla="*/ 121 h 132"/>
              <a:gd name="T58" fmla="*/ 2 w 179"/>
              <a:gd name="T59" fmla="*/ 100 h 132"/>
              <a:gd name="T60" fmla="*/ 4 w 179"/>
              <a:gd name="T61" fmla="*/ 73 h 132"/>
              <a:gd name="T62" fmla="*/ 15 w 179"/>
              <a:gd name="T63" fmla="*/ 56 h 132"/>
              <a:gd name="T64" fmla="*/ 33 w 179"/>
              <a:gd name="T65" fmla="*/ 48 h 132"/>
              <a:gd name="T66" fmla="*/ 50 w 179"/>
              <a:gd name="T67" fmla="*/ 52 h 132"/>
              <a:gd name="T68" fmla="*/ 63 w 179"/>
              <a:gd name="T69" fmla="*/ 59 h 132"/>
              <a:gd name="T70" fmla="*/ 71 w 179"/>
              <a:gd name="T71" fmla="*/ 75 h 132"/>
              <a:gd name="T72" fmla="*/ 75 w 179"/>
              <a:gd name="T73" fmla="*/ 82 h 132"/>
              <a:gd name="T74" fmla="*/ 81 w 179"/>
              <a:gd name="T75" fmla="*/ 86 h 132"/>
              <a:gd name="T76" fmla="*/ 102 w 179"/>
              <a:gd name="T77" fmla="*/ 84 h 132"/>
              <a:gd name="T78" fmla="*/ 104 w 179"/>
              <a:gd name="T79" fmla="*/ 79 h 132"/>
              <a:gd name="T80" fmla="*/ 106 w 179"/>
              <a:gd name="T81" fmla="*/ 71 h 132"/>
              <a:gd name="T82" fmla="*/ 98 w 179"/>
              <a:gd name="T83" fmla="*/ 44 h 132"/>
              <a:gd name="T84" fmla="*/ 67 w 179"/>
              <a:gd name="T85" fmla="*/ 17 h 132"/>
              <a:gd name="T86" fmla="*/ 29 w 179"/>
              <a:gd name="T87" fmla="*/ 6 h 132"/>
              <a:gd name="T88" fmla="*/ 23 w 179"/>
              <a:gd name="T89" fmla="*/ 6 h 132"/>
              <a:gd name="T90" fmla="*/ 19 w 179"/>
              <a:gd name="T91" fmla="*/ 8 h 132"/>
              <a:gd name="T92" fmla="*/ 15 w 179"/>
              <a:gd name="T93" fmla="*/ 10 h 132"/>
              <a:gd name="T94" fmla="*/ 12 w 179"/>
              <a:gd name="T95" fmla="*/ 13 h 132"/>
              <a:gd name="T96" fmla="*/ 10 w 179"/>
              <a:gd name="T97" fmla="*/ 17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9" h="132">
                <a:moveTo>
                  <a:pt x="10" y="17"/>
                </a:moveTo>
                <a:lnTo>
                  <a:pt x="8" y="17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6"/>
                </a:lnTo>
                <a:lnTo>
                  <a:pt x="17" y="2"/>
                </a:lnTo>
                <a:lnTo>
                  <a:pt x="21" y="2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63" y="8"/>
                </a:lnTo>
                <a:lnTo>
                  <a:pt x="75" y="13"/>
                </a:lnTo>
                <a:lnTo>
                  <a:pt x="85" y="21"/>
                </a:lnTo>
                <a:lnTo>
                  <a:pt x="94" y="29"/>
                </a:lnTo>
                <a:lnTo>
                  <a:pt x="102" y="38"/>
                </a:lnTo>
                <a:lnTo>
                  <a:pt x="108" y="50"/>
                </a:lnTo>
                <a:lnTo>
                  <a:pt x="111" y="61"/>
                </a:lnTo>
                <a:lnTo>
                  <a:pt x="111" y="73"/>
                </a:lnTo>
                <a:lnTo>
                  <a:pt x="111" y="75"/>
                </a:lnTo>
                <a:lnTo>
                  <a:pt x="111" y="77"/>
                </a:lnTo>
                <a:lnTo>
                  <a:pt x="111" y="79"/>
                </a:lnTo>
                <a:lnTo>
                  <a:pt x="110" y="81"/>
                </a:lnTo>
                <a:lnTo>
                  <a:pt x="110" y="82"/>
                </a:lnTo>
                <a:lnTo>
                  <a:pt x="110" y="84"/>
                </a:lnTo>
                <a:lnTo>
                  <a:pt x="108" y="86"/>
                </a:lnTo>
                <a:lnTo>
                  <a:pt x="119" y="86"/>
                </a:lnTo>
                <a:lnTo>
                  <a:pt x="171" y="86"/>
                </a:lnTo>
                <a:lnTo>
                  <a:pt x="171" y="84"/>
                </a:lnTo>
                <a:lnTo>
                  <a:pt x="171" y="82"/>
                </a:lnTo>
                <a:lnTo>
                  <a:pt x="173" y="82"/>
                </a:lnTo>
                <a:lnTo>
                  <a:pt x="173" y="81"/>
                </a:lnTo>
                <a:lnTo>
                  <a:pt x="175" y="81"/>
                </a:lnTo>
                <a:lnTo>
                  <a:pt x="177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9" y="94"/>
                </a:lnTo>
                <a:lnTo>
                  <a:pt x="179" y="96"/>
                </a:lnTo>
                <a:lnTo>
                  <a:pt x="177" y="98"/>
                </a:lnTo>
                <a:lnTo>
                  <a:pt x="175" y="100"/>
                </a:lnTo>
                <a:lnTo>
                  <a:pt x="173" y="100"/>
                </a:lnTo>
                <a:lnTo>
                  <a:pt x="173" y="98"/>
                </a:lnTo>
                <a:lnTo>
                  <a:pt x="171" y="96"/>
                </a:lnTo>
                <a:lnTo>
                  <a:pt x="171" y="94"/>
                </a:lnTo>
                <a:lnTo>
                  <a:pt x="159" y="94"/>
                </a:lnTo>
                <a:lnTo>
                  <a:pt x="148" y="94"/>
                </a:lnTo>
                <a:lnTo>
                  <a:pt x="138" y="94"/>
                </a:lnTo>
                <a:lnTo>
                  <a:pt x="127" y="94"/>
                </a:lnTo>
                <a:lnTo>
                  <a:pt x="117" y="94"/>
                </a:lnTo>
                <a:lnTo>
                  <a:pt x="108" y="94"/>
                </a:lnTo>
                <a:lnTo>
                  <a:pt x="96" y="94"/>
                </a:lnTo>
                <a:lnTo>
                  <a:pt x="86" y="94"/>
                </a:lnTo>
                <a:lnTo>
                  <a:pt x="81" y="96"/>
                </a:lnTo>
                <a:lnTo>
                  <a:pt x="79" y="96"/>
                </a:lnTo>
                <a:lnTo>
                  <a:pt x="77" y="98"/>
                </a:lnTo>
                <a:lnTo>
                  <a:pt x="75" y="98"/>
                </a:lnTo>
                <a:lnTo>
                  <a:pt x="73" y="100"/>
                </a:lnTo>
                <a:lnTo>
                  <a:pt x="73" y="102"/>
                </a:lnTo>
                <a:lnTo>
                  <a:pt x="71" y="105"/>
                </a:lnTo>
                <a:lnTo>
                  <a:pt x="69" y="111"/>
                </a:lnTo>
                <a:lnTo>
                  <a:pt x="67" y="117"/>
                </a:lnTo>
                <a:lnTo>
                  <a:pt x="63" y="121"/>
                </a:lnTo>
                <a:lnTo>
                  <a:pt x="60" y="125"/>
                </a:lnTo>
                <a:lnTo>
                  <a:pt x="54" y="129"/>
                </a:lnTo>
                <a:lnTo>
                  <a:pt x="50" y="130"/>
                </a:lnTo>
                <a:lnTo>
                  <a:pt x="44" y="132"/>
                </a:lnTo>
                <a:lnTo>
                  <a:pt x="38" y="132"/>
                </a:lnTo>
                <a:lnTo>
                  <a:pt x="33" y="132"/>
                </a:lnTo>
                <a:lnTo>
                  <a:pt x="27" y="132"/>
                </a:lnTo>
                <a:lnTo>
                  <a:pt x="21" y="130"/>
                </a:lnTo>
                <a:lnTo>
                  <a:pt x="15" y="127"/>
                </a:lnTo>
                <a:lnTo>
                  <a:pt x="12" y="121"/>
                </a:lnTo>
                <a:lnTo>
                  <a:pt x="6" y="115"/>
                </a:lnTo>
                <a:lnTo>
                  <a:pt x="4" y="107"/>
                </a:lnTo>
                <a:lnTo>
                  <a:pt x="2" y="100"/>
                </a:lnTo>
                <a:lnTo>
                  <a:pt x="0" y="90"/>
                </a:lnTo>
                <a:lnTo>
                  <a:pt x="2" y="81"/>
                </a:lnTo>
                <a:lnTo>
                  <a:pt x="4" y="73"/>
                </a:lnTo>
                <a:lnTo>
                  <a:pt x="6" y="65"/>
                </a:lnTo>
                <a:lnTo>
                  <a:pt x="12" y="59"/>
                </a:lnTo>
                <a:lnTo>
                  <a:pt x="15" y="56"/>
                </a:lnTo>
                <a:lnTo>
                  <a:pt x="21" y="52"/>
                </a:lnTo>
                <a:lnTo>
                  <a:pt x="27" y="50"/>
                </a:lnTo>
                <a:lnTo>
                  <a:pt x="33" y="48"/>
                </a:lnTo>
                <a:lnTo>
                  <a:pt x="38" y="48"/>
                </a:lnTo>
                <a:lnTo>
                  <a:pt x="44" y="50"/>
                </a:lnTo>
                <a:lnTo>
                  <a:pt x="50" y="52"/>
                </a:lnTo>
                <a:lnTo>
                  <a:pt x="54" y="54"/>
                </a:lnTo>
                <a:lnTo>
                  <a:pt x="60" y="56"/>
                </a:lnTo>
                <a:lnTo>
                  <a:pt x="63" y="59"/>
                </a:lnTo>
                <a:lnTo>
                  <a:pt x="67" y="63"/>
                </a:lnTo>
                <a:lnTo>
                  <a:pt x="69" y="69"/>
                </a:lnTo>
                <a:lnTo>
                  <a:pt x="71" y="75"/>
                </a:lnTo>
                <a:lnTo>
                  <a:pt x="73" y="79"/>
                </a:lnTo>
                <a:lnTo>
                  <a:pt x="73" y="81"/>
                </a:lnTo>
                <a:lnTo>
                  <a:pt x="75" y="82"/>
                </a:lnTo>
                <a:lnTo>
                  <a:pt x="77" y="84"/>
                </a:lnTo>
                <a:lnTo>
                  <a:pt x="79" y="84"/>
                </a:lnTo>
                <a:lnTo>
                  <a:pt x="81" y="86"/>
                </a:lnTo>
                <a:lnTo>
                  <a:pt x="86" y="86"/>
                </a:lnTo>
                <a:lnTo>
                  <a:pt x="100" y="86"/>
                </a:lnTo>
                <a:lnTo>
                  <a:pt x="102" y="84"/>
                </a:lnTo>
                <a:lnTo>
                  <a:pt x="102" y="82"/>
                </a:lnTo>
                <a:lnTo>
                  <a:pt x="104" y="81"/>
                </a:lnTo>
                <a:lnTo>
                  <a:pt x="104" y="79"/>
                </a:lnTo>
                <a:lnTo>
                  <a:pt x="106" y="77"/>
                </a:lnTo>
                <a:lnTo>
                  <a:pt x="106" y="73"/>
                </a:lnTo>
                <a:lnTo>
                  <a:pt x="106" y="71"/>
                </a:lnTo>
                <a:lnTo>
                  <a:pt x="106" y="69"/>
                </a:lnTo>
                <a:lnTo>
                  <a:pt x="104" y="56"/>
                </a:lnTo>
                <a:lnTo>
                  <a:pt x="98" y="44"/>
                </a:lnTo>
                <a:lnTo>
                  <a:pt x="90" y="33"/>
                </a:lnTo>
                <a:lnTo>
                  <a:pt x="79" y="23"/>
                </a:lnTo>
                <a:lnTo>
                  <a:pt x="67" y="17"/>
                </a:lnTo>
                <a:lnTo>
                  <a:pt x="56" y="11"/>
                </a:lnTo>
                <a:lnTo>
                  <a:pt x="42" y="8"/>
                </a:lnTo>
                <a:lnTo>
                  <a:pt x="29" y="6"/>
                </a:lnTo>
                <a:lnTo>
                  <a:pt x="27" y="6"/>
                </a:lnTo>
                <a:lnTo>
                  <a:pt x="25" y="6"/>
                </a:lnTo>
                <a:lnTo>
                  <a:pt x="23" y="6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9" y="10"/>
                </a:lnTo>
                <a:lnTo>
                  <a:pt x="17" y="10"/>
                </a:lnTo>
                <a:lnTo>
                  <a:pt x="15" y="10"/>
                </a:lnTo>
                <a:lnTo>
                  <a:pt x="15" y="11"/>
                </a:lnTo>
                <a:lnTo>
                  <a:pt x="14" y="11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8" name="Freeform 860"/>
          <p:cNvSpPr>
            <a:spLocks/>
          </p:cNvSpPr>
          <p:nvPr/>
        </p:nvSpPr>
        <p:spPr bwMode="auto">
          <a:xfrm>
            <a:off x="5770563" y="1935163"/>
            <a:ext cx="279400" cy="360362"/>
          </a:xfrm>
          <a:custGeom>
            <a:avLst/>
            <a:gdLst>
              <a:gd name="T0" fmla="*/ 38 w 46"/>
              <a:gd name="T1" fmla="*/ 82 h 86"/>
              <a:gd name="T2" fmla="*/ 36 w 46"/>
              <a:gd name="T3" fmla="*/ 84 h 86"/>
              <a:gd name="T4" fmla="*/ 34 w 46"/>
              <a:gd name="T5" fmla="*/ 86 h 86"/>
              <a:gd name="T6" fmla="*/ 32 w 46"/>
              <a:gd name="T7" fmla="*/ 84 h 86"/>
              <a:gd name="T8" fmla="*/ 29 w 46"/>
              <a:gd name="T9" fmla="*/ 82 h 86"/>
              <a:gd name="T10" fmla="*/ 25 w 46"/>
              <a:gd name="T11" fmla="*/ 82 h 86"/>
              <a:gd name="T12" fmla="*/ 17 w 46"/>
              <a:gd name="T13" fmla="*/ 80 h 86"/>
              <a:gd name="T14" fmla="*/ 6 w 46"/>
              <a:gd name="T15" fmla="*/ 73 h 86"/>
              <a:gd name="T16" fmla="*/ 2 w 46"/>
              <a:gd name="T17" fmla="*/ 61 h 86"/>
              <a:gd name="T18" fmla="*/ 2 w 46"/>
              <a:gd name="T19" fmla="*/ 48 h 86"/>
              <a:gd name="T20" fmla="*/ 8 w 46"/>
              <a:gd name="T21" fmla="*/ 40 h 86"/>
              <a:gd name="T22" fmla="*/ 4 w 46"/>
              <a:gd name="T23" fmla="*/ 32 h 86"/>
              <a:gd name="T24" fmla="*/ 2 w 46"/>
              <a:gd name="T25" fmla="*/ 25 h 86"/>
              <a:gd name="T26" fmla="*/ 2 w 46"/>
              <a:gd name="T27" fmla="*/ 17 h 86"/>
              <a:gd name="T28" fmla="*/ 4 w 46"/>
              <a:gd name="T29" fmla="*/ 7 h 86"/>
              <a:gd name="T30" fmla="*/ 9 w 46"/>
              <a:gd name="T31" fmla="*/ 2 h 86"/>
              <a:gd name="T32" fmla="*/ 15 w 46"/>
              <a:gd name="T33" fmla="*/ 0 h 86"/>
              <a:gd name="T34" fmla="*/ 23 w 46"/>
              <a:gd name="T35" fmla="*/ 0 h 86"/>
              <a:gd name="T36" fmla="*/ 32 w 46"/>
              <a:gd name="T37" fmla="*/ 4 h 86"/>
              <a:gd name="T38" fmla="*/ 40 w 46"/>
              <a:gd name="T39" fmla="*/ 9 h 86"/>
              <a:gd name="T40" fmla="*/ 44 w 46"/>
              <a:gd name="T41" fmla="*/ 17 h 86"/>
              <a:gd name="T42" fmla="*/ 46 w 46"/>
              <a:gd name="T43" fmla="*/ 23 h 86"/>
              <a:gd name="T44" fmla="*/ 44 w 46"/>
              <a:gd name="T45" fmla="*/ 30 h 86"/>
              <a:gd name="T46" fmla="*/ 40 w 46"/>
              <a:gd name="T47" fmla="*/ 34 h 86"/>
              <a:gd name="T48" fmla="*/ 36 w 46"/>
              <a:gd name="T49" fmla="*/ 38 h 86"/>
              <a:gd name="T50" fmla="*/ 31 w 46"/>
              <a:gd name="T51" fmla="*/ 42 h 86"/>
              <a:gd name="T52" fmla="*/ 25 w 46"/>
              <a:gd name="T53" fmla="*/ 42 h 86"/>
              <a:gd name="T54" fmla="*/ 17 w 46"/>
              <a:gd name="T55" fmla="*/ 42 h 86"/>
              <a:gd name="T56" fmla="*/ 11 w 46"/>
              <a:gd name="T57" fmla="*/ 44 h 86"/>
              <a:gd name="T58" fmla="*/ 9 w 46"/>
              <a:gd name="T59" fmla="*/ 48 h 86"/>
              <a:gd name="T60" fmla="*/ 6 w 46"/>
              <a:gd name="T61" fmla="*/ 53 h 86"/>
              <a:gd name="T62" fmla="*/ 6 w 46"/>
              <a:gd name="T63" fmla="*/ 59 h 86"/>
              <a:gd name="T64" fmla="*/ 9 w 46"/>
              <a:gd name="T65" fmla="*/ 67 h 86"/>
              <a:gd name="T66" fmla="*/ 15 w 46"/>
              <a:gd name="T67" fmla="*/ 73 h 86"/>
              <a:gd name="T68" fmla="*/ 25 w 46"/>
              <a:gd name="T69" fmla="*/ 76 h 86"/>
              <a:gd name="T70" fmla="*/ 29 w 46"/>
              <a:gd name="T71" fmla="*/ 76 h 86"/>
              <a:gd name="T72" fmla="*/ 32 w 46"/>
              <a:gd name="T73" fmla="*/ 76 h 86"/>
              <a:gd name="T74" fmla="*/ 34 w 46"/>
              <a:gd name="T75" fmla="*/ 75 h 86"/>
              <a:gd name="T76" fmla="*/ 38 w 46"/>
              <a:gd name="T77" fmla="*/ 76 h 86"/>
              <a:gd name="T78" fmla="*/ 38 w 46"/>
              <a:gd name="T79" fmla="*/ 8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" h="86">
                <a:moveTo>
                  <a:pt x="38" y="80"/>
                </a:moveTo>
                <a:lnTo>
                  <a:pt x="38" y="82"/>
                </a:lnTo>
                <a:lnTo>
                  <a:pt x="38" y="84"/>
                </a:lnTo>
                <a:lnTo>
                  <a:pt x="36" y="84"/>
                </a:lnTo>
                <a:lnTo>
                  <a:pt x="36" y="86"/>
                </a:lnTo>
                <a:lnTo>
                  <a:pt x="34" y="86"/>
                </a:lnTo>
                <a:lnTo>
                  <a:pt x="32" y="86"/>
                </a:lnTo>
                <a:lnTo>
                  <a:pt x="32" y="84"/>
                </a:lnTo>
                <a:lnTo>
                  <a:pt x="31" y="82"/>
                </a:lnTo>
                <a:lnTo>
                  <a:pt x="29" y="82"/>
                </a:lnTo>
                <a:lnTo>
                  <a:pt x="27" y="82"/>
                </a:lnTo>
                <a:lnTo>
                  <a:pt x="25" y="82"/>
                </a:lnTo>
                <a:lnTo>
                  <a:pt x="23" y="82"/>
                </a:lnTo>
                <a:lnTo>
                  <a:pt x="17" y="80"/>
                </a:lnTo>
                <a:lnTo>
                  <a:pt x="11" y="76"/>
                </a:lnTo>
                <a:lnTo>
                  <a:pt x="6" y="73"/>
                </a:lnTo>
                <a:lnTo>
                  <a:pt x="4" y="67"/>
                </a:lnTo>
                <a:lnTo>
                  <a:pt x="2" y="61"/>
                </a:lnTo>
                <a:lnTo>
                  <a:pt x="0" y="55"/>
                </a:lnTo>
                <a:lnTo>
                  <a:pt x="2" y="48"/>
                </a:lnTo>
                <a:lnTo>
                  <a:pt x="6" y="42"/>
                </a:lnTo>
                <a:lnTo>
                  <a:pt x="8" y="40"/>
                </a:lnTo>
                <a:lnTo>
                  <a:pt x="6" y="36"/>
                </a:lnTo>
                <a:lnTo>
                  <a:pt x="4" y="32"/>
                </a:lnTo>
                <a:lnTo>
                  <a:pt x="4" y="28"/>
                </a:lnTo>
                <a:lnTo>
                  <a:pt x="2" y="25"/>
                </a:lnTo>
                <a:lnTo>
                  <a:pt x="2" y="21"/>
                </a:lnTo>
                <a:lnTo>
                  <a:pt x="2" y="17"/>
                </a:lnTo>
                <a:lnTo>
                  <a:pt x="2" y="11"/>
                </a:lnTo>
                <a:lnTo>
                  <a:pt x="4" y="7"/>
                </a:lnTo>
                <a:lnTo>
                  <a:pt x="6" y="4"/>
                </a:lnTo>
                <a:lnTo>
                  <a:pt x="9" y="2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3" y="0"/>
                </a:lnTo>
                <a:lnTo>
                  <a:pt x="29" y="0"/>
                </a:lnTo>
                <a:lnTo>
                  <a:pt x="32" y="4"/>
                </a:lnTo>
                <a:lnTo>
                  <a:pt x="38" y="5"/>
                </a:lnTo>
                <a:lnTo>
                  <a:pt x="40" y="9"/>
                </a:lnTo>
                <a:lnTo>
                  <a:pt x="44" y="13"/>
                </a:lnTo>
                <a:lnTo>
                  <a:pt x="44" y="17"/>
                </a:lnTo>
                <a:lnTo>
                  <a:pt x="46" y="21"/>
                </a:lnTo>
                <a:lnTo>
                  <a:pt x="46" y="23"/>
                </a:lnTo>
                <a:lnTo>
                  <a:pt x="46" y="27"/>
                </a:lnTo>
                <a:lnTo>
                  <a:pt x="44" y="30"/>
                </a:lnTo>
                <a:lnTo>
                  <a:pt x="42" y="32"/>
                </a:lnTo>
                <a:lnTo>
                  <a:pt x="40" y="34"/>
                </a:lnTo>
                <a:lnTo>
                  <a:pt x="38" y="36"/>
                </a:lnTo>
                <a:lnTo>
                  <a:pt x="36" y="38"/>
                </a:lnTo>
                <a:lnTo>
                  <a:pt x="34" y="40"/>
                </a:lnTo>
                <a:lnTo>
                  <a:pt x="31" y="42"/>
                </a:lnTo>
                <a:lnTo>
                  <a:pt x="27" y="42"/>
                </a:lnTo>
                <a:lnTo>
                  <a:pt x="25" y="42"/>
                </a:lnTo>
                <a:lnTo>
                  <a:pt x="21" y="42"/>
                </a:lnTo>
                <a:lnTo>
                  <a:pt x="17" y="42"/>
                </a:lnTo>
                <a:lnTo>
                  <a:pt x="15" y="44"/>
                </a:lnTo>
                <a:lnTo>
                  <a:pt x="11" y="44"/>
                </a:lnTo>
                <a:lnTo>
                  <a:pt x="9" y="46"/>
                </a:lnTo>
                <a:lnTo>
                  <a:pt x="9" y="48"/>
                </a:lnTo>
                <a:lnTo>
                  <a:pt x="8" y="50"/>
                </a:lnTo>
                <a:lnTo>
                  <a:pt x="6" y="53"/>
                </a:lnTo>
                <a:lnTo>
                  <a:pt x="6" y="57"/>
                </a:lnTo>
                <a:lnTo>
                  <a:pt x="6" y="59"/>
                </a:lnTo>
                <a:lnTo>
                  <a:pt x="8" y="63"/>
                </a:lnTo>
                <a:lnTo>
                  <a:pt x="9" y="67"/>
                </a:lnTo>
                <a:lnTo>
                  <a:pt x="11" y="71"/>
                </a:lnTo>
                <a:lnTo>
                  <a:pt x="15" y="73"/>
                </a:lnTo>
                <a:lnTo>
                  <a:pt x="19" y="75"/>
                </a:lnTo>
                <a:lnTo>
                  <a:pt x="25" y="76"/>
                </a:lnTo>
                <a:lnTo>
                  <a:pt x="27" y="76"/>
                </a:lnTo>
                <a:lnTo>
                  <a:pt x="29" y="76"/>
                </a:lnTo>
                <a:lnTo>
                  <a:pt x="31" y="76"/>
                </a:lnTo>
                <a:lnTo>
                  <a:pt x="32" y="76"/>
                </a:lnTo>
                <a:lnTo>
                  <a:pt x="32" y="75"/>
                </a:lnTo>
                <a:lnTo>
                  <a:pt x="34" y="75"/>
                </a:lnTo>
                <a:lnTo>
                  <a:pt x="36" y="75"/>
                </a:lnTo>
                <a:lnTo>
                  <a:pt x="38" y="76"/>
                </a:lnTo>
                <a:lnTo>
                  <a:pt x="38" y="78"/>
                </a:lnTo>
                <a:lnTo>
                  <a:pt x="38" y="8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29" name="Freeform 861"/>
          <p:cNvSpPr>
            <a:spLocks/>
          </p:cNvSpPr>
          <p:nvPr/>
        </p:nvSpPr>
        <p:spPr bwMode="auto">
          <a:xfrm>
            <a:off x="5946775" y="795338"/>
            <a:ext cx="1206500" cy="493712"/>
          </a:xfrm>
          <a:custGeom>
            <a:avLst/>
            <a:gdLst>
              <a:gd name="T0" fmla="*/ 188 w 199"/>
              <a:gd name="T1" fmla="*/ 110 h 117"/>
              <a:gd name="T2" fmla="*/ 186 w 199"/>
              <a:gd name="T3" fmla="*/ 112 h 117"/>
              <a:gd name="T4" fmla="*/ 186 w 199"/>
              <a:gd name="T5" fmla="*/ 115 h 117"/>
              <a:gd name="T6" fmla="*/ 190 w 199"/>
              <a:gd name="T7" fmla="*/ 117 h 117"/>
              <a:gd name="T8" fmla="*/ 192 w 199"/>
              <a:gd name="T9" fmla="*/ 115 h 117"/>
              <a:gd name="T10" fmla="*/ 194 w 199"/>
              <a:gd name="T11" fmla="*/ 114 h 117"/>
              <a:gd name="T12" fmla="*/ 197 w 199"/>
              <a:gd name="T13" fmla="*/ 112 h 117"/>
              <a:gd name="T14" fmla="*/ 199 w 199"/>
              <a:gd name="T15" fmla="*/ 108 h 117"/>
              <a:gd name="T16" fmla="*/ 199 w 199"/>
              <a:gd name="T17" fmla="*/ 104 h 117"/>
              <a:gd name="T18" fmla="*/ 196 w 199"/>
              <a:gd name="T19" fmla="*/ 102 h 117"/>
              <a:gd name="T20" fmla="*/ 194 w 199"/>
              <a:gd name="T21" fmla="*/ 104 h 117"/>
              <a:gd name="T22" fmla="*/ 171 w 199"/>
              <a:gd name="T23" fmla="*/ 44 h 117"/>
              <a:gd name="T24" fmla="*/ 171 w 199"/>
              <a:gd name="T25" fmla="*/ 48 h 117"/>
              <a:gd name="T26" fmla="*/ 172 w 199"/>
              <a:gd name="T27" fmla="*/ 50 h 117"/>
              <a:gd name="T28" fmla="*/ 176 w 199"/>
              <a:gd name="T29" fmla="*/ 50 h 117"/>
              <a:gd name="T30" fmla="*/ 178 w 199"/>
              <a:gd name="T31" fmla="*/ 46 h 117"/>
              <a:gd name="T32" fmla="*/ 178 w 199"/>
              <a:gd name="T33" fmla="*/ 43 h 117"/>
              <a:gd name="T34" fmla="*/ 178 w 199"/>
              <a:gd name="T35" fmla="*/ 39 h 117"/>
              <a:gd name="T36" fmla="*/ 178 w 199"/>
              <a:gd name="T37" fmla="*/ 35 h 117"/>
              <a:gd name="T38" fmla="*/ 176 w 199"/>
              <a:gd name="T39" fmla="*/ 33 h 117"/>
              <a:gd name="T40" fmla="*/ 172 w 199"/>
              <a:gd name="T41" fmla="*/ 33 h 117"/>
              <a:gd name="T42" fmla="*/ 171 w 199"/>
              <a:gd name="T43" fmla="*/ 37 h 117"/>
              <a:gd name="T44" fmla="*/ 159 w 199"/>
              <a:gd name="T45" fmla="*/ 39 h 117"/>
              <a:gd name="T46" fmla="*/ 138 w 199"/>
              <a:gd name="T47" fmla="*/ 39 h 117"/>
              <a:gd name="T48" fmla="*/ 117 w 199"/>
              <a:gd name="T49" fmla="*/ 39 h 117"/>
              <a:gd name="T50" fmla="*/ 96 w 199"/>
              <a:gd name="T51" fmla="*/ 39 h 117"/>
              <a:gd name="T52" fmla="*/ 80 w 199"/>
              <a:gd name="T53" fmla="*/ 37 h 117"/>
              <a:gd name="T54" fmla="*/ 76 w 199"/>
              <a:gd name="T55" fmla="*/ 35 h 117"/>
              <a:gd name="T56" fmla="*/ 75 w 199"/>
              <a:gd name="T57" fmla="*/ 31 h 117"/>
              <a:gd name="T58" fmla="*/ 71 w 199"/>
              <a:gd name="T59" fmla="*/ 25 h 117"/>
              <a:gd name="T60" fmla="*/ 67 w 199"/>
              <a:gd name="T61" fmla="*/ 16 h 117"/>
              <a:gd name="T62" fmla="*/ 59 w 199"/>
              <a:gd name="T63" fmla="*/ 6 h 117"/>
              <a:gd name="T64" fmla="*/ 50 w 199"/>
              <a:gd name="T65" fmla="*/ 2 h 117"/>
              <a:gd name="T66" fmla="*/ 38 w 199"/>
              <a:gd name="T67" fmla="*/ 0 h 117"/>
              <a:gd name="T68" fmla="*/ 27 w 199"/>
              <a:gd name="T69" fmla="*/ 0 h 117"/>
              <a:gd name="T70" fmla="*/ 15 w 199"/>
              <a:gd name="T71" fmla="*/ 6 h 117"/>
              <a:gd name="T72" fmla="*/ 7 w 199"/>
              <a:gd name="T73" fmla="*/ 16 h 117"/>
              <a:gd name="T74" fmla="*/ 2 w 199"/>
              <a:gd name="T75" fmla="*/ 31 h 117"/>
              <a:gd name="T76" fmla="*/ 2 w 199"/>
              <a:gd name="T77" fmla="*/ 50 h 117"/>
              <a:gd name="T78" fmla="*/ 7 w 199"/>
              <a:gd name="T79" fmla="*/ 66 h 117"/>
              <a:gd name="T80" fmla="*/ 15 w 199"/>
              <a:gd name="T81" fmla="*/ 77 h 117"/>
              <a:gd name="T82" fmla="*/ 27 w 199"/>
              <a:gd name="T83" fmla="*/ 83 h 117"/>
              <a:gd name="T84" fmla="*/ 38 w 199"/>
              <a:gd name="T85" fmla="*/ 83 h 117"/>
              <a:gd name="T86" fmla="*/ 50 w 199"/>
              <a:gd name="T87" fmla="*/ 81 h 117"/>
              <a:gd name="T88" fmla="*/ 59 w 199"/>
              <a:gd name="T89" fmla="*/ 77 h 117"/>
              <a:gd name="T90" fmla="*/ 67 w 199"/>
              <a:gd name="T91" fmla="*/ 67 h 117"/>
              <a:gd name="T92" fmla="*/ 71 w 199"/>
              <a:gd name="T93" fmla="*/ 58 h 117"/>
              <a:gd name="T94" fmla="*/ 75 w 199"/>
              <a:gd name="T95" fmla="*/ 50 h 117"/>
              <a:gd name="T96" fmla="*/ 78 w 199"/>
              <a:gd name="T97" fmla="*/ 46 h 117"/>
              <a:gd name="T98" fmla="*/ 86 w 199"/>
              <a:gd name="T9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" h="117">
                <a:moveTo>
                  <a:pt x="115" y="44"/>
                </a:moveTo>
                <a:lnTo>
                  <a:pt x="188" y="110"/>
                </a:lnTo>
                <a:lnTo>
                  <a:pt x="186" y="110"/>
                </a:lnTo>
                <a:lnTo>
                  <a:pt x="186" y="112"/>
                </a:lnTo>
                <a:lnTo>
                  <a:pt x="186" y="114"/>
                </a:lnTo>
                <a:lnTo>
                  <a:pt x="186" y="115"/>
                </a:lnTo>
                <a:lnTo>
                  <a:pt x="188" y="117"/>
                </a:lnTo>
                <a:lnTo>
                  <a:pt x="190" y="117"/>
                </a:lnTo>
                <a:lnTo>
                  <a:pt x="190" y="115"/>
                </a:lnTo>
                <a:lnTo>
                  <a:pt x="192" y="115"/>
                </a:lnTo>
                <a:lnTo>
                  <a:pt x="194" y="115"/>
                </a:lnTo>
                <a:lnTo>
                  <a:pt x="194" y="114"/>
                </a:lnTo>
                <a:lnTo>
                  <a:pt x="196" y="114"/>
                </a:lnTo>
                <a:lnTo>
                  <a:pt x="197" y="112"/>
                </a:lnTo>
                <a:lnTo>
                  <a:pt x="197" y="110"/>
                </a:lnTo>
                <a:lnTo>
                  <a:pt x="199" y="108"/>
                </a:lnTo>
                <a:lnTo>
                  <a:pt x="199" y="106"/>
                </a:lnTo>
                <a:lnTo>
                  <a:pt x="199" y="104"/>
                </a:lnTo>
                <a:lnTo>
                  <a:pt x="197" y="102"/>
                </a:lnTo>
                <a:lnTo>
                  <a:pt x="196" y="102"/>
                </a:lnTo>
                <a:lnTo>
                  <a:pt x="196" y="104"/>
                </a:lnTo>
                <a:lnTo>
                  <a:pt x="194" y="104"/>
                </a:lnTo>
                <a:lnTo>
                  <a:pt x="126" y="44"/>
                </a:lnTo>
                <a:lnTo>
                  <a:pt x="171" y="44"/>
                </a:lnTo>
                <a:lnTo>
                  <a:pt x="171" y="46"/>
                </a:lnTo>
                <a:lnTo>
                  <a:pt x="171" y="48"/>
                </a:lnTo>
                <a:lnTo>
                  <a:pt x="172" y="48"/>
                </a:lnTo>
                <a:lnTo>
                  <a:pt x="172" y="50"/>
                </a:lnTo>
                <a:lnTo>
                  <a:pt x="174" y="50"/>
                </a:lnTo>
                <a:lnTo>
                  <a:pt x="176" y="50"/>
                </a:lnTo>
                <a:lnTo>
                  <a:pt x="178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3"/>
                </a:lnTo>
                <a:lnTo>
                  <a:pt x="178" y="41"/>
                </a:lnTo>
                <a:lnTo>
                  <a:pt x="178" y="39"/>
                </a:lnTo>
                <a:lnTo>
                  <a:pt x="178" y="37"/>
                </a:lnTo>
                <a:lnTo>
                  <a:pt x="178" y="35"/>
                </a:lnTo>
                <a:lnTo>
                  <a:pt x="176" y="35"/>
                </a:lnTo>
                <a:lnTo>
                  <a:pt x="176" y="33"/>
                </a:lnTo>
                <a:lnTo>
                  <a:pt x="174" y="33"/>
                </a:lnTo>
                <a:lnTo>
                  <a:pt x="172" y="33"/>
                </a:lnTo>
                <a:lnTo>
                  <a:pt x="172" y="35"/>
                </a:lnTo>
                <a:lnTo>
                  <a:pt x="171" y="37"/>
                </a:lnTo>
                <a:lnTo>
                  <a:pt x="171" y="39"/>
                </a:lnTo>
                <a:lnTo>
                  <a:pt x="159" y="39"/>
                </a:lnTo>
                <a:lnTo>
                  <a:pt x="149" y="39"/>
                </a:lnTo>
                <a:lnTo>
                  <a:pt x="138" y="39"/>
                </a:lnTo>
                <a:lnTo>
                  <a:pt x="128" y="39"/>
                </a:lnTo>
                <a:lnTo>
                  <a:pt x="117" y="39"/>
                </a:lnTo>
                <a:lnTo>
                  <a:pt x="107" y="39"/>
                </a:lnTo>
                <a:lnTo>
                  <a:pt x="96" y="39"/>
                </a:lnTo>
                <a:lnTo>
                  <a:pt x="86" y="39"/>
                </a:lnTo>
                <a:lnTo>
                  <a:pt x="80" y="37"/>
                </a:lnTo>
                <a:lnTo>
                  <a:pt x="78" y="37"/>
                </a:lnTo>
                <a:lnTo>
                  <a:pt x="76" y="35"/>
                </a:lnTo>
                <a:lnTo>
                  <a:pt x="75" y="33"/>
                </a:lnTo>
                <a:lnTo>
                  <a:pt x="75" y="31"/>
                </a:lnTo>
                <a:lnTo>
                  <a:pt x="73" y="29"/>
                </a:lnTo>
                <a:lnTo>
                  <a:pt x="71" y="25"/>
                </a:lnTo>
                <a:lnTo>
                  <a:pt x="69" y="21"/>
                </a:lnTo>
                <a:lnTo>
                  <a:pt x="67" y="16"/>
                </a:lnTo>
                <a:lnTo>
                  <a:pt x="63" y="10"/>
                </a:lnTo>
                <a:lnTo>
                  <a:pt x="59" y="6"/>
                </a:lnTo>
                <a:lnTo>
                  <a:pt x="55" y="4"/>
                </a:lnTo>
                <a:lnTo>
                  <a:pt x="50" y="2"/>
                </a:lnTo>
                <a:lnTo>
                  <a:pt x="44" y="0"/>
                </a:lnTo>
                <a:lnTo>
                  <a:pt x="38" y="0"/>
                </a:lnTo>
                <a:lnTo>
                  <a:pt x="32" y="0"/>
                </a:lnTo>
                <a:lnTo>
                  <a:pt x="27" y="0"/>
                </a:lnTo>
                <a:lnTo>
                  <a:pt x="21" y="2"/>
                </a:lnTo>
                <a:lnTo>
                  <a:pt x="15" y="6"/>
                </a:lnTo>
                <a:lnTo>
                  <a:pt x="11" y="10"/>
                </a:lnTo>
                <a:lnTo>
                  <a:pt x="7" y="16"/>
                </a:lnTo>
                <a:lnTo>
                  <a:pt x="3" y="23"/>
                </a:lnTo>
                <a:lnTo>
                  <a:pt x="2" y="31"/>
                </a:lnTo>
                <a:lnTo>
                  <a:pt x="0" y="41"/>
                </a:lnTo>
                <a:lnTo>
                  <a:pt x="2" y="50"/>
                </a:lnTo>
                <a:lnTo>
                  <a:pt x="3" y="60"/>
                </a:lnTo>
                <a:lnTo>
                  <a:pt x="7" y="66"/>
                </a:lnTo>
                <a:lnTo>
                  <a:pt x="11" y="71"/>
                </a:lnTo>
                <a:lnTo>
                  <a:pt x="15" y="77"/>
                </a:lnTo>
                <a:lnTo>
                  <a:pt x="21" y="81"/>
                </a:lnTo>
                <a:lnTo>
                  <a:pt x="27" y="83"/>
                </a:lnTo>
                <a:lnTo>
                  <a:pt x="32" y="83"/>
                </a:lnTo>
                <a:lnTo>
                  <a:pt x="38" y="83"/>
                </a:lnTo>
                <a:lnTo>
                  <a:pt x="44" y="83"/>
                </a:lnTo>
                <a:lnTo>
                  <a:pt x="50" y="81"/>
                </a:lnTo>
                <a:lnTo>
                  <a:pt x="55" y="79"/>
                </a:lnTo>
                <a:lnTo>
                  <a:pt x="59" y="77"/>
                </a:lnTo>
                <a:lnTo>
                  <a:pt x="63" y="73"/>
                </a:lnTo>
                <a:lnTo>
                  <a:pt x="67" y="67"/>
                </a:lnTo>
                <a:lnTo>
                  <a:pt x="69" y="62"/>
                </a:lnTo>
                <a:lnTo>
                  <a:pt x="71" y="58"/>
                </a:lnTo>
                <a:lnTo>
                  <a:pt x="73" y="54"/>
                </a:lnTo>
                <a:lnTo>
                  <a:pt x="75" y="50"/>
                </a:lnTo>
                <a:lnTo>
                  <a:pt x="76" y="48"/>
                </a:lnTo>
                <a:lnTo>
                  <a:pt x="78" y="46"/>
                </a:lnTo>
                <a:lnTo>
                  <a:pt x="80" y="46"/>
                </a:lnTo>
                <a:lnTo>
                  <a:pt x="86" y="44"/>
                </a:lnTo>
                <a:lnTo>
                  <a:pt x="115" y="44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0" name="Freeform 862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1" name="Freeform 863"/>
          <p:cNvSpPr>
            <a:spLocks/>
          </p:cNvSpPr>
          <p:nvPr/>
        </p:nvSpPr>
        <p:spPr bwMode="auto">
          <a:xfrm>
            <a:off x="6116638" y="900113"/>
            <a:ext cx="120650" cy="131762"/>
          </a:xfrm>
          <a:custGeom>
            <a:avLst/>
            <a:gdLst>
              <a:gd name="T0" fmla="*/ 20 w 20"/>
              <a:gd name="T1" fmla="*/ 16 h 31"/>
              <a:gd name="T2" fmla="*/ 20 w 20"/>
              <a:gd name="T3" fmla="*/ 19 h 31"/>
              <a:gd name="T4" fmla="*/ 20 w 20"/>
              <a:gd name="T5" fmla="*/ 21 h 31"/>
              <a:gd name="T6" fmla="*/ 18 w 20"/>
              <a:gd name="T7" fmla="*/ 23 h 31"/>
              <a:gd name="T8" fmla="*/ 18 w 20"/>
              <a:gd name="T9" fmla="*/ 27 h 31"/>
              <a:gd name="T10" fmla="*/ 16 w 20"/>
              <a:gd name="T11" fmla="*/ 27 h 31"/>
              <a:gd name="T12" fmla="*/ 14 w 20"/>
              <a:gd name="T13" fmla="*/ 29 h 31"/>
              <a:gd name="T14" fmla="*/ 12 w 20"/>
              <a:gd name="T15" fmla="*/ 31 h 31"/>
              <a:gd name="T16" fmla="*/ 10 w 20"/>
              <a:gd name="T17" fmla="*/ 31 h 31"/>
              <a:gd name="T18" fmla="*/ 8 w 20"/>
              <a:gd name="T19" fmla="*/ 31 h 31"/>
              <a:gd name="T20" fmla="*/ 6 w 20"/>
              <a:gd name="T21" fmla="*/ 29 h 31"/>
              <a:gd name="T22" fmla="*/ 4 w 20"/>
              <a:gd name="T23" fmla="*/ 27 h 31"/>
              <a:gd name="T24" fmla="*/ 2 w 20"/>
              <a:gd name="T25" fmla="*/ 27 h 31"/>
              <a:gd name="T26" fmla="*/ 2 w 20"/>
              <a:gd name="T27" fmla="*/ 23 h 31"/>
              <a:gd name="T28" fmla="*/ 0 w 20"/>
              <a:gd name="T29" fmla="*/ 21 h 31"/>
              <a:gd name="T30" fmla="*/ 0 w 20"/>
              <a:gd name="T31" fmla="*/ 19 h 31"/>
              <a:gd name="T32" fmla="*/ 0 w 20"/>
              <a:gd name="T33" fmla="*/ 16 h 31"/>
              <a:gd name="T34" fmla="*/ 0 w 20"/>
              <a:gd name="T35" fmla="*/ 12 h 31"/>
              <a:gd name="T36" fmla="*/ 0 w 20"/>
              <a:gd name="T37" fmla="*/ 10 h 31"/>
              <a:gd name="T38" fmla="*/ 2 w 20"/>
              <a:gd name="T39" fmla="*/ 8 h 31"/>
              <a:gd name="T40" fmla="*/ 2 w 20"/>
              <a:gd name="T41" fmla="*/ 6 h 31"/>
              <a:gd name="T42" fmla="*/ 4 w 20"/>
              <a:gd name="T43" fmla="*/ 4 h 31"/>
              <a:gd name="T44" fmla="*/ 6 w 20"/>
              <a:gd name="T45" fmla="*/ 2 h 31"/>
              <a:gd name="T46" fmla="*/ 8 w 20"/>
              <a:gd name="T47" fmla="*/ 0 h 31"/>
              <a:gd name="T48" fmla="*/ 10 w 20"/>
              <a:gd name="T49" fmla="*/ 0 h 31"/>
              <a:gd name="T50" fmla="*/ 12 w 20"/>
              <a:gd name="T51" fmla="*/ 0 h 31"/>
              <a:gd name="T52" fmla="*/ 14 w 20"/>
              <a:gd name="T53" fmla="*/ 2 h 31"/>
              <a:gd name="T54" fmla="*/ 16 w 20"/>
              <a:gd name="T55" fmla="*/ 4 h 31"/>
              <a:gd name="T56" fmla="*/ 18 w 20"/>
              <a:gd name="T57" fmla="*/ 6 h 31"/>
              <a:gd name="T58" fmla="*/ 18 w 20"/>
              <a:gd name="T59" fmla="*/ 8 h 31"/>
              <a:gd name="T60" fmla="*/ 20 w 20"/>
              <a:gd name="T61" fmla="*/ 10 h 31"/>
              <a:gd name="T62" fmla="*/ 20 w 20"/>
              <a:gd name="T63" fmla="*/ 12 h 31"/>
              <a:gd name="T64" fmla="*/ 20 w 20"/>
              <a:gd name="T6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1">
                <a:moveTo>
                  <a:pt x="20" y="16"/>
                </a:move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8" y="27"/>
                </a:lnTo>
                <a:lnTo>
                  <a:pt x="16" y="27"/>
                </a:lnTo>
                <a:lnTo>
                  <a:pt x="14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7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2"/>
                </a:lnTo>
                <a:lnTo>
                  <a:pt x="16" y="4"/>
                </a:lnTo>
                <a:lnTo>
                  <a:pt x="18" y="6"/>
                </a:lnTo>
                <a:lnTo>
                  <a:pt x="18" y="8"/>
                </a:lnTo>
                <a:lnTo>
                  <a:pt x="20" y="10"/>
                </a:lnTo>
                <a:lnTo>
                  <a:pt x="20" y="12"/>
                </a:lnTo>
                <a:lnTo>
                  <a:pt x="20" y="1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2" name="Freeform 864"/>
          <p:cNvSpPr>
            <a:spLocks/>
          </p:cNvSpPr>
          <p:nvPr/>
        </p:nvSpPr>
        <p:spPr bwMode="auto">
          <a:xfrm>
            <a:off x="7075488" y="803275"/>
            <a:ext cx="1073150" cy="358775"/>
          </a:xfrm>
          <a:custGeom>
            <a:avLst/>
            <a:gdLst>
              <a:gd name="T0" fmla="*/ 177 w 177"/>
              <a:gd name="T1" fmla="*/ 44 h 85"/>
              <a:gd name="T2" fmla="*/ 177 w 177"/>
              <a:gd name="T3" fmla="*/ 48 h 85"/>
              <a:gd name="T4" fmla="*/ 175 w 177"/>
              <a:gd name="T5" fmla="*/ 52 h 85"/>
              <a:gd name="T6" fmla="*/ 173 w 177"/>
              <a:gd name="T7" fmla="*/ 50 h 85"/>
              <a:gd name="T8" fmla="*/ 171 w 177"/>
              <a:gd name="T9" fmla="*/ 48 h 85"/>
              <a:gd name="T10" fmla="*/ 84 w 177"/>
              <a:gd name="T11" fmla="*/ 46 h 85"/>
              <a:gd name="T12" fmla="*/ 77 w 177"/>
              <a:gd name="T13" fmla="*/ 48 h 85"/>
              <a:gd name="T14" fmla="*/ 73 w 177"/>
              <a:gd name="T15" fmla="*/ 50 h 85"/>
              <a:gd name="T16" fmla="*/ 71 w 177"/>
              <a:gd name="T17" fmla="*/ 54 h 85"/>
              <a:gd name="T18" fmla="*/ 69 w 177"/>
              <a:gd name="T19" fmla="*/ 64 h 85"/>
              <a:gd name="T20" fmla="*/ 61 w 177"/>
              <a:gd name="T21" fmla="*/ 73 h 85"/>
              <a:gd name="T22" fmla="*/ 54 w 177"/>
              <a:gd name="T23" fmla="*/ 79 h 85"/>
              <a:gd name="T24" fmla="*/ 42 w 177"/>
              <a:gd name="T25" fmla="*/ 83 h 85"/>
              <a:gd name="T26" fmla="*/ 33 w 177"/>
              <a:gd name="T27" fmla="*/ 85 h 85"/>
              <a:gd name="T28" fmla="*/ 19 w 177"/>
              <a:gd name="T29" fmla="*/ 81 h 85"/>
              <a:gd name="T30" fmla="*/ 10 w 177"/>
              <a:gd name="T31" fmla="*/ 73 h 85"/>
              <a:gd name="T32" fmla="*/ 2 w 177"/>
              <a:gd name="T33" fmla="*/ 60 h 85"/>
              <a:gd name="T34" fmla="*/ 0 w 177"/>
              <a:gd name="T35" fmla="*/ 42 h 85"/>
              <a:gd name="T36" fmla="*/ 2 w 177"/>
              <a:gd name="T37" fmla="*/ 25 h 85"/>
              <a:gd name="T38" fmla="*/ 10 w 177"/>
              <a:gd name="T39" fmla="*/ 12 h 85"/>
              <a:gd name="T40" fmla="*/ 19 w 177"/>
              <a:gd name="T41" fmla="*/ 4 h 85"/>
              <a:gd name="T42" fmla="*/ 33 w 177"/>
              <a:gd name="T43" fmla="*/ 0 h 85"/>
              <a:gd name="T44" fmla="*/ 42 w 177"/>
              <a:gd name="T45" fmla="*/ 2 h 85"/>
              <a:gd name="T46" fmla="*/ 54 w 177"/>
              <a:gd name="T47" fmla="*/ 4 h 85"/>
              <a:gd name="T48" fmla="*/ 61 w 177"/>
              <a:gd name="T49" fmla="*/ 12 h 85"/>
              <a:gd name="T50" fmla="*/ 69 w 177"/>
              <a:gd name="T51" fmla="*/ 21 h 85"/>
              <a:gd name="T52" fmla="*/ 71 w 177"/>
              <a:gd name="T53" fmla="*/ 29 h 85"/>
              <a:gd name="T54" fmla="*/ 73 w 177"/>
              <a:gd name="T55" fmla="*/ 35 h 85"/>
              <a:gd name="T56" fmla="*/ 77 w 177"/>
              <a:gd name="T57" fmla="*/ 37 h 85"/>
              <a:gd name="T58" fmla="*/ 84 w 177"/>
              <a:gd name="T59" fmla="*/ 39 h 85"/>
              <a:gd name="T60" fmla="*/ 169 w 177"/>
              <a:gd name="T61" fmla="*/ 37 h 85"/>
              <a:gd name="T62" fmla="*/ 171 w 177"/>
              <a:gd name="T63" fmla="*/ 35 h 85"/>
              <a:gd name="T64" fmla="*/ 175 w 177"/>
              <a:gd name="T65" fmla="*/ 33 h 85"/>
              <a:gd name="T66" fmla="*/ 177 w 177"/>
              <a:gd name="T67" fmla="*/ 37 h 85"/>
              <a:gd name="T68" fmla="*/ 177 w 177"/>
              <a:gd name="T69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5">
                <a:moveTo>
                  <a:pt x="177" y="42"/>
                </a:move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50"/>
                </a:lnTo>
                <a:lnTo>
                  <a:pt x="175" y="52"/>
                </a:lnTo>
                <a:lnTo>
                  <a:pt x="173" y="52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84" y="46"/>
                </a:lnTo>
                <a:lnTo>
                  <a:pt x="81" y="46"/>
                </a:lnTo>
                <a:lnTo>
                  <a:pt x="77" y="48"/>
                </a:lnTo>
                <a:lnTo>
                  <a:pt x="75" y="48"/>
                </a:lnTo>
                <a:lnTo>
                  <a:pt x="73" y="50"/>
                </a:lnTo>
                <a:lnTo>
                  <a:pt x="73" y="52"/>
                </a:lnTo>
                <a:lnTo>
                  <a:pt x="71" y="54"/>
                </a:lnTo>
                <a:lnTo>
                  <a:pt x="71" y="58"/>
                </a:lnTo>
                <a:lnTo>
                  <a:pt x="69" y="64"/>
                </a:lnTo>
                <a:lnTo>
                  <a:pt x="65" y="69"/>
                </a:lnTo>
                <a:lnTo>
                  <a:pt x="61" y="73"/>
                </a:lnTo>
                <a:lnTo>
                  <a:pt x="58" y="77"/>
                </a:lnTo>
                <a:lnTo>
                  <a:pt x="54" y="79"/>
                </a:lnTo>
                <a:lnTo>
                  <a:pt x="48" y="83"/>
                </a:lnTo>
                <a:lnTo>
                  <a:pt x="42" y="83"/>
                </a:lnTo>
                <a:lnTo>
                  <a:pt x="38" y="85"/>
                </a:lnTo>
                <a:lnTo>
                  <a:pt x="33" y="85"/>
                </a:lnTo>
                <a:lnTo>
                  <a:pt x="27" y="83"/>
                </a:lnTo>
                <a:lnTo>
                  <a:pt x="19" y="81"/>
                </a:lnTo>
                <a:lnTo>
                  <a:pt x="15" y="77"/>
                </a:lnTo>
                <a:lnTo>
                  <a:pt x="10" y="73"/>
                </a:lnTo>
                <a:lnTo>
                  <a:pt x="6" y="67"/>
                </a:lnTo>
                <a:lnTo>
                  <a:pt x="2" y="60"/>
                </a:lnTo>
                <a:lnTo>
                  <a:pt x="0" y="52"/>
                </a:lnTo>
                <a:lnTo>
                  <a:pt x="0" y="42"/>
                </a:lnTo>
                <a:lnTo>
                  <a:pt x="0" y="33"/>
                </a:lnTo>
                <a:lnTo>
                  <a:pt x="2" y="25"/>
                </a:lnTo>
                <a:lnTo>
                  <a:pt x="6" y="18"/>
                </a:lnTo>
                <a:lnTo>
                  <a:pt x="10" y="12"/>
                </a:lnTo>
                <a:lnTo>
                  <a:pt x="15" y="6"/>
                </a:lnTo>
                <a:lnTo>
                  <a:pt x="19" y="4"/>
                </a:lnTo>
                <a:lnTo>
                  <a:pt x="27" y="0"/>
                </a:lnTo>
                <a:lnTo>
                  <a:pt x="33" y="0"/>
                </a:lnTo>
                <a:lnTo>
                  <a:pt x="38" y="0"/>
                </a:lnTo>
                <a:lnTo>
                  <a:pt x="42" y="2"/>
                </a:lnTo>
                <a:lnTo>
                  <a:pt x="48" y="2"/>
                </a:lnTo>
                <a:lnTo>
                  <a:pt x="54" y="4"/>
                </a:lnTo>
                <a:lnTo>
                  <a:pt x="58" y="8"/>
                </a:lnTo>
                <a:lnTo>
                  <a:pt x="61" y="12"/>
                </a:lnTo>
                <a:lnTo>
                  <a:pt x="65" y="16"/>
                </a:lnTo>
                <a:lnTo>
                  <a:pt x="69" y="21"/>
                </a:lnTo>
                <a:lnTo>
                  <a:pt x="71" y="27"/>
                </a:lnTo>
                <a:lnTo>
                  <a:pt x="71" y="29"/>
                </a:lnTo>
                <a:lnTo>
                  <a:pt x="73" y="33"/>
                </a:lnTo>
                <a:lnTo>
                  <a:pt x="73" y="35"/>
                </a:lnTo>
                <a:lnTo>
                  <a:pt x="75" y="35"/>
                </a:lnTo>
                <a:lnTo>
                  <a:pt x="77" y="37"/>
                </a:lnTo>
                <a:lnTo>
                  <a:pt x="81" y="37"/>
                </a:lnTo>
                <a:lnTo>
                  <a:pt x="84" y="39"/>
                </a:lnTo>
                <a:lnTo>
                  <a:pt x="169" y="39"/>
                </a:lnTo>
                <a:lnTo>
                  <a:pt x="169" y="37"/>
                </a:lnTo>
                <a:lnTo>
                  <a:pt x="171" y="37"/>
                </a:lnTo>
                <a:lnTo>
                  <a:pt x="171" y="35"/>
                </a:lnTo>
                <a:lnTo>
                  <a:pt x="173" y="33"/>
                </a:lnTo>
                <a:lnTo>
                  <a:pt x="175" y="33"/>
                </a:lnTo>
                <a:lnTo>
                  <a:pt x="175" y="35"/>
                </a:lnTo>
                <a:lnTo>
                  <a:pt x="177" y="37"/>
                </a:lnTo>
                <a:lnTo>
                  <a:pt x="177" y="39"/>
                </a:lnTo>
                <a:lnTo>
                  <a:pt x="177" y="41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3" name="Freeform 865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5 w 21"/>
              <a:gd name="T55" fmla="*/ 2 h 29"/>
              <a:gd name="T56" fmla="*/ 17 w 21"/>
              <a:gd name="T57" fmla="*/ 4 h 29"/>
              <a:gd name="T58" fmla="*/ 19 w 21"/>
              <a:gd name="T59" fmla="*/ 6 h 29"/>
              <a:gd name="T60" fmla="*/ 19 w 21"/>
              <a:gd name="T61" fmla="*/ 10 h 29"/>
              <a:gd name="T62" fmla="*/ 21 w 21"/>
              <a:gd name="T63" fmla="*/ 12 h 29"/>
              <a:gd name="T64" fmla="*/ 21 w 21"/>
              <a:gd name="T6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4" name="Freeform 866"/>
          <p:cNvSpPr>
            <a:spLocks/>
          </p:cNvSpPr>
          <p:nvPr/>
        </p:nvSpPr>
        <p:spPr bwMode="auto">
          <a:xfrm>
            <a:off x="7251700" y="925513"/>
            <a:ext cx="127000" cy="122237"/>
          </a:xfrm>
          <a:custGeom>
            <a:avLst/>
            <a:gdLst>
              <a:gd name="T0" fmla="*/ 21 w 21"/>
              <a:gd name="T1" fmla="*/ 15 h 29"/>
              <a:gd name="T2" fmla="*/ 21 w 21"/>
              <a:gd name="T3" fmla="*/ 17 h 29"/>
              <a:gd name="T4" fmla="*/ 19 w 21"/>
              <a:gd name="T5" fmla="*/ 21 h 29"/>
              <a:gd name="T6" fmla="*/ 19 w 21"/>
              <a:gd name="T7" fmla="*/ 23 h 29"/>
              <a:gd name="T8" fmla="*/ 17 w 21"/>
              <a:gd name="T9" fmla="*/ 25 h 29"/>
              <a:gd name="T10" fmla="*/ 15 w 21"/>
              <a:gd name="T11" fmla="*/ 27 h 29"/>
              <a:gd name="T12" fmla="*/ 15 w 21"/>
              <a:gd name="T13" fmla="*/ 29 h 29"/>
              <a:gd name="T14" fmla="*/ 13 w 21"/>
              <a:gd name="T15" fmla="*/ 29 h 29"/>
              <a:gd name="T16" fmla="*/ 11 w 21"/>
              <a:gd name="T17" fmla="*/ 29 h 29"/>
              <a:gd name="T18" fmla="*/ 9 w 21"/>
              <a:gd name="T19" fmla="*/ 29 h 29"/>
              <a:gd name="T20" fmla="*/ 7 w 21"/>
              <a:gd name="T21" fmla="*/ 29 h 29"/>
              <a:gd name="T22" fmla="*/ 5 w 21"/>
              <a:gd name="T23" fmla="*/ 27 h 29"/>
              <a:gd name="T24" fmla="*/ 4 w 21"/>
              <a:gd name="T25" fmla="*/ 25 h 29"/>
              <a:gd name="T26" fmla="*/ 2 w 21"/>
              <a:gd name="T27" fmla="*/ 23 h 29"/>
              <a:gd name="T28" fmla="*/ 2 w 21"/>
              <a:gd name="T29" fmla="*/ 21 h 29"/>
              <a:gd name="T30" fmla="*/ 0 w 21"/>
              <a:gd name="T31" fmla="*/ 17 h 29"/>
              <a:gd name="T32" fmla="*/ 0 w 21"/>
              <a:gd name="T33" fmla="*/ 15 h 29"/>
              <a:gd name="T34" fmla="*/ 0 w 21"/>
              <a:gd name="T35" fmla="*/ 12 h 29"/>
              <a:gd name="T36" fmla="*/ 2 w 21"/>
              <a:gd name="T37" fmla="*/ 10 h 29"/>
              <a:gd name="T38" fmla="*/ 2 w 21"/>
              <a:gd name="T39" fmla="*/ 6 h 29"/>
              <a:gd name="T40" fmla="*/ 4 w 21"/>
              <a:gd name="T41" fmla="*/ 4 h 29"/>
              <a:gd name="T42" fmla="*/ 5 w 21"/>
              <a:gd name="T43" fmla="*/ 2 h 29"/>
              <a:gd name="T44" fmla="*/ 7 w 21"/>
              <a:gd name="T45" fmla="*/ 2 h 29"/>
              <a:gd name="T46" fmla="*/ 9 w 21"/>
              <a:gd name="T47" fmla="*/ 0 h 29"/>
              <a:gd name="T48" fmla="*/ 11 w 21"/>
              <a:gd name="T49" fmla="*/ 0 h 29"/>
              <a:gd name="T50" fmla="*/ 13 w 21"/>
              <a:gd name="T51" fmla="*/ 0 h 29"/>
              <a:gd name="T52" fmla="*/ 15 w 21"/>
              <a:gd name="T53" fmla="*/ 2 h 29"/>
              <a:gd name="T54" fmla="*/ 17 w 21"/>
              <a:gd name="T55" fmla="*/ 4 h 29"/>
              <a:gd name="T56" fmla="*/ 19 w 21"/>
              <a:gd name="T57" fmla="*/ 6 h 29"/>
              <a:gd name="T58" fmla="*/ 19 w 21"/>
              <a:gd name="T59" fmla="*/ 10 h 29"/>
              <a:gd name="T60" fmla="*/ 21 w 21"/>
              <a:gd name="T61" fmla="*/ 12 h 29"/>
              <a:gd name="T62" fmla="*/ 21 w 21"/>
              <a:gd name="T63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" h="29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1" y="29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2" y="10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9" y="6"/>
                </a:lnTo>
                <a:lnTo>
                  <a:pt x="19" y="10"/>
                </a:lnTo>
                <a:lnTo>
                  <a:pt x="21" y="12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5" name="Freeform 867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6" name="Freeform 868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7" name="Freeform 869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38" name="Freeform 870"/>
          <p:cNvSpPr>
            <a:spLocks/>
          </p:cNvSpPr>
          <p:nvPr/>
        </p:nvSpPr>
        <p:spPr bwMode="auto">
          <a:xfrm>
            <a:off x="7050088" y="1250950"/>
            <a:ext cx="1074737" cy="354013"/>
          </a:xfrm>
          <a:custGeom>
            <a:avLst/>
            <a:gdLst>
              <a:gd name="T0" fmla="*/ 177 w 177"/>
              <a:gd name="T1" fmla="*/ 40 h 84"/>
              <a:gd name="T2" fmla="*/ 177 w 177"/>
              <a:gd name="T3" fmla="*/ 36 h 84"/>
              <a:gd name="T4" fmla="*/ 173 w 177"/>
              <a:gd name="T5" fmla="*/ 34 h 84"/>
              <a:gd name="T6" fmla="*/ 171 w 177"/>
              <a:gd name="T7" fmla="*/ 36 h 84"/>
              <a:gd name="T8" fmla="*/ 169 w 177"/>
              <a:gd name="T9" fmla="*/ 38 h 84"/>
              <a:gd name="T10" fmla="*/ 81 w 177"/>
              <a:gd name="T11" fmla="*/ 38 h 84"/>
              <a:gd name="T12" fmla="*/ 75 w 177"/>
              <a:gd name="T13" fmla="*/ 36 h 84"/>
              <a:gd name="T14" fmla="*/ 73 w 177"/>
              <a:gd name="T15" fmla="*/ 32 h 84"/>
              <a:gd name="T16" fmla="*/ 71 w 177"/>
              <a:gd name="T17" fmla="*/ 27 h 84"/>
              <a:gd name="T18" fmla="*/ 65 w 177"/>
              <a:gd name="T19" fmla="*/ 15 h 84"/>
              <a:gd name="T20" fmla="*/ 58 w 177"/>
              <a:gd name="T21" fmla="*/ 7 h 84"/>
              <a:gd name="T22" fmla="*/ 48 w 177"/>
              <a:gd name="T23" fmla="*/ 4 h 84"/>
              <a:gd name="T24" fmla="*/ 38 w 177"/>
              <a:gd name="T25" fmla="*/ 2 h 84"/>
              <a:gd name="T26" fmla="*/ 25 w 177"/>
              <a:gd name="T27" fmla="*/ 2 h 84"/>
              <a:gd name="T28" fmla="*/ 15 w 177"/>
              <a:gd name="T29" fmla="*/ 7 h 84"/>
              <a:gd name="T30" fmla="*/ 6 w 177"/>
              <a:gd name="T31" fmla="*/ 17 h 84"/>
              <a:gd name="T32" fmla="*/ 0 w 177"/>
              <a:gd name="T33" fmla="*/ 32 h 84"/>
              <a:gd name="T34" fmla="*/ 0 w 177"/>
              <a:gd name="T35" fmla="*/ 52 h 84"/>
              <a:gd name="T36" fmla="*/ 6 w 177"/>
              <a:gd name="T37" fmla="*/ 67 h 84"/>
              <a:gd name="T38" fmla="*/ 15 w 177"/>
              <a:gd name="T39" fmla="*/ 78 h 84"/>
              <a:gd name="T40" fmla="*/ 25 w 177"/>
              <a:gd name="T41" fmla="*/ 84 h 84"/>
              <a:gd name="T42" fmla="*/ 38 w 177"/>
              <a:gd name="T43" fmla="*/ 84 h 84"/>
              <a:gd name="T44" fmla="*/ 48 w 177"/>
              <a:gd name="T45" fmla="*/ 82 h 84"/>
              <a:gd name="T46" fmla="*/ 58 w 177"/>
              <a:gd name="T47" fmla="*/ 77 h 84"/>
              <a:gd name="T48" fmla="*/ 65 w 177"/>
              <a:gd name="T49" fmla="*/ 69 h 84"/>
              <a:gd name="T50" fmla="*/ 71 w 177"/>
              <a:gd name="T51" fmla="*/ 59 h 84"/>
              <a:gd name="T52" fmla="*/ 73 w 177"/>
              <a:gd name="T53" fmla="*/ 52 h 84"/>
              <a:gd name="T54" fmla="*/ 75 w 177"/>
              <a:gd name="T55" fmla="*/ 50 h 84"/>
              <a:gd name="T56" fmla="*/ 81 w 177"/>
              <a:gd name="T57" fmla="*/ 48 h 84"/>
              <a:gd name="T58" fmla="*/ 169 w 177"/>
              <a:gd name="T59" fmla="*/ 46 h 84"/>
              <a:gd name="T60" fmla="*/ 171 w 177"/>
              <a:gd name="T61" fmla="*/ 48 h 84"/>
              <a:gd name="T62" fmla="*/ 171 w 177"/>
              <a:gd name="T63" fmla="*/ 52 h 84"/>
              <a:gd name="T64" fmla="*/ 175 w 177"/>
              <a:gd name="T65" fmla="*/ 52 h 84"/>
              <a:gd name="T66" fmla="*/ 177 w 177"/>
              <a:gd name="T67" fmla="*/ 50 h 84"/>
              <a:gd name="T68" fmla="*/ 177 w 177"/>
              <a:gd name="T69" fmla="*/ 46 h 84"/>
              <a:gd name="T70" fmla="*/ 177 w 177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7" h="84">
                <a:moveTo>
                  <a:pt x="177" y="42"/>
                </a:move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5" y="34"/>
                </a:lnTo>
                <a:lnTo>
                  <a:pt x="173" y="34"/>
                </a:lnTo>
                <a:lnTo>
                  <a:pt x="171" y="34"/>
                </a:lnTo>
                <a:lnTo>
                  <a:pt x="171" y="36"/>
                </a:lnTo>
                <a:lnTo>
                  <a:pt x="169" y="36"/>
                </a:lnTo>
                <a:lnTo>
                  <a:pt x="169" y="38"/>
                </a:lnTo>
                <a:lnTo>
                  <a:pt x="85" y="38"/>
                </a:lnTo>
                <a:lnTo>
                  <a:pt x="81" y="38"/>
                </a:lnTo>
                <a:lnTo>
                  <a:pt x="77" y="36"/>
                </a:lnTo>
                <a:lnTo>
                  <a:pt x="75" y="36"/>
                </a:lnTo>
                <a:lnTo>
                  <a:pt x="73" y="34"/>
                </a:lnTo>
                <a:lnTo>
                  <a:pt x="73" y="32"/>
                </a:lnTo>
                <a:lnTo>
                  <a:pt x="71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2" y="11"/>
                </a:lnTo>
                <a:lnTo>
                  <a:pt x="58" y="7"/>
                </a:lnTo>
                <a:lnTo>
                  <a:pt x="54" y="6"/>
                </a:lnTo>
                <a:lnTo>
                  <a:pt x="48" y="4"/>
                </a:lnTo>
                <a:lnTo>
                  <a:pt x="42" y="2"/>
                </a:lnTo>
                <a:lnTo>
                  <a:pt x="38" y="2"/>
                </a:lnTo>
                <a:lnTo>
                  <a:pt x="33" y="0"/>
                </a:lnTo>
                <a:lnTo>
                  <a:pt x="25" y="2"/>
                </a:lnTo>
                <a:lnTo>
                  <a:pt x="19" y="4"/>
                </a:lnTo>
                <a:lnTo>
                  <a:pt x="15" y="7"/>
                </a:lnTo>
                <a:lnTo>
                  <a:pt x="10" y="11"/>
                </a:lnTo>
                <a:lnTo>
                  <a:pt x="6" y="17"/>
                </a:lnTo>
                <a:lnTo>
                  <a:pt x="2" y="25"/>
                </a:lnTo>
                <a:lnTo>
                  <a:pt x="0" y="32"/>
                </a:lnTo>
                <a:lnTo>
                  <a:pt x="0" y="42"/>
                </a:lnTo>
                <a:lnTo>
                  <a:pt x="0" y="52"/>
                </a:lnTo>
                <a:lnTo>
                  <a:pt x="2" y="61"/>
                </a:lnTo>
                <a:lnTo>
                  <a:pt x="6" y="67"/>
                </a:lnTo>
                <a:lnTo>
                  <a:pt x="10" y="73"/>
                </a:lnTo>
                <a:lnTo>
                  <a:pt x="15" y="78"/>
                </a:lnTo>
                <a:lnTo>
                  <a:pt x="19" y="82"/>
                </a:lnTo>
                <a:lnTo>
                  <a:pt x="25" y="84"/>
                </a:lnTo>
                <a:lnTo>
                  <a:pt x="33" y="84"/>
                </a:lnTo>
                <a:lnTo>
                  <a:pt x="38" y="84"/>
                </a:lnTo>
                <a:lnTo>
                  <a:pt x="42" y="84"/>
                </a:lnTo>
                <a:lnTo>
                  <a:pt x="48" y="82"/>
                </a:lnTo>
                <a:lnTo>
                  <a:pt x="54" y="80"/>
                </a:lnTo>
                <a:lnTo>
                  <a:pt x="58" y="77"/>
                </a:lnTo>
                <a:lnTo>
                  <a:pt x="62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1" y="55"/>
                </a:lnTo>
                <a:lnTo>
                  <a:pt x="73" y="52"/>
                </a:lnTo>
                <a:lnTo>
                  <a:pt x="73" y="50"/>
                </a:lnTo>
                <a:lnTo>
                  <a:pt x="75" y="50"/>
                </a:lnTo>
                <a:lnTo>
                  <a:pt x="77" y="48"/>
                </a:lnTo>
                <a:lnTo>
                  <a:pt x="81" y="48"/>
                </a:lnTo>
                <a:lnTo>
                  <a:pt x="85" y="46"/>
                </a:lnTo>
                <a:lnTo>
                  <a:pt x="169" y="46"/>
                </a:lnTo>
                <a:lnTo>
                  <a:pt x="169" y="48"/>
                </a:lnTo>
                <a:lnTo>
                  <a:pt x="171" y="48"/>
                </a:lnTo>
                <a:lnTo>
                  <a:pt x="171" y="50"/>
                </a:lnTo>
                <a:lnTo>
                  <a:pt x="171" y="52"/>
                </a:lnTo>
                <a:lnTo>
                  <a:pt x="173" y="52"/>
                </a:lnTo>
                <a:lnTo>
                  <a:pt x="175" y="52"/>
                </a:lnTo>
                <a:lnTo>
                  <a:pt x="175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6"/>
                </a:lnTo>
                <a:lnTo>
                  <a:pt x="177" y="44"/>
                </a:lnTo>
                <a:lnTo>
                  <a:pt x="177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39" name="Freeform 871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0" name="Freeform 872"/>
          <p:cNvSpPr>
            <a:spLocks/>
          </p:cNvSpPr>
          <p:nvPr/>
        </p:nvSpPr>
        <p:spPr bwMode="auto">
          <a:xfrm>
            <a:off x="7226300" y="1365250"/>
            <a:ext cx="128588" cy="117475"/>
          </a:xfrm>
          <a:custGeom>
            <a:avLst/>
            <a:gdLst>
              <a:gd name="T0" fmla="*/ 21 w 21"/>
              <a:gd name="T1" fmla="*/ 13 h 28"/>
              <a:gd name="T2" fmla="*/ 21 w 21"/>
              <a:gd name="T3" fmla="*/ 11 h 28"/>
              <a:gd name="T4" fmla="*/ 19 w 21"/>
              <a:gd name="T5" fmla="*/ 7 h 28"/>
              <a:gd name="T6" fmla="*/ 19 w 21"/>
              <a:gd name="T7" fmla="*/ 5 h 28"/>
              <a:gd name="T8" fmla="*/ 17 w 21"/>
              <a:gd name="T9" fmla="*/ 4 h 28"/>
              <a:gd name="T10" fmla="*/ 15 w 21"/>
              <a:gd name="T11" fmla="*/ 2 h 28"/>
              <a:gd name="T12" fmla="*/ 15 w 21"/>
              <a:gd name="T13" fmla="*/ 0 h 28"/>
              <a:gd name="T14" fmla="*/ 13 w 21"/>
              <a:gd name="T15" fmla="*/ 0 h 28"/>
              <a:gd name="T16" fmla="*/ 9 w 21"/>
              <a:gd name="T17" fmla="*/ 0 h 28"/>
              <a:gd name="T18" fmla="*/ 8 w 21"/>
              <a:gd name="T19" fmla="*/ 0 h 28"/>
              <a:gd name="T20" fmla="*/ 6 w 21"/>
              <a:gd name="T21" fmla="*/ 0 h 28"/>
              <a:gd name="T22" fmla="*/ 6 w 21"/>
              <a:gd name="T23" fmla="*/ 2 h 28"/>
              <a:gd name="T24" fmla="*/ 4 w 21"/>
              <a:gd name="T25" fmla="*/ 4 h 28"/>
              <a:gd name="T26" fmla="*/ 2 w 21"/>
              <a:gd name="T27" fmla="*/ 5 h 28"/>
              <a:gd name="T28" fmla="*/ 2 w 21"/>
              <a:gd name="T29" fmla="*/ 7 h 28"/>
              <a:gd name="T30" fmla="*/ 0 w 21"/>
              <a:gd name="T31" fmla="*/ 11 h 28"/>
              <a:gd name="T32" fmla="*/ 0 w 21"/>
              <a:gd name="T33" fmla="*/ 13 h 28"/>
              <a:gd name="T34" fmla="*/ 0 w 21"/>
              <a:gd name="T35" fmla="*/ 17 h 28"/>
              <a:gd name="T36" fmla="*/ 2 w 21"/>
              <a:gd name="T37" fmla="*/ 19 h 28"/>
              <a:gd name="T38" fmla="*/ 2 w 21"/>
              <a:gd name="T39" fmla="*/ 23 h 28"/>
              <a:gd name="T40" fmla="*/ 4 w 21"/>
              <a:gd name="T41" fmla="*/ 25 h 28"/>
              <a:gd name="T42" fmla="*/ 6 w 21"/>
              <a:gd name="T43" fmla="*/ 27 h 28"/>
              <a:gd name="T44" fmla="*/ 6 w 21"/>
              <a:gd name="T45" fmla="*/ 28 h 28"/>
              <a:gd name="T46" fmla="*/ 8 w 21"/>
              <a:gd name="T47" fmla="*/ 28 h 28"/>
              <a:gd name="T48" fmla="*/ 9 w 21"/>
              <a:gd name="T49" fmla="*/ 28 h 28"/>
              <a:gd name="T50" fmla="*/ 13 w 21"/>
              <a:gd name="T51" fmla="*/ 28 h 28"/>
              <a:gd name="T52" fmla="*/ 15 w 21"/>
              <a:gd name="T53" fmla="*/ 28 h 28"/>
              <a:gd name="T54" fmla="*/ 15 w 21"/>
              <a:gd name="T55" fmla="*/ 27 h 28"/>
              <a:gd name="T56" fmla="*/ 17 w 21"/>
              <a:gd name="T57" fmla="*/ 25 h 28"/>
              <a:gd name="T58" fmla="*/ 19 w 21"/>
              <a:gd name="T59" fmla="*/ 23 h 28"/>
              <a:gd name="T60" fmla="*/ 19 w 21"/>
              <a:gd name="T61" fmla="*/ 19 h 28"/>
              <a:gd name="T62" fmla="*/ 21 w 21"/>
              <a:gd name="T63" fmla="*/ 17 h 28"/>
              <a:gd name="T64" fmla="*/ 21 w 21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3"/>
                </a:move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2" y="5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2" y="23"/>
                </a:lnTo>
                <a:lnTo>
                  <a:pt x="4" y="25"/>
                </a:lnTo>
                <a:lnTo>
                  <a:pt x="6" y="27"/>
                </a:lnTo>
                <a:lnTo>
                  <a:pt x="6" y="28"/>
                </a:lnTo>
                <a:lnTo>
                  <a:pt x="8" y="28"/>
                </a:lnTo>
                <a:lnTo>
                  <a:pt x="9" y="28"/>
                </a:lnTo>
                <a:lnTo>
                  <a:pt x="13" y="28"/>
                </a:lnTo>
                <a:lnTo>
                  <a:pt x="15" y="28"/>
                </a:lnTo>
                <a:lnTo>
                  <a:pt x="15" y="27"/>
                </a:lnTo>
                <a:lnTo>
                  <a:pt x="17" y="25"/>
                </a:lnTo>
                <a:lnTo>
                  <a:pt x="19" y="23"/>
                </a:lnTo>
                <a:lnTo>
                  <a:pt x="19" y="19"/>
                </a:lnTo>
                <a:lnTo>
                  <a:pt x="21" y="17"/>
                </a:lnTo>
                <a:lnTo>
                  <a:pt x="2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1" name="Freeform 873"/>
          <p:cNvSpPr>
            <a:spLocks/>
          </p:cNvSpPr>
          <p:nvPr/>
        </p:nvSpPr>
        <p:spPr bwMode="auto">
          <a:xfrm>
            <a:off x="5946775" y="1250950"/>
            <a:ext cx="1079500" cy="354013"/>
          </a:xfrm>
          <a:custGeom>
            <a:avLst/>
            <a:gdLst>
              <a:gd name="T0" fmla="*/ 178 w 178"/>
              <a:gd name="T1" fmla="*/ 40 h 84"/>
              <a:gd name="T2" fmla="*/ 176 w 178"/>
              <a:gd name="T3" fmla="*/ 38 h 84"/>
              <a:gd name="T4" fmla="*/ 176 w 178"/>
              <a:gd name="T5" fmla="*/ 34 h 84"/>
              <a:gd name="T6" fmla="*/ 172 w 178"/>
              <a:gd name="T7" fmla="*/ 34 h 84"/>
              <a:gd name="T8" fmla="*/ 171 w 178"/>
              <a:gd name="T9" fmla="*/ 36 h 84"/>
              <a:gd name="T10" fmla="*/ 84 w 178"/>
              <a:gd name="T11" fmla="*/ 38 h 84"/>
              <a:gd name="T12" fmla="*/ 78 w 178"/>
              <a:gd name="T13" fmla="*/ 36 h 84"/>
              <a:gd name="T14" fmla="*/ 75 w 178"/>
              <a:gd name="T15" fmla="*/ 34 h 84"/>
              <a:gd name="T16" fmla="*/ 73 w 178"/>
              <a:gd name="T17" fmla="*/ 31 h 84"/>
              <a:gd name="T18" fmla="*/ 69 w 178"/>
              <a:gd name="T19" fmla="*/ 21 h 84"/>
              <a:gd name="T20" fmla="*/ 63 w 178"/>
              <a:gd name="T21" fmla="*/ 11 h 84"/>
              <a:gd name="T22" fmla="*/ 53 w 178"/>
              <a:gd name="T23" fmla="*/ 6 h 84"/>
              <a:gd name="T24" fmla="*/ 44 w 178"/>
              <a:gd name="T25" fmla="*/ 2 h 84"/>
              <a:gd name="T26" fmla="*/ 32 w 178"/>
              <a:gd name="T27" fmla="*/ 0 h 84"/>
              <a:gd name="T28" fmla="*/ 21 w 178"/>
              <a:gd name="T29" fmla="*/ 4 h 84"/>
              <a:gd name="T30" fmla="*/ 11 w 178"/>
              <a:gd name="T31" fmla="*/ 11 h 84"/>
              <a:gd name="T32" fmla="*/ 3 w 178"/>
              <a:gd name="T33" fmla="*/ 25 h 84"/>
              <a:gd name="T34" fmla="*/ 0 w 178"/>
              <a:gd name="T35" fmla="*/ 42 h 84"/>
              <a:gd name="T36" fmla="*/ 3 w 178"/>
              <a:gd name="T37" fmla="*/ 61 h 84"/>
              <a:gd name="T38" fmla="*/ 11 w 178"/>
              <a:gd name="T39" fmla="*/ 73 h 84"/>
              <a:gd name="T40" fmla="*/ 21 w 178"/>
              <a:gd name="T41" fmla="*/ 82 h 84"/>
              <a:gd name="T42" fmla="*/ 32 w 178"/>
              <a:gd name="T43" fmla="*/ 84 h 84"/>
              <a:gd name="T44" fmla="*/ 44 w 178"/>
              <a:gd name="T45" fmla="*/ 84 h 84"/>
              <a:gd name="T46" fmla="*/ 53 w 178"/>
              <a:gd name="T47" fmla="*/ 80 h 84"/>
              <a:gd name="T48" fmla="*/ 63 w 178"/>
              <a:gd name="T49" fmla="*/ 75 h 84"/>
              <a:gd name="T50" fmla="*/ 69 w 178"/>
              <a:gd name="T51" fmla="*/ 63 h 84"/>
              <a:gd name="T52" fmla="*/ 73 w 178"/>
              <a:gd name="T53" fmla="*/ 55 h 84"/>
              <a:gd name="T54" fmla="*/ 75 w 178"/>
              <a:gd name="T55" fmla="*/ 50 h 84"/>
              <a:gd name="T56" fmla="*/ 78 w 178"/>
              <a:gd name="T57" fmla="*/ 48 h 84"/>
              <a:gd name="T58" fmla="*/ 84 w 178"/>
              <a:gd name="T59" fmla="*/ 46 h 84"/>
              <a:gd name="T60" fmla="*/ 171 w 178"/>
              <a:gd name="T61" fmla="*/ 48 h 84"/>
              <a:gd name="T62" fmla="*/ 172 w 178"/>
              <a:gd name="T63" fmla="*/ 50 h 84"/>
              <a:gd name="T64" fmla="*/ 174 w 178"/>
              <a:gd name="T65" fmla="*/ 52 h 84"/>
              <a:gd name="T66" fmla="*/ 176 w 178"/>
              <a:gd name="T67" fmla="*/ 50 h 84"/>
              <a:gd name="T68" fmla="*/ 178 w 178"/>
              <a:gd name="T69" fmla="*/ 46 h 84"/>
              <a:gd name="T70" fmla="*/ 178 w 178"/>
              <a:gd name="T71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8" h="84">
                <a:moveTo>
                  <a:pt x="178" y="42"/>
                </a:moveTo>
                <a:lnTo>
                  <a:pt x="178" y="40"/>
                </a:lnTo>
                <a:lnTo>
                  <a:pt x="178" y="38"/>
                </a:lnTo>
                <a:lnTo>
                  <a:pt x="176" y="38"/>
                </a:lnTo>
                <a:lnTo>
                  <a:pt x="176" y="36"/>
                </a:lnTo>
                <a:lnTo>
                  <a:pt x="176" y="34"/>
                </a:lnTo>
                <a:lnTo>
                  <a:pt x="174" y="34"/>
                </a:lnTo>
                <a:lnTo>
                  <a:pt x="172" y="34"/>
                </a:lnTo>
                <a:lnTo>
                  <a:pt x="171" y="34"/>
                </a:lnTo>
                <a:lnTo>
                  <a:pt x="171" y="36"/>
                </a:lnTo>
                <a:lnTo>
                  <a:pt x="171" y="38"/>
                </a:lnTo>
                <a:lnTo>
                  <a:pt x="84" y="38"/>
                </a:lnTo>
                <a:lnTo>
                  <a:pt x="80" y="38"/>
                </a:lnTo>
                <a:lnTo>
                  <a:pt x="78" y="36"/>
                </a:lnTo>
                <a:lnTo>
                  <a:pt x="76" y="36"/>
                </a:lnTo>
                <a:lnTo>
                  <a:pt x="75" y="34"/>
                </a:lnTo>
                <a:lnTo>
                  <a:pt x="73" y="32"/>
                </a:lnTo>
                <a:lnTo>
                  <a:pt x="73" y="31"/>
                </a:lnTo>
                <a:lnTo>
                  <a:pt x="71" y="27"/>
                </a:lnTo>
                <a:lnTo>
                  <a:pt x="69" y="21"/>
                </a:lnTo>
                <a:lnTo>
                  <a:pt x="65" y="15"/>
                </a:lnTo>
                <a:lnTo>
                  <a:pt x="63" y="11"/>
                </a:lnTo>
                <a:lnTo>
                  <a:pt x="59" y="7"/>
                </a:lnTo>
                <a:lnTo>
                  <a:pt x="53" y="6"/>
                </a:lnTo>
                <a:lnTo>
                  <a:pt x="50" y="4"/>
                </a:lnTo>
                <a:lnTo>
                  <a:pt x="44" y="2"/>
                </a:lnTo>
                <a:lnTo>
                  <a:pt x="38" y="2"/>
                </a:lnTo>
                <a:lnTo>
                  <a:pt x="32" y="0"/>
                </a:lnTo>
                <a:lnTo>
                  <a:pt x="27" y="2"/>
                </a:lnTo>
                <a:lnTo>
                  <a:pt x="21" y="4"/>
                </a:lnTo>
                <a:lnTo>
                  <a:pt x="15" y="7"/>
                </a:lnTo>
                <a:lnTo>
                  <a:pt x="11" y="11"/>
                </a:lnTo>
                <a:lnTo>
                  <a:pt x="5" y="17"/>
                </a:lnTo>
                <a:lnTo>
                  <a:pt x="3" y="25"/>
                </a:lnTo>
                <a:lnTo>
                  <a:pt x="2" y="32"/>
                </a:lnTo>
                <a:lnTo>
                  <a:pt x="0" y="42"/>
                </a:lnTo>
                <a:lnTo>
                  <a:pt x="2" y="52"/>
                </a:lnTo>
                <a:lnTo>
                  <a:pt x="3" y="61"/>
                </a:lnTo>
                <a:lnTo>
                  <a:pt x="5" y="67"/>
                </a:lnTo>
                <a:lnTo>
                  <a:pt x="11" y="73"/>
                </a:lnTo>
                <a:lnTo>
                  <a:pt x="15" y="78"/>
                </a:lnTo>
                <a:lnTo>
                  <a:pt x="21" y="82"/>
                </a:lnTo>
                <a:lnTo>
                  <a:pt x="27" y="84"/>
                </a:lnTo>
                <a:lnTo>
                  <a:pt x="32" y="84"/>
                </a:lnTo>
                <a:lnTo>
                  <a:pt x="38" y="84"/>
                </a:lnTo>
                <a:lnTo>
                  <a:pt x="44" y="84"/>
                </a:lnTo>
                <a:lnTo>
                  <a:pt x="50" y="82"/>
                </a:lnTo>
                <a:lnTo>
                  <a:pt x="53" y="80"/>
                </a:lnTo>
                <a:lnTo>
                  <a:pt x="59" y="77"/>
                </a:lnTo>
                <a:lnTo>
                  <a:pt x="63" y="75"/>
                </a:lnTo>
                <a:lnTo>
                  <a:pt x="65" y="69"/>
                </a:lnTo>
                <a:lnTo>
                  <a:pt x="69" y="63"/>
                </a:lnTo>
                <a:lnTo>
                  <a:pt x="71" y="59"/>
                </a:lnTo>
                <a:lnTo>
                  <a:pt x="73" y="55"/>
                </a:lnTo>
                <a:lnTo>
                  <a:pt x="73" y="52"/>
                </a:lnTo>
                <a:lnTo>
                  <a:pt x="75" y="50"/>
                </a:lnTo>
                <a:lnTo>
                  <a:pt x="76" y="50"/>
                </a:lnTo>
                <a:lnTo>
                  <a:pt x="78" y="48"/>
                </a:lnTo>
                <a:lnTo>
                  <a:pt x="80" y="48"/>
                </a:lnTo>
                <a:lnTo>
                  <a:pt x="84" y="46"/>
                </a:lnTo>
                <a:lnTo>
                  <a:pt x="171" y="46"/>
                </a:lnTo>
                <a:lnTo>
                  <a:pt x="171" y="48"/>
                </a:lnTo>
                <a:lnTo>
                  <a:pt x="171" y="50"/>
                </a:lnTo>
                <a:lnTo>
                  <a:pt x="172" y="50"/>
                </a:lnTo>
                <a:lnTo>
                  <a:pt x="172" y="52"/>
                </a:lnTo>
                <a:lnTo>
                  <a:pt x="174" y="52"/>
                </a:lnTo>
                <a:lnTo>
                  <a:pt x="176" y="52"/>
                </a:lnTo>
                <a:lnTo>
                  <a:pt x="176" y="50"/>
                </a:lnTo>
                <a:lnTo>
                  <a:pt x="176" y="48"/>
                </a:lnTo>
                <a:lnTo>
                  <a:pt x="178" y="46"/>
                </a:lnTo>
                <a:lnTo>
                  <a:pt x="178" y="44"/>
                </a:lnTo>
                <a:lnTo>
                  <a:pt x="178" y="42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2" name="Freeform 874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3" name="Freeform 875"/>
          <p:cNvSpPr>
            <a:spLocks/>
          </p:cNvSpPr>
          <p:nvPr/>
        </p:nvSpPr>
        <p:spPr bwMode="auto">
          <a:xfrm>
            <a:off x="6129338" y="1365250"/>
            <a:ext cx="120650" cy="117475"/>
          </a:xfrm>
          <a:custGeom>
            <a:avLst/>
            <a:gdLst>
              <a:gd name="T0" fmla="*/ 20 w 20"/>
              <a:gd name="T1" fmla="*/ 13 h 28"/>
              <a:gd name="T2" fmla="*/ 20 w 20"/>
              <a:gd name="T3" fmla="*/ 11 h 28"/>
              <a:gd name="T4" fmla="*/ 20 w 20"/>
              <a:gd name="T5" fmla="*/ 7 h 28"/>
              <a:gd name="T6" fmla="*/ 18 w 20"/>
              <a:gd name="T7" fmla="*/ 5 h 28"/>
              <a:gd name="T8" fmla="*/ 18 w 20"/>
              <a:gd name="T9" fmla="*/ 4 h 28"/>
              <a:gd name="T10" fmla="*/ 16 w 20"/>
              <a:gd name="T11" fmla="*/ 2 h 28"/>
              <a:gd name="T12" fmla="*/ 14 w 20"/>
              <a:gd name="T13" fmla="*/ 0 h 28"/>
              <a:gd name="T14" fmla="*/ 12 w 20"/>
              <a:gd name="T15" fmla="*/ 0 h 28"/>
              <a:gd name="T16" fmla="*/ 10 w 20"/>
              <a:gd name="T17" fmla="*/ 0 h 28"/>
              <a:gd name="T18" fmla="*/ 8 w 20"/>
              <a:gd name="T19" fmla="*/ 0 h 28"/>
              <a:gd name="T20" fmla="*/ 6 w 20"/>
              <a:gd name="T21" fmla="*/ 0 h 28"/>
              <a:gd name="T22" fmla="*/ 4 w 20"/>
              <a:gd name="T23" fmla="*/ 2 h 28"/>
              <a:gd name="T24" fmla="*/ 2 w 20"/>
              <a:gd name="T25" fmla="*/ 4 h 28"/>
              <a:gd name="T26" fmla="*/ 2 w 20"/>
              <a:gd name="T27" fmla="*/ 5 h 28"/>
              <a:gd name="T28" fmla="*/ 0 w 20"/>
              <a:gd name="T29" fmla="*/ 7 h 28"/>
              <a:gd name="T30" fmla="*/ 0 w 20"/>
              <a:gd name="T31" fmla="*/ 11 h 28"/>
              <a:gd name="T32" fmla="*/ 0 w 20"/>
              <a:gd name="T33" fmla="*/ 13 h 28"/>
              <a:gd name="T34" fmla="*/ 0 w 20"/>
              <a:gd name="T35" fmla="*/ 17 h 28"/>
              <a:gd name="T36" fmla="*/ 0 w 20"/>
              <a:gd name="T37" fmla="*/ 19 h 28"/>
              <a:gd name="T38" fmla="*/ 2 w 20"/>
              <a:gd name="T39" fmla="*/ 23 h 28"/>
              <a:gd name="T40" fmla="*/ 2 w 20"/>
              <a:gd name="T41" fmla="*/ 25 h 28"/>
              <a:gd name="T42" fmla="*/ 4 w 20"/>
              <a:gd name="T43" fmla="*/ 27 h 28"/>
              <a:gd name="T44" fmla="*/ 6 w 20"/>
              <a:gd name="T45" fmla="*/ 28 h 28"/>
              <a:gd name="T46" fmla="*/ 8 w 20"/>
              <a:gd name="T47" fmla="*/ 28 h 28"/>
              <a:gd name="T48" fmla="*/ 10 w 20"/>
              <a:gd name="T49" fmla="*/ 28 h 28"/>
              <a:gd name="T50" fmla="*/ 12 w 20"/>
              <a:gd name="T51" fmla="*/ 28 h 28"/>
              <a:gd name="T52" fmla="*/ 14 w 20"/>
              <a:gd name="T53" fmla="*/ 28 h 28"/>
              <a:gd name="T54" fmla="*/ 16 w 20"/>
              <a:gd name="T55" fmla="*/ 27 h 28"/>
              <a:gd name="T56" fmla="*/ 18 w 20"/>
              <a:gd name="T57" fmla="*/ 25 h 28"/>
              <a:gd name="T58" fmla="*/ 18 w 20"/>
              <a:gd name="T59" fmla="*/ 23 h 28"/>
              <a:gd name="T60" fmla="*/ 20 w 20"/>
              <a:gd name="T61" fmla="*/ 19 h 28"/>
              <a:gd name="T62" fmla="*/ 20 w 20"/>
              <a:gd name="T63" fmla="*/ 17 h 28"/>
              <a:gd name="T64" fmla="*/ 20 w 20"/>
              <a:gd name="T6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28">
                <a:moveTo>
                  <a:pt x="20" y="13"/>
                </a:moveTo>
                <a:lnTo>
                  <a:pt x="20" y="11"/>
                </a:lnTo>
                <a:lnTo>
                  <a:pt x="20" y="7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0" y="19"/>
                </a:lnTo>
                <a:lnTo>
                  <a:pt x="2" y="23"/>
                </a:lnTo>
                <a:lnTo>
                  <a:pt x="2" y="25"/>
                </a:lnTo>
                <a:lnTo>
                  <a:pt x="4" y="27"/>
                </a:lnTo>
                <a:lnTo>
                  <a:pt x="6" y="28"/>
                </a:lnTo>
                <a:lnTo>
                  <a:pt x="8" y="28"/>
                </a:lnTo>
                <a:lnTo>
                  <a:pt x="10" y="28"/>
                </a:lnTo>
                <a:lnTo>
                  <a:pt x="12" y="28"/>
                </a:lnTo>
                <a:lnTo>
                  <a:pt x="14" y="28"/>
                </a:lnTo>
                <a:lnTo>
                  <a:pt x="16" y="27"/>
                </a:lnTo>
                <a:lnTo>
                  <a:pt x="18" y="25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4" name="Freeform 876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8 h 11"/>
              <a:gd name="T16" fmla="*/ 0 w 15"/>
              <a:gd name="T17" fmla="*/ 6 h 11"/>
              <a:gd name="T18" fmla="*/ 0 w 15"/>
              <a:gd name="T19" fmla="*/ 6 h 11"/>
              <a:gd name="T20" fmla="*/ 0 w 15"/>
              <a:gd name="T21" fmla="*/ 4 h 11"/>
              <a:gd name="T22" fmla="*/ 0 w 15"/>
              <a:gd name="T23" fmla="*/ 4 h 11"/>
              <a:gd name="T24" fmla="*/ 2 w 15"/>
              <a:gd name="T25" fmla="*/ 2 h 11"/>
              <a:gd name="T26" fmla="*/ 2 w 15"/>
              <a:gd name="T27" fmla="*/ 2 h 11"/>
              <a:gd name="T28" fmla="*/ 4 w 15"/>
              <a:gd name="T29" fmla="*/ 2 h 11"/>
              <a:gd name="T30" fmla="*/ 6 w 15"/>
              <a:gd name="T31" fmla="*/ 0 h 11"/>
              <a:gd name="T32" fmla="*/ 7 w 15"/>
              <a:gd name="T33" fmla="*/ 0 h 11"/>
              <a:gd name="T34" fmla="*/ 9 w 15"/>
              <a:gd name="T35" fmla="*/ 0 h 11"/>
              <a:gd name="T36" fmla="*/ 9 w 15"/>
              <a:gd name="T37" fmla="*/ 2 h 11"/>
              <a:gd name="T38" fmla="*/ 11 w 15"/>
              <a:gd name="T39" fmla="*/ 2 h 11"/>
              <a:gd name="T40" fmla="*/ 13 w 15"/>
              <a:gd name="T41" fmla="*/ 2 h 11"/>
              <a:gd name="T42" fmla="*/ 13 w 15"/>
              <a:gd name="T43" fmla="*/ 4 h 11"/>
              <a:gd name="T44" fmla="*/ 15 w 15"/>
              <a:gd name="T45" fmla="*/ 4 h 11"/>
              <a:gd name="T46" fmla="*/ 15 w 15"/>
              <a:gd name="T47" fmla="*/ 6 h 11"/>
              <a:gd name="T48" fmla="*/ 15 w 15"/>
              <a:gd name="T49" fmla="*/ 6 h 11"/>
              <a:gd name="T50" fmla="*/ 15 w 15"/>
              <a:gd name="T51" fmla="*/ 8 h 11"/>
              <a:gd name="T52" fmla="*/ 15 w 15"/>
              <a:gd name="T53" fmla="*/ 8 h 11"/>
              <a:gd name="T54" fmla="*/ 13 w 15"/>
              <a:gd name="T55" fmla="*/ 9 h 11"/>
              <a:gd name="T56" fmla="*/ 13 w 15"/>
              <a:gd name="T57" fmla="*/ 9 h 11"/>
              <a:gd name="T58" fmla="*/ 11 w 15"/>
              <a:gd name="T59" fmla="*/ 11 h 11"/>
              <a:gd name="T60" fmla="*/ 9 w 15"/>
              <a:gd name="T61" fmla="*/ 11 h 11"/>
              <a:gd name="T62" fmla="*/ 9 w 15"/>
              <a:gd name="T63" fmla="*/ 11 h 11"/>
              <a:gd name="T64" fmla="*/ 7 w 15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5" name="Freeform 877"/>
          <p:cNvSpPr>
            <a:spLocks/>
          </p:cNvSpPr>
          <p:nvPr/>
        </p:nvSpPr>
        <p:spPr bwMode="auto">
          <a:xfrm>
            <a:off x="6808788" y="2878138"/>
            <a:ext cx="90487" cy="46037"/>
          </a:xfrm>
          <a:custGeom>
            <a:avLst/>
            <a:gdLst>
              <a:gd name="T0" fmla="*/ 7 w 15"/>
              <a:gd name="T1" fmla="*/ 11 h 11"/>
              <a:gd name="T2" fmla="*/ 6 w 15"/>
              <a:gd name="T3" fmla="*/ 11 h 11"/>
              <a:gd name="T4" fmla="*/ 4 w 15"/>
              <a:gd name="T5" fmla="*/ 11 h 11"/>
              <a:gd name="T6" fmla="*/ 2 w 15"/>
              <a:gd name="T7" fmla="*/ 11 h 11"/>
              <a:gd name="T8" fmla="*/ 2 w 15"/>
              <a:gd name="T9" fmla="*/ 9 h 11"/>
              <a:gd name="T10" fmla="*/ 0 w 15"/>
              <a:gd name="T11" fmla="*/ 9 h 11"/>
              <a:gd name="T12" fmla="*/ 0 w 15"/>
              <a:gd name="T13" fmla="*/ 8 h 11"/>
              <a:gd name="T14" fmla="*/ 0 w 15"/>
              <a:gd name="T15" fmla="*/ 6 h 11"/>
              <a:gd name="T16" fmla="*/ 0 w 15"/>
              <a:gd name="T17" fmla="*/ 4 h 11"/>
              <a:gd name="T18" fmla="*/ 2 w 15"/>
              <a:gd name="T19" fmla="*/ 2 h 11"/>
              <a:gd name="T20" fmla="*/ 4 w 15"/>
              <a:gd name="T21" fmla="*/ 2 h 11"/>
              <a:gd name="T22" fmla="*/ 6 w 15"/>
              <a:gd name="T23" fmla="*/ 0 h 11"/>
              <a:gd name="T24" fmla="*/ 7 w 15"/>
              <a:gd name="T25" fmla="*/ 0 h 11"/>
              <a:gd name="T26" fmla="*/ 9 w 15"/>
              <a:gd name="T27" fmla="*/ 0 h 11"/>
              <a:gd name="T28" fmla="*/ 9 w 15"/>
              <a:gd name="T29" fmla="*/ 2 h 11"/>
              <a:gd name="T30" fmla="*/ 11 w 15"/>
              <a:gd name="T31" fmla="*/ 2 h 11"/>
              <a:gd name="T32" fmla="*/ 13 w 15"/>
              <a:gd name="T33" fmla="*/ 2 h 11"/>
              <a:gd name="T34" fmla="*/ 13 w 15"/>
              <a:gd name="T35" fmla="*/ 4 h 11"/>
              <a:gd name="T36" fmla="*/ 15 w 15"/>
              <a:gd name="T37" fmla="*/ 4 h 11"/>
              <a:gd name="T38" fmla="*/ 15 w 15"/>
              <a:gd name="T39" fmla="*/ 6 h 11"/>
              <a:gd name="T40" fmla="*/ 15 w 15"/>
              <a:gd name="T41" fmla="*/ 8 h 11"/>
              <a:gd name="T42" fmla="*/ 13 w 15"/>
              <a:gd name="T43" fmla="*/ 9 h 11"/>
              <a:gd name="T44" fmla="*/ 11 w 15"/>
              <a:gd name="T45" fmla="*/ 11 h 11"/>
              <a:gd name="T46" fmla="*/ 9 w 15"/>
              <a:gd name="T47" fmla="*/ 11 h 11"/>
              <a:gd name="T48" fmla="*/ 7 w 15"/>
              <a:gd name="T4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1">
                <a:moveTo>
                  <a:pt x="7" y="11"/>
                </a:move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5" y="6"/>
                </a:lnTo>
                <a:lnTo>
                  <a:pt x="15" y="8"/>
                </a:lnTo>
                <a:lnTo>
                  <a:pt x="13" y="9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6" name="Freeform 878"/>
          <p:cNvSpPr>
            <a:spLocks/>
          </p:cNvSpPr>
          <p:nvPr/>
        </p:nvSpPr>
        <p:spPr bwMode="auto">
          <a:xfrm>
            <a:off x="7015163" y="3267075"/>
            <a:ext cx="1073150" cy="349250"/>
          </a:xfrm>
          <a:custGeom>
            <a:avLst/>
            <a:gdLst>
              <a:gd name="T0" fmla="*/ 177 w 177"/>
              <a:gd name="T1" fmla="*/ 42 h 83"/>
              <a:gd name="T2" fmla="*/ 177 w 177"/>
              <a:gd name="T3" fmla="*/ 46 h 83"/>
              <a:gd name="T4" fmla="*/ 175 w 177"/>
              <a:gd name="T5" fmla="*/ 48 h 83"/>
              <a:gd name="T6" fmla="*/ 173 w 177"/>
              <a:gd name="T7" fmla="*/ 50 h 83"/>
              <a:gd name="T8" fmla="*/ 171 w 177"/>
              <a:gd name="T9" fmla="*/ 48 h 83"/>
              <a:gd name="T10" fmla="*/ 169 w 177"/>
              <a:gd name="T11" fmla="*/ 44 h 83"/>
              <a:gd name="T12" fmla="*/ 81 w 177"/>
              <a:gd name="T13" fmla="*/ 46 h 83"/>
              <a:gd name="T14" fmla="*/ 75 w 177"/>
              <a:gd name="T15" fmla="*/ 48 h 83"/>
              <a:gd name="T16" fmla="*/ 73 w 177"/>
              <a:gd name="T17" fmla="*/ 50 h 83"/>
              <a:gd name="T18" fmla="*/ 71 w 177"/>
              <a:gd name="T19" fmla="*/ 58 h 83"/>
              <a:gd name="T20" fmla="*/ 66 w 177"/>
              <a:gd name="T21" fmla="*/ 67 h 83"/>
              <a:gd name="T22" fmla="*/ 58 w 177"/>
              <a:gd name="T23" fmla="*/ 77 h 83"/>
              <a:gd name="T24" fmla="*/ 48 w 177"/>
              <a:gd name="T25" fmla="*/ 81 h 83"/>
              <a:gd name="T26" fmla="*/ 39 w 177"/>
              <a:gd name="T27" fmla="*/ 83 h 83"/>
              <a:gd name="T28" fmla="*/ 25 w 177"/>
              <a:gd name="T29" fmla="*/ 83 h 83"/>
              <a:gd name="T30" fmla="*/ 16 w 177"/>
              <a:gd name="T31" fmla="*/ 77 h 83"/>
              <a:gd name="T32" fmla="*/ 6 w 177"/>
              <a:gd name="T33" fmla="*/ 65 h 83"/>
              <a:gd name="T34" fmla="*/ 0 w 177"/>
              <a:gd name="T35" fmla="*/ 50 h 83"/>
              <a:gd name="T36" fmla="*/ 0 w 177"/>
              <a:gd name="T37" fmla="*/ 33 h 83"/>
              <a:gd name="T38" fmla="*/ 6 w 177"/>
              <a:gd name="T39" fmla="*/ 15 h 83"/>
              <a:gd name="T40" fmla="*/ 16 w 177"/>
              <a:gd name="T41" fmla="*/ 6 h 83"/>
              <a:gd name="T42" fmla="*/ 25 w 177"/>
              <a:gd name="T43" fmla="*/ 0 h 83"/>
              <a:gd name="T44" fmla="*/ 39 w 177"/>
              <a:gd name="T45" fmla="*/ 0 h 83"/>
              <a:gd name="T46" fmla="*/ 48 w 177"/>
              <a:gd name="T47" fmla="*/ 2 h 83"/>
              <a:gd name="T48" fmla="*/ 58 w 177"/>
              <a:gd name="T49" fmla="*/ 6 h 83"/>
              <a:gd name="T50" fmla="*/ 66 w 177"/>
              <a:gd name="T51" fmla="*/ 13 h 83"/>
              <a:gd name="T52" fmla="*/ 71 w 177"/>
              <a:gd name="T53" fmla="*/ 25 h 83"/>
              <a:gd name="T54" fmla="*/ 73 w 177"/>
              <a:gd name="T55" fmla="*/ 31 h 83"/>
              <a:gd name="T56" fmla="*/ 75 w 177"/>
              <a:gd name="T57" fmla="*/ 35 h 83"/>
              <a:gd name="T58" fmla="*/ 81 w 177"/>
              <a:gd name="T59" fmla="*/ 36 h 83"/>
              <a:gd name="T60" fmla="*/ 169 w 177"/>
              <a:gd name="T61" fmla="*/ 38 h 83"/>
              <a:gd name="T62" fmla="*/ 171 w 177"/>
              <a:gd name="T63" fmla="*/ 35 h 83"/>
              <a:gd name="T64" fmla="*/ 173 w 177"/>
              <a:gd name="T65" fmla="*/ 33 h 83"/>
              <a:gd name="T66" fmla="*/ 177 w 177"/>
              <a:gd name="T67" fmla="*/ 35 h 83"/>
              <a:gd name="T68" fmla="*/ 177 w 177"/>
              <a:gd name="T69" fmla="*/ 3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83">
                <a:moveTo>
                  <a:pt x="177" y="40"/>
                </a:moveTo>
                <a:lnTo>
                  <a:pt x="177" y="42"/>
                </a:lnTo>
                <a:lnTo>
                  <a:pt x="177" y="44"/>
                </a:lnTo>
                <a:lnTo>
                  <a:pt x="177" y="46"/>
                </a:lnTo>
                <a:lnTo>
                  <a:pt x="177" y="48"/>
                </a:lnTo>
                <a:lnTo>
                  <a:pt x="175" y="48"/>
                </a:lnTo>
                <a:lnTo>
                  <a:pt x="175" y="50"/>
                </a:lnTo>
                <a:lnTo>
                  <a:pt x="173" y="50"/>
                </a:lnTo>
                <a:lnTo>
                  <a:pt x="171" y="50"/>
                </a:lnTo>
                <a:lnTo>
                  <a:pt x="171" y="48"/>
                </a:lnTo>
                <a:lnTo>
                  <a:pt x="169" y="46"/>
                </a:lnTo>
                <a:lnTo>
                  <a:pt x="169" y="44"/>
                </a:lnTo>
                <a:lnTo>
                  <a:pt x="85" y="44"/>
                </a:lnTo>
                <a:lnTo>
                  <a:pt x="81" y="46"/>
                </a:lnTo>
                <a:lnTo>
                  <a:pt x="77" y="46"/>
                </a:lnTo>
                <a:lnTo>
                  <a:pt x="75" y="48"/>
                </a:lnTo>
                <a:lnTo>
                  <a:pt x="73" y="48"/>
                </a:lnTo>
                <a:lnTo>
                  <a:pt x="73" y="50"/>
                </a:lnTo>
                <a:lnTo>
                  <a:pt x="71" y="54"/>
                </a:lnTo>
                <a:lnTo>
                  <a:pt x="71" y="58"/>
                </a:lnTo>
                <a:lnTo>
                  <a:pt x="69" y="61"/>
                </a:lnTo>
                <a:lnTo>
                  <a:pt x="66" y="67"/>
                </a:lnTo>
                <a:lnTo>
                  <a:pt x="62" y="73"/>
                </a:lnTo>
                <a:lnTo>
                  <a:pt x="58" y="77"/>
                </a:lnTo>
                <a:lnTo>
                  <a:pt x="54" y="79"/>
                </a:lnTo>
                <a:lnTo>
                  <a:pt x="48" y="81"/>
                </a:lnTo>
                <a:lnTo>
                  <a:pt x="43" y="83"/>
                </a:lnTo>
                <a:lnTo>
                  <a:pt x="39" y="83"/>
                </a:lnTo>
                <a:lnTo>
                  <a:pt x="33" y="83"/>
                </a:lnTo>
                <a:lnTo>
                  <a:pt x="25" y="83"/>
                </a:lnTo>
                <a:lnTo>
                  <a:pt x="20" y="81"/>
                </a:lnTo>
                <a:lnTo>
                  <a:pt x="16" y="77"/>
                </a:lnTo>
                <a:lnTo>
                  <a:pt x="10" y="71"/>
                </a:lnTo>
                <a:lnTo>
                  <a:pt x="6" y="65"/>
                </a:lnTo>
                <a:lnTo>
                  <a:pt x="2" y="60"/>
                </a:lnTo>
                <a:lnTo>
                  <a:pt x="0" y="50"/>
                </a:lnTo>
                <a:lnTo>
                  <a:pt x="0" y="40"/>
                </a:lnTo>
                <a:lnTo>
                  <a:pt x="0" y="33"/>
                </a:lnTo>
                <a:lnTo>
                  <a:pt x="2" y="23"/>
                </a:lnTo>
                <a:lnTo>
                  <a:pt x="6" y="15"/>
                </a:lnTo>
                <a:lnTo>
                  <a:pt x="10" y="10"/>
                </a:lnTo>
                <a:lnTo>
                  <a:pt x="16" y="6"/>
                </a:lnTo>
                <a:lnTo>
                  <a:pt x="20" y="2"/>
                </a:lnTo>
                <a:lnTo>
                  <a:pt x="25" y="0"/>
                </a:lnTo>
                <a:lnTo>
                  <a:pt x="33" y="0"/>
                </a:lnTo>
                <a:lnTo>
                  <a:pt x="39" y="0"/>
                </a:lnTo>
                <a:lnTo>
                  <a:pt x="43" y="0"/>
                </a:lnTo>
                <a:lnTo>
                  <a:pt x="48" y="2"/>
                </a:lnTo>
                <a:lnTo>
                  <a:pt x="54" y="4"/>
                </a:lnTo>
                <a:lnTo>
                  <a:pt x="58" y="6"/>
                </a:lnTo>
                <a:lnTo>
                  <a:pt x="62" y="10"/>
                </a:lnTo>
                <a:lnTo>
                  <a:pt x="66" y="13"/>
                </a:lnTo>
                <a:lnTo>
                  <a:pt x="69" y="19"/>
                </a:lnTo>
                <a:lnTo>
                  <a:pt x="71" y="25"/>
                </a:lnTo>
                <a:lnTo>
                  <a:pt x="71" y="29"/>
                </a:lnTo>
                <a:lnTo>
                  <a:pt x="73" y="31"/>
                </a:lnTo>
                <a:lnTo>
                  <a:pt x="73" y="33"/>
                </a:lnTo>
                <a:lnTo>
                  <a:pt x="75" y="35"/>
                </a:lnTo>
                <a:lnTo>
                  <a:pt x="77" y="35"/>
                </a:lnTo>
                <a:lnTo>
                  <a:pt x="81" y="36"/>
                </a:lnTo>
                <a:lnTo>
                  <a:pt x="85" y="38"/>
                </a:lnTo>
                <a:lnTo>
                  <a:pt x="169" y="38"/>
                </a:lnTo>
                <a:lnTo>
                  <a:pt x="169" y="36"/>
                </a:lnTo>
                <a:lnTo>
                  <a:pt x="171" y="35"/>
                </a:lnTo>
                <a:lnTo>
                  <a:pt x="171" y="33"/>
                </a:lnTo>
                <a:lnTo>
                  <a:pt x="173" y="33"/>
                </a:lnTo>
                <a:lnTo>
                  <a:pt x="175" y="33"/>
                </a:lnTo>
                <a:lnTo>
                  <a:pt x="177" y="35"/>
                </a:lnTo>
                <a:lnTo>
                  <a:pt x="177" y="36"/>
                </a:lnTo>
                <a:lnTo>
                  <a:pt x="177" y="38"/>
                </a:lnTo>
                <a:lnTo>
                  <a:pt x="177" y="40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47" name="Freeform 879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8" name="Freeform 880"/>
          <p:cNvSpPr>
            <a:spLocks/>
          </p:cNvSpPr>
          <p:nvPr/>
        </p:nvSpPr>
        <p:spPr bwMode="auto">
          <a:xfrm>
            <a:off x="7202488" y="3379788"/>
            <a:ext cx="115887" cy="131762"/>
          </a:xfrm>
          <a:custGeom>
            <a:avLst/>
            <a:gdLst>
              <a:gd name="T0" fmla="*/ 19 w 19"/>
              <a:gd name="T1" fmla="*/ 15 h 31"/>
              <a:gd name="T2" fmla="*/ 19 w 19"/>
              <a:gd name="T3" fmla="*/ 19 h 31"/>
              <a:gd name="T4" fmla="*/ 19 w 19"/>
              <a:gd name="T5" fmla="*/ 21 h 31"/>
              <a:gd name="T6" fmla="*/ 17 w 19"/>
              <a:gd name="T7" fmla="*/ 25 h 31"/>
              <a:gd name="T8" fmla="*/ 15 w 19"/>
              <a:gd name="T9" fmla="*/ 27 h 31"/>
              <a:gd name="T10" fmla="*/ 15 w 19"/>
              <a:gd name="T11" fmla="*/ 29 h 31"/>
              <a:gd name="T12" fmla="*/ 13 w 19"/>
              <a:gd name="T13" fmla="*/ 29 h 31"/>
              <a:gd name="T14" fmla="*/ 12 w 19"/>
              <a:gd name="T15" fmla="*/ 31 h 31"/>
              <a:gd name="T16" fmla="*/ 10 w 19"/>
              <a:gd name="T17" fmla="*/ 31 h 31"/>
              <a:gd name="T18" fmla="*/ 8 w 19"/>
              <a:gd name="T19" fmla="*/ 31 h 31"/>
              <a:gd name="T20" fmla="*/ 6 w 19"/>
              <a:gd name="T21" fmla="*/ 29 h 31"/>
              <a:gd name="T22" fmla="*/ 4 w 19"/>
              <a:gd name="T23" fmla="*/ 29 h 31"/>
              <a:gd name="T24" fmla="*/ 2 w 19"/>
              <a:gd name="T25" fmla="*/ 27 h 31"/>
              <a:gd name="T26" fmla="*/ 0 w 19"/>
              <a:gd name="T27" fmla="*/ 25 h 31"/>
              <a:gd name="T28" fmla="*/ 0 w 19"/>
              <a:gd name="T29" fmla="*/ 21 h 31"/>
              <a:gd name="T30" fmla="*/ 0 w 19"/>
              <a:gd name="T31" fmla="*/ 19 h 31"/>
              <a:gd name="T32" fmla="*/ 0 w 19"/>
              <a:gd name="T33" fmla="*/ 15 h 31"/>
              <a:gd name="T34" fmla="*/ 0 w 19"/>
              <a:gd name="T35" fmla="*/ 13 h 31"/>
              <a:gd name="T36" fmla="*/ 0 w 19"/>
              <a:gd name="T37" fmla="*/ 9 h 31"/>
              <a:gd name="T38" fmla="*/ 0 w 19"/>
              <a:gd name="T39" fmla="*/ 8 h 31"/>
              <a:gd name="T40" fmla="*/ 2 w 19"/>
              <a:gd name="T41" fmla="*/ 6 h 31"/>
              <a:gd name="T42" fmla="*/ 4 w 19"/>
              <a:gd name="T43" fmla="*/ 4 h 31"/>
              <a:gd name="T44" fmla="*/ 6 w 19"/>
              <a:gd name="T45" fmla="*/ 2 h 31"/>
              <a:gd name="T46" fmla="*/ 8 w 19"/>
              <a:gd name="T47" fmla="*/ 2 h 31"/>
              <a:gd name="T48" fmla="*/ 10 w 19"/>
              <a:gd name="T49" fmla="*/ 0 h 31"/>
              <a:gd name="T50" fmla="*/ 12 w 19"/>
              <a:gd name="T51" fmla="*/ 2 h 31"/>
              <a:gd name="T52" fmla="*/ 13 w 19"/>
              <a:gd name="T53" fmla="*/ 2 h 31"/>
              <a:gd name="T54" fmla="*/ 15 w 19"/>
              <a:gd name="T55" fmla="*/ 4 h 31"/>
              <a:gd name="T56" fmla="*/ 15 w 19"/>
              <a:gd name="T57" fmla="*/ 6 h 31"/>
              <a:gd name="T58" fmla="*/ 17 w 19"/>
              <a:gd name="T59" fmla="*/ 8 h 31"/>
              <a:gd name="T60" fmla="*/ 19 w 19"/>
              <a:gd name="T61" fmla="*/ 9 h 31"/>
              <a:gd name="T62" fmla="*/ 19 w 19"/>
              <a:gd name="T63" fmla="*/ 13 h 31"/>
              <a:gd name="T64" fmla="*/ 19 w 19"/>
              <a:gd name="T6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31">
                <a:moveTo>
                  <a:pt x="19" y="15"/>
                </a:moveTo>
                <a:lnTo>
                  <a:pt x="19" y="19"/>
                </a:lnTo>
                <a:lnTo>
                  <a:pt x="19" y="21"/>
                </a:lnTo>
                <a:lnTo>
                  <a:pt x="17" y="25"/>
                </a:lnTo>
                <a:lnTo>
                  <a:pt x="15" y="27"/>
                </a:lnTo>
                <a:lnTo>
                  <a:pt x="15" y="29"/>
                </a:lnTo>
                <a:lnTo>
                  <a:pt x="13" y="29"/>
                </a:lnTo>
                <a:lnTo>
                  <a:pt x="12" y="31"/>
                </a:lnTo>
                <a:lnTo>
                  <a:pt x="10" y="31"/>
                </a:lnTo>
                <a:lnTo>
                  <a:pt x="8" y="31"/>
                </a:lnTo>
                <a:lnTo>
                  <a:pt x="6" y="29"/>
                </a:lnTo>
                <a:lnTo>
                  <a:pt x="4" y="29"/>
                </a:lnTo>
                <a:lnTo>
                  <a:pt x="2" y="27"/>
                </a:ln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4"/>
                </a:lnTo>
                <a:lnTo>
                  <a:pt x="15" y="6"/>
                </a:lnTo>
                <a:lnTo>
                  <a:pt x="17" y="8"/>
                </a:lnTo>
                <a:lnTo>
                  <a:pt x="19" y="9"/>
                </a:lnTo>
                <a:lnTo>
                  <a:pt x="19" y="13"/>
                </a:lnTo>
                <a:lnTo>
                  <a:pt x="19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49" name="Freeform 881"/>
          <p:cNvSpPr>
            <a:spLocks/>
          </p:cNvSpPr>
          <p:nvPr/>
        </p:nvSpPr>
        <p:spPr bwMode="auto">
          <a:xfrm>
            <a:off x="5886450" y="3081338"/>
            <a:ext cx="1085850" cy="539750"/>
          </a:xfrm>
          <a:custGeom>
            <a:avLst/>
            <a:gdLst>
              <a:gd name="T0" fmla="*/ 108 w 179"/>
              <a:gd name="T1" fmla="*/ 67 h 128"/>
              <a:gd name="T2" fmla="*/ 106 w 179"/>
              <a:gd name="T3" fmla="*/ 54 h 128"/>
              <a:gd name="T4" fmla="*/ 96 w 179"/>
              <a:gd name="T5" fmla="*/ 48 h 128"/>
              <a:gd name="T6" fmla="*/ 75 w 179"/>
              <a:gd name="T7" fmla="*/ 42 h 128"/>
              <a:gd name="T8" fmla="*/ 63 w 179"/>
              <a:gd name="T9" fmla="*/ 27 h 128"/>
              <a:gd name="T10" fmla="*/ 65 w 179"/>
              <a:gd name="T11" fmla="*/ 11 h 128"/>
              <a:gd name="T12" fmla="*/ 69 w 179"/>
              <a:gd name="T13" fmla="*/ 8 h 128"/>
              <a:gd name="T14" fmla="*/ 69 w 179"/>
              <a:gd name="T15" fmla="*/ 2 h 128"/>
              <a:gd name="T16" fmla="*/ 73 w 179"/>
              <a:gd name="T17" fmla="*/ 2 h 128"/>
              <a:gd name="T18" fmla="*/ 79 w 179"/>
              <a:gd name="T19" fmla="*/ 6 h 128"/>
              <a:gd name="T20" fmla="*/ 79 w 179"/>
              <a:gd name="T21" fmla="*/ 11 h 128"/>
              <a:gd name="T22" fmla="*/ 73 w 179"/>
              <a:gd name="T23" fmla="*/ 11 h 128"/>
              <a:gd name="T24" fmla="*/ 69 w 179"/>
              <a:gd name="T25" fmla="*/ 19 h 128"/>
              <a:gd name="T26" fmla="*/ 69 w 179"/>
              <a:gd name="T27" fmla="*/ 25 h 128"/>
              <a:gd name="T28" fmla="*/ 77 w 179"/>
              <a:gd name="T29" fmla="*/ 34 h 128"/>
              <a:gd name="T30" fmla="*/ 86 w 179"/>
              <a:gd name="T31" fmla="*/ 40 h 128"/>
              <a:gd name="T32" fmla="*/ 102 w 179"/>
              <a:gd name="T33" fmla="*/ 42 h 128"/>
              <a:gd name="T34" fmla="*/ 113 w 179"/>
              <a:gd name="T35" fmla="*/ 57 h 128"/>
              <a:gd name="T36" fmla="*/ 111 w 179"/>
              <a:gd name="T37" fmla="*/ 77 h 128"/>
              <a:gd name="T38" fmla="*/ 171 w 179"/>
              <a:gd name="T39" fmla="*/ 82 h 128"/>
              <a:gd name="T40" fmla="*/ 173 w 179"/>
              <a:gd name="T41" fmla="*/ 79 h 128"/>
              <a:gd name="T42" fmla="*/ 177 w 179"/>
              <a:gd name="T43" fmla="*/ 77 h 128"/>
              <a:gd name="T44" fmla="*/ 179 w 179"/>
              <a:gd name="T45" fmla="*/ 82 h 128"/>
              <a:gd name="T46" fmla="*/ 179 w 179"/>
              <a:gd name="T47" fmla="*/ 88 h 128"/>
              <a:gd name="T48" fmla="*/ 177 w 179"/>
              <a:gd name="T49" fmla="*/ 92 h 128"/>
              <a:gd name="T50" fmla="*/ 173 w 179"/>
              <a:gd name="T51" fmla="*/ 94 h 128"/>
              <a:gd name="T52" fmla="*/ 171 w 179"/>
              <a:gd name="T53" fmla="*/ 90 h 128"/>
              <a:gd name="T54" fmla="*/ 148 w 179"/>
              <a:gd name="T55" fmla="*/ 88 h 128"/>
              <a:gd name="T56" fmla="*/ 117 w 179"/>
              <a:gd name="T57" fmla="*/ 88 h 128"/>
              <a:gd name="T58" fmla="*/ 86 w 179"/>
              <a:gd name="T59" fmla="*/ 88 h 128"/>
              <a:gd name="T60" fmla="*/ 77 w 179"/>
              <a:gd name="T61" fmla="*/ 92 h 128"/>
              <a:gd name="T62" fmla="*/ 73 w 179"/>
              <a:gd name="T63" fmla="*/ 98 h 128"/>
              <a:gd name="T64" fmla="*/ 67 w 179"/>
              <a:gd name="T65" fmla="*/ 111 h 128"/>
              <a:gd name="T66" fmla="*/ 54 w 179"/>
              <a:gd name="T67" fmla="*/ 123 h 128"/>
              <a:gd name="T68" fmla="*/ 38 w 179"/>
              <a:gd name="T69" fmla="*/ 127 h 128"/>
              <a:gd name="T70" fmla="*/ 21 w 179"/>
              <a:gd name="T71" fmla="*/ 125 h 128"/>
              <a:gd name="T72" fmla="*/ 8 w 179"/>
              <a:gd name="T73" fmla="*/ 111 h 128"/>
              <a:gd name="T74" fmla="*/ 0 w 179"/>
              <a:gd name="T75" fmla="*/ 86 h 128"/>
              <a:gd name="T76" fmla="*/ 8 w 179"/>
              <a:gd name="T77" fmla="*/ 61 h 128"/>
              <a:gd name="T78" fmla="*/ 21 w 179"/>
              <a:gd name="T79" fmla="*/ 46 h 128"/>
              <a:gd name="T80" fmla="*/ 38 w 179"/>
              <a:gd name="T81" fmla="*/ 44 h 128"/>
              <a:gd name="T82" fmla="*/ 54 w 179"/>
              <a:gd name="T83" fmla="*/ 48 h 128"/>
              <a:gd name="T84" fmla="*/ 67 w 179"/>
              <a:gd name="T85" fmla="*/ 59 h 128"/>
              <a:gd name="T86" fmla="*/ 73 w 179"/>
              <a:gd name="T87" fmla="*/ 73 h 128"/>
              <a:gd name="T88" fmla="*/ 77 w 179"/>
              <a:gd name="T89" fmla="*/ 79 h 128"/>
              <a:gd name="T90" fmla="*/ 86 w 179"/>
              <a:gd name="T91" fmla="*/ 82 h 128"/>
              <a:gd name="T92" fmla="*/ 98 w 179"/>
              <a:gd name="T93" fmla="*/ 82 h 128"/>
              <a:gd name="T94" fmla="*/ 102 w 179"/>
              <a:gd name="T95" fmla="*/ 7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9" h="128">
                <a:moveTo>
                  <a:pt x="106" y="75"/>
                </a:moveTo>
                <a:lnTo>
                  <a:pt x="108" y="71"/>
                </a:lnTo>
                <a:lnTo>
                  <a:pt x="108" y="67"/>
                </a:lnTo>
                <a:lnTo>
                  <a:pt x="109" y="61"/>
                </a:lnTo>
                <a:lnTo>
                  <a:pt x="108" y="57"/>
                </a:lnTo>
                <a:lnTo>
                  <a:pt x="106" y="54"/>
                </a:lnTo>
                <a:lnTo>
                  <a:pt x="104" y="50"/>
                </a:lnTo>
                <a:lnTo>
                  <a:pt x="100" y="48"/>
                </a:lnTo>
                <a:lnTo>
                  <a:pt x="96" y="48"/>
                </a:lnTo>
                <a:lnTo>
                  <a:pt x="88" y="46"/>
                </a:lnTo>
                <a:lnTo>
                  <a:pt x="81" y="44"/>
                </a:lnTo>
                <a:lnTo>
                  <a:pt x="75" y="42"/>
                </a:lnTo>
                <a:lnTo>
                  <a:pt x="69" y="38"/>
                </a:lnTo>
                <a:lnTo>
                  <a:pt x="65" y="33"/>
                </a:lnTo>
                <a:lnTo>
                  <a:pt x="63" y="27"/>
                </a:lnTo>
                <a:lnTo>
                  <a:pt x="63" y="21"/>
                </a:lnTo>
                <a:lnTo>
                  <a:pt x="65" y="13"/>
                </a:lnTo>
                <a:lnTo>
                  <a:pt x="65" y="11"/>
                </a:lnTo>
                <a:lnTo>
                  <a:pt x="67" y="11"/>
                </a:lnTo>
                <a:lnTo>
                  <a:pt x="67" y="9"/>
                </a:lnTo>
                <a:lnTo>
                  <a:pt x="69" y="8"/>
                </a:lnTo>
                <a:lnTo>
                  <a:pt x="69" y="6"/>
                </a:lnTo>
                <a:lnTo>
                  <a:pt x="69" y="4"/>
                </a:lnTo>
                <a:lnTo>
                  <a:pt x="69" y="2"/>
                </a:lnTo>
                <a:lnTo>
                  <a:pt x="69" y="0"/>
                </a:lnTo>
                <a:lnTo>
                  <a:pt x="73" y="0"/>
                </a:lnTo>
                <a:lnTo>
                  <a:pt x="73" y="2"/>
                </a:lnTo>
                <a:lnTo>
                  <a:pt x="75" y="2"/>
                </a:lnTo>
                <a:lnTo>
                  <a:pt x="77" y="4"/>
                </a:lnTo>
                <a:lnTo>
                  <a:pt x="79" y="6"/>
                </a:lnTo>
                <a:lnTo>
                  <a:pt x="81" y="8"/>
                </a:lnTo>
                <a:lnTo>
                  <a:pt x="81" y="9"/>
                </a:lnTo>
                <a:lnTo>
                  <a:pt x="79" y="11"/>
                </a:lnTo>
                <a:lnTo>
                  <a:pt x="77" y="11"/>
                </a:lnTo>
                <a:lnTo>
                  <a:pt x="75" y="9"/>
                </a:lnTo>
                <a:lnTo>
                  <a:pt x="73" y="11"/>
                </a:lnTo>
                <a:lnTo>
                  <a:pt x="71" y="13"/>
                </a:lnTo>
                <a:lnTo>
                  <a:pt x="71" y="15"/>
                </a:lnTo>
                <a:lnTo>
                  <a:pt x="69" y="19"/>
                </a:lnTo>
                <a:lnTo>
                  <a:pt x="69" y="21"/>
                </a:lnTo>
                <a:lnTo>
                  <a:pt x="69" y="23"/>
                </a:lnTo>
                <a:lnTo>
                  <a:pt x="69" y="25"/>
                </a:lnTo>
                <a:lnTo>
                  <a:pt x="71" y="29"/>
                </a:lnTo>
                <a:lnTo>
                  <a:pt x="73" y="33"/>
                </a:lnTo>
                <a:lnTo>
                  <a:pt x="77" y="34"/>
                </a:lnTo>
                <a:lnTo>
                  <a:pt x="79" y="38"/>
                </a:lnTo>
                <a:lnTo>
                  <a:pt x="83" y="38"/>
                </a:lnTo>
                <a:lnTo>
                  <a:pt x="86" y="40"/>
                </a:lnTo>
                <a:lnTo>
                  <a:pt x="90" y="42"/>
                </a:lnTo>
                <a:lnTo>
                  <a:pt x="96" y="42"/>
                </a:lnTo>
                <a:lnTo>
                  <a:pt x="102" y="42"/>
                </a:lnTo>
                <a:lnTo>
                  <a:pt x="108" y="46"/>
                </a:lnTo>
                <a:lnTo>
                  <a:pt x="111" y="52"/>
                </a:lnTo>
                <a:lnTo>
                  <a:pt x="113" y="57"/>
                </a:lnTo>
                <a:lnTo>
                  <a:pt x="115" y="63"/>
                </a:lnTo>
                <a:lnTo>
                  <a:pt x="113" y="69"/>
                </a:lnTo>
                <a:lnTo>
                  <a:pt x="111" y="77"/>
                </a:lnTo>
                <a:lnTo>
                  <a:pt x="108" y="82"/>
                </a:lnTo>
                <a:lnTo>
                  <a:pt x="119" y="82"/>
                </a:lnTo>
                <a:lnTo>
                  <a:pt x="171" y="82"/>
                </a:lnTo>
                <a:lnTo>
                  <a:pt x="171" y="80"/>
                </a:lnTo>
                <a:lnTo>
                  <a:pt x="171" y="79"/>
                </a:lnTo>
                <a:lnTo>
                  <a:pt x="173" y="79"/>
                </a:lnTo>
                <a:lnTo>
                  <a:pt x="173" y="77"/>
                </a:lnTo>
                <a:lnTo>
                  <a:pt x="175" y="77"/>
                </a:lnTo>
                <a:lnTo>
                  <a:pt x="177" y="77"/>
                </a:lnTo>
                <a:lnTo>
                  <a:pt x="179" y="79"/>
                </a:lnTo>
                <a:lnTo>
                  <a:pt x="179" y="80"/>
                </a:lnTo>
                <a:lnTo>
                  <a:pt x="179" y="82"/>
                </a:lnTo>
                <a:lnTo>
                  <a:pt x="179" y="84"/>
                </a:lnTo>
                <a:lnTo>
                  <a:pt x="179" y="86"/>
                </a:lnTo>
                <a:lnTo>
                  <a:pt x="179" y="88"/>
                </a:lnTo>
                <a:lnTo>
                  <a:pt x="179" y="90"/>
                </a:lnTo>
                <a:lnTo>
                  <a:pt x="179" y="92"/>
                </a:lnTo>
                <a:lnTo>
                  <a:pt x="177" y="92"/>
                </a:lnTo>
                <a:lnTo>
                  <a:pt x="177" y="94"/>
                </a:lnTo>
                <a:lnTo>
                  <a:pt x="175" y="94"/>
                </a:lnTo>
                <a:lnTo>
                  <a:pt x="173" y="94"/>
                </a:lnTo>
                <a:lnTo>
                  <a:pt x="173" y="92"/>
                </a:lnTo>
                <a:lnTo>
                  <a:pt x="171" y="92"/>
                </a:lnTo>
                <a:lnTo>
                  <a:pt x="171" y="90"/>
                </a:lnTo>
                <a:lnTo>
                  <a:pt x="171" y="88"/>
                </a:lnTo>
                <a:lnTo>
                  <a:pt x="159" y="88"/>
                </a:lnTo>
                <a:lnTo>
                  <a:pt x="148" y="88"/>
                </a:lnTo>
                <a:lnTo>
                  <a:pt x="138" y="88"/>
                </a:lnTo>
                <a:lnTo>
                  <a:pt x="129" y="88"/>
                </a:lnTo>
                <a:lnTo>
                  <a:pt x="117" y="88"/>
                </a:lnTo>
                <a:lnTo>
                  <a:pt x="108" y="88"/>
                </a:lnTo>
                <a:lnTo>
                  <a:pt x="96" y="88"/>
                </a:lnTo>
                <a:lnTo>
                  <a:pt x="86" y="88"/>
                </a:lnTo>
                <a:lnTo>
                  <a:pt x="81" y="90"/>
                </a:lnTo>
                <a:lnTo>
                  <a:pt x="79" y="90"/>
                </a:lnTo>
                <a:lnTo>
                  <a:pt x="77" y="92"/>
                </a:lnTo>
                <a:lnTo>
                  <a:pt x="75" y="94"/>
                </a:lnTo>
                <a:lnTo>
                  <a:pt x="73" y="96"/>
                </a:lnTo>
                <a:lnTo>
                  <a:pt x="73" y="98"/>
                </a:lnTo>
                <a:lnTo>
                  <a:pt x="71" y="102"/>
                </a:lnTo>
                <a:lnTo>
                  <a:pt x="69" y="107"/>
                </a:lnTo>
                <a:lnTo>
                  <a:pt x="67" y="111"/>
                </a:lnTo>
                <a:lnTo>
                  <a:pt x="63" y="117"/>
                </a:lnTo>
                <a:lnTo>
                  <a:pt x="60" y="121"/>
                </a:lnTo>
                <a:lnTo>
                  <a:pt x="54" y="123"/>
                </a:lnTo>
                <a:lnTo>
                  <a:pt x="50" y="125"/>
                </a:lnTo>
                <a:lnTo>
                  <a:pt x="44" y="127"/>
                </a:lnTo>
                <a:lnTo>
                  <a:pt x="38" y="127"/>
                </a:lnTo>
                <a:lnTo>
                  <a:pt x="33" y="128"/>
                </a:lnTo>
                <a:lnTo>
                  <a:pt x="27" y="127"/>
                </a:lnTo>
                <a:lnTo>
                  <a:pt x="21" y="125"/>
                </a:lnTo>
                <a:lnTo>
                  <a:pt x="15" y="121"/>
                </a:lnTo>
                <a:lnTo>
                  <a:pt x="12" y="117"/>
                </a:lnTo>
                <a:lnTo>
                  <a:pt x="8" y="111"/>
                </a:lnTo>
                <a:lnTo>
                  <a:pt x="4" y="104"/>
                </a:lnTo>
                <a:lnTo>
                  <a:pt x="2" y="96"/>
                </a:lnTo>
                <a:lnTo>
                  <a:pt x="0" y="86"/>
                </a:lnTo>
                <a:lnTo>
                  <a:pt x="2" y="77"/>
                </a:lnTo>
                <a:lnTo>
                  <a:pt x="4" y="67"/>
                </a:lnTo>
                <a:lnTo>
                  <a:pt x="8" y="61"/>
                </a:lnTo>
                <a:lnTo>
                  <a:pt x="12" y="56"/>
                </a:lnTo>
                <a:lnTo>
                  <a:pt x="15" y="50"/>
                </a:lnTo>
                <a:lnTo>
                  <a:pt x="21" y="46"/>
                </a:lnTo>
                <a:lnTo>
                  <a:pt x="27" y="44"/>
                </a:lnTo>
                <a:lnTo>
                  <a:pt x="33" y="44"/>
                </a:lnTo>
                <a:lnTo>
                  <a:pt x="38" y="44"/>
                </a:lnTo>
                <a:lnTo>
                  <a:pt x="44" y="44"/>
                </a:lnTo>
                <a:lnTo>
                  <a:pt x="50" y="46"/>
                </a:lnTo>
                <a:lnTo>
                  <a:pt x="54" y="48"/>
                </a:lnTo>
                <a:lnTo>
                  <a:pt x="60" y="50"/>
                </a:lnTo>
                <a:lnTo>
                  <a:pt x="63" y="54"/>
                </a:lnTo>
                <a:lnTo>
                  <a:pt x="67" y="59"/>
                </a:lnTo>
                <a:lnTo>
                  <a:pt x="69" y="65"/>
                </a:lnTo>
                <a:lnTo>
                  <a:pt x="71" y="69"/>
                </a:lnTo>
                <a:lnTo>
                  <a:pt x="73" y="73"/>
                </a:lnTo>
                <a:lnTo>
                  <a:pt x="73" y="77"/>
                </a:lnTo>
                <a:lnTo>
                  <a:pt x="75" y="77"/>
                </a:lnTo>
                <a:lnTo>
                  <a:pt x="77" y="79"/>
                </a:lnTo>
                <a:lnTo>
                  <a:pt x="79" y="80"/>
                </a:lnTo>
                <a:lnTo>
                  <a:pt x="81" y="80"/>
                </a:lnTo>
                <a:lnTo>
                  <a:pt x="86" y="82"/>
                </a:lnTo>
                <a:lnTo>
                  <a:pt x="92" y="82"/>
                </a:lnTo>
                <a:lnTo>
                  <a:pt x="94" y="82"/>
                </a:lnTo>
                <a:lnTo>
                  <a:pt x="98" y="82"/>
                </a:lnTo>
                <a:lnTo>
                  <a:pt x="98" y="80"/>
                </a:lnTo>
                <a:lnTo>
                  <a:pt x="100" y="80"/>
                </a:lnTo>
                <a:lnTo>
                  <a:pt x="102" y="79"/>
                </a:lnTo>
                <a:lnTo>
                  <a:pt x="104" y="77"/>
                </a:lnTo>
                <a:lnTo>
                  <a:pt x="106" y="75"/>
                </a:lnTo>
              </a:path>
            </a:pathLst>
          </a:custGeom>
          <a:solidFill>
            <a:schemeClr val="folHlink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50" name="Freeform 882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5 w 17"/>
              <a:gd name="T7" fmla="*/ 11 h 11"/>
              <a:gd name="T8" fmla="*/ 4 w 17"/>
              <a:gd name="T9" fmla="*/ 9 h 11"/>
              <a:gd name="T10" fmla="*/ 2 w 17"/>
              <a:gd name="T11" fmla="*/ 9 h 11"/>
              <a:gd name="T12" fmla="*/ 2 w 17"/>
              <a:gd name="T13" fmla="*/ 9 h 11"/>
              <a:gd name="T14" fmla="*/ 2 w 17"/>
              <a:gd name="T15" fmla="*/ 7 h 11"/>
              <a:gd name="T16" fmla="*/ 0 w 17"/>
              <a:gd name="T17" fmla="*/ 7 h 11"/>
              <a:gd name="T18" fmla="*/ 0 w 17"/>
              <a:gd name="T19" fmla="*/ 6 h 11"/>
              <a:gd name="T20" fmla="*/ 0 w 17"/>
              <a:gd name="T21" fmla="*/ 6 h 11"/>
              <a:gd name="T22" fmla="*/ 2 w 17"/>
              <a:gd name="T23" fmla="*/ 4 h 11"/>
              <a:gd name="T24" fmla="*/ 2 w 17"/>
              <a:gd name="T25" fmla="*/ 4 h 11"/>
              <a:gd name="T26" fmla="*/ 2 w 17"/>
              <a:gd name="T27" fmla="*/ 2 h 11"/>
              <a:gd name="T28" fmla="*/ 4 w 17"/>
              <a:gd name="T29" fmla="*/ 2 h 11"/>
              <a:gd name="T30" fmla="*/ 5 w 17"/>
              <a:gd name="T31" fmla="*/ 0 h 11"/>
              <a:gd name="T32" fmla="*/ 7 w 17"/>
              <a:gd name="T33" fmla="*/ 0 h 11"/>
              <a:gd name="T34" fmla="*/ 9 w 17"/>
              <a:gd name="T35" fmla="*/ 0 h 11"/>
              <a:gd name="T36" fmla="*/ 9 w 17"/>
              <a:gd name="T37" fmla="*/ 0 h 11"/>
              <a:gd name="T38" fmla="*/ 11 w 17"/>
              <a:gd name="T39" fmla="*/ 0 h 11"/>
              <a:gd name="T40" fmla="*/ 13 w 17"/>
              <a:gd name="T41" fmla="*/ 0 h 11"/>
              <a:gd name="T42" fmla="*/ 13 w 17"/>
              <a:gd name="T43" fmla="*/ 0 h 11"/>
              <a:gd name="T44" fmla="*/ 15 w 17"/>
              <a:gd name="T45" fmla="*/ 2 h 11"/>
              <a:gd name="T46" fmla="*/ 15 w 17"/>
              <a:gd name="T47" fmla="*/ 2 h 11"/>
              <a:gd name="T48" fmla="*/ 17 w 17"/>
              <a:gd name="T49" fmla="*/ 4 h 11"/>
              <a:gd name="T50" fmla="*/ 17 w 17"/>
              <a:gd name="T51" fmla="*/ 4 h 11"/>
              <a:gd name="T52" fmla="*/ 15 w 17"/>
              <a:gd name="T53" fmla="*/ 6 h 11"/>
              <a:gd name="T54" fmla="*/ 15 w 17"/>
              <a:gd name="T55" fmla="*/ 6 h 11"/>
              <a:gd name="T56" fmla="*/ 15 w 17"/>
              <a:gd name="T57" fmla="*/ 7 h 11"/>
              <a:gd name="T58" fmla="*/ 13 w 17"/>
              <a:gd name="T59" fmla="*/ 7 h 11"/>
              <a:gd name="T60" fmla="*/ 13 w 17"/>
              <a:gd name="T61" fmla="*/ 9 h 11"/>
              <a:gd name="T62" fmla="*/ 11 w 17"/>
              <a:gd name="T63" fmla="*/ 9 h 11"/>
              <a:gd name="T64" fmla="*/ 9 w 17"/>
              <a:gd name="T6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7" y="4"/>
                </a:lnTo>
                <a:lnTo>
                  <a:pt x="17" y="4"/>
                </a:lnTo>
                <a:lnTo>
                  <a:pt x="15" y="6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1" name="Freeform 883"/>
          <p:cNvSpPr>
            <a:spLocks/>
          </p:cNvSpPr>
          <p:nvPr/>
        </p:nvSpPr>
        <p:spPr bwMode="auto">
          <a:xfrm>
            <a:off x="6376988" y="2992438"/>
            <a:ext cx="103187" cy="46037"/>
          </a:xfrm>
          <a:custGeom>
            <a:avLst/>
            <a:gdLst>
              <a:gd name="T0" fmla="*/ 9 w 17"/>
              <a:gd name="T1" fmla="*/ 11 h 11"/>
              <a:gd name="T2" fmla="*/ 7 w 17"/>
              <a:gd name="T3" fmla="*/ 11 h 11"/>
              <a:gd name="T4" fmla="*/ 5 w 17"/>
              <a:gd name="T5" fmla="*/ 11 h 11"/>
              <a:gd name="T6" fmla="*/ 4 w 17"/>
              <a:gd name="T7" fmla="*/ 9 h 11"/>
              <a:gd name="T8" fmla="*/ 2 w 17"/>
              <a:gd name="T9" fmla="*/ 9 h 11"/>
              <a:gd name="T10" fmla="*/ 2 w 17"/>
              <a:gd name="T11" fmla="*/ 7 h 11"/>
              <a:gd name="T12" fmla="*/ 0 w 17"/>
              <a:gd name="T13" fmla="*/ 7 h 11"/>
              <a:gd name="T14" fmla="*/ 0 w 17"/>
              <a:gd name="T15" fmla="*/ 6 h 11"/>
              <a:gd name="T16" fmla="*/ 2 w 17"/>
              <a:gd name="T17" fmla="*/ 4 h 11"/>
              <a:gd name="T18" fmla="*/ 2 w 17"/>
              <a:gd name="T19" fmla="*/ 2 h 11"/>
              <a:gd name="T20" fmla="*/ 4 w 17"/>
              <a:gd name="T21" fmla="*/ 2 h 11"/>
              <a:gd name="T22" fmla="*/ 5 w 17"/>
              <a:gd name="T23" fmla="*/ 0 h 11"/>
              <a:gd name="T24" fmla="*/ 7 w 17"/>
              <a:gd name="T25" fmla="*/ 0 h 11"/>
              <a:gd name="T26" fmla="*/ 9 w 17"/>
              <a:gd name="T27" fmla="*/ 0 h 11"/>
              <a:gd name="T28" fmla="*/ 11 w 17"/>
              <a:gd name="T29" fmla="*/ 0 h 11"/>
              <a:gd name="T30" fmla="*/ 13 w 17"/>
              <a:gd name="T31" fmla="*/ 0 h 11"/>
              <a:gd name="T32" fmla="*/ 15 w 17"/>
              <a:gd name="T33" fmla="*/ 2 h 11"/>
              <a:gd name="T34" fmla="*/ 17 w 17"/>
              <a:gd name="T35" fmla="*/ 4 h 11"/>
              <a:gd name="T36" fmla="*/ 15 w 17"/>
              <a:gd name="T37" fmla="*/ 6 h 11"/>
              <a:gd name="T38" fmla="*/ 15 w 17"/>
              <a:gd name="T39" fmla="*/ 7 h 11"/>
              <a:gd name="T40" fmla="*/ 13 w 17"/>
              <a:gd name="T41" fmla="*/ 7 h 11"/>
              <a:gd name="T42" fmla="*/ 13 w 17"/>
              <a:gd name="T43" fmla="*/ 9 h 11"/>
              <a:gd name="T44" fmla="*/ 11 w 17"/>
              <a:gd name="T45" fmla="*/ 9 h 11"/>
              <a:gd name="T46" fmla="*/ 9 w 17"/>
              <a:gd name="T4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" h="11">
                <a:moveTo>
                  <a:pt x="9" y="11"/>
                </a:moveTo>
                <a:lnTo>
                  <a:pt x="7" y="11"/>
                </a:lnTo>
                <a:lnTo>
                  <a:pt x="5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9" y="1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2" name="Freeform 884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11 w 11"/>
              <a:gd name="T3" fmla="*/ 4 h 12"/>
              <a:gd name="T4" fmla="*/ 11 w 11"/>
              <a:gd name="T5" fmla="*/ 4 h 12"/>
              <a:gd name="T6" fmla="*/ 9 w 11"/>
              <a:gd name="T7" fmla="*/ 6 h 12"/>
              <a:gd name="T8" fmla="*/ 9 w 11"/>
              <a:gd name="T9" fmla="*/ 6 h 12"/>
              <a:gd name="T10" fmla="*/ 9 w 11"/>
              <a:gd name="T11" fmla="*/ 6 h 12"/>
              <a:gd name="T12" fmla="*/ 7 w 11"/>
              <a:gd name="T13" fmla="*/ 6 h 12"/>
              <a:gd name="T14" fmla="*/ 7 w 11"/>
              <a:gd name="T15" fmla="*/ 6 h 12"/>
              <a:gd name="T16" fmla="*/ 7 w 11"/>
              <a:gd name="T17" fmla="*/ 8 h 12"/>
              <a:gd name="T18" fmla="*/ 7 w 11"/>
              <a:gd name="T19" fmla="*/ 8 h 12"/>
              <a:gd name="T20" fmla="*/ 7 w 11"/>
              <a:gd name="T21" fmla="*/ 8 h 12"/>
              <a:gd name="T22" fmla="*/ 7 w 11"/>
              <a:gd name="T23" fmla="*/ 10 h 12"/>
              <a:gd name="T24" fmla="*/ 7 w 11"/>
              <a:gd name="T25" fmla="*/ 10 h 12"/>
              <a:gd name="T26" fmla="*/ 7 w 11"/>
              <a:gd name="T27" fmla="*/ 10 h 12"/>
              <a:gd name="T28" fmla="*/ 7 w 11"/>
              <a:gd name="T29" fmla="*/ 10 h 12"/>
              <a:gd name="T30" fmla="*/ 7 w 11"/>
              <a:gd name="T31" fmla="*/ 12 h 12"/>
              <a:gd name="T32" fmla="*/ 7 w 11"/>
              <a:gd name="T33" fmla="*/ 12 h 12"/>
              <a:gd name="T34" fmla="*/ 7 w 11"/>
              <a:gd name="T35" fmla="*/ 12 h 12"/>
              <a:gd name="T36" fmla="*/ 6 w 11"/>
              <a:gd name="T37" fmla="*/ 12 h 12"/>
              <a:gd name="T38" fmla="*/ 6 w 11"/>
              <a:gd name="T39" fmla="*/ 12 h 12"/>
              <a:gd name="T40" fmla="*/ 4 w 11"/>
              <a:gd name="T41" fmla="*/ 12 h 12"/>
              <a:gd name="T42" fmla="*/ 4 w 11"/>
              <a:gd name="T43" fmla="*/ 12 h 12"/>
              <a:gd name="T44" fmla="*/ 4 w 11"/>
              <a:gd name="T45" fmla="*/ 12 h 12"/>
              <a:gd name="T46" fmla="*/ 2 w 11"/>
              <a:gd name="T47" fmla="*/ 10 h 12"/>
              <a:gd name="T48" fmla="*/ 2 w 11"/>
              <a:gd name="T49" fmla="*/ 10 h 12"/>
              <a:gd name="T50" fmla="*/ 2 w 11"/>
              <a:gd name="T51" fmla="*/ 10 h 12"/>
              <a:gd name="T52" fmla="*/ 0 w 11"/>
              <a:gd name="T53" fmla="*/ 8 h 12"/>
              <a:gd name="T54" fmla="*/ 0 w 11"/>
              <a:gd name="T55" fmla="*/ 8 h 12"/>
              <a:gd name="T56" fmla="*/ 0 w 11"/>
              <a:gd name="T57" fmla="*/ 8 h 12"/>
              <a:gd name="T58" fmla="*/ 0 w 11"/>
              <a:gd name="T59" fmla="*/ 6 h 12"/>
              <a:gd name="T60" fmla="*/ 0 w 11"/>
              <a:gd name="T61" fmla="*/ 6 h 12"/>
              <a:gd name="T62" fmla="*/ 0 w 11"/>
              <a:gd name="T63" fmla="*/ 4 h 12"/>
              <a:gd name="T64" fmla="*/ 2 w 11"/>
              <a:gd name="T65" fmla="*/ 4 h 12"/>
              <a:gd name="T66" fmla="*/ 2 w 11"/>
              <a:gd name="T67" fmla="*/ 4 h 12"/>
              <a:gd name="T68" fmla="*/ 2 w 11"/>
              <a:gd name="T69" fmla="*/ 4 h 12"/>
              <a:gd name="T70" fmla="*/ 2 w 11"/>
              <a:gd name="T71" fmla="*/ 4 h 12"/>
              <a:gd name="T72" fmla="*/ 2 w 11"/>
              <a:gd name="T73" fmla="*/ 4 h 12"/>
              <a:gd name="T74" fmla="*/ 4 w 11"/>
              <a:gd name="T75" fmla="*/ 4 h 12"/>
              <a:gd name="T76" fmla="*/ 4 w 11"/>
              <a:gd name="T77" fmla="*/ 4 h 12"/>
              <a:gd name="T78" fmla="*/ 4 w 11"/>
              <a:gd name="T79" fmla="*/ 4 h 12"/>
              <a:gd name="T80" fmla="*/ 4 w 11"/>
              <a:gd name="T81" fmla="*/ 4 h 12"/>
              <a:gd name="T82" fmla="*/ 4 w 11"/>
              <a:gd name="T83" fmla="*/ 4 h 12"/>
              <a:gd name="T84" fmla="*/ 6 w 11"/>
              <a:gd name="T85" fmla="*/ 4 h 12"/>
              <a:gd name="T86" fmla="*/ 6 w 11"/>
              <a:gd name="T87" fmla="*/ 2 h 12"/>
              <a:gd name="T88" fmla="*/ 6 w 11"/>
              <a:gd name="T89" fmla="*/ 2 h 12"/>
              <a:gd name="T90" fmla="*/ 6 w 11"/>
              <a:gd name="T91" fmla="*/ 2 h 12"/>
              <a:gd name="T92" fmla="*/ 7 w 11"/>
              <a:gd name="T93" fmla="*/ 2 h 12"/>
              <a:gd name="T94" fmla="*/ 7 w 11"/>
              <a:gd name="T95" fmla="*/ 0 h 12"/>
              <a:gd name="T96" fmla="*/ 7 w 11"/>
              <a:gd name="T97" fmla="*/ 0 h 12"/>
              <a:gd name="T98" fmla="*/ 11 w 11"/>
              <a:gd name="T9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11" y="4"/>
                </a:lnTo>
                <a:lnTo>
                  <a:pt x="11" y="4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11" y="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3" name="Freeform 885"/>
          <p:cNvSpPr>
            <a:spLocks/>
          </p:cNvSpPr>
          <p:nvPr/>
        </p:nvSpPr>
        <p:spPr bwMode="auto">
          <a:xfrm>
            <a:off x="7391400" y="3241675"/>
            <a:ext cx="66675" cy="50800"/>
          </a:xfrm>
          <a:custGeom>
            <a:avLst/>
            <a:gdLst>
              <a:gd name="T0" fmla="*/ 11 w 11"/>
              <a:gd name="T1" fmla="*/ 4 h 12"/>
              <a:gd name="T2" fmla="*/ 9 w 11"/>
              <a:gd name="T3" fmla="*/ 6 h 12"/>
              <a:gd name="T4" fmla="*/ 7 w 11"/>
              <a:gd name="T5" fmla="*/ 6 h 12"/>
              <a:gd name="T6" fmla="*/ 7 w 11"/>
              <a:gd name="T7" fmla="*/ 8 h 12"/>
              <a:gd name="T8" fmla="*/ 7 w 11"/>
              <a:gd name="T9" fmla="*/ 10 h 12"/>
              <a:gd name="T10" fmla="*/ 7 w 11"/>
              <a:gd name="T11" fmla="*/ 12 h 12"/>
              <a:gd name="T12" fmla="*/ 6 w 11"/>
              <a:gd name="T13" fmla="*/ 12 h 12"/>
              <a:gd name="T14" fmla="*/ 4 w 11"/>
              <a:gd name="T15" fmla="*/ 12 h 12"/>
              <a:gd name="T16" fmla="*/ 2 w 11"/>
              <a:gd name="T17" fmla="*/ 10 h 12"/>
              <a:gd name="T18" fmla="*/ 0 w 11"/>
              <a:gd name="T19" fmla="*/ 8 h 12"/>
              <a:gd name="T20" fmla="*/ 0 w 11"/>
              <a:gd name="T21" fmla="*/ 6 h 12"/>
              <a:gd name="T22" fmla="*/ 0 w 11"/>
              <a:gd name="T23" fmla="*/ 4 h 12"/>
              <a:gd name="T24" fmla="*/ 2 w 11"/>
              <a:gd name="T25" fmla="*/ 4 h 12"/>
              <a:gd name="T26" fmla="*/ 4 w 11"/>
              <a:gd name="T27" fmla="*/ 4 h 12"/>
              <a:gd name="T28" fmla="*/ 6 w 11"/>
              <a:gd name="T29" fmla="*/ 4 h 12"/>
              <a:gd name="T30" fmla="*/ 6 w 11"/>
              <a:gd name="T31" fmla="*/ 2 h 12"/>
              <a:gd name="T32" fmla="*/ 7 w 11"/>
              <a:gd name="T33" fmla="*/ 2 h 12"/>
              <a:gd name="T34" fmla="*/ 7 w 11"/>
              <a:gd name="T35" fmla="*/ 0 h 12"/>
              <a:gd name="T36" fmla="*/ 11 w 11"/>
              <a:gd name="T3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12">
                <a:moveTo>
                  <a:pt x="11" y="4"/>
                </a:moveTo>
                <a:lnTo>
                  <a:pt x="9" y="6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7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11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4" name="Freeform 886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5 h 15"/>
              <a:gd name="T14" fmla="*/ 17 w 17"/>
              <a:gd name="T15" fmla="*/ 3 h 15"/>
              <a:gd name="T16" fmla="*/ 15 w 17"/>
              <a:gd name="T17" fmla="*/ 1 h 15"/>
              <a:gd name="T18" fmla="*/ 15 w 17"/>
              <a:gd name="T19" fmla="*/ 1 h 15"/>
              <a:gd name="T20" fmla="*/ 13 w 17"/>
              <a:gd name="T21" fmla="*/ 1 h 15"/>
              <a:gd name="T22" fmla="*/ 11 w 17"/>
              <a:gd name="T23" fmla="*/ 0 h 15"/>
              <a:gd name="T24" fmla="*/ 11 w 17"/>
              <a:gd name="T25" fmla="*/ 0 h 15"/>
              <a:gd name="T26" fmla="*/ 10 w 17"/>
              <a:gd name="T27" fmla="*/ 0 h 15"/>
              <a:gd name="T28" fmla="*/ 8 w 17"/>
              <a:gd name="T29" fmla="*/ 1 h 15"/>
              <a:gd name="T30" fmla="*/ 6 w 17"/>
              <a:gd name="T31" fmla="*/ 1 h 15"/>
              <a:gd name="T32" fmla="*/ 4 w 17"/>
              <a:gd name="T33" fmla="*/ 3 h 15"/>
              <a:gd name="T34" fmla="*/ 4 w 17"/>
              <a:gd name="T35" fmla="*/ 3 h 15"/>
              <a:gd name="T36" fmla="*/ 2 w 17"/>
              <a:gd name="T37" fmla="*/ 5 h 15"/>
              <a:gd name="T38" fmla="*/ 0 w 17"/>
              <a:gd name="T39" fmla="*/ 7 h 15"/>
              <a:gd name="T40" fmla="*/ 0 w 17"/>
              <a:gd name="T41" fmla="*/ 9 h 15"/>
              <a:gd name="T42" fmla="*/ 0 w 17"/>
              <a:gd name="T43" fmla="*/ 9 h 15"/>
              <a:gd name="T44" fmla="*/ 0 w 17"/>
              <a:gd name="T45" fmla="*/ 11 h 15"/>
              <a:gd name="T46" fmla="*/ 0 w 17"/>
              <a:gd name="T47" fmla="*/ 13 h 15"/>
              <a:gd name="T48" fmla="*/ 0 w 17"/>
              <a:gd name="T49" fmla="*/ 13 h 15"/>
              <a:gd name="T50" fmla="*/ 2 w 17"/>
              <a:gd name="T51" fmla="*/ 15 h 15"/>
              <a:gd name="T52" fmla="*/ 2 w 17"/>
              <a:gd name="T53" fmla="*/ 15 h 15"/>
              <a:gd name="T54" fmla="*/ 4 w 17"/>
              <a:gd name="T55" fmla="*/ 15 h 15"/>
              <a:gd name="T56" fmla="*/ 6 w 17"/>
              <a:gd name="T57" fmla="*/ 15 h 15"/>
              <a:gd name="T58" fmla="*/ 8 w 17"/>
              <a:gd name="T59" fmla="*/ 15 h 15"/>
              <a:gd name="T60" fmla="*/ 10 w 17"/>
              <a:gd name="T61" fmla="*/ 15 h 15"/>
              <a:gd name="T62" fmla="*/ 10 w 17"/>
              <a:gd name="T63" fmla="*/ 15 h 15"/>
              <a:gd name="T64" fmla="*/ 11 w 17"/>
              <a:gd name="T6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0" y="15"/>
                </a:lnTo>
                <a:lnTo>
                  <a:pt x="1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5" name="Freeform 887"/>
          <p:cNvSpPr>
            <a:spLocks/>
          </p:cNvSpPr>
          <p:nvPr/>
        </p:nvSpPr>
        <p:spPr bwMode="auto">
          <a:xfrm>
            <a:off x="7215188" y="3017838"/>
            <a:ext cx="103187" cy="63500"/>
          </a:xfrm>
          <a:custGeom>
            <a:avLst/>
            <a:gdLst>
              <a:gd name="T0" fmla="*/ 11 w 17"/>
              <a:gd name="T1" fmla="*/ 13 h 15"/>
              <a:gd name="T2" fmla="*/ 13 w 17"/>
              <a:gd name="T3" fmla="*/ 11 h 15"/>
              <a:gd name="T4" fmla="*/ 15 w 17"/>
              <a:gd name="T5" fmla="*/ 11 h 15"/>
              <a:gd name="T6" fmla="*/ 15 w 17"/>
              <a:gd name="T7" fmla="*/ 9 h 15"/>
              <a:gd name="T8" fmla="*/ 15 w 17"/>
              <a:gd name="T9" fmla="*/ 7 h 15"/>
              <a:gd name="T10" fmla="*/ 17 w 17"/>
              <a:gd name="T11" fmla="*/ 5 h 15"/>
              <a:gd name="T12" fmla="*/ 17 w 17"/>
              <a:gd name="T13" fmla="*/ 3 h 15"/>
              <a:gd name="T14" fmla="*/ 15 w 17"/>
              <a:gd name="T15" fmla="*/ 1 h 15"/>
              <a:gd name="T16" fmla="*/ 13 w 17"/>
              <a:gd name="T17" fmla="*/ 1 h 15"/>
              <a:gd name="T18" fmla="*/ 11 w 17"/>
              <a:gd name="T19" fmla="*/ 0 h 15"/>
              <a:gd name="T20" fmla="*/ 10 w 17"/>
              <a:gd name="T21" fmla="*/ 0 h 15"/>
              <a:gd name="T22" fmla="*/ 8 w 17"/>
              <a:gd name="T23" fmla="*/ 1 h 15"/>
              <a:gd name="T24" fmla="*/ 6 w 17"/>
              <a:gd name="T25" fmla="*/ 1 h 15"/>
              <a:gd name="T26" fmla="*/ 4 w 17"/>
              <a:gd name="T27" fmla="*/ 3 h 15"/>
              <a:gd name="T28" fmla="*/ 2 w 17"/>
              <a:gd name="T29" fmla="*/ 5 h 15"/>
              <a:gd name="T30" fmla="*/ 0 w 17"/>
              <a:gd name="T31" fmla="*/ 7 h 15"/>
              <a:gd name="T32" fmla="*/ 0 w 17"/>
              <a:gd name="T33" fmla="*/ 9 h 15"/>
              <a:gd name="T34" fmla="*/ 0 w 17"/>
              <a:gd name="T35" fmla="*/ 11 h 15"/>
              <a:gd name="T36" fmla="*/ 0 w 17"/>
              <a:gd name="T37" fmla="*/ 13 h 15"/>
              <a:gd name="T38" fmla="*/ 2 w 17"/>
              <a:gd name="T39" fmla="*/ 15 h 15"/>
              <a:gd name="T40" fmla="*/ 4 w 17"/>
              <a:gd name="T41" fmla="*/ 15 h 15"/>
              <a:gd name="T42" fmla="*/ 6 w 17"/>
              <a:gd name="T43" fmla="*/ 15 h 15"/>
              <a:gd name="T44" fmla="*/ 8 w 17"/>
              <a:gd name="T45" fmla="*/ 15 h 15"/>
              <a:gd name="T46" fmla="*/ 10 w 17"/>
              <a:gd name="T47" fmla="*/ 15 h 15"/>
              <a:gd name="T48" fmla="*/ 11 w 17"/>
              <a:gd name="T4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5">
                <a:moveTo>
                  <a:pt x="11" y="13"/>
                </a:move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5" y="7"/>
                </a:lnTo>
                <a:lnTo>
                  <a:pt x="17" y="5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10" y="15"/>
                </a:lnTo>
                <a:lnTo>
                  <a:pt x="11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6" name="Freeform 888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0 h 23"/>
              <a:gd name="T10" fmla="*/ 12 w 25"/>
              <a:gd name="T11" fmla="*/ 22 h 23"/>
              <a:gd name="T12" fmla="*/ 12 w 25"/>
              <a:gd name="T13" fmla="*/ 22 h 23"/>
              <a:gd name="T14" fmla="*/ 12 w 25"/>
              <a:gd name="T15" fmla="*/ 22 h 23"/>
              <a:gd name="T16" fmla="*/ 12 w 25"/>
              <a:gd name="T17" fmla="*/ 23 h 23"/>
              <a:gd name="T18" fmla="*/ 12 w 25"/>
              <a:gd name="T19" fmla="*/ 23 h 23"/>
              <a:gd name="T20" fmla="*/ 14 w 25"/>
              <a:gd name="T21" fmla="*/ 23 h 23"/>
              <a:gd name="T22" fmla="*/ 14 w 25"/>
              <a:gd name="T23" fmla="*/ 23 h 23"/>
              <a:gd name="T24" fmla="*/ 16 w 25"/>
              <a:gd name="T25" fmla="*/ 23 h 23"/>
              <a:gd name="T26" fmla="*/ 16 w 25"/>
              <a:gd name="T27" fmla="*/ 23 h 23"/>
              <a:gd name="T28" fmla="*/ 18 w 25"/>
              <a:gd name="T29" fmla="*/ 23 h 23"/>
              <a:gd name="T30" fmla="*/ 20 w 25"/>
              <a:gd name="T31" fmla="*/ 22 h 23"/>
              <a:gd name="T32" fmla="*/ 20 w 25"/>
              <a:gd name="T33" fmla="*/ 22 h 23"/>
              <a:gd name="T34" fmla="*/ 22 w 25"/>
              <a:gd name="T35" fmla="*/ 20 h 23"/>
              <a:gd name="T36" fmla="*/ 23 w 25"/>
              <a:gd name="T37" fmla="*/ 20 h 23"/>
              <a:gd name="T38" fmla="*/ 23 w 25"/>
              <a:gd name="T39" fmla="*/ 18 h 23"/>
              <a:gd name="T40" fmla="*/ 25 w 25"/>
              <a:gd name="T41" fmla="*/ 16 h 23"/>
              <a:gd name="T42" fmla="*/ 25 w 25"/>
              <a:gd name="T43" fmla="*/ 14 h 23"/>
              <a:gd name="T44" fmla="*/ 25 w 25"/>
              <a:gd name="T45" fmla="*/ 14 h 23"/>
              <a:gd name="T46" fmla="*/ 25 w 25"/>
              <a:gd name="T47" fmla="*/ 12 h 23"/>
              <a:gd name="T48" fmla="*/ 25 w 25"/>
              <a:gd name="T49" fmla="*/ 12 h 23"/>
              <a:gd name="T50" fmla="*/ 25 w 25"/>
              <a:gd name="T51" fmla="*/ 10 h 23"/>
              <a:gd name="T52" fmla="*/ 25 w 25"/>
              <a:gd name="T53" fmla="*/ 10 h 23"/>
              <a:gd name="T54" fmla="*/ 23 w 25"/>
              <a:gd name="T55" fmla="*/ 10 h 23"/>
              <a:gd name="T56" fmla="*/ 23 w 25"/>
              <a:gd name="T57" fmla="*/ 10 h 23"/>
              <a:gd name="T58" fmla="*/ 22 w 25"/>
              <a:gd name="T59" fmla="*/ 10 h 23"/>
              <a:gd name="T60" fmla="*/ 22 w 25"/>
              <a:gd name="T61" fmla="*/ 10 h 23"/>
              <a:gd name="T62" fmla="*/ 20 w 25"/>
              <a:gd name="T63" fmla="*/ 12 h 23"/>
              <a:gd name="T64" fmla="*/ 20 w 25"/>
              <a:gd name="T65" fmla="*/ 12 h 23"/>
              <a:gd name="T66" fmla="*/ 18 w 25"/>
              <a:gd name="T67" fmla="*/ 12 h 23"/>
              <a:gd name="T68" fmla="*/ 6 w 25"/>
              <a:gd name="T69" fmla="*/ 0 h 23"/>
              <a:gd name="T70" fmla="*/ 0 w 25"/>
              <a:gd name="T7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0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2" y="23"/>
                </a:lnTo>
                <a:lnTo>
                  <a:pt x="12" y="23"/>
                </a:lnTo>
                <a:lnTo>
                  <a:pt x="14" y="23"/>
                </a:lnTo>
                <a:lnTo>
                  <a:pt x="14" y="23"/>
                </a:lnTo>
                <a:lnTo>
                  <a:pt x="16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0" y="12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7" name="Freeform 889"/>
          <p:cNvSpPr>
            <a:spLocks/>
          </p:cNvSpPr>
          <p:nvPr/>
        </p:nvSpPr>
        <p:spPr bwMode="auto">
          <a:xfrm>
            <a:off x="7002463" y="1184275"/>
            <a:ext cx="150812" cy="96838"/>
          </a:xfrm>
          <a:custGeom>
            <a:avLst/>
            <a:gdLst>
              <a:gd name="T0" fmla="*/ 0 w 25"/>
              <a:gd name="T1" fmla="*/ 6 h 23"/>
              <a:gd name="T2" fmla="*/ 14 w 25"/>
              <a:gd name="T3" fmla="*/ 18 h 23"/>
              <a:gd name="T4" fmla="*/ 12 w 25"/>
              <a:gd name="T5" fmla="*/ 18 h 23"/>
              <a:gd name="T6" fmla="*/ 12 w 25"/>
              <a:gd name="T7" fmla="*/ 20 h 23"/>
              <a:gd name="T8" fmla="*/ 12 w 25"/>
              <a:gd name="T9" fmla="*/ 22 h 23"/>
              <a:gd name="T10" fmla="*/ 12 w 25"/>
              <a:gd name="T11" fmla="*/ 23 h 23"/>
              <a:gd name="T12" fmla="*/ 14 w 25"/>
              <a:gd name="T13" fmla="*/ 23 h 23"/>
              <a:gd name="T14" fmla="*/ 16 w 25"/>
              <a:gd name="T15" fmla="*/ 23 h 23"/>
              <a:gd name="T16" fmla="*/ 18 w 25"/>
              <a:gd name="T17" fmla="*/ 23 h 23"/>
              <a:gd name="T18" fmla="*/ 20 w 25"/>
              <a:gd name="T19" fmla="*/ 22 h 23"/>
              <a:gd name="T20" fmla="*/ 22 w 25"/>
              <a:gd name="T21" fmla="*/ 20 h 23"/>
              <a:gd name="T22" fmla="*/ 23 w 25"/>
              <a:gd name="T23" fmla="*/ 20 h 23"/>
              <a:gd name="T24" fmla="*/ 23 w 25"/>
              <a:gd name="T25" fmla="*/ 18 h 23"/>
              <a:gd name="T26" fmla="*/ 25 w 25"/>
              <a:gd name="T27" fmla="*/ 16 h 23"/>
              <a:gd name="T28" fmla="*/ 25 w 25"/>
              <a:gd name="T29" fmla="*/ 14 h 23"/>
              <a:gd name="T30" fmla="*/ 25 w 25"/>
              <a:gd name="T31" fmla="*/ 12 h 23"/>
              <a:gd name="T32" fmla="*/ 25 w 25"/>
              <a:gd name="T33" fmla="*/ 10 h 23"/>
              <a:gd name="T34" fmla="*/ 23 w 25"/>
              <a:gd name="T35" fmla="*/ 10 h 23"/>
              <a:gd name="T36" fmla="*/ 22 w 25"/>
              <a:gd name="T37" fmla="*/ 10 h 23"/>
              <a:gd name="T38" fmla="*/ 20 w 25"/>
              <a:gd name="T39" fmla="*/ 12 h 23"/>
              <a:gd name="T40" fmla="*/ 18 w 25"/>
              <a:gd name="T41" fmla="*/ 12 h 23"/>
              <a:gd name="T42" fmla="*/ 6 w 25"/>
              <a:gd name="T43" fmla="*/ 0 h 23"/>
              <a:gd name="T44" fmla="*/ 0 w 25"/>
              <a:gd name="T45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" h="23">
                <a:moveTo>
                  <a:pt x="0" y="6"/>
                </a:move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2" y="22"/>
                </a:lnTo>
                <a:lnTo>
                  <a:pt x="12" y="23"/>
                </a:lnTo>
                <a:lnTo>
                  <a:pt x="14" y="23"/>
                </a:lnTo>
                <a:lnTo>
                  <a:pt x="16" y="23"/>
                </a:lnTo>
                <a:lnTo>
                  <a:pt x="18" y="23"/>
                </a:lnTo>
                <a:lnTo>
                  <a:pt x="20" y="22"/>
                </a:lnTo>
                <a:lnTo>
                  <a:pt x="22" y="20"/>
                </a:lnTo>
                <a:lnTo>
                  <a:pt x="23" y="20"/>
                </a:lnTo>
                <a:lnTo>
                  <a:pt x="23" y="18"/>
                </a:lnTo>
                <a:lnTo>
                  <a:pt x="25" y="16"/>
                </a:lnTo>
                <a:lnTo>
                  <a:pt x="25" y="14"/>
                </a:lnTo>
                <a:lnTo>
                  <a:pt x="25" y="12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2"/>
                </a:lnTo>
                <a:lnTo>
                  <a:pt x="6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58" name="Rectangle 890"/>
          <p:cNvSpPr>
            <a:spLocks noChangeArrowheads="1"/>
          </p:cNvSpPr>
          <p:nvPr/>
        </p:nvSpPr>
        <p:spPr bwMode="auto">
          <a:xfrm rot="5400000">
            <a:off x="7096125" y="1447801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59" name="Rectangle 891"/>
          <p:cNvSpPr>
            <a:spLocks noChangeArrowheads="1"/>
          </p:cNvSpPr>
          <p:nvPr/>
        </p:nvSpPr>
        <p:spPr bwMode="auto">
          <a:xfrm rot="10800000">
            <a:off x="6076950" y="19050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0" name="Rectangle 892"/>
          <p:cNvSpPr>
            <a:spLocks noChangeArrowheads="1"/>
          </p:cNvSpPr>
          <p:nvPr/>
        </p:nvSpPr>
        <p:spPr bwMode="auto">
          <a:xfrm rot="10800000">
            <a:off x="7050088" y="2228850"/>
            <a:ext cx="523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1" name="Rectangle 893"/>
          <p:cNvSpPr>
            <a:spLocks noChangeArrowheads="1"/>
          </p:cNvSpPr>
          <p:nvPr/>
        </p:nvSpPr>
        <p:spPr bwMode="auto">
          <a:xfrm rot="10800000">
            <a:off x="6650038" y="2852738"/>
            <a:ext cx="52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2" name="Rectangle 894"/>
          <p:cNvSpPr>
            <a:spLocks noChangeArrowheads="1"/>
          </p:cNvSpPr>
          <p:nvPr/>
        </p:nvSpPr>
        <p:spPr bwMode="auto">
          <a:xfrm rot="10800000">
            <a:off x="6953250" y="3365500"/>
            <a:ext cx="523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700">
                <a:solidFill>
                  <a:srgbClr val="000000"/>
                </a:solidFill>
                <a:latin typeface="PL Switzerland" pitchFamily="34" charset="0"/>
              </a:rPr>
              <a:t>+</a:t>
            </a:r>
            <a:endParaRPr lang="pl-PL"/>
          </a:p>
        </p:txBody>
      </p:sp>
      <p:sp>
        <p:nvSpPr>
          <p:cNvPr id="264063" name="Rectangle 895"/>
          <p:cNvSpPr>
            <a:spLocks noChangeArrowheads="1"/>
          </p:cNvSpPr>
          <p:nvPr/>
        </p:nvSpPr>
        <p:spPr bwMode="auto">
          <a:xfrm>
            <a:off x="196850" y="1066800"/>
            <a:ext cx="1093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DIvergence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4" name="Rectangle 896"/>
          <p:cNvSpPr>
            <a:spLocks noChangeArrowheads="1"/>
          </p:cNvSpPr>
          <p:nvPr/>
        </p:nvSpPr>
        <p:spPr bwMode="auto">
          <a:xfrm>
            <a:off x="3568700" y="1789113"/>
            <a:ext cx="12842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Convergence</a:t>
            </a:r>
            <a:endParaRPr lang="pl-PL" sz="6000" b="1">
              <a:latin typeface="Arial" charset="0"/>
            </a:endParaRPr>
          </a:p>
        </p:txBody>
      </p:sp>
      <p:sp>
        <p:nvSpPr>
          <p:cNvPr id="264065" name="Freeform 897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6 h 13"/>
              <a:gd name="T20" fmla="*/ 0 w 19"/>
              <a:gd name="T21" fmla="*/ 4 h 13"/>
              <a:gd name="T22" fmla="*/ 2 w 19"/>
              <a:gd name="T23" fmla="*/ 2 h 13"/>
              <a:gd name="T24" fmla="*/ 2 w 19"/>
              <a:gd name="T25" fmla="*/ 2 h 13"/>
              <a:gd name="T26" fmla="*/ 4 w 19"/>
              <a:gd name="T27" fmla="*/ 2 h 13"/>
              <a:gd name="T28" fmla="*/ 6 w 19"/>
              <a:gd name="T29" fmla="*/ 0 h 13"/>
              <a:gd name="T30" fmla="*/ 8 w 19"/>
              <a:gd name="T31" fmla="*/ 0 h 13"/>
              <a:gd name="T32" fmla="*/ 10 w 19"/>
              <a:gd name="T33" fmla="*/ 0 h 13"/>
              <a:gd name="T34" fmla="*/ 12 w 19"/>
              <a:gd name="T35" fmla="*/ 0 h 13"/>
              <a:gd name="T36" fmla="*/ 14 w 19"/>
              <a:gd name="T37" fmla="*/ 0 h 13"/>
              <a:gd name="T38" fmla="*/ 16 w 19"/>
              <a:gd name="T39" fmla="*/ 2 h 13"/>
              <a:gd name="T40" fmla="*/ 16 w 19"/>
              <a:gd name="T41" fmla="*/ 2 h 13"/>
              <a:gd name="T42" fmla="*/ 18 w 19"/>
              <a:gd name="T43" fmla="*/ 2 h 13"/>
              <a:gd name="T44" fmla="*/ 18 w 19"/>
              <a:gd name="T45" fmla="*/ 4 h 13"/>
              <a:gd name="T46" fmla="*/ 19 w 19"/>
              <a:gd name="T47" fmla="*/ 6 h 13"/>
              <a:gd name="T48" fmla="*/ 19 w 19"/>
              <a:gd name="T49" fmla="*/ 6 h 13"/>
              <a:gd name="T50" fmla="*/ 19 w 19"/>
              <a:gd name="T51" fmla="*/ 8 h 13"/>
              <a:gd name="T52" fmla="*/ 18 w 19"/>
              <a:gd name="T53" fmla="*/ 10 h 13"/>
              <a:gd name="T54" fmla="*/ 18 w 19"/>
              <a:gd name="T55" fmla="*/ 10 h 13"/>
              <a:gd name="T56" fmla="*/ 16 w 19"/>
              <a:gd name="T57" fmla="*/ 11 h 13"/>
              <a:gd name="T58" fmla="*/ 16 w 19"/>
              <a:gd name="T59" fmla="*/ 11 h 13"/>
              <a:gd name="T60" fmla="*/ 14 w 19"/>
              <a:gd name="T61" fmla="*/ 11 h 13"/>
              <a:gd name="T62" fmla="*/ 12 w 19"/>
              <a:gd name="T63" fmla="*/ 13 h 13"/>
              <a:gd name="T64" fmla="*/ 10 w 19"/>
              <a:gd name="T6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8" y="10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6" name="Freeform 898"/>
          <p:cNvSpPr>
            <a:spLocks/>
          </p:cNvSpPr>
          <p:nvPr/>
        </p:nvSpPr>
        <p:spPr bwMode="auto">
          <a:xfrm>
            <a:off x="5849938" y="2006600"/>
            <a:ext cx="114300" cy="52388"/>
          </a:xfrm>
          <a:custGeom>
            <a:avLst/>
            <a:gdLst>
              <a:gd name="T0" fmla="*/ 10 w 19"/>
              <a:gd name="T1" fmla="*/ 13 h 13"/>
              <a:gd name="T2" fmla="*/ 8 w 19"/>
              <a:gd name="T3" fmla="*/ 13 h 13"/>
              <a:gd name="T4" fmla="*/ 6 w 19"/>
              <a:gd name="T5" fmla="*/ 11 h 13"/>
              <a:gd name="T6" fmla="*/ 4 w 19"/>
              <a:gd name="T7" fmla="*/ 11 h 13"/>
              <a:gd name="T8" fmla="*/ 2 w 19"/>
              <a:gd name="T9" fmla="*/ 11 h 13"/>
              <a:gd name="T10" fmla="*/ 2 w 19"/>
              <a:gd name="T11" fmla="*/ 10 h 13"/>
              <a:gd name="T12" fmla="*/ 0 w 19"/>
              <a:gd name="T13" fmla="*/ 10 h 13"/>
              <a:gd name="T14" fmla="*/ 0 w 19"/>
              <a:gd name="T15" fmla="*/ 8 h 13"/>
              <a:gd name="T16" fmla="*/ 0 w 19"/>
              <a:gd name="T17" fmla="*/ 6 h 13"/>
              <a:gd name="T18" fmla="*/ 0 w 19"/>
              <a:gd name="T19" fmla="*/ 4 h 13"/>
              <a:gd name="T20" fmla="*/ 2 w 19"/>
              <a:gd name="T21" fmla="*/ 2 h 13"/>
              <a:gd name="T22" fmla="*/ 4 w 19"/>
              <a:gd name="T23" fmla="*/ 2 h 13"/>
              <a:gd name="T24" fmla="*/ 6 w 19"/>
              <a:gd name="T25" fmla="*/ 0 h 13"/>
              <a:gd name="T26" fmla="*/ 8 w 19"/>
              <a:gd name="T27" fmla="*/ 0 h 13"/>
              <a:gd name="T28" fmla="*/ 10 w 19"/>
              <a:gd name="T29" fmla="*/ 0 h 13"/>
              <a:gd name="T30" fmla="*/ 12 w 19"/>
              <a:gd name="T31" fmla="*/ 0 h 13"/>
              <a:gd name="T32" fmla="*/ 14 w 19"/>
              <a:gd name="T33" fmla="*/ 0 h 13"/>
              <a:gd name="T34" fmla="*/ 16 w 19"/>
              <a:gd name="T35" fmla="*/ 2 h 13"/>
              <a:gd name="T36" fmla="*/ 18 w 19"/>
              <a:gd name="T37" fmla="*/ 2 h 13"/>
              <a:gd name="T38" fmla="*/ 18 w 19"/>
              <a:gd name="T39" fmla="*/ 4 h 13"/>
              <a:gd name="T40" fmla="*/ 19 w 19"/>
              <a:gd name="T41" fmla="*/ 6 h 13"/>
              <a:gd name="T42" fmla="*/ 19 w 19"/>
              <a:gd name="T43" fmla="*/ 8 h 13"/>
              <a:gd name="T44" fmla="*/ 18 w 19"/>
              <a:gd name="T45" fmla="*/ 10 h 13"/>
              <a:gd name="T46" fmla="*/ 16 w 19"/>
              <a:gd name="T47" fmla="*/ 11 h 13"/>
              <a:gd name="T48" fmla="*/ 14 w 19"/>
              <a:gd name="T49" fmla="*/ 11 h 13"/>
              <a:gd name="T50" fmla="*/ 12 w 19"/>
              <a:gd name="T51" fmla="*/ 13 h 13"/>
              <a:gd name="T52" fmla="*/ 10 w 19"/>
              <a:gd name="T5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" h="13">
                <a:moveTo>
                  <a:pt x="10" y="13"/>
                </a:moveTo>
                <a:lnTo>
                  <a:pt x="8" y="13"/>
                </a:lnTo>
                <a:lnTo>
                  <a:pt x="6" y="11"/>
                </a:lnTo>
                <a:lnTo>
                  <a:pt x="4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2"/>
                </a:lnTo>
                <a:lnTo>
                  <a:pt x="18" y="2"/>
                </a:lnTo>
                <a:lnTo>
                  <a:pt x="18" y="4"/>
                </a:lnTo>
                <a:lnTo>
                  <a:pt x="19" y="6"/>
                </a:lnTo>
                <a:lnTo>
                  <a:pt x="19" y="8"/>
                </a:lnTo>
                <a:lnTo>
                  <a:pt x="18" y="10"/>
                </a:lnTo>
                <a:lnTo>
                  <a:pt x="16" y="11"/>
                </a:lnTo>
                <a:lnTo>
                  <a:pt x="14" y="11"/>
                </a:lnTo>
                <a:lnTo>
                  <a:pt x="12" y="13"/>
                </a:lnTo>
                <a:lnTo>
                  <a:pt x="1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7" name="Freeform 899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4 w 21"/>
              <a:gd name="T15" fmla="*/ 28 h 28"/>
              <a:gd name="T16" fmla="*/ 10 w 21"/>
              <a:gd name="T17" fmla="*/ 28 h 28"/>
              <a:gd name="T18" fmla="*/ 8 w 21"/>
              <a:gd name="T19" fmla="*/ 28 h 28"/>
              <a:gd name="T20" fmla="*/ 6 w 21"/>
              <a:gd name="T21" fmla="*/ 28 h 28"/>
              <a:gd name="T22" fmla="*/ 6 w 21"/>
              <a:gd name="T23" fmla="*/ 27 h 28"/>
              <a:gd name="T24" fmla="*/ 4 w 21"/>
              <a:gd name="T25" fmla="*/ 25 h 28"/>
              <a:gd name="T26" fmla="*/ 2 w 21"/>
              <a:gd name="T27" fmla="*/ 23 h 28"/>
              <a:gd name="T28" fmla="*/ 2 w 21"/>
              <a:gd name="T29" fmla="*/ 21 h 28"/>
              <a:gd name="T30" fmla="*/ 0 w 21"/>
              <a:gd name="T31" fmla="*/ 17 h 28"/>
              <a:gd name="T32" fmla="*/ 0 w 21"/>
              <a:gd name="T33" fmla="*/ 15 h 28"/>
              <a:gd name="T34" fmla="*/ 0 w 21"/>
              <a:gd name="T35" fmla="*/ 11 h 28"/>
              <a:gd name="T36" fmla="*/ 2 w 21"/>
              <a:gd name="T37" fmla="*/ 9 h 28"/>
              <a:gd name="T38" fmla="*/ 2 w 21"/>
              <a:gd name="T39" fmla="*/ 5 h 28"/>
              <a:gd name="T40" fmla="*/ 4 w 21"/>
              <a:gd name="T41" fmla="*/ 4 h 28"/>
              <a:gd name="T42" fmla="*/ 6 w 21"/>
              <a:gd name="T43" fmla="*/ 2 h 28"/>
              <a:gd name="T44" fmla="*/ 6 w 21"/>
              <a:gd name="T45" fmla="*/ 2 h 28"/>
              <a:gd name="T46" fmla="*/ 8 w 21"/>
              <a:gd name="T47" fmla="*/ 0 h 28"/>
              <a:gd name="T48" fmla="*/ 10 w 21"/>
              <a:gd name="T49" fmla="*/ 0 h 28"/>
              <a:gd name="T50" fmla="*/ 14 w 21"/>
              <a:gd name="T51" fmla="*/ 0 h 28"/>
              <a:gd name="T52" fmla="*/ 14 w 21"/>
              <a:gd name="T53" fmla="*/ 2 h 28"/>
              <a:gd name="T54" fmla="*/ 16 w 21"/>
              <a:gd name="T55" fmla="*/ 2 h 28"/>
              <a:gd name="T56" fmla="*/ 17 w 21"/>
              <a:gd name="T57" fmla="*/ 4 h 28"/>
              <a:gd name="T58" fmla="*/ 19 w 21"/>
              <a:gd name="T59" fmla="*/ 5 h 28"/>
              <a:gd name="T60" fmla="*/ 19 w 21"/>
              <a:gd name="T61" fmla="*/ 9 h 28"/>
              <a:gd name="T62" fmla="*/ 21 w 21"/>
              <a:gd name="T63" fmla="*/ 11 h 28"/>
              <a:gd name="T64" fmla="*/ 21 w 21"/>
              <a:gd name="T65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8" name="Freeform 900"/>
          <p:cNvSpPr>
            <a:spLocks/>
          </p:cNvSpPr>
          <p:nvPr/>
        </p:nvSpPr>
        <p:spPr bwMode="auto">
          <a:xfrm>
            <a:off x="7329488" y="2232025"/>
            <a:ext cx="128587" cy="119063"/>
          </a:xfrm>
          <a:custGeom>
            <a:avLst/>
            <a:gdLst>
              <a:gd name="T0" fmla="*/ 21 w 21"/>
              <a:gd name="T1" fmla="*/ 15 h 28"/>
              <a:gd name="T2" fmla="*/ 21 w 21"/>
              <a:gd name="T3" fmla="*/ 17 h 28"/>
              <a:gd name="T4" fmla="*/ 19 w 21"/>
              <a:gd name="T5" fmla="*/ 21 h 28"/>
              <a:gd name="T6" fmla="*/ 19 w 21"/>
              <a:gd name="T7" fmla="*/ 23 h 28"/>
              <a:gd name="T8" fmla="*/ 17 w 21"/>
              <a:gd name="T9" fmla="*/ 25 h 28"/>
              <a:gd name="T10" fmla="*/ 16 w 21"/>
              <a:gd name="T11" fmla="*/ 27 h 28"/>
              <a:gd name="T12" fmla="*/ 14 w 21"/>
              <a:gd name="T13" fmla="*/ 28 h 28"/>
              <a:gd name="T14" fmla="*/ 10 w 21"/>
              <a:gd name="T15" fmla="*/ 28 h 28"/>
              <a:gd name="T16" fmla="*/ 8 w 21"/>
              <a:gd name="T17" fmla="*/ 28 h 28"/>
              <a:gd name="T18" fmla="*/ 6 w 21"/>
              <a:gd name="T19" fmla="*/ 28 h 28"/>
              <a:gd name="T20" fmla="*/ 6 w 21"/>
              <a:gd name="T21" fmla="*/ 27 h 28"/>
              <a:gd name="T22" fmla="*/ 4 w 21"/>
              <a:gd name="T23" fmla="*/ 25 h 28"/>
              <a:gd name="T24" fmla="*/ 2 w 21"/>
              <a:gd name="T25" fmla="*/ 23 h 28"/>
              <a:gd name="T26" fmla="*/ 2 w 21"/>
              <a:gd name="T27" fmla="*/ 21 h 28"/>
              <a:gd name="T28" fmla="*/ 0 w 21"/>
              <a:gd name="T29" fmla="*/ 17 h 28"/>
              <a:gd name="T30" fmla="*/ 0 w 21"/>
              <a:gd name="T31" fmla="*/ 15 h 28"/>
              <a:gd name="T32" fmla="*/ 0 w 21"/>
              <a:gd name="T33" fmla="*/ 11 h 28"/>
              <a:gd name="T34" fmla="*/ 2 w 21"/>
              <a:gd name="T35" fmla="*/ 9 h 28"/>
              <a:gd name="T36" fmla="*/ 2 w 21"/>
              <a:gd name="T37" fmla="*/ 5 h 28"/>
              <a:gd name="T38" fmla="*/ 4 w 21"/>
              <a:gd name="T39" fmla="*/ 4 h 28"/>
              <a:gd name="T40" fmla="*/ 6 w 21"/>
              <a:gd name="T41" fmla="*/ 2 h 28"/>
              <a:gd name="T42" fmla="*/ 8 w 21"/>
              <a:gd name="T43" fmla="*/ 0 h 28"/>
              <a:gd name="T44" fmla="*/ 10 w 21"/>
              <a:gd name="T45" fmla="*/ 0 h 28"/>
              <a:gd name="T46" fmla="*/ 14 w 21"/>
              <a:gd name="T47" fmla="*/ 0 h 28"/>
              <a:gd name="T48" fmla="*/ 14 w 21"/>
              <a:gd name="T49" fmla="*/ 2 h 28"/>
              <a:gd name="T50" fmla="*/ 16 w 21"/>
              <a:gd name="T51" fmla="*/ 2 h 28"/>
              <a:gd name="T52" fmla="*/ 17 w 21"/>
              <a:gd name="T53" fmla="*/ 4 h 28"/>
              <a:gd name="T54" fmla="*/ 19 w 21"/>
              <a:gd name="T55" fmla="*/ 5 h 28"/>
              <a:gd name="T56" fmla="*/ 19 w 21"/>
              <a:gd name="T57" fmla="*/ 9 h 28"/>
              <a:gd name="T58" fmla="*/ 21 w 21"/>
              <a:gd name="T59" fmla="*/ 11 h 28"/>
              <a:gd name="T60" fmla="*/ 21 w 21"/>
              <a:gd name="T6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" h="28">
                <a:moveTo>
                  <a:pt x="21" y="15"/>
                </a:moveTo>
                <a:lnTo>
                  <a:pt x="21" y="17"/>
                </a:lnTo>
                <a:lnTo>
                  <a:pt x="19" y="21"/>
                </a:lnTo>
                <a:lnTo>
                  <a:pt x="19" y="23"/>
                </a:lnTo>
                <a:lnTo>
                  <a:pt x="17" y="25"/>
                </a:lnTo>
                <a:lnTo>
                  <a:pt x="16" y="27"/>
                </a:lnTo>
                <a:lnTo>
                  <a:pt x="14" y="28"/>
                </a:lnTo>
                <a:lnTo>
                  <a:pt x="10" y="28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2" y="21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5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  <a:lnTo>
                  <a:pt x="17" y="4"/>
                </a:lnTo>
                <a:lnTo>
                  <a:pt x="19" y="5"/>
                </a:lnTo>
                <a:lnTo>
                  <a:pt x="19" y="9"/>
                </a:lnTo>
                <a:lnTo>
                  <a:pt x="21" y="11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69" name="Freeform 901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0" name="Freeform 902"/>
          <p:cNvSpPr>
            <a:spLocks/>
          </p:cNvSpPr>
          <p:nvPr/>
        </p:nvSpPr>
        <p:spPr bwMode="auto">
          <a:xfrm>
            <a:off x="6164263" y="2254250"/>
            <a:ext cx="176212" cy="84138"/>
          </a:xfrm>
          <a:custGeom>
            <a:avLst/>
            <a:gdLst>
              <a:gd name="T0" fmla="*/ 15 w 29"/>
              <a:gd name="T1" fmla="*/ 20 h 20"/>
              <a:gd name="T2" fmla="*/ 12 w 29"/>
              <a:gd name="T3" fmla="*/ 20 h 20"/>
              <a:gd name="T4" fmla="*/ 10 w 29"/>
              <a:gd name="T5" fmla="*/ 20 h 20"/>
              <a:gd name="T6" fmla="*/ 6 w 29"/>
              <a:gd name="T7" fmla="*/ 18 h 20"/>
              <a:gd name="T8" fmla="*/ 4 w 29"/>
              <a:gd name="T9" fmla="*/ 18 h 20"/>
              <a:gd name="T10" fmla="*/ 2 w 29"/>
              <a:gd name="T11" fmla="*/ 16 h 20"/>
              <a:gd name="T12" fmla="*/ 0 w 29"/>
              <a:gd name="T13" fmla="*/ 14 h 20"/>
              <a:gd name="T14" fmla="*/ 0 w 29"/>
              <a:gd name="T15" fmla="*/ 12 h 20"/>
              <a:gd name="T16" fmla="*/ 0 w 29"/>
              <a:gd name="T17" fmla="*/ 10 h 20"/>
              <a:gd name="T18" fmla="*/ 0 w 29"/>
              <a:gd name="T19" fmla="*/ 8 h 20"/>
              <a:gd name="T20" fmla="*/ 0 w 29"/>
              <a:gd name="T21" fmla="*/ 6 h 20"/>
              <a:gd name="T22" fmla="*/ 2 w 29"/>
              <a:gd name="T23" fmla="*/ 4 h 20"/>
              <a:gd name="T24" fmla="*/ 4 w 29"/>
              <a:gd name="T25" fmla="*/ 2 h 20"/>
              <a:gd name="T26" fmla="*/ 6 w 29"/>
              <a:gd name="T27" fmla="*/ 2 h 20"/>
              <a:gd name="T28" fmla="*/ 10 w 29"/>
              <a:gd name="T29" fmla="*/ 0 h 20"/>
              <a:gd name="T30" fmla="*/ 12 w 29"/>
              <a:gd name="T31" fmla="*/ 0 h 20"/>
              <a:gd name="T32" fmla="*/ 15 w 29"/>
              <a:gd name="T33" fmla="*/ 0 h 20"/>
              <a:gd name="T34" fmla="*/ 17 w 29"/>
              <a:gd name="T35" fmla="*/ 0 h 20"/>
              <a:gd name="T36" fmla="*/ 21 w 29"/>
              <a:gd name="T37" fmla="*/ 0 h 20"/>
              <a:gd name="T38" fmla="*/ 23 w 29"/>
              <a:gd name="T39" fmla="*/ 2 h 20"/>
              <a:gd name="T40" fmla="*/ 25 w 29"/>
              <a:gd name="T41" fmla="*/ 2 h 20"/>
              <a:gd name="T42" fmla="*/ 27 w 29"/>
              <a:gd name="T43" fmla="*/ 4 h 20"/>
              <a:gd name="T44" fmla="*/ 29 w 29"/>
              <a:gd name="T45" fmla="*/ 6 h 20"/>
              <a:gd name="T46" fmla="*/ 29 w 29"/>
              <a:gd name="T47" fmla="*/ 8 h 20"/>
              <a:gd name="T48" fmla="*/ 29 w 29"/>
              <a:gd name="T49" fmla="*/ 10 h 20"/>
              <a:gd name="T50" fmla="*/ 29 w 29"/>
              <a:gd name="T51" fmla="*/ 12 h 20"/>
              <a:gd name="T52" fmla="*/ 29 w 29"/>
              <a:gd name="T53" fmla="*/ 14 h 20"/>
              <a:gd name="T54" fmla="*/ 27 w 29"/>
              <a:gd name="T55" fmla="*/ 16 h 20"/>
              <a:gd name="T56" fmla="*/ 25 w 29"/>
              <a:gd name="T57" fmla="*/ 18 h 20"/>
              <a:gd name="T58" fmla="*/ 23 w 29"/>
              <a:gd name="T59" fmla="*/ 18 h 20"/>
              <a:gd name="T60" fmla="*/ 21 w 29"/>
              <a:gd name="T61" fmla="*/ 20 h 20"/>
              <a:gd name="T62" fmla="*/ 17 w 29"/>
              <a:gd name="T63" fmla="*/ 20 h 20"/>
              <a:gd name="T64" fmla="*/ 15 w 29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20">
                <a:moveTo>
                  <a:pt x="15" y="20"/>
                </a:moveTo>
                <a:lnTo>
                  <a:pt x="12" y="20"/>
                </a:lnTo>
                <a:lnTo>
                  <a:pt x="10" y="20"/>
                </a:lnTo>
                <a:lnTo>
                  <a:pt x="6" y="18"/>
                </a:ln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4"/>
                </a:lnTo>
                <a:lnTo>
                  <a:pt x="29" y="6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8"/>
                </a:lnTo>
                <a:lnTo>
                  <a:pt x="21" y="20"/>
                </a:lnTo>
                <a:lnTo>
                  <a:pt x="17" y="20"/>
                </a:lnTo>
                <a:lnTo>
                  <a:pt x="15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1" name="Freeform 903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2" name="Freeform 904"/>
          <p:cNvSpPr>
            <a:spLocks/>
          </p:cNvSpPr>
          <p:nvPr/>
        </p:nvSpPr>
        <p:spPr bwMode="auto">
          <a:xfrm>
            <a:off x="6013450" y="3405188"/>
            <a:ext cx="176213" cy="80962"/>
          </a:xfrm>
          <a:custGeom>
            <a:avLst/>
            <a:gdLst>
              <a:gd name="T0" fmla="*/ 16 w 29"/>
              <a:gd name="T1" fmla="*/ 19 h 19"/>
              <a:gd name="T2" fmla="*/ 12 w 29"/>
              <a:gd name="T3" fmla="*/ 19 h 19"/>
              <a:gd name="T4" fmla="*/ 10 w 29"/>
              <a:gd name="T5" fmla="*/ 19 h 19"/>
              <a:gd name="T6" fmla="*/ 6 w 29"/>
              <a:gd name="T7" fmla="*/ 17 h 19"/>
              <a:gd name="T8" fmla="*/ 4 w 29"/>
              <a:gd name="T9" fmla="*/ 17 h 19"/>
              <a:gd name="T10" fmla="*/ 2 w 29"/>
              <a:gd name="T11" fmla="*/ 15 h 19"/>
              <a:gd name="T12" fmla="*/ 2 w 29"/>
              <a:gd name="T13" fmla="*/ 13 h 19"/>
              <a:gd name="T14" fmla="*/ 0 w 29"/>
              <a:gd name="T15" fmla="*/ 11 h 19"/>
              <a:gd name="T16" fmla="*/ 0 w 29"/>
              <a:gd name="T17" fmla="*/ 9 h 19"/>
              <a:gd name="T18" fmla="*/ 0 w 29"/>
              <a:gd name="T19" fmla="*/ 7 h 19"/>
              <a:gd name="T20" fmla="*/ 2 w 29"/>
              <a:gd name="T21" fmla="*/ 5 h 19"/>
              <a:gd name="T22" fmla="*/ 2 w 29"/>
              <a:gd name="T23" fmla="*/ 3 h 19"/>
              <a:gd name="T24" fmla="*/ 4 w 29"/>
              <a:gd name="T25" fmla="*/ 2 h 19"/>
              <a:gd name="T26" fmla="*/ 6 w 29"/>
              <a:gd name="T27" fmla="*/ 2 h 19"/>
              <a:gd name="T28" fmla="*/ 10 w 29"/>
              <a:gd name="T29" fmla="*/ 0 h 19"/>
              <a:gd name="T30" fmla="*/ 12 w 29"/>
              <a:gd name="T31" fmla="*/ 0 h 19"/>
              <a:gd name="T32" fmla="*/ 16 w 29"/>
              <a:gd name="T33" fmla="*/ 0 h 19"/>
              <a:gd name="T34" fmla="*/ 17 w 29"/>
              <a:gd name="T35" fmla="*/ 0 h 19"/>
              <a:gd name="T36" fmla="*/ 21 w 29"/>
              <a:gd name="T37" fmla="*/ 0 h 19"/>
              <a:gd name="T38" fmla="*/ 23 w 29"/>
              <a:gd name="T39" fmla="*/ 2 h 19"/>
              <a:gd name="T40" fmla="*/ 25 w 29"/>
              <a:gd name="T41" fmla="*/ 2 h 19"/>
              <a:gd name="T42" fmla="*/ 27 w 29"/>
              <a:gd name="T43" fmla="*/ 3 h 19"/>
              <a:gd name="T44" fmla="*/ 29 w 29"/>
              <a:gd name="T45" fmla="*/ 5 h 19"/>
              <a:gd name="T46" fmla="*/ 29 w 29"/>
              <a:gd name="T47" fmla="*/ 7 h 19"/>
              <a:gd name="T48" fmla="*/ 29 w 29"/>
              <a:gd name="T49" fmla="*/ 9 h 19"/>
              <a:gd name="T50" fmla="*/ 29 w 29"/>
              <a:gd name="T51" fmla="*/ 11 h 19"/>
              <a:gd name="T52" fmla="*/ 29 w 29"/>
              <a:gd name="T53" fmla="*/ 13 h 19"/>
              <a:gd name="T54" fmla="*/ 27 w 29"/>
              <a:gd name="T55" fmla="*/ 15 h 19"/>
              <a:gd name="T56" fmla="*/ 25 w 29"/>
              <a:gd name="T57" fmla="*/ 17 h 19"/>
              <a:gd name="T58" fmla="*/ 23 w 29"/>
              <a:gd name="T59" fmla="*/ 17 h 19"/>
              <a:gd name="T60" fmla="*/ 21 w 29"/>
              <a:gd name="T61" fmla="*/ 19 h 19"/>
              <a:gd name="T62" fmla="*/ 17 w 29"/>
              <a:gd name="T63" fmla="*/ 19 h 19"/>
              <a:gd name="T64" fmla="*/ 16 w 2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19">
                <a:moveTo>
                  <a:pt x="16" y="19"/>
                </a:moveTo>
                <a:lnTo>
                  <a:pt x="12" y="19"/>
                </a:lnTo>
                <a:lnTo>
                  <a:pt x="10" y="19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3" y="2"/>
                </a:lnTo>
                <a:lnTo>
                  <a:pt x="25" y="2"/>
                </a:lnTo>
                <a:lnTo>
                  <a:pt x="27" y="3"/>
                </a:lnTo>
                <a:lnTo>
                  <a:pt x="29" y="5"/>
                </a:lnTo>
                <a:lnTo>
                  <a:pt x="29" y="7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7"/>
                </a:lnTo>
                <a:lnTo>
                  <a:pt x="21" y="19"/>
                </a:lnTo>
                <a:lnTo>
                  <a:pt x="17" y="19"/>
                </a:lnTo>
                <a:lnTo>
                  <a:pt x="16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3" name="Freeform 905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4" name="Freeform 906"/>
          <p:cNvSpPr>
            <a:spLocks/>
          </p:cNvSpPr>
          <p:nvPr/>
        </p:nvSpPr>
        <p:spPr bwMode="auto">
          <a:xfrm>
            <a:off x="6092825" y="4540250"/>
            <a:ext cx="130175" cy="85725"/>
          </a:xfrm>
          <a:custGeom>
            <a:avLst/>
            <a:gdLst>
              <a:gd name="T0" fmla="*/ 19 w 41"/>
              <a:gd name="T1" fmla="*/ 27 h 27"/>
              <a:gd name="T2" fmla="*/ 16 w 41"/>
              <a:gd name="T3" fmla="*/ 27 h 27"/>
              <a:gd name="T4" fmla="*/ 12 w 41"/>
              <a:gd name="T5" fmla="*/ 27 h 27"/>
              <a:gd name="T6" fmla="*/ 10 w 41"/>
              <a:gd name="T7" fmla="*/ 25 h 27"/>
              <a:gd name="T8" fmla="*/ 6 w 41"/>
              <a:gd name="T9" fmla="*/ 23 h 27"/>
              <a:gd name="T10" fmla="*/ 4 w 41"/>
              <a:gd name="T11" fmla="*/ 21 h 27"/>
              <a:gd name="T12" fmla="*/ 2 w 41"/>
              <a:gd name="T13" fmla="*/ 19 h 27"/>
              <a:gd name="T14" fmla="*/ 0 w 41"/>
              <a:gd name="T15" fmla="*/ 17 h 27"/>
              <a:gd name="T16" fmla="*/ 0 w 41"/>
              <a:gd name="T17" fmla="*/ 14 h 27"/>
              <a:gd name="T18" fmla="*/ 0 w 41"/>
              <a:gd name="T19" fmla="*/ 12 h 27"/>
              <a:gd name="T20" fmla="*/ 2 w 41"/>
              <a:gd name="T21" fmla="*/ 10 h 27"/>
              <a:gd name="T22" fmla="*/ 4 w 41"/>
              <a:gd name="T23" fmla="*/ 6 h 27"/>
              <a:gd name="T24" fmla="*/ 6 w 41"/>
              <a:gd name="T25" fmla="*/ 4 h 27"/>
              <a:gd name="T26" fmla="*/ 10 w 41"/>
              <a:gd name="T27" fmla="*/ 4 h 27"/>
              <a:gd name="T28" fmla="*/ 12 w 41"/>
              <a:gd name="T29" fmla="*/ 2 h 27"/>
              <a:gd name="T30" fmla="*/ 16 w 41"/>
              <a:gd name="T31" fmla="*/ 0 h 27"/>
              <a:gd name="T32" fmla="*/ 19 w 41"/>
              <a:gd name="T33" fmla="*/ 0 h 27"/>
              <a:gd name="T34" fmla="*/ 23 w 41"/>
              <a:gd name="T35" fmla="*/ 0 h 27"/>
              <a:gd name="T36" fmla="*/ 27 w 41"/>
              <a:gd name="T37" fmla="*/ 2 h 27"/>
              <a:gd name="T38" fmla="*/ 31 w 41"/>
              <a:gd name="T39" fmla="*/ 4 h 27"/>
              <a:gd name="T40" fmla="*/ 35 w 41"/>
              <a:gd name="T41" fmla="*/ 4 h 27"/>
              <a:gd name="T42" fmla="*/ 37 w 41"/>
              <a:gd name="T43" fmla="*/ 6 h 27"/>
              <a:gd name="T44" fmla="*/ 39 w 41"/>
              <a:gd name="T45" fmla="*/ 10 h 27"/>
              <a:gd name="T46" fmla="*/ 39 w 41"/>
              <a:gd name="T47" fmla="*/ 12 h 27"/>
              <a:gd name="T48" fmla="*/ 41 w 41"/>
              <a:gd name="T49" fmla="*/ 14 h 27"/>
              <a:gd name="T50" fmla="*/ 39 w 41"/>
              <a:gd name="T51" fmla="*/ 17 h 27"/>
              <a:gd name="T52" fmla="*/ 39 w 41"/>
              <a:gd name="T53" fmla="*/ 19 h 27"/>
              <a:gd name="T54" fmla="*/ 37 w 41"/>
              <a:gd name="T55" fmla="*/ 21 h 27"/>
              <a:gd name="T56" fmla="*/ 35 w 41"/>
              <a:gd name="T57" fmla="*/ 23 h 27"/>
              <a:gd name="T58" fmla="*/ 31 w 41"/>
              <a:gd name="T59" fmla="*/ 25 h 27"/>
              <a:gd name="T60" fmla="*/ 27 w 41"/>
              <a:gd name="T61" fmla="*/ 27 h 27"/>
              <a:gd name="T62" fmla="*/ 23 w 41"/>
              <a:gd name="T63" fmla="*/ 27 h 27"/>
              <a:gd name="T64" fmla="*/ 19 w 41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7">
                <a:moveTo>
                  <a:pt x="19" y="27"/>
                </a:moveTo>
                <a:lnTo>
                  <a:pt x="16" y="27"/>
                </a:lnTo>
                <a:lnTo>
                  <a:pt x="12" y="27"/>
                </a:lnTo>
                <a:lnTo>
                  <a:pt x="10" y="25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4" y="6"/>
                </a:lnTo>
                <a:lnTo>
                  <a:pt x="6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19" y="0"/>
                </a:lnTo>
                <a:lnTo>
                  <a:pt x="23" y="0"/>
                </a:lnTo>
                <a:lnTo>
                  <a:pt x="27" y="2"/>
                </a:lnTo>
                <a:lnTo>
                  <a:pt x="31" y="4"/>
                </a:lnTo>
                <a:lnTo>
                  <a:pt x="35" y="4"/>
                </a:lnTo>
                <a:lnTo>
                  <a:pt x="37" y="6"/>
                </a:lnTo>
                <a:lnTo>
                  <a:pt x="39" y="10"/>
                </a:lnTo>
                <a:lnTo>
                  <a:pt x="39" y="12"/>
                </a:lnTo>
                <a:lnTo>
                  <a:pt x="41" y="14"/>
                </a:lnTo>
                <a:lnTo>
                  <a:pt x="39" y="17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7" y="27"/>
                </a:lnTo>
                <a:lnTo>
                  <a:pt x="23" y="27"/>
                </a:lnTo>
                <a:lnTo>
                  <a:pt x="19" y="27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5" name="Freeform 907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  <a:close/>
              </a:path>
            </a:pathLst>
          </a:custGeom>
          <a:solidFill>
            <a:srgbClr val="43010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6" name="Freeform 908"/>
          <p:cNvSpPr>
            <a:spLocks/>
          </p:cNvSpPr>
          <p:nvPr/>
        </p:nvSpPr>
        <p:spPr bwMode="auto">
          <a:xfrm>
            <a:off x="6073775" y="5838825"/>
            <a:ext cx="123825" cy="92075"/>
          </a:xfrm>
          <a:custGeom>
            <a:avLst/>
            <a:gdLst>
              <a:gd name="T0" fmla="*/ 25 w 39"/>
              <a:gd name="T1" fmla="*/ 2 h 29"/>
              <a:gd name="T2" fmla="*/ 29 w 39"/>
              <a:gd name="T3" fmla="*/ 4 h 29"/>
              <a:gd name="T4" fmla="*/ 33 w 39"/>
              <a:gd name="T5" fmla="*/ 6 h 29"/>
              <a:gd name="T6" fmla="*/ 35 w 39"/>
              <a:gd name="T7" fmla="*/ 10 h 29"/>
              <a:gd name="T8" fmla="*/ 37 w 39"/>
              <a:gd name="T9" fmla="*/ 11 h 29"/>
              <a:gd name="T10" fmla="*/ 39 w 39"/>
              <a:gd name="T11" fmla="*/ 13 h 29"/>
              <a:gd name="T12" fmla="*/ 39 w 39"/>
              <a:gd name="T13" fmla="*/ 17 h 29"/>
              <a:gd name="T14" fmla="*/ 39 w 39"/>
              <a:gd name="T15" fmla="*/ 19 h 29"/>
              <a:gd name="T16" fmla="*/ 39 w 39"/>
              <a:gd name="T17" fmla="*/ 23 h 29"/>
              <a:gd name="T18" fmla="*/ 37 w 39"/>
              <a:gd name="T19" fmla="*/ 25 h 29"/>
              <a:gd name="T20" fmla="*/ 35 w 39"/>
              <a:gd name="T21" fmla="*/ 27 h 29"/>
              <a:gd name="T22" fmla="*/ 33 w 39"/>
              <a:gd name="T23" fmla="*/ 27 h 29"/>
              <a:gd name="T24" fmla="*/ 29 w 39"/>
              <a:gd name="T25" fmla="*/ 29 h 29"/>
              <a:gd name="T26" fmla="*/ 25 w 39"/>
              <a:gd name="T27" fmla="*/ 29 h 29"/>
              <a:gd name="T28" fmla="*/ 22 w 39"/>
              <a:gd name="T29" fmla="*/ 29 h 29"/>
              <a:gd name="T30" fmla="*/ 20 w 39"/>
              <a:gd name="T31" fmla="*/ 29 h 29"/>
              <a:gd name="T32" fmla="*/ 16 w 39"/>
              <a:gd name="T33" fmla="*/ 27 h 29"/>
              <a:gd name="T34" fmla="*/ 12 w 39"/>
              <a:gd name="T35" fmla="*/ 25 h 29"/>
              <a:gd name="T36" fmla="*/ 8 w 39"/>
              <a:gd name="T37" fmla="*/ 23 h 29"/>
              <a:gd name="T38" fmla="*/ 6 w 39"/>
              <a:gd name="T39" fmla="*/ 21 h 29"/>
              <a:gd name="T40" fmla="*/ 4 w 39"/>
              <a:gd name="T41" fmla="*/ 17 h 29"/>
              <a:gd name="T42" fmla="*/ 2 w 39"/>
              <a:gd name="T43" fmla="*/ 15 h 29"/>
              <a:gd name="T44" fmla="*/ 2 w 39"/>
              <a:gd name="T45" fmla="*/ 11 h 29"/>
              <a:gd name="T46" fmla="*/ 0 w 39"/>
              <a:gd name="T47" fmla="*/ 10 h 29"/>
              <a:gd name="T48" fmla="*/ 2 w 39"/>
              <a:gd name="T49" fmla="*/ 6 h 29"/>
              <a:gd name="T50" fmla="*/ 4 w 39"/>
              <a:gd name="T51" fmla="*/ 4 h 29"/>
              <a:gd name="T52" fmla="*/ 6 w 39"/>
              <a:gd name="T53" fmla="*/ 2 h 29"/>
              <a:gd name="T54" fmla="*/ 8 w 39"/>
              <a:gd name="T55" fmla="*/ 2 h 29"/>
              <a:gd name="T56" fmla="*/ 12 w 39"/>
              <a:gd name="T57" fmla="*/ 0 h 29"/>
              <a:gd name="T58" fmla="*/ 14 w 39"/>
              <a:gd name="T59" fmla="*/ 0 h 29"/>
              <a:gd name="T60" fmla="*/ 18 w 39"/>
              <a:gd name="T61" fmla="*/ 0 h 29"/>
              <a:gd name="T62" fmla="*/ 22 w 39"/>
              <a:gd name="T63" fmla="*/ 0 h 29"/>
              <a:gd name="T64" fmla="*/ 25 w 39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5" y="2"/>
                </a:moveTo>
                <a:lnTo>
                  <a:pt x="29" y="4"/>
                </a:lnTo>
                <a:lnTo>
                  <a:pt x="33" y="6"/>
                </a:lnTo>
                <a:lnTo>
                  <a:pt x="35" y="10"/>
                </a:lnTo>
                <a:lnTo>
                  <a:pt x="37" y="11"/>
                </a:lnTo>
                <a:lnTo>
                  <a:pt x="39" y="13"/>
                </a:lnTo>
                <a:lnTo>
                  <a:pt x="39" y="17"/>
                </a:lnTo>
                <a:lnTo>
                  <a:pt x="39" y="19"/>
                </a:lnTo>
                <a:lnTo>
                  <a:pt x="39" y="23"/>
                </a:lnTo>
                <a:lnTo>
                  <a:pt x="37" y="25"/>
                </a:lnTo>
                <a:lnTo>
                  <a:pt x="35" y="27"/>
                </a:lnTo>
                <a:lnTo>
                  <a:pt x="33" y="27"/>
                </a:lnTo>
                <a:lnTo>
                  <a:pt x="29" y="29"/>
                </a:lnTo>
                <a:lnTo>
                  <a:pt x="25" y="29"/>
                </a:lnTo>
                <a:lnTo>
                  <a:pt x="22" y="29"/>
                </a:lnTo>
                <a:lnTo>
                  <a:pt x="20" y="29"/>
                </a:lnTo>
                <a:lnTo>
                  <a:pt x="16" y="27"/>
                </a:lnTo>
                <a:lnTo>
                  <a:pt x="12" y="25"/>
                </a:lnTo>
                <a:lnTo>
                  <a:pt x="8" y="23"/>
                </a:lnTo>
                <a:lnTo>
                  <a:pt x="6" y="21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0" y="10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2"/>
                </a:lnTo>
              </a:path>
            </a:pathLst>
          </a:custGeom>
          <a:solidFill>
            <a:srgbClr val="430109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7" name="Freeform 909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78" name="Freeform 910"/>
          <p:cNvSpPr>
            <a:spLocks/>
          </p:cNvSpPr>
          <p:nvPr/>
        </p:nvSpPr>
        <p:spPr bwMode="auto">
          <a:xfrm>
            <a:off x="6635750" y="4737100"/>
            <a:ext cx="127000" cy="82550"/>
          </a:xfrm>
          <a:custGeom>
            <a:avLst/>
            <a:gdLst>
              <a:gd name="T0" fmla="*/ 19 w 40"/>
              <a:gd name="T1" fmla="*/ 26 h 26"/>
              <a:gd name="T2" fmla="*/ 15 w 40"/>
              <a:gd name="T3" fmla="*/ 26 h 26"/>
              <a:gd name="T4" fmla="*/ 12 w 40"/>
              <a:gd name="T5" fmla="*/ 24 h 26"/>
              <a:gd name="T6" fmla="*/ 10 w 40"/>
              <a:gd name="T7" fmla="*/ 24 h 26"/>
              <a:gd name="T8" fmla="*/ 6 w 40"/>
              <a:gd name="T9" fmla="*/ 23 h 26"/>
              <a:gd name="T10" fmla="*/ 4 w 40"/>
              <a:gd name="T11" fmla="*/ 21 h 26"/>
              <a:gd name="T12" fmla="*/ 2 w 40"/>
              <a:gd name="T13" fmla="*/ 17 h 26"/>
              <a:gd name="T14" fmla="*/ 0 w 40"/>
              <a:gd name="T15" fmla="*/ 15 h 26"/>
              <a:gd name="T16" fmla="*/ 0 w 40"/>
              <a:gd name="T17" fmla="*/ 13 h 26"/>
              <a:gd name="T18" fmla="*/ 0 w 40"/>
              <a:gd name="T19" fmla="*/ 9 h 26"/>
              <a:gd name="T20" fmla="*/ 2 w 40"/>
              <a:gd name="T21" fmla="*/ 7 h 26"/>
              <a:gd name="T22" fmla="*/ 4 w 40"/>
              <a:gd name="T23" fmla="*/ 5 h 26"/>
              <a:gd name="T24" fmla="*/ 6 w 40"/>
              <a:gd name="T25" fmla="*/ 3 h 26"/>
              <a:gd name="T26" fmla="*/ 10 w 40"/>
              <a:gd name="T27" fmla="*/ 1 h 26"/>
              <a:gd name="T28" fmla="*/ 12 w 40"/>
              <a:gd name="T29" fmla="*/ 0 h 26"/>
              <a:gd name="T30" fmla="*/ 15 w 40"/>
              <a:gd name="T31" fmla="*/ 0 h 26"/>
              <a:gd name="T32" fmla="*/ 19 w 40"/>
              <a:gd name="T33" fmla="*/ 0 h 26"/>
              <a:gd name="T34" fmla="*/ 25 w 40"/>
              <a:gd name="T35" fmla="*/ 0 h 26"/>
              <a:gd name="T36" fmla="*/ 27 w 40"/>
              <a:gd name="T37" fmla="*/ 0 h 26"/>
              <a:gd name="T38" fmla="*/ 31 w 40"/>
              <a:gd name="T39" fmla="*/ 1 h 26"/>
              <a:gd name="T40" fmla="*/ 35 w 40"/>
              <a:gd name="T41" fmla="*/ 3 h 26"/>
              <a:gd name="T42" fmla="*/ 37 w 40"/>
              <a:gd name="T43" fmla="*/ 5 h 26"/>
              <a:gd name="T44" fmla="*/ 38 w 40"/>
              <a:gd name="T45" fmla="*/ 7 h 26"/>
              <a:gd name="T46" fmla="*/ 40 w 40"/>
              <a:gd name="T47" fmla="*/ 9 h 26"/>
              <a:gd name="T48" fmla="*/ 40 w 40"/>
              <a:gd name="T49" fmla="*/ 13 h 26"/>
              <a:gd name="T50" fmla="*/ 40 w 40"/>
              <a:gd name="T51" fmla="*/ 15 h 26"/>
              <a:gd name="T52" fmla="*/ 38 w 40"/>
              <a:gd name="T53" fmla="*/ 17 h 26"/>
              <a:gd name="T54" fmla="*/ 37 w 40"/>
              <a:gd name="T55" fmla="*/ 21 h 26"/>
              <a:gd name="T56" fmla="*/ 35 w 40"/>
              <a:gd name="T57" fmla="*/ 23 h 26"/>
              <a:gd name="T58" fmla="*/ 31 w 40"/>
              <a:gd name="T59" fmla="*/ 24 h 26"/>
              <a:gd name="T60" fmla="*/ 27 w 40"/>
              <a:gd name="T61" fmla="*/ 24 h 26"/>
              <a:gd name="T62" fmla="*/ 25 w 40"/>
              <a:gd name="T63" fmla="*/ 26 h 26"/>
              <a:gd name="T64" fmla="*/ 19 w 40"/>
              <a:gd name="T65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" h="26">
                <a:moveTo>
                  <a:pt x="19" y="26"/>
                </a:moveTo>
                <a:lnTo>
                  <a:pt x="15" y="26"/>
                </a:lnTo>
                <a:lnTo>
                  <a:pt x="12" y="24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3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31" y="1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40" y="9"/>
                </a:lnTo>
                <a:lnTo>
                  <a:pt x="40" y="13"/>
                </a:lnTo>
                <a:lnTo>
                  <a:pt x="40" y="15"/>
                </a:lnTo>
                <a:lnTo>
                  <a:pt x="38" y="17"/>
                </a:lnTo>
                <a:lnTo>
                  <a:pt x="37" y="21"/>
                </a:lnTo>
                <a:lnTo>
                  <a:pt x="35" y="23"/>
                </a:lnTo>
                <a:lnTo>
                  <a:pt x="31" y="24"/>
                </a:lnTo>
                <a:lnTo>
                  <a:pt x="27" y="24"/>
                </a:lnTo>
                <a:lnTo>
                  <a:pt x="25" y="26"/>
                </a:lnTo>
                <a:lnTo>
                  <a:pt x="19" y="26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79" name="Freeform 911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0" name="Freeform 912"/>
          <p:cNvSpPr>
            <a:spLocks/>
          </p:cNvSpPr>
          <p:nvPr/>
        </p:nvSpPr>
        <p:spPr bwMode="auto">
          <a:xfrm>
            <a:off x="6610350" y="5721350"/>
            <a:ext cx="130175" cy="92075"/>
          </a:xfrm>
          <a:custGeom>
            <a:avLst/>
            <a:gdLst>
              <a:gd name="T0" fmla="*/ 20 w 41"/>
              <a:gd name="T1" fmla="*/ 2 h 29"/>
              <a:gd name="T2" fmla="*/ 23 w 41"/>
              <a:gd name="T3" fmla="*/ 0 h 29"/>
              <a:gd name="T4" fmla="*/ 27 w 41"/>
              <a:gd name="T5" fmla="*/ 2 h 29"/>
              <a:gd name="T6" fmla="*/ 29 w 41"/>
              <a:gd name="T7" fmla="*/ 2 h 29"/>
              <a:gd name="T8" fmla="*/ 33 w 41"/>
              <a:gd name="T9" fmla="*/ 4 h 29"/>
              <a:gd name="T10" fmla="*/ 37 w 41"/>
              <a:gd name="T11" fmla="*/ 4 h 29"/>
              <a:gd name="T12" fmla="*/ 39 w 41"/>
              <a:gd name="T13" fmla="*/ 6 h 29"/>
              <a:gd name="T14" fmla="*/ 39 w 41"/>
              <a:gd name="T15" fmla="*/ 10 h 29"/>
              <a:gd name="T16" fmla="*/ 41 w 41"/>
              <a:gd name="T17" fmla="*/ 12 h 29"/>
              <a:gd name="T18" fmla="*/ 41 w 41"/>
              <a:gd name="T19" fmla="*/ 14 h 29"/>
              <a:gd name="T20" fmla="*/ 39 w 41"/>
              <a:gd name="T21" fmla="*/ 18 h 29"/>
              <a:gd name="T22" fmla="*/ 39 w 41"/>
              <a:gd name="T23" fmla="*/ 20 h 29"/>
              <a:gd name="T24" fmla="*/ 37 w 41"/>
              <a:gd name="T25" fmla="*/ 22 h 29"/>
              <a:gd name="T26" fmla="*/ 33 w 41"/>
              <a:gd name="T27" fmla="*/ 23 h 29"/>
              <a:gd name="T28" fmla="*/ 29 w 41"/>
              <a:gd name="T29" fmla="*/ 25 h 29"/>
              <a:gd name="T30" fmla="*/ 27 w 41"/>
              <a:gd name="T31" fmla="*/ 27 h 29"/>
              <a:gd name="T32" fmla="*/ 23 w 41"/>
              <a:gd name="T33" fmla="*/ 27 h 29"/>
              <a:gd name="T34" fmla="*/ 20 w 41"/>
              <a:gd name="T35" fmla="*/ 29 h 29"/>
              <a:gd name="T36" fmla="*/ 16 w 41"/>
              <a:gd name="T37" fmla="*/ 27 h 29"/>
              <a:gd name="T38" fmla="*/ 12 w 41"/>
              <a:gd name="T39" fmla="*/ 27 h 29"/>
              <a:gd name="T40" fmla="*/ 8 w 41"/>
              <a:gd name="T41" fmla="*/ 25 h 29"/>
              <a:gd name="T42" fmla="*/ 6 w 41"/>
              <a:gd name="T43" fmla="*/ 25 h 29"/>
              <a:gd name="T44" fmla="*/ 4 w 41"/>
              <a:gd name="T45" fmla="*/ 23 h 29"/>
              <a:gd name="T46" fmla="*/ 2 w 41"/>
              <a:gd name="T47" fmla="*/ 20 h 29"/>
              <a:gd name="T48" fmla="*/ 0 w 41"/>
              <a:gd name="T49" fmla="*/ 18 h 29"/>
              <a:gd name="T50" fmla="*/ 0 w 41"/>
              <a:gd name="T51" fmla="*/ 16 h 29"/>
              <a:gd name="T52" fmla="*/ 2 w 41"/>
              <a:gd name="T53" fmla="*/ 12 h 29"/>
              <a:gd name="T54" fmla="*/ 4 w 41"/>
              <a:gd name="T55" fmla="*/ 10 h 29"/>
              <a:gd name="T56" fmla="*/ 6 w 41"/>
              <a:gd name="T57" fmla="*/ 8 h 29"/>
              <a:gd name="T58" fmla="*/ 8 w 41"/>
              <a:gd name="T59" fmla="*/ 6 h 29"/>
              <a:gd name="T60" fmla="*/ 12 w 41"/>
              <a:gd name="T61" fmla="*/ 4 h 29"/>
              <a:gd name="T62" fmla="*/ 16 w 41"/>
              <a:gd name="T63" fmla="*/ 2 h 29"/>
              <a:gd name="T64" fmla="*/ 20 w 41"/>
              <a:gd name="T6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29">
                <a:moveTo>
                  <a:pt x="20" y="2"/>
                </a:moveTo>
                <a:lnTo>
                  <a:pt x="23" y="0"/>
                </a:lnTo>
                <a:lnTo>
                  <a:pt x="27" y="2"/>
                </a:lnTo>
                <a:lnTo>
                  <a:pt x="29" y="2"/>
                </a:lnTo>
                <a:lnTo>
                  <a:pt x="33" y="4"/>
                </a:lnTo>
                <a:lnTo>
                  <a:pt x="37" y="4"/>
                </a:lnTo>
                <a:lnTo>
                  <a:pt x="39" y="6"/>
                </a:lnTo>
                <a:lnTo>
                  <a:pt x="39" y="10"/>
                </a:lnTo>
                <a:lnTo>
                  <a:pt x="41" y="12"/>
                </a:lnTo>
                <a:lnTo>
                  <a:pt x="41" y="14"/>
                </a:lnTo>
                <a:lnTo>
                  <a:pt x="39" y="18"/>
                </a:lnTo>
                <a:lnTo>
                  <a:pt x="39" y="20"/>
                </a:lnTo>
                <a:lnTo>
                  <a:pt x="37" y="22"/>
                </a:lnTo>
                <a:lnTo>
                  <a:pt x="33" y="23"/>
                </a:lnTo>
                <a:lnTo>
                  <a:pt x="29" y="25"/>
                </a:lnTo>
                <a:lnTo>
                  <a:pt x="27" y="27"/>
                </a:lnTo>
                <a:lnTo>
                  <a:pt x="23" y="27"/>
                </a:lnTo>
                <a:lnTo>
                  <a:pt x="20" y="29"/>
                </a:lnTo>
                <a:lnTo>
                  <a:pt x="16" y="27"/>
                </a:lnTo>
                <a:lnTo>
                  <a:pt x="12" y="27"/>
                </a:lnTo>
                <a:lnTo>
                  <a:pt x="8" y="25"/>
                </a:lnTo>
                <a:lnTo>
                  <a:pt x="6" y="25"/>
                </a:lnTo>
                <a:lnTo>
                  <a:pt x="4" y="23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0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1" name="Freeform 913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2" name="Freeform 914"/>
          <p:cNvSpPr>
            <a:spLocks/>
          </p:cNvSpPr>
          <p:nvPr/>
        </p:nvSpPr>
        <p:spPr bwMode="auto">
          <a:xfrm>
            <a:off x="4324350" y="5175250"/>
            <a:ext cx="123825" cy="85725"/>
          </a:xfrm>
          <a:custGeom>
            <a:avLst/>
            <a:gdLst>
              <a:gd name="T0" fmla="*/ 18 w 39"/>
              <a:gd name="T1" fmla="*/ 25 h 27"/>
              <a:gd name="T2" fmla="*/ 14 w 39"/>
              <a:gd name="T3" fmla="*/ 25 h 27"/>
              <a:gd name="T4" fmla="*/ 10 w 39"/>
              <a:gd name="T5" fmla="*/ 23 h 27"/>
              <a:gd name="T6" fmla="*/ 6 w 39"/>
              <a:gd name="T7" fmla="*/ 21 h 27"/>
              <a:gd name="T8" fmla="*/ 4 w 39"/>
              <a:gd name="T9" fmla="*/ 19 h 27"/>
              <a:gd name="T10" fmla="*/ 2 w 39"/>
              <a:gd name="T11" fmla="*/ 17 h 27"/>
              <a:gd name="T12" fmla="*/ 0 w 39"/>
              <a:gd name="T13" fmla="*/ 15 h 27"/>
              <a:gd name="T14" fmla="*/ 0 w 39"/>
              <a:gd name="T15" fmla="*/ 11 h 27"/>
              <a:gd name="T16" fmla="*/ 0 w 39"/>
              <a:gd name="T17" fmla="*/ 9 h 27"/>
              <a:gd name="T18" fmla="*/ 0 w 39"/>
              <a:gd name="T19" fmla="*/ 7 h 27"/>
              <a:gd name="T20" fmla="*/ 2 w 39"/>
              <a:gd name="T21" fmla="*/ 4 h 27"/>
              <a:gd name="T22" fmla="*/ 4 w 39"/>
              <a:gd name="T23" fmla="*/ 2 h 27"/>
              <a:gd name="T24" fmla="*/ 6 w 39"/>
              <a:gd name="T25" fmla="*/ 2 h 27"/>
              <a:gd name="T26" fmla="*/ 10 w 39"/>
              <a:gd name="T27" fmla="*/ 0 h 27"/>
              <a:gd name="T28" fmla="*/ 14 w 39"/>
              <a:gd name="T29" fmla="*/ 0 h 27"/>
              <a:gd name="T30" fmla="*/ 18 w 39"/>
              <a:gd name="T31" fmla="*/ 0 h 27"/>
              <a:gd name="T32" fmla="*/ 21 w 39"/>
              <a:gd name="T33" fmla="*/ 0 h 27"/>
              <a:gd name="T34" fmla="*/ 25 w 39"/>
              <a:gd name="T35" fmla="*/ 0 h 27"/>
              <a:gd name="T36" fmla="*/ 29 w 39"/>
              <a:gd name="T37" fmla="*/ 2 h 27"/>
              <a:gd name="T38" fmla="*/ 31 w 39"/>
              <a:gd name="T39" fmla="*/ 4 h 27"/>
              <a:gd name="T40" fmla="*/ 35 w 39"/>
              <a:gd name="T41" fmla="*/ 5 h 27"/>
              <a:gd name="T42" fmla="*/ 37 w 39"/>
              <a:gd name="T43" fmla="*/ 7 h 27"/>
              <a:gd name="T44" fmla="*/ 39 w 39"/>
              <a:gd name="T45" fmla="*/ 11 h 27"/>
              <a:gd name="T46" fmla="*/ 39 w 39"/>
              <a:gd name="T47" fmla="*/ 13 h 27"/>
              <a:gd name="T48" fmla="*/ 39 w 39"/>
              <a:gd name="T49" fmla="*/ 15 h 27"/>
              <a:gd name="T50" fmla="*/ 39 w 39"/>
              <a:gd name="T51" fmla="*/ 19 h 27"/>
              <a:gd name="T52" fmla="*/ 37 w 39"/>
              <a:gd name="T53" fmla="*/ 21 h 27"/>
              <a:gd name="T54" fmla="*/ 35 w 39"/>
              <a:gd name="T55" fmla="*/ 23 h 27"/>
              <a:gd name="T56" fmla="*/ 31 w 39"/>
              <a:gd name="T57" fmla="*/ 25 h 27"/>
              <a:gd name="T58" fmla="*/ 29 w 39"/>
              <a:gd name="T59" fmla="*/ 25 h 27"/>
              <a:gd name="T60" fmla="*/ 25 w 39"/>
              <a:gd name="T61" fmla="*/ 27 h 27"/>
              <a:gd name="T62" fmla="*/ 21 w 39"/>
              <a:gd name="T63" fmla="*/ 27 h 27"/>
              <a:gd name="T64" fmla="*/ 18 w 39"/>
              <a:gd name="T65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8" y="25"/>
                </a:move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9"/>
                </a:lnTo>
                <a:lnTo>
                  <a:pt x="2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1" y="0"/>
                </a:lnTo>
                <a:lnTo>
                  <a:pt x="25" y="0"/>
                </a:lnTo>
                <a:lnTo>
                  <a:pt x="29" y="2"/>
                </a:lnTo>
                <a:lnTo>
                  <a:pt x="31" y="4"/>
                </a:lnTo>
                <a:lnTo>
                  <a:pt x="35" y="5"/>
                </a:lnTo>
                <a:lnTo>
                  <a:pt x="37" y="7"/>
                </a:lnTo>
                <a:lnTo>
                  <a:pt x="39" y="11"/>
                </a:lnTo>
                <a:lnTo>
                  <a:pt x="39" y="13"/>
                </a:lnTo>
                <a:lnTo>
                  <a:pt x="39" y="15"/>
                </a:lnTo>
                <a:lnTo>
                  <a:pt x="39" y="19"/>
                </a:lnTo>
                <a:lnTo>
                  <a:pt x="37" y="21"/>
                </a:lnTo>
                <a:lnTo>
                  <a:pt x="35" y="23"/>
                </a:lnTo>
                <a:lnTo>
                  <a:pt x="31" y="25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lnTo>
                  <a:pt x="18" y="25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3" name="Freeform 915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4" name="Freeform 916"/>
          <p:cNvSpPr>
            <a:spLocks/>
          </p:cNvSpPr>
          <p:nvPr/>
        </p:nvSpPr>
        <p:spPr bwMode="auto">
          <a:xfrm>
            <a:off x="5153025" y="5149850"/>
            <a:ext cx="149225" cy="104775"/>
          </a:xfrm>
          <a:custGeom>
            <a:avLst/>
            <a:gdLst>
              <a:gd name="T0" fmla="*/ 27 w 47"/>
              <a:gd name="T1" fmla="*/ 2 h 33"/>
              <a:gd name="T2" fmla="*/ 23 w 47"/>
              <a:gd name="T3" fmla="*/ 2 h 33"/>
              <a:gd name="T4" fmla="*/ 18 w 47"/>
              <a:gd name="T5" fmla="*/ 0 h 33"/>
              <a:gd name="T6" fmla="*/ 14 w 47"/>
              <a:gd name="T7" fmla="*/ 2 h 33"/>
              <a:gd name="T8" fmla="*/ 10 w 47"/>
              <a:gd name="T9" fmla="*/ 2 h 33"/>
              <a:gd name="T10" fmla="*/ 8 w 47"/>
              <a:gd name="T11" fmla="*/ 4 h 33"/>
              <a:gd name="T12" fmla="*/ 4 w 47"/>
              <a:gd name="T13" fmla="*/ 6 h 33"/>
              <a:gd name="T14" fmla="*/ 2 w 47"/>
              <a:gd name="T15" fmla="*/ 8 h 33"/>
              <a:gd name="T16" fmla="*/ 2 w 47"/>
              <a:gd name="T17" fmla="*/ 12 h 33"/>
              <a:gd name="T18" fmla="*/ 0 w 47"/>
              <a:gd name="T19" fmla="*/ 15 h 33"/>
              <a:gd name="T20" fmla="*/ 2 w 47"/>
              <a:gd name="T21" fmla="*/ 17 h 33"/>
              <a:gd name="T22" fmla="*/ 2 w 47"/>
              <a:gd name="T23" fmla="*/ 21 h 33"/>
              <a:gd name="T24" fmla="*/ 6 w 47"/>
              <a:gd name="T25" fmla="*/ 23 h 33"/>
              <a:gd name="T26" fmla="*/ 8 w 47"/>
              <a:gd name="T27" fmla="*/ 27 h 33"/>
              <a:gd name="T28" fmla="*/ 12 w 47"/>
              <a:gd name="T29" fmla="*/ 29 h 33"/>
              <a:gd name="T30" fmla="*/ 16 w 47"/>
              <a:gd name="T31" fmla="*/ 31 h 33"/>
              <a:gd name="T32" fmla="*/ 20 w 47"/>
              <a:gd name="T33" fmla="*/ 33 h 33"/>
              <a:gd name="T34" fmla="*/ 25 w 47"/>
              <a:gd name="T35" fmla="*/ 33 h 33"/>
              <a:gd name="T36" fmla="*/ 29 w 47"/>
              <a:gd name="T37" fmla="*/ 33 h 33"/>
              <a:gd name="T38" fmla="*/ 33 w 47"/>
              <a:gd name="T39" fmla="*/ 33 h 33"/>
              <a:gd name="T40" fmla="*/ 37 w 47"/>
              <a:gd name="T41" fmla="*/ 31 h 33"/>
              <a:gd name="T42" fmla="*/ 41 w 47"/>
              <a:gd name="T43" fmla="*/ 31 h 33"/>
              <a:gd name="T44" fmla="*/ 43 w 47"/>
              <a:gd name="T45" fmla="*/ 29 h 33"/>
              <a:gd name="T46" fmla="*/ 45 w 47"/>
              <a:gd name="T47" fmla="*/ 25 h 33"/>
              <a:gd name="T48" fmla="*/ 47 w 47"/>
              <a:gd name="T49" fmla="*/ 23 h 33"/>
              <a:gd name="T50" fmla="*/ 47 w 47"/>
              <a:gd name="T51" fmla="*/ 19 h 33"/>
              <a:gd name="T52" fmla="*/ 47 w 47"/>
              <a:gd name="T53" fmla="*/ 15 h 33"/>
              <a:gd name="T54" fmla="*/ 45 w 47"/>
              <a:gd name="T55" fmla="*/ 13 h 33"/>
              <a:gd name="T56" fmla="*/ 43 w 47"/>
              <a:gd name="T57" fmla="*/ 10 h 33"/>
              <a:gd name="T58" fmla="*/ 39 w 47"/>
              <a:gd name="T59" fmla="*/ 8 h 33"/>
              <a:gd name="T60" fmla="*/ 37 w 47"/>
              <a:gd name="T61" fmla="*/ 6 h 33"/>
              <a:gd name="T62" fmla="*/ 31 w 47"/>
              <a:gd name="T63" fmla="*/ 4 h 33"/>
              <a:gd name="T64" fmla="*/ 27 w 47"/>
              <a:gd name="T65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3">
                <a:moveTo>
                  <a:pt x="27" y="2"/>
                </a:moveTo>
                <a:lnTo>
                  <a:pt x="23" y="2"/>
                </a:lnTo>
                <a:lnTo>
                  <a:pt x="18" y="0"/>
                </a:lnTo>
                <a:lnTo>
                  <a:pt x="14" y="2"/>
                </a:lnTo>
                <a:lnTo>
                  <a:pt x="10" y="2"/>
                </a:lnTo>
                <a:lnTo>
                  <a:pt x="8" y="4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2" y="21"/>
                </a:lnTo>
                <a:lnTo>
                  <a:pt x="6" y="23"/>
                </a:lnTo>
                <a:lnTo>
                  <a:pt x="8" y="27"/>
                </a:lnTo>
                <a:lnTo>
                  <a:pt x="12" y="29"/>
                </a:lnTo>
                <a:lnTo>
                  <a:pt x="16" y="31"/>
                </a:lnTo>
                <a:lnTo>
                  <a:pt x="20" y="33"/>
                </a:lnTo>
                <a:lnTo>
                  <a:pt x="25" y="33"/>
                </a:lnTo>
                <a:lnTo>
                  <a:pt x="29" y="33"/>
                </a:lnTo>
                <a:lnTo>
                  <a:pt x="33" y="33"/>
                </a:lnTo>
                <a:lnTo>
                  <a:pt x="37" y="31"/>
                </a:lnTo>
                <a:lnTo>
                  <a:pt x="41" y="31"/>
                </a:lnTo>
                <a:lnTo>
                  <a:pt x="43" y="29"/>
                </a:lnTo>
                <a:lnTo>
                  <a:pt x="45" y="25"/>
                </a:lnTo>
                <a:lnTo>
                  <a:pt x="47" y="23"/>
                </a:lnTo>
                <a:lnTo>
                  <a:pt x="47" y="19"/>
                </a:lnTo>
                <a:lnTo>
                  <a:pt x="47" y="15"/>
                </a:lnTo>
                <a:lnTo>
                  <a:pt x="45" y="13"/>
                </a:lnTo>
                <a:lnTo>
                  <a:pt x="43" y="10"/>
                </a:lnTo>
                <a:lnTo>
                  <a:pt x="39" y="8"/>
                </a:lnTo>
                <a:lnTo>
                  <a:pt x="37" y="6"/>
                </a:lnTo>
                <a:lnTo>
                  <a:pt x="31" y="4"/>
                </a:lnTo>
                <a:lnTo>
                  <a:pt x="27" y="2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5" name="Freeform 917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6" name="Freeform 918"/>
          <p:cNvSpPr>
            <a:spLocks/>
          </p:cNvSpPr>
          <p:nvPr/>
        </p:nvSpPr>
        <p:spPr bwMode="auto">
          <a:xfrm>
            <a:off x="7165975" y="5540375"/>
            <a:ext cx="123825" cy="85725"/>
          </a:xfrm>
          <a:custGeom>
            <a:avLst/>
            <a:gdLst>
              <a:gd name="T0" fmla="*/ 17 w 39"/>
              <a:gd name="T1" fmla="*/ 0 h 27"/>
              <a:gd name="T2" fmla="*/ 21 w 39"/>
              <a:gd name="T3" fmla="*/ 0 h 27"/>
              <a:gd name="T4" fmla="*/ 25 w 39"/>
              <a:gd name="T5" fmla="*/ 0 h 27"/>
              <a:gd name="T6" fmla="*/ 29 w 39"/>
              <a:gd name="T7" fmla="*/ 0 h 27"/>
              <a:gd name="T8" fmla="*/ 33 w 39"/>
              <a:gd name="T9" fmla="*/ 2 h 27"/>
              <a:gd name="T10" fmla="*/ 35 w 39"/>
              <a:gd name="T11" fmla="*/ 4 h 27"/>
              <a:gd name="T12" fmla="*/ 37 w 39"/>
              <a:gd name="T13" fmla="*/ 6 h 27"/>
              <a:gd name="T14" fmla="*/ 39 w 39"/>
              <a:gd name="T15" fmla="*/ 8 h 27"/>
              <a:gd name="T16" fmla="*/ 39 w 39"/>
              <a:gd name="T17" fmla="*/ 9 h 27"/>
              <a:gd name="T18" fmla="*/ 39 w 39"/>
              <a:gd name="T19" fmla="*/ 13 h 27"/>
              <a:gd name="T20" fmla="*/ 39 w 39"/>
              <a:gd name="T21" fmla="*/ 15 h 27"/>
              <a:gd name="T22" fmla="*/ 37 w 39"/>
              <a:gd name="T23" fmla="*/ 17 h 27"/>
              <a:gd name="T24" fmla="*/ 35 w 39"/>
              <a:gd name="T25" fmla="*/ 21 h 27"/>
              <a:gd name="T26" fmla="*/ 31 w 39"/>
              <a:gd name="T27" fmla="*/ 23 h 27"/>
              <a:gd name="T28" fmla="*/ 29 w 39"/>
              <a:gd name="T29" fmla="*/ 23 h 27"/>
              <a:gd name="T30" fmla="*/ 25 w 39"/>
              <a:gd name="T31" fmla="*/ 25 h 27"/>
              <a:gd name="T32" fmla="*/ 21 w 39"/>
              <a:gd name="T33" fmla="*/ 25 h 27"/>
              <a:gd name="T34" fmla="*/ 17 w 39"/>
              <a:gd name="T35" fmla="*/ 27 h 27"/>
              <a:gd name="T36" fmla="*/ 14 w 39"/>
              <a:gd name="T37" fmla="*/ 25 h 27"/>
              <a:gd name="T38" fmla="*/ 10 w 39"/>
              <a:gd name="T39" fmla="*/ 25 h 27"/>
              <a:gd name="T40" fmla="*/ 6 w 39"/>
              <a:gd name="T41" fmla="*/ 23 h 27"/>
              <a:gd name="T42" fmla="*/ 4 w 39"/>
              <a:gd name="T43" fmla="*/ 23 h 27"/>
              <a:gd name="T44" fmla="*/ 2 w 39"/>
              <a:gd name="T45" fmla="*/ 19 h 27"/>
              <a:gd name="T46" fmla="*/ 0 w 39"/>
              <a:gd name="T47" fmla="*/ 17 h 27"/>
              <a:gd name="T48" fmla="*/ 0 w 39"/>
              <a:gd name="T49" fmla="*/ 15 h 27"/>
              <a:gd name="T50" fmla="*/ 0 w 39"/>
              <a:gd name="T51" fmla="*/ 11 h 27"/>
              <a:gd name="T52" fmla="*/ 0 w 39"/>
              <a:gd name="T53" fmla="*/ 9 h 27"/>
              <a:gd name="T54" fmla="*/ 2 w 39"/>
              <a:gd name="T55" fmla="*/ 8 h 27"/>
              <a:gd name="T56" fmla="*/ 4 w 39"/>
              <a:gd name="T57" fmla="*/ 6 h 27"/>
              <a:gd name="T58" fmla="*/ 8 w 39"/>
              <a:gd name="T59" fmla="*/ 4 h 27"/>
              <a:gd name="T60" fmla="*/ 10 w 39"/>
              <a:gd name="T61" fmla="*/ 2 h 27"/>
              <a:gd name="T62" fmla="*/ 14 w 39"/>
              <a:gd name="T63" fmla="*/ 0 h 27"/>
              <a:gd name="T64" fmla="*/ 17 w 39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7">
                <a:moveTo>
                  <a:pt x="17" y="0"/>
                </a:move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39" y="9"/>
                </a:lnTo>
                <a:lnTo>
                  <a:pt x="39" y="13"/>
                </a:lnTo>
                <a:lnTo>
                  <a:pt x="39" y="15"/>
                </a:lnTo>
                <a:lnTo>
                  <a:pt x="37" y="17"/>
                </a:lnTo>
                <a:lnTo>
                  <a:pt x="35" y="21"/>
                </a:lnTo>
                <a:lnTo>
                  <a:pt x="31" y="23"/>
                </a:lnTo>
                <a:lnTo>
                  <a:pt x="29" y="23"/>
                </a:lnTo>
                <a:lnTo>
                  <a:pt x="25" y="25"/>
                </a:lnTo>
                <a:lnTo>
                  <a:pt x="21" y="25"/>
                </a:lnTo>
                <a:lnTo>
                  <a:pt x="17" y="27"/>
                </a:lnTo>
                <a:lnTo>
                  <a:pt x="14" y="25"/>
                </a:lnTo>
                <a:lnTo>
                  <a:pt x="10" y="25"/>
                </a:lnTo>
                <a:lnTo>
                  <a:pt x="6" y="23"/>
                </a:lnTo>
                <a:lnTo>
                  <a:pt x="4" y="23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4" y="6"/>
                </a:lnTo>
                <a:lnTo>
                  <a:pt x="8" y="4"/>
                </a:lnTo>
                <a:lnTo>
                  <a:pt x="10" y="2"/>
                </a:lnTo>
                <a:lnTo>
                  <a:pt x="14" y="0"/>
                </a:lnTo>
                <a:lnTo>
                  <a:pt x="17" y="0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7" name="Freeform 919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88" name="Freeform 920"/>
          <p:cNvSpPr>
            <a:spLocks/>
          </p:cNvSpPr>
          <p:nvPr/>
        </p:nvSpPr>
        <p:spPr bwMode="auto">
          <a:xfrm>
            <a:off x="7137400" y="4972050"/>
            <a:ext cx="133350" cy="117475"/>
          </a:xfrm>
          <a:custGeom>
            <a:avLst/>
            <a:gdLst>
              <a:gd name="T0" fmla="*/ 30 w 42"/>
              <a:gd name="T1" fmla="*/ 31 h 37"/>
              <a:gd name="T2" fmla="*/ 34 w 42"/>
              <a:gd name="T3" fmla="*/ 29 h 37"/>
              <a:gd name="T4" fmla="*/ 36 w 42"/>
              <a:gd name="T5" fmla="*/ 25 h 37"/>
              <a:gd name="T6" fmla="*/ 38 w 42"/>
              <a:gd name="T7" fmla="*/ 21 h 37"/>
              <a:gd name="T8" fmla="*/ 40 w 42"/>
              <a:gd name="T9" fmla="*/ 18 h 37"/>
              <a:gd name="T10" fmla="*/ 42 w 42"/>
              <a:gd name="T11" fmla="*/ 14 h 37"/>
              <a:gd name="T12" fmla="*/ 42 w 42"/>
              <a:gd name="T13" fmla="*/ 12 h 37"/>
              <a:gd name="T14" fmla="*/ 40 w 42"/>
              <a:gd name="T15" fmla="*/ 8 h 37"/>
              <a:gd name="T16" fmla="*/ 40 w 42"/>
              <a:gd name="T17" fmla="*/ 4 h 37"/>
              <a:gd name="T18" fmla="*/ 36 w 42"/>
              <a:gd name="T19" fmla="*/ 2 h 37"/>
              <a:gd name="T20" fmla="*/ 34 w 42"/>
              <a:gd name="T21" fmla="*/ 2 h 37"/>
              <a:gd name="T22" fmla="*/ 30 w 42"/>
              <a:gd name="T23" fmla="*/ 0 h 37"/>
              <a:gd name="T24" fmla="*/ 26 w 42"/>
              <a:gd name="T25" fmla="*/ 0 h 37"/>
              <a:gd name="T26" fmla="*/ 23 w 42"/>
              <a:gd name="T27" fmla="*/ 0 h 37"/>
              <a:gd name="T28" fmla="*/ 19 w 42"/>
              <a:gd name="T29" fmla="*/ 2 h 37"/>
              <a:gd name="T30" fmla="*/ 15 w 42"/>
              <a:gd name="T31" fmla="*/ 4 h 37"/>
              <a:gd name="T32" fmla="*/ 11 w 42"/>
              <a:gd name="T33" fmla="*/ 6 h 37"/>
              <a:gd name="T34" fmla="*/ 7 w 42"/>
              <a:gd name="T35" fmla="*/ 10 h 37"/>
              <a:gd name="T36" fmla="*/ 5 w 42"/>
              <a:gd name="T37" fmla="*/ 14 h 37"/>
              <a:gd name="T38" fmla="*/ 3 w 42"/>
              <a:gd name="T39" fmla="*/ 16 h 37"/>
              <a:gd name="T40" fmla="*/ 1 w 42"/>
              <a:gd name="T41" fmla="*/ 20 h 37"/>
              <a:gd name="T42" fmla="*/ 0 w 42"/>
              <a:gd name="T43" fmla="*/ 23 h 37"/>
              <a:gd name="T44" fmla="*/ 0 w 42"/>
              <a:gd name="T45" fmla="*/ 27 h 37"/>
              <a:gd name="T46" fmla="*/ 1 w 42"/>
              <a:gd name="T47" fmla="*/ 31 h 37"/>
              <a:gd name="T48" fmla="*/ 1 w 42"/>
              <a:gd name="T49" fmla="*/ 33 h 37"/>
              <a:gd name="T50" fmla="*/ 5 w 42"/>
              <a:gd name="T51" fmla="*/ 35 h 37"/>
              <a:gd name="T52" fmla="*/ 7 w 42"/>
              <a:gd name="T53" fmla="*/ 37 h 37"/>
              <a:gd name="T54" fmla="*/ 11 w 42"/>
              <a:gd name="T55" fmla="*/ 37 h 37"/>
              <a:gd name="T56" fmla="*/ 15 w 42"/>
              <a:gd name="T57" fmla="*/ 37 h 37"/>
              <a:gd name="T58" fmla="*/ 19 w 42"/>
              <a:gd name="T59" fmla="*/ 37 h 37"/>
              <a:gd name="T60" fmla="*/ 23 w 42"/>
              <a:gd name="T61" fmla="*/ 35 h 37"/>
              <a:gd name="T62" fmla="*/ 26 w 42"/>
              <a:gd name="T63" fmla="*/ 35 h 37"/>
              <a:gd name="T64" fmla="*/ 30 w 42"/>
              <a:gd name="T65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37">
                <a:moveTo>
                  <a:pt x="30" y="31"/>
                </a:moveTo>
                <a:lnTo>
                  <a:pt x="34" y="29"/>
                </a:lnTo>
                <a:lnTo>
                  <a:pt x="36" y="25"/>
                </a:lnTo>
                <a:lnTo>
                  <a:pt x="38" y="21"/>
                </a:lnTo>
                <a:lnTo>
                  <a:pt x="40" y="18"/>
                </a:lnTo>
                <a:lnTo>
                  <a:pt x="42" y="14"/>
                </a:lnTo>
                <a:lnTo>
                  <a:pt x="42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2"/>
                </a:lnTo>
                <a:lnTo>
                  <a:pt x="15" y="4"/>
                </a:lnTo>
                <a:lnTo>
                  <a:pt x="11" y="6"/>
                </a:lnTo>
                <a:lnTo>
                  <a:pt x="7" y="10"/>
                </a:lnTo>
                <a:lnTo>
                  <a:pt x="5" y="14"/>
                </a:lnTo>
                <a:lnTo>
                  <a:pt x="3" y="16"/>
                </a:lnTo>
                <a:lnTo>
                  <a:pt x="1" y="20"/>
                </a:lnTo>
                <a:lnTo>
                  <a:pt x="0" y="23"/>
                </a:lnTo>
                <a:lnTo>
                  <a:pt x="0" y="27"/>
                </a:lnTo>
                <a:lnTo>
                  <a:pt x="1" y="31"/>
                </a:lnTo>
                <a:lnTo>
                  <a:pt x="1" y="33"/>
                </a:lnTo>
                <a:lnTo>
                  <a:pt x="5" y="35"/>
                </a:lnTo>
                <a:lnTo>
                  <a:pt x="7" y="37"/>
                </a:lnTo>
                <a:lnTo>
                  <a:pt x="11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5"/>
                </a:lnTo>
                <a:lnTo>
                  <a:pt x="30" y="31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89" name="Freeform 921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0" name="Freeform 922"/>
          <p:cNvSpPr>
            <a:spLocks/>
          </p:cNvSpPr>
          <p:nvPr/>
        </p:nvSpPr>
        <p:spPr bwMode="auto">
          <a:xfrm>
            <a:off x="5556250" y="4740275"/>
            <a:ext cx="123825" cy="92075"/>
          </a:xfrm>
          <a:custGeom>
            <a:avLst/>
            <a:gdLst>
              <a:gd name="T0" fmla="*/ 21 w 39"/>
              <a:gd name="T1" fmla="*/ 27 h 29"/>
              <a:gd name="T2" fmla="*/ 17 w 39"/>
              <a:gd name="T3" fmla="*/ 29 h 29"/>
              <a:gd name="T4" fmla="*/ 14 w 39"/>
              <a:gd name="T5" fmla="*/ 29 h 29"/>
              <a:gd name="T6" fmla="*/ 12 w 39"/>
              <a:gd name="T7" fmla="*/ 29 h 29"/>
              <a:gd name="T8" fmla="*/ 8 w 39"/>
              <a:gd name="T9" fmla="*/ 27 h 29"/>
              <a:gd name="T10" fmla="*/ 4 w 39"/>
              <a:gd name="T11" fmla="*/ 25 h 29"/>
              <a:gd name="T12" fmla="*/ 2 w 39"/>
              <a:gd name="T13" fmla="*/ 25 h 29"/>
              <a:gd name="T14" fmla="*/ 0 w 39"/>
              <a:gd name="T15" fmla="*/ 22 h 29"/>
              <a:gd name="T16" fmla="*/ 0 w 39"/>
              <a:gd name="T17" fmla="*/ 20 h 29"/>
              <a:gd name="T18" fmla="*/ 0 w 39"/>
              <a:gd name="T19" fmla="*/ 18 h 29"/>
              <a:gd name="T20" fmla="*/ 0 w 39"/>
              <a:gd name="T21" fmla="*/ 14 h 29"/>
              <a:gd name="T22" fmla="*/ 0 w 39"/>
              <a:gd name="T23" fmla="*/ 12 h 29"/>
              <a:gd name="T24" fmla="*/ 2 w 39"/>
              <a:gd name="T25" fmla="*/ 10 h 29"/>
              <a:gd name="T26" fmla="*/ 6 w 39"/>
              <a:gd name="T27" fmla="*/ 6 h 29"/>
              <a:gd name="T28" fmla="*/ 8 w 39"/>
              <a:gd name="T29" fmla="*/ 4 h 29"/>
              <a:gd name="T30" fmla="*/ 12 w 39"/>
              <a:gd name="T31" fmla="*/ 2 h 29"/>
              <a:gd name="T32" fmla="*/ 16 w 39"/>
              <a:gd name="T33" fmla="*/ 2 h 29"/>
              <a:gd name="T34" fmla="*/ 19 w 39"/>
              <a:gd name="T35" fmla="*/ 0 h 29"/>
              <a:gd name="T36" fmla="*/ 23 w 39"/>
              <a:gd name="T37" fmla="*/ 0 h 29"/>
              <a:gd name="T38" fmla="*/ 27 w 39"/>
              <a:gd name="T39" fmla="*/ 0 h 29"/>
              <a:gd name="T40" fmla="*/ 29 w 39"/>
              <a:gd name="T41" fmla="*/ 2 h 29"/>
              <a:gd name="T42" fmla="*/ 33 w 39"/>
              <a:gd name="T43" fmla="*/ 4 h 29"/>
              <a:gd name="T44" fmla="*/ 35 w 39"/>
              <a:gd name="T45" fmla="*/ 4 h 29"/>
              <a:gd name="T46" fmla="*/ 37 w 39"/>
              <a:gd name="T47" fmla="*/ 8 h 29"/>
              <a:gd name="T48" fmla="*/ 39 w 39"/>
              <a:gd name="T49" fmla="*/ 10 h 29"/>
              <a:gd name="T50" fmla="*/ 39 w 39"/>
              <a:gd name="T51" fmla="*/ 12 h 29"/>
              <a:gd name="T52" fmla="*/ 39 w 39"/>
              <a:gd name="T53" fmla="*/ 16 h 29"/>
              <a:gd name="T54" fmla="*/ 37 w 39"/>
              <a:gd name="T55" fmla="*/ 18 h 29"/>
              <a:gd name="T56" fmla="*/ 35 w 39"/>
              <a:gd name="T57" fmla="*/ 20 h 29"/>
              <a:gd name="T58" fmla="*/ 33 w 39"/>
              <a:gd name="T59" fmla="*/ 23 h 29"/>
              <a:gd name="T60" fmla="*/ 29 w 39"/>
              <a:gd name="T61" fmla="*/ 25 h 29"/>
              <a:gd name="T62" fmla="*/ 25 w 39"/>
              <a:gd name="T63" fmla="*/ 27 h 29"/>
              <a:gd name="T64" fmla="*/ 21 w 39"/>
              <a:gd name="T6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29">
                <a:moveTo>
                  <a:pt x="21" y="27"/>
                </a:moveTo>
                <a:lnTo>
                  <a:pt x="17" y="29"/>
                </a:lnTo>
                <a:lnTo>
                  <a:pt x="14" y="29"/>
                </a:lnTo>
                <a:lnTo>
                  <a:pt x="12" y="29"/>
                </a:lnTo>
                <a:lnTo>
                  <a:pt x="8" y="27"/>
                </a:lnTo>
                <a:lnTo>
                  <a:pt x="4" y="25"/>
                </a:lnTo>
                <a:lnTo>
                  <a:pt x="2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2" y="10"/>
                </a:lnTo>
                <a:lnTo>
                  <a:pt x="6" y="6"/>
                </a:lnTo>
                <a:lnTo>
                  <a:pt x="8" y="4"/>
                </a:lnTo>
                <a:lnTo>
                  <a:pt x="12" y="2"/>
                </a:lnTo>
                <a:lnTo>
                  <a:pt x="16" y="2"/>
                </a:lnTo>
                <a:lnTo>
                  <a:pt x="19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3" y="4"/>
                </a:lnTo>
                <a:lnTo>
                  <a:pt x="35" y="4"/>
                </a:lnTo>
                <a:lnTo>
                  <a:pt x="37" y="8"/>
                </a:lnTo>
                <a:lnTo>
                  <a:pt x="39" y="10"/>
                </a:lnTo>
                <a:lnTo>
                  <a:pt x="39" y="12"/>
                </a:lnTo>
                <a:lnTo>
                  <a:pt x="39" y="16"/>
                </a:lnTo>
                <a:lnTo>
                  <a:pt x="37" y="18"/>
                </a:lnTo>
                <a:lnTo>
                  <a:pt x="35" y="20"/>
                </a:lnTo>
                <a:lnTo>
                  <a:pt x="33" y="23"/>
                </a:lnTo>
                <a:lnTo>
                  <a:pt x="29" y="25"/>
                </a:lnTo>
                <a:lnTo>
                  <a:pt x="25" y="27"/>
                </a:lnTo>
                <a:lnTo>
                  <a:pt x="21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1" name="Freeform 923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2" name="Freeform 924"/>
          <p:cNvSpPr>
            <a:spLocks/>
          </p:cNvSpPr>
          <p:nvPr/>
        </p:nvSpPr>
        <p:spPr bwMode="auto">
          <a:xfrm>
            <a:off x="5556250" y="5632450"/>
            <a:ext cx="92075" cy="120650"/>
          </a:xfrm>
          <a:custGeom>
            <a:avLst/>
            <a:gdLst>
              <a:gd name="T0" fmla="*/ 27 w 29"/>
              <a:gd name="T1" fmla="*/ 13 h 38"/>
              <a:gd name="T2" fmla="*/ 27 w 29"/>
              <a:gd name="T3" fmla="*/ 17 h 38"/>
              <a:gd name="T4" fmla="*/ 29 w 29"/>
              <a:gd name="T5" fmla="*/ 21 h 38"/>
              <a:gd name="T6" fmla="*/ 29 w 29"/>
              <a:gd name="T7" fmla="*/ 25 h 38"/>
              <a:gd name="T8" fmla="*/ 29 w 29"/>
              <a:gd name="T9" fmla="*/ 27 h 38"/>
              <a:gd name="T10" fmla="*/ 29 w 29"/>
              <a:gd name="T11" fmla="*/ 30 h 38"/>
              <a:gd name="T12" fmla="*/ 27 w 29"/>
              <a:gd name="T13" fmla="*/ 32 h 38"/>
              <a:gd name="T14" fmla="*/ 25 w 29"/>
              <a:gd name="T15" fmla="*/ 34 h 38"/>
              <a:gd name="T16" fmla="*/ 23 w 29"/>
              <a:gd name="T17" fmla="*/ 36 h 38"/>
              <a:gd name="T18" fmla="*/ 21 w 29"/>
              <a:gd name="T19" fmla="*/ 38 h 38"/>
              <a:gd name="T20" fmla="*/ 17 w 29"/>
              <a:gd name="T21" fmla="*/ 38 h 38"/>
              <a:gd name="T22" fmla="*/ 16 w 29"/>
              <a:gd name="T23" fmla="*/ 36 h 38"/>
              <a:gd name="T24" fmla="*/ 12 w 29"/>
              <a:gd name="T25" fmla="*/ 36 h 38"/>
              <a:gd name="T26" fmla="*/ 10 w 29"/>
              <a:gd name="T27" fmla="*/ 34 h 38"/>
              <a:gd name="T28" fmla="*/ 6 w 29"/>
              <a:gd name="T29" fmla="*/ 32 h 38"/>
              <a:gd name="T30" fmla="*/ 4 w 29"/>
              <a:gd name="T31" fmla="*/ 28 h 38"/>
              <a:gd name="T32" fmla="*/ 2 w 29"/>
              <a:gd name="T33" fmla="*/ 25 h 38"/>
              <a:gd name="T34" fmla="*/ 0 w 29"/>
              <a:gd name="T35" fmla="*/ 21 h 38"/>
              <a:gd name="T36" fmla="*/ 0 w 29"/>
              <a:gd name="T37" fmla="*/ 17 h 38"/>
              <a:gd name="T38" fmla="*/ 0 w 29"/>
              <a:gd name="T39" fmla="*/ 13 h 38"/>
              <a:gd name="T40" fmla="*/ 0 w 29"/>
              <a:gd name="T41" fmla="*/ 11 h 38"/>
              <a:gd name="T42" fmla="*/ 0 w 29"/>
              <a:gd name="T43" fmla="*/ 7 h 38"/>
              <a:gd name="T44" fmla="*/ 2 w 29"/>
              <a:gd name="T45" fmla="*/ 5 h 38"/>
              <a:gd name="T46" fmla="*/ 4 w 29"/>
              <a:gd name="T47" fmla="*/ 3 h 38"/>
              <a:gd name="T48" fmla="*/ 6 w 29"/>
              <a:gd name="T49" fmla="*/ 2 h 38"/>
              <a:gd name="T50" fmla="*/ 8 w 29"/>
              <a:gd name="T51" fmla="*/ 0 h 38"/>
              <a:gd name="T52" fmla="*/ 10 w 29"/>
              <a:gd name="T53" fmla="*/ 0 h 38"/>
              <a:gd name="T54" fmla="*/ 14 w 29"/>
              <a:gd name="T55" fmla="*/ 2 h 38"/>
              <a:gd name="T56" fmla="*/ 16 w 29"/>
              <a:gd name="T57" fmla="*/ 2 h 38"/>
              <a:gd name="T58" fmla="*/ 19 w 29"/>
              <a:gd name="T59" fmla="*/ 3 h 38"/>
              <a:gd name="T60" fmla="*/ 21 w 29"/>
              <a:gd name="T61" fmla="*/ 7 h 38"/>
              <a:gd name="T62" fmla="*/ 23 w 29"/>
              <a:gd name="T63" fmla="*/ 9 h 38"/>
              <a:gd name="T64" fmla="*/ 27 w 29"/>
              <a:gd name="T65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38">
                <a:moveTo>
                  <a:pt x="27" y="13"/>
                </a:moveTo>
                <a:lnTo>
                  <a:pt x="27" y="17"/>
                </a:lnTo>
                <a:lnTo>
                  <a:pt x="29" y="21"/>
                </a:lnTo>
                <a:lnTo>
                  <a:pt x="29" y="25"/>
                </a:lnTo>
                <a:lnTo>
                  <a:pt x="29" y="27"/>
                </a:lnTo>
                <a:lnTo>
                  <a:pt x="29" y="30"/>
                </a:lnTo>
                <a:lnTo>
                  <a:pt x="27" y="32"/>
                </a:lnTo>
                <a:lnTo>
                  <a:pt x="25" y="34"/>
                </a:lnTo>
                <a:lnTo>
                  <a:pt x="23" y="36"/>
                </a:lnTo>
                <a:lnTo>
                  <a:pt x="21" y="38"/>
                </a:lnTo>
                <a:lnTo>
                  <a:pt x="17" y="38"/>
                </a:lnTo>
                <a:lnTo>
                  <a:pt x="16" y="36"/>
                </a:lnTo>
                <a:lnTo>
                  <a:pt x="12" y="36"/>
                </a:lnTo>
                <a:lnTo>
                  <a:pt x="10" y="34"/>
                </a:lnTo>
                <a:lnTo>
                  <a:pt x="6" y="32"/>
                </a:lnTo>
                <a:lnTo>
                  <a:pt x="4" y="28"/>
                </a:lnTo>
                <a:lnTo>
                  <a:pt x="2" y="25"/>
                </a:lnTo>
                <a:lnTo>
                  <a:pt x="0" y="21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2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2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7" y="13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3" name="Freeform 925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  <a:close/>
              </a:path>
            </a:pathLst>
          </a:custGeom>
          <a:solidFill>
            <a:srgbClr val="43010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64094" name="Freeform 926"/>
          <p:cNvSpPr>
            <a:spLocks/>
          </p:cNvSpPr>
          <p:nvPr/>
        </p:nvSpPr>
        <p:spPr bwMode="auto">
          <a:xfrm>
            <a:off x="7985125" y="5143500"/>
            <a:ext cx="120650" cy="85725"/>
          </a:xfrm>
          <a:custGeom>
            <a:avLst/>
            <a:gdLst>
              <a:gd name="T0" fmla="*/ 17 w 38"/>
              <a:gd name="T1" fmla="*/ 27 h 27"/>
              <a:gd name="T2" fmla="*/ 13 w 38"/>
              <a:gd name="T3" fmla="*/ 25 h 27"/>
              <a:gd name="T4" fmla="*/ 9 w 38"/>
              <a:gd name="T5" fmla="*/ 25 h 27"/>
              <a:gd name="T6" fmla="*/ 5 w 38"/>
              <a:gd name="T7" fmla="*/ 23 h 27"/>
              <a:gd name="T8" fmla="*/ 3 w 38"/>
              <a:gd name="T9" fmla="*/ 21 h 27"/>
              <a:gd name="T10" fmla="*/ 1 w 38"/>
              <a:gd name="T11" fmla="*/ 19 h 27"/>
              <a:gd name="T12" fmla="*/ 0 w 38"/>
              <a:gd name="T13" fmla="*/ 15 h 27"/>
              <a:gd name="T14" fmla="*/ 0 w 38"/>
              <a:gd name="T15" fmla="*/ 14 h 27"/>
              <a:gd name="T16" fmla="*/ 0 w 38"/>
              <a:gd name="T17" fmla="*/ 10 h 27"/>
              <a:gd name="T18" fmla="*/ 0 w 38"/>
              <a:gd name="T19" fmla="*/ 8 h 27"/>
              <a:gd name="T20" fmla="*/ 1 w 38"/>
              <a:gd name="T21" fmla="*/ 6 h 27"/>
              <a:gd name="T22" fmla="*/ 3 w 38"/>
              <a:gd name="T23" fmla="*/ 4 h 27"/>
              <a:gd name="T24" fmla="*/ 7 w 38"/>
              <a:gd name="T25" fmla="*/ 2 h 27"/>
              <a:gd name="T26" fmla="*/ 9 w 38"/>
              <a:gd name="T27" fmla="*/ 2 h 27"/>
              <a:gd name="T28" fmla="*/ 13 w 38"/>
              <a:gd name="T29" fmla="*/ 0 h 27"/>
              <a:gd name="T30" fmla="*/ 17 w 38"/>
              <a:gd name="T31" fmla="*/ 0 h 27"/>
              <a:gd name="T32" fmla="*/ 21 w 38"/>
              <a:gd name="T33" fmla="*/ 0 h 27"/>
              <a:gd name="T34" fmla="*/ 24 w 38"/>
              <a:gd name="T35" fmla="*/ 2 h 27"/>
              <a:gd name="T36" fmla="*/ 28 w 38"/>
              <a:gd name="T37" fmla="*/ 2 h 27"/>
              <a:gd name="T38" fmla="*/ 32 w 38"/>
              <a:gd name="T39" fmla="*/ 4 h 27"/>
              <a:gd name="T40" fmla="*/ 34 w 38"/>
              <a:gd name="T41" fmla="*/ 8 h 27"/>
              <a:gd name="T42" fmla="*/ 36 w 38"/>
              <a:gd name="T43" fmla="*/ 10 h 27"/>
              <a:gd name="T44" fmla="*/ 38 w 38"/>
              <a:gd name="T45" fmla="*/ 12 h 27"/>
              <a:gd name="T46" fmla="*/ 38 w 38"/>
              <a:gd name="T47" fmla="*/ 14 h 27"/>
              <a:gd name="T48" fmla="*/ 38 w 38"/>
              <a:gd name="T49" fmla="*/ 17 h 27"/>
              <a:gd name="T50" fmla="*/ 38 w 38"/>
              <a:gd name="T51" fmla="*/ 19 h 27"/>
              <a:gd name="T52" fmla="*/ 36 w 38"/>
              <a:gd name="T53" fmla="*/ 21 h 27"/>
              <a:gd name="T54" fmla="*/ 34 w 38"/>
              <a:gd name="T55" fmla="*/ 23 h 27"/>
              <a:gd name="T56" fmla="*/ 30 w 38"/>
              <a:gd name="T57" fmla="*/ 25 h 27"/>
              <a:gd name="T58" fmla="*/ 28 w 38"/>
              <a:gd name="T59" fmla="*/ 27 h 27"/>
              <a:gd name="T60" fmla="*/ 24 w 38"/>
              <a:gd name="T61" fmla="*/ 27 h 27"/>
              <a:gd name="T62" fmla="*/ 21 w 38"/>
              <a:gd name="T63" fmla="*/ 27 h 27"/>
              <a:gd name="T64" fmla="*/ 17 w 38"/>
              <a:gd name="T6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27">
                <a:moveTo>
                  <a:pt x="17" y="27"/>
                </a:moveTo>
                <a:lnTo>
                  <a:pt x="13" y="25"/>
                </a:lnTo>
                <a:lnTo>
                  <a:pt x="9" y="25"/>
                </a:lnTo>
                <a:lnTo>
                  <a:pt x="5" y="23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9" y="2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4" y="2"/>
                </a:lnTo>
                <a:lnTo>
                  <a:pt x="28" y="2"/>
                </a:lnTo>
                <a:lnTo>
                  <a:pt x="32" y="4"/>
                </a:lnTo>
                <a:lnTo>
                  <a:pt x="34" y="8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38" y="17"/>
                </a:lnTo>
                <a:lnTo>
                  <a:pt x="38" y="19"/>
                </a:lnTo>
                <a:lnTo>
                  <a:pt x="36" y="21"/>
                </a:lnTo>
                <a:lnTo>
                  <a:pt x="34" y="23"/>
                </a:lnTo>
                <a:lnTo>
                  <a:pt x="30" y="25"/>
                </a:lnTo>
                <a:lnTo>
                  <a:pt x="28" y="27"/>
                </a:lnTo>
                <a:lnTo>
                  <a:pt x="24" y="27"/>
                </a:lnTo>
                <a:lnTo>
                  <a:pt x="21" y="27"/>
                </a:lnTo>
                <a:lnTo>
                  <a:pt x="17" y="27"/>
                </a:lnTo>
              </a:path>
            </a:pathLst>
          </a:custGeom>
          <a:solidFill>
            <a:srgbClr val="430109"/>
          </a:solidFill>
          <a:ln w="0">
            <a:solidFill>
              <a:srgbClr val="25221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64095" name="Rectangle 927"/>
          <p:cNvSpPr>
            <a:spLocks noChangeArrowheads="1"/>
          </p:cNvSpPr>
          <p:nvPr/>
        </p:nvSpPr>
        <p:spPr bwMode="auto">
          <a:xfrm>
            <a:off x="6189663" y="425450"/>
            <a:ext cx="915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Inhibition</a:t>
            </a:r>
            <a:endParaRPr lang="pl-PL" sz="6000" b="1">
              <a:latin typeface="Arial" charset="0"/>
            </a:endParaRPr>
          </a:p>
        </p:txBody>
      </p:sp>
      <p:sp>
        <p:nvSpPr>
          <p:cNvPr id="264096" name="Rectangle 928"/>
          <p:cNvSpPr>
            <a:spLocks noChangeArrowheads="1"/>
          </p:cNvSpPr>
          <p:nvPr/>
        </p:nvSpPr>
        <p:spPr bwMode="auto">
          <a:xfrm>
            <a:off x="6276975" y="4132263"/>
            <a:ext cx="1365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Arial" charset="0"/>
              </a:rPr>
              <a:t>Reverberation</a:t>
            </a:r>
            <a:endParaRPr lang="pl-PL" sz="6000" b="1">
              <a:latin typeface="Arial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28368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66086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928670"/>
            <a:ext cx="7772400" cy="4357718"/>
          </a:xfrm>
        </p:spPr>
        <p:txBody>
          <a:bodyPr>
            <a:noAutofit/>
          </a:bodyPr>
          <a:lstStyle/>
          <a:p>
            <a:r>
              <a:rPr lang="ru-RU" sz="6600" b="1" dirty="0" smtClean="0"/>
              <a:t>Основные принципы функционирования нервной системы</a:t>
            </a:r>
            <a:endParaRPr lang="ru-RU" sz="6600" b="1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85852" y="5857892"/>
            <a:ext cx="6400800" cy="642942"/>
          </a:xfrm>
        </p:spPr>
        <p:txBody>
          <a:bodyPr/>
          <a:lstStyle/>
          <a:p>
            <a:r>
              <a:rPr lang="ru-RU" dirty="0" smtClean="0"/>
              <a:t>Кафедра нормальной физиологии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85852" y="1214422"/>
            <a:ext cx="7258072" cy="4525963"/>
          </a:xfrm>
        </p:spPr>
        <p:txBody>
          <a:bodyPr>
            <a:normAutofit/>
          </a:bodyPr>
          <a:lstStyle/>
          <a:p>
            <a:r>
              <a:rPr lang="ru-RU" sz="5400" dirty="0" smtClean="0"/>
              <a:t>Нервная система –аппарат регуляции, определяющий поведение организма.</a:t>
            </a:r>
            <a:endParaRPr lang="ru-RU" sz="5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r="14844"/>
          <a:stretch>
            <a:fillRect/>
          </a:stretch>
        </p:blipFill>
        <p:spPr bwMode="auto">
          <a:xfrm>
            <a:off x="3998800" y="2844739"/>
            <a:ext cx="5145200" cy="4013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Рефлекторная теория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smtClean="0"/>
              <a:t>Р. Декарт (1595-1650)</a:t>
            </a:r>
          </a:p>
          <a:p>
            <a:r>
              <a:rPr lang="ru-RU" sz="4400" dirty="0" smtClean="0"/>
              <a:t>функции головного мозга осуществляются по рефлекторному принципу</a:t>
            </a:r>
          </a:p>
          <a:p>
            <a:r>
              <a:rPr lang="ru-RU" sz="4400" dirty="0" smtClean="0"/>
              <a:t>(</a:t>
            </a:r>
            <a:r>
              <a:rPr lang="en-US" sz="4400" dirty="0" err="1" smtClean="0"/>
              <a:t>reflecto</a:t>
            </a:r>
            <a:r>
              <a:rPr lang="ru-RU" sz="4400" dirty="0" smtClean="0"/>
              <a:t>-отражаю)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4400" dirty="0" err="1" smtClean="0"/>
              <a:t>Стимульно-обусловленное</a:t>
            </a:r>
            <a:r>
              <a:rPr lang="ru-RU" sz="4400" dirty="0" smtClean="0"/>
              <a:t> поведение (изменение параметров внешней среды).</a:t>
            </a:r>
          </a:p>
          <a:p>
            <a:r>
              <a:rPr lang="ru-RU" sz="4400" dirty="0" err="1" smtClean="0"/>
              <a:t>Мотивационно-обусловленное</a:t>
            </a:r>
            <a:r>
              <a:rPr lang="ru-RU" sz="4400" dirty="0" smtClean="0"/>
              <a:t> поведение (изменение параметров внутренней среды)</a:t>
            </a:r>
          </a:p>
          <a:p>
            <a:endParaRPr lang="ru-RU" sz="4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0"/>
            <a:ext cx="8229600" cy="857232"/>
          </a:xfrm>
        </p:spPr>
        <p:txBody>
          <a:bodyPr/>
          <a:lstStyle/>
          <a:p>
            <a:r>
              <a:rPr lang="ru-RU" b="1" dirty="0" smtClean="0"/>
              <a:t>Модель «черного ящика»</a:t>
            </a:r>
            <a:endParaRPr lang="ru-RU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71472" y="785794"/>
            <a:ext cx="8229600" cy="1757362"/>
          </a:xfrm>
        </p:spPr>
        <p:txBody>
          <a:bodyPr>
            <a:noAutofit/>
          </a:bodyPr>
          <a:lstStyle/>
          <a:p>
            <a:r>
              <a:rPr lang="ru-RU" sz="4000" dirty="0" err="1" smtClean="0"/>
              <a:t>Бихевиористы</a:t>
            </a:r>
            <a:r>
              <a:rPr lang="ru-RU" sz="4000" dirty="0" smtClean="0"/>
              <a:t> </a:t>
            </a:r>
          </a:p>
          <a:p>
            <a:pPr lvl="1"/>
            <a:r>
              <a:rPr lang="ru-RU" sz="3200" dirty="0" smtClean="0"/>
              <a:t>Б-Э </a:t>
            </a:r>
            <a:r>
              <a:rPr lang="ru-RU" sz="3200" dirty="0" err="1" smtClean="0"/>
              <a:t>Торндайк</a:t>
            </a:r>
            <a:endParaRPr lang="ru-RU" sz="3200" dirty="0" smtClean="0"/>
          </a:p>
          <a:p>
            <a:pPr lvl="1"/>
            <a:r>
              <a:rPr lang="ru-RU" sz="3200" dirty="0" smtClean="0"/>
              <a:t>Дж. Уотсон</a:t>
            </a:r>
            <a:endParaRPr lang="ru-RU" sz="3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3428992" y="3286124"/>
            <a:ext cx="2286016" cy="221457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dirty="0">
                <a:solidFill>
                  <a:srgbClr val="FF0000"/>
                </a:solidFill>
              </a:rPr>
              <a:t>f</a:t>
            </a:r>
            <a:endParaRPr lang="ru-RU" sz="9600" dirty="0">
              <a:solidFill>
                <a:srgbClr val="FF0000"/>
              </a:solidFill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1928794" y="3357562"/>
            <a:ext cx="1500198" cy="2073290"/>
            <a:chOff x="1785918" y="3214686"/>
            <a:chExt cx="1500198" cy="2073290"/>
          </a:xfrm>
        </p:grpSpPr>
        <p:cxnSp>
          <p:nvCxnSpPr>
            <p:cNvPr id="6" name="Прямая со стрелкой 5"/>
            <p:cNvCxnSpPr/>
            <p:nvPr/>
          </p:nvCxnSpPr>
          <p:spPr>
            <a:xfrm>
              <a:off x="1785918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 стрелкой 6"/>
            <p:cNvCxnSpPr/>
            <p:nvPr/>
          </p:nvCxnSpPr>
          <p:spPr>
            <a:xfrm>
              <a:off x="1785918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 стрелкой 7"/>
            <p:cNvCxnSpPr/>
            <p:nvPr/>
          </p:nvCxnSpPr>
          <p:spPr>
            <a:xfrm>
              <a:off x="1785918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Прямая со стрелкой 8"/>
            <p:cNvCxnSpPr/>
            <p:nvPr/>
          </p:nvCxnSpPr>
          <p:spPr>
            <a:xfrm>
              <a:off x="1785918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 стрелкой 9"/>
            <p:cNvCxnSpPr/>
            <p:nvPr/>
          </p:nvCxnSpPr>
          <p:spPr>
            <a:xfrm>
              <a:off x="1785918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Прямая со стрелкой 10"/>
            <p:cNvCxnSpPr/>
            <p:nvPr/>
          </p:nvCxnSpPr>
          <p:spPr>
            <a:xfrm>
              <a:off x="1785918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Прямая со стрелкой 11"/>
            <p:cNvCxnSpPr/>
            <p:nvPr/>
          </p:nvCxnSpPr>
          <p:spPr>
            <a:xfrm>
              <a:off x="1785918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Группа 20"/>
          <p:cNvGrpSpPr/>
          <p:nvPr/>
        </p:nvGrpSpPr>
        <p:grpSpPr>
          <a:xfrm>
            <a:off x="5786446" y="3357562"/>
            <a:ext cx="1500198" cy="2073290"/>
            <a:chOff x="5643570" y="3214686"/>
            <a:chExt cx="1500198" cy="2073290"/>
          </a:xfrm>
        </p:grpSpPr>
        <p:cxnSp>
          <p:nvCxnSpPr>
            <p:cNvPr id="13" name="Прямая со стрелкой 12"/>
            <p:cNvCxnSpPr/>
            <p:nvPr/>
          </p:nvCxnSpPr>
          <p:spPr>
            <a:xfrm>
              <a:off x="5643570" y="3214686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Прямая со стрелкой 13"/>
            <p:cNvCxnSpPr/>
            <p:nvPr/>
          </p:nvCxnSpPr>
          <p:spPr>
            <a:xfrm>
              <a:off x="5643570" y="350043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Прямая со стрелкой 14"/>
            <p:cNvCxnSpPr/>
            <p:nvPr/>
          </p:nvCxnSpPr>
          <p:spPr>
            <a:xfrm>
              <a:off x="5643570" y="378619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 стрелкой 15"/>
            <p:cNvCxnSpPr/>
            <p:nvPr/>
          </p:nvCxnSpPr>
          <p:spPr>
            <a:xfrm>
              <a:off x="5643570" y="4143380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Прямая со стрелкой 16"/>
            <p:cNvCxnSpPr/>
            <p:nvPr/>
          </p:nvCxnSpPr>
          <p:spPr>
            <a:xfrm>
              <a:off x="5643570" y="457200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 стрелкой 17"/>
            <p:cNvCxnSpPr/>
            <p:nvPr/>
          </p:nvCxnSpPr>
          <p:spPr>
            <a:xfrm>
              <a:off x="5643570" y="492919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 стрелкой 18"/>
            <p:cNvCxnSpPr/>
            <p:nvPr/>
          </p:nvCxnSpPr>
          <p:spPr>
            <a:xfrm>
              <a:off x="5643570" y="5286388"/>
              <a:ext cx="1500198" cy="1588"/>
            </a:xfrm>
            <a:prstGeom prst="straightConnector1">
              <a:avLst/>
            </a:prstGeom>
            <a:ln w="57150">
              <a:solidFill>
                <a:schemeClr val="accent4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TextBox 21"/>
          <p:cNvSpPr txBox="1"/>
          <p:nvPr/>
        </p:nvSpPr>
        <p:spPr>
          <a:xfrm>
            <a:off x="2357422" y="2500306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X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143636" y="2428868"/>
            <a:ext cx="571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chemeClr val="accent3">
                    <a:lumMod val="50000"/>
                  </a:schemeClr>
                </a:solidFill>
              </a:rPr>
              <a:t>Y</a:t>
            </a:r>
            <a:endParaRPr lang="ru-RU" sz="54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71604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429256" y="5643578"/>
            <a:ext cx="207170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dirty="0" smtClean="0">
                <a:solidFill>
                  <a:schemeClr val="accent1">
                    <a:lumMod val="50000"/>
                  </a:schemeClr>
                </a:solidFill>
              </a:rPr>
              <a:t>Выходные сигналы</a:t>
            </a:r>
            <a:endParaRPr lang="ru-RU" sz="32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71472" y="3143248"/>
            <a:ext cx="923330" cy="2442163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условия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715272" y="2928934"/>
            <a:ext cx="923330" cy="307183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ru-RU" sz="4800" b="1" dirty="0" smtClean="0">
                <a:solidFill>
                  <a:schemeClr val="accent6">
                    <a:lumMod val="75000"/>
                  </a:schemeClr>
                </a:solidFill>
              </a:rPr>
              <a:t>поведение</a:t>
            </a:r>
            <a:endParaRPr lang="ru-RU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  <p:bldP spid="4" grpId="0" animBg="1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02156" y="200190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25601" name="Rectangle 1"/>
          <p:cNvSpPr>
            <a:spLocks noChangeArrowheads="1"/>
          </p:cNvSpPr>
          <p:nvPr/>
        </p:nvSpPr>
        <p:spPr bwMode="auto">
          <a:xfrm>
            <a:off x="377952" y="1158240"/>
            <a:ext cx="8583168" cy="4401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В 1784 — И. </a:t>
            </a:r>
            <a:r>
              <a:rPr kumimoji="0" lang="ru-RU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Прохаска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(</a:t>
            </a:r>
            <a:r>
              <a:rPr kumimoji="0" lang="en-US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J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 </a:t>
            </a:r>
            <a:r>
              <a:rPr kumimoji="0" lang="en-US" sz="40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Prochaska</a:t>
            </a: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Чехия)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развил представление о рефлексе и предложил этот термин. </a:t>
            </a: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lang="ru-RU" sz="4000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20320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</a:pPr>
            <a:r>
              <a:rPr kumimoji="0" lang="ru-RU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Описал рефлекторную дугу.</a:t>
            </a:r>
            <a:endParaRPr kumimoji="0" lang="ru-RU" sz="4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56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6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56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56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1" grpId="0" uiExpand="1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4348" y="-214338"/>
            <a:ext cx="8229600" cy="928670"/>
          </a:xfrm>
        </p:spPr>
        <p:txBody>
          <a:bodyPr/>
          <a:lstStyle/>
          <a:p>
            <a:r>
              <a:rPr lang="ru-RU" dirty="0" smtClean="0"/>
              <a:t>Рефлекторный путь</a:t>
            </a:r>
            <a:endParaRPr lang="ru-RU" dirty="0"/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077295" y="1158017"/>
            <a:ext cx="814585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8800" dirty="0">
                <a:solidFill>
                  <a:srgbClr val="FF0066"/>
                </a:solidFill>
              </a:rPr>
              <a:t>R</a:t>
            </a:r>
            <a:endParaRPr lang="ru-RU" sz="8800" dirty="0">
              <a:solidFill>
                <a:srgbClr val="FF0066"/>
              </a:solidFill>
            </a:endParaRPr>
          </a:p>
        </p:txBody>
      </p:sp>
      <p:sp>
        <p:nvSpPr>
          <p:cNvPr id="6" name="Freeform 4"/>
          <p:cNvSpPr>
            <a:spLocks/>
          </p:cNvSpPr>
          <p:nvPr/>
        </p:nvSpPr>
        <p:spPr bwMode="auto">
          <a:xfrm>
            <a:off x="5506451" y="2729653"/>
            <a:ext cx="156411" cy="273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" y="85"/>
              </a:cxn>
              <a:cxn ang="0">
                <a:pos x="85" y="180"/>
              </a:cxn>
              <a:cxn ang="0">
                <a:pos x="123" y="246"/>
              </a:cxn>
            </a:cxnLst>
            <a:rect l="0" t="0" r="r" b="b"/>
            <a:pathLst>
              <a:path w="125" h="252">
                <a:moveTo>
                  <a:pt x="0" y="0"/>
                </a:moveTo>
                <a:cubicBezTo>
                  <a:pt x="13" y="40"/>
                  <a:pt x="22" y="62"/>
                  <a:pt x="57" y="85"/>
                </a:cubicBezTo>
                <a:cubicBezTo>
                  <a:pt x="67" y="115"/>
                  <a:pt x="70" y="153"/>
                  <a:pt x="85" y="180"/>
                </a:cubicBezTo>
                <a:cubicBezTo>
                  <a:pt x="125" y="252"/>
                  <a:pt x="123" y="211"/>
                  <a:pt x="123" y="246"/>
                </a:cubicBezTo>
              </a:path>
            </a:pathLst>
          </a:custGeom>
          <a:noFill/>
          <a:ln w="76200">
            <a:solidFill>
              <a:srgbClr val="99FF99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3" name="Группа 23"/>
          <p:cNvGrpSpPr/>
          <p:nvPr/>
        </p:nvGrpSpPr>
        <p:grpSpPr>
          <a:xfrm>
            <a:off x="1890166" y="1816064"/>
            <a:ext cx="3929405" cy="860931"/>
            <a:chOff x="1890166" y="1816064"/>
            <a:chExt cx="3929405" cy="860931"/>
          </a:xfrm>
        </p:grpSpPr>
        <p:sp>
          <p:nvSpPr>
            <p:cNvPr id="5" name="Freeform 3"/>
            <p:cNvSpPr>
              <a:spLocks/>
            </p:cNvSpPr>
            <p:nvPr/>
          </p:nvSpPr>
          <p:spPr bwMode="auto">
            <a:xfrm rot="1065821">
              <a:off x="1890166" y="1816064"/>
              <a:ext cx="3929405" cy="860931"/>
            </a:xfrm>
            <a:custGeom>
              <a:avLst/>
              <a:gdLst/>
              <a:ahLst/>
              <a:cxnLst>
                <a:cxn ang="0">
                  <a:pos x="13" y="283"/>
                </a:cxn>
                <a:cxn ang="0">
                  <a:pos x="174" y="491"/>
                </a:cxn>
                <a:cxn ang="0">
                  <a:pos x="146" y="576"/>
                </a:cxn>
                <a:cxn ang="0">
                  <a:pos x="108" y="632"/>
                </a:cxn>
                <a:cxn ang="0">
                  <a:pos x="61" y="727"/>
                </a:cxn>
                <a:cxn ang="0">
                  <a:pos x="61" y="774"/>
                </a:cxn>
                <a:cxn ang="0">
                  <a:pos x="98" y="698"/>
                </a:cxn>
                <a:cxn ang="0">
                  <a:pos x="155" y="604"/>
                </a:cxn>
                <a:cxn ang="0">
                  <a:pos x="221" y="510"/>
                </a:cxn>
                <a:cxn ang="0">
                  <a:pos x="1137" y="576"/>
                </a:cxn>
                <a:cxn ang="0">
                  <a:pos x="1241" y="566"/>
                </a:cxn>
                <a:cxn ang="0">
                  <a:pos x="1279" y="547"/>
                </a:cxn>
                <a:cxn ang="0">
                  <a:pos x="1260" y="519"/>
                </a:cxn>
                <a:cxn ang="0">
                  <a:pos x="1213" y="207"/>
                </a:cxn>
                <a:cxn ang="0">
                  <a:pos x="1279" y="0"/>
                </a:cxn>
                <a:cxn ang="0">
                  <a:pos x="1383" y="28"/>
                </a:cxn>
                <a:cxn ang="0">
                  <a:pos x="1439" y="56"/>
                </a:cxn>
                <a:cxn ang="0">
                  <a:pos x="1486" y="132"/>
                </a:cxn>
                <a:cxn ang="0">
                  <a:pos x="1496" y="160"/>
                </a:cxn>
                <a:cxn ang="0">
                  <a:pos x="1439" y="387"/>
                </a:cxn>
                <a:cxn ang="0">
                  <a:pos x="1401" y="425"/>
                </a:cxn>
                <a:cxn ang="0">
                  <a:pos x="1383" y="453"/>
                </a:cxn>
                <a:cxn ang="0">
                  <a:pos x="1354" y="472"/>
                </a:cxn>
                <a:cxn ang="0">
                  <a:pos x="1288" y="547"/>
                </a:cxn>
                <a:cxn ang="0">
                  <a:pos x="1411" y="651"/>
                </a:cxn>
                <a:cxn ang="0">
                  <a:pos x="1467" y="642"/>
                </a:cxn>
                <a:cxn ang="0">
                  <a:pos x="1552" y="585"/>
                </a:cxn>
                <a:cxn ang="0">
                  <a:pos x="1779" y="566"/>
                </a:cxn>
                <a:cxn ang="0">
                  <a:pos x="1836" y="519"/>
                </a:cxn>
                <a:cxn ang="0">
                  <a:pos x="1864" y="462"/>
                </a:cxn>
                <a:cxn ang="0">
                  <a:pos x="2119" y="425"/>
                </a:cxn>
                <a:cxn ang="0">
                  <a:pos x="2195" y="387"/>
                </a:cxn>
                <a:cxn ang="0">
                  <a:pos x="2251" y="368"/>
                </a:cxn>
                <a:cxn ang="0">
                  <a:pos x="2289" y="311"/>
                </a:cxn>
                <a:cxn ang="0">
                  <a:pos x="2308" y="207"/>
                </a:cxn>
                <a:cxn ang="0">
                  <a:pos x="2327" y="179"/>
                </a:cxn>
                <a:cxn ang="0">
                  <a:pos x="2383" y="141"/>
                </a:cxn>
                <a:cxn ang="0">
                  <a:pos x="2412" y="132"/>
                </a:cxn>
              </a:cxnLst>
              <a:rect l="0" t="0" r="r" b="b"/>
              <a:pathLst>
                <a:path w="2412" h="793">
                  <a:moveTo>
                    <a:pt x="13" y="283"/>
                  </a:moveTo>
                  <a:cubicBezTo>
                    <a:pt x="55" y="366"/>
                    <a:pt x="95" y="437"/>
                    <a:pt x="174" y="491"/>
                  </a:cubicBezTo>
                  <a:cubicBezTo>
                    <a:pt x="189" y="538"/>
                    <a:pt x="174" y="540"/>
                    <a:pt x="146" y="576"/>
                  </a:cubicBezTo>
                  <a:cubicBezTo>
                    <a:pt x="132" y="594"/>
                    <a:pt x="108" y="632"/>
                    <a:pt x="108" y="632"/>
                  </a:cubicBezTo>
                  <a:cubicBezTo>
                    <a:pt x="96" y="677"/>
                    <a:pt x="93" y="694"/>
                    <a:pt x="61" y="727"/>
                  </a:cubicBezTo>
                  <a:cubicBezTo>
                    <a:pt x="46" y="769"/>
                    <a:pt x="0" y="793"/>
                    <a:pt x="61" y="774"/>
                  </a:cubicBezTo>
                  <a:cubicBezTo>
                    <a:pt x="100" y="748"/>
                    <a:pt x="114" y="746"/>
                    <a:pt x="98" y="698"/>
                  </a:cubicBezTo>
                  <a:cubicBezTo>
                    <a:pt x="107" y="646"/>
                    <a:pt x="105" y="622"/>
                    <a:pt x="155" y="604"/>
                  </a:cubicBezTo>
                  <a:cubicBezTo>
                    <a:pt x="202" y="534"/>
                    <a:pt x="179" y="565"/>
                    <a:pt x="221" y="510"/>
                  </a:cubicBezTo>
                  <a:cubicBezTo>
                    <a:pt x="531" y="523"/>
                    <a:pt x="830" y="549"/>
                    <a:pt x="1137" y="576"/>
                  </a:cubicBezTo>
                  <a:cubicBezTo>
                    <a:pt x="1172" y="573"/>
                    <a:pt x="1207" y="573"/>
                    <a:pt x="1241" y="566"/>
                  </a:cubicBezTo>
                  <a:cubicBezTo>
                    <a:pt x="1255" y="563"/>
                    <a:pt x="1274" y="560"/>
                    <a:pt x="1279" y="547"/>
                  </a:cubicBezTo>
                  <a:cubicBezTo>
                    <a:pt x="1283" y="537"/>
                    <a:pt x="1266" y="528"/>
                    <a:pt x="1260" y="519"/>
                  </a:cubicBezTo>
                  <a:cubicBezTo>
                    <a:pt x="1251" y="412"/>
                    <a:pt x="1226" y="314"/>
                    <a:pt x="1213" y="207"/>
                  </a:cubicBezTo>
                  <a:cubicBezTo>
                    <a:pt x="1220" y="84"/>
                    <a:pt x="1187" y="46"/>
                    <a:pt x="1279" y="0"/>
                  </a:cubicBezTo>
                  <a:cubicBezTo>
                    <a:pt x="1314" y="9"/>
                    <a:pt x="1351" y="12"/>
                    <a:pt x="1383" y="28"/>
                  </a:cubicBezTo>
                  <a:cubicBezTo>
                    <a:pt x="1459" y="65"/>
                    <a:pt x="1366" y="32"/>
                    <a:pt x="1439" y="56"/>
                  </a:cubicBezTo>
                  <a:cubicBezTo>
                    <a:pt x="1484" y="87"/>
                    <a:pt x="1463" y="64"/>
                    <a:pt x="1486" y="132"/>
                  </a:cubicBezTo>
                  <a:cubicBezTo>
                    <a:pt x="1489" y="141"/>
                    <a:pt x="1496" y="160"/>
                    <a:pt x="1496" y="160"/>
                  </a:cubicBezTo>
                  <a:cubicBezTo>
                    <a:pt x="1489" y="237"/>
                    <a:pt x="1484" y="321"/>
                    <a:pt x="1439" y="387"/>
                  </a:cubicBezTo>
                  <a:cubicBezTo>
                    <a:pt x="1419" y="448"/>
                    <a:pt x="1447" y="388"/>
                    <a:pt x="1401" y="425"/>
                  </a:cubicBezTo>
                  <a:cubicBezTo>
                    <a:pt x="1392" y="432"/>
                    <a:pt x="1391" y="445"/>
                    <a:pt x="1383" y="453"/>
                  </a:cubicBezTo>
                  <a:cubicBezTo>
                    <a:pt x="1375" y="461"/>
                    <a:pt x="1364" y="466"/>
                    <a:pt x="1354" y="472"/>
                  </a:cubicBezTo>
                  <a:cubicBezTo>
                    <a:pt x="1310" y="538"/>
                    <a:pt x="1335" y="517"/>
                    <a:pt x="1288" y="547"/>
                  </a:cubicBezTo>
                  <a:cubicBezTo>
                    <a:pt x="1307" y="602"/>
                    <a:pt x="1357" y="634"/>
                    <a:pt x="1411" y="651"/>
                  </a:cubicBezTo>
                  <a:cubicBezTo>
                    <a:pt x="1430" y="648"/>
                    <a:pt x="1450" y="650"/>
                    <a:pt x="1467" y="642"/>
                  </a:cubicBezTo>
                  <a:cubicBezTo>
                    <a:pt x="1493" y="631"/>
                    <a:pt x="1521" y="590"/>
                    <a:pt x="1552" y="585"/>
                  </a:cubicBezTo>
                  <a:cubicBezTo>
                    <a:pt x="1627" y="572"/>
                    <a:pt x="1703" y="574"/>
                    <a:pt x="1779" y="566"/>
                  </a:cubicBezTo>
                  <a:cubicBezTo>
                    <a:pt x="1798" y="553"/>
                    <a:pt x="1823" y="539"/>
                    <a:pt x="1836" y="519"/>
                  </a:cubicBezTo>
                  <a:cubicBezTo>
                    <a:pt x="1852" y="495"/>
                    <a:pt x="1836" y="481"/>
                    <a:pt x="1864" y="462"/>
                  </a:cubicBezTo>
                  <a:cubicBezTo>
                    <a:pt x="1902" y="437"/>
                    <a:pt x="2054" y="433"/>
                    <a:pt x="2119" y="425"/>
                  </a:cubicBezTo>
                  <a:cubicBezTo>
                    <a:pt x="2164" y="379"/>
                    <a:pt x="2127" y="405"/>
                    <a:pt x="2195" y="387"/>
                  </a:cubicBezTo>
                  <a:cubicBezTo>
                    <a:pt x="2214" y="382"/>
                    <a:pt x="2251" y="368"/>
                    <a:pt x="2251" y="368"/>
                  </a:cubicBezTo>
                  <a:cubicBezTo>
                    <a:pt x="2264" y="349"/>
                    <a:pt x="2276" y="330"/>
                    <a:pt x="2289" y="311"/>
                  </a:cubicBezTo>
                  <a:cubicBezTo>
                    <a:pt x="2309" y="282"/>
                    <a:pt x="2288" y="236"/>
                    <a:pt x="2308" y="207"/>
                  </a:cubicBezTo>
                  <a:cubicBezTo>
                    <a:pt x="2314" y="198"/>
                    <a:pt x="2320" y="188"/>
                    <a:pt x="2327" y="179"/>
                  </a:cubicBezTo>
                  <a:cubicBezTo>
                    <a:pt x="2353" y="148"/>
                    <a:pt x="2350" y="152"/>
                    <a:pt x="2383" y="141"/>
                  </a:cubicBezTo>
                  <a:cubicBezTo>
                    <a:pt x="2393" y="138"/>
                    <a:pt x="2412" y="132"/>
                    <a:pt x="2412" y="132"/>
                  </a:cubicBezTo>
                </a:path>
              </a:pathLst>
            </a:custGeom>
            <a:noFill/>
            <a:ln w="76200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006253" y="2086711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rgbClr val="99FF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7" name="Группа 24"/>
          <p:cNvGrpSpPr/>
          <p:nvPr/>
        </p:nvGrpSpPr>
        <p:grpSpPr>
          <a:xfrm>
            <a:off x="5676448" y="2701634"/>
            <a:ext cx="641908" cy="2016076"/>
            <a:chOff x="5676448" y="2701634"/>
            <a:chExt cx="641908" cy="2016076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676448" y="2701634"/>
              <a:ext cx="641908" cy="2016076"/>
            </a:xfrm>
            <a:custGeom>
              <a:avLst/>
              <a:gdLst/>
              <a:ahLst/>
              <a:cxnLst>
                <a:cxn ang="0">
                  <a:pos x="236" y="509"/>
                </a:cxn>
                <a:cxn ang="0">
                  <a:pos x="132" y="472"/>
                </a:cxn>
                <a:cxn ang="0">
                  <a:pos x="76" y="453"/>
                </a:cxn>
                <a:cxn ang="0">
                  <a:pos x="0" y="292"/>
                </a:cxn>
                <a:cxn ang="0">
                  <a:pos x="38" y="113"/>
                </a:cxn>
                <a:cxn ang="0">
                  <a:pos x="76" y="94"/>
                </a:cxn>
                <a:cxn ang="0">
                  <a:pos x="161" y="28"/>
                </a:cxn>
                <a:cxn ang="0">
                  <a:pos x="312" y="0"/>
                </a:cxn>
                <a:cxn ang="0">
                  <a:pos x="369" y="113"/>
                </a:cxn>
                <a:cxn ang="0">
                  <a:pos x="350" y="453"/>
                </a:cxn>
                <a:cxn ang="0">
                  <a:pos x="265" y="547"/>
                </a:cxn>
                <a:cxn ang="0">
                  <a:pos x="217" y="708"/>
                </a:cxn>
                <a:cxn ang="0">
                  <a:pos x="227" y="859"/>
                </a:cxn>
                <a:cxn ang="0">
                  <a:pos x="217" y="953"/>
                </a:cxn>
                <a:cxn ang="0">
                  <a:pos x="265" y="1265"/>
                </a:cxn>
                <a:cxn ang="0">
                  <a:pos x="180" y="1624"/>
                </a:cxn>
                <a:cxn ang="0">
                  <a:pos x="95" y="1690"/>
                </a:cxn>
                <a:cxn ang="0">
                  <a:pos x="29" y="1775"/>
                </a:cxn>
                <a:cxn ang="0">
                  <a:pos x="19" y="1737"/>
                </a:cxn>
                <a:cxn ang="0">
                  <a:pos x="48" y="1728"/>
                </a:cxn>
                <a:cxn ang="0">
                  <a:pos x="114" y="1709"/>
                </a:cxn>
                <a:cxn ang="0">
                  <a:pos x="151" y="1624"/>
                </a:cxn>
                <a:cxn ang="0">
                  <a:pos x="170" y="1586"/>
                </a:cxn>
                <a:cxn ang="0">
                  <a:pos x="302" y="1576"/>
                </a:cxn>
                <a:cxn ang="0">
                  <a:pos x="321" y="1605"/>
                </a:cxn>
                <a:cxn ang="0">
                  <a:pos x="350" y="1624"/>
                </a:cxn>
                <a:cxn ang="0">
                  <a:pos x="369" y="1680"/>
                </a:cxn>
                <a:cxn ang="0">
                  <a:pos x="454" y="1794"/>
                </a:cxn>
                <a:cxn ang="0">
                  <a:pos x="482" y="1831"/>
                </a:cxn>
                <a:cxn ang="0">
                  <a:pos x="510" y="1831"/>
                </a:cxn>
              </a:cxnLst>
              <a:rect l="0" t="0" r="r" b="b"/>
              <a:pathLst>
                <a:path w="513" h="1857">
                  <a:moveTo>
                    <a:pt x="236" y="509"/>
                  </a:moveTo>
                  <a:cubicBezTo>
                    <a:pt x="183" y="499"/>
                    <a:pt x="177" y="492"/>
                    <a:pt x="132" y="472"/>
                  </a:cubicBezTo>
                  <a:cubicBezTo>
                    <a:pt x="114" y="464"/>
                    <a:pt x="76" y="453"/>
                    <a:pt x="76" y="453"/>
                  </a:cubicBezTo>
                  <a:cubicBezTo>
                    <a:pt x="19" y="414"/>
                    <a:pt x="11" y="356"/>
                    <a:pt x="0" y="292"/>
                  </a:cubicBezTo>
                  <a:cubicBezTo>
                    <a:pt x="3" y="268"/>
                    <a:pt x="15" y="136"/>
                    <a:pt x="38" y="113"/>
                  </a:cubicBezTo>
                  <a:cubicBezTo>
                    <a:pt x="48" y="103"/>
                    <a:pt x="64" y="101"/>
                    <a:pt x="76" y="94"/>
                  </a:cubicBezTo>
                  <a:cubicBezTo>
                    <a:pt x="107" y="75"/>
                    <a:pt x="130" y="46"/>
                    <a:pt x="161" y="28"/>
                  </a:cubicBezTo>
                  <a:cubicBezTo>
                    <a:pt x="199" y="6"/>
                    <a:pt x="271" y="6"/>
                    <a:pt x="312" y="0"/>
                  </a:cubicBezTo>
                  <a:cubicBezTo>
                    <a:pt x="337" y="36"/>
                    <a:pt x="345" y="76"/>
                    <a:pt x="369" y="113"/>
                  </a:cubicBezTo>
                  <a:cubicBezTo>
                    <a:pt x="406" y="227"/>
                    <a:pt x="398" y="344"/>
                    <a:pt x="350" y="453"/>
                  </a:cubicBezTo>
                  <a:cubicBezTo>
                    <a:pt x="321" y="519"/>
                    <a:pt x="346" y="527"/>
                    <a:pt x="265" y="547"/>
                  </a:cubicBezTo>
                  <a:cubicBezTo>
                    <a:pt x="212" y="582"/>
                    <a:pt x="223" y="647"/>
                    <a:pt x="217" y="708"/>
                  </a:cubicBezTo>
                  <a:cubicBezTo>
                    <a:pt x="220" y="758"/>
                    <a:pt x="227" y="809"/>
                    <a:pt x="227" y="859"/>
                  </a:cubicBezTo>
                  <a:cubicBezTo>
                    <a:pt x="227" y="891"/>
                    <a:pt x="217" y="921"/>
                    <a:pt x="217" y="953"/>
                  </a:cubicBezTo>
                  <a:cubicBezTo>
                    <a:pt x="217" y="1059"/>
                    <a:pt x="247" y="1161"/>
                    <a:pt x="265" y="1265"/>
                  </a:cubicBezTo>
                  <a:cubicBezTo>
                    <a:pt x="273" y="1355"/>
                    <a:pt x="324" y="1585"/>
                    <a:pt x="180" y="1624"/>
                  </a:cubicBezTo>
                  <a:cubicBezTo>
                    <a:pt x="135" y="1653"/>
                    <a:pt x="125" y="1654"/>
                    <a:pt x="95" y="1690"/>
                  </a:cubicBezTo>
                  <a:cubicBezTo>
                    <a:pt x="69" y="1722"/>
                    <a:pt x="64" y="1751"/>
                    <a:pt x="29" y="1775"/>
                  </a:cubicBezTo>
                  <a:cubicBezTo>
                    <a:pt x="26" y="1762"/>
                    <a:pt x="14" y="1749"/>
                    <a:pt x="19" y="1737"/>
                  </a:cubicBezTo>
                  <a:cubicBezTo>
                    <a:pt x="23" y="1728"/>
                    <a:pt x="38" y="1731"/>
                    <a:pt x="48" y="1728"/>
                  </a:cubicBezTo>
                  <a:cubicBezTo>
                    <a:pt x="98" y="1711"/>
                    <a:pt x="53" y="1723"/>
                    <a:pt x="114" y="1709"/>
                  </a:cubicBezTo>
                  <a:cubicBezTo>
                    <a:pt x="132" y="1680"/>
                    <a:pt x="138" y="1655"/>
                    <a:pt x="151" y="1624"/>
                  </a:cubicBezTo>
                  <a:cubicBezTo>
                    <a:pt x="157" y="1611"/>
                    <a:pt x="157" y="1590"/>
                    <a:pt x="170" y="1586"/>
                  </a:cubicBezTo>
                  <a:cubicBezTo>
                    <a:pt x="212" y="1573"/>
                    <a:pt x="258" y="1579"/>
                    <a:pt x="302" y="1576"/>
                  </a:cubicBezTo>
                  <a:cubicBezTo>
                    <a:pt x="308" y="1586"/>
                    <a:pt x="313" y="1597"/>
                    <a:pt x="321" y="1605"/>
                  </a:cubicBezTo>
                  <a:cubicBezTo>
                    <a:pt x="329" y="1613"/>
                    <a:pt x="344" y="1614"/>
                    <a:pt x="350" y="1624"/>
                  </a:cubicBezTo>
                  <a:cubicBezTo>
                    <a:pt x="361" y="1641"/>
                    <a:pt x="358" y="1663"/>
                    <a:pt x="369" y="1680"/>
                  </a:cubicBezTo>
                  <a:cubicBezTo>
                    <a:pt x="397" y="1723"/>
                    <a:pt x="425" y="1754"/>
                    <a:pt x="454" y="1794"/>
                  </a:cubicBezTo>
                  <a:cubicBezTo>
                    <a:pt x="463" y="1807"/>
                    <a:pt x="470" y="1821"/>
                    <a:pt x="482" y="1831"/>
                  </a:cubicBezTo>
                  <a:cubicBezTo>
                    <a:pt x="513" y="1857"/>
                    <a:pt x="510" y="1846"/>
                    <a:pt x="510" y="1831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775299" y="2899225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76200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" name="Группа 25"/>
          <p:cNvGrpSpPr/>
          <p:nvPr/>
        </p:nvGrpSpPr>
        <p:grpSpPr>
          <a:xfrm>
            <a:off x="2439380" y="4617829"/>
            <a:ext cx="3856453" cy="1610038"/>
            <a:chOff x="2439380" y="4617829"/>
            <a:chExt cx="3856453" cy="1610038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439380" y="4617829"/>
              <a:ext cx="3856453" cy="1610038"/>
            </a:xfrm>
            <a:custGeom>
              <a:avLst/>
              <a:gdLst/>
              <a:ahLst/>
              <a:cxnLst>
                <a:cxn ang="0">
                  <a:pos x="2861" y="463"/>
                </a:cxn>
                <a:cxn ang="0">
                  <a:pos x="2701" y="454"/>
                </a:cxn>
                <a:cxn ang="0">
                  <a:pos x="2653" y="369"/>
                </a:cxn>
                <a:cxn ang="0">
                  <a:pos x="2748" y="0"/>
                </a:cxn>
                <a:cxn ang="0">
                  <a:pos x="2908" y="57"/>
                </a:cxn>
                <a:cxn ang="0">
                  <a:pos x="2937" y="76"/>
                </a:cxn>
                <a:cxn ang="0">
                  <a:pos x="2965" y="95"/>
                </a:cxn>
                <a:cxn ang="0">
                  <a:pos x="3031" y="189"/>
                </a:cxn>
                <a:cxn ang="0">
                  <a:pos x="3050" y="217"/>
                </a:cxn>
                <a:cxn ang="0">
                  <a:pos x="3069" y="246"/>
                </a:cxn>
                <a:cxn ang="0">
                  <a:pos x="3003" y="444"/>
                </a:cxn>
                <a:cxn ang="0">
                  <a:pos x="2908" y="482"/>
                </a:cxn>
                <a:cxn ang="0">
                  <a:pos x="2880" y="501"/>
                </a:cxn>
                <a:cxn ang="0">
                  <a:pos x="2738" y="520"/>
                </a:cxn>
                <a:cxn ang="0">
                  <a:pos x="2710" y="529"/>
                </a:cxn>
                <a:cxn ang="0">
                  <a:pos x="2701" y="557"/>
                </a:cxn>
                <a:cxn ang="0">
                  <a:pos x="2644" y="614"/>
                </a:cxn>
                <a:cxn ang="0">
                  <a:pos x="2616" y="642"/>
                </a:cxn>
                <a:cxn ang="0">
                  <a:pos x="2531" y="916"/>
                </a:cxn>
                <a:cxn ang="0">
                  <a:pos x="2474" y="1020"/>
                </a:cxn>
                <a:cxn ang="0">
                  <a:pos x="2436" y="1077"/>
                </a:cxn>
                <a:cxn ang="0">
                  <a:pos x="2398" y="1133"/>
                </a:cxn>
                <a:cxn ang="0">
                  <a:pos x="2323" y="1209"/>
                </a:cxn>
                <a:cxn ang="0">
                  <a:pos x="2247" y="1275"/>
                </a:cxn>
                <a:cxn ang="0">
                  <a:pos x="2181" y="1313"/>
                </a:cxn>
                <a:cxn ang="0">
                  <a:pos x="2162" y="1341"/>
                </a:cxn>
                <a:cxn ang="0">
                  <a:pos x="2030" y="1398"/>
                </a:cxn>
                <a:cxn ang="0">
                  <a:pos x="1756" y="1483"/>
                </a:cxn>
                <a:cxn ang="0">
                  <a:pos x="1501" y="1473"/>
                </a:cxn>
                <a:cxn ang="0">
                  <a:pos x="1473" y="1464"/>
                </a:cxn>
                <a:cxn ang="0">
                  <a:pos x="1360" y="1436"/>
                </a:cxn>
                <a:cxn ang="0">
                  <a:pos x="1331" y="1426"/>
                </a:cxn>
                <a:cxn ang="0">
                  <a:pos x="1228" y="1332"/>
                </a:cxn>
                <a:cxn ang="0">
                  <a:pos x="1171" y="1294"/>
                </a:cxn>
                <a:cxn ang="0">
                  <a:pos x="1143" y="1275"/>
                </a:cxn>
                <a:cxn ang="0">
                  <a:pos x="1124" y="1247"/>
                </a:cxn>
                <a:cxn ang="0">
                  <a:pos x="1095" y="1228"/>
                </a:cxn>
                <a:cxn ang="0">
                  <a:pos x="1086" y="1199"/>
                </a:cxn>
                <a:cxn ang="0">
                  <a:pos x="1029" y="1143"/>
                </a:cxn>
                <a:cxn ang="0">
                  <a:pos x="944" y="1001"/>
                </a:cxn>
                <a:cxn ang="0">
                  <a:pos x="878" y="850"/>
                </a:cxn>
                <a:cxn ang="0">
                  <a:pos x="737" y="690"/>
                </a:cxn>
                <a:cxn ang="0">
                  <a:pos x="661" y="633"/>
                </a:cxn>
                <a:cxn ang="0">
                  <a:pos x="585" y="586"/>
                </a:cxn>
                <a:cxn ang="0">
                  <a:pos x="529" y="567"/>
                </a:cxn>
                <a:cxn ang="0">
                  <a:pos x="453" y="576"/>
                </a:cxn>
                <a:cxn ang="0">
                  <a:pos x="397" y="595"/>
                </a:cxn>
                <a:cxn ang="0">
                  <a:pos x="255" y="586"/>
                </a:cxn>
                <a:cxn ang="0">
                  <a:pos x="104" y="567"/>
                </a:cxn>
                <a:cxn ang="0">
                  <a:pos x="66" y="520"/>
                </a:cxn>
                <a:cxn ang="0">
                  <a:pos x="47" y="491"/>
                </a:cxn>
                <a:cxn ang="0">
                  <a:pos x="57" y="520"/>
                </a:cxn>
                <a:cxn ang="0">
                  <a:pos x="113" y="567"/>
                </a:cxn>
                <a:cxn ang="0">
                  <a:pos x="161" y="605"/>
                </a:cxn>
                <a:cxn ang="0">
                  <a:pos x="217" y="642"/>
                </a:cxn>
                <a:cxn ang="0">
                  <a:pos x="246" y="661"/>
                </a:cxn>
                <a:cxn ang="0">
                  <a:pos x="293" y="671"/>
                </a:cxn>
                <a:cxn ang="0">
                  <a:pos x="283" y="737"/>
                </a:cxn>
                <a:cxn ang="0">
                  <a:pos x="142" y="841"/>
                </a:cxn>
                <a:cxn ang="0">
                  <a:pos x="123" y="869"/>
                </a:cxn>
                <a:cxn ang="0">
                  <a:pos x="57" y="897"/>
                </a:cxn>
                <a:cxn ang="0">
                  <a:pos x="28" y="935"/>
                </a:cxn>
                <a:cxn ang="0">
                  <a:pos x="0" y="945"/>
                </a:cxn>
              </a:cxnLst>
              <a:rect l="0" t="0" r="r" b="b"/>
              <a:pathLst>
                <a:path w="3082" h="1483">
                  <a:moveTo>
                    <a:pt x="2861" y="463"/>
                  </a:moveTo>
                  <a:cubicBezTo>
                    <a:pt x="2799" y="494"/>
                    <a:pt x="2765" y="474"/>
                    <a:pt x="2701" y="454"/>
                  </a:cubicBezTo>
                  <a:cubicBezTo>
                    <a:pt x="2682" y="426"/>
                    <a:pt x="2672" y="397"/>
                    <a:pt x="2653" y="369"/>
                  </a:cubicBezTo>
                  <a:cubicBezTo>
                    <a:pt x="2624" y="247"/>
                    <a:pt x="2632" y="76"/>
                    <a:pt x="2748" y="0"/>
                  </a:cubicBezTo>
                  <a:cubicBezTo>
                    <a:pt x="2832" y="11"/>
                    <a:pt x="2839" y="11"/>
                    <a:pt x="2908" y="57"/>
                  </a:cubicBezTo>
                  <a:cubicBezTo>
                    <a:pt x="2918" y="63"/>
                    <a:pt x="2927" y="70"/>
                    <a:pt x="2937" y="76"/>
                  </a:cubicBezTo>
                  <a:cubicBezTo>
                    <a:pt x="2946" y="82"/>
                    <a:pt x="2965" y="95"/>
                    <a:pt x="2965" y="95"/>
                  </a:cubicBezTo>
                  <a:cubicBezTo>
                    <a:pt x="3052" y="223"/>
                    <a:pt x="2962" y="91"/>
                    <a:pt x="3031" y="189"/>
                  </a:cubicBezTo>
                  <a:cubicBezTo>
                    <a:pt x="3038" y="198"/>
                    <a:pt x="3044" y="208"/>
                    <a:pt x="3050" y="217"/>
                  </a:cubicBezTo>
                  <a:cubicBezTo>
                    <a:pt x="3056" y="227"/>
                    <a:pt x="3069" y="246"/>
                    <a:pt x="3069" y="246"/>
                  </a:cubicBezTo>
                  <a:cubicBezTo>
                    <a:pt x="3064" y="311"/>
                    <a:pt x="3082" y="419"/>
                    <a:pt x="3003" y="444"/>
                  </a:cubicBezTo>
                  <a:cubicBezTo>
                    <a:pt x="2971" y="465"/>
                    <a:pt x="2941" y="465"/>
                    <a:pt x="2908" y="482"/>
                  </a:cubicBezTo>
                  <a:cubicBezTo>
                    <a:pt x="2898" y="487"/>
                    <a:pt x="2891" y="499"/>
                    <a:pt x="2880" y="501"/>
                  </a:cubicBezTo>
                  <a:cubicBezTo>
                    <a:pt x="2833" y="511"/>
                    <a:pt x="2738" y="520"/>
                    <a:pt x="2738" y="520"/>
                  </a:cubicBezTo>
                  <a:cubicBezTo>
                    <a:pt x="2729" y="523"/>
                    <a:pt x="2717" y="522"/>
                    <a:pt x="2710" y="529"/>
                  </a:cubicBezTo>
                  <a:cubicBezTo>
                    <a:pt x="2703" y="536"/>
                    <a:pt x="2707" y="549"/>
                    <a:pt x="2701" y="557"/>
                  </a:cubicBezTo>
                  <a:cubicBezTo>
                    <a:pt x="2685" y="578"/>
                    <a:pt x="2663" y="595"/>
                    <a:pt x="2644" y="614"/>
                  </a:cubicBezTo>
                  <a:cubicBezTo>
                    <a:pt x="2635" y="623"/>
                    <a:pt x="2616" y="642"/>
                    <a:pt x="2616" y="642"/>
                  </a:cubicBezTo>
                  <a:cubicBezTo>
                    <a:pt x="2581" y="743"/>
                    <a:pt x="2588" y="818"/>
                    <a:pt x="2531" y="916"/>
                  </a:cubicBezTo>
                  <a:cubicBezTo>
                    <a:pt x="2511" y="950"/>
                    <a:pt x="2494" y="986"/>
                    <a:pt x="2474" y="1020"/>
                  </a:cubicBezTo>
                  <a:cubicBezTo>
                    <a:pt x="2462" y="1040"/>
                    <a:pt x="2436" y="1077"/>
                    <a:pt x="2436" y="1077"/>
                  </a:cubicBezTo>
                  <a:cubicBezTo>
                    <a:pt x="2416" y="1163"/>
                    <a:pt x="2446" y="1076"/>
                    <a:pt x="2398" y="1133"/>
                  </a:cubicBezTo>
                  <a:cubicBezTo>
                    <a:pt x="2365" y="1172"/>
                    <a:pt x="2380" y="1188"/>
                    <a:pt x="2323" y="1209"/>
                  </a:cubicBezTo>
                  <a:cubicBezTo>
                    <a:pt x="2295" y="1237"/>
                    <a:pt x="2285" y="1263"/>
                    <a:pt x="2247" y="1275"/>
                  </a:cubicBezTo>
                  <a:cubicBezTo>
                    <a:pt x="2226" y="1289"/>
                    <a:pt x="2201" y="1297"/>
                    <a:pt x="2181" y="1313"/>
                  </a:cubicBezTo>
                  <a:cubicBezTo>
                    <a:pt x="2172" y="1320"/>
                    <a:pt x="2170" y="1333"/>
                    <a:pt x="2162" y="1341"/>
                  </a:cubicBezTo>
                  <a:cubicBezTo>
                    <a:pt x="2128" y="1375"/>
                    <a:pt x="2074" y="1386"/>
                    <a:pt x="2030" y="1398"/>
                  </a:cubicBezTo>
                  <a:cubicBezTo>
                    <a:pt x="1964" y="1464"/>
                    <a:pt x="1845" y="1472"/>
                    <a:pt x="1756" y="1483"/>
                  </a:cubicBezTo>
                  <a:cubicBezTo>
                    <a:pt x="1671" y="1480"/>
                    <a:pt x="1586" y="1479"/>
                    <a:pt x="1501" y="1473"/>
                  </a:cubicBezTo>
                  <a:cubicBezTo>
                    <a:pt x="1491" y="1472"/>
                    <a:pt x="1483" y="1466"/>
                    <a:pt x="1473" y="1464"/>
                  </a:cubicBezTo>
                  <a:cubicBezTo>
                    <a:pt x="1368" y="1440"/>
                    <a:pt x="1464" y="1470"/>
                    <a:pt x="1360" y="1436"/>
                  </a:cubicBezTo>
                  <a:cubicBezTo>
                    <a:pt x="1350" y="1433"/>
                    <a:pt x="1331" y="1426"/>
                    <a:pt x="1331" y="1426"/>
                  </a:cubicBezTo>
                  <a:cubicBezTo>
                    <a:pt x="1307" y="1389"/>
                    <a:pt x="1264" y="1360"/>
                    <a:pt x="1228" y="1332"/>
                  </a:cubicBezTo>
                  <a:cubicBezTo>
                    <a:pt x="1210" y="1318"/>
                    <a:pt x="1190" y="1307"/>
                    <a:pt x="1171" y="1294"/>
                  </a:cubicBezTo>
                  <a:cubicBezTo>
                    <a:pt x="1162" y="1288"/>
                    <a:pt x="1143" y="1275"/>
                    <a:pt x="1143" y="1275"/>
                  </a:cubicBezTo>
                  <a:cubicBezTo>
                    <a:pt x="1137" y="1266"/>
                    <a:pt x="1132" y="1255"/>
                    <a:pt x="1124" y="1247"/>
                  </a:cubicBezTo>
                  <a:cubicBezTo>
                    <a:pt x="1116" y="1239"/>
                    <a:pt x="1102" y="1237"/>
                    <a:pt x="1095" y="1228"/>
                  </a:cubicBezTo>
                  <a:cubicBezTo>
                    <a:pt x="1089" y="1220"/>
                    <a:pt x="1090" y="1208"/>
                    <a:pt x="1086" y="1199"/>
                  </a:cubicBezTo>
                  <a:cubicBezTo>
                    <a:pt x="1070" y="1167"/>
                    <a:pt x="1059" y="1165"/>
                    <a:pt x="1029" y="1143"/>
                  </a:cubicBezTo>
                  <a:cubicBezTo>
                    <a:pt x="1012" y="1090"/>
                    <a:pt x="983" y="1040"/>
                    <a:pt x="944" y="1001"/>
                  </a:cubicBezTo>
                  <a:cubicBezTo>
                    <a:pt x="926" y="945"/>
                    <a:pt x="915" y="898"/>
                    <a:pt x="878" y="850"/>
                  </a:cubicBezTo>
                  <a:cubicBezTo>
                    <a:pt x="855" y="779"/>
                    <a:pt x="803" y="722"/>
                    <a:pt x="737" y="690"/>
                  </a:cubicBezTo>
                  <a:cubicBezTo>
                    <a:pt x="715" y="656"/>
                    <a:pt x="699" y="645"/>
                    <a:pt x="661" y="633"/>
                  </a:cubicBezTo>
                  <a:cubicBezTo>
                    <a:pt x="638" y="617"/>
                    <a:pt x="609" y="597"/>
                    <a:pt x="585" y="586"/>
                  </a:cubicBezTo>
                  <a:cubicBezTo>
                    <a:pt x="567" y="578"/>
                    <a:pt x="529" y="567"/>
                    <a:pt x="529" y="567"/>
                  </a:cubicBezTo>
                  <a:cubicBezTo>
                    <a:pt x="504" y="570"/>
                    <a:pt x="478" y="571"/>
                    <a:pt x="453" y="576"/>
                  </a:cubicBezTo>
                  <a:cubicBezTo>
                    <a:pt x="434" y="580"/>
                    <a:pt x="397" y="595"/>
                    <a:pt x="397" y="595"/>
                  </a:cubicBezTo>
                  <a:cubicBezTo>
                    <a:pt x="350" y="592"/>
                    <a:pt x="302" y="591"/>
                    <a:pt x="255" y="586"/>
                  </a:cubicBezTo>
                  <a:cubicBezTo>
                    <a:pt x="204" y="581"/>
                    <a:pt x="104" y="567"/>
                    <a:pt x="104" y="567"/>
                  </a:cubicBezTo>
                  <a:cubicBezTo>
                    <a:pt x="58" y="536"/>
                    <a:pt x="89" y="565"/>
                    <a:pt x="66" y="520"/>
                  </a:cubicBezTo>
                  <a:cubicBezTo>
                    <a:pt x="61" y="510"/>
                    <a:pt x="59" y="491"/>
                    <a:pt x="47" y="491"/>
                  </a:cubicBezTo>
                  <a:cubicBezTo>
                    <a:pt x="37" y="491"/>
                    <a:pt x="51" y="511"/>
                    <a:pt x="57" y="520"/>
                  </a:cubicBezTo>
                  <a:cubicBezTo>
                    <a:pt x="71" y="541"/>
                    <a:pt x="93" y="553"/>
                    <a:pt x="113" y="567"/>
                  </a:cubicBezTo>
                  <a:cubicBezTo>
                    <a:pt x="155" y="629"/>
                    <a:pt x="106" y="568"/>
                    <a:pt x="161" y="605"/>
                  </a:cubicBezTo>
                  <a:cubicBezTo>
                    <a:pt x="230" y="651"/>
                    <a:pt x="151" y="621"/>
                    <a:pt x="217" y="642"/>
                  </a:cubicBezTo>
                  <a:cubicBezTo>
                    <a:pt x="227" y="648"/>
                    <a:pt x="235" y="657"/>
                    <a:pt x="246" y="661"/>
                  </a:cubicBezTo>
                  <a:cubicBezTo>
                    <a:pt x="261" y="667"/>
                    <a:pt x="286" y="657"/>
                    <a:pt x="293" y="671"/>
                  </a:cubicBezTo>
                  <a:cubicBezTo>
                    <a:pt x="303" y="691"/>
                    <a:pt x="290" y="716"/>
                    <a:pt x="283" y="737"/>
                  </a:cubicBezTo>
                  <a:cubicBezTo>
                    <a:pt x="267" y="788"/>
                    <a:pt x="183" y="813"/>
                    <a:pt x="142" y="841"/>
                  </a:cubicBezTo>
                  <a:cubicBezTo>
                    <a:pt x="136" y="850"/>
                    <a:pt x="132" y="863"/>
                    <a:pt x="123" y="869"/>
                  </a:cubicBezTo>
                  <a:cubicBezTo>
                    <a:pt x="57" y="912"/>
                    <a:pt x="110" y="844"/>
                    <a:pt x="57" y="897"/>
                  </a:cubicBezTo>
                  <a:cubicBezTo>
                    <a:pt x="46" y="908"/>
                    <a:pt x="40" y="925"/>
                    <a:pt x="28" y="935"/>
                  </a:cubicBezTo>
                  <a:cubicBezTo>
                    <a:pt x="20" y="941"/>
                    <a:pt x="0" y="945"/>
                    <a:pt x="0" y="945"/>
                  </a:cubicBezTo>
                </a:path>
              </a:pathLst>
            </a:custGeom>
            <a:noFill/>
            <a:ln w="762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857884" y="4857760"/>
              <a:ext cx="257764" cy="216047"/>
            </a:xfrm>
            <a:custGeom>
              <a:avLst/>
              <a:gdLst/>
              <a:ahLst/>
              <a:cxnLst>
                <a:cxn ang="0">
                  <a:pos x="57" y="161"/>
                </a:cxn>
                <a:cxn ang="0">
                  <a:pos x="76" y="95"/>
                </a:cxn>
                <a:cxn ang="0">
                  <a:pos x="95" y="123"/>
                </a:cxn>
                <a:cxn ang="0">
                  <a:pos x="85" y="199"/>
                </a:cxn>
                <a:cxn ang="0">
                  <a:pos x="28" y="76"/>
                </a:cxn>
                <a:cxn ang="0">
                  <a:pos x="179" y="0"/>
                </a:cxn>
                <a:cxn ang="0">
                  <a:pos x="66" y="152"/>
                </a:cxn>
                <a:cxn ang="0">
                  <a:pos x="85" y="104"/>
                </a:cxn>
                <a:cxn ang="0">
                  <a:pos x="104" y="76"/>
                </a:cxn>
                <a:cxn ang="0">
                  <a:pos x="85" y="161"/>
                </a:cxn>
                <a:cxn ang="0">
                  <a:pos x="66" y="85"/>
                </a:cxn>
                <a:cxn ang="0">
                  <a:pos x="123" y="95"/>
                </a:cxn>
                <a:cxn ang="0">
                  <a:pos x="113" y="161"/>
                </a:cxn>
                <a:cxn ang="0">
                  <a:pos x="85" y="152"/>
                </a:cxn>
                <a:cxn ang="0">
                  <a:pos x="66" y="95"/>
                </a:cxn>
                <a:cxn ang="0">
                  <a:pos x="85" y="38"/>
                </a:cxn>
                <a:cxn ang="0">
                  <a:pos x="170" y="48"/>
                </a:cxn>
                <a:cxn ang="0">
                  <a:pos x="85" y="161"/>
                </a:cxn>
                <a:cxn ang="0">
                  <a:pos x="28" y="142"/>
                </a:cxn>
                <a:cxn ang="0">
                  <a:pos x="66" y="95"/>
                </a:cxn>
                <a:cxn ang="0">
                  <a:pos x="85" y="67"/>
                </a:cxn>
                <a:cxn ang="0">
                  <a:pos x="113" y="76"/>
                </a:cxn>
                <a:cxn ang="0">
                  <a:pos x="85" y="180"/>
                </a:cxn>
                <a:cxn ang="0">
                  <a:pos x="95" y="67"/>
                </a:cxn>
                <a:cxn ang="0">
                  <a:pos x="123" y="85"/>
                </a:cxn>
                <a:cxn ang="0">
                  <a:pos x="85" y="161"/>
                </a:cxn>
                <a:cxn ang="0">
                  <a:pos x="76" y="133"/>
                </a:cxn>
                <a:cxn ang="0">
                  <a:pos x="85" y="85"/>
                </a:cxn>
                <a:cxn ang="0">
                  <a:pos x="85" y="95"/>
                </a:cxn>
              </a:cxnLst>
              <a:rect l="0" t="0" r="r" b="b"/>
              <a:pathLst>
                <a:path w="206" h="199">
                  <a:moveTo>
                    <a:pt x="57" y="161"/>
                  </a:moveTo>
                  <a:cubicBezTo>
                    <a:pt x="63" y="139"/>
                    <a:pt x="60" y="111"/>
                    <a:pt x="76" y="95"/>
                  </a:cubicBezTo>
                  <a:cubicBezTo>
                    <a:pt x="84" y="87"/>
                    <a:pt x="94" y="112"/>
                    <a:pt x="95" y="123"/>
                  </a:cubicBezTo>
                  <a:cubicBezTo>
                    <a:pt x="97" y="148"/>
                    <a:pt x="88" y="174"/>
                    <a:pt x="85" y="199"/>
                  </a:cubicBezTo>
                  <a:cubicBezTo>
                    <a:pt x="48" y="160"/>
                    <a:pt x="46" y="125"/>
                    <a:pt x="28" y="76"/>
                  </a:cubicBezTo>
                  <a:cubicBezTo>
                    <a:pt x="52" y="8"/>
                    <a:pt x="116" y="10"/>
                    <a:pt x="179" y="0"/>
                  </a:cubicBezTo>
                  <a:cubicBezTo>
                    <a:pt x="206" y="79"/>
                    <a:pt x="134" y="128"/>
                    <a:pt x="66" y="152"/>
                  </a:cubicBezTo>
                  <a:cubicBezTo>
                    <a:pt x="51" y="104"/>
                    <a:pt x="51" y="138"/>
                    <a:pt x="85" y="104"/>
                  </a:cubicBezTo>
                  <a:cubicBezTo>
                    <a:pt x="93" y="96"/>
                    <a:pt x="98" y="85"/>
                    <a:pt x="104" y="76"/>
                  </a:cubicBezTo>
                  <a:cubicBezTo>
                    <a:pt x="118" y="119"/>
                    <a:pt x="100" y="120"/>
                    <a:pt x="85" y="161"/>
                  </a:cubicBezTo>
                  <a:cubicBezTo>
                    <a:pt x="73" y="149"/>
                    <a:pt x="20" y="111"/>
                    <a:pt x="66" y="85"/>
                  </a:cubicBezTo>
                  <a:cubicBezTo>
                    <a:pt x="83" y="75"/>
                    <a:pt x="104" y="92"/>
                    <a:pt x="123" y="95"/>
                  </a:cubicBezTo>
                  <a:cubicBezTo>
                    <a:pt x="120" y="117"/>
                    <a:pt x="125" y="142"/>
                    <a:pt x="113" y="161"/>
                  </a:cubicBezTo>
                  <a:cubicBezTo>
                    <a:pt x="108" y="169"/>
                    <a:pt x="91" y="160"/>
                    <a:pt x="85" y="152"/>
                  </a:cubicBezTo>
                  <a:cubicBezTo>
                    <a:pt x="73" y="136"/>
                    <a:pt x="72" y="114"/>
                    <a:pt x="66" y="95"/>
                  </a:cubicBezTo>
                  <a:cubicBezTo>
                    <a:pt x="72" y="76"/>
                    <a:pt x="73" y="54"/>
                    <a:pt x="85" y="38"/>
                  </a:cubicBezTo>
                  <a:cubicBezTo>
                    <a:pt x="103" y="13"/>
                    <a:pt x="152" y="41"/>
                    <a:pt x="170" y="48"/>
                  </a:cubicBezTo>
                  <a:cubicBezTo>
                    <a:pt x="158" y="96"/>
                    <a:pt x="126" y="134"/>
                    <a:pt x="85" y="161"/>
                  </a:cubicBezTo>
                  <a:cubicBezTo>
                    <a:pt x="66" y="155"/>
                    <a:pt x="41" y="157"/>
                    <a:pt x="28" y="142"/>
                  </a:cubicBezTo>
                  <a:cubicBezTo>
                    <a:pt x="0" y="108"/>
                    <a:pt x="56" y="98"/>
                    <a:pt x="66" y="95"/>
                  </a:cubicBezTo>
                  <a:cubicBezTo>
                    <a:pt x="72" y="86"/>
                    <a:pt x="75" y="71"/>
                    <a:pt x="85" y="67"/>
                  </a:cubicBezTo>
                  <a:cubicBezTo>
                    <a:pt x="94" y="63"/>
                    <a:pt x="111" y="66"/>
                    <a:pt x="113" y="76"/>
                  </a:cubicBezTo>
                  <a:cubicBezTo>
                    <a:pt x="125" y="130"/>
                    <a:pt x="108" y="146"/>
                    <a:pt x="85" y="180"/>
                  </a:cubicBezTo>
                  <a:cubicBezTo>
                    <a:pt x="88" y="142"/>
                    <a:pt x="81" y="102"/>
                    <a:pt x="95" y="67"/>
                  </a:cubicBezTo>
                  <a:cubicBezTo>
                    <a:pt x="99" y="57"/>
                    <a:pt x="120" y="74"/>
                    <a:pt x="123" y="85"/>
                  </a:cubicBezTo>
                  <a:cubicBezTo>
                    <a:pt x="135" y="137"/>
                    <a:pt x="115" y="141"/>
                    <a:pt x="85" y="161"/>
                  </a:cubicBezTo>
                  <a:cubicBezTo>
                    <a:pt x="82" y="152"/>
                    <a:pt x="76" y="143"/>
                    <a:pt x="76" y="133"/>
                  </a:cubicBezTo>
                  <a:cubicBezTo>
                    <a:pt x="76" y="117"/>
                    <a:pt x="81" y="101"/>
                    <a:pt x="85" y="85"/>
                  </a:cubicBezTo>
                  <a:cubicBezTo>
                    <a:pt x="86" y="82"/>
                    <a:pt x="85" y="92"/>
                    <a:pt x="85" y="95"/>
                  </a:cubicBezTo>
                </a:path>
              </a:pathLst>
            </a:cu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" name="Freeform 12"/>
          <p:cNvSpPr>
            <a:spLocks/>
          </p:cNvSpPr>
          <p:nvPr/>
        </p:nvSpPr>
        <p:spPr bwMode="auto">
          <a:xfrm>
            <a:off x="1847523" y="3688502"/>
            <a:ext cx="1442729" cy="2774954"/>
          </a:xfrm>
          <a:custGeom>
            <a:avLst/>
            <a:gdLst/>
            <a:ahLst/>
            <a:cxnLst>
              <a:cxn ang="0">
                <a:pos x="454" y="167"/>
              </a:cxn>
              <a:cxn ang="0">
                <a:pos x="379" y="243"/>
              </a:cxn>
              <a:cxn ang="0">
                <a:pos x="303" y="356"/>
              </a:cxn>
              <a:cxn ang="0">
                <a:pos x="275" y="412"/>
              </a:cxn>
              <a:cxn ang="0">
                <a:pos x="228" y="488"/>
              </a:cxn>
              <a:cxn ang="0">
                <a:pos x="190" y="573"/>
              </a:cxn>
              <a:cxn ang="0">
                <a:pos x="152" y="630"/>
              </a:cxn>
              <a:cxn ang="0">
                <a:pos x="133" y="658"/>
              </a:cxn>
              <a:cxn ang="0">
                <a:pos x="76" y="790"/>
              </a:cxn>
              <a:cxn ang="0">
                <a:pos x="10" y="1092"/>
              </a:cxn>
              <a:cxn ang="0">
                <a:pos x="86" y="1612"/>
              </a:cxn>
              <a:cxn ang="0">
                <a:pos x="143" y="1810"/>
              </a:cxn>
              <a:cxn ang="0">
                <a:pos x="190" y="1999"/>
              </a:cxn>
              <a:cxn ang="0">
                <a:pos x="237" y="2103"/>
              </a:cxn>
              <a:cxn ang="0">
                <a:pos x="294" y="2225"/>
              </a:cxn>
              <a:cxn ang="0">
                <a:pos x="435" y="2367"/>
              </a:cxn>
              <a:cxn ang="0">
                <a:pos x="454" y="2395"/>
              </a:cxn>
              <a:cxn ang="0">
                <a:pos x="482" y="2414"/>
              </a:cxn>
              <a:cxn ang="0">
                <a:pos x="501" y="2452"/>
              </a:cxn>
              <a:cxn ang="0">
                <a:pos x="567" y="2490"/>
              </a:cxn>
              <a:cxn ang="0">
                <a:pos x="624" y="2556"/>
              </a:cxn>
              <a:cxn ang="0">
                <a:pos x="662" y="2471"/>
              </a:cxn>
              <a:cxn ang="0">
                <a:pos x="671" y="2433"/>
              </a:cxn>
              <a:cxn ang="0">
                <a:pos x="690" y="2405"/>
              </a:cxn>
              <a:cxn ang="0">
                <a:pos x="728" y="2273"/>
              </a:cxn>
              <a:cxn ang="0">
                <a:pos x="794" y="2225"/>
              </a:cxn>
              <a:cxn ang="0">
                <a:pos x="879" y="2150"/>
              </a:cxn>
              <a:cxn ang="0">
                <a:pos x="926" y="2074"/>
              </a:cxn>
              <a:cxn ang="0">
                <a:pos x="964" y="1989"/>
              </a:cxn>
              <a:cxn ang="0">
                <a:pos x="1002" y="1904"/>
              </a:cxn>
              <a:cxn ang="0">
                <a:pos x="1077" y="1697"/>
              </a:cxn>
              <a:cxn ang="0">
                <a:pos x="1087" y="1659"/>
              </a:cxn>
              <a:cxn ang="0">
                <a:pos x="1106" y="1602"/>
              </a:cxn>
              <a:cxn ang="0">
                <a:pos x="1153" y="1291"/>
              </a:cxn>
              <a:cxn ang="0">
                <a:pos x="1143" y="1130"/>
              </a:cxn>
              <a:cxn ang="0">
                <a:pos x="1058" y="960"/>
              </a:cxn>
              <a:cxn ang="0">
                <a:pos x="1011" y="875"/>
              </a:cxn>
              <a:cxn ang="0">
                <a:pos x="1002" y="837"/>
              </a:cxn>
              <a:cxn ang="0">
                <a:pos x="973" y="828"/>
              </a:cxn>
              <a:cxn ang="0">
                <a:pos x="955" y="771"/>
              </a:cxn>
              <a:cxn ang="0">
                <a:pos x="888" y="658"/>
              </a:cxn>
              <a:cxn ang="0">
                <a:pos x="870" y="611"/>
              </a:cxn>
              <a:cxn ang="0">
                <a:pos x="841" y="592"/>
              </a:cxn>
              <a:cxn ang="0">
                <a:pos x="785" y="497"/>
              </a:cxn>
              <a:cxn ang="0">
                <a:pos x="747" y="450"/>
              </a:cxn>
              <a:cxn ang="0">
                <a:pos x="737" y="422"/>
              </a:cxn>
              <a:cxn ang="0">
                <a:pos x="634" y="309"/>
              </a:cxn>
              <a:cxn ang="0">
                <a:pos x="530" y="186"/>
              </a:cxn>
              <a:cxn ang="0">
                <a:pos x="435" y="101"/>
              </a:cxn>
              <a:cxn ang="0">
                <a:pos x="407" y="82"/>
              </a:cxn>
              <a:cxn ang="0">
                <a:pos x="407" y="6"/>
              </a:cxn>
              <a:cxn ang="0">
                <a:pos x="416" y="44"/>
              </a:cxn>
              <a:cxn ang="0">
                <a:pos x="435" y="73"/>
              </a:cxn>
              <a:cxn ang="0">
                <a:pos x="464" y="176"/>
              </a:cxn>
              <a:cxn ang="0">
                <a:pos x="454" y="167"/>
              </a:cxn>
            </a:cxnLst>
            <a:rect l="0" t="0" r="r" b="b"/>
            <a:pathLst>
              <a:path w="1153" h="2556">
                <a:moveTo>
                  <a:pt x="454" y="167"/>
                </a:moveTo>
                <a:cubicBezTo>
                  <a:pt x="427" y="194"/>
                  <a:pt x="411" y="221"/>
                  <a:pt x="379" y="243"/>
                </a:cubicBezTo>
                <a:cubicBezTo>
                  <a:pt x="349" y="287"/>
                  <a:pt x="350" y="324"/>
                  <a:pt x="303" y="356"/>
                </a:cubicBezTo>
                <a:cubicBezTo>
                  <a:pt x="272" y="453"/>
                  <a:pt x="321" y="309"/>
                  <a:pt x="275" y="412"/>
                </a:cubicBezTo>
                <a:cubicBezTo>
                  <a:pt x="241" y="487"/>
                  <a:pt x="279" y="454"/>
                  <a:pt x="228" y="488"/>
                </a:cubicBezTo>
                <a:cubicBezTo>
                  <a:pt x="218" y="516"/>
                  <a:pt x="204" y="547"/>
                  <a:pt x="190" y="573"/>
                </a:cubicBezTo>
                <a:cubicBezTo>
                  <a:pt x="179" y="593"/>
                  <a:pt x="165" y="611"/>
                  <a:pt x="152" y="630"/>
                </a:cubicBezTo>
                <a:cubicBezTo>
                  <a:pt x="146" y="639"/>
                  <a:pt x="133" y="658"/>
                  <a:pt x="133" y="658"/>
                </a:cubicBezTo>
                <a:cubicBezTo>
                  <a:pt x="122" y="704"/>
                  <a:pt x="97" y="747"/>
                  <a:pt x="76" y="790"/>
                </a:cubicBezTo>
                <a:cubicBezTo>
                  <a:pt x="52" y="891"/>
                  <a:pt x="39" y="992"/>
                  <a:pt x="10" y="1092"/>
                </a:cubicBezTo>
                <a:cubicBezTo>
                  <a:pt x="18" y="1243"/>
                  <a:pt x="0" y="1464"/>
                  <a:pt x="86" y="1612"/>
                </a:cubicBezTo>
                <a:cubicBezTo>
                  <a:pt x="102" y="1679"/>
                  <a:pt x="126" y="1743"/>
                  <a:pt x="143" y="1810"/>
                </a:cubicBezTo>
                <a:cubicBezTo>
                  <a:pt x="157" y="1867"/>
                  <a:pt x="164" y="1947"/>
                  <a:pt x="190" y="1999"/>
                </a:cubicBezTo>
                <a:cubicBezTo>
                  <a:pt x="209" y="2037"/>
                  <a:pt x="222" y="2060"/>
                  <a:pt x="237" y="2103"/>
                </a:cubicBezTo>
                <a:cubicBezTo>
                  <a:pt x="255" y="2154"/>
                  <a:pt x="255" y="2187"/>
                  <a:pt x="294" y="2225"/>
                </a:cubicBezTo>
                <a:cubicBezTo>
                  <a:pt x="309" y="2273"/>
                  <a:pt x="389" y="2336"/>
                  <a:pt x="435" y="2367"/>
                </a:cubicBezTo>
                <a:cubicBezTo>
                  <a:pt x="441" y="2376"/>
                  <a:pt x="446" y="2387"/>
                  <a:pt x="454" y="2395"/>
                </a:cubicBezTo>
                <a:cubicBezTo>
                  <a:pt x="462" y="2403"/>
                  <a:pt x="475" y="2405"/>
                  <a:pt x="482" y="2414"/>
                </a:cubicBezTo>
                <a:cubicBezTo>
                  <a:pt x="491" y="2425"/>
                  <a:pt x="491" y="2442"/>
                  <a:pt x="501" y="2452"/>
                </a:cubicBezTo>
                <a:cubicBezTo>
                  <a:pt x="519" y="2470"/>
                  <a:pt x="549" y="2472"/>
                  <a:pt x="567" y="2490"/>
                </a:cubicBezTo>
                <a:cubicBezTo>
                  <a:pt x="569" y="2492"/>
                  <a:pt x="619" y="2551"/>
                  <a:pt x="624" y="2556"/>
                </a:cubicBezTo>
                <a:cubicBezTo>
                  <a:pt x="635" y="2524"/>
                  <a:pt x="643" y="2499"/>
                  <a:pt x="662" y="2471"/>
                </a:cubicBezTo>
                <a:cubicBezTo>
                  <a:pt x="665" y="2458"/>
                  <a:pt x="666" y="2445"/>
                  <a:pt x="671" y="2433"/>
                </a:cubicBezTo>
                <a:cubicBezTo>
                  <a:pt x="675" y="2423"/>
                  <a:pt x="686" y="2416"/>
                  <a:pt x="690" y="2405"/>
                </a:cubicBezTo>
                <a:cubicBezTo>
                  <a:pt x="702" y="2375"/>
                  <a:pt x="707" y="2298"/>
                  <a:pt x="728" y="2273"/>
                </a:cubicBezTo>
                <a:cubicBezTo>
                  <a:pt x="735" y="2264"/>
                  <a:pt x="781" y="2234"/>
                  <a:pt x="794" y="2225"/>
                </a:cubicBezTo>
                <a:cubicBezTo>
                  <a:pt x="818" y="2190"/>
                  <a:pt x="849" y="2180"/>
                  <a:pt x="879" y="2150"/>
                </a:cubicBezTo>
                <a:cubicBezTo>
                  <a:pt x="902" y="2082"/>
                  <a:pt x="881" y="2104"/>
                  <a:pt x="926" y="2074"/>
                </a:cubicBezTo>
                <a:cubicBezTo>
                  <a:pt x="937" y="2042"/>
                  <a:pt x="945" y="2017"/>
                  <a:pt x="964" y="1989"/>
                </a:cubicBezTo>
                <a:cubicBezTo>
                  <a:pt x="987" y="1922"/>
                  <a:pt x="972" y="1949"/>
                  <a:pt x="1002" y="1904"/>
                </a:cubicBezTo>
                <a:cubicBezTo>
                  <a:pt x="1025" y="1835"/>
                  <a:pt x="1036" y="1757"/>
                  <a:pt x="1077" y="1697"/>
                </a:cubicBezTo>
                <a:cubicBezTo>
                  <a:pt x="1080" y="1684"/>
                  <a:pt x="1083" y="1672"/>
                  <a:pt x="1087" y="1659"/>
                </a:cubicBezTo>
                <a:cubicBezTo>
                  <a:pt x="1093" y="1640"/>
                  <a:pt x="1106" y="1602"/>
                  <a:pt x="1106" y="1602"/>
                </a:cubicBezTo>
                <a:cubicBezTo>
                  <a:pt x="1120" y="1497"/>
                  <a:pt x="1142" y="1396"/>
                  <a:pt x="1153" y="1291"/>
                </a:cubicBezTo>
                <a:cubicBezTo>
                  <a:pt x="1150" y="1237"/>
                  <a:pt x="1150" y="1183"/>
                  <a:pt x="1143" y="1130"/>
                </a:cubicBezTo>
                <a:cubicBezTo>
                  <a:pt x="1135" y="1066"/>
                  <a:pt x="1097" y="1007"/>
                  <a:pt x="1058" y="960"/>
                </a:cubicBezTo>
                <a:cubicBezTo>
                  <a:pt x="1037" y="935"/>
                  <a:pt x="1030" y="902"/>
                  <a:pt x="1011" y="875"/>
                </a:cubicBezTo>
                <a:cubicBezTo>
                  <a:pt x="1008" y="862"/>
                  <a:pt x="1010" y="847"/>
                  <a:pt x="1002" y="837"/>
                </a:cubicBezTo>
                <a:cubicBezTo>
                  <a:pt x="996" y="829"/>
                  <a:pt x="979" y="836"/>
                  <a:pt x="973" y="828"/>
                </a:cubicBezTo>
                <a:cubicBezTo>
                  <a:pt x="961" y="812"/>
                  <a:pt x="966" y="787"/>
                  <a:pt x="955" y="771"/>
                </a:cubicBezTo>
                <a:cubicBezTo>
                  <a:pt x="929" y="733"/>
                  <a:pt x="908" y="699"/>
                  <a:pt x="888" y="658"/>
                </a:cubicBezTo>
                <a:cubicBezTo>
                  <a:pt x="881" y="643"/>
                  <a:pt x="880" y="625"/>
                  <a:pt x="870" y="611"/>
                </a:cubicBezTo>
                <a:cubicBezTo>
                  <a:pt x="863" y="602"/>
                  <a:pt x="851" y="598"/>
                  <a:pt x="841" y="592"/>
                </a:cubicBezTo>
                <a:cubicBezTo>
                  <a:pt x="829" y="554"/>
                  <a:pt x="809" y="529"/>
                  <a:pt x="785" y="497"/>
                </a:cubicBezTo>
                <a:cubicBezTo>
                  <a:pt x="760" y="427"/>
                  <a:pt x="796" y="511"/>
                  <a:pt x="747" y="450"/>
                </a:cubicBezTo>
                <a:cubicBezTo>
                  <a:pt x="741" y="442"/>
                  <a:pt x="742" y="430"/>
                  <a:pt x="737" y="422"/>
                </a:cubicBezTo>
                <a:cubicBezTo>
                  <a:pt x="708" y="377"/>
                  <a:pt x="685" y="325"/>
                  <a:pt x="634" y="309"/>
                </a:cubicBezTo>
                <a:cubicBezTo>
                  <a:pt x="612" y="253"/>
                  <a:pt x="579" y="219"/>
                  <a:pt x="530" y="186"/>
                </a:cubicBezTo>
                <a:cubicBezTo>
                  <a:pt x="497" y="120"/>
                  <a:pt x="524" y="158"/>
                  <a:pt x="435" y="101"/>
                </a:cubicBezTo>
                <a:cubicBezTo>
                  <a:pt x="425" y="95"/>
                  <a:pt x="407" y="82"/>
                  <a:pt x="407" y="82"/>
                </a:cubicBezTo>
                <a:cubicBezTo>
                  <a:pt x="401" y="65"/>
                  <a:pt x="380" y="20"/>
                  <a:pt x="407" y="6"/>
                </a:cubicBezTo>
                <a:cubicBezTo>
                  <a:pt x="419" y="0"/>
                  <a:pt x="411" y="32"/>
                  <a:pt x="416" y="44"/>
                </a:cubicBezTo>
                <a:cubicBezTo>
                  <a:pt x="420" y="55"/>
                  <a:pt x="430" y="63"/>
                  <a:pt x="435" y="73"/>
                </a:cubicBezTo>
                <a:cubicBezTo>
                  <a:pt x="451" y="104"/>
                  <a:pt x="456" y="142"/>
                  <a:pt x="464" y="176"/>
                </a:cubicBezTo>
                <a:cubicBezTo>
                  <a:pt x="472" y="208"/>
                  <a:pt x="485" y="228"/>
                  <a:pt x="454" y="167"/>
                </a:cubicBezTo>
                <a:close/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039354" y="3852621"/>
            <a:ext cx="814585" cy="813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7200" dirty="0">
                <a:solidFill>
                  <a:schemeClr val="folHlink"/>
                </a:solidFill>
              </a:rPr>
              <a:t>R</a:t>
            </a:r>
            <a:endParaRPr lang="ru-RU" sz="7200" dirty="0">
              <a:solidFill>
                <a:schemeClr val="folHlink"/>
              </a:solidFill>
            </a:endParaRPr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2534477" y="2986078"/>
            <a:ext cx="3378463" cy="1693634"/>
          </a:xfrm>
          <a:custGeom>
            <a:avLst/>
            <a:gdLst/>
            <a:ahLst/>
            <a:cxnLst>
              <a:cxn ang="0">
                <a:pos x="0" y="1088"/>
              </a:cxn>
              <a:cxn ang="0">
                <a:pos x="217" y="1163"/>
              </a:cxn>
              <a:cxn ang="0">
                <a:pos x="179" y="1560"/>
              </a:cxn>
              <a:cxn ang="0">
                <a:pos x="198" y="1466"/>
              </a:cxn>
              <a:cxn ang="0">
                <a:pos x="226" y="1371"/>
              </a:cxn>
              <a:cxn ang="0">
                <a:pos x="236" y="1239"/>
              </a:cxn>
              <a:cxn ang="0">
                <a:pos x="245" y="1173"/>
              </a:cxn>
              <a:cxn ang="0">
                <a:pos x="292" y="1163"/>
              </a:cxn>
              <a:cxn ang="0">
                <a:pos x="387" y="1126"/>
              </a:cxn>
              <a:cxn ang="0">
                <a:pos x="443" y="1107"/>
              </a:cxn>
              <a:cxn ang="0">
                <a:pos x="472" y="1088"/>
              </a:cxn>
              <a:cxn ang="0">
                <a:pos x="509" y="1078"/>
              </a:cxn>
              <a:cxn ang="0">
                <a:pos x="538" y="1050"/>
              </a:cxn>
              <a:cxn ang="0">
                <a:pos x="623" y="1003"/>
              </a:cxn>
              <a:cxn ang="0">
                <a:pos x="727" y="956"/>
              </a:cxn>
              <a:cxn ang="0">
                <a:pos x="859" y="908"/>
              </a:cxn>
              <a:cxn ang="0">
                <a:pos x="1019" y="861"/>
              </a:cxn>
              <a:cxn ang="0">
                <a:pos x="1048" y="833"/>
              </a:cxn>
              <a:cxn ang="0">
                <a:pos x="1076" y="823"/>
              </a:cxn>
              <a:cxn ang="0">
                <a:pos x="1085" y="795"/>
              </a:cxn>
              <a:cxn ang="0">
                <a:pos x="1104" y="757"/>
              </a:cxn>
              <a:cxn ang="0">
                <a:pos x="1161" y="606"/>
              </a:cxn>
              <a:cxn ang="0">
                <a:pos x="1133" y="436"/>
              </a:cxn>
              <a:cxn ang="0">
                <a:pos x="1067" y="389"/>
              </a:cxn>
              <a:cxn ang="0">
                <a:pos x="1038" y="370"/>
              </a:cxn>
              <a:cxn ang="0">
                <a:pos x="915" y="389"/>
              </a:cxn>
              <a:cxn ang="0">
                <a:pos x="859" y="427"/>
              </a:cxn>
              <a:cxn ang="0">
                <a:pos x="812" y="531"/>
              </a:cxn>
              <a:cxn ang="0">
                <a:pos x="859" y="644"/>
              </a:cxn>
              <a:cxn ang="0">
                <a:pos x="934" y="710"/>
              </a:cxn>
              <a:cxn ang="0">
                <a:pos x="1180" y="795"/>
              </a:cxn>
              <a:cxn ang="0">
                <a:pos x="1529" y="776"/>
              </a:cxn>
              <a:cxn ang="0">
                <a:pos x="1633" y="748"/>
              </a:cxn>
              <a:cxn ang="0">
                <a:pos x="1709" y="729"/>
              </a:cxn>
              <a:cxn ang="0">
                <a:pos x="1813" y="682"/>
              </a:cxn>
              <a:cxn ang="0">
                <a:pos x="1926" y="625"/>
              </a:cxn>
              <a:cxn ang="0">
                <a:pos x="1983" y="597"/>
              </a:cxn>
              <a:cxn ang="0">
                <a:pos x="2039" y="559"/>
              </a:cxn>
              <a:cxn ang="0">
                <a:pos x="2058" y="531"/>
              </a:cxn>
              <a:cxn ang="0">
                <a:pos x="2086" y="521"/>
              </a:cxn>
              <a:cxn ang="0">
                <a:pos x="2143" y="483"/>
              </a:cxn>
              <a:cxn ang="0">
                <a:pos x="2171" y="465"/>
              </a:cxn>
              <a:cxn ang="0">
                <a:pos x="2247" y="417"/>
              </a:cxn>
              <a:cxn ang="0">
                <a:pos x="2266" y="380"/>
              </a:cxn>
              <a:cxn ang="0">
                <a:pos x="2294" y="361"/>
              </a:cxn>
              <a:cxn ang="0">
                <a:pos x="2304" y="332"/>
              </a:cxn>
              <a:cxn ang="0">
                <a:pos x="2370" y="257"/>
              </a:cxn>
              <a:cxn ang="0">
                <a:pos x="2398" y="191"/>
              </a:cxn>
              <a:cxn ang="0">
                <a:pos x="2417" y="125"/>
              </a:cxn>
              <a:cxn ang="0">
                <a:pos x="2426" y="11"/>
              </a:cxn>
              <a:cxn ang="0">
                <a:pos x="2407" y="40"/>
              </a:cxn>
              <a:cxn ang="0">
                <a:pos x="2389" y="96"/>
              </a:cxn>
              <a:cxn ang="0">
                <a:pos x="2360" y="285"/>
              </a:cxn>
              <a:cxn ang="0">
                <a:pos x="2700" y="323"/>
              </a:cxn>
            </a:cxnLst>
            <a:rect l="0" t="0" r="r" b="b"/>
            <a:pathLst>
              <a:path w="2700" h="1560">
                <a:moveTo>
                  <a:pt x="0" y="1088"/>
                </a:moveTo>
                <a:cubicBezTo>
                  <a:pt x="25" y="1165"/>
                  <a:pt x="153" y="1157"/>
                  <a:pt x="217" y="1163"/>
                </a:cubicBezTo>
                <a:cubicBezTo>
                  <a:pt x="210" y="1301"/>
                  <a:pt x="192" y="1424"/>
                  <a:pt x="179" y="1560"/>
                </a:cubicBezTo>
                <a:cubicBezTo>
                  <a:pt x="168" y="1514"/>
                  <a:pt x="172" y="1504"/>
                  <a:pt x="198" y="1466"/>
                </a:cubicBezTo>
                <a:cubicBezTo>
                  <a:pt x="208" y="1434"/>
                  <a:pt x="218" y="1404"/>
                  <a:pt x="226" y="1371"/>
                </a:cubicBezTo>
                <a:cubicBezTo>
                  <a:pt x="229" y="1327"/>
                  <a:pt x="232" y="1283"/>
                  <a:pt x="236" y="1239"/>
                </a:cubicBezTo>
                <a:cubicBezTo>
                  <a:pt x="238" y="1217"/>
                  <a:pt x="232" y="1191"/>
                  <a:pt x="245" y="1173"/>
                </a:cubicBezTo>
                <a:cubicBezTo>
                  <a:pt x="255" y="1160"/>
                  <a:pt x="276" y="1167"/>
                  <a:pt x="292" y="1163"/>
                </a:cubicBezTo>
                <a:cubicBezTo>
                  <a:pt x="325" y="1155"/>
                  <a:pt x="354" y="1137"/>
                  <a:pt x="387" y="1126"/>
                </a:cubicBezTo>
                <a:cubicBezTo>
                  <a:pt x="406" y="1120"/>
                  <a:pt x="443" y="1107"/>
                  <a:pt x="443" y="1107"/>
                </a:cubicBezTo>
                <a:cubicBezTo>
                  <a:pt x="453" y="1101"/>
                  <a:pt x="461" y="1093"/>
                  <a:pt x="472" y="1088"/>
                </a:cubicBezTo>
                <a:cubicBezTo>
                  <a:pt x="484" y="1083"/>
                  <a:pt x="498" y="1084"/>
                  <a:pt x="509" y="1078"/>
                </a:cubicBezTo>
                <a:cubicBezTo>
                  <a:pt x="521" y="1071"/>
                  <a:pt x="527" y="1058"/>
                  <a:pt x="538" y="1050"/>
                </a:cubicBezTo>
                <a:cubicBezTo>
                  <a:pt x="589" y="1011"/>
                  <a:pt x="579" y="1017"/>
                  <a:pt x="623" y="1003"/>
                </a:cubicBezTo>
                <a:cubicBezTo>
                  <a:pt x="654" y="955"/>
                  <a:pt x="676" y="971"/>
                  <a:pt x="727" y="956"/>
                </a:cubicBezTo>
                <a:cubicBezTo>
                  <a:pt x="773" y="943"/>
                  <a:pt x="815" y="923"/>
                  <a:pt x="859" y="908"/>
                </a:cubicBezTo>
                <a:cubicBezTo>
                  <a:pt x="912" y="891"/>
                  <a:pt x="966" y="880"/>
                  <a:pt x="1019" y="861"/>
                </a:cubicBezTo>
                <a:cubicBezTo>
                  <a:pt x="1029" y="852"/>
                  <a:pt x="1037" y="840"/>
                  <a:pt x="1048" y="833"/>
                </a:cubicBezTo>
                <a:cubicBezTo>
                  <a:pt x="1056" y="828"/>
                  <a:pt x="1069" y="830"/>
                  <a:pt x="1076" y="823"/>
                </a:cubicBezTo>
                <a:cubicBezTo>
                  <a:pt x="1083" y="816"/>
                  <a:pt x="1081" y="804"/>
                  <a:pt x="1085" y="795"/>
                </a:cubicBezTo>
                <a:cubicBezTo>
                  <a:pt x="1091" y="782"/>
                  <a:pt x="1098" y="770"/>
                  <a:pt x="1104" y="757"/>
                </a:cubicBezTo>
                <a:cubicBezTo>
                  <a:pt x="1126" y="707"/>
                  <a:pt x="1148" y="659"/>
                  <a:pt x="1161" y="606"/>
                </a:cubicBezTo>
                <a:cubicBezTo>
                  <a:pt x="1152" y="549"/>
                  <a:pt x="1156" y="489"/>
                  <a:pt x="1133" y="436"/>
                </a:cubicBezTo>
                <a:cubicBezTo>
                  <a:pt x="1122" y="411"/>
                  <a:pt x="1089" y="404"/>
                  <a:pt x="1067" y="389"/>
                </a:cubicBezTo>
                <a:cubicBezTo>
                  <a:pt x="1058" y="382"/>
                  <a:pt x="1038" y="370"/>
                  <a:pt x="1038" y="370"/>
                </a:cubicBezTo>
                <a:cubicBezTo>
                  <a:pt x="997" y="375"/>
                  <a:pt x="951" y="369"/>
                  <a:pt x="915" y="389"/>
                </a:cubicBezTo>
                <a:cubicBezTo>
                  <a:pt x="804" y="451"/>
                  <a:pt x="956" y="392"/>
                  <a:pt x="859" y="427"/>
                </a:cubicBezTo>
                <a:cubicBezTo>
                  <a:pt x="837" y="464"/>
                  <a:pt x="824" y="491"/>
                  <a:pt x="812" y="531"/>
                </a:cubicBezTo>
                <a:cubicBezTo>
                  <a:pt x="818" y="585"/>
                  <a:pt x="807" y="627"/>
                  <a:pt x="859" y="644"/>
                </a:cubicBezTo>
                <a:cubicBezTo>
                  <a:pt x="904" y="712"/>
                  <a:pt x="875" y="696"/>
                  <a:pt x="934" y="710"/>
                </a:cubicBezTo>
                <a:cubicBezTo>
                  <a:pt x="997" y="771"/>
                  <a:pt x="1096" y="784"/>
                  <a:pt x="1180" y="795"/>
                </a:cubicBezTo>
                <a:cubicBezTo>
                  <a:pt x="1220" y="793"/>
                  <a:pt x="1486" y="780"/>
                  <a:pt x="1529" y="776"/>
                </a:cubicBezTo>
                <a:cubicBezTo>
                  <a:pt x="1562" y="773"/>
                  <a:pt x="1601" y="756"/>
                  <a:pt x="1633" y="748"/>
                </a:cubicBezTo>
                <a:cubicBezTo>
                  <a:pt x="1658" y="742"/>
                  <a:pt x="1709" y="729"/>
                  <a:pt x="1709" y="729"/>
                </a:cubicBezTo>
                <a:cubicBezTo>
                  <a:pt x="1746" y="710"/>
                  <a:pt x="1772" y="692"/>
                  <a:pt x="1813" y="682"/>
                </a:cubicBezTo>
                <a:cubicBezTo>
                  <a:pt x="1880" y="636"/>
                  <a:pt x="1866" y="656"/>
                  <a:pt x="1926" y="625"/>
                </a:cubicBezTo>
                <a:cubicBezTo>
                  <a:pt x="1991" y="592"/>
                  <a:pt x="1918" y="617"/>
                  <a:pt x="1983" y="597"/>
                </a:cubicBezTo>
                <a:cubicBezTo>
                  <a:pt x="2002" y="584"/>
                  <a:pt x="2026" y="578"/>
                  <a:pt x="2039" y="559"/>
                </a:cubicBezTo>
                <a:cubicBezTo>
                  <a:pt x="2045" y="550"/>
                  <a:pt x="2049" y="538"/>
                  <a:pt x="2058" y="531"/>
                </a:cubicBezTo>
                <a:cubicBezTo>
                  <a:pt x="2066" y="525"/>
                  <a:pt x="2077" y="526"/>
                  <a:pt x="2086" y="521"/>
                </a:cubicBezTo>
                <a:cubicBezTo>
                  <a:pt x="2106" y="510"/>
                  <a:pt x="2124" y="496"/>
                  <a:pt x="2143" y="483"/>
                </a:cubicBezTo>
                <a:cubicBezTo>
                  <a:pt x="2152" y="477"/>
                  <a:pt x="2171" y="465"/>
                  <a:pt x="2171" y="465"/>
                </a:cubicBezTo>
                <a:cubicBezTo>
                  <a:pt x="2197" y="425"/>
                  <a:pt x="2204" y="432"/>
                  <a:pt x="2247" y="417"/>
                </a:cubicBezTo>
                <a:cubicBezTo>
                  <a:pt x="2253" y="405"/>
                  <a:pt x="2257" y="391"/>
                  <a:pt x="2266" y="380"/>
                </a:cubicBezTo>
                <a:cubicBezTo>
                  <a:pt x="2273" y="371"/>
                  <a:pt x="2287" y="370"/>
                  <a:pt x="2294" y="361"/>
                </a:cubicBezTo>
                <a:cubicBezTo>
                  <a:pt x="2300" y="353"/>
                  <a:pt x="2299" y="341"/>
                  <a:pt x="2304" y="332"/>
                </a:cubicBezTo>
                <a:cubicBezTo>
                  <a:pt x="2336" y="274"/>
                  <a:pt x="2328" y="285"/>
                  <a:pt x="2370" y="257"/>
                </a:cubicBezTo>
                <a:cubicBezTo>
                  <a:pt x="2396" y="147"/>
                  <a:pt x="2359" y="282"/>
                  <a:pt x="2398" y="191"/>
                </a:cubicBezTo>
                <a:cubicBezTo>
                  <a:pt x="2407" y="170"/>
                  <a:pt x="2409" y="147"/>
                  <a:pt x="2417" y="125"/>
                </a:cubicBezTo>
                <a:cubicBezTo>
                  <a:pt x="2420" y="87"/>
                  <a:pt x="2430" y="49"/>
                  <a:pt x="2426" y="11"/>
                </a:cubicBezTo>
                <a:cubicBezTo>
                  <a:pt x="2425" y="0"/>
                  <a:pt x="2412" y="29"/>
                  <a:pt x="2407" y="40"/>
                </a:cubicBezTo>
                <a:cubicBezTo>
                  <a:pt x="2399" y="58"/>
                  <a:pt x="2395" y="77"/>
                  <a:pt x="2389" y="96"/>
                </a:cubicBezTo>
                <a:cubicBezTo>
                  <a:pt x="2379" y="159"/>
                  <a:pt x="2376" y="223"/>
                  <a:pt x="2360" y="285"/>
                </a:cubicBezTo>
                <a:cubicBezTo>
                  <a:pt x="2404" y="314"/>
                  <a:pt x="2643" y="350"/>
                  <a:pt x="2700" y="323"/>
                </a:cubicBezTo>
              </a:path>
            </a:pathLst>
          </a:custGeom>
          <a:noFill/>
          <a:ln w="76200" cap="flat" cmpd="sng">
            <a:solidFill>
              <a:srgbClr val="9966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3661883" y="3534338"/>
            <a:ext cx="257764" cy="216047"/>
          </a:xfrm>
          <a:custGeom>
            <a:avLst/>
            <a:gdLst/>
            <a:ahLst/>
            <a:cxnLst>
              <a:cxn ang="0">
                <a:pos x="57" y="161"/>
              </a:cxn>
              <a:cxn ang="0">
                <a:pos x="76" y="95"/>
              </a:cxn>
              <a:cxn ang="0">
                <a:pos x="95" y="123"/>
              </a:cxn>
              <a:cxn ang="0">
                <a:pos x="85" y="199"/>
              </a:cxn>
              <a:cxn ang="0">
                <a:pos x="28" y="76"/>
              </a:cxn>
              <a:cxn ang="0">
                <a:pos x="179" y="0"/>
              </a:cxn>
              <a:cxn ang="0">
                <a:pos x="66" y="152"/>
              </a:cxn>
              <a:cxn ang="0">
                <a:pos x="85" y="104"/>
              </a:cxn>
              <a:cxn ang="0">
                <a:pos x="104" y="76"/>
              </a:cxn>
              <a:cxn ang="0">
                <a:pos x="85" y="161"/>
              </a:cxn>
              <a:cxn ang="0">
                <a:pos x="66" y="85"/>
              </a:cxn>
              <a:cxn ang="0">
                <a:pos x="123" y="95"/>
              </a:cxn>
              <a:cxn ang="0">
                <a:pos x="113" y="161"/>
              </a:cxn>
              <a:cxn ang="0">
                <a:pos x="85" y="152"/>
              </a:cxn>
              <a:cxn ang="0">
                <a:pos x="66" y="95"/>
              </a:cxn>
              <a:cxn ang="0">
                <a:pos x="85" y="38"/>
              </a:cxn>
              <a:cxn ang="0">
                <a:pos x="170" y="48"/>
              </a:cxn>
              <a:cxn ang="0">
                <a:pos x="85" y="161"/>
              </a:cxn>
              <a:cxn ang="0">
                <a:pos x="28" y="142"/>
              </a:cxn>
              <a:cxn ang="0">
                <a:pos x="66" y="95"/>
              </a:cxn>
              <a:cxn ang="0">
                <a:pos x="85" y="67"/>
              </a:cxn>
              <a:cxn ang="0">
                <a:pos x="113" y="76"/>
              </a:cxn>
              <a:cxn ang="0">
                <a:pos x="85" y="180"/>
              </a:cxn>
              <a:cxn ang="0">
                <a:pos x="95" y="67"/>
              </a:cxn>
              <a:cxn ang="0">
                <a:pos x="123" y="85"/>
              </a:cxn>
              <a:cxn ang="0">
                <a:pos x="85" y="161"/>
              </a:cxn>
              <a:cxn ang="0">
                <a:pos x="76" y="133"/>
              </a:cxn>
              <a:cxn ang="0">
                <a:pos x="85" y="85"/>
              </a:cxn>
              <a:cxn ang="0">
                <a:pos x="85" y="95"/>
              </a:cxn>
            </a:cxnLst>
            <a:rect l="0" t="0" r="r" b="b"/>
            <a:pathLst>
              <a:path w="206" h="199">
                <a:moveTo>
                  <a:pt x="57" y="161"/>
                </a:moveTo>
                <a:cubicBezTo>
                  <a:pt x="63" y="139"/>
                  <a:pt x="60" y="111"/>
                  <a:pt x="76" y="95"/>
                </a:cubicBezTo>
                <a:cubicBezTo>
                  <a:pt x="84" y="87"/>
                  <a:pt x="94" y="112"/>
                  <a:pt x="95" y="123"/>
                </a:cubicBezTo>
                <a:cubicBezTo>
                  <a:pt x="97" y="148"/>
                  <a:pt x="88" y="174"/>
                  <a:pt x="85" y="199"/>
                </a:cubicBezTo>
                <a:cubicBezTo>
                  <a:pt x="48" y="160"/>
                  <a:pt x="46" y="125"/>
                  <a:pt x="28" y="76"/>
                </a:cubicBezTo>
                <a:cubicBezTo>
                  <a:pt x="52" y="8"/>
                  <a:pt x="116" y="10"/>
                  <a:pt x="179" y="0"/>
                </a:cubicBezTo>
                <a:cubicBezTo>
                  <a:pt x="206" y="79"/>
                  <a:pt x="134" y="128"/>
                  <a:pt x="66" y="152"/>
                </a:cubicBezTo>
                <a:cubicBezTo>
                  <a:pt x="51" y="104"/>
                  <a:pt x="51" y="138"/>
                  <a:pt x="85" y="104"/>
                </a:cubicBezTo>
                <a:cubicBezTo>
                  <a:pt x="93" y="96"/>
                  <a:pt x="98" y="85"/>
                  <a:pt x="104" y="76"/>
                </a:cubicBezTo>
                <a:cubicBezTo>
                  <a:pt x="118" y="119"/>
                  <a:pt x="100" y="120"/>
                  <a:pt x="85" y="161"/>
                </a:cubicBezTo>
                <a:cubicBezTo>
                  <a:pt x="73" y="149"/>
                  <a:pt x="20" y="111"/>
                  <a:pt x="66" y="85"/>
                </a:cubicBezTo>
                <a:cubicBezTo>
                  <a:pt x="83" y="75"/>
                  <a:pt x="104" y="92"/>
                  <a:pt x="123" y="95"/>
                </a:cubicBezTo>
                <a:cubicBezTo>
                  <a:pt x="120" y="117"/>
                  <a:pt x="125" y="142"/>
                  <a:pt x="113" y="161"/>
                </a:cubicBezTo>
                <a:cubicBezTo>
                  <a:pt x="108" y="169"/>
                  <a:pt x="91" y="160"/>
                  <a:pt x="85" y="152"/>
                </a:cubicBezTo>
                <a:cubicBezTo>
                  <a:pt x="73" y="136"/>
                  <a:pt x="72" y="114"/>
                  <a:pt x="66" y="95"/>
                </a:cubicBezTo>
                <a:cubicBezTo>
                  <a:pt x="72" y="76"/>
                  <a:pt x="73" y="54"/>
                  <a:pt x="85" y="38"/>
                </a:cubicBezTo>
                <a:cubicBezTo>
                  <a:pt x="103" y="13"/>
                  <a:pt x="152" y="41"/>
                  <a:pt x="170" y="48"/>
                </a:cubicBezTo>
                <a:cubicBezTo>
                  <a:pt x="158" y="96"/>
                  <a:pt x="126" y="134"/>
                  <a:pt x="85" y="161"/>
                </a:cubicBezTo>
                <a:cubicBezTo>
                  <a:pt x="66" y="155"/>
                  <a:pt x="41" y="157"/>
                  <a:pt x="28" y="142"/>
                </a:cubicBezTo>
                <a:cubicBezTo>
                  <a:pt x="0" y="108"/>
                  <a:pt x="56" y="98"/>
                  <a:pt x="66" y="95"/>
                </a:cubicBezTo>
                <a:cubicBezTo>
                  <a:pt x="72" y="86"/>
                  <a:pt x="75" y="71"/>
                  <a:pt x="85" y="67"/>
                </a:cubicBezTo>
                <a:cubicBezTo>
                  <a:pt x="94" y="63"/>
                  <a:pt x="111" y="66"/>
                  <a:pt x="113" y="76"/>
                </a:cubicBezTo>
                <a:cubicBezTo>
                  <a:pt x="125" y="130"/>
                  <a:pt x="108" y="146"/>
                  <a:pt x="85" y="180"/>
                </a:cubicBezTo>
                <a:cubicBezTo>
                  <a:pt x="88" y="142"/>
                  <a:pt x="81" y="102"/>
                  <a:pt x="95" y="67"/>
                </a:cubicBezTo>
                <a:cubicBezTo>
                  <a:pt x="99" y="57"/>
                  <a:pt x="120" y="74"/>
                  <a:pt x="123" y="85"/>
                </a:cubicBezTo>
                <a:cubicBezTo>
                  <a:pt x="135" y="137"/>
                  <a:pt x="115" y="141"/>
                  <a:pt x="85" y="161"/>
                </a:cubicBezTo>
                <a:cubicBezTo>
                  <a:pt x="82" y="152"/>
                  <a:pt x="76" y="143"/>
                  <a:pt x="76" y="133"/>
                </a:cubicBezTo>
                <a:cubicBezTo>
                  <a:pt x="76" y="117"/>
                  <a:pt x="81" y="101"/>
                  <a:pt x="85" y="85"/>
                </a:cubicBezTo>
                <a:cubicBezTo>
                  <a:pt x="86" y="82"/>
                  <a:pt x="85" y="92"/>
                  <a:pt x="85" y="95"/>
                </a:cubicBezTo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6" name="Oval 18"/>
          <p:cNvSpPr>
            <a:spLocks noChangeArrowheads="1"/>
          </p:cNvSpPr>
          <p:nvPr/>
        </p:nvSpPr>
        <p:spPr bwMode="auto">
          <a:xfrm>
            <a:off x="4931935" y="2301025"/>
            <a:ext cx="2919242" cy="3567488"/>
          </a:xfrm>
          <a:prstGeom prst="ellipse">
            <a:avLst/>
          </a:prstGeom>
          <a:noFill/>
          <a:ln w="76200">
            <a:solidFill>
              <a:srgbClr val="FFFF0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Овал 17"/>
          <p:cNvSpPr/>
          <p:nvPr/>
        </p:nvSpPr>
        <p:spPr>
          <a:xfrm>
            <a:off x="1071538" y="1000108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/>
              <a:t>1</a:t>
            </a:r>
          </a:p>
        </p:txBody>
      </p:sp>
      <p:sp>
        <p:nvSpPr>
          <p:cNvPr id="19" name="Овал 18"/>
          <p:cNvSpPr/>
          <p:nvPr/>
        </p:nvSpPr>
        <p:spPr>
          <a:xfrm>
            <a:off x="3428992" y="15001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2</a:t>
            </a:r>
            <a:endParaRPr lang="ru-RU" b="1" dirty="0"/>
          </a:p>
        </p:txBody>
      </p:sp>
      <p:sp>
        <p:nvSpPr>
          <p:cNvPr id="20" name="Овал 19"/>
          <p:cNvSpPr/>
          <p:nvPr/>
        </p:nvSpPr>
        <p:spPr>
          <a:xfrm>
            <a:off x="6143636" y="364331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3</a:t>
            </a:r>
            <a:endParaRPr lang="ru-RU" b="1" dirty="0"/>
          </a:p>
        </p:txBody>
      </p:sp>
      <p:sp>
        <p:nvSpPr>
          <p:cNvPr id="21" name="Овал 20"/>
          <p:cNvSpPr/>
          <p:nvPr/>
        </p:nvSpPr>
        <p:spPr>
          <a:xfrm>
            <a:off x="4429124" y="5715016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4</a:t>
            </a:r>
            <a:endParaRPr lang="ru-RU" b="1" dirty="0"/>
          </a:p>
        </p:txBody>
      </p:sp>
      <p:sp>
        <p:nvSpPr>
          <p:cNvPr id="22" name="Овал 21"/>
          <p:cNvSpPr/>
          <p:nvPr/>
        </p:nvSpPr>
        <p:spPr>
          <a:xfrm>
            <a:off x="1285852" y="507207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5</a:t>
            </a:r>
            <a:endParaRPr lang="ru-RU" b="1" dirty="0"/>
          </a:p>
        </p:txBody>
      </p:sp>
      <p:sp>
        <p:nvSpPr>
          <p:cNvPr id="23" name="Овал 22"/>
          <p:cNvSpPr/>
          <p:nvPr/>
        </p:nvSpPr>
        <p:spPr>
          <a:xfrm>
            <a:off x="4143372" y="3286124"/>
            <a:ext cx="428628" cy="35719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/>
              <a:t>6</a:t>
            </a:r>
            <a:endParaRPr lang="ru-RU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12" grpId="0" animBg="1"/>
      <p:bldP spid="13" grpId="0"/>
      <p:bldP spid="14" grpId="0" animBg="1"/>
      <p:bldP spid="15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EAEAEA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1211</TotalTime>
  <Words>2260</Words>
  <Application>Microsoft Office PowerPoint</Application>
  <PresentationFormat>Экран (4:3)</PresentationFormat>
  <Paragraphs>721</Paragraphs>
  <Slides>114</Slides>
  <Notes>0</Notes>
  <HiddenSlides>5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114</vt:i4>
      </vt:variant>
    </vt:vector>
  </HeadingPairs>
  <TitlesOfParts>
    <vt:vector size="115" baseType="lpstr">
      <vt:lpstr>Тема Office</vt:lpstr>
      <vt:lpstr>Основы нейронной теории</vt:lpstr>
      <vt:lpstr>Нейронная теория </vt:lpstr>
      <vt:lpstr>Слайд 3</vt:lpstr>
      <vt:lpstr>Слайд 4</vt:lpstr>
      <vt:lpstr>«Концепция синапса – сердце нейронной доктрины» S. Palay</vt:lpstr>
      <vt:lpstr>Слайд 6</vt:lpstr>
      <vt:lpstr>Уровни организации нервной системы</vt:lpstr>
      <vt:lpstr>План строения нервной системы</vt:lpstr>
      <vt:lpstr>Нервная система состоит из двух типов клеток — нервных (нейроны) и глиальных (нейроглия).</vt:lpstr>
      <vt:lpstr>Слайд 10</vt:lpstr>
      <vt:lpstr>Слайд 11</vt:lpstr>
      <vt:lpstr>Слайд 12</vt:lpstr>
      <vt:lpstr>Слайд 13</vt:lpstr>
      <vt:lpstr>Слайд 14</vt:lpstr>
      <vt:lpstr>Слайд 15</vt:lpstr>
      <vt:lpstr>Классификации нейронов  морфологическая</vt:lpstr>
      <vt:lpstr>Классификации нейронов  морфологическая</vt:lpstr>
      <vt:lpstr>Классификации нейронов  функциональная</vt:lpstr>
      <vt:lpstr>Классификации нейронов  по медиаторам</vt:lpstr>
      <vt:lpstr>Классификации нейронов  по электрической активности</vt:lpstr>
      <vt:lpstr>Слайд 21</vt:lpstr>
      <vt:lpstr>Классификации нейронов  по чувствительности к раздражителям</vt:lpstr>
      <vt:lpstr>Классификации нейронов  по участию в формировании синапса </vt:lpstr>
      <vt:lpstr>Слайд 24</vt:lpstr>
      <vt:lpstr>Функциональная организация нейрона</vt:lpstr>
      <vt:lpstr>Слайд 26</vt:lpstr>
      <vt:lpstr>Слайд 27</vt:lpstr>
      <vt:lpstr>интеграция информации </vt:lpstr>
      <vt:lpstr>интеграция информации </vt:lpstr>
      <vt:lpstr>Модель нейрона МакКаллока-Питтца</vt:lpstr>
      <vt:lpstr>Слайд 31</vt:lpstr>
      <vt:lpstr>Логическая функция «ИЛИ»</vt:lpstr>
      <vt:lpstr>Логическая функция «И»</vt:lpstr>
      <vt:lpstr>Нейронные сети</vt:lpstr>
      <vt:lpstr>Функциональная ограниченность модульной сети МакКаллока-Питтца</vt:lpstr>
      <vt:lpstr>Слайд 36</vt:lpstr>
      <vt:lpstr>Слайд 37</vt:lpstr>
      <vt:lpstr>Нейронные сети</vt:lpstr>
      <vt:lpstr>Торможение</vt:lpstr>
      <vt:lpstr>Электрофизиологическое проявление торможения</vt:lpstr>
      <vt:lpstr>Механизм торможения</vt:lpstr>
      <vt:lpstr>Слайд 42</vt:lpstr>
      <vt:lpstr>Разновидности тормозных нейронных цепей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Слайд 83</vt:lpstr>
      <vt:lpstr>Слайд 84</vt:lpstr>
      <vt:lpstr>Слайд 85</vt:lpstr>
      <vt:lpstr>Слайд 86</vt:lpstr>
      <vt:lpstr>Слайд 87</vt:lpstr>
      <vt:lpstr>Слайд 88</vt:lpstr>
      <vt:lpstr>Слайд 89</vt:lpstr>
      <vt:lpstr>Слайд 90</vt:lpstr>
      <vt:lpstr>Слайд 91</vt:lpstr>
      <vt:lpstr>Слайд 92</vt:lpstr>
      <vt:lpstr>Основные принципы функционирования нервной системы</vt:lpstr>
      <vt:lpstr>Слайд 94</vt:lpstr>
      <vt:lpstr>Рефлекторная теория</vt:lpstr>
      <vt:lpstr>Слайд 96</vt:lpstr>
      <vt:lpstr>Модель «черного ящика»</vt:lpstr>
      <vt:lpstr>Рефлекторный путь</vt:lpstr>
      <vt:lpstr>Рефлекторный путь</vt:lpstr>
      <vt:lpstr>Функциональные системы</vt:lpstr>
      <vt:lpstr>Слайд 101</vt:lpstr>
      <vt:lpstr>Индивидуальные нейроны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Как обеспечивается высокая устойчивость и надежность работы мозга?</vt:lpstr>
      <vt:lpstr>Самопрограммирование в нейронных сетях</vt:lpstr>
      <vt:lpstr>Для организации перцептрона как самопрограммирующейся системы требуется </vt:lpstr>
      <vt:lpstr>Слайд 108</vt:lpstr>
      <vt:lpstr>Координационная и интеграционная деятельность ЦНС</vt:lpstr>
      <vt:lpstr>Нервный центр</vt:lpstr>
      <vt:lpstr>Свойства нервного центра</vt:lpstr>
      <vt:lpstr>Координационная деятельность нервной системы </vt:lpstr>
      <vt:lpstr>Слайд 113</vt:lpstr>
      <vt:lpstr>Принципы координационной деятельности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Основные принципы функционирования нервной системы</dc:title>
  <dc:creator>Мирошниченко Игорь Васильевич</dc:creator>
  <cp:lastModifiedBy>Customer</cp:lastModifiedBy>
  <cp:revision>91</cp:revision>
  <dcterms:created xsi:type="dcterms:W3CDTF">2008-02-25T03:39:52Z</dcterms:created>
  <dcterms:modified xsi:type="dcterms:W3CDTF">2012-09-27T06:56:53Z</dcterms:modified>
</cp:coreProperties>
</file>