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2" r:id="rId3"/>
    <p:sldId id="274" r:id="rId4"/>
    <p:sldId id="293" r:id="rId5"/>
    <p:sldId id="292" r:id="rId6"/>
    <p:sldId id="275" r:id="rId7"/>
    <p:sldId id="294" r:id="rId8"/>
    <p:sldId id="296" r:id="rId9"/>
    <p:sldId id="303" r:id="rId10"/>
    <p:sldId id="304" r:id="rId11"/>
    <p:sldId id="283" r:id="rId12"/>
    <p:sldId id="299" r:id="rId13"/>
    <p:sldId id="300" r:id="rId14"/>
    <p:sldId id="301" r:id="rId15"/>
    <p:sldId id="302" r:id="rId16"/>
    <p:sldId id="276" r:id="rId17"/>
    <p:sldId id="305" r:id="rId18"/>
    <p:sldId id="306" r:id="rId19"/>
    <p:sldId id="278" r:id="rId20"/>
    <p:sldId id="281" r:id="rId21"/>
    <p:sldId id="279" r:id="rId22"/>
    <p:sldId id="280" r:id="rId23"/>
    <p:sldId id="256" r:id="rId24"/>
    <p:sldId id="266" r:id="rId25"/>
    <p:sldId id="267" r:id="rId26"/>
    <p:sldId id="307" r:id="rId27"/>
    <p:sldId id="271" r:id="rId28"/>
    <p:sldId id="259" r:id="rId29"/>
    <p:sldId id="270" r:id="rId30"/>
    <p:sldId id="258" r:id="rId31"/>
    <p:sldId id="260" r:id="rId32"/>
    <p:sldId id="261" r:id="rId33"/>
    <p:sldId id="268" r:id="rId34"/>
    <p:sldId id="262" r:id="rId35"/>
    <p:sldId id="308" r:id="rId36"/>
    <p:sldId id="263" r:id="rId37"/>
    <p:sldId id="309" r:id="rId38"/>
    <p:sldId id="269" r:id="rId39"/>
    <p:sldId id="291" r:id="rId40"/>
    <p:sldId id="257" r:id="rId41"/>
    <p:sldId id="265" r:id="rId42"/>
    <p:sldId id="272" r:id="rId43"/>
    <p:sldId id="310" r:id="rId44"/>
    <p:sldId id="29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9" autoAdjust="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9C30-D5C9-4176-AE7C-89BB18011B38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РАСПРОСТРАНЕНИЕ ВОЗБУЖДЕНИЯ</a:t>
            </a:r>
            <a:endParaRPr lang="ru-RU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34383"/>
            <a:ext cx="9143999" cy="552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При достижении деполяризации КУД на  невозбужденных участках мембраны формируется ПД.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2" name="Цилиндр 131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134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67" name="Прямая со стрелкой 166"/>
          <p:cNvCxnSpPr/>
          <p:nvPr/>
        </p:nvCxnSpPr>
        <p:spPr>
          <a:xfrm rot="10800000" flipV="1">
            <a:off x="4714876" y="1643050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rot="10800000" flipV="1">
            <a:off x="4786314" y="3571876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>
            <a:endCxn id="130" idx="1"/>
          </p:cNvCxnSpPr>
          <p:nvPr/>
        </p:nvCxnSpPr>
        <p:spPr>
          <a:xfrm flipV="1">
            <a:off x="3571868" y="3565241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 flipV="1">
            <a:off x="3500430" y="1643050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flipV="1">
            <a:off x="4857752" y="3000372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V="1">
            <a:off x="4929190" y="2143116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rot="10800000">
            <a:off x="3357554" y="2143116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rot="10800000">
            <a:off x="3357554" y="2928934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5500694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072198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429256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072198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 rot="5400000" flipH="1" flipV="1">
            <a:off x="4179091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5400000" flipH="1" flipV="1">
            <a:off x="5465769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Овал 180"/>
          <p:cNvSpPr/>
          <p:nvPr/>
        </p:nvSpPr>
        <p:spPr>
          <a:xfrm>
            <a:off x="550069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/>
          <p:nvPr/>
        </p:nvSpPr>
        <p:spPr>
          <a:xfrm>
            <a:off x="564357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Овал 182"/>
          <p:cNvSpPr/>
          <p:nvPr/>
        </p:nvSpPr>
        <p:spPr>
          <a:xfrm>
            <a:off x="614363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628651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550069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5643570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621507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Овал 187"/>
          <p:cNvSpPr/>
          <p:nvPr/>
        </p:nvSpPr>
        <p:spPr>
          <a:xfrm>
            <a:off x="6357950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TextBox 188"/>
          <p:cNvSpPr txBox="1"/>
          <p:nvPr/>
        </p:nvSpPr>
        <p:spPr>
          <a:xfrm>
            <a:off x="2571736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143240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00298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314324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93" name="Прямая соединительная линия 192"/>
          <p:cNvCxnSpPr/>
          <p:nvPr/>
        </p:nvCxnSpPr>
        <p:spPr>
          <a:xfrm rot="5400000" flipH="1" flipV="1">
            <a:off x="1250133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rot="5400000" flipH="1" flipV="1">
            <a:off x="2536811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Овал 194"/>
          <p:cNvSpPr/>
          <p:nvPr/>
        </p:nvSpPr>
        <p:spPr>
          <a:xfrm>
            <a:off x="257173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вал 195"/>
          <p:cNvSpPr/>
          <p:nvPr/>
        </p:nvSpPr>
        <p:spPr>
          <a:xfrm>
            <a:off x="271461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Овал 196"/>
          <p:cNvSpPr/>
          <p:nvPr/>
        </p:nvSpPr>
        <p:spPr>
          <a:xfrm>
            <a:off x="321467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Овал 197"/>
          <p:cNvSpPr/>
          <p:nvPr/>
        </p:nvSpPr>
        <p:spPr>
          <a:xfrm>
            <a:off x="335755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Овал 198"/>
          <p:cNvSpPr/>
          <p:nvPr/>
        </p:nvSpPr>
        <p:spPr>
          <a:xfrm>
            <a:off x="257173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/>
          <p:cNvSpPr/>
          <p:nvPr/>
        </p:nvSpPr>
        <p:spPr>
          <a:xfrm>
            <a:off x="271461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328611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342899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TextBox 202"/>
          <p:cNvSpPr txBox="1"/>
          <p:nvPr/>
        </p:nvSpPr>
        <p:spPr>
          <a:xfrm>
            <a:off x="5500694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6143636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143636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429256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571736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21467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214678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500298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1" name="Овал 210"/>
          <p:cNvSpPr/>
          <p:nvPr/>
        </p:nvSpPr>
        <p:spPr>
          <a:xfrm>
            <a:off x="5500694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5572132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3" name="Овал 212"/>
          <p:cNvSpPr/>
          <p:nvPr/>
        </p:nvSpPr>
        <p:spPr>
          <a:xfrm>
            <a:off x="6143636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4" name="Овал 213"/>
          <p:cNvSpPr/>
          <p:nvPr/>
        </p:nvSpPr>
        <p:spPr>
          <a:xfrm>
            <a:off x="6143636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" name="Овал 214"/>
          <p:cNvSpPr/>
          <p:nvPr/>
        </p:nvSpPr>
        <p:spPr>
          <a:xfrm>
            <a:off x="2571736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6" name="Овал 215"/>
          <p:cNvSpPr/>
          <p:nvPr/>
        </p:nvSpPr>
        <p:spPr>
          <a:xfrm>
            <a:off x="2643174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7" name="Овал 216"/>
          <p:cNvSpPr/>
          <p:nvPr/>
        </p:nvSpPr>
        <p:spPr>
          <a:xfrm>
            <a:off x="3214678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8" name="Овал 217"/>
          <p:cNvSpPr/>
          <p:nvPr/>
        </p:nvSpPr>
        <p:spPr>
          <a:xfrm>
            <a:off x="321467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1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3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5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7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9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51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5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2" grpId="0" animBg="1"/>
      <p:bldP spid="184" grpId="0" animBg="1"/>
      <p:bldP spid="186" grpId="0" animBg="1"/>
      <p:bldP spid="188" grpId="0" animBg="1"/>
      <p:bldP spid="196" grpId="0" animBg="1"/>
      <p:bldP spid="198" grpId="0" animBg="1"/>
      <p:bldP spid="200" grpId="0" animBg="1"/>
      <p:bldP spid="202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705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857364"/>
            <a:ext cx="4719417" cy="396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929058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762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0562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На участке перехвата </a:t>
            </a:r>
            <a:r>
              <a:rPr lang="ru-RU" dirty="0" err="1" smtClean="0"/>
              <a:t>Ранвье</a:t>
            </a:r>
            <a:r>
              <a:rPr lang="ru-RU" dirty="0" smtClean="0"/>
              <a:t> при возникновении ПД происходит смена заряда мембраны.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05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92905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7620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00496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572000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0002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00023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2879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2879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6" name="Трапеция 75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Трапеция 76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Трапеция 77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Трапеция 78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21" grpId="0" animBg="1"/>
      <p:bldP spid="23" grpId="0" animBg="1"/>
      <p:bldP spid="25" grpId="0" animBg="1"/>
      <p:bldP spid="27" grpId="0" animBg="1"/>
      <p:bldP spid="18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Между </a:t>
            </a:r>
            <a:r>
              <a:rPr lang="ru-RU" dirty="0" err="1" smtClean="0"/>
              <a:t>разнозаряженными</a:t>
            </a:r>
            <a:r>
              <a:rPr lang="ru-RU" dirty="0" smtClean="0"/>
              <a:t> перехватами </a:t>
            </a:r>
            <a:r>
              <a:rPr lang="ru-RU" dirty="0" err="1" smtClean="0"/>
              <a:t>Ранвье</a:t>
            </a:r>
            <a:r>
              <a:rPr lang="ru-RU" dirty="0" smtClean="0"/>
              <a:t> возникают упорядоченные токи (локальные) заряженных частиц (ионов).</a:t>
            </a:r>
          </a:p>
          <a:p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1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87" name="Трапеция 86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Трапеция 88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Трапеция 89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Трапеция 90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 стрелкой 76"/>
          <p:cNvCxnSpPr>
            <a:stCxn id="53" idx="1"/>
          </p:cNvCxnSpPr>
          <p:nvPr/>
        </p:nvCxnSpPr>
        <p:spPr>
          <a:xfrm rot="16200000" flipH="1" flipV="1">
            <a:off x="5746393" y="571481"/>
            <a:ext cx="40054" cy="21030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 flipV="1">
            <a:off x="4786314" y="3571876"/>
            <a:ext cx="1928826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46" idx="6"/>
            <a:endCxn id="38" idx="1"/>
          </p:cNvCxnSpPr>
          <p:nvPr/>
        </p:nvCxnSpPr>
        <p:spPr>
          <a:xfrm>
            <a:off x="2357422" y="3536157"/>
            <a:ext cx="1571636" cy="290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44" idx="7"/>
          </p:cNvCxnSpPr>
          <p:nvPr/>
        </p:nvCxnSpPr>
        <p:spPr>
          <a:xfrm rot="16200000" flipH="1">
            <a:off x="3036082" y="821513"/>
            <a:ext cx="40053" cy="160302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4857752" y="3000372"/>
            <a:ext cx="207170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4929190" y="2143116"/>
            <a:ext cx="192882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2285984" y="2143116"/>
            <a:ext cx="157163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 flipV="1">
            <a:off x="2214546" y="2935570"/>
            <a:ext cx="1643074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Локальные токи вызывают деполяризацию соседних невозбужденных перехватов </a:t>
            </a:r>
            <a:r>
              <a:rPr lang="ru-RU" dirty="0" err="1" smtClean="0"/>
              <a:t>Ранвье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Цилиндр 69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" name="Трапеция 101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Трапеция 102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рапеция 103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Трапеция 104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 стрелкой 105"/>
          <p:cNvCxnSpPr>
            <a:stCxn id="90" idx="1"/>
          </p:cNvCxnSpPr>
          <p:nvPr/>
        </p:nvCxnSpPr>
        <p:spPr>
          <a:xfrm rot="16200000" flipH="1" flipV="1">
            <a:off x="5746393" y="571481"/>
            <a:ext cx="40054" cy="21030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10800000" flipV="1">
            <a:off x="4786314" y="3571876"/>
            <a:ext cx="1928826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89" idx="6"/>
            <a:endCxn id="68" idx="1"/>
          </p:cNvCxnSpPr>
          <p:nvPr/>
        </p:nvCxnSpPr>
        <p:spPr>
          <a:xfrm>
            <a:off x="2357422" y="3536157"/>
            <a:ext cx="1571636" cy="290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87" idx="7"/>
          </p:cNvCxnSpPr>
          <p:nvPr/>
        </p:nvCxnSpPr>
        <p:spPr>
          <a:xfrm rot="16200000" flipH="1">
            <a:off x="3036082" y="821513"/>
            <a:ext cx="40053" cy="160302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4857752" y="3000372"/>
            <a:ext cx="207170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4929190" y="2143116"/>
            <a:ext cx="192882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rot="10800000">
            <a:off x="2285984" y="2143116"/>
            <a:ext cx="157163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10800000" flipV="1">
            <a:off x="2214546" y="2935570"/>
            <a:ext cx="1643074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При достижении деполяризации КУД на  невозбужденных перехватах </a:t>
            </a:r>
            <a:r>
              <a:rPr lang="ru-RU" dirty="0" err="1" smtClean="0"/>
              <a:t>Ранвье</a:t>
            </a:r>
            <a:r>
              <a:rPr lang="ru-RU" dirty="0" smtClean="0"/>
              <a:t> формируется ПД.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9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130" name="Трапеция 129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Трапеция 130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Трапеция 131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Трапеция 132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8" name="Цилиндр 137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Овал 140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53" name="Прямая со стрелкой 152"/>
          <p:cNvCxnSpPr/>
          <p:nvPr/>
        </p:nvCxnSpPr>
        <p:spPr>
          <a:xfrm rot="10800000" flipV="1">
            <a:off x="4714876" y="1643050"/>
            <a:ext cx="221457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rot="10800000" flipV="1">
            <a:off x="4786314" y="3571876"/>
            <a:ext cx="2071702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endCxn id="136" idx="1"/>
          </p:cNvCxnSpPr>
          <p:nvPr/>
        </p:nvCxnSpPr>
        <p:spPr>
          <a:xfrm flipV="1">
            <a:off x="2143108" y="3565241"/>
            <a:ext cx="178595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76" idx="2"/>
          </p:cNvCxnSpPr>
          <p:nvPr/>
        </p:nvCxnSpPr>
        <p:spPr>
          <a:xfrm rot="5400000" flipH="1" flipV="1">
            <a:off x="2940150" y="738851"/>
            <a:ext cx="13270" cy="18216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flipV="1">
            <a:off x="4857752" y="3000372"/>
            <a:ext cx="207170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4929190" y="2149752"/>
            <a:ext cx="2071702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rot="10800000" flipV="1">
            <a:off x="2000232" y="2149752"/>
            <a:ext cx="1857388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rot="10800000">
            <a:off x="2000232" y="2928934"/>
            <a:ext cx="1857388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58016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429520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86578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42952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 rot="5400000" flipH="1" flipV="1">
            <a:off x="5536413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rot="5400000" flipH="1" flipV="1">
            <a:off x="6823091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Овал 166"/>
          <p:cNvSpPr/>
          <p:nvPr/>
        </p:nvSpPr>
        <p:spPr>
          <a:xfrm>
            <a:off x="685801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700089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75009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76438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685801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700089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757239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771527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/>
          <p:cNvSpPr txBox="1"/>
          <p:nvPr/>
        </p:nvSpPr>
        <p:spPr>
          <a:xfrm>
            <a:off x="128585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857356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214414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857356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 rot="5400000" flipH="1" flipV="1">
            <a:off x="-35751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5400000" flipH="1" flipV="1">
            <a:off x="1108051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Овал 180"/>
          <p:cNvSpPr/>
          <p:nvPr/>
        </p:nvSpPr>
        <p:spPr>
          <a:xfrm>
            <a:off x="128585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/>
          <p:nvPr/>
        </p:nvSpPr>
        <p:spPr>
          <a:xfrm>
            <a:off x="142872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Овал 182"/>
          <p:cNvSpPr/>
          <p:nvPr/>
        </p:nvSpPr>
        <p:spPr>
          <a:xfrm>
            <a:off x="192879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207167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128585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142872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200023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Овал 187"/>
          <p:cNvSpPr/>
          <p:nvPr/>
        </p:nvSpPr>
        <p:spPr>
          <a:xfrm>
            <a:off x="214310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TextBox 188"/>
          <p:cNvSpPr txBox="1"/>
          <p:nvPr/>
        </p:nvSpPr>
        <p:spPr>
          <a:xfrm>
            <a:off x="6858016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50095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500958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786578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285852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928794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928794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214414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7" name="Овал 196"/>
          <p:cNvSpPr/>
          <p:nvPr/>
        </p:nvSpPr>
        <p:spPr>
          <a:xfrm>
            <a:off x="6858016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6929454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9" name="Овал 198"/>
          <p:cNvSpPr/>
          <p:nvPr/>
        </p:nvSpPr>
        <p:spPr>
          <a:xfrm>
            <a:off x="7500958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750095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1285852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1357290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1928794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1928794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6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1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51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5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8" grpId="0" animBg="1"/>
      <p:bldP spid="170" grpId="0" animBg="1"/>
      <p:bldP spid="172" grpId="0" animBg="1"/>
      <p:bldP spid="174" grpId="0" animBg="1"/>
      <p:bldP spid="182" grpId="0" animBg="1"/>
      <p:bldP spid="184" grpId="0" animBg="1"/>
      <p:bldP spid="186" grpId="0" animBg="1"/>
      <p:bldP spid="188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04"/>
            <a:ext cx="4071934" cy="628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5072098" cy="21431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Наступающая после возбуждения в данном участке мембраны </a:t>
            </a:r>
            <a:r>
              <a:rPr lang="ru-RU" dirty="0" err="1" smtClean="0"/>
              <a:t>рефрактерность</a:t>
            </a:r>
            <a:r>
              <a:rPr lang="ru-RU" dirty="0" smtClean="0"/>
              <a:t>,  обусловливает поступательное движение ПД.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12912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6221073" cy="66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714744" cy="65833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Скорость распространения возбуждения по нервным волокнам разного типа: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/—//—схема Опыта: </a:t>
            </a:r>
            <a:br>
              <a:rPr lang="ru-RU" sz="1800" dirty="0" smtClean="0"/>
            </a:br>
            <a:r>
              <a:rPr lang="ru-RU" sz="1800" dirty="0" smtClean="0"/>
              <a:t>а — установка, регистрирующая потенциалы нерва на небольшом  расстоянии от раздражающих электродов, </a:t>
            </a:r>
            <a:br>
              <a:rPr lang="ru-RU" sz="1800" dirty="0" smtClean="0"/>
            </a:br>
            <a:r>
              <a:rPr lang="ru-RU" sz="1800" dirty="0" smtClean="0"/>
              <a:t>б — установка, регистрирующая потенциал нерва на большом расстоянии от раздражающих электродов (человечками обозначены импульсы);</a:t>
            </a:r>
            <a:br>
              <a:rPr lang="ru-RU" sz="1800" dirty="0" smtClean="0"/>
            </a:br>
            <a:r>
              <a:rPr lang="ru-RU" sz="1800" dirty="0" smtClean="0"/>
              <a:t>/// — соотношение компонентов потенциала действия нерва, содержащего А-, В-, С-типы нервных волокон (по </a:t>
            </a:r>
            <a:r>
              <a:rPr lang="ru-RU" sz="1800" dirty="0" err="1" smtClean="0"/>
              <a:t>Гассеру</a:t>
            </a:r>
            <a:r>
              <a:rPr lang="ru-RU" sz="1800" dirty="0" smtClean="0"/>
              <a:t> и </a:t>
            </a:r>
            <a:r>
              <a:rPr lang="ru-RU" sz="1800" dirty="0" err="1" smtClean="0"/>
              <a:t>Эрлангеру</a:t>
            </a:r>
            <a:r>
              <a:rPr lang="ru-RU" sz="1800" dirty="0" smtClean="0"/>
              <a:t>, 1937)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764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0"/>
            <a:ext cx="1071570" cy="285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u="sng" dirty="0" smtClean="0"/>
              <a:t>Закон анатомической и физиологической непрерывности волокна.</a:t>
            </a:r>
            <a:endParaRPr lang="ru-RU" dirty="0" smtClean="0"/>
          </a:p>
          <a:p>
            <a:r>
              <a:rPr lang="ru-RU" dirty="0" smtClean="0"/>
              <a:t>	Любая травма волокна нарушает проводимость. </a:t>
            </a:r>
          </a:p>
          <a:p>
            <a:r>
              <a:rPr lang="ru-RU" dirty="0" smtClean="0"/>
              <a:t>	При действии новокаина (дикаина, кокаина) блокируются натриевые и калиевые каналы мембраны. Возникновение возбуждения и его проведение  в этом случае становится невозможным.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ПД –обеспечивает передачу информации от рецепторов к нервным центрам и от них к исполнительным органам.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00758"/>
            <a:ext cx="6710090" cy="425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sz="3800" b="1" u="sng" dirty="0" err="1" smtClean="0"/>
              <a:t>Закон</a:t>
            </a:r>
            <a:r>
              <a:rPr lang="en-US" sz="3800" b="1" u="sng" dirty="0" smtClean="0"/>
              <a:t> </a:t>
            </a:r>
            <a:r>
              <a:rPr lang="en-US" sz="3800" b="1" u="sng" dirty="0" err="1" smtClean="0"/>
              <a:t>двустороннего</a:t>
            </a:r>
            <a:r>
              <a:rPr lang="en-US" sz="3800" b="1" u="sng" dirty="0" smtClean="0"/>
              <a:t> </a:t>
            </a:r>
            <a:r>
              <a:rPr lang="en-US" sz="3800" b="1" u="sng" dirty="0" err="1" smtClean="0"/>
              <a:t>проведения</a:t>
            </a:r>
            <a:r>
              <a:rPr lang="en-US" sz="3800" b="1" u="sng" dirty="0" smtClean="0"/>
              <a:t> </a:t>
            </a:r>
            <a:r>
              <a:rPr lang="en-US" sz="3800" b="1" u="sng" dirty="0" err="1" smtClean="0"/>
              <a:t>возбуждения</a:t>
            </a:r>
            <a:endParaRPr lang="ru-RU" sz="3800" dirty="0" smtClean="0"/>
          </a:p>
          <a:p>
            <a:r>
              <a:rPr lang="ru-RU" dirty="0" smtClean="0"/>
              <a:t>Однако, в целом организме по рефлекторной дуге возбуждение всегда распространяется в одном направлении: от рецептора к </a:t>
            </a:r>
            <a:r>
              <a:rPr lang="ru-RU" dirty="0" smtClean="0"/>
              <a:t>эффектору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u="sng" dirty="0" smtClean="0"/>
              <a:t>ПРИЧИНЫ:</a:t>
            </a:r>
            <a:endParaRPr lang="ru-RU" dirty="0" smtClean="0"/>
          </a:p>
          <a:p>
            <a:pPr lvl="0"/>
            <a:r>
              <a:rPr lang="ru-RU" dirty="0" smtClean="0"/>
              <a:t>Возбуждение всегда возникает при раздражении специфических рецепторов;</a:t>
            </a:r>
          </a:p>
          <a:p>
            <a:pPr lvl="0"/>
            <a:r>
              <a:rPr lang="ru-RU" dirty="0" err="1" smtClean="0"/>
              <a:t>Рефрактерность</a:t>
            </a:r>
            <a:r>
              <a:rPr lang="ru-RU" dirty="0" smtClean="0"/>
              <a:t> во время возбуждения обусловливает поступательное движение;</a:t>
            </a:r>
          </a:p>
          <a:p>
            <a:pPr lvl="0"/>
            <a:r>
              <a:rPr lang="ru-RU" dirty="0" smtClean="0"/>
              <a:t>В рефлекторной дуге возбуждение с одной нервной клетки на другую передается в синапсах с помощью медиатора, который может выделяться только в одном направлении.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 Закон изолированного проведения возбуждения в нервных стволах.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	Передача возбуждения на большие расстояния невозможна из-за значительной потери тока во внеклеточной среде.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Закон </a:t>
            </a:r>
            <a:r>
              <a:rPr lang="en-US" b="1" u="sng" dirty="0" smtClean="0"/>
              <a:t>БЕЗДЕКРЕМЕНТНО</a:t>
            </a:r>
            <a:r>
              <a:rPr lang="ru-RU" b="1" u="sng" dirty="0" smtClean="0"/>
              <a:t>ГО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проведени</a:t>
            </a:r>
            <a:r>
              <a:rPr lang="ru-RU" b="1" u="sng" dirty="0" smtClean="0"/>
              <a:t>я</a:t>
            </a:r>
            <a:r>
              <a:rPr lang="en-US" b="1" u="sng" dirty="0" smtClean="0"/>
              <a:t>:</a:t>
            </a:r>
            <a:endParaRPr lang="ru-RU" b="1" u="sng" dirty="0" smtClean="0"/>
          </a:p>
          <a:p>
            <a:pPr>
              <a:buNone/>
            </a:pPr>
            <a:endParaRPr lang="ru-RU" b="1" u="sng" dirty="0" smtClean="0"/>
          </a:p>
          <a:p>
            <a:pPr lvl="0"/>
            <a:r>
              <a:rPr lang="ru-RU" dirty="0" smtClean="0"/>
              <a:t>ПД проходит весь путь от места раздражения до места реализации </a:t>
            </a:r>
            <a:r>
              <a:rPr lang="ru-RU" b="1" dirty="0" smtClean="0"/>
              <a:t>без затухания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Распространение одиночного потенциала действия само по себе не требует энергетических затрат. Однако, восстановление исходного состояния мембраны и поддержание ее готовности к проведению нового импульса связано с затратой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СИНАПС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Термин «синапс» (от греч. </a:t>
            </a:r>
            <a:r>
              <a:rPr lang="ru-RU" b="1" i="1" dirty="0" err="1">
                <a:solidFill>
                  <a:srgbClr val="FF0000"/>
                </a:solidFill>
              </a:rPr>
              <a:t>synapsis</a:t>
            </a:r>
            <a:r>
              <a:rPr lang="ru-RU" b="1" dirty="0">
                <a:solidFill>
                  <a:srgbClr val="FF0000"/>
                </a:solidFill>
              </a:rPr>
              <a:t> — соприкосновение, соединение) предложил в 1897 г. </a:t>
            </a:r>
            <a:r>
              <a:rPr lang="ru-RU" b="1" dirty="0" err="1">
                <a:solidFill>
                  <a:srgbClr val="FF0000"/>
                </a:solidFill>
              </a:rPr>
              <a:t>Чарлз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u="sng" dirty="0">
                <a:solidFill>
                  <a:srgbClr val="FF0000"/>
                </a:solidFill>
              </a:rPr>
              <a:t>Шеррингтон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/>
          </a:bodyPr>
          <a:lstStyle/>
          <a:p>
            <a:r>
              <a:rPr lang="ru-RU" sz="4000" b="1" dirty="0"/>
              <a:t>Синапс – </a:t>
            </a:r>
            <a:r>
              <a:rPr lang="ru-RU" sz="4000" dirty="0" smtClean="0"/>
              <a:t>специфическое место контакта 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dirty="0" smtClean="0"/>
              <a:t>(межклеточное мембранное соединение) 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dirty="0" smtClean="0"/>
              <a:t>возбудимых клеток, обеспечивающее </a:t>
            </a:r>
            <a:r>
              <a:rPr lang="ru-RU" sz="4000" dirty="0"/>
              <a:t>передачу </a:t>
            </a:r>
            <a:r>
              <a:rPr lang="ru-RU" sz="4000" dirty="0" smtClean="0"/>
              <a:t>информации 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dirty="0" smtClean="0"/>
              <a:t>путем изменения потенциала мембраны.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Электрические синапсы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7" t="8108" r="5557" b="4054"/>
          <a:stretch>
            <a:fillRect/>
          </a:stretch>
        </p:blipFill>
        <p:spPr bwMode="auto">
          <a:xfrm>
            <a:off x="0" y="1071546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Химические синапсы- информация передается химическим посредником — </a:t>
            </a:r>
            <a:r>
              <a:rPr lang="ru-RU" dirty="0" err="1" smtClean="0"/>
              <a:t>нейромедиатором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09777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Этапы</a:t>
            </a:r>
            <a:r>
              <a:rPr lang="ru-RU" cap="all" dirty="0"/>
              <a:t> </a:t>
            </a:r>
            <a:r>
              <a:rPr lang="ru-RU" b="1" cap="all" dirty="0" err="1"/>
              <a:t>синаптической</a:t>
            </a:r>
            <a:r>
              <a:rPr lang="ru-RU" cap="all" dirty="0"/>
              <a:t> </a:t>
            </a:r>
            <a:r>
              <a:rPr lang="ru-RU" b="1" cap="all" dirty="0"/>
              <a:t>передачи</a:t>
            </a:r>
            <a:r>
              <a:rPr lang="ru-RU" b="1" cap="small" dirty="0"/>
              <a:t/>
            </a:r>
            <a:br>
              <a:rPr lang="ru-RU" b="1" cap="small" dirty="0"/>
            </a:b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178417" y="616040"/>
            <a:ext cx="7823916" cy="3481588"/>
          </a:xfrm>
          <a:custGeom>
            <a:avLst/>
            <a:gdLst>
              <a:gd name="connsiteX0" fmla="*/ 1126901 w 7823916"/>
              <a:gd name="connsiteY0" fmla="*/ 246845 h 3481588"/>
              <a:gd name="connsiteX1" fmla="*/ 1152659 w 7823916"/>
              <a:gd name="connsiteY1" fmla="*/ 1006698 h 3481588"/>
              <a:gd name="connsiteX2" fmla="*/ 534473 w 7823916"/>
              <a:gd name="connsiteY2" fmla="*/ 1496095 h 3481588"/>
              <a:gd name="connsiteX3" fmla="*/ 83713 w 7823916"/>
              <a:gd name="connsiteY3" fmla="*/ 2243070 h 3481588"/>
              <a:gd name="connsiteX4" fmla="*/ 470079 w 7823916"/>
              <a:gd name="connsiteY4" fmla="*/ 2835498 h 3481588"/>
              <a:gd name="connsiteX5" fmla="*/ 2904186 w 7823916"/>
              <a:gd name="connsiteY5" fmla="*/ 3286259 h 3481588"/>
              <a:gd name="connsiteX6" fmla="*/ 5750417 w 7823916"/>
              <a:gd name="connsiteY6" fmla="*/ 3415047 h 3481588"/>
              <a:gd name="connsiteX7" fmla="*/ 7501944 w 7823916"/>
              <a:gd name="connsiteY7" fmla="*/ 3324895 h 3481588"/>
              <a:gd name="connsiteX8" fmla="*/ 7682248 w 7823916"/>
              <a:gd name="connsiteY8" fmla="*/ 2474890 h 3481588"/>
              <a:gd name="connsiteX9" fmla="*/ 6909515 w 7823916"/>
              <a:gd name="connsiteY9" fmla="*/ 1534732 h 3481588"/>
              <a:gd name="connsiteX10" fmla="*/ 6780727 w 7823916"/>
              <a:gd name="connsiteY10" fmla="*/ 221087 h 3481588"/>
              <a:gd name="connsiteX11" fmla="*/ 6780727 w 7823916"/>
              <a:gd name="connsiteY11" fmla="*/ 208208 h 34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3916" h="3481588">
                <a:moveTo>
                  <a:pt x="1126901" y="246845"/>
                </a:moveTo>
                <a:cubicBezTo>
                  <a:pt x="1189149" y="522667"/>
                  <a:pt x="1251397" y="798490"/>
                  <a:pt x="1152659" y="1006698"/>
                </a:cubicBezTo>
                <a:cubicBezTo>
                  <a:pt x="1053921" y="1214906"/>
                  <a:pt x="712631" y="1290033"/>
                  <a:pt x="534473" y="1496095"/>
                </a:cubicBezTo>
                <a:cubicBezTo>
                  <a:pt x="356315" y="1702157"/>
                  <a:pt x="94445" y="2019836"/>
                  <a:pt x="83713" y="2243070"/>
                </a:cubicBezTo>
                <a:cubicBezTo>
                  <a:pt x="72981" y="2466304"/>
                  <a:pt x="0" y="2661633"/>
                  <a:pt x="470079" y="2835498"/>
                </a:cubicBezTo>
                <a:cubicBezTo>
                  <a:pt x="940158" y="3009363"/>
                  <a:pt x="2024130" y="3189668"/>
                  <a:pt x="2904186" y="3286259"/>
                </a:cubicBezTo>
                <a:cubicBezTo>
                  <a:pt x="3784242" y="3382851"/>
                  <a:pt x="4984124" y="3408608"/>
                  <a:pt x="5750417" y="3415047"/>
                </a:cubicBezTo>
                <a:cubicBezTo>
                  <a:pt x="6516710" y="3421486"/>
                  <a:pt x="7179972" y="3481588"/>
                  <a:pt x="7501944" y="3324895"/>
                </a:cubicBezTo>
                <a:cubicBezTo>
                  <a:pt x="7823916" y="3168202"/>
                  <a:pt x="7780986" y="2773251"/>
                  <a:pt x="7682248" y="2474890"/>
                </a:cubicBezTo>
                <a:cubicBezTo>
                  <a:pt x="7583510" y="2176530"/>
                  <a:pt x="7059769" y="1910366"/>
                  <a:pt x="6909515" y="1534732"/>
                </a:cubicBezTo>
                <a:cubicBezTo>
                  <a:pt x="6759262" y="1159098"/>
                  <a:pt x="6802192" y="442174"/>
                  <a:pt x="6780727" y="221087"/>
                </a:cubicBezTo>
                <a:cubicBezTo>
                  <a:pt x="6759262" y="0"/>
                  <a:pt x="6769994" y="104104"/>
                  <a:pt x="6780727" y="2082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7158" y="5615188"/>
            <a:ext cx="8615966" cy="1242812"/>
          </a:xfrm>
          <a:custGeom>
            <a:avLst/>
            <a:gdLst>
              <a:gd name="connsiteX0" fmla="*/ 0 w 8615966"/>
              <a:gd name="connsiteY0" fmla="*/ 1023871 h 1242812"/>
              <a:gd name="connsiteX1" fmla="*/ 1184856 w 8615966"/>
              <a:gd name="connsiteY1" fmla="*/ 328412 h 1242812"/>
              <a:gd name="connsiteX2" fmla="*/ 3309870 w 8615966"/>
              <a:gd name="connsiteY2" fmla="*/ 70834 h 1242812"/>
              <a:gd name="connsiteX3" fmla="*/ 5666704 w 8615966"/>
              <a:gd name="connsiteY3" fmla="*/ 45076 h 1242812"/>
              <a:gd name="connsiteX4" fmla="*/ 7418231 w 8615966"/>
              <a:gd name="connsiteY4" fmla="*/ 199623 h 1242812"/>
              <a:gd name="connsiteX5" fmla="*/ 8615966 w 8615966"/>
              <a:gd name="connsiteY5" fmla="*/ 1242812 h 124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5966" h="1242812">
                <a:moveTo>
                  <a:pt x="0" y="1023871"/>
                </a:moveTo>
                <a:cubicBezTo>
                  <a:pt x="316605" y="755561"/>
                  <a:pt x="633211" y="487251"/>
                  <a:pt x="1184856" y="328412"/>
                </a:cubicBezTo>
                <a:cubicBezTo>
                  <a:pt x="1736501" y="169573"/>
                  <a:pt x="2562895" y="118057"/>
                  <a:pt x="3309870" y="70834"/>
                </a:cubicBezTo>
                <a:cubicBezTo>
                  <a:pt x="4056845" y="23611"/>
                  <a:pt x="4981977" y="23611"/>
                  <a:pt x="5666704" y="45076"/>
                </a:cubicBezTo>
                <a:cubicBezTo>
                  <a:pt x="6351431" y="66541"/>
                  <a:pt x="6926687" y="0"/>
                  <a:pt x="7418231" y="199623"/>
                </a:cubicBezTo>
                <a:cubicBezTo>
                  <a:pt x="7909775" y="399246"/>
                  <a:pt x="8262870" y="821029"/>
                  <a:pt x="8615966" y="12428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5984" y="2357431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err="1"/>
              <a:t>Пресинаптическая</a:t>
            </a:r>
            <a:r>
              <a:rPr lang="ru-RU" sz="3200" cap="all" dirty="0"/>
              <a:t> </a:t>
            </a:r>
            <a:r>
              <a:rPr lang="ru-RU" sz="3200" b="1" cap="all" dirty="0"/>
              <a:t>часть</a:t>
            </a:r>
            <a:endParaRPr lang="ru-RU" sz="3200" b="1" cap="small" dirty="0"/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578078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/>
              <a:t>Постсинаптическая</a:t>
            </a:r>
            <a:r>
              <a:rPr lang="ru-RU" sz="3200" cap="all" dirty="0" smtClean="0"/>
              <a:t> </a:t>
            </a:r>
            <a:r>
              <a:rPr lang="ru-RU" sz="3200" b="1" cap="all" dirty="0"/>
              <a:t>часть</a:t>
            </a:r>
            <a:endParaRPr lang="ru-RU" sz="3200" b="1" cap="small" dirty="0"/>
          </a:p>
          <a:p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572008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/>
              <a:t>Синаптическая</a:t>
            </a:r>
            <a:r>
              <a:rPr lang="ru-RU" sz="2800" b="1" cap="all" dirty="0"/>
              <a:t> щель</a:t>
            </a:r>
            <a:r>
              <a:rPr lang="ru-RU" sz="2800" b="1" dirty="0"/>
              <a:t>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вал 65"/>
          <p:cNvSpPr/>
          <p:nvPr/>
        </p:nvSpPr>
        <p:spPr>
          <a:xfrm>
            <a:off x="3357554" y="1357298"/>
            <a:ext cx="1071570" cy="92869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714744" y="1643050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857356" y="2857496"/>
            <a:ext cx="357190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714612" y="2857496"/>
            <a:ext cx="428628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Этапы</a:t>
            </a:r>
            <a:r>
              <a:rPr lang="ru-RU" cap="all" dirty="0"/>
              <a:t> </a:t>
            </a:r>
            <a:r>
              <a:rPr lang="ru-RU" b="1" cap="all" dirty="0" err="1"/>
              <a:t>синаптической</a:t>
            </a:r>
            <a:r>
              <a:rPr lang="ru-RU" cap="all" dirty="0"/>
              <a:t> </a:t>
            </a:r>
            <a:r>
              <a:rPr lang="ru-RU" b="1" cap="all" dirty="0"/>
              <a:t>передачи</a:t>
            </a:r>
            <a:r>
              <a:rPr lang="ru-RU" b="1" cap="small" dirty="0"/>
              <a:t/>
            </a:r>
            <a:br>
              <a:rPr lang="ru-RU" b="1" cap="small" dirty="0"/>
            </a:b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578309" y="616040"/>
            <a:ext cx="7823916" cy="3481588"/>
          </a:xfrm>
          <a:custGeom>
            <a:avLst/>
            <a:gdLst>
              <a:gd name="connsiteX0" fmla="*/ 1126901 w 7823916"/>
              <a:gd name="connsiteY0" fmla="*/ 246845 h 3481588"/>
              <a:gd name="connsiteX1" fmla="*/ 1152659 w 7823916"/>
              <a:gd name="connsiteY1" fmla="*/ 1006698 h 3481588"/>
              <a:gd name="connsiteX2" fmla="*/ 534473 w 7823916"/>
              <a:gd name="connsiteY2" fmla="*/ 1496095 h 3481588"/>
              <a:gd name="connsiteX3" fmla="*/ 83713 w 7823916"/>
              <a:gd name="connsiteY3" fmla="*/ 2243070 h 3481588"/>
              <a:gd name="connsiteX4" fmla="*/ 470079 w 7823916"/>
              <a:gd name="connsiteY4" fmla="*/ 2835498 h 3481588"/>
              <a:gd name="connsiteX5" fmla="*/ 2904186 w 7823916"/>
              <a:gd name="connsiteY5" fmla="*/ 3286259 h 3481588"/>
              <a:gd name="connsiteX6" fmla="*/ 5750417 w 7823916"/>
              <a:gd name="connsiteY6" fmla="*/ 3415047 h 3481588"/>
              <a:gd name="connsiteX7" fmla="*/ 7501944 w 7823916"/>
              <a:gd name="connsiteY7" fmla="*/ 3324895 h 3481588"/>
              <a:gd name="connsiteX8" fmla="*/ 7682248 w 7823916"/>
              <a:gd name="connsiteY8" fmla="*/ 2474890 h 3481588"/>
              <a:gd name="connsiteX9" fmla="*/ 6909515 w 7823916"/>
              <a:gd name="connsiteY9" fmla="*/ 1534732 h 3481588"/>
              <a:gd name="connsiteX10" fmla="*/ 6780727 w 7823916"/>
              <a:gd name="connsiteY10" fmla="*/ 221087 h 3481588"/>
              <a:gd name="connsiteX11" fmla="*/ 6780727 w 7823916"/>
              <a:gd name="connsiteY11" fmla="*/ 208208 h 34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3916" h="3481588">
                <a:moveTo>
                  <a:pt x="1126901" y="246845"/>
                </a:moveTo>
                <a:cubicBezTo>
                  <a:pt x="1189149" y="522667"/>
                  <a:pt x="1251397" y="798490"/>
                  <a:pt x="1152659" y="1006698"/>
                </a:cubicBezTo>
                <a:cubicBezTo>
                  <a:pt x="1053921" y="1214906"/>
                  <a:pt x="712631" y="1290033"/>
                  <a:pt x="534473" y="1496095"/>
                </a:cubicBezTo>
                <a:cubicBezTo>
                  <a:pt x="356315" y="1702157"/>
                  <a:pt x="94445" y="2019836"/>
                  <a:pt x="83713" y="2243070"/>
                </a:cubicBezTo>
                <a:cubicBezTo>
                  <a:pt x="72981" y="2466304"/>
                  <a:pt x="0" y="2661633"/>
                  <a:pt x="470079" y="2835498"/>
                </a:cubicBezTo>
                <a:cubicBezTo>
                  <a:pt x="940158" y="3009363"/>
                  <a:pt x="2024130" y="3189668"/>
                  <a:pt x="2904186" y="3286259"/>
                </a:cubicBezTo>
                <a:cubicBezTo>
                  <a:pt x="3784242" y="3382851"/>
                  <a:pt x="4984124" y="3408608"/>
                  <a:pt x="5750417" y="3415047"/>
                </a:cubicBezTo>
                <a:cubicBezTo>
                  <a:pt x="6516710" y="3421486"/>
                  <a:pt x="7179972" y="3481588"/>
                  <a:pt x="7501944" y="3324895"/>
                </a:cubicBezTo>
                <a:cubicBezTo>
                  <a:pt x="7823916" y="3168202"/>
                  <a:pt x="7780986" y="2773251"/>
                  <a:pt x="7682248" y="2474890"/>
                </a:cubicBezTo>
                <a:cubicBezTo>
                  <a:pt x="7583510" y="2176530"/>
                  <a:pt x="7059769" y="1910366"/>
                  <a:pt x="6909515" y="1534732"/>
                </a:cubicBezTo>
                <a:cubicBezTo>
                  <a:pt x="6759262" y="1159098"/>
                  <a:pt x="6802192" y="442174"/>
                  <a:pt x="6780727" y="221087"/>
                </a:cubicBezTo>
                <a:cubicBezTo>
                  <a:pt x="6759262" y="0"/>
                  <a:pt x="6769994" y="104104"/>
                  <a:pt x="6780727" y="2082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7158" y="5615188"/>
            <a:ext cx="8615966" cy="1242812"/>
          </a:xfrm>
          <a:custGeom>
            <a:avLst/>
            <a:gdLst>
              <a:gd name="connsiteX0" fmla="*/ 0 w 8615966"/>
              <a:gd name="connsiteY0" fmla="*/ 1023871 h 1242812"/>
              <a:gd name="connsiteX1" fmla="*/ 1184856 w 8615966"/>
              <a:gd name="connsiteY1" fmla="*/ 328412 h 1242812"/>
              <a:gd name="connsiteX2" fmla="*/ 3309870 w 8615966"/>
              <a:gd name="connsiteY2" fmla="*/ 70834 h 1242812"/>
              <a:gd name="connsiteX3" fmla="*/ 5666704 w 8615966"/>
              <a:gd name="connsiteY3" fmla="*/ 45076 h 1242812"/>
              <a:gd name="connsiteX4" fmla="*/ 7418231 w 8615966"/>
              <a:gd name="connsiteY4" fmla="*/ 199623 h 1242812"/>
              <a:gd name="connsiteX5" fmla="*/ 8615966 w 8615966"/>
              <a:gd name="connsiteY5" fmla="*/ 1242812 h 124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5966" h="1242812">
                <a:moveTo>
                  <a:pt x="0" y="1023871"/>
                </a:moveTo>
                <a:cubicBezTo>
                  <a:pt x="316605" y="755561"/>
                  <a:pt x="633211" y="487251"/>
                  <a:pt x="1184856" y="328412"/>
                </a:cubicBezTo>
                <a:cubicBezTo>
                  <a:pt x="1736501" y="169573"/>
                  <a:pt x="2562895" y="118057"/>
                  <a:pt x="3309870" y="70834"/>
                </a:cubicBezTo>
                <a:cubicBezTo>
                  <a:pt x="4056845" y="23611"/>
                  <a:pt x="4981977" y="23611"/>
                  <a:pt x="5666704" y="45076"/>
                </a:cubicBezTo>
                <a:cubicBezTo>
                  <a:pt x="6351431" y="66541"/>
                  <a:pt x="6926687" y="0"/>
                  <a:pt x="7418231" y="199623"/>
                </a:cubicBezTo>
                <a:cubicBezTo>
                  <a:pt x="7909775" y="399246"/>
                  <a:pt x="8262870" y="821029"/>
                  <a:pt x="8615966" y="12428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86338" y="9286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0850" y="71435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9478" y="6429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850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228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0916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354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9478" y="164305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00850" y="164305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58040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29412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58040" y="71435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29412" y="71435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7686668" y="785794"/>
            <a:ext cx="857224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86470" y="214311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071934" y="9286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429388" y="364331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715272" y="571501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57224" y="357187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500430" y="585789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71538" y="228599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rot="19359548">
            <a:off x="7643834" y="2571744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359548">
            <a:off x="7796234" y="2724144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 flipV="1">
            <a:off x="7429520" y="2428868"/>
            <a:ext cx="1214446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8016" y="300037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</a:t>
            </a:r>
            <a:r>
              <a:rPr lang="ru-RU" sz="3200" b="1" baseline="30000" dirty="0" smtClean="0"/>
              <a:t>2+</a:t>
            </a:r>
            <a:endParaRPr lang="ru-RU" sz="3200" b="1" dirty="0"/>
          </a:p>
        </p:txBody>
      </p:sp>
      <p:sp>
        <p:nvSpPr>
          <p:cNvPr id="33" name="Овал 32"/>
          <p:cNvSpPr/>
          <p:nvPr/>
        </p:nvSpPr>
        <p:spPr>
          <a:xfrm>
            <a:off x="5000628" y="392906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286380" y="392906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4693024" y="2983006"/>
            <a:ext cx="1201270" cy="1010770"/>
          </a:xfrm>
          <a:custGeom>
            <a:avLst/>
            <a:gdLst>
              <a:gd name="connsiteX0" fmla="*/ 309282 w 1201270"/>
              <a:gd name="connsiteY0" fmla="*/ 997323 h 1010770"/>
              <a:gd name="connsiteX1" fmla="*/ 40341 w 1201270"/>
              <a:gd name="connsiteY1" fmla="*/ 768723 h 1010770"/>
              <a:gd name="connsiteX2" fmla="*/ 67235 w 1201270"/>
              <a:gd name="connsiteY2" fmla="*/ 284629 h 1010770"/>
              <a:gd name="connsiteX3" fmla="*/ 416858 w 1201270"/>
              <a:gd name="connsiteY3" fmla="*/ 29135 h 1010770"/>
              <a:gd name="connsiteX4" fmla="*/ 1021976 w 1201270"/>
              <a:gd name="connsiteY4" fmla="*/ 109818 h 1010770"/>
              <a:gd name="connsiteX5" fmla="*/ 1183341 w 1201270"/>
              <a:gd name="connsiteY5" fmla="*/ 607359 h 1010770"/>
              <a:gd name="connsiteX6" fmla="*/ 914400 w 1201270"/>
              <a:gd name="connsiteY6" fmla="*/ 1010770 h 1010770"/>
              <a:gd name="connsiteX7" fmla="*/ 914400 w 1201270"/>
              <a:gd name="connsiteY7" fmla="*/ 1010770 h 101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70" h="1010770">
                <a:moveTo>
                  <a:pt x="309282" y="997323"/>
                </a:moveTo>
                <a:cubicBezTo>
                  <a:pt x="194982" y="942414"/>
                  <a:pt x="80682" y="887505"/>
                  <a:pt x="40341" y="768723"/>
                </a:cubicBezTo>
                <a:cubicBezTo>
                  <a:pt x="0" y="649941"/>
                  <a:pt x="4482" y="407894"/>
                  <a:pt x="67235" y="284629"/>
                </a:cubicBezTo>
                <a:cubicBezTo>
                  <a:pt x="129988" y="161364"/>
                  <a:pt x="257734" y="58270"/>
                  <a:pt x="416858" y="29135"/>
                </a:cubicBezTo>
                <a:cubicBezTo>
                  <a:pt x="575982" y="0"/>
                  <a:pt x="894229" y="13447"/>
                  <a:pt x="1021976" y="109818"/>
                </a:cubicBezTo>
                <a:cubicBezTo>
                  <a:pt x="1149723" y="206189"/>
                  <a:pt x="1201270" y="457200"/>
                  <a:pt x="1183341" y="607359"/>
                </a:cubicBezTo>
                <a:cubicBezTo>
                  <a:pt x="1165412" y="757518"/>
                  <a:pt x="914400" y="1010770"/>
                  <a:pt x="914400" y="1010770"/>
                </a:cubicBezTo>
                <a:lnTo>
                  <a:pt x="914400" y="1010770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 flipV="1">
            <a:off x="5715008" y="3429000"/>
            <a:ext cx="121444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4929190" y="3286124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357950" y="5286388"/>
            <a:ext cx="35719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715140" y="5286388"/>
            <a:ext cx="35719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Арка 40"/>
          <p:cNvSpPr/>
          <p:nvPr/>
        </p:nvSpPr>
        <p:spPr>
          <a:xfrm rot="7936801">
            <a:off x="5602117" y="4792575"/>
            <a:ext cx="785818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8803806">
            <a:off x="6268398" y="5106373"/>
            <a:ext cx="45719" cy="363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000628" y="4286256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00958" y="428625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</a:t>
            </a:r>
            <a:r>
              <a:rPr lang="ru-RU" sz="3200" b="1" dirty="0" err="1" smtClean="0"/>
              <a:t>а</a:t>
            </a:r>
            <a:r>
              <a:rPr lang="ru-RU" sz="3200" b="1" baseline="30000" dirty="0" err="1" smtClean="0"/>
              <a:t>+</a:t>
            </a:r>
            <a:endParaRPr lang="ru-RU" sz="3200" b="1" dirty="0"/>
          </a:p>
        </p:txBody>
      </p:sp>
      <p:sp>
        <p:nvSpPr>
          <p:cNvPr id="46" name="Полилиния 45"/>
          <p:cNvSpPr/>
          <p:nvPr/>
        </p:nvSpPr>
        <p:spPr>
          <a:xfrm>
            <a:off x="5821251" y="4567707"/>
            <a:ext cx="1751526" cy="1860997"/>
          </a:xfrm>
          <a:custGeom>
            <a:avLst/>
            <a:gdLst>
              <a:gd name="connsiteX0" fmla="*/ 1751526 w 1751526"/>
              <a:gd name="connsiteY0" fmla="*/ 55808 h 1860997"/>
              <a:gd name="connsiteX1" fmla="*/ 1326524 w 1751526"/>
              <a:gd name="connsiteY1" fmla="*/ 55808 h 1860997"/>
              <a:gd name="connsiteX2" fmla="*/ 1004552 w 1751526"/>
              <a:gd name="connsiteY2" fmla="*/ 390659 h 1860997"/>
              <a:gd name="connsiteX3" fmla="*/ 1017431 w 1751526"/>
              <a:gd name="connsiteY3" fmla="*/ 1459606 h 1860997"/>
              <a:gd name="connsiteX4" fmla="*/ 695459 w 1751526"/>
              <a:gd name="connsiteY4" fmla="*/ 1807335 h 1860997"/>
              <a:gd name="connsiteX5" fmla="*/ 0 w 1751526"/>
              <a:gd name="connsiteY5" fmla="*/ 1781578 h 1860997"/>
              <a:gd name="connsiteX6" fmla="*/ 0 w 1751526"/>
              <a:gd name="connsiteY6" fmla="*/ 1781578 h 186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1526" h="1860997">
                <a:moveTo>
                  <a:pt x="1751526" y="55808"/>
                </a:moveTo>
                <a:cubicBezTo>
                  <a:pt x="1601273" y="27904"/>
                  <a:pt x="1451020" y="0"/>
                  <a:pt x="1326524" y="55808"/>
                </a:cubicBezTo>
                <a:cubicBezTo>
                  <a:pt x="1202028" y="111616"/>
                  <a:pt x="1056067" y="156693"/>
                  <a:pt x="1004552" y="390659"/>
                </a:cubicBezTo>
                <a:cubicBezTo>
                  <a:pt x="953037" y="624625"/>
                  <a:pt x="1068946" y="1223493"/>
                  <a:pt x="1017431" y="1459606"/>
                </a:cubicBezTo>
                <a:cubicBezTo>
                  <a:pt x="965916" y="1695719"/>
                  <a:pt x="865031" y="1753673"/>
                  <a:pt x="695459" y="1807335"/>
                </a:cubicBezTo>
                <a:cubicBezTo>
                  <a:pt x="525887" y="1860997"/>
                  <a:pt x="0" y="1781578"/>
                  <a:pt x="0" y="1781578"/>
                </a:cubicBezTo>
                <a:lnTo>
                  <a:pt x="0" y="1781578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714876" y="600076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ПСП</a:t>
            </a:r>
            <a:endParaRPr lang="ru-RU" sz="3200" b="1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rot="10800000" flipV="1">
            <a:off x="3428992" y="4572008"/>
            <a:ext cx="1571636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ятиугольник 49"/>
          <p:cNvSpPr/>
          <p:nvPr/>
        </p:nvSpPr>
        <p:spPr>
          <a:xfrm rot="16046062">
            <a:off x="2400428" y="5036543"/>
            <a:ext cx="714380" cy="1055222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/>
              <a:t>АХЭ</a:t>
            </a:r>
            <a:endParaRPr lang="ru-RU" sz="3200" dirty="0"/>
          </a:p>
        </p:txBody>
      </p:sp>
      <p:sp>
        <p:nvSpPr>
          <p:cNvPr id="53" name="Овал 52"/>
          <p:cNvSpPr/>
          <p:nvPr/>
        </p:nvSpPr>
        <p:spPr>
          <a:xfrm>
            <a:off x="2214546" y="4786322"/>
            <a:ext cx="357190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071802" y="4786322"/>
            <a:ext cx="428628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000232" y="3500438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928926" y="3643314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 rot="16200000" flipV="1">
            <a:off x="1357290" y="3786190"/>
            <a:ext cx="1714512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V="1">
            <a:off x="2214546" y="3786190"/>
            <a:ext cx="1714512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блако 63"/>
          <p:cNvSpPr/>
          <p:nvPr/>
        </p:nvSpPr>
        <p:spPr>
          <a:xfrm>
            <a:off x="1857356" y="2143116"/>
            <a:ext cx="1143008" cy="78581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АХТ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2000232" y="1643050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286116" y="1571612"/>
            <a:ext cx="21431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3714744" y="12858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30000" dirty="0" smtClean="0"/>
              <a:t>+</a:t>
            </a:r>
            <a:endParaRPr lang="ru-RU" sz="2400" b="1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 rot="10800000" flipV="1">
            <a:off x="2714612" y="1571612"/>
            <a:ext cx="1071570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65" idx="6"/>
            <a:endCxn id="77" idx="2"/>
          </p:cNvCxnSpPr>
          <p:nvPr/>
        </p:nvCxnSpPr>
        <p:spPr>
          <a:xfrm>
            <a:off x="2643174" y="1893083"/>
            <a:ext cx="107157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66" idx="5"/>
            <a:endCxn id="35" idx="3"/>
          </p:cNvCxnSpPr>
          <p:nvPr/>
        </p:nvCxnSpPr>
        <p:spPr>
          <a:xfrm rot="16200000" flipH="1">
            <a:off x="4259963" y="2162221"/>
            <a:ext cx="862153" cy="837686"/>
          </a:xfrm>
          <a:prstGeom prst="straightConnector1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1771 0.02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7 L 0.0401 0.0007 " pathEditMode="relative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-0.03941 5.55556E-6 " pathEditMode="relative" ptsTypes="AA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1841E-6 L 0.00799 0.13645 " pathEditMode="relative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925 L 0.06788 0.0603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408E-6 L 0.04723 -3.9408E-6 " pathEditMode="relative" ptsTypes="AA">
                                      <p:cBhvr>
                                        <p:cTn id="1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1" grpId="0" animBg="1"/>
      <p:bldP spid="62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/>
      <p:bldP spid="33" grpId="0" animBg="1"/>
      <p:bldP spid="34" grpId="0" animBg="1"/>
      <p:bldP spid="38" grpId="0" animBg="1"/>
      <p:bldP spid="40" grpId="0" animBg="1"/>
      <p:bldP spid="43" grpId="0" animBg="1"/>
      <p:bldP spid="43" grpId="1" animBg="1"/>
      <p:bldP spid="44" grpId="0"/>
      <p:bldP spid="46" grpId="0" animBg="1"/>
      <p:bldP spid="48" grpId="0"/>
      <p:bldP spid="53" grpId="1" animBg="1"/>
      <p:bldP spid="54" grpId="0" animBg="1"/>
      <p:bldP spid="65" grpId="0" animBg="1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Инактивация</a:t>
            </a:r>
            <a:r>
              <a:rPr lang="ru-RU" b="1" dirty="0" smtClean="0"/>
              <a:t> </a:t>
            </a:r>
            <a:r>
              <a:rPr lang="ru-RU" b="1" dirty="0" err="1" smtClean="0"/>
              <a:t>нейромедиатора</a:t>
            </a:r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3571900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ru-RU" sz="4400" b="1" dirty="0" smtClean="0"/>
              <a:t>	определяет кратковременность </a:t>
            </a:r>
            <a:r>
              <a:rPr lang="ru-RU" sz="4400" b="1" dirty="0"/>
              <a:t>взаимодействия </a:t>
            </a:r>
            <a:r>
              <a:rPr lang="ru-RU" sz="4400" b="1" dirty="0" err="1"/>
              <a:t>нейромедиатора</a:t>
            </a:r>
            <a:r>
              <a:rPr lang="ru-RU" sz="4400" b="1" dirty="0"/>
              <a:t> с </a:t>
            </a:r>
            <a:r>
              <a:rPr lang="ru-RU" sz="4400" b="1" dirty="0" smtClean="0"/>
              <a:t>рецептором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Кодирование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3578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Согласно закону “все или ничего” амплитуда и длительность отдельных потенциалов действия постоянны</a:t>
            </a:r>
          </a:p>
          <a:p>
            <a:r>
              <a:rPr lang="ru-RU" sz="4000" dirty="0" smtClean="0"/>
              <a:t>Информация о действующих на организм раздражителях кодируется в виде отдельных групп потенциалов действия – рядов.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/>
              <a:t>Инактивация</a:t>
            </a:r>
            <a:r>
              <a:rPr lang="ru-RU" b="1" dirty="0" smtClean="0"/>
              <a:t> </a:t>
            </a:r>
            <a:r>
              <a:rPr lang="ru-RU" b="1" dirty="0" err="1" smtClean="0"/>
              <a:t>нейромедиатора</a:t>
            </a:r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lnSpcReduction="10000"/>
          </a:bodyPr>
          <a:lstStyle/>
          <a:p>
            <a:pPr hangingPunct="0"/>
            <a:r>
              <a:rPr lang="ru-RU" b="1" dirty="0" smtClean="0"/>
              <a:t>Диффузия в межклеточное пространство</a:t>
            </a:r>
          </a:p>
          <a:p>
            <a:pPr hangingPunct="0"/>
            <a:r>
              <a:rPr lang="ru-RU" b="1" dirty="0" smtClean="0"/>
              <a:t>Ферментами (например, ацетилхолина — </a:t>
            </a:r>
            <a:r>
              <a:rPr lang="ru-RU" b="1" dirty="0" err="1" smtClean="0"/>
              <a:t>ацетилхолинэстеразой</a:t>
            </a:r>
            <a:r>
              <a:rPr lang="ru-RU" b="1" dirty="0" smtClean="0"/>
              <a:t>).</a:t>
            </a:r>
          </a:p>
          <a:p>
            <a:pPr hangingPunct="0"/>
            <a:r>
              <a:rPr lang="ru-RU" b="1" dirty="0" smtClean="0"/>
              <a:t>Захват </a:t>
            </a:r>
            <a:r>
              <a:rPr lang="ru-RU" b="1" dirty="0" err="1"/>
              <a:t>нейромедиатора</a:t>
            </a:r>
            <a:r>
              <a:rPr lang="ru-RU" b="1" dirty="0"/>
              <a:t>. </a:t>
            </a:r>
            <a:endParaRPr lang="ru-RU" b="1" dirty="0" smtClean="0"/>
          </a:p>
          <a:p>
            <a:pPr lvl="1" hangingPunct="0"/>
            <a:r>
              <a:rPr lang="ru-RU" b="1" dirty="0" smtClean="0"/>
              <a:t>В </a:t>
            </a:r>
            <a:r>
              <a:rPr lang="ru-RU" b="1" dirty="0"/>
              <a:t>большинстве синапсов передача сигналов прекращается вследствие быстрого захвата </a:t>
            </a:r>
            <a:r>
              <a:rPr lang="ru-RU" b="1" dirty="0" err="1"/>
              <a:t>нейромедиатора</a:t>
            </a:r>
            <a:r>
              <a:rPr lang="ru-RU" b="1" dirty="0"/>
              <a:t> </a:t>
            </a:r>
            <a:r>
              <a:rPr lang="ru-RU" b="1" dirty="0" err="1"/>
              <a:t>пресинаптической</a:t>
            </a:r>
            <a:r>
              <a:rPr lang="ru-RU" b="1" dirty="0"/>
              <a:t> </a:t>
            </a:r>
            <a:r>
              <a:rPr lang="ru-RU" b="1" dirty="0" err="1" smtClean="0"/>
              <a:t>терминалью</a:t>
            </a:r>
            <a:r>
              <a:rPr lang="ru-RU" b="1" dirty="0" smtClean="0"/>
              <a:t>.</a:t>
            </a:r>
          </a:p>
          <a:p>
            <a:pPr lvl="1" hangingPunct="0"/>
            <a:r>
              <a:rPr lang="ru-RU" b="1" dirty="0" smtClean="0"/>
              <a:t>Транспортёры</a:t>
            </a:r>
            <a:r>
              <a:rPr lang="ru-RU" b="1" dirty="0"/>
              <a:t>. Захват </a:t>
            </a:r>
            <a:r>
              <a:rPr lang="ru-RU" b="1" u="sng" dirty="0" err="1" smtClean="0"/>
              <a:t>нейромедиатора</a:t>
            </a:r>
            <a:r>
              <a:rPr lang="ru-RU" b="1" u="sng" dirty="0" smtClean="0"/>
              <a:t> </a:t>
            </a:r>
            <a:r>
              <a:rPr lang="ru-RU" b="1" dirty="0" smtClean="0"/>
              <a:t>осуществляют </a:t>
            </a:r>
            <a:r>
              <a:rPr lang="ru-RU" b="1" dirty="0"/>
              <a:t>специфические 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- и </a:t>
            </a:r>
            <a:r>
              <a:rPr lang="ru-RU" b="1" dirty="0" err="1"/>
              <a:t>Cl</a:t>
            </a:r>
            <a:r>
              <a:rPr lang="ru-RU" b="1" baseline="30000" dirty="0"/>
              <a:t>–</a:t>
            </a:r>
            <a:r>
              <a:rPr lang="ru-RU" b="1" dirty="0"/>
              <a:t>-транспортирующие белки (например, норадреналин–транспортирующий белок 1) 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cap="all" dirty="0"/>
              <a:t>Постсинаптические</a:t>
            </a:r>
            <a:r>
              <a:rPr lang="ru-RU" cap="all" dirty="0"/>
              <a:t> </a:t>
            </a:r>
            <a:r>
              <a:rPr lang="ru-RU" b="1" cap="all" dirty="0" smtClean="0"/>
              <a:t>потенциалы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Нейромедиаторы</a:t>
            </a:r>
            <a:r>
              <a:rPr lang="ru-RU" b="1" dirty="0"/>
              <a:t> при связывании с </a:t>
            </a:r>
            <a:r>
              <a:rPr lang="ru-RU" b="1" dirty="0" err="1"/>
              <a:t>ионотропными</a:t>
            </a:r>
            <a:r>
              <a:rPr lang="ru-RU" b="1" dirty="0"/>
              <a:t> рецепторами приводят к возникновению ПСП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ПСП – колебания заряда постсинаптической мембраны, обусловленные изменением ее ионной проницаемости под действием </a:t>
            </a:r>
            <a:r>
              <a:rPr lang="ru-RU" b="1" dirty="0" err="1" smtClean="0"/>
              <a:t>нейромедиатора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6643710"/>
          </a:xfrm>
        </p:spPr>
        <p:txBody>
          <a:bodyPr>
            <a:noAutofit/>
          </a:bodyPr>
          <a:lstStyle/>
          <a:p>
            <a:r>
              <a:rPr lang="ru-RU" sz="3500" b="1" dirty="0"/>
              <a:t>При возбуждении </a:t>
            </a:r>
            <a:r>
              <a:rPr lang="ru-RU" sz="3500" b="1" dirty="0" err="1"/>
              <a:t>пресинаптической</a:t>
            </a:r>
            <a:r>
              <a:rPr lang="ru-RU" sz="3500" b="1" dirty="0"/>
              <a:t> </a:t>
            </a:r>
            <a:r>
              <a:rPr lang="ru-RU" sz="3500" b="1" dirty="0" err="1"/>
              <a:t>терминали</a:t>
            </a:r>
            <a:r>
              <a:rPr lang="ru-RU" sz="3500" b="1" dirty="0"/>
              <a:t> ПД и секреции множества </a:t>
            </a:r>
            <a:r>
              <a:rPr lang="ru-RU" sz="3500" b="1" dirty="0" err="1"/>
              <a:t>синаптических</a:t>
            </a:r>
            <a:r>
              <a:rPr lang="ru-RU" sz="3500" b="1" dirty="0"/>
              <a:t> пузырьков регистрируются </a:t>
            </a:r>
            <a:r>
              <a:rPr lang="ru-RU" sz="3500" b="1" i="1" dirty="0"/>
              <a:t>вызванные</a:t>
            </a:r>
            <a:r>
              <a:rPr lang="ru-RU" sz="3500" b="1" dirty="0"/>
              <a:t>, или </a:t>
            </a:r>
            <a:r>
              <a:rPr lang="ru-RU" sz="3500" b="1" i="1" dirty="0" err="1"/>
              <a:t>многоквантовые</a:t>
            </a:r>
            <a:r>
              <a:rPr lang="ru-RU" sz="3500" b="1" dirty="0"/>
              <a:t> ПСП. </a:t>
            </a:r>
            <a:endParaRPr lang="ru-RU" sz="3500" b="1" dirty="0" smtClean="0"/>
          </a:p>
          <a:p>
            <a:r>
              <a:rPr lang="ru-RU" sz="3500" b="1" dirty="0" smtClean="0"/>
              <a:t>Существуют </a:t>
            </a:r>
            <a:r>
              <a:rPr lang="ru-RU" sz="3500" b="1" dirty="0"/>
              <a:t>также </a:t>
            </a:r>
            <a:r>
              <a:rPr lang="ru-RU" sz="3500" b="1" i="1" dirty="0"/>
              <a:t>спонтанные</a:t>
            </a:r>
            <a:r>
              <a:rPr lang="ru-RU" sz="3500" b="1" dirty="0"/>
              <a:t>, или </a:t>
            </a:r>
            <a:r>
              <a:rPr lang="ru-RU" sz="3500" b="1" i="1" dirty="0"/>
              <a:t>миниатюрные</a:t>
            </a:r>
            <a:r>
              <a:rPr lang="ru-RU" sz="3500" b="1" dirty="0"/>
              <a:t> ПСП, обусловленные случайным (в отсутствии ПД) </a:t>
            </a:r>
            <a:r>
              <a:rPr lang="ru-RU" sz="3500" b="1" dirty="0" err="1"/>
              <a:t>экзоцитозом</a:t>
            </a:r>
            <a:r>
              <a:rPr lang="ru-RU" sz="3500" b="1" dirty="0"/>
              <a:t> медиатора в </a:t>
            </a:r>
            <a:r>
              <a:rPr lang="ru-RU" sz="3500" b="1" dirty="0" err="1"/>
              <a:t>синаптическую</a:t>
            </a:r>
            <a:r>
              <a:rPr lang="ru-RU" sz="3500" b="1" dirty="0"/>
              <a:t> щель. Эти сигналы обычно </a:t>
            </a:r>
            <a:r>
              <a:rPr lang="ru-RU" sz="3500" b="1" dirty="0" err="1"/>
              <a:t>одноквантовые</a:t>
            </a:r>
            <a:r>
              <a:rPr lang="ru-RU" sz="3500" b="1" dirty="0"/>
              <a:t> и незначительны по амплитуде.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b="1" u="sng" cap="all" dirty="0" smtClean="0"/>
              <a:t>Постсинаптические</a:t>
            </a:r>
            <a:r>
              <a:rPr lang="ru-RU" cap="all" dirty="0" smtClean="0"/>
              <a:t> </a:t>
            </a:r>
            <a:r>
              <a:rPr lang="ru-RU" b="1" cap="all" dirty="0" smtClean="0"/>
              <a:t>потенциалы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00372"/>
            <a:ext cx="8229600" cy="225742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Возбуждающие ПСП</a:t>
            </a:r>
          </a:p>
          <a:p>
            <a:r>
              <a:rPr lang="ru-RU" sz="6000" dirty="0" smtClean="0"/>
              <a:t>Тормозящие ПСП</a:t>
            </a:r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144" y="2553494"/>
            <a:ext cx="6519690" cy="41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9"/>
            <a:ext cx="9001156" cy="27860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Возбуждающие </a:t>
            </a:r>
            <a:r>
              <a:rPr lang="ru-RU" b="1" dirty="0"/>
              <a:t>ПСП вызваны возрастанием проводимости мембраны для 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Они </a:t>
            </a:r>
            <a:r>
              <a:rPr lang="ru-RU" b="1" i="1" dirty="0"/>
              <a:t>деполяризуют</a:t>
            </a:r>
            <a:r>
              <a:rPr lang="ru-RU" b="1" dirty="0"/>
              <a:t> </a:t>
            </a:r>
            <a:r>
              <a:rPr lang="ru-RU" b="1" i="1" dirty="0"/>
              <a:t>постсинаптическую</a:t>
            </a:r>
            <a:r>
              <a:rPr lang="ru-RU" b="1" dirty="0"/>
              <a:t> </a:t>
            </a:r>
            <a:r>
              <a:rPr lang="ru-RU" b="1" i="1" dirty="0"/>
              <a:t>мембрану</a:t>
            </a:r>
            <a:r>
              <a:rPr lang="ru-RU" b="1" dirty="0"/>
              <a:t>, повышают возбудимость клетки, а при достижении критического уровня деполяризации приводят к возникновению ПД. </a:t>
            </a:r>
            <a:endParaRPr lang="ru-RU" b="1" dirty="0" smtClean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072464" y="5214950"/>
            <a:ext cx="57071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822563" y="5106999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401080" cy="6000792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Активация </a:t>
            </a:r>
            <a:r>
              <a:rPr lang="ru-RU" b="1" dirty="0" err="1"/>
              <a:t>н‑холинорецепторов</a:t>
            </a:r>
            <a:r>
              <a:rPr lang="ru-RU" b="1" dirty="0"/>
              <a:t> и </a:t>
            </a:r>
            <a:r>
              <a:rPr lang="ru-RU" b="1" dirty="0" err="1"/>
              <a:t>глутаматных</a:t>
            </a:r>
            <a:r>
              <a:rPr lang="ru-RU" b="1" dirty="0"/>
              <a:t> (</a:t>
            </a:r>
            <a:r>
              <a:rPr lang="ru-RU" b="1" dirty="0" err="1"/>
              <a:t>ионотропных</a:t>
            </a:r>
            <a:r>
              <a:rPr lang="ru-RU" b="1" dirty="0"/>
              <a:t>) рецепторов приводит к возникновению возбуждающих ПСП. </a:t>
            </a:r>
            <a:endParaRPr lang="ru-RU" b="1" dirty="0" smtClean="0"/>
          </a:p>
          <a:p>
            <a:r>
              <a:rPr lang="ru-RU" b="1" dirty="0" smtClean="0"/>
              <a:t>Пора </a:t>
            </a:r>
            <a:r>
              <a:rPr lang="ru-RU" b="1" dirty="0"/>
              <a:t>(канал) этих рецепторов имеет относительно большой диаметр, несет отрицательный заряд и проницаема для катионов (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, К</a:t>
            </a:r>
            <a:r>
              <a:rPr lang="ru-RU" b="1" baseline="30000" dirty="0"/>
              <a:t>+</a:t>
            </a:r>
            <a:r>
              <a:rPr lang="ru-RU" b="1" dirty="0"/>
              <a:t>, Са</a:t>
            </a:r>
            <a:r>
              <a:rPr lang="ru-RU" b="1" baseline="30000" dirty="0"/>
              <a:t>2+</a:t>
            </a:r>
            <a:r>
              <a:rPr lang="ru-RU" b="1" dirty="0"/>
              <a:t>), но через пору внутрь клетки в основном проходят ионы 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 в силу гораздо большего электрохимического градиента.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8253373" cy="45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"/>
            <a:ext cx="8229600" cy="292893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Тормозные </a:t>
            </a:r>
            <a:r>
              <a:rPr lang="ru-RU" b="1" dirty="0"/>
              <a:t>ПСП вызваны повышением проводимости мембраны для K</a:t>
            </a:r>
            <a:r>
              <a:rPr lang="ru-RU" b="1" baseline="30000" dirty="0"/>
              <a:t>+</a:t>
            </a:r>
            <a:r>
              <a:rPr lang="ru-RU" b="1" dirty="0"/>
              <a:t> и </a:t>
            </a:r>
            <a:r>
              <a:rPr lang="ru-RU" b="1" dirty="0" err="1"/>
              <a:t>Cl</a:t>
            </a:r>
            <a:r>
              <a:rPr lang="ru-RU" b="1" baseline="30000" dirty="0"/>
              <a:t>–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Они </a:t>
            </a:r>
            <a:r>
              <a:rPr lang="ru-RU" b="1" i="1" dirty="0" err="1"/>
              <a:t>гиперполяризуют</a:t>
            </a:r>
            <a:r>
              <a:rPr lang="ru-RU" b="1" dirty="0"/>
              <a:t> </a:t>
            </a:r>
            <a:r>
              <a:rPr lang="ru-RU" b="1" i="1" dirty="0"/>
              <a:t>постсинаптическую</a:t>
            </a:r>
            <a:r>
              <a:rPr lang="ru-RU" b="1" dirty="0"/>
              <a:t> </a:t>
            </a:r>
            <a:r>
              <a:rPr lang="ru-RU" b="1" i="1" dirty="0"/>
              <a:t>мембрану</a:t>
            </a:r>
            <a:r>
              <a:rPr lang="ru-RU" b="1" dirty="0"/>
              <a:t>, понижают возбудимость клетки и препятствуют генерации ПД. </a:t>
            </a:r>
            <a:endParaRPr lang="ru-RU" b="1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072464" y="5214950"/>
            <a:ext cx="57071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000761" y="5357429"/>
            <a:ext cx="85725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ТПСП получил название </a:t>
            </a:r>
            <a:r>
              <a:rPr lang="ru-RU" sz="4000" b="1" i="1" dirty="0"/>
              <a:t>постсинаптического</a:t>
            </a:r>
            <a:r>
              <a:rPr lang="ru-RU" sz="4000" b="1" dirty="0"/>
              <a:t> </a:t>
            </a:r>
            <a:r>
              <a:rPr lang="ru-RU" sz="4000" b="1" i="1" dirty="0"/>
              <a:t>торможения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r>
              <a:rPr lang="ru-RU" sz="4000" b="1" dirty="0" smtClean="0"/>
              <a:t>Активация </a:t>
            </a:r>
            <a:r>
              <a:rPr lang="ru-RU" sz="4000" b="1" dirty="0"/>
              <a:t>глициновых рецепторов и рецепторов ГАМК типа А приводит к возникновению тормозных ПСП. </a:t>
            </a:r>
            <a:endParaRPr lang="ru-RU" sz="4000" b="1" dirty="0" smtClean="0"/>
          </a:p>
          <a:p>
            <a:r>
              <a:rPr lang="ru-RU" sz="4000" b="1" dirty="0" smtClean="0"/>
              <a:t>Эти </a:t>
            </a:r>
            <a:r>
              <a:rPr lang="ru-RU" sz="4000" b="1" dirty="0"/>
              <a:t>рецепторы пропускают внутрь клетки ионы </a:t>
            </a:r>
            <a:r>
              <a:rPr lang="ru-RU" sz="4000" b="1" dirty="0" err="1"/>
              <a:t>Cl</a:t>
            </a:r>
            <a:r>
              <a:rPr lang="ru-RU" sz="4000" b="1" baseline="30000" dirty="0" smtClean="0"/>
              <a:t>–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59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Быстрые (соматические) ПСП</a:t>
            </a:r>
          </a:p>
          <a:p>
            <a:r>
              <a:rPr lang="ru-RU" sz="6000" dirty="0" smtClean="0"/>
              <a:t>Медленные (вегетативные) ПСП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253858" cy="667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611"/>
            <a:ext cx="5874702" cy="6851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Центральные – в головном и спинном мозге, </a:t>
            </a:r>
            <a:r>
              <a:rPr lang="ru-RU" dirty="0" smtClean="0"/>
              <a:t>это межнейронные или </a:t>
            </a:r>
            <a:r>
              <a:rPr lang="ru-RU" dirty="0" err="1" smtClean="0"/>
              <a:t>нейрональные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аксосоматические</a:t>
            </a:r>
          </a:p>
          <a:p>
            <a:pPr lvl="1"/>
            <a:r>
              <a:rPr lang="ru-RU" dirty="0" smtClean="0"/>
              <a:t>аксодендритические</a:t>
            </a:r>
          </a:p>
          <a:p>
            <a:pPr lvl="1"/>
            <a:r>
              <a:rPr lang="ru-RU" dirty="0" err="1" smtClean="0"/>
              <a:t>аксоаксональные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Периферические – между нейронами и </a:t>
            </a:r>
            <a:r>
              <a:rPr lang="ru-RU" dirty="0" err="1" smtClean="0"/>
              <a:t>эффекторными</a:t>
            </a:r>
            <a:r>
              <a:rPr lang="ru-RU" dirty="0" smtClean="0"/>
              <a:t> клетками (мышечными и железистыми)</a:t>
            </a:r>
          </a:p>
          <a:p>
            <a:pPr lvl="1"/>
            <a:r>
              <a:rPr lang="ru-RU" dirty="0" err="1" smtClean="0"/>
              <a:t>мионейрональные</a:t>
            </a:r>
            <a:r>
              <a:rPr lang="ru-RU" dirty="0" smtClean="0"/>
              <a:t> </a:t>
            </a:r>
            <a:r>
              <a:rPr lang="ru-RU" dirty="0"/>
              <a:t>(нервно –мышечные)</a:t>
            </a:r>
          </a:p>
          <a:p>
            <a:pPr lvl="1"/>
            <a:r>
              <a:rPr lang="ru-RU" dirty="0"/>
              <a:t>нейросекреторные</a:t>
            </a:r>
          </a:p>
          <a:p>
            <a:pPr lvl="1"/>
            <a:r>
              <a:rPr lang="ru-RU" dirty="0"/>
              <a:t>синапсы  вегетативных ганглиев.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/>
              <a:t>Пластичность</a:t>
            </a:r>
            <a:r>
              <a:rPr lang="ru-RU" cap="all" dirty="0"/>
              <a:t> </a:t>
            </a:r>
            <a:r>
              <a:rPr lang="ru-RU" b="1" cap="all" dirty="0" smtClean="0"/>
              <a:t>синапсов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/>
              <a:t>Пластичность </a:t>
            </a:r>
            <a:r>
              <a:rPr lang="ru-RU" sz="3600" b="1" dirty="0" smtClean="0"/>
              <a:t>может </a:t>
            </a:r>
            <a:r>
              <a:rPr lang="ru-RU" sz="3600" b="1" dirty="0"/>
              <a:t>проявляться либо в </a:t>
            </a:r>
            <a:endParaRPr lang="ru-RU" sz="3600" b="1" dirty="0" smtClean="0"/>
          </a:p>
          <a:p>
            <a:r>
              <a:rPr lang="ru-RU" sz="3600" b="1" dirty="0" smtClean="0"/>
              <a:t>увеличении </a:t>
            </a:r>
            <a:r>
              <a:rPr lang="ru-RU" sz="3600" b="1" i="1" dirty="0"/>
              <a:t>(облегчении</a:t>
            </a:r>
            <a:r>
              <a:rPr lang="ru-RU" sz="3600" b="1" dirty="0"/>
              <a:t>, </a:t>
            </a:r>
            <a:r>
              <a:rPr lang="ru-RU" sz="3600" b="1" i="1" dirty="0" err="1"/>
              <a:t>потенциации</a:t>
            </a:r>
            <a:r>
              <a:rPr lang="ru-RU" sz="3600" b="1" dirty="0"/>
              <a:t>), </a:t>
            </a:r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уменьшении </a:t>
            </a:r>
            <a:r>
              <a:rPr lang="ru-RU" sz="3600" b="1" dirty="0"/>
              <a:t>(</a:t>
            </a:r>
            <a:r>
              <a:rPr lang="ru-RU" sz="3600" b="1" i="1" dirty="0"/>
              <a:t>депрессии</a:t>
            </a:r>
            <a:r>
              <a:rPr lang="ru-RU" sz="3600" b="1" dirty="0"/>
              <a:t>) </a:t>
            </a:r>
            <a:endParaRPr lang="ru-RU" sz="3600" b="1" dirty="0" smtClean="0"/>
          </a:p>
          <a:p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эффективности </a:t>
            </a:r>
            <a:r>
              <a:rPr lang="ru-RU" sz="3600" b="1" dirty="0" err="1"/>
              <a:t>синаптической</a:t>
            </a:r>
            <a:r>
              <a:rPr lang="ru-RU" sz="3600" b="1" dirty="0"/>
              <a:t> передачи.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/>
              <a:t>Выделяют </a:t>
            </a:r>
            <a:endParaRPr lang="ru-RU" sz="3600" b="1" dirty="0" smtClean="0"/>
          </a:p>
          <a:p>
            <a:r>
              <a:rPr lang="ru-RU" sz="3600" b="1" i="1" dirty="0" smtClean="0"/>
              <a:t>кратковременные</a:t>
            </a:r>
            <a:r>
              <a:rPr lang="ru-RU" sz="3600" b="1" dirty="0" smtClean="0"/>
              <a:t> </a:t>
            </a:r>
            <a:r>
              <a:rPr lang="ru-RU" sz="3600" b="1" dirty="0"/>
              <a:t>(длятся секунды и минуты) и </a:t>
            </a:r>
            <a:endParaRPr lang="ru-RU" sz="3600" b="1" dirty="0" smtClean="0"/>
          </a:p>
          <a:p>
            <a:r>
              <a:rPr lang="ru-RU" sz="3600" b="1" i="1" dirty="0" smtClean="0"/>
              <a:t>долговременные</a:t>
            </a:r>
            <a:r>
              <a:rPr lang="ru-RU" sz="3600" b="1" dirty="0" smtClean="0"/>
              <a:t> </a:t>
            </a:r>
            <a:r>
              <a:rPr lang="ru-RU" sz="3600" b="1" dirty="0"/>
              <a:t>(длятся часы, месяцы, годы) 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формы </a:t>
            </a:r>
            <a:r>
              <a:rPr lang="ru-RU" sz="3600" b="1" dirty="0" err="1"/>
              <a:t>синаптической</a:t>
            </a:r>
            <a:r>
              <a:rPr lang="ru-RU" sz="3600" b="1" dirty="0"/>
              <a:t> пластичности. </a:t>
            </a:r>
            <a:endParaRPr lang="ru-RU" sz="3600" b="1" dirty="0" smtClean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Последние </a:t>
            </a:r>
            <a:r>
              <a:rPr lang="ru-RU" sz="3600" b="1" dirty="0"/>
              <a:t>интересны тем, что они имеют отношение к процессам </a:t>
            </a:r>
            <a:r>
              <a:rPr lang="ru-RU" sz="3600" b="1" dirty="0" err="1"/>
              <a:t>научения</a:t>
            </a:r>
            <a:r>
              <a:rPr lang="ru-RU" sz="3600" b="1" dirty="0"/>
              <a:t> и памяти.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85794"/>
            <a:ext cx="82296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3500438"/>
            <a:ext cx="8643998" cy="3071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428736"/>
            <a:ext cx="3929090" cy="2714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77944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Кодирование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Частота и количество в ряду зависит от интенсивности раздражения.</a:t>
            </a:r>
          </a:p>
          <a:p>
            <a:r>
              <a:rPr lang="ru-RU" sz="4000" dirty="0" smtClean="0"/>
              <a:t>Такой способ кодирования информации и ее передачи является наиболее помехоустойчивым.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886209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215423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 Из-за перезарядки мембраны во время генерации потенциала действия последний обладает способностью к самораспространению.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929058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762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0562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На участке возникновения ПД происходит смена заряда мембраны.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92905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7620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00496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572000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71461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71461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28611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28611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215074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57213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215074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4317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14678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72132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43636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317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14678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00694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72198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2905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23" grpId="0" animBg="1"/>
      <p:bldP spid="25" grpId="0" animBg="1"/>
      <p:bldP spid="27" grpId="0" animBg="1"/>
      <p:bldP spid="18" grpId="0" animBg="1"/>
      <p:bldP spid="40" grpId="0" animBg="1"/>
      <p:bldP spid="4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Между </a:t>
            </a:r>
            <a:r>
              <a:rPr lang="ru-RU" dirty="0" err="1" smtClean="0"/>
              <a:t>разнозаряженными</a:t>
            </a:r>
            <a:r>
              <a:rPr lang="ru-RU" dirty="0" smtClean="0"/>
              <a:t> участками клеточной мембраны возникают упорядоченные токи (локальные) заряженных частиц (ионов).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71461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71461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28611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28611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215074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57213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215074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4317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14678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72132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43636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317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14678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00694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72198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rot="10800000" flipV="1">
            <a:off x="4714876" y="1643050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 flipV="1">
            <a:off x="4786314" y="3571876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38" idx="1"/>
          </p:cNvCxnSpPr>
          <p:nvPr/>
        </p:nvCxnSpPr>
        <p:spPr>
          <a:xfrm flipV="1">
            <a:off x="3571868" y="3565241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3500430" y="1643050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4857752" y="3000372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4929190" y="2143116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3357554" y="2143116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>
            <a:off x="3357554" y="2928934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Локальные токи вызывают деполяризацию соседних невозбужденных участков мембраны.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6" name="Цилиндр 55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71461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271461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28611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28611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5721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215074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557213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6215074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4317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14678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72132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43636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4317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214678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00694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072198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 rot="10800000" flipV="1">
            <a:off x="4714876" y="1643050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10800000" flipV="1">
            <a:off x="4786314" y="3571876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endCxn id="54" idx="1"/>
          </p:cNvCxnSpPr>
          <p:nvPr/>
        </p:nvCxnSpPr>
        <p:spPr>
          <a:xfrm flipV="1">
            <a:off x="3571868" y="3565241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3500430" y="1643050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4857752" y="3000372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4929190" y="2143116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10800000">
            <a:off x="3357554" y="2143116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10800000">
            <a:off x="3357554" y="2928934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996</Words>
  <Application>Microsoft Office PowerPoint</Application>
  <PresentationFormat>Экран (4:3)</PresentationFormat>
  <Paragraphs>431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РАСПРОСТРАНЕНИЕ ВОЗБУЖДЕНИЯ</vt:lpstr>
      <vt:lpstr>ПД –обеспечивает передачу информации от рецепторов к нервным центрам и от них к исполнительным органам.</vt:lpstr>
      <vt:lpstr>Кодирование информации</vt:lpstr>
      <vt:lpstr>Слайд 4</vt:lpstr>
      <vt:lpstr>Кодирование информации</vt:lpstr>
      <vt:lpstr> Из-за перезарядки мембраны во время генерации потенциала действия последний обладает способностью к самораспространению.</vt:lpstr>
      <vt:lpstr>Механизм распространения ПД</vt:lpstr>
      <vt:lpstr>Механизм распространения ПД</vt:lpstr>
      <vt:lpstr>Механизм распространения ПД</vt:lpstr>
      <vt:lpstr>Механизм распространения ПД</vt:lpstr>
      <vt:lpstr>Слайд 11</vt:lpstr>
      <vt:lpstr>Механизм распространения ПД по миелиновому волокну</vt:lpstr>
      <vt:lpstr>Механизм распространения ПД по миелиновому волокну</vt:lpstr>
      <vt:lpstr>Механизм распространения ПД по миелиновому волокну</vt:lpstr>
      <vt:lpstr>Механизм распространения ПД по миелиновому волокну</vt:lpstr>
      <vt:lpstr>Слайд 16</vt:lpstr>
      <vt:lpstr>Скорость распространения возбуждения по нервным волокнам разного типа:  /—//—схема Опыта:  а — установка, регистрирующая потенциалы нерва на небольшом  расстоянии от раздражающих электродов,  б — установка, регистрирующая потенциал нерва на большом расстоянии от раздражающих электродов (человечками обозначены импульсы); /// — соотношение компонентов потенциала действия нерва, содержащего А-, В-, С-типы нервных волокон (по Гассеру и Эрлангеру, 1937)</vt:lpstr>
      <vt:lpstr>Слайд 18</vt:lpstr>
      <vt:lpstr>ЗАКОНЫ ПРОВЕДЕНИЯ ВОЗБУЖДЕНИЯ В НЕРВАХ.</vt:lpstr>
      <vt:lpstr>ЗАКОНЫ ПРОВЕДЕНИЯ ВОЗБУЖДЕНИЯ В НЕРВАХ.</vt:lpstr>
      <vt:lpstr>ЗАКОНЫ ПРОВЕДЕНИЯ ВОЗБУЖДЕНИЯ В НЕРВАХ.</vt:lpstr>
      <vt:lpstr>ЗАКОНЫ ПРОВЕДЕНИЯ ВОЗБУЖДЕНИЯ В НЕРВАХ.</vt:lpstr>
      <vt:lpstr>СИНАПС </vt:lpstr>
      <vt:lpstr>Слайд 24</vt:lpstr>
      <vt:lpstr>Электрические синапсы </vt:lpstr>
      <vt:lpstr>Химические синапсы- информация передается химическим посредником — нейромедиатором.  </vt:lpstr>
      <vt:lpstr>Этапы синаптической передачи </vt:lpstr>
      <vt:lpstr>Этапы синаптической передачи </vt:lpstr>
      <vt:lpstr>Инактивация нейромедиатора. </vt:lpstr>
      <vt:lpstr>Инактивация нейромедиатора. </vt:lpstr>
      <vt:lpstr>Постсинаптические потенциалы</vt:lpstr>
      <vt:lpstr>Слайд 32</vt:lpstr>
      <vt:lpstr>Постсинаптические потенциалы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Пластичность синапсов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СИНАПС </dc:title>
  <dc:creator>Customer</dc:creator>
  <cp:lastModifiedBy>Admin</cp:lastModifiedBy>
  <cp:revision>31</cp:revision>
  <dcterms:created xsi:type="dcterms:W3CDTF">2008-09-09T02:50:04Z</dcterms:created>
  <dcterms:modified xsi:type="dcterms:W3CDTF">2012-09-19T18:49:07Z</dcterms:modified>
</cp:coreProperties>
</file>