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93" r:id="rId2"/>
    <p:sldId id="257" r:id="rId3"/>
    <p:sldId id="322" r:id="rId4"/>
    <p:sldId id="258" r:id="rId5"/>
    <p:sldId id="399" r:id="rId6"/>
    <p:sldId id="400" r:id="rId7"/>
    <p:sldId id="402" r:id="rId8"/>
    <p:sldId id="401" r:id="rId9"/>
    <p:sldId id="324" r:id="rId10"/>
    <p:sldId id="325" r:id="rId11"/>
    <p:sldId id="326" r:id="rId12"/>
    <p:sldId id="327" r:id="rId13"/>
    <p:sldId id="328" r:id="rId14"/>
    <p:sldId id="330" r:id="rId15"/>
    <p:sldId id="329" r:id="rId16"/>
    <p:sldId id="331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62" r:id="rId41"/>
    <p:sldId id="363" r:id="rId42"/>
    <p:sldId id="364" r:id="rId43"/>
    <p:sldId id="365" r:id="rId44"/>
    <p:sldId id="366" r:id="rId45"/>
    <p:sldId id="367" r:id="rId46"/>
    <p:sldId id="368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9900"/>
    <a:srgbClr val="99FF66"/>
    <a:srgbClr val="FF3300"/>
    <a:srgbClr val="CC00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7" autoAdjust="0"/>
    <p:restoredTop sz="94628" autoAdjust="0"/>
  </p:normalViewPr>
  <p:slideViewPr>
    <p:cSldViewPr snapToGrid="0">
      <p:cViewPr varScale="1">
        <p:scale>
          <a:sx n="67" d="100"/>
          <a:sy n="67" d="100"/>
        </p:scale>
        <p:origin x="11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2D7B3-4DD9-4D2D-B6B1-3302042200DE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38F9B-0FC7-4C56-BA21-2E663AB622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93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DE517C-046F-4AC5-99B8-075CEEDDFD00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00449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E4A8DC-C618-4EC0-881B-AC9883B82607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86207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333D247-3E1A-4429-80E0-FB6E65D381BC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25846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9C744BC-90A6-4ABC-B6EC-4AC5C7C846EA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79545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F07200-D6C8-43B7-8203-BF34E73228C2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92625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D363587-4695-471D-AFB4-566824F1A9D6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89285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6A9A80-BC9E-4C73-9F8F-B561D1CAF1D7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38592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900FE92-006E-462D-82C4-B9D05480C823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7122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FC58D69-CB46-4884-933D-FFB73AD80A16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97139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DEC4F0-2B42-4E66-A19F-C2F0B9B8C1FE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65040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B84E3C-38F2-4360-B145-F23081EAE064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1461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A53088-7C57-4EB6-947A-C82535C34D9C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16925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693A535-6283-45FD-9919-FB5B1EC72330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748663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59B1A5E-0E34-4F54-9A43-10F7C8A374D0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90197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7E1FCC-93DA-494E-A829-AC38BB0CF719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309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B38382B-D769-48E8-B715-C1F6304A9CA3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47620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976A9A8-7559-4FED-8A3D-FDC270345119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87899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4A6E535-D4EB-4191-9BFF-50E1108D90EB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51615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EF491CE-6AFE-47C9-8EE9-BF738B9AC939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39199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0CC714-8AB0-499F-B91F-85B25508B92C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6223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DD5931-1CA1-47C0-BDB5-2A7D2E3F4B56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117909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8734B5-F156-4077-8550-4D1FFB0B7D51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48120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A53088-7C57-4EB6-947A-C82535C34D9C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14316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3D9803C-0FD8-4F12-A936-7DA5D03390ED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950379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BFE6BC6-49BD-487D-88B0-529087119A7E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57678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4B22AE-EF15-4F53-AF40-4FF2B4CD45D3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0014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E0FAD8-BDF6-4330-9393-6CFE6CC732C7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111714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4A19C0B-2949-4801-B006-D505C68B307C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690932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5863BED-4E20-4296-A03F-C29AEF727701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060939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444F598-A65B-43D8-A36C-38A23E417601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239728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91EED7-0073-4C7E-900E-3483D231DD2F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756598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234A46-6445-4156-A611-79EA0EF0ED10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433575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DFA54F-6A50-4C3B-A74C-E60DA2241731}" type="slidenum">
              <a:rPr lang="ru-RU" smtClean="0"/>
              <a:pPr/>
              <a:t>44</a:t>
            </a:fld>
            <a:endParaRPr lang="ru-RU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52063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B7A9A02-00F1-4550-BDA5-92118891B8E3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067499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419DB1C-7B18-4CA8-9562-767D95AEA4C2}" type="slidenum">
              <a:rPr lang="ru-RU" smtClean="0"/>
              <a:pPr/>
              <a:t>45</a:t>
            </a:fld>
            <a:endParaRPr lang="ru-RU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30458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A9217C-2AED-4B50-98D9-D7498712D863}" type="slidenum">
              <a:rPr lang="ru-RU" smtClean="0"/>
              <a:pPr/>
              <a:t>46</a:t>
            </a:fld>
            <a:endParaRPr lang="ru-RU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58018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30D89E6-27C6-46D5-84DF-FAE88B9E7D7A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9211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48C83EC-778F-4E51-912F-DF14E4BAB726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1707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27E931-E573-4577-BB3C-8EB2414528A0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10686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70042A-B99F-428D-BFC0-73DE7F2AA170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8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42A4DB3-A000-4AB2-9B78-D07A66D353A8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1711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161ED-6C76-4230-8254-B04649BD92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444B7-CFA5-4E55-9CED-83DD649AD7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0BF84-4A51-46F3-A3DB-D26A151360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038746-1281-4253-BC85-F9C01FFB2A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7623624-A7EB-488E-A50B-0CA89B6A1C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ED034E8-765F-4DDA-9F51-6E78EA5D95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3FD85-8DF3-491D-A11A-F024CA3D1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7313612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0013" y="3960813"/>
            <a:ext cx="7313612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748EC-EB04-4EC8-A028-C9617788B7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30859-ADAE-4EB0-AEF3-A31E63EDD9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3191B-67CE-4F9E-B373-412D1362C9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F06C0-ED24-40CE-8E12-50A7668787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92C4A-F53D-4615-A6F0-90E53D3CB8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B2A26-A198-4A5E-8C97-63BE2ECA81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CA404-4403-4993-AA91-25C09621B0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477A8-9336-47E0-B0E5-D94B556EF22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A63E9-1389-4940-B90B-9EDA9252EA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388F71-7CFB-4CDC-868D-9F527CBA5D6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2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571500" y="1190625"/>
            <a:ext cx="10147300" cy="2409825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кровообращение</a:t>
            </a:r>
            <a:br>
              <a:rPr lang="ru-RU" sz="8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8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16257" y="765957"/>
            <a:ext cx="8229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Свойства </a:t>
            </a:r>
            <a:r>
              <a:rPr lang="ru-RU" b="1" dirty="0" err="1" smtClean="0"/>
              <a:t>кардиомиацитов</a:t>
            </a:r>
            <a:endParaRPr lang="ru-RU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676306" y="2380137"/>
            <a:ext cx="5775372" cy="3186112"/>
          </a:xfrm>
        </p:spPr>
        <p:txBody>
          <a:bodyPr/>
          <a:lstStyle/>
          <a:p>
            <a:pPr eaLnBrk="1" hangingPunct="1"/>
            <a:r>
              <a:rPr lang="ru-RU" sz="4400" dirty="0" smtClean="0"/>
              <a:t>Возбудимость</a:t>
            </a:r>
          </a:p>
          <a:p>
            <a:pPr eaLnBrk="1" hangingPunct="1"/>
            <a:r>
              <a:rPr lang="ru-RU" sz="4400" dirty="0" smtClean="0"/>
              <a:t>Проводимость</a:t>
            </a:r>
          </a:p>
          <a:p>
            <a:pPr eaLnBrk="1" hangingPunct="1"/>
            <a:r>
              <a:rPr lang="ru-RU" sz="4400" dirty="0" smtClean="0"/>
              <a:t>Сократимость</a:t>
            </a:r>
          </a:p>
          <a:p>
            <a:pPr eaLnBrk="1" hangingPunct="1"/>
            <a:r>
              <a:rPr lang="ru-RU" sz="4400" dirty="0" err="1" smtClean="0"/>
              <a:t>Автоматия</a:t>
            </a:r>
            <a:endParaRPr lang="ru-RU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4728" y="615713"/>
            <a:ext cx="6667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5341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Сердечная мышечная ткань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04716" y="4012442"/>
            <a:ext cx="8939284" cy="2512183"/>
          </a:xfrm>
        </p:spPr>
        <p:txBody>
          <a:bodyPr/>
          <a:lstStyle/>
          <a:p>
            <a:pPr eaLnBrk="1" hangingPunct="1"/>
            <a:r>
              <a:rPr lang="ru-RU" sz="2100" dirty="0" smtClean="0"/>
              <a:t> </a:t>
            </a:r>
            <a:r>
              <a:rPr lang="ru-RU" sz="2100" dirty="0" err="1" smtClean="0"/>
              <a:t>Кардиомиоциты</a:t>
            </a:r>
            <a:r>
              <a:rPr lang="ru-RU" sz="2100" dirty="0" smtClean="0"/>
              <a:t> путем контактов "конец в конец", "</a:t>
            </a:r>
            <a:r>
              <a:rPr lang="ru-RU" sz="2100" dirty="0" err="1" smtClean="0"/>
              <a:t>конец</a:t>
            </a:r>
            <a:r>
              <a:rPr lang="ru-RU" sz="2100" dirty="0" smtClean="0"/>
              <a:t> в бок" формируют клеточные комплексы — сердечные мышечные волокна, и в целом ткань представляет собой </a:t>
            </a:r>
            <a:r>
              <a:rPr lang="ru-RU" sz="2100" dirty="0" err="1" smtClean="0"/>
              <a:t>сетевидную</a:t>
            </a:r>
            <a:r>
              <a:rPr lang="ru-RU" sz="2100" dirty="0" smtClean="0"/>
              <a:t> структуру. </a:t>
            </a:r>
          </a:p>
          <a:p>
            <a:pPr eaLnBrk="1" hangingPunct="1"/>
            <a:r>
              <a:rPr lang="ru-RU" sz="2100" dirty="0" smtClean="0"/>
              <a:t>Упорядоченное продольное расположение миофибрилл (поперечная </a:t>
            </a:r>
            <a:r>
              <a:rPr lang="ru-RU" sz="2100" dirty="0" err="1" smtClean="0"/>
              <a:t>исчерченность</a:t>
            </a:r>
            <a:r>
              <a:rPr lang="ru-RU" sz="2100" dirty="0" smtClean="0"/>
              <a:t>)</a:t>
            </a:r>
          </a:p>
          <a:p>
            <a:pPr eaLnBrk="1" hangingPunct="1"/>
            <a:r>
              <a:rPr lang="ru-RU" sz="2100" dirty="0" smtClean="0"/>
              <a:t>Электрические контакты между клетками (</a:t>
            </a:r>
            <a:r>
              <a:rPr lang="ru-RU" sz="2100" dirty="0" err="1" smtClean="0"/>
              <a:t>нексусы</a:t>
            </a:r>
            <a:r>
              <a:rPr lang="ru-RU" sz="2100" dirty="0" smtClean="0"/>
              <a:t>) – функциональный синцитий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9217" y="641444"/>
            <a:ext cx="7427712" cy="33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Типы кардиомиоцитов: гистологическая классификация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Типичные (сократительные, рабочие)</a:t>
            </a:r>
          </a:p>
          <a:p>
            <a:pPr eaLnBrk="1" hangingPunct="1"/>
            <a:r>
              <a:rPr lang="ru-RU" dirty="0" err="1" smtClean="0"/>
              <a:t>Атипичные</a:t>
            </a:r>
            <a:r>
              <a:rPr lang="ru-RU" dirty="0" smtClean="0"/>
              <a:t> (проводящие)</a:t>
            </a:r>
          </a:p>
          <a:p>
            <a:pPr lvl="1" eaLnBrk="1" hangingPunct="1"/>
            <a:r>
              <a:rPr lang="ru-RU" dirty="0" err="1" smtClean="0"/>
              <a:t>Р-клетки</a:t>
            </a:r>
            <a:r>
              <a:rPr lang="ru-RU" dirty="0" smtClean="0"/>
              <a:t> (СА и АВ узел)</a:t>
            </a:r>
          </a:p>
          <a:p>
            <a:pPr lvl="1" eaLnBrk="1" hangingPunct="1"/>
            <a:r>
              <a:rPr lang="ru-RU" dirty="0" smtClean="0"/>
              <a:t>Переходные клетки</a:t>
            </a:r>
          </a:p>
          <a:p>
            <a:pPr lvl="1" eaLnBrk="1" hangingPunct="1"/>
            <a:r>
              <a:rPr lang="ru-RU" dirty="0" smtClean="0"/>
              <a:t>Клетки </a:t>
            </a:r>
            <a:r>
              <a:rPr lang="ru-RU" dirty="0" err="1" smtClean="0"/>
              <a:t>Пуркинье</a:t>
            </a:r>
            <a:r>
              <a:rPr lang="ru-RU" dirty="0" smtClean="0"/>
              <a:t> (формируют пучок Гиса и волокна </a:t>
            </a:r>
            <a:r>
              <a:rPr lang="ru-RU" dirty="0" err="1" smtClean="0"/>
              <a:t>Пуркинье</a:t>
            </a:r>
            <a:r>
              <a:rPr lang="ru-RU" dirty="0" smtClean="0"/>
              <a:t>)</a:t>
            </a:r>
          </a:p>
          <a:p>
            <a:pPr eaLnBrk="1" hangingPunct="1"/>
            <a:r>
              <a:rPr lang="ru-RU" dirty="0" smtClean="0"/>
              <a:t>Инкреторные (предсердный </a:t>
            </a:r>
            <a:r>
              <a:rPr lang="en-US" dirty="0" smtClean="0"/>
              <a:t>Na</a:t>
            </a:r>
            <a:r>
              <a:rPr lang="ru-RU" dirty="0" smtClean="0"/>
              <a:t>-</a:t>
            </a:r>
            <a:r>
              <a:rPr lang="ru-RU" dirty="0" err="1" smtClean="0"/>
              <a:t>уретический</a:t>
            </a:r>
            <a:r>
              <a:rPr lang="ru-RU" dirty="0" smtClean="0"/>
              <a:t> пептид)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159510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Типы </a:t>
            </a:r>
            <a:r>
              <a:rPr lang="ru-RU" sz="3200" b="1" dirty="0" err="1"/>
              <a:t>кардиомиоцитов</a:t>
            </a:r>
            <a:r>
              <a:rPr lang="ru-RU" sz="3200" b="1" dirty="0"/>
              <a:t>: физиологическая </a:t>
            </a:r>
            <a:r>
              <a:rPr lang="ru-RU" sz="3200" b="1" dirty="0" smtClean="0"/>
              <a:t>классификация</a:t>
            </a:r>
            <a:br>
              <a:rPr lang="ru-RU" sz="3200" b="1" dirty="0" smtClean="0"/>
            </a:br>
            <a:r>
              <a:rPr lang="ru-RU" sz="3200" b="1" dirty="0" smtClean="0"/>
              <a:t> (Б.И.Ткаченко и </a:t>
            </a:r>
            <a:r>
              <a:rPr lang="ru-RU" sz="3200" b="1" dirty="0" err="1" smtClean="0"/>
              <a:t>соавт</a:t>
            </a:r>
            <a:r>
              <a:rPr lang="ru-RU" sz="3200" b="1" dirty="0" smtClean="0"/>
              <a:t>., 1998)</a:t>
            </a:r>
            <a:endParaRPr lang="ru-RU" sz="3200" b="1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0377" y="3018382"/>
            <a:ext cx="8074310" cy="2592388"/>
          </a:xfrm>
        </p:spPr>
        <p:txBody>
          <a:bodyPr/>
          <a:lstStyle/>
          <a:p>
            <a:pPr eaLnBrk="1" hangingPunct="1"/>
            <a:r>
              <a:rPr lang="ru-RU" dirty="0" err="1" smtClean="0"/>
              <a:t>Кардиомиоциты</a:t>
            </a:r>
            <a:r>
              <a:rPr lang="ru-RU" dirty="0" smtClean="0"/>
              <a:t> с </a:t>
            </a:r>
            <a:r>
              <a:rPr lang="ru-RU" b="1" i="1" dirty="0" smtClean="0">
                <a:solidFill>
                  <a:schemeClr val="tx2"/>
                </a:solidFill>
              </a:rPr>
              <a:t>медленным</a:t>
            </a:r>
            <a:r>
              <a:rPr lang="ru-RU" dirty="0" smtClean="0"/>
              <a:t> ответом</a:t>
            </a:r>
          </a:p>
          <a:p>
            <a:pPr eaLnBrk="1" hangingPunct="1"/>
            <a:endParaRPr lang="ru-RU" dirty="0" smtClean="0"/>
          </a:p>
          <a:p>
            <a:pPr eaLnBrk="1" hangingPunct="1"/>
            <a:r>
              <a:rPr lang="ru-RU" dirty="0" err="1" smtClean="0"/>
              <a:t>Кардиомиоциты</a:t>
            </a:r>
            <a:r>
              <a:rPr lang="ru-RU" dirty="0" smtClean="0"/>
              <a:t> с </a:t>
            </a:r>
            <a:r>
              <a:rPr lang="ru-RU" b="1" i="1" dirty="0" smtClean="0">
                <a:solidFill>
                  <a:schemeClr val="tx2"/>
                </a:solidFill>
              </a:rPr>
              <a:t>быстрым</a:t>
            </a:r>
            <a:r>
              <a:rPr lang="ru-RU" dirty="0" smtClean="0"/>
              <a:t> ответом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819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Типы ПД в миокарде</a:t>
            </a:r>
          </a:p>
        </p:txBody>
      </p:sp>
      <p:pic>
        <p:nvPicPr>
          <p:cNvPr id="1781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8461" y="900752"/>
            <a:ext cx="5440204" cy="595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1791" y="50665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Типы </a:t>
            </a:r>
            <a:r>
              <a:rPr lang="ru-RU" sz="3200" b="1" dirty="0" err="1"/>
              <a:t>кардиомиоцитов</a:t>
            </a:r>
            <a:r>
              <a:rPr lang="ru-RU" sz="3200" b="1" dirty="0"/>
              <a:t>: физиологическая классификация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341194" y="2158574"/>
            <a:ext cx="8802806" cy="4114800"/>
          </a:xfrm>
        </p:spPr>
        <p:txBody>
          <a:bodyPr/>
          <a:lstStyle/>
          <a:p>
            <a:pPr eaLnBrk="1" hangingPunct="1"/>
            <a:r>
              <a:rPr lang="ru-RU" dirty="0" err="1" smtClean="0"/>
              <a:t>Кардиомиоциты</a:t>
            </a:r>
            <a:r>
              <a:rPr lang="ru-RU" dirty="0" smtClean="0"/>
              <a:t> с </a:t>
            </a:r>
            <a:r>
              <a:rPr lang="ru-RU" b="1" i="1" dirty="0" smtClean="0">
                <a:solidFill>
                  <a:schemeClr val="tx2"/>
                </a:solidFill>
              </a:rPr>
              <a:t>медленным</a:t>
            </a:r>
            <a:r>
              <a:rPr lang="ru-RU" dirty="0" smtClean="0"/>
              <a:t> ответом:</a:t>
            </a:r>
          </a:p>
          <a:p>
            <a:pPr lvl="1" eaLnBrk="1" hangingPunct="1"/>
            <a:r>
              <a:rPr lang="ru-RU" sz="2400" dirty="0" smtClean="0"/>
              <a:t>Медленная деполяризация (</a:t>
            </a:r>
            <a:r>
              <a:rPr lang="en-US" sz="2400" dirty="0" smtClean="0">
                <a:sym typeface="Wingdings" pitchFamily="2" charset="2"/>
              </a:rPr>
              <a:t></a:t>
            </a:r>
            <a:r>
              <a:rPr lang="ru-RU" sz="2400" dirty="0" smtClean="0">
                <a:sym typeface="Wingdings" pitchFamily="2" charset="2"/>
              </a:rPr>
              <a:t>медленное проведение)</a:t>
            </a:r>
            <a:endParaRPr lang="ru-RU" sz="2400" dirty="0" smtClean="0"/>
          </a:p>
          <a:p>
            <a:pPr lvl="1" eaLnBrk="1" hangingPunct="1"/>
            <a:r>
              <a:rPr lang="ru-RU" sz="2400" dirty="0" err="1" smtClean="0"/>
              <a:t>Автоматия</a:t>
            </a:r>
            <a:r>
              <a:rPr lang="ru-RU" sz="2400" dirty="0" smtClean="0"/>
              <a:t> (</a:t>
            </a:r>
            <a:r>
              <a:rPr lang="ru-RU" sz="2400" dirty="0" err="1" smtClean="0"/>
              <a:t>пейсмейкерный</a:t>
            </a:r>
            <a:r>
              <a:rPr lang="ru-RU" sz="2400" dirty="0" smtClean="0"/>
              <a:t> потенциал)</a:t>
            </a:r>
          </a:p>
          <a:p>
            <a:r>
              <a:rPr lang="ru-RU" dirty="0" err="1" smtClean="0"/>
              <a:t>Кардиомиоциты</a:t>
            </a:r>
            <a:r>
              <a:rPr lang="ru-RU" dirty="0" smtClean="0"/>
              <a:t> с быстрым ответом:</a:t>
            </a:r>
          </a:p>
          <a:p>
            <a:pPr lvl="1" eaLnBrk="1" hangingPunct="1"/>
            <a:r>
              <a:rPr lang="ru-RU" sz="2400" dirty="0" smtClean="0"/>
              <a:t>Быстрая деполяризация (</a:t>
            </a:r>
            <a:r>
              <a:rPr lang="ru-RU" sz="2400" dirty="0" smtClean="0">
                <a:sym typeface="Wingdings" pitchFamily="2" charset="2"/>
              </a:rPr>
              <a:t> </a:t>
            </a:r>
            <a:r>
              <a:rPr lang="ru-RU" sz="2400" dirty="0" smtClean="0"/>
              <a:t>быстрое проведение)</a:t>
            </a:r>
          </a:p>
          <a:p>
            <a:pPr lvl="1" eaLnBrk="1" hangingPunct="1"/>
            <a:r>
              <a:rPr lang="ru-RU" sz="2400" dirty="0" err="1" smtClean="0"/>
              <a:t>Автоматия</a:t>
            </a:r>
            <a:r>
              <a:rPr lang="ru-RU" sz="2400" dirty="0" smtClean="0"/>
              <a:t> отсутствует или слабо выражена («навязанный ритм»)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113548" y="2098912"/>
            <a:ext cx="7239000" cy="23749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Генерация медленного ответа (</a:t>
            </a:r>
            <a:r>
              <a:rPr lang="ru-RU" b="1" dirty="0" err="1"/>
              <a:t>пейсмейкерного</a:t>
            </a:r>
            <a:r>
              <a:rPr lang="ru-RU" b="1" dirty="0"/>
              <a:t> потенциала)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/>
              <a:t>Проводящая система сердца</a:t>
            </a:r>
          </a:p>
        </p:txBody>
      </p:sp>
      <p:pic>
        <p:nvPicPr>
          <p:cNvPr id="172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056" y="109184"/>
            <a:ext cx="7932892" cy="645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Потенциал действия пейсмейкерных кардиомиоцитов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23850" y="5373688"/>
            <a:ext cx="882015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23888" indent="-623888">
              <a:spcBef>
                <a:spcPct val="50000"/>
              </a:spcBef>
            </a:pPr>
            <a:r>
              <a:rPr lang="ru-RU" b="1">
                <a:solidFill>
                  <a:schemeClr val="hlink"/>
                </a:solidFill>
              </a:rPr>
              <a:t>СДД</a:t>
            </a:r>
            <a:r>
              <a:rPr lang="ru-RU"/>
              <a:t> –  (1) медленная </a:t>
            </a:r>
            <a:r>
              <a:rPr lang="ru-RU" i="1">
                <a:solidFill>
                  <a:schemeClr val="hlink"/>
                </a:solidFill>
              </a:rPr>
              <a:t>спонтанная диастолическая деполяризация</a:t>
            </a:r>
            <a:endParaRPr lang="ru-RU"/>
          </a:p>
          <a:p>
            <a:pPr marL="623888" indent="-623888">
              <a:spcBef>
                <a:spcPct val="50000"/>
              </a:spcBef>
            </a:pPr>
            <a:r>
              <a:rPr lang="ru-RU" b="1">
                <a:solidFill>
                  <a:schemeClr val="tx2"/>
                </a:solidFill>
              </a:rPr>
              <a:t>ПД</a:t>
            </a:r>
            <a:r>
              <a:rPr lang="ru-RU"/>
              <a:t> – потенциал действия: (2) быстрая деполяризация + (3) реполяризация</a:t>
            </a:r>
          </a:p>
          <a:p>
            <a:pPr marL="623888" indent="-623888">
              <a:spcBef>
                <a:spcPct val="50000"/>
              </a:spcBef>
            </a:pPr>
            <a:r>
              <a:rPr lang="ru-RU" b="1">
                <a:solidFill>
                  <a:schemeClr val="tx2"/>
                </a:solidFill>
              </a:rPr>
              <a:t>МДП</a:t>
            </a:r>
            <a:r>
              <a:rPr lang="ru-RU"/>
              <a:t> – максимальный диастолический потенциал</a:t>
            </a:r>
          </a:p>
        </p:txBody>
      </p:sp>
      <p:pic>
        <p:nvPicPr>
          <p:cNvPr id="24580" name="Picture 7" descr="ПД пейсмейкерных кардиомиоцитов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628775"/>
            <a:ext cx="5334000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6877050" y="3429000"/>
            <a:ext cx="1943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Пороговый потенциал</a:t>
            </a:r>
          </a:p>
        </p:txBody>
      </p:sp>
      <p:sp>
        <p:nvSpPr>
          <p:cNvPr id="24582" name="Oval 8"/>
          <p:cNvSpPr>
            <a:spLocks noChangeArrowheads="1"/>
          </p:cNvSpPr>
          <p:nvPr/>
        </p:nvSpPr>
        <p:spPr bwMode="auto">
          <a:xfrm>
            <a:off x="2700338" y="4005263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/>
              <a:t>1</a:t>
            </a:r>
          </a:p>
        </p:txBody>
      </p:sp>
      <p:sp>
        <p:nvSpPr>
          <p:cNvPr id="24583" name="Oval 9"/>
          <p:cNvSpPr>
            <a:spLocks noChangeArrowheads="1"/>
          </p:cNvSpPr>
          <p:nvPr/>
        </p:nvSpPr>
        <p:spPr bwMode="auto">
          <a:xfrm>
            <a:off x="3132138" y="3213100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2</a:t>
            </a:r>
          </a:p>
        </p:txBody>
      </p:sp>
      <p:sp>
        <p:nvSpPr>
          <p:cNvPr id="24584" name="Oval 10"/>
          <p:cNvSpPr>
            <a:spLocks noChangeArrowheads="1"/>
          </p:cNvSpPr>
          <p:nvPr/>
        </p:nvSpPr>
        <p:spPr bwMode="auto">
          <a:xfrm>
            <a:off x="4067175" y="3284538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3</a:t>
            </a:r>
          </a:p>
        </p:txBody>
      </p:sp>
      <p:sp>
        <p:nvSpPr>
          <p:cNvPr id="24585" name="Oval 11"/>
          <p:cNvSpPr>
            <a:spLocks noChangeArrowheads="1"/>
          </p:cNvSpPr>
          <p:nvPr/>
        </p:nvSpPr>
        <p:spPr bwMode="auto">
          <a:xfrm>
            <a:off x="4643438" y="4005263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9" descr="ПД пейсмейкерных кардиомиоцит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557338"/>
            <a:ext cx="41798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Ионная природа ПД пейсмейкерных кардиомиоцитов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1620838" y="3357563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1</a:t>
            </a: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1908175" y="2781300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2</a:t>
            </a: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2773363" y="2924175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3</a:t>
            </a:r>
          </a:p>
        </p:txBody>
      </p:sp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5364163" y="1700213"/>
            <a:ext cx="3600450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I</a:t>
            </a:r>
            <a:r>
              <a:rPr lang="en-US" i="1" baseline="-25000"/>
              <a:t>f</a:t>
            </a:r>
            <a:r>
              <a:rPr lang="ru-RU" i="1"/>
              <a:t> </a:t>
            </a:r>
            <a:r>
              <a:rPr lang="ru-RU"/>
              <a:t>– медленный входящий катионный (</a:t>
            </a:r>
            <a:r>
              <a:rPr lang="en-US"/>
              <a:t>Na</a:t>
            </a:r>
            <a:r>
              <a:rPr lang="en-US" baseline="30000"/>
              <a:t>+</a:t>
            </a:r>
            <a:r>
              <a:rPr lang="en-US"/>
              <a:t>)</a:t>
            </a:r>
            <a:r>
              <a:rPr lang="ru-RU"/>
              <a:t> ток, вызванный гиперполяризацией (</a:t>
            </a:r>
            <a:r>
              <a:rPr lang="en-US" i="1"/>
              <a:t>funny</a:t>
            </a:r>
            <a:r>
              <a:rPr lang="ru-RU"/>
              <a:t> – «странные», медленные </a:t>
            </a:r>
            <a:r>
              <a:rPr lang="en-US"/>
              <a:t>Na</a:t>
            </a:r>
            <a:r>
              <a:rPr lang="ru-RU"/>
              <a:t> каналы)</a:t>
            </a:r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r>
              <a:rPr lang="en-US" i="1"/>
              <a:t>I</a:t>
            </a:r>
            <a:r>
              <a:rPr lang="en-US" i="1" baseline="-25000"/>
              <a:t>Ca</a:t>
            </a:r>
            <a:r>
              <a:rPr lang="en-US"/>
              <a:t> – </a:t>
            </a:r>
            <a:r>
              <a:rPr lang="ru-RU"/>
              <a:t>быстрый входящий Са</a:t>
            </a:r>
            <a:r>
              <a:rPr lang="ru-RU" baseline="30000"/>
              <a:t>2+</a:t>
            </a:r>
            <a:r>
              <a:rPr lang="ru-RU"/>
              <a:t> ток через </a:t>
            </a:r>
            <a:r>
              <a:rPr lang="en-US"/>
              <a:t>Ca</a:t>
            </a:r>
            <a:r>
              <a:rPr lang="ru-RU"/>
              <a:t> каналы</a:t>
            </a:r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r>
              <a:rPr lang="en-US" i="1"/>
              <a:t>I</a:t>
            </a:r>
            <a:r>
              <a:rPr lang="en-US" i="1" baseline="-25000"/>
              <a:t>K</a:t>
            </a:r>
            <a:r>
              <a:rPr lang="ru-RU"/>
              <a:t> – выходящий К</a:t>
            </a:r>
            <a:r>
              <a:rPr lang="ru-RU" baseline="30000"/>
              <a:t>+</a:t>
            </a:r>
            <a:r>
              <a:rPr lang="ru-RU"/>
              <a:t> ток через К каналы</a:t>
            </a:r>
          </a:p>
        </p:txBody>
      </p:sp>
      <p:sp>
        <p:nvSpPr>
          <p:cNvPr id="25608" name="Oval 12"/>
          <p:cNvSpPr>
            <a:spLocks noChangeArrowheads="1"/>
          </p:cNvSpPr>
          <p:nvPr/>
        </p:nvSpPr>
        <p:spPr bwMode="auto">
          <a:xfrm>
            <a:off x="5076825" y="1773238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1</a:t>
            </a:r>
          </a:p>
        </p:txBody>
      </p:sp>
      <p:sp>
        <p:nvSpPr>
          <p:cNvPr id="25609" name="Oval 13"/>
          <p:cNvSpPr>
            <a:spLocks noChangeArrowheads="1"/>
          </p:cNvSpPr>
          <p:nvPr/>
        </p:nvSpPr>
        <p:spPr bwMode="auto">
          <a:xfrm>
            <a:off x="5076825" y="3644900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2</a:t>
            </a:r>
          </a:p>
        </p:txBody>
      </p:sp>
      <p:sp>
        <p:nvSpPr>
          <p:cNvPr id="25610" name="Oval 14"/>
          <p:cNvSpPr>
            <a:spLocks noChangeArrowheads="1"/>
          </p:cNvSpPr>
          <p:nvPr/>
        </p:nvSpPr>
        <p:spPr bwMode="auto">
          <a:xfrm>
            <a:off x="5076825" y="4797425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3</a:t>
            </a:r>
          </a:p>
        </p:txBody>
      </p:sp>
      <p:sp>
        <p:nvSpPr>
          <p:cNvPr id="25611" name="Text Box 15"/>
          <p:cNvSpPr txBox="1">
            <a:spLocks noChangeArrowheads="1"/>
          </p:cNvSpPr>
          <p:nvPr/>
        </p:nvSpPr>
        <p:spPr bwMode="auto">
          <a:xfrm>
            <a:off x="5148263" y="5516563"/>
            <a:ext cx="3600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Как только МП достигает значения МДП, активируется </a:t>
            </a:r>
            <a:r>
              <a:rPr lang="en-US" i="1"/>
              <a:t>I</a:t>
            </a:r>
            <a:r>
              <a:rPr lang="en-US" i="1" baseline="-25000"/>
              <a:t>f</a:t>
            </a:r>
            <a:r>
              <a:rPr lang="ru-RU"/>
              <a:t>, и генерируется новый ПД</a:t>
            </a:r>
          </a:p>
        </p:txBody>
      </p:sp>
      <p:sp>
        <p:nvSpPr>
          <p:cNvPr id="25612" name="Text Box 16"/>
          <p:cNvSpPr txBox="1">
            <a:spLocks noChangeArrowheads="1"/>
          </p:cNvSpPr>
          <p:nvPr/>
        </p:nvSpPr>
        <p:spPr bwMode="auto">
          <a:xfrm rot="-5400000">
            <a:off x="577056" y="2599532"/>
            <a:ext cx="1012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МП, мВ</a:t>
            </a:r>
          </a:p>
        </p:txBody>
      </p:sp>
      <p:sp>
        <p:nvSpPr>
          <p:cNvPr id="25613" name="Text Box 17"/>
          <p:cNvSpPr txBox="1">
            <a:spLocks noChangeArrowheads="1"/>
          </p:cNvSpPr>
          <p:nvPr/>
        </p:nvSpPr>
        <p:spPr bwMode="auto">
          <a:xfrm>
            <a:off x="0" y="5084763"/>
            <a:ext cx="1270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b="1"/>
              <a:t>Входящий ток</a:t>
            </a:r>
          </a:p>
        </p:txBody>
      </p:sp>
      <p:sp>
        <p:nvSpPr>
          <p:cNvPr id="25614" name="Text Box 18"/>
          <p:cNvSpPr txBox="1">
            <a:spLocks noChangeArrowheads="1"/>
          </p:cNvSpPr>
          <p:nvPr/>
        </p:nvSpPr>
        <p:spPr bwMode="auto">
          <a:xfrm>
            <a:off x="0" y="4508500"/>
            <a:ext cx="1400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b="1"/>
              <a:t>Выходящий 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2"/>
          <p:cNvSpPr>
            <a:spLocks noChangeArrowheads="1"/>
          </p:cNvSpPr>
          <p:nvPr/>
        </p:nvSpPr>
        <p:spPr bwMode="auto">
          <a:xfrm>
            <a:off x="2239963" y="2238375"/>
            <a:ext cx="4787900" cy="31273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5650" y="188913"/>
            <a:ext cx="7772400" cy="1470025"/>
          </a:xfrm>
        </p:spPr>
        <p:txBody>
          <a:bodyPr/>
          <a:lstStyle/>
          <a:p>
            <a:r>
              <a:rPr lang="ru-RU" dirty="0"/>
              <a:t>Кровообращение</a:t>
            </a:r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2843213" y="3141663"/>
            <a:ext cx="3600450" cy="1366837"/>
          </a:xfrm>
          <a:prstGeom prst="ellipse">
            <a:avLst/>
          </a:prstGeom>
          <a:solidFill>
            <a:srgbClr val="FF66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7" name="Freeform 5"/>
          <p:cNvSpPr>
            <a:spLocks/>
          </p:cNvSpPr>
          <p:nvPr/>
        </p:nvSpPr>
        <p:spPr bwMode="auto">
          <a:xfrm rot="3906654">
            <a:off x="7236619" y="1843882"/>
            <a:ext cx="1011237" cy="1079500"/>
          </a:xfrm>
          <a:custGeom>
            <a:avLst/>
            <a:gdLst/>
            <a:ahLst/>
            <a:cxnLst>
              <a:cxn ang="0">
                <a:pos x="91" y="272"/>
              </a:cxn>
              <a:cxn ang="0">
                <a:pos x="181" y="45"/>
              </a:cxn>
              <a:cxn ang="0">
                <a:pos x="272" y="0"/>
              </a:cxn>
              <a:cxn ang="0">
                <a:pos x="408" y="45"/>
              </a:cxn>
              <a:cxn ang="0">
                <a:pos x="499" y="45"/>
              </a:cxn>
              <a:cxn ang="0">
                <a:pos x="544" y="181"/>
              </a:cxn>
              <a:cxn ang="0">
                <a:pos x="544" y="590"/>
              </a:cxn>
              <a:cxn ang="0">
                <a:pos x="499" y="680"/>
              </a:cxn>
              <a:cxn ang="0">
                <a:pos x="408" y="816"/>
              </a:cxn>
              <a:cxn ang="0">
                <a:pos x="227" y="771"/>
              </a:cxn>
              <a:cxn ang="0">
                <a:pos x="136" y="680"/>
              </a:cxn>
              <a:cxn ang="0">
                <a:pos x="91" y="544"/>
              </a:cxn>
              <a:cxn ang="0">
                <a:pos x="0" y="454"/>
              </a:cxn>
              <a:cxn ang="0">
                <a:pos x="45" y="363"/>
              </a:cxn>
              <a:cxn ang="0">
                <a:pos x="91" y="272"/>
              </a:cxn>
            </a:cxnLst>
            <a:rect l="0" t="0" r="r" b="b"/>
            <a:pathLst>
              <a:path w="544" h="816">
                <a:moveTo>
                  <a:pt x="91" y="272"/>
                </a:moveTo>
                <a:lnTo>
                  <a:pt x="181" y="45"/>
                </a:lnTo>
                <a:lnTo>
                  <a:pt x="272" y="0"/>
                </a:lnTo>
                <a:lnTo>
                  <a:pt x="408" y="45"/>
                </a:lnTo>
                <a:lnTo>
                  <a:pt x="499" y="45"/>
                </a:lnTo>
                <a:lnTo>
                  <a:pt x="544" y="181"/>
                </a:lnTo>
                <a:lnTo>
                  <a:pt x="544" y="590"/>
                </a:lnTo>
                <a:lnTo>
                  <a:pt x="499" y="680"/>
                </a:lnTo>
                <a:lnTo>
                  <a:pt x="408" y="816"/>
                </a:lnTo>
                <a:lnTo>
                  <a:pt x="227" y="771"/>
                </a:lnTo>
                <a:lnTo>
                  <a:pt x="136" y="680"/>
                </a:lnTo>
                <a:lnTo>
                  <a:pt x="91" y="544"/>
                </a:lnTo>
                <a:lnTo>
                  <a:pt x="0" y="454"/>
                </a:lnTo>
                <a:lnTo>
                  <a:pt x="45" y="363"/>
                </a:lnTo>
                <a:lnTo>
                  <a:pt x="91" y="27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7451725" y="2205038"/>
            <a:ext cx="325438" cy="4333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Freeform 7"/>
          <p:cNvSpPr>
            <a:spLocks/>
          </p:cNvSpPr>
          <p:nvPr/>
        </p:nvSpPr>
        <p:spPr bwMode="auto">
          <a:xfrm rot="4518794">
            <a:off x="7846219" y="2674144"/>
            <a:ext cx="1011238" cy="1079500"/>
          </a:xfrm>
          <a:custGeom>
            <a:avLst/>
            <a:gdLst/>
            <a:ahLst/>
            <a:cxnLst>
              <a:cxn ang="0">
                <a:pos x="91" y="272"/>
              </a:cxn>
              <a:cxn ang="0">
                <a:pos x="181" y="45"/>
              </a:cxn>
              <a:cxn ang="0">
                <a:pos x="272" y="0"/>
              </a:cxn>
              <a:cxn ang="0">
                <a:pos x="408" y="45"/>
              </a:cxn>
              <a:cxn ang="0">
                <a:pos x="499" y="45"/>
              </a:cxn>
              <a:cxn ang="0">
                <a:pos x="544" y="181"/>
              </a:cxn>
              <a:cxn ang="0">
                <a:pos x="544" y="590"/>
              </a:cxn>
              <a:cxn ang="0">
                <a:pos x="499" y="680"/>
              </a:cxn>
              <a:cxn ang="0">
                <a:pos x="408" y="816"/>
              </a:cxn>
              <a:cxn ang="0">
                <a:pos x="227" y="771"/>
              </a:cxn>
              <a:cxn ang="0">
                <a:pos x="136" y="680"/>
              </a:cxn>
              <a:cxn ang="0">
                <a:pos x="91" y="544"/>
              </a:cxn>
              <a:cxn ang="0">
                <a:pos x="0" y="454"/>
              </a:cxn>
              <a:cxn ang="0">
                <a:pos x="45" y="363"/>
              </a:cxn>
              <a:cxn ang="0">
                <a:pos x="91" y="272"/>
              </a:cxn>
            </a:cxnLst>
            <a:rect l="0" t="0" r="r" b="b"/>
            <a:pathLst>
              <a:path w="544" h="816">
                <a:moveTo>
                  <a:pt x="91" y="272"/>
                </a:moveTo>
                <a:lnTo>
                  <a:pt x="181" y="45"/>
                </a:lnTo>
                <a:lnTo>
                  <a:pt x="272" y="0"/>
                </a:lnTo>
                <a:lnTo>
                  <a:pt x="408" y="45"/>
                </a:lnTo>
                <a:lnTo>
                  <a:pt x="499" y="45"/>
                </a:lnTo>
                <a:lnTo>
                  <a:pt x="544" y="181"/>
                </a:lnTo>
                <a:lnTo>
                  <a:pt x="544" y="590"/>
                </a:lnTo>
                <a:lnTo>
                  <a:pt x="499" y="680"/>
                </a:lnTo>
                <a:lnTo>
                  <a:pt x="408" y="816"/>
                </a:lnTo>
                <a:lnTo>
                  <a:pt x="227" y="771"/>
                </a:lnTo>
                <a:lnTo>
                  <a:pt x="136" y="680"/>
                </a:lnTo>
                <a:lnTo>
                  <a:pt x="91" y="544"/>
                </a:lnTo>
                <a:lnTo>
                  <a:pt x="0" y="454"/>
                </a:lnTo>
                <a:lnTo>
                  <a:pt x="45" y="363"/>
                </a:lnTo>
                <a:lnTo>
                  <a:pt x="91" y="27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8316913" y="3068638"/>
            <a:ext cx="325437" cy="4333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1" name="Freeform 9"/>
          <p:cNvSpPr>
            <a:spLocks/>
          </p:cNvSpPr>
          <p:nvPr/>
        </p:nvSpPr>
        <p:spPr bwMode="auto">
          <a:xfrm rot="15620760">
            <a:off x="8098631" y="3610769"/>
            <a:ext cx="1011238" cy="1079500"/>
          </a:xfrm>
          <a:custGeom>
            <a:avLst/>
            <a:gdLst/>
            <a:ahLst/>
            <a:cxnLst>
              <a:cxn ang="0">
                <a:pos x="91" y="272"/>
              </a:cxn>
              <a:cxn ang="0">
                <a:pos x="181" y="45"/>
              </a:cxn>
              <a:cxn ang="0">
                <a:pos x="272" y="0"/>
              </a:cxn>
              <a:cxn ang="0">
                <a:pos x="408" y="45"/>
              </a:cxn>
              <a:cxn ang="0">
                <a:pos x="499" y="45"/>
              </a:cxn>
              <a:cxn ang="0">
                <a:pos x="544" y="181"/>
              </a:cxn>
              <a:cxn ang="0">
                <a:pos x="544" y="590"/>
              </a:cxn>
              <a:cxn ang="0">
                <a:pos x="499" y="680"/>
              </a:cxn>
              <a:cxn ang="0">
                <a:pos x="408" y="816"/>
              </a:cxn>
              <a:cxn ang="0">
                <a:pos x="227" y="771"/>
              </a:cxn>
              <a:cxn ang="0">
                <a:pos x="136" y="680"/>
              </a:cxn>
              <a:cxn ang="0">
                <a:pos x="91" y="544"/>
              </a:cxn>
              <a:cxn ang="0">
                <a:pos x="0" y="454"/>
              </a:cxn>
              <a:cxn ang="0">
                <a:pos x="45" y="363"/>
              </a:cxn>
              <a:cxn ang="0">
                <a:pos x="91" y="272"/>
              </a:cxn>
            </a:cxnLst>
            <a:rect l="0" t="0" r="r" b="b"/>
            <a:pathLst>
              <a:path w="544" h="816">
                <a:moveTo>
                  <a:pt x="91" y="272"/>
                </a:moveTo>
                <a:lnTo>
                  <a:pt x="181" y="45"/>
                </a:lnTo>
                <a:lnTo>
                  <a:pt x="272" y="0"/>
                </a:lnTo>
                <a:lnTo>
                  <a:pt x="408" y="45"/>
                </a:lnTo>
                <a:lnTo>
                  <a:pt x="499" y="45"/>
                </a:lnTo>
                <a:lnTo>
                  <a:pt x="544" y="181"/>
                </a:lnTo>
                <a:lnTo>
                  <a:pt x="544" y="590"/>
                </a:lnTo>
                <a:lnTo>
                  <a:pt x="499" y="680"/>
                </a:lnTo>
                <a:lnTo>
                  <a:pt x="408" y="816"/>
                </a:lnTo>
                <a:lnTo>
                  <a:pt x="227" y="771"/>
                </a:lnTo>
                <a:lnTo>
                  <a:pt x="136" y="680"/>
                </a:lnTo>
                <a:lnTo>
                  <a:pt x="91" y="544"/>
                </a:lnTo>
                <a:lnTo>
                  <a:pt x="0" y="454"/>
                </a:lnTo>
                <a:lnTo>
                  <a:pt x="45" y="363"/>
                </a:lnTo>
                <a:lnTo>
                  <a:pt x="91" y="27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8316913" y="3860800"/>
            <a:ext cx="325437" cy="4333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3" name="Freeform 11"/>
          <p:cNvSpPr>
            <a:spLocks/>
          </p:cNvSpPr>
          <p:nvPr/>
        </p:nvSpPr>
        <p:spPr bwMode="auto">
          <a:xfrm rot="-2440181">
            <a:off x="7740650" y="4508500"/>
            <a:ext cx="1011238" cy="1079500"/>
          </a:xfrm>
          <a:custGeom>
            <a:avLst/>
            <a:gdLst/>
            <a:ahLst/>
            <a:cxnLst>
              <a:cxn ang="0">
                <a:pos x="91" y="272"/>
              </a:cxn>
              <a:cxn ang="0">
                <a:pos x="181" y="45"/>
              </a:cxn>
              <a:cxn ang="0">
                <a:pos x="272" y="0"/>
              </a:cxn>
              <a:cxn ang="0">
                <a:pos x="408" y="45"/>
              </a:cxn>
              <a:cxn ang="0">
                <a:pos x="499" y="45"/>
              </a:cxn>
              <a:cxn ang="0">
                <a:pos x="544" y="181"/>
              </a:cxn>
              <a:cxn ang="0">
                <a:pos x="544" y="590"/>
              </a:cxn>
              <a:cxn ang="0">
                <a:pos x="499" y="680"/>
              </a:cxn>
              <a:cxn ang="0">
                <a:pos x="408" y="816"/>
              </a:cxn>
              <a:cxn ang="0">
                <a:pos x="227" y="771"/>
              </a:cxn>
              <a:cxn ang="0">
                <a:pos x="136" y="680"/>
              </a:cxn>
              <a:cxn ang="0">
                <a:pos x="91" y="544"/>
              </a:cxn>
              <a:cxn ang="0">
                <a:pos x="0" y="454"/>
              </a:cxn>
              <a:cxn ang="0">
                <a:pos x="45" y="363"/>
              </a:cxn>
              <a:cxn ang="0">
                <a:pos x="91" y="272"/>
              </a:cxn>
            </a:cxnLst>
            <a:rect l="0" t="0" r="r" b="b"/>
            <a:pathLst>
              <a:path w="544" h="816">
                <a:moveTo>
                  <a:pt x="91" y="272"/>
                </a:moveTo>
                <a:lnTo>
                  <a:pt x="181" y="45"/>
                </a:lnTo>
                <a:lnTo>
                  <a:pt x="272" y="0"/>
                </a:lnTo>
                <a:lnTo>
                  <a:pt x="408" y="45"/>
                </a:lnTo>
                <a:lnTo>
                  <a:pt x="499" y="45"/>
                </a:lnTo>
                <a:lnTo>
                  <a:pt x="544" y="181"/>
                </a:lnTo>
                <a:lnTo>
                  <a:pt x="544" y="590"/>
                </a:lnTo>
                <a:lnTo>
                  <a:pt x="499" y="680"/>
                </a:lnTo>
                <a:lnTo>
                  <a:pt x="408" y="816"/>
                </a:lnTo>
                <a:lnTo>
                  <a:pt x="227" y="771"/>
                </a:lnTo>
                <a:lnTo>
                  <a:pt x="136" y="680"/>
                </a:lnTo>
                <a:lnTo>
                  <a:pt x="91" y="544"/>
                </a:lnTo>
                <a:lnTo>
                  <a:pt x="0" y="454"/>
                </a:lnTo>
                <a:lnTo>
                  <a:pt x="45" y="363"/>
                </a:lnTo>
                <a:lnTo>
                  <a:pt x="91" y="27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8027988" y="4724400"/>
            <a:ext cx="325437" cy="4333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 rot="-67328804">
            <a:off x="746125" y="1854200"/>
            <a:ext cx="1368425" cy="485775"/>
          </a:xfrm>
          <a:prstGeom prst="rect">
            <a:avLst/>
          </a:prstGeom>
          <a:solidFill>
            <a:srgbClr val="FFCC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9900"/>
                </a:solidFill>
              </a:rPr>
              <a:t>Легкие 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 rot="-4791732">
            <a:off x="242888" y="3078163"/>
            <a:ext cx="1368425" cy="485775"/>
          </a:xfrm>
          <a:prstGeom prst="rect">
            <a:avLst/>
          </a:prstGeom>
          <a:solidFill>
            <a:srgbClr val="FFCC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9900"/>
                </a:solidFill>
              </a:rPr>
              <a:t>Почки</a:t>
            </a:r>
            <a:r>
              <a:rPr lang="ru-RU"/>
              <a:t> 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 rot="13438980">
            <a:off x="1116013" y="5445125"/>
            <a:ext cx="1368425" cy="485775"/>
          </a:xfrm>
          <a:prstGeom prst="rect">
            <a:avLst/>
          </a:prstGeom>
          <a:solidFill>
            <a:srgbClr val="FFCC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9900"/>
                </a:solidFill>
              </a:rPr>
              <a:t>Кожа  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 rot="-6589624">
            <a:off x="314325" y="4446588"/>
            <a:ext cx="1368425" cy="485775"/>
          </a:xfrm>
          <a:prstGeom prst="rect">
            <a:avLst/>
          </a:prstGeom>
          <a:solidFill>
            <a:srgbClr val="FFCC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9900"/>
                </a:solidFill>
              </a:rPr>
              <a:t>ЖКТ</a:t>
            </a:r>
          </a:p>
        </p:txBody>
      </p:sp>
      <p:sp>
        <p:nvSpPr>
          <p:cNvPr id="3089" name="Oval 17"/>
          <p:cNvSpPr>
            <a:spLocks noChangeArrowheads="1"/>
          </p:cNvSpPr>
          <p:nvPr/>
        </p:nvSpPr>
        <p:spPr bwMode="auto">
          <a:xfrm>
            <a:off x="900113" y="4724400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0" name="Oval 18"/>
          <p:cNvSpPr>
            <a:spLocks noChangeArrowheads="1"/>
          </p:cNvSpPr>
          <p:nvPr/>
        </p:nvSpPr>
        <p:spPr bwMode="auto">
          <a:xfrm>
            <a:off x="1116013" y="2276475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Oval 19"/>
          <p:cNvSpPr>
            <a:spLocks noChangeArrowheads="1"/>
          </p:cNvSpPr>
          <p:nvPr/>
        </p:nvSpPr>
        <p:spPr bwMode="auto">
          <a:xfrm>
            <a:off x="755650" y="4149725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2" name="Oval 20"/>
          <p:cNvSpPr>
            <a:spLocks noChangeArrowheads="1"/>
          </p:cNvSpPr>
          <p:nvPr/>
        </p:nvSpPr>
        <p:spPr bwMode="auto">
          <a:xfrm>
            <a:off x="1979613" y="5805488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3" name="Oval 21"/>
          <p:cNvSpPr>
            <a:spLocks noChangeArrowheads="1"/>
          </p:cNvSpPr>
          <p:nvPr/>
        </p:nvSpPr>
        <p:spPr bwMode="auto">
          <a:xfrm>
            <a:off x="1476375" y="5445125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4" name="Oval 22"/>
          <p:cNvSpPr>
            <a:spLocks noChangeArrowheads="1"/>
          </p:cNvSpPr>
          <p:nvPr/>
        </p:nvSpPr>
        <p:spPr bwMode="auto">
          <a:xfrm>
            <a:off x="755650" y="4076700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5" name="Oval 23"/>
          <p:cNvSpPr>
            <a:spLocks noChangeArrowheads="1"/>
          </p:cNvSpPr>
          <p:nvPr/>
        </p:nvSpPr>
        <p:spPr bwMode="auto">
          <a:xfrm>
            <a:off x="1042988" y="4797425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6" name="Oval 24"/>
          <p:cNvSpPr>
            <a:spLocks noChangeArrowheads="1"/>
          </p:cNvSpPr>
          <p:nvPr/>
        </p:nvSpPr>
        <p:spPr bwMode="auto">
          <a:xfrm>
            <a:off x="1403350" y="1916113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7" name="Oval 25"/>
          <p:cNvSpPr>
            <a:spLocks noChangeArrowheads="1"/>
          </p:cNvSpPr>
          <p:nvPr/>
        </p:nvSpPr>
        <p:spPr bwMode="auto">
          <a:xfrm>
            <a:off x="1331913" y="2060575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8" name="Oval 26"/>
          <p:cNvSpPr>
            <a:spLocks noChangeArrowheads="1"/>
          </p:cNvSpPr>
          <p:nvPr/>
        </p:nvSpPr>
        <p:spPr bwMode="auto">
          <a:xfrm>
            <a:off x="1331913" y="2492375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9" name="Oval 27"/>
          <p:cNvSpPr>
            <a:spLocks noChangeArrowheads="1"/>
          </p:cNvSpPr>
          <p:nvPr/>
        </p:nvSpPr>
        <p:spPr bwMode="auto">
          <a:xfrm rot="10800000">
            <a:off x="1116013" y="4940300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0" name="Oval 28"/>
          <p:cNvSpPr>
            <a:spLocks noChangeArrowheads="1"/>
          </p:cNvSpPr>
          <p:nvPr/>
        </p:nvSpPr>
        <p:spPr bwMode="auto">
          <a:xfrm rot="10800000">
            <a:off x="1331913" y="2492375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1" name="Oval 29"/>
          <p:cNvSpPr>
            <a:spLocks noChangeArrowheads="1"/>
          </p:cNvSpPr>
          <p:nvPr/>
        </p:nvSpPr>
        <p:spPr bwMode="auto">
          <a:xfrm rot="10800000">
            <a:off x="971550" y="4365625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2" name="Oval 30"/>
          <p:cNvSpPr>
            <a:spLocks noChangeArrowheads="1"/>
          </p:cNvSpPr>
          <p:nvPr/>
        </p:nvSpPr>
        <p:spPr bwMode="auto">
          <a:xfrm rot="10800000">
            <a:off x="2195513" y="6021388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3" name="Oval 31"/>
          <p:cNvSpPr>
            <a:spLocks noChangeArrowheads="1"/>
          </p:cNvSpPr>
          <p:nvPr/>
        </p:nvSpPr>
        <p:spPr bwMode="auto">
          <a:xfrm rot="10800000">
            <a:off x="1692275" y="5661025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4" name="Oval 32"/>
          <p:cNvSpPr>
            <a:spLocks noChangeArrowheads="1"/>
          </p:cNvSpPr>
          <p:nvPr/>
        </p:nvSpPr>
        <p:spPr bwMode="auto">
          <a:xfrm rot="10800000">
            <a:off x="971550" y="4292600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5" name="Oval 33"/>
          <p:cNvSpPr>
            <a:spLocks noChangeArrowheads="1"/>
          </p:cNvSpPr>
          <p:nvPr/>
        </p:nvSpPr>
        <p:spPr bwMode="auto">
          <a:xfrm rot="10800000">
            <a:off x="1258888" y="5013325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6" name="Oval 34"/>
          <p:cNvSpPr>
            <a:spLocks noChangeArrowheads="1"/>
          </p:cNvSpPr>
          <p:nvPr/>
        </p:nvSpPr>
        <p:spPr bwMode="auto">
          <a:xfrm rot="10800000">
            <a:off x="1619250" y="2132013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7" name="Oval 35"/>
          <p:cNvSpPr>
            <a:spLocks noChangeArrowheads="1"/>
          </p:cNvSpPr>
          <p:nvPr/>
        </p:nvSpPr>
        <p:spPr bwMode="auto">
          <a:xfrm rot="10800000">
            <a:off x="1547813" y="2276475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8" name="Oval 36"/>
          <p:cNvSpPr>
            <a:spLocks noChangeArrowheads="1"/>
          </p:cNvSpPr>
          <p:nvPr/>
        </p:nvSpPr>
        <p:spPr bwMode="auto">
          <a:xfrm rot="10800000">
            <a:off x="1547813" y="2708275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4024313" y="2473325"/>
            <a:ext cx="1233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кровь</a:t>
            </a:r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2332038" y="4811713"/>
            <a:ext cx="441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111" name="Text Box 39"/>
          <p:cNvSpPr txBox="1">
            <a:spLocks noChangeArrowheads="1"/>
          </p:cNvSpPr>
          <p:nvPr/>
        </p:nvSpPr>
        <p:spPr bwMode="auto">
          <a:xfrm rot="16200000">
            <a:off x="-1433513" y="3554413"/>
            <a:ext cx="34464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009900"/>
                </a:solidFill>
              </a:rPr>
              <a:t>Внешняя среда</a:t>
            </a:r>
          </a:p>
        </p:txBody>
      </p:sp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3302000" y="5784850"/>
            <a:ext cx="4506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FF3300"/>
                </a:solidFill>
              </a:rPr>
              <a:t>Внутренняя среда</a:t>
            </a: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 rot="16200000">
            <a:off x="6768307" y="3550444"/>
            <a:ext cx="1458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ткани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5121 0.06829 C -0.04444 0.03773 -0.02604 -0.0838 -0.00972 -0.11736 C 0.0066 -0.15116 0.02604 -0.12685 0.04618 -0.13426 C 0.06615 -0.14167 0.09358 -0.14421 0.11129 -0.16181 C 0.129 -0.1794 0.13594 -0.22107 0.15295 -0.24005 C 0.16979 -0.25903 0.19566 -0.26574 0.21372 -0.27546 C 0.23177 -0.28588 0.24896 -0.30185 0.26094 -0.30116 C 0.27275 -0.30023 0.27257 -0.275 0.28525 -0.27083 C 0.29757 -0.26644 0.31632 -0.27269 0.33507 -0.27546 C 0.35452 -0.2787 0.38438 -0.29213 0.39966 -0.28843 C 0.41528 -0.28472 0.41563 -0.25532 0.42726 -0.25278 C 0.43872 -0.25023 0.45712 -0.27037 0.46875 -0.27315 C 0.48021 -0.27593 0.48229 -0.27176 0.49757 -0.26944 C 0.51285 -0.26713 0.54271 -0.26482 0.56077 -0.25903 C 0.57882 -0.25324 0.5915 -0.25324 0.60556 -0.23449 C 0.61962 -0.21574 0.64098 -0.17801 0.64497 -0.14676 C 0.64896 -0.11551 0.62066 -0.04769 0.62917 -0.04699 C 0.63768 -0.0463 0.67101 -0.12338 0.69636 -0.14236 C 0.7217 -0.16157 0.76372 -0.15787 0.78143 -0.16181 " pathEditMode="relative" rAng="0" ptsTypes="aaaaaaaaaaaaaaaaaaa">
                                      <p:cBhvr>
                                        <p:cTn id="8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00" y="-18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5902 -0.07871 C -0.04548 -0.07038 -0.00104 -0.03241 0.0224 -0.02871 C 0.04584 -0.025 0.06667 -0.0588 0.08178 -0.05579 C 0.09688 -0.05278 0.1 -0.01829 0.11355 -0.01088 C 0.12709 -0.00348 0.14896 -0.02107 0.16303 -0.01065 C 0.17709 -0.00024 0.1823 0.04652 0.19775 0.05231 C 0.2132 0.0581 0.24063 0.02847 0.25608 0.02361 C 0.27153 0.01875 0.27448 0.01111 0.29011 0.02337 C 0.30573 0.03564 0.33247 0.09305 0.35035 0.09791 C 0.36823 0.10277 0.3783 0.06388 0.39775 0.05231 C 0.41719 0.04074 0.44566 0.03032 0.4665 0.02777 C 0.48733 0.02523 0.51407 0.02615 0.5224 0.0368 C 0.53056 0.04745 0.51511 0.07962 0.51563 0.0912 C 0.51598 0.10277 0.51615 0.10069 0.52431 0.10578 C 0.53212 0.11087 0.554 0.10532 0.56268 0.12129 C 0.57136 0.13726 0.56875 0.18101 0.57657 0.20185 C 0.58438 0.22268 0.59358 0.2375 0.60938 0.24583 C 0.62518 0.25416 0.65608 0.24444 0.67101 0.25254 C 0.68594 0.26064 0.69289 0.28564 0.69862 0.29444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0" y="18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0.09444 0.03658 C -0.07829 0.03218 -0.01892 0.03542 0.00313 0.01158 C 0.02518 -0.01203 0.02171 -0.08564 0.03733 -0.10555 C 0.05278 -0.12546 0.06615 -0.10347 0.09636 -0.1081 C 0.12657 -0.11296 0.19046 -0.12546 0.21823 -0.13356 C 0.24619 -0.14166 0.23698 -0.14004 0.26389 -0.15648 C 0.2908 -0.17291 0.35278 -0.225 0.37987 -0.23287 C 0.40695 -0.24074 0.41285 -0.21134 0.42657 -0.20324 C 0.44011 -0.19514 0.44514 -0.18518 0.46146 -0.18472 C 0.47761 -0.18426 0.50469 -0.20671 0.52483 -0.19977 C 0.54497 -0.19282 0.56355 -0.16157 0.58195 -0.14375 C 0.60035 -0.12592 0.61789 -0.09027 0.63525 -0.09282 C 0.65261 -0.09537 0.67587 -0.14375 0.68646 -0.15902 C 0.69705 -0.17453 0.6941 -0.17314 0.69792 -0.18472 C 0.70191 -0.19606 0.69792 -0.21111 0.70955 -0.22801 C 0.72101 -0.2449 0.75452 -0.27407 0.7665 -0.28634 " pathEditMode="relative" rAng="0" ptsTypes="aaaaaaaaaaaaaaaa">
                                      <p:cBhvr>
                                        <p:cTn id="16" dur="5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0" y="-162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3906 0.05764 C -0.03889 0.02268 -0.04323 -0.11296 -0.03559 -0.15208 C -0.02778 -0.19097 -0.00556 -0.15023 0.00764 -0.17708 C 0.02101 -0.20394 0.03038 -0.2706 0.04358 -0.31343 C 0.05677 -0.35579 0.06996 -0.40741 0.0875 -0.4331 C 0.10521 -0.45833 0.13125 -0.45695 0.14948 -0.46713 C 0.16771 -0.47685 0.18507 -0.49259 0.19722 -0.4919 C 0.20937 -0.49097 0.2092 -0.46644 0.22187 -0.46204 C 0.23455 -0.4581 0.25364 -0.46458 0.27309 -0.46713 C 0.29253 -0.47014 0.32292 -0.48287 0.33854 -0.47917 C 0.35434 -0.4757 0.35608 -0.45486 0.36684 -0.44514 C 0.37708 -0.43519 0.38906 -0.42408 0.40052 -0.42222 C 0.41163 -0.4213 0.42187 -0.44121 0.43559 -0.43704 C 0.44913 -0.4338 0.46736 -0.40926 0.4816 -0.40023 C 0.49601 -0.39121 0.50868 -0.39514 0.52239 -0.38333 C 0.53594 -0.37083 0.54739 -0.33079 0.56302 -0.32824 C 0.57864 -0.32593 0.60486 -0.35648 0.61684 -0.36875 C 0.62864 -0.38102 0.62969 -0.38033 0.63472 -0.40139 C 0.63993 -0.42292 0.64479 -0.47755 0.64739 -0.49722 " pathEditMode="relative" rAng="0" ptsTypes="aaaaaaaaaaaaaaaaaaa">
                                      <p:cBhvr>
                                        <p:cTn id="20" dur="5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0" y="-27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0434 0.08912 C -0.03871 0.07384 -0.01406 0.01991 -0.01302 -0.00393 C -0.01198 -0.02778 -0.03437 -0.03055 -0.03628 -0.05324 C -0.03836 -0.07592 -0.03368 -0.12685 -0.02569 -0.14074 C -0.01753 -0.1544 0.0033 -0.12731 0.01198 -0.13518 C 0.02066 -0.14282 0.01893 -0.17986 0.02657 -0.18727 C 0.03403 -0.19444 0.05313 -0.17268 0.05695 -0.17916 C 0.06077 -0.18565 0.04584 -0.21319 0.04966 -0.22569 C 0.05348 -0.23796 0.07118 -0.23634 0.08004 -0.25278 C 0.08889 -0.26944 0.08872 -0.29791 0.10365 -0.32546 C 0.11823 -0.35301 0.15365 -0.40741 0.16841 -0.41713 C 0.18334 -0.42685 0.18039 -0.38935 0.19306 -0.38495 C 0.20573 -0.38032 0.22466 -0.38703 0.24393 -0.39028 C 0.26355 -0.39328 0.29375 -0.40764 0.30938 -0.4037 C 0.32518 -0.39977 0.32726 -0.37222 0.33768 -0.3662 C 0.34809 -0.36018 0.35921 -0.36504 0.37153 -0.36759 C 0.38368 -0.37014 0.39566 -0.38287 0.41094 -0.38171 C 0.42622 -0.38055 0.44653 -0.36528 0.46355 -0.36065 C 0.48056 -0.35602 0.50191 -0.37361 0.51355 -0.35347 C 0.52518 -0.33333 0.52848 -0.27384 0.53334 -0.23958 C 0.53802 -0.20532 0.52987 -0.16481 0.54219 -0.14815 C 0.55452 -0.13171 0.57379 -0.15208 0.60747 -0.14004 C 0.64098 -0.12801 0.71546 -0.08842 0.74375 -0.075 " pathEditMode="relative" rAng="0" ptsTypes="aaaaaaaaaaaaaaaaaaaaaaa">
                                      <p:cBhvr>
                                        <p:cTn id="24" dur="5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00" y="-25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-0.05902 0.06828 C -0.04357 0.06365 0.01337 0.06712 0.03455 0.04097 C 0.05573 0.01481 0.05226 -0.06598 0.06719 -0.08774 C 0.08212 -0.1095 0.09497 -0.08542 0.12396 -0.09075 C 0.15296 -0.09584 0.21407 -0.1095 0.24063 -0.11852 C 0.26754 -0.12732 0.25869 -0.1257 0.28455 -0.14375 C 0.31042 -0.16181 0.37275 -0.22362 0.39601 -0.22778 C 0.41928 -0.23195 0.41094 -0.17686 0.42396 -0.16806 C 0.43698 -0.15926 0.45556 -0.17061 0.47396 -0.17454 C 0.49237 -0.17848 0.51841 -0.19468 0.53473 -0.19121 C 0.55087 -0.18774 0.55365 -0.17362 0.57136 -0.15394 C 0.58889 -0.13426 0.62084 -0.075 0.64063 -0.07385 C 0.66042 -0.07269 0.67969 -0.12963 0.68976 -0.14653 C 0.69983 -0.16343 0.69705 -0.16204 0.7007 -0.17454 C 0.70452 -0.18727 0.7007 -0.20371 0.71181 -0.22223 C 0.72292 -0.24098 0.75504 -0.27292 0.76632 -0.28635 " pathEditMode="relative" rAng="0" ptsTypes="aaaaaaaaaaaaaaaa">
                                      <p:cBhvr>
                                        <p:cTn id="28" dur="5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00" y="-17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9045 0.0787 C -0.08334 0.04421 -0.06389 -0.09375 -0.0467 -0.13195 C -0.02969 -0.17037 -0.0092 -0.14259 0.01198 -0.15093 C 0.03316 -0.15949 0.0618 -0.16227 0.08055 -0.18218 C 0.09913 -0.20232 0.10642 -0.24954 0.1243 -0.27107 C 0.14219 -0.29259 0.16927 -0.3 0.18837 -0.31134 C 0.20712 -0.32292 0.22535 -0.34121 0.23802 -0.34028 C 0.25035 -0.33935 0.25017 -0.31065 0.26337 -0.30579 C 0.27639 -0.30116 0.29618 -0.3081 0.31597 -0.31134 C 0.33646 -0.31482 0.36771 -0.33009 0.38385 -0.32593 C 0.40017 -0.32176 0.40191 -0.29699 0.41285 -0.28565 C 0.42378 -0.27477 0.43628 -0.26111 0.44774 -0.25949 C 0.45955 -0.25834 0.47014 -0.28102 0.48437 -0.27685 C 0.49826 -0.27269 0.51701 -0.24445 0.53194 -0.2338 C 0.54635 -0.22315 0.55972 -0.22732 0.57378 -0.21389 C 0.58802 -0.2 0.60746 -0.17732 0.61597 -0.15047 C 0.62465 -0.12338 0.61198 -0.05047 0.62517 -0.05209 C 0.63837 -0.05371 0.66927 -0.13866 0.69601 -0.16042 C 0.72274 -0.18195 0.76684 -0.17778 0.78541 -0.18218 " pathEditMode="relative" rAng="0" ptsTypes="aaaaaaaaaaaaaaaaaaa">
                                      <p:cBhvr>
                                        <p:cTn id="32" dur="5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00" y="-21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11406 -0.01574 C -0.09861 -0.00718 -0.0474 0.03241 -0.02049 0.03634 C 0.00642 0.04005 0.03125 -0.00417 0.04791 0.0081 C 0.06441 0.02037 0.0651 0.08935 0.07899 0.10949 C 0.09305 0.12986 0.11337 0.1287 0.13177 0.13009 C 0.15017 0.13148 0.16996 0.12546 0.18923 0.11898 C 0.20868 0.1125 0.23194 0.09537 0.24844 0.09074 C 0.26475 0.08611 0.27413 0.09514 0.2875 0.09074 C 0.30087 0.08634 0.3085 0.06458 0.32847 0.06412 C 0.34844 0.06389 0.38038 0.0787 0.40712 0.08981 C 0.43403 0.10092 0.47274 0.11528 0.48889 0.13009 C 0.50503 0.14491 0.49444 0.17222 0.50399 0.17755 C 0.51371 0.18287 0.53819 0.1618 0.54705 0.16134 C 0.55573 0.16111 0.54757 0.1713 0.55694 0.17662 C 0.56597 0.18194 0.59114 0.17616 0.60121 0.19282 C 0.61111 0.20949 0.60816 0.25509 0.61719 0.27685 C 0.62604 0.29861 0.63663 0.31412 0.65486 0.32292 C 0.67309 0.33148 0.70868 0.3213 0.72587 0.32986 C 0.74305 0.33819 0.75104 0.36435 0.75764 0.37361 " pathEditMode="relative" rAng="0" ptsTypes="aaaaaaaaaaaaaaaaaaa">
                                      <p:cBhvr>
                                        <p:cTn id="36" dur="5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0" y="19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11424 -0.0787 C -0.09879 -0.06875 -0.04757 -0.02268 -0.02066 -0.01828 C 0.00625 -0.01389 0.03107 -0.06527 0.04774 -0.05115 C 0.06423 -0.0368 0.06475 0.04861 0.07881 0.0669 C 0.09288 0.08519 0.11475 0.05301 0.13177 0.05926 C 0.14913 0.06551 0.16441 0.10371 0.18194 0.10486 C 0.19947 0.10602 0.21979 0.07616 0.23732 0.06621 C 0.25486 0.05625 0.26961 0.03936 0.2875 0.04514 C 0.30538 0.05093 0.31979 0.08982 0.34513 0.10139 C 0.37048 0.11297 0.41718 0.11065 0.43993 0.11528 C 0.46267 0.11991 0.46753 0.12477 0.48194 0.1294 C 0.49635 0.13403 0.51597 0.14399 0.52673 0.14352 C 0.5375 0.14306 0.54201 0.12686 0.54704 0.12709 C 0.55208 0.12732 0.54756 0.13866 0.55694 0.14491 C 0.56597 0.15093 0.59114 0.14422 0.60104 0.16366 C 0.61111 0.18287 0.60816 0.23588 0.61718 0.26111 C 0.62604 0.28658 0.63663 0.30463 0.65486 0.31459 C 0.67309 0.32477 0.70868 0.31297 0.72586 0.32269 C 0.74288 0.33264 0.75104 0.36274 0.75763 0.37361 " pathEditMode="relative" rAng="0" ptsTypes="aaaaaaaaaaaaaaaaaaa">
                                      <p:cBhvr>
                                        <p:cTn id="40" dur="5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0" y="22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0.06702 -0.14167 C -0.05209 -0.13287 0.00243 -0.10903 0.02361 -0.08889 C 0.04496 -0.06898 0.04322 -0.04746 0.06111 -0.02199 C 0.07916 0.00347 0.10121 0.05023 0.13142 0.06319 C 0.16163 0.07615 0.21493 0.05879 0.24288 0.05578 C 0.27066 0.05277 0.28055 0.04537 0.29861 0.0449 C 0.31649 0.04421 0.3401 0.05833 0.35138 0.05208 C 0.3625 0.04606 0.35572 0.01805 0.36614 0.00764 C 0.37638 -0.00278 0.39427 -0.01459 0.41284 -0.01088 C 0.43142 -0.00718 0.45694 0.01203 0.47743 0.02986 C 0.49809 0.04768 0.52013 0.07569 0.53611 0.09652 C 0.55225 0.11759 0.56805 0.16551 0.5743 0.15578 C 0.58038 0.14606 0.57187 0.05509 0.57326 0.03796 C 0.57465 0.02083 0.57378 0.04791 0.58298 0.05324 C 0.59166 0.05879 0.61597 0.05277 0.62569 0.06967 C 0.63541 0.08657 0.63246 0.13287 0.64114 0.15486 C 0.64982 0.17708 0.66006 0.19282 0.67777 0.20162 C 0.69531 0.21041 0.72968 0.2 0.74635 0.20856 C 0.76302 0.21713 0.77083 0.24352 0.77725 0.25301 " pathEditMode="relative" rAng="0" ptsTypes="aaaaaaaaaaaaaaaaaaa">
                                      <p:cBhvr>
                                        <p:cTn id="44" dur="5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00" y="19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5121 0.06829 C -0.04444 0.03773 -0.02604 -0.0838 -0.00972 -0.11736 C 0.0066 -0.15116 0.02605 -0.12685 0.04618 -0.13426 C 0.06615 -0.14167 0.09896 -0.17222 0.11129 -0.1618 C 0.12362 -0.15139 0.11007 -0.09005 0.12032 -0.0713 C 0.13056 -0.05255 0.15278 -0.05717 0.17275 -0.04907 C 0.19271 -0.04097 0.20434 -0.02106 0.23976 -0.02315 C 0.27518 -0.02523 0.35122 -0.05301 0.38559 -0.06204 C 0.41997 -0.07106 0.41719 -0.06875 0.44601 -0.07685 C 0.47553 -0.08495 0.53646 -0.10717 0.56059 -0.11018 C 0.58473 -0.11319 0.56841 -0.09005 0.59115 -0.09537 C 0.61372 -0.10069 0.66459 -0.13125 0.69636 -0.14236 C 0.72813 -0.15347 0.76372 -0.15787 0.78143 -0.1618 " pathEditMode="relative" rAng="0" ptsTypes="aaaaaaaaaaaaa">
                                      <p:cBhvr>
                                        <p:cTn id="48" dur="5000" spd="-100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00" y="-12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5903 -0.07871 C -0.04549 -0.07037 0.00711 -0.0419 0.02239 -0.02871 C 0.03767 -0.01551 0.02361 -0.01065 0.03281 0.00046 C 0.04201 0.01157 0.0625 -0.00209 0.07725 0.0375 C 0.09201 0.07708 0.10156 0.19699 0.1217 0.2375 C 0.14184 0.27801 0.16961 0.26551 0.19809 0.28009 C 0.22656 0.29467 0.27083 0.31412 0.29253 0.32453 C 0.31423 0.33495 0.31006 0.34421 0.32864 0.34305 C 0.34722 0.34189 0.38472 0.32199 0.40364 0.31713 C 0.42256 0.31227 0.42031 0.32824 0.44253 0.31342 C 0.46475 0.29861 0.5092 0.23958 0.53697 0.22824 C 0.56475 0.21689 0.58697 0.24189 0.60937 0.24583 C 0.63177 0.24977 0.65607 0.24444 0.671 0.25254 C 0.68593 0.26064 0.69288 0.28564 0.69861 0.29444 " pathEditMode="relative" rAng="0" ptsTypes="aaaaaaaaaaaaaa">
                                      <p:cBhvr>
                                        <p:cTn id="52" dur="5000" spd="-100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0" y="21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0.09445 0.03658 C -0.0783 0.03218 -0.01893 0.03542 0.00312 0.01158 C 0.02517 -0.01203 0.0217 -0.08564 0.03732 -0.10555 C 0.05277 -0.12546 0.07257 -0.11782 0.09635 -0.1081 C 0.12013 -0.09837 0.15347 -0.0743 0.18055 -0.04675 C 0.20763 -0.01921 0.23402 0.0375 0.25833 0.05695 C 0.28263 0.07639 0.30208 0.072 0.32638 0.06991 C 0.35069 0.06783 0.38402 0.03936 0.40416 0.04399 C 0.4243 0.04862 0.43125 0.09491 0.44722 0.09769 C 0.46319 0.10047 0.48194 0.07362 0.5 0.06065 C 0.51805 0.04769 0.53281 0.04538 0.55538 0.01991 C 0.57795 -0.00555 0.61336 -0.06296 0.63524 -0.09282 C 0.65711 -0.12268 0.67586 -0.14375 0.68645 -0.15902 C 0.69704 -0.17453 0.69409 -0.17314 0.69791 -0.18472 C 0.70191 -0.19606 0.69791 -0.21111 0.70954 -0.228 C 0.721 -0.2449 0.75451 -0.27407 0.76649 -0.28634 " pathEditMode="relative" rAng="0" ptsTypes="aaaaaaaaaaaaaaaa">
                                      <p:cBhvr>
                                        <p:cTn id="56" dur="5000" spd="-100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0" y="-13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3906 0.05764 C -0.03889 0.02268 -0.04323 -0.11296 -0.03559 -0.15208 C -0.02778 -0.19097 -0.00781 -0.1581 0.00764 -0.17708 C 0.02309 -0.19607 0.04305 -0.26158 0.05781 -0.26597 C 0.07257 -0.27037 0.08368 -0.21852 0.0967 -0.20301 C 0.10972 -0.1875 0.11198 -0.18333 0.13559 -0.17338 C 0.1592 -0.16343 0.20555 -0.14676 0.23837 -0.14375 C 0.27118 -0.14074 0.30191 -0.14306 0.33281 -0.15486 C 0.3625 -0.16667 0.39271 -0.17616 0.42292 -0.21412 C 0.45451 -0.25208 0.49028 -0.35764 0.52239 -0.38333 C 0.55451 -0.40903 0.59601 -0.34977 0.61684 -0.36875 C 0.63767 -0.38773 0.64236 -0.47593 0.64739 -0.49722 " pathEditMode="relative" rAng="0" ptsTypes="aaaaaaaaaaaa">
                                      <p:cBhvr>
                                        <p:cTn id="60" dur="5000" spd="-100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0" y="-27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1691 -0.31527 C -0.14271 -0.26342 -0.02275 -0.01574 -0.01303 -0.00393 C -0.00329 0.00787 -0.10053 -0.21527 -0.11077 -0.2449 C -0.12101 -0.27453 -0.08889 -0.1993 -0.07466 -0.18194 C -0.06042 -0.16458 -0.04011 -0.14861 -0.0257 -0.14074 C -0.01129 -0.13287 0.00329 -0.12731 0.01198 -0.13518 C 0.02066 -0.14282 0.01893 -0.17986 0.02657 -0.18726 C 0.03403 -0.19444 0.05313 -0.17268 0.05695 -0.17916 C 0.06077 -0.18564 0.04584 -0.21319 0.04966 -0.22569 C 0.05348 -0.23796 0.07119 -0.23634 0.08004 -0.25277 C 0.08889 -0.26944 0.09566 -0.33657 0.10365 -0.32546 C 0.11164 -0.31435 0.11667 -0.21875 0.12813 -0.18564 C 0.13959 -0.15254 0.15643 -0.12893 0.17257 -0.12639 C 0.18872 -0.12384 0.20782 -0.16782 0.22535 -0.17083 C 0.24289 -0.17384 0.26094 -0.15301 0.27813 -0.1449 C 0.29532 -0.1368 0.31007 -0.12199 0.32813 -0.12268 C 0.34619 -0.12338 0.37032 -0.14004 0.38646 -0.14861 C 0.40261 -0.15717 0.41146 -0.16458 0.42535 -0.17453 C 0.43924 -0.18449 0.45678 -0.20301 0.4698 -0.20787 C 0.48282 -0.21273 0.49254 -0.19884 0.50313 -0.20416 C 0.51355 -0.20949 0.52691 -0.24884 0.53334 -0.23958 C 0.53976 -0.23032 0.52987 -0.16481 0.54219 -0.14814 C 0.55452 -0.13171 0.57379 -0.15208 0.60747 -0.14004 C 0.64098 -0.12801 0.71546 -0.08842 0.74376 -0.075 " pathEditMode="relative" rAng="0" ptsTypes="aaaaaaaaaaaaaaaaaaaaaaaa">
                                      <p:cBhvr>
                                        <p:cTn id="64" dur="5000" spd="-100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00" y="15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-0.05902 0.06828 C -0.04357 0.06365 0.01337 0.06712 0.03455 0.04097 C 0.05573 0.01481 0.05226 -0.06598 0.06719 -0.08774 C 0.08212 -0.1095 0.09862 -0.11227 0.12396 -0.09075 C 0.14931 -0.06922 0.1948 0.00972 0.21945 0.04166 C 0.2441 0.07361 0.23941 0.08726 0.27223 0.10092 C 0.30504 0.11458 0.37587 0.125 0.41667 0.12314 C 0.45747 0.12129 0.4908 0.10393 0.51667 0.08981 C 0.54254 0.07569 0.55469 0.05092 0.57223 0.03796 C 0.58976 0.025 0.6224 0.04398 0.62223 0.01203 C 0.62205 -0.01991 0.56823 -0.13959 0.57136 -0.15394 C 0.57448 -0.16829 0.62084 -0.075 0.64063 -0.07385 C 0.66042 -0.07269 0.67969 -0.12963 0.68976 -0.14653 C 0.69983 -0.16343 0.69705 -0.16204 0.7007 -0.17454 C 0.70452 -0.18727 0.7007 -0.20371 0.71181 -0.22223 C 0.72292 -0.24098 0.75504 -0.27292 0.76632 -0.28635 " pathEditMode="relative" rAng="0" ptsTypes="aaaaaaaaaaaaaaaa">
                                      <p:cBhvr>
                                        <p:cTn id="68" dur="5000" spd="-100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00" y="-14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1615 -0.2912 C -0.10504 -0.2838 -0.07083 -0.27014 -0.04948 -0.24676 C -0.02813 -0.22338 -0.00972 -0.16157 0.01198 -0.15093 C 0.03368 -0.14028 0.06007 -0.19005 0.08055 -0.18218 C 0.10104 -0.17431 0.11771 -0.11482 0.13507 -0.10417 C 0.1526 -0.09352 0.17187 -0.11968 0.18524 -0.11898 C 0.19861 -0.11829 0.20365 -0.11644 0.2158 -0.10046 C 0.2276 -0.08449 0.23889 -0.03866 0.25746 -0.02269 C 0.27604 -0.00671 0.30746 -0.00532 0.32691 -0.00417 C 0.34635 -0.00301 0.35642 -0.01412 0.37396 -0.01528 C 0.39097 -0.01644 0.39844 0.00625 0.42951 -0.01157 C 0.46059 -0.0294 0.52882 -0.09954 0.56024 -0.12269 C 0.59132 -0.14583 0.60521 -0.16227 0.61597 -0.15046 C 0.62674 -0.13866 0.61198 -0.05046 0.62517 -0.05208 C 0.63837 -0.0537 0.6691 -0.13866 0.69601 -0.16042 C 0.72274 -0.18195 0.76684 -0.17778 0.78542 -0.18218 " pathEditMode="relative" rAng="0" ptsTypes="aaaaaaaaaaaaaaaa">
                                      <p:cBhvr>
                                        <p:cTn id="72" dur="5000" spd="-100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00" y="14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11406 -0.01574 C -0.09861 -0.00718 -0.0474 0.03241 -0.02049 0.03634 C 0.00642 0.04005 0.03125 -0.00417 0.04792 0.0081 C 0.06441 0.02037 0.06892 0.06782 0.07899 0.10949 C 0.08906 0.15116 0.08733 0.22199 0.10816 0.25857 C 0.12934 0.29514 0.18333 0.31528 0.20555 0.32894 C 0.22778 0.34259 0.22639 0.33148 0.24167 0.34005 C 0.25694 0.34861 0.27778 0.37824 0.29722 0.38079 C 0.31667 0.38333 0.3408 0.36111 0.35833 0.35486 C 0.37587 0.34861 0.38194 0.35185 0.40278 0.34375 C 0.42344 0.33565 0.45625 0.30949 0.48333 0.30671 C 0.51024 0.30394 0.54705 0.33472 0.56528 0.32708 C 0.58351 0.31944 0.58437 0.26875 0.59305 0.26042 C 0.60174 0.25208 0.60694 0.26644 0.61719 0.27685 C 0.62743 0.28727 0.63663 0.31412 0.65486 0.32292 C 0.67309 0.33148 0.70868 0.3213 0.72587 0.32986 C 0.74305 0.33819 0.75104 0.36435 0.75764 0.37361 " pathEditMode="relative" rAng="0" ptsTypes="aaaaaaaaaaaaaaaaa">
                                      <p:cBhvr>
                                        <p:cTn id="76" dur="5000" spd="-100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0" y="20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11424 -0.0787 C -0.09879 -0.06875 -0.04757 -0.02268 -0.02066 -0.01828 C 0.00625 -0.01389 0.03107 -0.06527 0.04774 -0.05115 C 0.06423 -0.0368 0.06944 0.02223 0.07881 0.0669 C 0.08819 0.11158 0.09392 0.17848 0.10364 0.21713 C 0.11336 0.25579 0.1184 0.27755 0.13697 0.29861 C 0.15555 0.31968 0.18923 0.32709 0.21475 0.34306 C 0.24027 0.35903 0.26979 0.3875 0.28975 0.39491 C 0.30972 0.40232 0.31006 0.39005 0.3342 0.3875 C 0.35833 0.38496 0.40555 0.38681 0.4342 0.3801 C 0.46284 0.37338 0.48472 0.35857 0.50642 0.34676 C 0.52812 0.33496 0.54635 0.32408 0.56475 0.30973 C 0.58316 0.29537 0.60225 0.26042 0.61718 0.26111 C 0.63211 0.26181 0.63663 0.30463 0.65486 0.31459 C 0.67309 0.32477 0.70868 0.31297 0.72586 0.32269 C 0.74288 0.33264 0.75104 0.36274 0.75763 0.37361 " pathEditMode="relative" rAng="0" ptsTypes="aaaaaaaaaaaaaaaa">
                                      <p:cBhvr>
                                        <p:cTn id="80" dur="5000" spd="-100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0" y="24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0.06702 -0.14167 C -0.05209 -0.13287 0.00243 -0.10903 0.02361 -0.08889 C 0.04496 -0.06898 0.04323 -0.04746 0.06111 -0.02199 C 0.07916 0.00347 0.11718 0.02176 0.13142 0.06319 C 0.14566 0.10463 0.13628 0.18611 0.1467 0.22639 C 0.15711 0.26666 0.17083 0.29745 0.19392 0.30416 C 0.21701 0.31088 0.25 0.26643 0.28559 0.26713 C 0.32118 0.26782 0.38142 0.30486 0.40781 0.30787 C 0.4342 0.31088 0.4342 0.29791 0.44392 0.28565 C 0.45364 0.27338 0.45555 0.23634 0.46614 0.23379 C 0.47673 0.23125 0.48975 0.28379 0.50781 0.27083 C 0.52586 0.25787 0.55885 0.16481 0.5743 0.15579 C 0.58975 0.14676 0.59236 0.2118 0.60086 0.21713 C 0.60937 0.22245 0.61302 0.19004 0.62586 0.1875 C 0.63871 0.18495 0.65764 0.19815 0.67777 0.20162 C 0.69791 0.20509 0.72968 0.2 0.74635 0.20856 C 0.76302 0.21713 0.77083 0.24352 0.77708 0.25301 " pathEditMode="relative" rAng="0" ptsTypes="aaaaaaaaaaaaaaaaa">
                                      <p:cBhvr>
                                        <p:cTn id="84" dur="5000" spd="-100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00" y="22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" grpId="0" animBg="1"/>
      <p:bldP spid="3089" grpId="1" animBg="1"/>
      <p:bldP spid="3090" grpId="0" animBg="1"/>
      <p:bldP spid="3090" grpId="1" animBg="1"/>
      <p:bldP spid="3091" grpId="0" animBg="1"/>
      <p:bldP spid="3091" grpId="1" animBg="1"/>
      <p:bldP spid="3092" grpId="0" animBg="1"/>
      <p:bldP spid="3092" grpId="1" animBg="1"/>
      <p:bldP spid="3093" grpId="0" animBg="1"/>
      <p:bldP spid="3093" grpId="1" animBg="1"/>
      <p:bldP spid="3094" grpId="0" animBg="1"/>
      <p:bldP spid="3094" grpId="1" animBg="1"/>
      <p:bldP spid="3095" grpId="0" animBg="1"/>
      <p:bldP spid="3095" grpId="1" animBg="1"/>
      <p:bldP spid="3096" grpId="0" animBg="1"/>
      <p:bldP spid="3096" grpId="1" animBg="1"/>
      <p:bldP spid="3097" grpId="0" animBg="1"/>
      <p:bldP spid="3097" grpId="1" animBg="1"/>
      <p:bldP spid="3098" grpId="0" animBg="1"/>
      <p:bldP spid="3098" grpId="1" animBg="1"/>
      <p:bldP spid="3099" grpId="0" animBg="1"/>
      <p:bldP spid="3099" grpId="1" animBg="1"/>
      <p:bldP spid="3100" grpId="0" animBg="1"/>
      <p:bldP spid="3100" grpId="1" animBg="1"/>
      <p:bldP spid="3101" grpId="0" animBg="1"/>
      <p:bldP spid="3101" grpId="1" animBg="1"/>
      <p:bldP spid="3102" grpId="0" animBg="1"/>
      <p:bldP spid="3102" grpId="1" animBg="1"/>
      <p:bldP spid="3103" grpId="0" animBg="1"/>
      <p:bldP spid="3103" grpId="1" animBg="1"/>
      <p:bldP spid="3104" grpId="0" animBg="1"/>
      <p:bldP spid="3104" grpId="1" animBg="1"/>
      <p:bldP spid="3105" grpId="0" animBg="1"/>
      <p:bldP spid="3105" grpId="1" animBg="1"/>
      <p:bldP spid="3106" grpId="0" animBg="1"/>
      <p:bldP spid="3106" grpId="1" animBg="1"/>
      <p:bldP spid="3107" grpId="0" animBg="1"/>
      <p:bldP spid="3107" grpId="1" animBg="1"/>
      <p:bldP spid="3108" grpId="0" animBg="1"/>
      <p:bldP spid="310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1271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/>
              <a:t>Градиент </a:t>
            </a:r>
            <a:r>
              <a:rPr lang="ru-RU" sz="4800" b="1" dirty="0" err="1" smtClean="0"/>
              <a:t>автоматии</a:t>
            </a:r>
            <a:endParaRPr lang="ru-RU" sz="4800" b="1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04967" y="1678674"/>
            <a:ext cx="8639033" cy="470847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ru-RU" b="1" dirty="0" err="1" smtClean="0">
                <a:solidFill>
                  <a:schemeClr val="tx2"/>
                </a:solidFill>
              </a:rPr>
              <a:t>Пейсмейкер</a:t>
            </a:r>
            <a:r>
              <a:rPr lang="ru-RU" b="1" dirty="0" smtClean="0">
                <a:solidFill>
                  <a:schemeClr val="tx2"/>
                </a:solidFill>
              </a:rPr>
              <a:t> (</a:t>
            </a:r>
            <a:r>
              <a:rPr lang="ru-RU" dirty="0" smtClean="0"/>
              <a:t>водитель ритма) 1 порядка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ru-RU" b="1" dirty="0" smtClean="0">
                <a:solidFill>
                  <a:schemeClr val="tx2"/>
                </a:solidFill>
              </a:rPr>
              <a:t>СА узел</a:t>
            </a:r>
            <a:r>
              <a:rPr lang="ru-RU" dirty="0" smtClean="0"/>
              <a:t> – 60-100 импульсов/мин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ru-RU" b="1" dirty="0" err="1" smtClean="0">
                <a:solidFill>
                  <a:schemeClr val="tx2"/>
                </a:solidFill>
              </a:rPr>
              <a:t>Пейсмейкер</a:t>
            </a:r>
            <a:r>
              <a:rPr lang="ru-RU" b="1" dirty="0" smtClean="0">
                <a:solidFill>
                  <a:schemeClr val="tx2"/>
                </a:solidFill>
              </a:rPr>
              <a:t> (</a:t>
            </a:r>
            <a:r>
              <a:rPr lang="ru-RU" dirty="0" smtClean="0"/>
              <a:t>водитель ритма) 2 порядка 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ru-RU" b="1" dirty="0" smtClean="0">
                <a:solidFill>
                  <a:schemeClr val="tx2"/>
                </a:solidFill>
              </a:rPr>
              <a:t>АВ узел</a:t>
            </a:r>
            <a:r>
              <a:rPr lang="ru-RU" dirty="0" smtClean="0"/>
              <a:t> </a:t>
            </a:r>
            <a:r>
              <a:rPr lang="en-US" dirty="0" smtClean="0"/>
              <a:t>(NH-</a:t>
            </a:r>
            <a:r>
              <a:rPr lang="ru-RU" dirty="0" smtClean="0"/>
              <a:t>зона)– 40-60 импульсов/мин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ru-RU" b="1" dirty="0" err="1" smtClean="0">
                <a:solidFill>
                  <a:schemeClr val="tx2"/>
                </a:solidFill>
              </a:rPr>
              <a:t>Пейсмейкер</a:t>
            </a:r>
            <a:r>
              <a:rPr lang="ru-RU" b="1" dirty="0" smtClean="0">
                <a:solidFill>
                  <a:schemeClr val="tx2"/>
                </a:solidFill>
              </a:rPr>
              <a:t> (</a:t>
            </a:r>
            <a:r>
              <a:rPr lang="ru-RU" dirty="0" smtClean="0"/>
              <a:t>водитель ритма)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3 порядка</a:t>
            </a:r>
            <a:endParaRPr lang="ru-RU" dirty="0" smtClean="0"/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ru-RU" dirty="0" err="1" smtClean="0"/>
              <a:t>вентрикулярная</a:t>
            </a:r>
            <a:r>
              <a:rPr lang="ru-RU" dirty="0" smtClean="0"/>
              <a:t> проводящая система– 25-40 импульсов/мин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Водитель ритма с более высокой частотой генерации ПД «навязывает» ритм пейсмейкерам более низкого порядка</a:t>
            </a:r>
          </a:p>
          <a:p>
            <a:pPr eaLnBrk="1" hangingPunct="1"/>
            <a:r>
              <a:rPr lang="ru-RU" smtClean="0"/>
              <a:t>При выходе из строя водителя ритма более высокого порядка ведущим становится следующий по иерархии пейсмейкерный комплекс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520298"/>
            <a:ext cx="8229600" cy="91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Градиент </a:t>
            </a:r>
            <a:r>
              <a:rPr kumimoji="0" lang="ru-RU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автоматии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7120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/>
              <a:t>От чего зависит частота генерации ПД в пейсмейкерных кардиомиоцитах?</a:t>
            </a:r>
          </a:p>
        </p:txBody>
      </p:sp>
      <p:sp>
        <p:nvSpPr>
          <p:cNvPr id="50183" name="Rectangle 7"/>
          <p:cNvSpPr>
            <a:spLocks noGrp="1" noChangeArrowheads="1"/>
          </p:cNvSpPr>
          <p:nvPr>
            <p:ph idx="1"/>
          </p:nvPr>
        </p:nvSpPr>
        <p:spPr>
          <a:xfrm>
            <a:off x="179388" y="4652963"/>
            <a:ext cx="8964612" cy="22050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700" smtClean="0"/>
              <a:t>Естественное </a:t>
            </a:r>
            <a:r>
              <a:rPr lang="ru-RU" sz="1700" b="1" smtClean="0">
                <a:solidFill>
                  <a:schemeClr val="tx2"/>
                </a:solidFill>
              </a:rPr>
              <a:t>уменьшение</a:t>
            </a:r>
            <a:r>
              <a:rPr lang="ru-RU" sz="1700" smtClean="0"/>
              <a:t> скорости СДД в проводящей системе по мере удаления от СА узла (градиент автоматии). Причина – уменьшение количества каналов </a:t>
            </a:r>
            <a:r>
              <a:rPr lang="en-US" sz="1700" i="1" smtClean="0"/>
              <a:t>I</a:t>
            </a:r>
            <a:r>
              <a:rPr lang="en-US" sz="1700" i="1" baseline="-25000" smtClean="0"/>
              <a:t>f</a:t>
            </a:r>
            <a:endParaRPr lang="ru-RU" sz="1700" i="1" baseline="-25000" smtClean="0"/>
          </a:p>
          <a:p>
            <a:pPr eaLnBrk="1" hangingPunct="1">
              <a:lnSpc>
                <a:spcPct val="90000"/>
              </a:lnSpc>
            </a:pPr>
            <a:r>
              <a:rPr lang="ru-RU" sz="1700" b="1" smtClean="0">
                <a:solidFill>
                  <a:schemeClr val="tx2"/>
                </a:solidFill>
              </a:rPr>
              <a:t>Увеличение</a:t>
            </a:r>
            <a:r>
              <a:rPr lang="ru-RU" sz="1700" smtClean="0"/>
              <a:t> скорости СДД (</a:t>
            </a:r>
            <a:r>
              <a:rPr lang="ru-RU" sz="1700" smtClean="0">
                <a:sym typeface="Wingdings" pitchFamily="2" charset="2"/>
              </a:rPr>
              <a:t></a:t>
            </a:r>
            <a:r>
              <a:rPr lang="en-US" sz="1700" smtClean="0">
                <a:sym typeface="Wingdings" pitchFamily="2" charset="2"/>
              </a:rPr>
              <a:t> </a:t>
            </a:r>
            <a:r>
              <a:rPr lang="ru-RU" sz="1700" smtClean="0"/>
              <a:t>тахикардия) – адреналин, норадреналин (↑Са</a:t>
            </a:r>
            <a:r>
              <a:rPr lang="ru-RU" sz="1700" baseline="30000" smtClean="0"/>
              <a:t>2+</a:t>
            </a:r>
            <a:r>
              <a:rPr lang="ru-RU" sz="1700" smtClean="0"/>
              <a:t> проницаемости):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1500" smtClean="0"/>
              <a:t>Физическая нагрузка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1500" smtClean="0"/>
              <a:t>Стресс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1500" smtClean="0"/>
              <a:t>Лихорадка</a:t>
            </a:r>
          </a:p>
        </p:txBody>
      </p:sp>
      <p:pic>
        <p:nvPicPr>
          <p:cNvPr id="50179" name="Picture 3" descr="Частота ПД - скорость СД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557338"/>
            <a:ext cx="3024187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1042988" y="1916113"/>
            <a:ext cx="576262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1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555875" y="4029075"/>
            <a:ext cx="4968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Скорость (крутизна нарастания) спонтанной диастолической деполяризации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651500" y="1989138"/>
            <a:ext cx="324167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Чем больше скорость СДД, тем больше число ПД в единицу времени генерирует пейсмейкерная клетка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build="p"/>
      <p:bldP spid="50180" grpId="0" animBg="1"/>
      <p:bldP spid="50181" grpId="0"/>
      <p:bldP spid="501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7120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/>
              <a:t>От чего зависит частота генерации ПД в пейсмейкерных кардиомиоцитах?</a:t>
            </a:r>
          </a:p>
        </p:txBody>
      </p:sp>
      <p:sp>
        <p:nvSpPr>
          <p:cNvPr id="44042" name="Rectangle 10"/>
          <p:cNvSpPr>
            <a:spLocks noGrp="1" noChangeArrowheads="1"/>
          </p:cNvSpPr>
          <p:nvPr>
            <p:ph idx="1"/>
          </p:nvPr>
        </p:nvSpPr>
        <p:spPr>
          <a:xfrm>
            <a:off x="250825" y="5157788"/>
            <a:ext cx="8642350" cy="1511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b="1" smtClean="0">
                <a:solidFill>
                  <a:schemeClr val="tx2"/>
                </a:solidFill>
              </a:rPr>
              <a:t>Ацетилхолин</a:t>
            </a:r>
            <a:r>
              <a:rPr lang="ru-RU" sz="2000" smtClean="0"/>
              <a:t> (парасимпатический отдел):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800" smtClean="0"/>
              <a:t>смещает МДП к более негативным значениям (↑К</a:t>
            </a:r>
            <a:r>
              <a:rPr lang="ru-RU" sz="1800" baseline="30000" smtClean="0"/>
              <a:t>+</a:t>
            </a:r>
            <a:r>
              <a:rPr lang="ru-RU" sz="1800" smtClean="0"/>
              <a:t> проницаемости)</a:t>
            </a:r>
            <a:endParaRPr lang="ru-RU" sz="1800" smtClean="0"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ru-RU" sz="1800" smtClean="0">
                <a:sym typeface="Wingdings" pitchFamily="2" charset="2"/>
              </a:rPr>
              <a:t>уменьшает скорость развития СДД (1 механизм)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800" smtClean="0">
                <a:sym typeface="Wingdings" pitchFamily="2" charset="2"/>
              </a:rPr>
              <a:t> брадикардия</a:t>
            </a: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1042988" y="1916113"/>
            <a:ext cx="576262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2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651500" y="1989138"/>
            <a:ext cx="324167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Смещение МДП к более негативным значениям увеличивает время ПД – снижается количество ПД, генерируемое пейсмейкерной клеткой в единицу времени</a:t>
            </a:r>
          </a:p>
        </p:txBody>
      </p:sp>
      <p:pic>
        <p:nvPicPr>
          <p:cNvPr id="44044" name="Picture 12" descr="Частота ПД - МД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1628775"/>
            <a:ext cx="30432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84213" y="3500438"/>
            <a:ext cx="20875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Величина максимального диастолического потенциала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2" grpId="0" build="p"/>
      <p:bldP spid="44038" grpId="0" animBg="1"/>
      <p:bldP spid="44040" grpId="0"/>
      <p:bldP spid="440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555875" y="1700213"/>
            <a:ext cx="2266950" cy="2790825"/>
            <a:chOff x="1610" y="1071"/>
            <a:chExt cx="1428" cy="1758"/>
          </a:xfrm>
        </p:grpSpPr>
        <p:pic>
          <p:nvPicPr>
            <p:cNvPr id="30728" name="Picture 8" descr="Частота ПД - пороговый потенциал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0" y="1071"/>
              <a:ext cx="1428" cy="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9" name="Oval 10"/>
            <p:cNvSpPr>
              <a:spLocks noChangeArrowheads="1"/>
            </p:cNvSpPr>
            <p:nvPr/>
          </p:nvSpPr>
          <p:spPr bwMode="auto">
            <a:xfrm>
              <a:off x="2109" y="2251"/>
              <a:ext cx="91" cy="9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30" name="Oval 11"/>
            <p:cNvSpPr>
              <a:spLocks noChangeArrowheads="1"/>
            </p:cNvSpPr>
            <p:nvPr/>
          </p:nvSpPr>
          <p:spPr bwMode="auto">
            <a:xfrm>
              <a:off x="2336" y="1889"/>
              <a:ext cx="91" cy="90"/>
            </a:xfrm>
            <a:prstGeom prst="ellipse">
              <a:avLst/>
            </a:prstGeom>
            <a:solidFill>
              <a:srgbClr val="FF5050"/>
            </a:solidFill>
            <a:ln w="9525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7120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/>
              <a:t>От чего зависит частота генерации ПД в пейсмейкерных кардиомиоцитах?</a:t>
            </a:r>
          </a:p>
        </p:txBody>
      </p:sp>
      <p:sp>
        <p:nvSpPr>
          <p:cNvPr id="48135" name="Rectangle 7"/>
          <p:cNvSpPr>
            <a:spLocks noGrp="1" noChangeArrowheads="1"/>
          </p:cNvSpPr>
          <p:nvPr>
            <p:ph idx="1"/>
          </p:nvPr>
        </p:nvSpPr>
        <p:spPr>
          <a:xfrm>
            <a:off x="468313" y="4941888"/>
            <a:ext cx="8288337" cy="16557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900" smtClean="0"/>
              <a:t>Некоторые противоаритмические препараты поднимают значение порогового потенциала до менее негативных величин: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1700" smtClean="0"/>
              <a:t>Прокаинамид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1700" smtClean="0"/>
              <a:t>Хинидин</a:t>
            </a:r>
          </a:p>
        </p:txBody>
      </p:sp>
      <p:sp>
        <p:nvSpPr>
          <p:cNvPr id="48132" name="Oval 4"/>
          <p:cNvSpPr>
            <a:spLocks noChangeArrowheads="1"/>
          </p:cNvSpPr>
          <p:nvPr/>
        </p:nvSpPr>
        <p:spPr bwMode="auto">
          <a:xfrm>
            <a:off x="1042988" y="1916113"/>
            <a:ext cx="576262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3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292725" y="1989138"/>
            <a:ext cx="36004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Чем больше пороговый потенциал – тем больше времени требуется для возникновения ПД – тем меньше число ПД пейсмейкерная клетка генерирует в единицу времени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411413" y="4149725"/>
            <a:ext cx="4176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Величина порогового потенциала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build="p"/>
      <p:bldP spid="48132" grpId="0" animBg="1"/>
      <p:bldP spid="48134" grpId="0"/>
      <p:bldP spid="481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2781300"/>
            <a:ext cx="7239000" cy="23749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/>
              <a:t>Генерация быстрого ответа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/>
              <a:t>Генерация быстрого ответа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Рабочий миокард (типичные кардиомиоциты)</a:t>
            </a:r>
          </a:p>
          <a:p>
            <a:pPr eaLnBrk="1" hangingPunct="1"/>
            <a:r>
              <a:rPr lang="ru-RU" smtClean="0"/>
              <a:t>Вентрикулярная проводящая система (пучок Гиса, волокна Пуркинье)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/>
              <a:t>Быстрый ответ</a:t>
            </a:r>
          </a:p>
        </p:txBody>
      </p:sp>
      <p:pic>
        <p:nvPicPr>
          <p:cNvPr id="35843" name="Picture 4" descr="Быстрый отве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773238"/>
            <a:ext cx="60071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Oval 5"/>
          <p:cNvSpPr>
            <a:spLocks noChangeArrowheads="1"/>
          </p:cNvSpPr>
          <p:nvPr/>
        </p:nvSpPr>
        <p:spPr bwMode="auto">
          <a:xfrm>
            <a:off x="2339975" y="522922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4</a:t>
            </a:r>
          </a:p>
        </p:txBody>
      </p:sp>
      <p:sp>
        <p:nvSpPr>
          <p:cNvPr id="35845" name="Oval 6"/>
          <p:cNvSpPr>
            <a:spLocks noChangeArrowheads="1"/>
          </p:cNvSpPr>
          <p:nvPr/>
        </p:nvSpPr>
        <p:spPr bwMode="auto">
          <a:xfrm>
            <a:off x="2411413" y="3573463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0</a:t>
            </a:r>
          </a:p>
        </p:txBody>
      </p:sp>
      <p:sp>
        <p:nvSpPr>
          <p:cNvPr id="35846" name="Oval 7"/>
          <p:cNvSpPr>
            <a:spLocks noChangeArrowheads="1"/>
          </p:cNvSpPr>
          <p:nvPr/>
        </p:nvSpPr>
        <p:spPr bwMode="auto">
          <a:xfrm>
            <a:off x="2843213" y="206057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1</a:t>
            </a:r>
          </a:p>
        </p:txBody>
      </p:sp>
      <p:sp>
        <p:nvSpPr>
          <p:cNvPr id="35847" name="Oval 8"/>
          <p:cNvSpPr>
            <a:spLocks noChangeArrowheads="1"/>
          </p:cNvSpPr>
          <p:nvPr/>
        </p:nvSpPr>
        <p:spPr bwMode="auto">
          <a:xfrm>
            <a:off x="3924300" y="2420938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2</a:t>
            </a:r>
          </a:p>
        </p:txBody>
      </p:sp>
      <p:sp>
        <p:nvSpPr>
          <p:cNvPr id="35848" name="Oval 9"/>
          <p:cNvSpPr>
            <a:spLocks noChangeArrowheads="1"/>
          </p:cNvSpPr>
          <p:nvPr/>
        </p:nvSpPr>
        <p:spPr bwMode="auto">
          <a:xfrm>
            <a:off x="5076825" y="3789363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3</a:t>
            </a:r>
          </a:p>
        </p:txBody>
      </p:sp>
      <p:sp>
        <p:nvSpPr>
          <p:cNvPr id="35849" name="Oval 10"/>
          <p:cNvSpPr>
            <a:spLocks noChangeArrowheads="1"/>
          </p:cNvSpPr>
          <p:nvPr/>
        </p:nvSpPr>
        <p:spPr bwMode="auto">
          <a:xfrm>
            <a:off x="6588125" y="522922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4</a:t>
            </a:r>
          </a:p>
        </p:txBody>
      </p:sp>
      <p:sp>
        <p:nvSpPr>
          <p:cNvPr id="35850" name="Text Box 11"/>
          <p:cNvSpPr txBox="1">
            <a:spLocks noChangeArrowheads="1"/>
          </p:cNvSpPr>
          <p:nvPr/>
        </p:nvSpPr>
        <p:spPr bwMode="auto">
          <a:xfrm>
            <a:off x="1116013" y="1773238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МП, мВ</a:t>
            </a:r>
          </a:p>
        </p:txBody>
      </p:sp>
      <p:sp>
        <p:nvSpPr>
          <p:cNvPr id="35851" name="Text Box 12"/>
          <p:cNvSpPr txBox="1">
            <a:spLocks noChangeArrowheads="1"/>
          </p:cNvSpPr>
          <p:nvPr/>
        </p:nvSpPr>
        <p:spPr bwMode="auto">
          <a:xfrm>
            <a:off x="7092950" y="6308725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время, мс</a:t>
            </a: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5830888" y="1700213"/>
            <a:ext cx="3313112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4500" indent="-444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238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0</a:t>
            </a:r>
            <a:r>
              <a:rPr lang="ru-RU" b="1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ru-RU" smtClean="0">
                <a:latin typeface="Verdana" pitchFamily="34" charset="0"/>
              </a:rPr>
              <a:t>– Деполяризация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</a:t>
            </a:r>
            <a:r>
              <a:rPr lang="ru-RU" smtClean="0">
                <a:latin typeface="Verdana" pitchFamily="34" charset="0"/>
              </a:rPr>
              <a:t> – Ранняя реполяризация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</a:t>
            </a:r>
            <a:r>
              <a:rPr lang="ru-RU" smtClean="0">
                <a:latin typeface="Verdana" pitchFamily="34" charset="0"/>
              </a:rPr>
              <a:t> – Плато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</a:t>
            </a:r>
            <a:r>
              <a:rPr lang="ru-RU" smtClean="0">
                <a:latin typeface="Verdana" pitchFamily="34" charset="0"/>
              </a:rPr>
              <a:t> – Окончательная реполяризация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</a:t>
            </a:r>
            <a:r>
              <a:rPr lang="ru-RU" smtClean="0">
                <a:latin typeface="Verdana" pitchFamily="34" charset="0"/>
              </a:rPr>
              <a:t> – Восстановление ионных концентраций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Ионные основы быстрого ответа</a:t>
            </a:r>
          </a:p>
        </p:txBody>
      </p:sp>
      <p:pic>
        <p:nvPicPr>
          <p:cNvPr id="36867" name="Picture 3" descr="Быстрый отве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773238"/>
            <a:ext cx="60071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2339975" y="522922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4</a:t>
            </a:r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2411413" y="3573463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0</a:t>
            </a: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2843213" y="206057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1</a:t>
            </a:r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3924300" y="2420938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2</a:t>
            </a:r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5076825" y="3789363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3</a:t>
            </a:r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6588125" y="522922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4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1116013" y="1773238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МП, мВ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7092950" y="6308725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время, мс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5580063" y="1844675"/>
            <a:ext cx="3563937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4500" indent="-444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238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0</a:t>
            </a:r>
            <a:r>
              <a:rPr lang="ru-RU" b="1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ru-RU" smtClean="0">
                <a:latin typeface="Verdana" pitchFamily="34" charset="0"/>
              </a:rPr>
              <a:t>– Входящий </a:t>
            </a:r>
            <a:r>
              <a:rPr lang="en-US" smtClean="0">
                <a:latin typeface="Verdana" pitchFamily="34" charset="0"/>
              </a:rPr>
              <a:t>Na</a:t>
            </a:r>
            <a:r>
              <a:rPr lang="ru-RU" baseline="30000" smtClean="0">
                <a:latin typeface="Verdana" pitchFamily="34" charset="0"/>
              </a:rPr>
              <a:t>+</a:t>
            </a:r>
            <a:r>
              <a:rPr lang="ru-RU" smtClean="0">
                <a:latin typeface="Verdana" pitchFamily="34" charset="0"/>
              </a:rPr>
              <a:t> ток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</a:t>
            </a:r>
            <a:r>
              <a:rPr lang="ru-RU" smtClean="0">
                <a:latin typeface="Verdana" pitchFamily="34" charset="0"/>
              </a:rPr>
              <a:t> – Выходящий </a:t>
            </a:r>
            <a:r>
              <a:rPr lang="en-US" smtClean="0">
                <a:latin typeface="Verdana" pitchFamily="34" charset="0"/>
              </a:rPr>
              <a:t>K</a:t>
            </a:r>
            <a:r>
              <a:rPr lang="ru-RU" baseline="30000" smtClean="0">
                <a:latin typeface="Verdana" pitchFamily="34" charset="0"/>
              </a:rPr>
              <a:t>+</a:t>
            </a:r>
            <a:r>
              <a:rPr lang="ru-RU" smtClean="0">
                <a:latin typeface="Verdana" pitchFamily="34" charset="0"/>
              </a:rPr>
              <a:t> ток (</a:t>
            </a:r>
            <a:r>
              <a:rPr lang="ru-RU" b="1" i="1" smtClean="0">
                <a:solidFill>
                  <a:schemeClr val="hlink"/>
                </a:solidFill>
                <a:latin typeface="Verdana" pitchFamily="34" charset="0"/>
              </a:rPr>
              <a:t>быстрые</a:t>
            </a:r>
            <a:r>
              <a:rPr lang="ru-RU" smtClean="0">
                <a:latin typeface="Verdana" pitchFamily="34" charset="0"/>
              </a:rPr>
              <a:t> К каналы)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</a:t>
            </a:r>
            <a:r>
              <a:rPr lang="ru-RU" smtClean="0">
                <a:latin typeface="Verdana" pitchFamily="34" charset="0"/>
              </a:rPr>
              <a:t> – Выходящий </a:t>
            </a:r>
            <a:r>
              <a:rPr lang="en-US" smtClean="0">
                <a:latin typeface="Verdana" pitchFamily="34" charset="0"/>
              </a:rPr>
              <a:t>K</a:t>
            </a:r>
            <a:r>
              <a:rPr lang="ru-RU" smtClean="0">
                <a:latin typeface="Verdana" pitchFamily="34" charset="0"/>
              </a:rPr>
              <a:t> ток и входящий </a:t>
            </a:r>
            <a:r>
              <a:rPr lang="en-US" smtClean="0">
                <a:latin typeface="Verdana" pitchFamily="34" charset="0"/>
              </a:rPr>
              <a:t>Ca</a:t>
            </a:r>
            <a:r>
              <a:rPr lang="ru-RU" baseline="30000" smtClean="0">
                <a:latin typeface="Verdana" pitchFamily="34" charset="0"/>
              </a:rPr>
              <a:t>++</a:t>
            </a:r>
            <a:r>
              <a:rPr lang="ru-RU" smtClean="0">
                <a:latin typeface="Verdana" pitchFamily="34" charset="0"/>
              </a:rPr>
              <a:t> ток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</a:t>
            </a:r>
            <a:r>
              <a:rPr lang="ru-RU" smtClean="0">
                <a:latin typeface="Verdana" pitchFamily="34" charset="0"/>
              </a:rPr>
              <a:t> – Выходящий </a:t>
            </a:r>
            <a:r>
              <a:rPr lang="en-US" smtClean="0">
                <a:latin typeface="Verdana" pitchFamily="34" charset="0"/>
              </a:rPr>
              <a:t>K</a:t>
            </a:r>
            <a:r>
              <a:rPr lang="ru-RU" baseline="30000" smtClean="0">
                <a:latin typeface="Verdana" pitchFamily="34" charset="0"/>
              </a:rPr>
              <a:t>+</a:t>
            </a:r>
            <a:r>
              <a:rPr lang="ru-RU" smtClean="0">
                <a:latin typeface="Verdana" pitchFamily="34" charset="0"/>
              </a:rPr>
              <a:t> ток (</a:t>
            </a:r>
            <a:r>
              <a:rPr lang="ru-RU" b="1" i="1" smtClean="0">
                <a:solidFill>
                  <a:schemeClr val="hlink"/>
                </a:solidFill>
                <a:latin typeface="Verdana" pitchFamily="34" charset="0"/>
              </a:rPr>
              <a:t>медленные</a:t>
            </a:r>
            <a:r>
              <a:rPr lang="ru-RU" smtClean="0">
                <a:latin typeface="Verdana" pitchFamily="34" charset="0"/>
              </a:rPr>
              <a:t> К каналы)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</a:t>
            </a:r>
            <a:r>
              <a:rPr lang="ru-RU" smtClean="0">
                <a:latin typeface="Verdana" pitchFamily="34" charset="0"/>
              </a:rPr>
              <a:t> – Восстановление ионных концентраций:	</a:t>
            </a:r>
            <a:endParaRPr lang="ru-RU" sz="1400" smtClean="0">
              <a:latin typeface="Verdana" pitchFamily="34" charset="0"/>
            </a:endParaRPr>
          </a:p>
        </p:txBody>
      </p:sp>
      <p:sp>
        <p:nvSpPr>
          <p:cNvPr id="36877" name="Text Box 14"/>
          <p:cNvSpPr txBox="1">
            <a:spLocks noChangeArrowheads="1"/>
          </p:cNvSpPr>
          <p:nvPr/>
        </p:nvSpPr>
        <p:spPr bwMode="auto">
          <a:xfrm>
            <a:off x="7148513" y="4941888"/>
            <a:ext cx="199548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/>
              <a:t>Na/K</a:t>
            </a:r>
            <a:r>
              <a:rPr lang="ru-RU" sz="1600"/>
              <a:t> АТФаза</a:t>
            </a:r>
          </a:p>
          <a:p>
            <a:pPr>
              <a:buFontTx/>
              <a:buChar char="•"/>
            </a:pPr>
            <a:r>
              <a:rPr lang="en-US" sz="1600"/>
              <a:t>Ca</a:t>
            </a:r>
            <a:r>
              <a:rPr lang="ru-RU" sz="1600"/>
              <a:t> АТФаза</a:t>
            </a:r>
          </a:p>
          <a:p>
            <a:pPr>
              <a:buFontTx/>
              <a:buChar char="•"/>
            </a:pPr>
            <a:r>
              <a:rPr lang="en-US" sz="1600"/>
              <a:t>Na/Ca</a:t>
            </a:r>
            <a:r>
              <a:rPr lang="ru-RU" sz="1600"/>
              <a:t> обменник</a:t>
            </a:r>
          </a:p>
          <a:p>
            <a:pPr>
              <a:buFontTx/>
              <a:buChar char="•"/>
            </a:pPr>
            <a:endParaRPr lang="ru-R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Ионные основы быстрого ответа</a:t>
            </a:r>
          </a:p>
        </p:txBody>
      </p:sp>
      <p:pic>
        <p:nvPicPr>
          <p:cNvPr id="37891" name="Picture 18" descr="Ионные основы быстрого отве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628775"/>
            <a:ext cx="7921625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275933" y="4158344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11359" y="2823028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75073" y="3628571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9303" y="2104573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25360" y="2365829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уб 3"/>
          <p:cNvSpPr/>
          <p:nvPr/>
        </p:nvSpPr>
        <p:spPr>
          <a:xfrm>
            <a:off x="3164102" y="1886858"/>
            <a:ext cx="3323772" cy="2888342"/>
          </a:xfrm>
          <a:prstGeom prst="cube">
            <a:avLst>
              <a:gd name="adj" fmla="val 25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43928" y="2953659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22159" y="4020457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599531" y="2452914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798446" y="3824514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023417" y="3033485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682331" y="2242456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555987" y="4151086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374558" y="3113316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435589" y="4216400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5" name="Прямая со стрелкой 174"/>
          <p:cNvCxnSpPr/>
          <p:nvPr/>
        </p:nvCxnSpPr>
        <p:spPr>
          <a:xfrm>
            <a:off x="5437981" y="2932681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 стрелкой 175"/>
          <p:cNvCxnSpPr/>
          <p:nvPr/>
        </p:nvCxnSpPr>
        <p:spPr>
          <a:xfrm rot="10800000">
            <a:off x="5479144" y="3142343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rot="5400000">
            <a:off x="4216855" y="4586855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rot="5400000">
            <a:off x="4528910" y="2068625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rot="16200000" flipH="1">
            <a:off x="7532913" y="4862286"/>
            <a:ext cx="507209" cy="733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Куб 4"/>
          <p:cNvSpPr/>
          <p:nvPr/>
        </p:nvSpPr>
        <p:spPr>
          <a:xfrm>
            <a:off x="6879772" y="1807029"/>
            <a:ext cx="1531259" cy="2917371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уб 19"/>
          <p:cNvSpPr/>
          <p:nvPr/>
        </p:nvSpPr>
        <p:spPr>
          <a:xfrm>
            <a:off x="8026401" y="1814286"/>
            <a:ext cx="537029" cy="2917372"/>
          </a:xfrm>
          <a:prstGeom prst="cube">
            <a:avLst>
              <a:gd name="adj" fmla="val 66379"/>
            </a:avLst>
          </a:prstGeom>
          <a:solidFill>
            <a:srgbClr val="FFCC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420914" y="1190171"/>
            <a:ext cx="7740952" cy="5338839"/>
          </a:xfrm>
          <a:custGeom>
            <a:avLst/>
            <a:gdLst>
              <a:gd name="connsiteX0" fmla="*/ 653143 w 7740952"/>
              <a:gd name="connsiteY0" fmla="*/ 1262743 h 5338839"/>
              <a:gd name="connsiteX1" fmla="*/ 653143 w 7740952"/>
              <a:gd name="connsiteY1" fmla="*/ 348343 h 5338839"/>
              <a:gd name="connsiteX2" fmla="*/ 769257 w 7740952"/>
              <a:gd name="connsiteY2" fmla="*/ 87086 h 5338839"/>
              <a:gd name="connsiteX3" fmla="*/ 928915 w 7740952"/>
              <a:gd name="connsiteY3" fmla="*/ 14515 h 5338839"/>
              <a:gd name="connsiteX4" fmla="*/ 1204686 w 7740952"/>
              <a:gd name="connsiteY4" fmla="*/ 0 h 5338839"/>
              <a:gd name="connsiteX5" fmla="*/ 2104572 w 7740952"/>
              <a:gd name="connsiteY5" fmla="*/ 14515 h 5338839"/>
              <a:gd name="connsiteX6" fmla="*/ 4223657 w 7740952"/>
              <a:gd name="connsiteY6" fmla="*/ 101600 h 5338839"/>
              <a:gd name="connsiteX7" fmla="*/ 5704115 w 7740952"/>
              <a:gd name="connsiteY7" fmla="*/ 43543 h 5338839"/>
              <a:gd name="connsiteX8" fmla="*/ 6633029 w 7740952"/>
              <a:gd name="connsiteY8" fmla="*/ 72572 h 5338839"/>
              <a:gd name="connsiteX9" fmla="*/ 7576457 w 7740952"/>
              <a:gd name="connsiteY9" fmla="*/ 188686 h 5338839"/>
              <a:gd name="connsiteX10" fmla="*/ 7620000 w 7740952"/>
              <a:gd name="connsiteY10" fmla="*/ 638629 h 5338839"/>
              <a:gd name="connsiteX11" fmla="*/ 7460343 w 7740952"/>
              <a:gd name="connsiteY11" fmla="*/ 1132115 h 5338839"/>
              <a:gd name="connsiteX12" fmla="*/ 7431315 w 7740952"/>
              <a:gd name="connsiteY12" fmla="*/ 2264229 h 5338839"/>
              <a:gd name="connsiteX13" fmla="*/ 7445829 w 7740952"/>
              <a:gd name="connsiteY13" fmla="*/ 3744686 h 5338839"/>
              <a:gd name="connsiteX14" fmla="*/ 7532915 w 7740952"/>
              <a:gd name="connsiteY14" fmla="*/ 4615543 h 5338839"/>
              <a:gd name="connsiteX15" fmla="*/ 7257143 w 7740952"/>
              <a:gd name="connsiteY15" fmla="*/ 5080000 h 5338839"/>
              <a:gd name="connsiteX16" fmla="*/ 6241143 w 7740952"/>
              <a:gd name="connsiteY16" fmla="*/ 5225143 h 5338839"/>
              <a:gd name="connsiteX17" fmla="*/ 4034972 w 7740952"/>
              <a:gd name="connsiteY17" fmla="*/ 5312229 h 5338839"/>
              <a:gd name="connsiteX18" fmla="*/ 1770743 w 7740952"/>
              <a:gd name="connsiteY18" fmla="*/ 5239658 h 5338839"/>
              <a:gd name="connsiteX19" fmla="*/ 928915 w 7740952"/>
              <a:gd name="connsiteY19" fmla="*/ 4717143 h 5338839"/>
              <a:gd name="connsiteX20" fmla="*/ 682172 w 7740952"/>
              <a:gd name="connsiteY20" fmla="*/ 3526972 h 5338839"/>
              <a:gd name="connsiteX21" fmla="*/ 624115 w 7740952"/>
              <a:gd name="connsiteY21" fmla="*/ 2656115 h 5338839"/>
              <a:gd name="connsiteX22" fmla="*/ 261257 w 7740952"/>
              <a:gd name="connsiteY22" fmla="*/ 2481943 h 5338839"/>
              <a:gd name="connsiteX23" fmla="*/ 87086 w 7740952"/>
              <a:gd name="connsiteY23" fmla="*/ 2148115 h 5338839"/>
              <a:gd name="connsiteX24" fmla="*/ 43543 w 7740952"/>
              <a:gd name="connsiteY24" fmla="*/ 1553029 h 5338839"/>
              <a:gd name="connsiteX25" fmla="*/ 348343 w 7740952"/>
              <a:gd name="connsiteY25" fmla="*/ 1248229 h 5338839"/>
              <a:gd name="connsiteX26" fmla="*/ 653143 w 7740952"/>
              <a:gd name="connsiteY26" fmla="*/ 1262743 h 5338839"/>
              <a:gd name="connsiteX0" fmla="*/ 653143 w 7740952"/>
              <a:gd name="connsiteY0" fmla="*/ 1262743 h 5338839"/>
              <a:gd name="connsiteX1" fmla="*/ 653143 w 7740952"/>
              <a:gd name="connsiteY1" fmla="*/ 348343 h 5338839"/>
              <a:gd name="connsiteX2" fmla="*/ 769257 w 7740952"/>
              <a:gd name="connsiteY2" fmla="*/ 87086 h 5338839"/>
              <a:gd name="connsiteX3" fmla="*/ 928915 w 7740952"/>
              <a:gd name="connsiteY3" fmla="*/ 14515 h 5338839"/>
              <a:gd name="connsiteX4" fmla="*/ 1204686 w 7740952"/>
              <a:gd name="connsiteY4" fmla="*/ 0 h 5338839"/>
              <a:gd name="connsiteX5" fmla="*/ 2104572 w 7740952"/>
              <a:gd name="connsiteY5" fmla="*/ 14515 h 5338839"/>
              <a:gd name="connsiteX6" fmla="*/ 4223657 w 7740952"/>
              <a:gd name="connsiteY6" fmla="*/ 101600 h 5338839"/>
              <a:gd name="connsiteX7" fmla="*/ 5704115 w 7740952"/>
              <a:gd name="connsiteY7" fmla="*/ 43543 h 5338839"/>
              <a:gd name="connsiteX8" fmla="*/ 6633029 w 7740952"/>
              <a:gd name="connsiteY8" fmla="*/ 72572 h 5338839"/>
              <a:gd name="connsiteX9" fmla="*/ 7576457 w 7740952"/>
              <a:gd name="connsiteY9" fmla="*/ 188686 h 5338839"/>
              <a:gd name="connsiteX10" fmla="*/ 7620000 w 7740952"/>
              <a:gd name="connsiteY10" fmla="*/ 638629 h 5338839"/>
              <a:gd name="connsiteX11" fmla="*/ 7460343 w 7740952"/>
              <a:gd name="connsiteY11" fmla="*/ 1132115 h 5338839"/>
              <a:gd name="connsiteX12" fmla="*/ 7431315 w 7740952"/>
              <a:gd name="connsiteY12" fmla="*/ 2264229 h 5338839"/>
              <a:gd name="connsiteX13" fmla="*/ 7199086 w 7740952"/>
              <a:gd name="connsiteY13" fmla="*/ 2293258 h 5338839"/>
              <a:gd name="connsiteX14" fmla="*/ 7445829 w 7740952"/>
              <a:gd name="connsiteY14" fmla="*/ 3744686 h 5338839"/>
              <a:gd name="connsiteX15" fmla="*/ 7532915 w 7740952"/>
              <a:gd name="connsiteY15" fmla="*/ 4615543 h 5338839"/>
              <a:gd name="connsiteX16" fmla="*/ 7257143 w 7740952"/>
              <a:gd name="connsiteY16" fmla="*/ 5080000 h 5338839"/>
              <a:gd name="connsiteX17" fmla="*/ 6241143 w 7740952"/>
              <a:gd name="connsiteY17" fmla="*/ 5225143 h 5338839"/>
              <a:gd name="connsiteX18" fmla="*/ 4034972 w 7740952"/>
              <a:gd name="connsiteY18" fmla="*/ 5312229 h 5338839"/>
              <a:gd name="connsiteX19" fmla="*/ 1770743 w 7740952"/>
              <a:gd name="connsiteY19" fmla="*/ 5239658 h 5338839"/>
              <a:gd name="connsiteX20" fmla="*/ 928915 w 7740952"/>
              <a:gd name="connsiteY20" fmla="*/ 4717143 h 5338839"/>
              <a:gd name="connsiteX21" fmla="*/ 682172 w 7740952"/>
              <a:gd name="connsiteY21" fmla="*/ 3526972 h 5338839"/>
              <a:gd name="connsiteX22" fmla="*/ 624115 w 7740952"/>
              <a:gd name="connsiteY22" fmla="*/ 2656115 h 5338839"/>
              <a:gd name="connsiteX23" fmla="*/ 261257 w 7740952"/>
              <a:gd name="connsiteY23" fmla="*/ 2481943 h 5338839"/>
              <a:gd name="connsiteX24" fmla="*/ 87086 w 7740952"/>
              <a:gd name="connsiteY24" fmla="*/ 2148115 h 5338839"/>
              <a:gd name="connsiteX25" fmla="*/ 43543 w 7740952"/>
              <a:gd name="connsiteY25" fmla="*/ 1553029 h 5338839"/>
              <a:gd name="connsiteX26" fmla="*/ 348343 w 7740952"/>
              <a:gd name="connsiteY26" fmla="*/ 1248229 h 5338839"/>
              <a:gd name="connsiteX27" fmla="*/ 653143 w 7740952"/>
              <a:gd name="connsiteY27" fmla="*/ 1262743 h 5338839"/>
              <a:gd name="connsiteX0" fmla="*/ 653143 w 7740952"/>
              <a:gd name="connsiteY0" fmla="*/ 1262743 h 5338839"/>
              <a:gd name="connsiteX1" fmla="*/ 653143 w 7740952"/>
              <a:gd name="connsiteY1" fmla="*/ 348343 h 5338839"/>
              <a:gd name="connsiteX2" fmla="*/ 769257 w 7740952"/>
              <a:gd name="connsiteY2" fmla="*/ 87086 h 5338839"/>
              <a:gd name="connsiteX3" fmla="*/ 928915 w 7740952"/>
              <a:gd name="connsiteY3" fmla="*/ 14515 h 5338839"/>
              <a:gd name="connsiteX4" fmla="*/ 1204686 w 7740952"/>
              <a:gd name="connsiteY4" fmla="*/ 0 h 5338839"/>
              <a:gd name="connsiteX5" fmla="*/ 2104572 w 7740952"/>
              <a:gd name="connsiteY5" fmla="*/ 14515 h 5338839"/>
              <a:gd name="connsiteX6" fmla="*/ 4223657 w 7740952"/>
              <a:gd name="connsiteY6" fmla="*/ 101600 h 5338839"/>
              <a:gd name="connsiteX7" fmla="*/ 5704115 w 7740952"/>
              <a:gd name="connsiteY7" fmla="*/ 43543 h 5338839"/>
              <a:gd name="connsiteX8" fmla="*/ 6633029 w 7740952"/>
              <a:gd name="connsiteY8" fmla="*/ 72572 h 5338839"/>
              <a:gd name="connsiteX9" fmla="*/ 7576457 w 7740952"/>
              <a:gd name="connsiteY9" fmla="*/ 188686 h 5338839"/>
              <a:gd name="connsiteX10" fmla="*/ 7620000 w 7740952"/>
              <a:gd name="connsiteY10" fmla="*/ 638629 h 5338839"/>
              <a:gd name="connsiteX11" fmla="*/ 7460343 w 7740952"/>
              <a:gd name="connsiteY11" fmla="*/ 1132115 h 5338839"/>
              <a:gd name="connsiteX12" fmla="*/ 7228115 w 7740952"/>
              <a:gd name="connsiteY12" fmla="*/ 2017486 h 5338839"/>
              <a:gd name="connsiteX13" fmla="*/ 7199086 w 7740952"/>
              <a:gd name="connsiteY13" fmla="*/ 2293258 h 5338839"/>
              <a:gd name="connsiteX14" fmla="*/ 7445829 w 7740952"/>
              <a:gd name="connsiteY14" fmla="*/ 3744686 h 5338839"/>
              <a:gd name="connsiteX15" fmla="*/ 7532915 w 7740952"/>
              <a:gd name="connsiteY15" fmla="*/ 4615543 h 5338839"/>
              <a:gd name="connsiteX16" fmla="*/ 7257143 w 7740952"/>
              <a:gd name="connsiteY16" fmla="*/ 5080000 h 5338839"/>
              <a:gd name="connsiteX17" fmla="*/ 6241143 w 7740952"/>
              <a:gd name="connsiteY17" fmla="*/ 5225143 h 5338839"/>
              <a:gd name="connsiteX18" fmla="*/ 4034972 w 7740952"/>
              <a:gd name="connsiteY18" fmla="*/ 5312229 h 5338839"/>
              <a:gd name="connsiteX19" fmla="*/ 1770743 w 7740952"/>
              <a:gd name="connsiteY19" fmla="*/ 5239658 h 5338839"/>
              <a:gd name="connsiteX20" fmla="*/ 928915 w 7740952"/>
              <a:gd name="connsiteY20" fmla="*/ 4717143 h 5338839"/>
              <a:gd name="connsiteX21" fmla="*/ 682172 w 7740952"/>
              <a:gd name="connsiteY21" fmla="*/ 3526972 h 5338839"/>
              <a:gd name="connsiteX22" fmla="*/ 624115 w 7740952"/>
              <a:gd name="connsiteY22" fmla="*/ 2656115 h 5338839"/>
              <a:gd name="connsiteX23" fmla="*/ 261257 w 7740952"/>
              <a:gd name="connsiteY23" fmla="*/ 2481943 h 5338839"/>
              <a:gd name="connsiteX24" fmla="*/ 87086 w 7740952"/>
              <a:gd name="connsiteY24" fmla="*/ 2148115 h 5338839"/>
              <a:gd name="connsiteX25" fmla="*/ 43543 w 7740952"/>
              <a:gd name="connsiteY25" fmla="*/ 1553029 h 5338839"/>
              <a:gd name="connsiteX26" fmla="*/ 348343 w 7740952"/>
              <a:gd name="connsiteY26" fmla="*/ 1248229 h 5338839"/>
              <a:gd name="connsiteX27" fmla="*/ 653143 w 7740952"/>
              <a:gd name="connsiteY27" fmla="*/ 1262743 h 533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740952" h="5338839">
                <a:moveTo>
                  <a:pt x="653143" y="1262743"/>
                </a:moveTo>
                <a:cubicBezTo>
                  <a:pt x="703943" y="1112762"/>
                  <a:pt x="633791" y="544286"/>
                  <a:pt x="653143" y="348343"/>
                </a:cubicBezTo>
                <a:cubicBezTo>
                  <a:pt x="672495" y="152400"/>
                  <a:pt x="723295" y="142724"/>
                  <a:pt x="769257" y="87086"/>
                </a:cubicBezTo>
                <a:cubicBezTo>
                  <a:pt x="815219" y="31448"/>
                  <a:pt x="856343" y="29029"/>
                  <a:pt x="928915" y="14515"/>
                </a:cubicBezTo>
                <a:cubicBezTo>
                  <a:pt x="1001487" y="1"/>
                  <a:pt x="1008743" y="0"/>
                  <a:pt x="1204686" y="0"/>
                </a:cubicBezTo>
                <a:cubicBezTo>
                  <a:pt x="1400629" y="0"/>
                  <a:pt x="2104572" y="14515"/>
                  <a:pt x="2104572" y="14515"/>
                </a:cubicBezTo>
                <a:cubicBezTo>
                  <a:pt x="2607734" y="31448"/>
                  <a:pt x="3623733" y="96762"/>
                  <a:pt x="4223657" y="101600"/>
                </a:cubicBezTo>
                <a:cubicBezTo>
                  <a:pt x="4823581" y="106438"/>
                  <a:pt x="5302553" y="48381"/>
                  <a:pt x="5704115" y="43543"/>
                </a:cubicBezTo>
                <a:cubicBezTo>
                  <a:pt x="6105677" y="38705"/>
                  <a:pt x="6320972" y="48381"/>
                  <a:pt x="6633029" y="72572"/>
                </a:cubicBezTo>
                <a:cubicBezTo>
                  <a:pt x="6945086" y="96763"/>
                  <a:pt x="7411962" y="94343"/>
                  <a:pt x="7576457" y="188686"/>
                </a:cubicBezTo>
                <a:cubicBezTo>
                  <a:pt x="7740952" y="283029"/>
                  <a:pt x="7639352" y="481391"/>
                  <a:pt x="7620000" y="638629"/>
                </a:cubicBezTo>
                <a:cubicBezTo>
                  <a:pt x="7600648" y="795867"/>
                  <a:pt x="7525657" y="902306"/>
                  <a:pt x="7460343" y="1132115"/>
                </a:cubicBezTo>
                <a:cubicBezTo>
                  <a:pt x="7395029" y="1361924"/>
                  <a:pt x="7271658" y="1823962"/>
                  <a:pt x="7228115" y="2017486"/>
                </a:cubicBezTo>
                <a:cubicBezTo>
                  <a:pt x="7184572" y="2211010"/>
                  <a:pt x="7162800" y="2005391"/>
                  <a:pt x="7199086" y="2293258"/>
                </a:cubicBezTo>
                <a:cubicBezTo>
                  <a:pt x="7235372" y="2581125"/>
                  <a:pt x="7390191" y="3357639"/>
                  <a:pt x="7445829" y="3744686"/>
                </a:cubicBezTo>
                <a:cubicBezTo>
                  <a:pt x="7501467" y="4131733"/>
                  <a:pt x="7564363" y="4392991"/>
                  <a:pt x="7532915" y="4615543"/>
                </a:cubicBezTo>
                <a:cubicBezTo>
                  <a:pt x="7501467" y="4838095"/>
                  <a:pt x="7472438" y="4978400"/>
                  <a:pt x="7257143" y="5080000"/>
                </a:cubicBezTo>
                <a:cubicBezTo>
                  <a:pt x="7041848" y="5181600"/>
                  <a:pt x="6778172" y="5186438"/>
                  <a:pt x="6241143" y="5225143"/>
                </a:cubicBezTo>
                <a:cubicBezTo>
                  <a:pt x="5704114" y="5263848"/>
                  <a:pt x="4780039" y="5309810"/>
                  <a:pt x="4034972" y="5312229"/>
                </a:cubicBezTo>
                <a:cubicBezTo>
                  <a:pt x="3289905" y="5314648"/>
                  <a:pt x="2288419" y="5338839"/>
                  <a:pt x="1770743" y="5239658"/>
                </a:cubicBezTo>
                <a:cubicBezTo>
                  <a:pt x="1253067" y="5140477"/>
                  <a:pt x="1110343" y="5002591"/>
                  <a:pt x="928915" y="4717143"/>
                </a:cubicBezTo>
                <a:cubicBezTo>
                  <a:pt x="747487" y="4431695"/>
                  <a:pt x="732972" y="3870477"/>
                  <a:pt x="682172" y="3526972"/>
                </a:cubicBezTo>
                <a:cubicBezTo>
                  <a:pt x="631372" y="3183467"/>
                  <a:pt x="694268" y="2830287"/>
                  <a:pt x="624115" y="2656115"/>
                </a:cubicBezTo>
                <a:cubicBezTo>
                  <a:pt x="553963" y="2481944"/>
                  <a:pt x="350762" y="2566610"/>
                  <a:pt x="261257" y="2481943"/>
                </a:cubicBezTo>
                <a:cubicBezTo>
                  <a:pt x="171752" y="2397276"/>
                  <a:pt x="123372" y="2302934"/>
                  <a:pt x="87086" y="2148115"/>
                </a:cubicBezTo>
                <a:cubicBezTo>
                  <a:pt x="50800" y="1993296"/>
                  <a:pt x="0" y="1703010"/>
                  <a:pt x="43543" y="1553029"/>
                </a:cubicBezTo>
                <a:cubicBezTo>
                  <a:pt x="87086" y="1403048"/>
                  <a:pt x="246743" y="1294191"/>
                  <a:pt x="348343" y="1248229"/>
                </a:cubicBezTo>
                <a:cubicBezTo>
                  <a:pt x="449943" y="1202267"/>
                  <a:pt x="602343" y="1412724"/>
                  <a:pt x="653143" y="1262743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214362" y="1349829"/>
            <a:ext cx="3582610" cy="4954209"/>
          </a:xfrm>
          <a:custGeom>
            <a:avLst/>
            <a:gdLst>
              <a:gd name="connsiteX0" fmla="*/ 91924 w 3582610"/>
              <a:gd name="connsiteY0" fmla="*/ 1132114 h 4954209"/>
              <a:gd name="connsiteX1" fmla="*/ 33867 w 3582610"/>
              <a:gd name="connsiteY1" fmla="*/ 377371 h 4954209"/>
              <a:gd name="connsiteX2" fmla="*/ 193524 w 3582610"/>
              <a:gd name="connsiteY2" fmla="*/ 58057 h 4954209"/>
              <a:gd name="connsiteX3" fmla="*/ 657981 w 3582610"/>
              <a:gd name="connsiteY3" fmla="*/ 29028 h 4954209"/>
              <a:gd name="connsiteX4" fmla="*/ 1761067 w 3582610"/>
              <a:gd name="connsiteY4" fmla="*/ 43542 h 4954209"/>
              <a:gd name="connsiteX5" fmla="*/ 3212495 w 3582610"/>
              <a:gd name="connsiteY5" fmla="*/ 72571 h 4954209"/>
              <a:gd name="connsiteX6" fmla="*/ 3546324 w 3582610"/>
              <a:gd name="connsiteY6" fmla="*/ 348342 h 4954209"/>
              <a:gd name="connsiteX7" fmla="*/ 3430209 w 3582610"/>
              <a:gd name="connsiteY7" fmla="*/ 740228 h 4954209"/>
              <a:gd name="connsiteX8" fmla="*/ 3314095 w 3582610"/>
              <a:gd name="connsiteY8" fmla="*/ 1059542 h 4954209"/>
              <a:gd name="connsiteX9" fmla="*/ 3081867 w 3582610"/>
              <a:gd name="connsiteY9" fmla="*/ 1553028 h 4954209"/>
              <a:gd name="connsiteX10" fmla="*/ 3009295 w 3582610"/>
              <a:gd name="connsiteY10" fmla="*/ 2002971 h 4954209"/>
              <a:gd name="connsiteX11" fmla="*/ 2907695 w 3582610"/>
              <a:gd name="connsiteY11" fmla="*/ 2888342 h 4954209"/>
              <a:gd name="connsiteX12" fmla="*/ 3139924 w 3582610"/>
              <a:gd name="connsiteY12" fmla="*/ 3251200 h 4954209"/>
              <a:gd name="connsiteX13" fmla="*/ 3168952 w 3582610"/>
              <a:gd name="connsiteY13" fmla="*/ 3556000 h 4954209"/>
              <a:gd name="connsiteX14" fmla="*/ 3081867 w 3582610"/>
              <a:gd name="connsiteY14" fmla="*/ 4296228 h 4954209"/>
              <a:gd name="connsiteX15" fmla="*/ 2994781 w 3582610"/>
              <a:gd name="connsiteY15" fmla="*/ 4847771 h 4954209"/>
              <a:gd name="connsiteX16" fmla="*/ 2893181 w 3582610"/>
              <a:gd name="connsiteY16" fmla="*/ 4934857 h 4954209"/>
              <a:gd name="connsiteX17" fmla="*/ 2689981 w 3582610"/>
              <a:gd name="connsiteY17" fmla="*/ 4905828 h 4954209"/>
              <a:gd name="connsiteX18" fmla="*/ 2007809 w 3582610"/>
              <a:gd name="connsiteY18" fmla="*/ 4949371 h 4954209"/>
              <a:gd name="connsiteX19" fmla="*/ 1078895 w 3582610"/>
              <a:gd name="connsiteY19" fmla="*/ 4876800 h 4954209"/>
              <a:gd name="connsiteX20" fmla="*/ 527352 w 3582610"/>
              <a:gd name="connsiteY20" fmla="*/ 4673600 h 4954209"/>
              <a:gd name="connsiteX21" fmla="*/ 164495 w 3582610"/>
              <a:gd name="connsiteY21" fmla="*/ 4093028 h 4954209"/>
              <a:gd name="connsiteX22" fmla="*/ 19352 w 3582610"/>
              <a:gd name="connsiteY22" fmla="*/ 2757714 h 4954209"/>
              <a:gd name="connsiteX23" fmla="*/ 280609 w 3582610"/>
              <a:gd name="connsiteY23" fmla="*/ 2380342 h 4954209"/>
              <a:gd name="connsiteX24" fmla="*/ 643467 w 3582610"/>
              <a:gd name="connsiteY24" fmla="*/ 2191657 h 4954209"/>
              <a:gd name="connsiteX25" fmla="*/ 716038 w 3582610"/>
              <a:gd name="connsiteY25" fmla="*/ 1567542 h 4954209"/>
              <a:gd name="connsiteX26" fmla="*/ 570895 w 3582610"/>
              <a:gd name="connsiteY26" fmla="*/ 1190171 h 4954209"/>
              <a:gd name="connsiteX27" fmla="*/ 91924 w 3582610"/>
              <a:gd name="connsiteY27" fmla="*/ 1132114 h 495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582610" h="4954209">
                <a:moveTo>
                  <a:pt x="91924" y="1132114"/>
                </a:moveTo>
                <a:cubicBezTo>
                  <a:pt x="2419" y="996647"/>
                  <a:pt x="16934" y="556380"/>
                  <a:pt x="33867" y="377371"/>
                </a:cubicBezTo>
                <a:cubicBezTo>
                  <a:pt x="50800" y="198362"/>
                  <a:pt x="89505" y="116114"/>
                  <a:pt x="193524" y="58057"/>
                </a:cubicBezTo>
                <a:cubicBezTo>
                  <a:pt x="297543" y="0"/>
                  <a:pt x="657981" y="29028"/>
                  <a:pt x="657981" y="29028"/>
                </a:cubicBezTo>
                <a:lnTo>
                  <a:pt x="1761067" y="43542"/>
                </a:lnTo>
                <a:lnTo>
                  <a:pt x="3212495" y="72571"/>
                </a:lnTo>
                <a:cubicBezTo>
                  <a:pt x="3510038" y="123371"/>
                  <a:pt x="3510038" y="237066"/>
                  <a:pt x="3546324" y="348342"/>
                </a:cubicBezTo>
                <a:cubicBezTo>
                  <a:pt x="3582610" y="459618"/>
                  <a:pt x="3468914" y="621695"/>
                  <a:pt x="3430209" y="740228"/>
                </a:cubicBezTo>
                <a:cubicBezTo>
                  <a:pt x="3391504" y="858761"/>
                  <a:pt x="3372152" y="924075"/>
                  <a:pt x="3314095" y="1059542"/>
                </a:cubicBezTo>
                <a:cubicBezTo>
                  <a:pt x="3256038" y="1195009"/>
                  <a:pt x="3132667" y="1395790"/>
                  <a:pt x="3081867" y="1553028"/>
                </a:cubicBezTo>
                <a:cubicBezTo>
                  <a:pt x="3031067" y="1710266"/>
                  <a:pt x="3038324" y="1780419"/>
                  <a:pt x="3009295" y="2002971"/>
                </a:cubicBezTo>
                <a:cubicBezTo>
                  <a:pt x="2980266" y="2225523"/>
                  <a:pt x="2885924" y="2680304"/>
                  <a:pt x="2907695" y="2888342"/>
                </a:cubicBezTo>
                <a:cubicBezTo>
                  <a:pt x="2929466" y="3096380"/>
                  <a:pt x="3096381" y="3139924"/>
                  <a:pt x="3139924" y="3251200"/>
                </a:cubicBezTo>
                <a:cubicBezTo>
                  <a:pt x="3183467" y="3362476"/>
                  <a:pt x="3178628" y="3381829"/>
                  <a:pt x="3168952" y="3556000"/>
                </a:cubicBezTo>
                <a:cubicBezTo>
                  <a:pt x="3159276" y="3730171"/>
                  <a:pt x="3110896" y="4080933"/>
                  <a:pt x="3081867" y="4296228"/>
                </a:cubicBezTo>
                <a:cubicBezTo>
                  <a:pt x="3052838" y="4511523"/>
                  <a:pt x="3026229" y="4741333"/>
                  <a:pt x="2994781" y="4847771"/>
                </a:cubicBezTo>
                <a:cubicBezTo>
                  <a:pt x="2963333" y="4954209"/>
                  <a:pt x="2943981" y="4925181"/>
                  <a:pt x="2893181" y="4934857"/>
                </a:cubicBezTo>
                <a:cubicBezTo>
                  <a:pt x="2842381" y="4944533"/>
                  <a:pt x="2837543" y="4903409"/>
                  <a:pt x="2689981" y="4905828"/>
                </a:cubicBezTo>
                <a:cubicBezTo>
                  <a:pt x="2542419" y="4908247"/>
                  <a:pt x="2276323" y="4954209"/>
                  <a:pt x="2007809" y="4949371"/>
                </a:cubicBezTo>
                <a:cubicBezTo>
                  <a:pt x="1739295" y="4944533"/>
                  <a:pt x="1325638" y="4922762"/>
                  <a:pt x="1078895" y="4876800"/>
                </a:cubicBezTo>
                <a:cubicBezTo>
                  <a:pt x="832152" y="4830838"/>
                  <a:pt x="679752" y="4804229"/>
                  <a:pt x="527352" y="4673600"/>
                </a:cubicBezTo>
                <a:cubicBezTo>
                  <a:pt x="374952" y="4542971"/>
                  <a:pt x="249162" y="4412342"/>
                  <a:pt x="164495" y="4093028"/>
                </a:cubicBezTo>
                <a:cubicBezTo>
                  <a:pt x="79828" y="3773714"/>
                  <a:pt x="0" y="3043162"/>
                  <a:pt x="19352" y="2757714"/>
                </a:cubicBezTo>
                <a:cubicBezTo>
                  <a:pt x="38704" y="2472266"/>
                  <a:pt x="176590" y="2474685"/>
                  <a:pt x="280609" y="2380342"/>
                </a:cubicBezTo>
                <a:cubicBezTo>
                  <a:pt x="384628" y="2285999"/>
                  <a:pt x="570896" y="2327124"/>
                  <a:pt x="643467" y="2191657"/>
                </a:cubicBezTo>
                <a:cubicBezTo>
                  <a:pt x="716038" y="2056190"/>
                  <a:pt x="728133" y="1734456"/>
                  <a:pt x="716038" y="1567542"/>
                </a:cubicBezTo>
                <a:cubicBezTo>
                  <a:pt x="703943" y="1400628"/>
                  <a:pt x="674914" y="1257904"/>
                  <a:pt x="570895" y="1190171"/>
                </a:cubicBezTo>
                <a:cubicBezTo>
                  <a:pt x="466876" y="1122438"/>
                  <a:pt x="181429" y="1267581"/>
                  <a:pt x="91924" y="1132114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4351867" y="1400629"/>
            <a:ext cx="3587447" cy="4944533"/>
          </a:xfrm>
          <a:custGeom>
            <a:avLst/>
            <a:gdLst>
              <a:gd name="connsiteX0" fmla="*/ 670076 w 3587447"/>
              <a:gd name="connsiteY0" fmla="*/ 94342 h 4944533"/>
              <a:gd name="connsiteX1" fmla="*/ 1337733 w 3587447"/>
              <a:gd name="connsiteY1" fmla="*/ 21771 h 4944533"/>
              <a:gd name="connsiteX2" fmla="*/ 2266647 w 3587447"/>
              <a:gd name="connsiteY2" fmla="*/ 7257 h 4944533"/>
              <a:gd name="connsiteX3" fmla="*/ 3108476 w 3587447"/>
              <a:gd name="connsiteY3" fmla="*/ 65314 h 4944533"/>
              <a:gd name="connsiteX4" fmla="*/ 3514876 w 3587447"/>
              <a:gd name="connsiteY4" fmla="*/ 123371 h 4944533"/>
              <a:gd name="connsiteX5" fmla="*/ 3543904 w 3587447"/>
              <a:gd name="connsiteY5" fmla="*/ 442685 h 4944533"/>
              <a:gd name="connsiteX6" fmla="*/ 3398762 w 3587447"/>
              <a:gd name="connsiteY6" fmla="*/ 762000 h 4944533"/>
              <a:gd name="connsiteX7" fmla="*/ 2992362 w 3587447"/>
              <a:gd name="connsiteY7" fmla="*/ 1008742 h 4944533"/>
              <a:gd name="connsiteX8" fmla="*/ 2673047 w 3587447"/>
              <a:gd name="connsiteY8" fmla="*/ 1545771 h 4944533"/>
              <a:gd name="connsiteX9" fmla="*/ 2658533 w 3587447"/>
              <a:gd name="connsiteY9" fmla="*/ 2300514 h 4944533"/>
              <a:gd name="connsiteX10" fmla="*/ 2905276 w 3587447"/>
              <a:gd name="connsiteY10" fmla="*/ 3084285 h 4944533"/>
              <a:gd name="connsiteX11" fmla="*/ 3282647 w 3587447"/>
              <a:gd name="connsiteY11" fmla="*/ 3229428 h 4944533"/>
              <a:gd name="connsiteX12" fmla="*/ 3369733 w 3587447"/>
              <a:gd name="connsiteY12" fmla="*/ 3635828 h 4944533"/>
              <a:gd name="connsiteX13" fmla="*/ 3442304 w 3587447"/>
              <a:gd name="connsiteY13" fmla="*/ 4172857 h 4944533"/>
              <a:gd name="connsiteX14" fmla="*/ 3384247 w 3587447"/>
              <a:gd name="connsiteY14" fmla="*/ 4593771 h 4944533"/>
              <a:gd name="connsiteX15" fmla="*/ 2963333 w 3587447"/>
              <a:gd name="connsiteY15" fmla="*/ 4811485 h 4944533"/>
              <a:gd name="connsiteX16" fmla="*/ 1628019 w 3587447"/>
              <a:gd name="connsiteY16" fmla="*/ 4884057 h 4944533"/>
              <a:gd name="connsiteX17" fmla="*/ 408819 w 3587447"/>
              <a:gd name="connsiteY17" fmla="*/ 4927600 h 4944533"/>
              <a:gd name="connsiteX18" fmla="*/ 89504 w 3587447"/>
              <a:gd name="connsiteY18" fmla="*/ 4913085 h 4944533"/>
              <a:gd name="connsiteX19" fmla="*/ 2419 w 3587447"/>
              <a:gd name="connsiteY19" fmla="*/ 4738914 h 4944533"/>
              <a:gd name="connsiteX20" fmla="*/ 104019 w 3587447"/>
              <a:gd name="connsiteY20" fmla="*/ 4288971 h 4944533"/>
              <a:gd name="connsiteX21" fmla="*/ 220133 w 3587447"/>
              <a:gd name="connsiteY21" fmla="*/ 3374571 h 4944533"/>
              <a:gd name="connsiteX22" fmla="*/ 234647 w 3587447"/>
              <a:gd name="connsiteY22" fmla="*/ 3127828 h 4944533"/>
              <a:gd name="connsiteX23" fmla="*/ 408819 w 3587447"/>
              <a:gd name="connsiteY23" fmla="*/ 2852057 h 4944533"/>
              <a:gd name="connsiteX24" fmla="*/ 728133 w 3587447"/>
              <a:gd name="connsiteY24" fmla="*/ 2503714 h 4944533"/>
              <a:gd name="connsiteX25" fmla="*/ 916819 w 3587447"/>
              <a:gd name="connsiteY25" fmla="*/ 1865085 h 4944533"/>
              <a:gd name="connsiteX26" fmla="*/ 873276 w 3587447"/>
              <a:gd name="connsiteY26" fmla="*/ 1328057 h 4944533"/>
              <a:gd name="connsiteX27" fmla="*/ 568476 w 3587447"/>
              <a:gd name="connsiteY27" fmla="*/ 849085 h 4944533"/>
              <a:gd name="connsiteX28" fmla="*/ 510419 w 3587447"/>
              <a:gd name="connsiteY28" fmla="*/ 573314 h 4944533"/>
              <a:gd name="connsiteX29" fmla="*/ 568476 w 3587447"/>
              <a:gd name="connsiteY29" fmla="*/ 326571 h 4944533"/>
              <a:gd name="connsiteX30" fmla="*/ 670076 w 3587447"/>
              <a:gd name="connsiteY30" fmla="*/ 94342 h 494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587447" h="4944533">
                <a:moveTo>
                  <a:pt x="670076" y="94342"/>
                </a:moveTo>
                <a:cubicBezTo>
                  <a:pt x="798286" y="43542"/>
                  <a:pt x="1071638" y="36285"/>
                  <a:pt x="1337733" y="21771"/>
                </a:cubicBezTo>
                <a:cubicBezTo>
                  <a:pt x="1603828" y="7257"/>
                  <a:pt x="1971523" y="0"/>
                  <a:pt x="2266647" y="7257"/>
                </a:cubicBezTo>
                <a:cubicBezTo>
                  <a:pt x="2561771" y="14514"/>
                  <a:pt x="2900438" y="45962"/>
                  <a:pt x="3108476" y="65314"/>
                </a:cubicBezTo>
                <a:cubicBezTo>
                  <a:pt x="3316514" y="84666"/>
                  <a:pt x="3442305" y="60476"/>
                  <a:pt x="3514876" y="123371"/>
                </a:cubicBezTo>
                <a:cubicBezTo>
                  <a:pt x="3587447" y="186266"/>
                  <a:pt x="3563256" y="336247"/>
                  <a:pt x="3543904" y="442685"/>
                </a:cubicBezTo>
                <a:cubicBezTo>
                  <a:pt x="3524552" y="549123"/>
                  <a:pt x="3490686" y="667657"/>
                  <a:pt x="3398762" y="762000"/>
                </a:cubicBezTo>
                <a:cubicBezTo>
                  <a:pt x="3306838" y="856343"/>
                  <a:pt x="3113315" y="878114"/>
                  <a:pt x="2992362" y="1008742"/>
                </a:cubicBezTo>
                <a:cubicBezTo>
                  <a:pt x="2871410" y="1139371"/>
                  <a:pt x="2728685" y="1330476"/>
                  <a:pt x="2673047" y="1545771"/>
                </a:cubicBezTo>
                <a:cubicBezTo>
                  <a:pt x="2617409" y="1761066"/>
                  <a:pt x="2619828" y="2044095"/>
                  <a:pt x="2658533" y="2300514"/>
                </a:cubicBezTo>
                <a:cubicBezTo>
                  <a:pt x="2697238" y="2556933"/>
                  <a:pt x="2801257" y="2929466"/>
                  <a:pt x="2905276" y="3084285"/>
                </a:cubicBezTo>
                <a:cubicBezTo>
                  <a:pt x="3009295" y="3239104"/>
                  <a:pt x="3205238" y="3137504"/>
                  <a:pt x="3282647" y="3229428"/>
                </a:cubicBezTo>
                <a:cubicBezTo>
                  <a:pt x="3360056" y="3321352"/>
                  <a:pt x="3343124" y="3478590"/>
                  <a:pt x="3369733" y="3635828"/>
                </a:cubicBezTo>
                <a:cubicBezTo>
                  <a:pt x="3396342" y="3793066"/>
                  <a:pt x="3439885" y="4013200"/>
                  <a:pt x="3442304" y="4172857"/>
                </a:cubicBezTo>
                <a:cubicBezTo>
                  <a:pt x="3444723" y="4332514"/>
                  <a:pt x="3464075" y="4487333"/>
                  <a:pt x="3384247" y="4593771"/>
                </a:cubicBezTo>
                <a:cubicBezTo>
                  <a:pt x="3304419" y="4700209"/>
                  <a:pt x="3256038" y="4763104"/>
                  <a:pt x="2963333" y="4811485"/>
                </a:cubicBezTo>
                <a:cubicBezTo>
                  <a:pt x="2670628" y="4859866"/>
                  <a:pt x="1628019" y="4884057"/>
                  <a:pt x="1628019" y="4884057"/>
                </a:cubicBezTo>
                <a:lnTo>
                  <a:pt x="408819" y="4927600"/>
                </a:lnTo>
                <a:cubicBezTo>
                  <a:pt x="152400" y="4932438"/>
                  <a:pt x="157237" y="4944533"/>
                  <a:pt x="89504" y="4913085"/>
                </a:cubicBezTo>
                <a:cubicBezTo>
                  <a:pt x="21771" y="4881637"/>
                  <a:pt x="0" y="4842933"/>
                  <a:pt x="2419" y="4738914"/>
                </a:cubicBezTo>
                <a:cubicBezTo>
                  <a:pt x="4838" y="4634895"/>
                  <a:pt x="67733" y="4516361"/>
                  <a:pt x="104019" y="4288971"/>
                </a:cubicBezTo>
                <a:cubicBezTo>
                  <a:pt x="140305" y="4061581"/>
                  <a:pt x="198362" y="3568095"/>
                  <a:pt x="220133" y="3374571"/>
                </a:cubicBezTo>
                <a:cubicBezTo>
                  <a:pt x="241904" y="3181047"/>
                  <a:pt x="203199" y="3214914"/>
                  <a:pt x="234647" y="3127828"/>
                </a:cubicBezTo>
                <a:cubicBezTo>
                  <a:pt x="266095" y="3040742"/>
                  <a:pt x="326571" y="2956076"/>
                  <a:pt x="408819" y="2852057"/>
                </a:cubicBezTo>
                <a:cubicBezTo>
                  <a:pt x="491067" y="2748038"/>
                  <a:pt x="643466" y="2668209"/>
                  <a:pt x="728133" y="2503714"/>
                </a:cubicBezTo>
                <a:cubicBezTo>
                  <a:pt x="812800" y="2339219"/>
                  <a:pt x="892629" y="2061028"/>
                  <a:pt x="916819" y="1865085"/>
                </a:cubicBezTo>
                <a:cubicBezTo>
                  <a:pt x="941009" y="1669142"/>
                  <a:pt x="931333" y="1497390"/>
                  <a:pt x="873276" y="1328057"/>
                </a:cubicBezTo>
                <a:cubicBezTo>
                  <a:pt x="815219" y="1158724"/>
                  <a:pt x="628952" y="974875"/>
                  <a:pt x="568476" y="849085"/>
                </a:cubicBezTo>
                <a:cubicBezTo>
                  <a:pt x="508000" y="723295"/>
                  <a:pt x="510419" y="660400"/>
                  <a:pt x="510419" y="573314"/>
                </a:cubicBezTo>
                <a:cubicBezTo>
                  <a:pt x="510419" y="486228"/>
                  <a:pt x="539448" y="406399"/>
                  <a:pt x="568476" y="326571"/>
                </a:cubicBezTo>
                <a:cubicBezTo>
                  <a:pt x="597504" y="246743"/>
                  <a:pt x="541867" y="145142"/>
                  <a:pt x="670076" y="94342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4659086" y="2090057"/>
            <a:ext cx="217714" cy="104019"/>
          </a:xfrm>
          <a:custGeom>
            <a:avLst/>
            <a:gdLst>
              <a:gd name="connsiteX0" fmla="*/ 0 w 217714"/>
              <a:gd name="connsiteY0" fmla="*/ 0 h 104019"/>
              <a:gd name="connsiteX1" fmla="*/ 72571 w 217714"/>
              <a:gd name="connsiteY1" fmla="*/ 101600 h 104019"/>
              <a:gd name="connsiteX2" fmla="*/ 217714 w 217714"/>
              <a:gd name="connsiteY2" fmla="*/ 14514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714" h="104019">
                <a:moveTo>
                  <a:pt x="0" y="0"/>
                </a:moveTo>
                <a:cubicBezTo>
                  <a:pt x="18142" y="49590"/>
                  <a:pt x="36285" y="99181"/>
                  <a:pt x="72571" y="101600"/>
                </a:cubicBezTo>
                <a:cubicBezTo>
                  <a:pt x="108857" y="104019"/>
                  <a:pt x="217714" y="14514"/>
                  <a:pt x="217714" y="14514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354287" y="4484914"/>
            <a:ext cx="203200" cy="130629"/>
          </a:xfrm>
          <a:prstGeom prst="ellipse">
            <a:avLst/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612744" y="4492171"/>
            <a:ext cx="203200" cy="130629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7844971" y="1995714"/>
            <a:ext cx="137886" cy="45719"/>
          </a:xfrm>
          <a:custGeom>
            <a:avLst/>
            <a:gdLst>
              <a:gd name="connsiteX0" fmla="*/ 0 w 217714"/>
              <a:gd name="connsiteY0" fmla="*/ 0 h 104019"/>
              <a:gd name="connsiteX1" fmla="*/ 72571 w 217714"/>
              <a:gd name="connsiteY1" fmla="*/ 101600 h 104019"/>
              <a:gd name="connsiteX2" fmla="*/ 217714 w 217714"/>
              <a:gd name="connsiteY2" fmla="*/ 14514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714" h="104019">
                <a:moveTo>
                  <a:pt x="0" y="0"/>
                </a:moveTo>
                <a:cubicBezTo>
                  <a:pt x="18142" y="49590"/>
                  <a:pt x="36285" y="99181"/>
                  <a:pt x="72571" y="101600"/>
                </a:cubicBezTo>
                <a:cubicBezTo>
                  <a:pt x="108857" y="104019"/>
                  <a:pt x="217714" y="14514"/>
                  <a:pt x="217714" y="1451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264781" y="2198915"/>
            <a:ext cx="428171" cy="2186818"/>
          </a:xfrm>
          <a:custGeom>
            <a:avLst/>
            <a:gdLst>
              <a:gd name="connsiteX0" fmla="*/ 365276 w 428171"/>
              <a:gd name="connsiteY0" fmla="*/ 166914 h 2186818"/>
              <a:gd name="connsiteX1" fmla="*/ 234648 w 428171"/>
              <a:gd name="connsiteY1" fmla="*/ 674914 h 2186818"/>
              <a:gd name="connsiteX2" fmla="*/ 31448 w 428171"/>
              <a:gd name="connsiteY2" fmla="*/ 1299028 h 2186818"/>
              <a:gd name="connsiteX3" fmla="*/ 45962 w 428171"/>
              <a:gd name="connsiteY3" fmla="*/ 2126342 h 2186818"/>
              <a:gd name="connsiteX4" fmla="*/ 249162 w 428171"/>
              <a:gd name="connsiteY4" fmla="*/ 1661885 h 2186818"/>
              <a:gd name="connsiteX5" fmla="*/ 321733 w 428171"/>
              <a:gd name="connsiteY5" fmla="*/ 936171 h 2186818"/>
              <a:gd name="connsiteX6" fmla="*/ 423333 w 428171"/>
              <a:gd name="connsiteY6" fmla="*/ 123371 h 2186818"/>
              <a:gd name="connsiteX7" fmla="*/ 365276 w 428171"/>
              <a:gd name="connsiteY7" fmla="*/ 166914 h 218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171" h="2186818">
                <a:moveTo>
                  <a:pt x="365276" y="166914"/>
                </a:moveTo>
                <a:cubicBezTo>
                  <a:pt x="333829" y="258838"/>
                  <a:pt x="290286" y="486228"/>
                  <a:pt x="234648" y="674914"/>
                </a:cubicBezTo>
                <a:cubicBezTo>
                  <a:pt x="179010" y="863600"/>
                  <a:pt x="62896" y="1057123"/>
                  <a:pt x="31448" y="1299028"/>
                </a:cubicBezTo>
                <a:cubicBezTo>
                  <a:pt x="0" y="1540933"/>
                  <a:pt x="9676" y="2065866"/>
                  <a:pt x="45962" y="2126342"/>
                </a:cubicBezTo>
                <a:cubicBezTo>
                  <a:pt x="82248" y="2186818"/>
                  <a:pt x="203200" y="1860247"/>
                  <a:pt x="249162" y="1661885"/>
                </a:cubicBezTo>
                <a:cubicBezTo>
                  <a:pt x="295124" y="1463523"/>
                  <a:pt x="292705" y="1192590"/>
                  <a:pt x="321733" y="936171"/>
                </a:cubicBezTo>
                <a:cubicBezTo>
                  <a:pt x="350762" y="679752"/>
                  <a:pt x="418495" y="246742"/>
                  <a:pt x="423333" y="123371"/>
                </a:cubicBezTo>
                <a:cubicBezTo>
                  <a:pt x="428171" y="0"/>
                  <a:pt x="396723" y="74990"/>
                  <a:pt x="365276" y="166914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4484914" y="2247295"/>
            <a:ext cx="367695" cy="2152952"/>
          </a:xfrm>
          <a:custGeom>
            <a:avLst/>
            <a:gdLst>
              <a:gd name="connsiteX0" fmla="*/ 14515 w 367695"/>
              <a:gd name="connsiteY0" fmla="*/ 1961848 h 2152952"/>
              <a:gd name="connsiteX1" fmla="*/ 188686 w 367695"/>
              <a:gd name="connsiteY1" fmla="*/ 1323219 h 2152952"/>
              <a:gd name="connsiteX2" fmla="*/ 217715 w 367695"/>
              <a:gd name="connsiteY2" fmla="*/ 553962 h 2152952"/>
              <a:gd name="connsiteX3" fmla="*/ 275772 w 367695"/>
              <a:gd name="connsiteY3" fmla="*/ 45962 h 2152952"/>
              <a:gd name="connsiteX4" fmla="*/ 348343 w 367695"/>
              <a:gd name="connsiteY4" fmla="*/ 278191 h 2152952"/>
              <a:gd name="connsiteX5" fmla="*/ 348343 w 367695"/>
              <a:gd name="connsiteY5" fmla="*/ 960362 h 2152952"/>
              <a:gd name="connsiteX6" fmla="*/ 232229 w 367695"/>
              <a:gd name="connsiteY6" fmla="*/ 1744134 h 2152952"/>
              <a:gd name="connsiteX7" fmla="*/ 29029 w 367695"/>
              <a:gd name="connsiteY7" fmla="*/ 2121505 h 2152952"/>
              <a:gd name="connsiteX8" fmla="*/ 58057 w 367695"/>
              <a:gd name="connsiteY8" fmla="*/ 1932819 h 215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695" h="2152952">
                <a:moveTo>
                  <a:pt x="14515" y="1961848"/>
                </a:moveTo>
                <a:cubicBezTo>
                  <a:pt x="84667" y="1759857"/>
                  <a:pt x="154819" y="1557867"/>
                  <a:pt x="188686" y="1323219"/>
                </a:cubicBezTo>
                <a:cubicBezTo>
                  <a:pt x="222553" y="1088571"/>
                  <a:pt x="203201" y="766838"/>
                  <a:pt x="217715" y="553962"/>
                </a:cubicBezTo>
                <a:cubicBezTo>
                  <a:pt x="232229" y="341086"/>
                  <a:pt x="254001" y="91924"/>
                  <a:pt x="275772" y="45962"/>
                </a:cubicBezTo>
                <a:cubicBezTo>
                  <a:pt x="297543" y="0"/>
                  <a:pt x="336248" y="125791"/>
                  <a:pt x="348343" y="278191"/>
                </a:cubicBezTo>
                <a:cubicBezTo>
                  <a:pt x="360438" y="430591"/>
                  <a:pt x="367695" y="716038"/>
                  <a:pt x="348343" y="960362"/>
                </a:cubicBezTo>
                <a:cubicBezTo>
                  <a:pt x="328991" y="1204686"/>
                  <a:pt x="285448" y="1550610"/>
                  <a:pt x="232229" y="1744134"/>
                </a:cubicBezTo>
                <a:cubicBezTo>
                  <a:pt x="179010" y="1937658"/>
                  <a:pt x="58058" y="2090058"/>
                  <a:pt x="29029" y="2121505"/>
                </a:cubicBezTo>
                <a:cubicBezTo>
                  <a:pt x="0" y="2152952"/>
                  <a:pt x="29028" y="2042885"/>
                  <a:pt x="58057" y="1932819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4780038" y="2390019"/>
            <a:ext cx="360438" cy="1746553"/>
          </a:xfrm>
          <a:custGeom>
            <a:avLst/>
            <a:gdLst>
              <a:gd name="connsiteX0" fmla="*/ 9676 w 360438"/>
              <a:gd name="connsiteY0" fmla="*/ 1659467 h 1746553"/>
              <a:gd name="connsiteX1" fmla="*/ 125791 w 360438"/>
              <a:gd name="connsiteY1" fmla="*/ 948267 h 1746553"/>
              <a:gd name="connsiteX2" fmla="*/ 169333 w 360438"/>
              <a:gd name="connsiteY2" fmla="*/ 208038 h 1746553"/>
              <a:gd name="connsiteX3" fmla="*/ 140305 w 360438"/>
              <a:gd name="connsiteY3" fmla="*/ 4838 h 1746553"/>
              <a:gd name="connsiteX4" fmla="*/ 285448 w 360438"/>
              <a:gd name="connsiteY4" fmla="*/ 179010 h 1746553"/>
              <a:gd name="connsiteX5" fmla="*/ 343505 w 360438"/>
              <a:gd name="connsiteY5" fmla="*/ 687010 h 1746553"/>
              <a:gd name="connsiteX6" fmla="*/ 183848 w 360438"/>
              <a:gd name="connsiteY6" fmla="*/ 1470781 h 1746553"/>
              <a:gd name="connsiteX7" fmla="*/ 9676 w 360438"/>
              <a:gd name="connsiteY7" fmla="*/ 1659467 h 17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438" h="1746553">
                <a:moveTo>
                  <a:pt x="9676" y="1659467"/>
                </a:moveTo>
                <a:cubicBezTo>
                  <a:pt x="0" y="1572381"/>
                  <a:pt x="99182" y="1190172"/>
                  <a:pt x="125791" y="948267"/>
                </a:cubicBezTo>
                <a:cubicBezTo>
                  <a:pt x="152400" y="706362"/>
                  <a:pt x="166914" y="365276"/>
                  <a:pt x="169333" y="208038"/>
                </a:cubicBezTo>
                <a:cubicBezTo>
                  <a:pt x="171752" y="50800"/>
                  <a:pt x="120953" y="9676"/>
                  <a:pt x="140305" y="4838"/>
                </a:cubicBezTo>
                <a:cubicBezTo>
                  <a:pt x="159658" y="0"/>
                  <a:pt x="251581" y="65315"/>
                  <a:pt x="285448" y="179010"/>
                </a:cubicBezTo>
                <a:cubicBezTo>
                  <a:pt x="319315" y="292705"/>
                  <a:pt x="360438" y="471715"/>
                  <a:pt x="343505" y="687010"/>
                </a:cubicBezTo>
                <a:cubicBezTo>
                  <a:pt x="326572" y="902305"/>
                  <a:pt x="244324" y="1306286"/>
                  <a:pt x="183848" y="1470781"/>
                </a:cubicBezTo>
                <a:cubicBezTo>
                  <a:pt x="123372" y="1635276"/>
                  <a:pt x="19352" y="1746553"/>
                  <a:pt x="9676" y="1659467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7075714" y="2399695"/>
            <a:ext cx="510419" cy="2140857"/>
          </a:xfrm>
          <a:custGeom>
            <a:avLst/>
            <a:gdLst>
              <a:gd name="connsiteX0" fmla="*/ 486229 w 510419"/>
              <a:gd name="connsiteY0" fmla="*/ 9676 h 2140857"/>
              <a:gd name="connsiteX1" fmla="*/ 166915 w 510419"/>
              <a:gd name="connsiteY1" fmla="*/ 314476 h 2140857"/>
              <a:gd name="connsiteX2" fmla="*/ 7257 w 510419"/>
              <a:gd name="connsiteY2" fmla="*/ 793448 h 2140857"/>
              <a:gd name="connsiteX3" fmla="*/ 123372 w 510419"/>
              <a:gd name="connsiteY3" fmla="*/ 1693334 h 2140857"/>
              <a:gd name="connsiteX4" fmla="*/ 355600 w 510419"/>
              <a:gd name="connsiteY4" fmla="*/ 2114248 h 2140857"/>
              <a:gd name="connsiteX5" fmla="*/ 355600 w 510419"/>
              <a:gd name="connsiteY5" fmla="*/ 1852991 h 2140857"/>
              <a:gd name="connsiteX6" fmla="*/ 195943 w 510419"/>
              <a:gd name="connsiteY6" fmla="*/ 1272419 h 2140857"/>
              <a:gd name="connsiteX7" fmla="*/ 166915 w 510419"/>
              <a:gd name="connsiteY7" fmla="*/ 720876 h 2140857"/>
              <a:gd name="connsiteX8" fmla="*/ 312057 w 510419"/>
              <a:gd name="connsiteY8" fmla="*/ 256419 h 2140857"/>
              <a:gd name="connsiteX9" fmla="*/ 486229 w 510419"/>
              <a:gd name="connsiteY9" fmla="*/ 9676 h 214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0419" h="2140857">
                <a:moveTo>
                  <a:pt x="486229" y="9676"/>
                </a:moveTo>
                <a:cubicBezTo>
                  <a:pt x="462039" y="19352"/>
                  <a:pt x="246744" y="183847"/>
                  <a:pt x="166915" y="314476"/>
                </a:cubicBezTo>
                <a:cubicBezTo>
                  <a:pt x="87086" y="445105"/>
                  <a:pt x="14514" y="563638"/>
                  <a:pt x="7257" y="793448"/>
                </a:cubicBezTo>
                <a:cubicBezTo>
                  <a:pt x="0" y="1023258"/>
                  <a:pt x="65315" y="1473201"/>
                  <a:pt x="123372" y="1693334"/>
                </a:cubicBezTo>
                <a:cubicBezTo>
                  <a:pt x="181429" y="1913467"/>
                  <a:pt x="316895" y="2087639"/>
                  <a:pt x="355600" y="2114248"/>
                </a:cubicBezTo>
                <a:cubicBezTo>
                  <a:pt x="394305" y="2140857"/>
                  <a:pt x="382209" y="1993296"/>
                  <a:pt x="355600" y="1852991"/>
                </a:cubicBezTo>
                <a:cubicBezTo>
                  <a:pt x="328991" y="1712686"/>
                  <a:pt x="227390" y="1461105"/>
                  <a:pt x="195943" y="1272419"/>
                </a:cubicBezTo>
                <a:cubicBezTo>
                  <a:pt x="164496" y="1083733"/>
                  <a:pt x="147563" y="890209"/>
                  <a:pt x="166915" y="720876"/>
                </a:cubicBezTo>
                <a:cubicBezTo>
                  <a:pt x="186267" y="551543"/>
                  <a:pt x="251581" y="377371"/>
                  <a:pt x="312057" y="256419"/>
                </a:cubicBezTo>
                <a:cubicBezTo>
                  <a:pt x="372533" y="135467"/>
                  <a:pt x="510419" y="0"/>
                  <a:pt x="486229" y="9676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7366000" y="2351315"/>
            <a:ext cx="406400" cy="2061028"/>
          </a:xfrm>
          <a:custGeom>
            <a:avLst/>
            <a:gdLst>
              <a:gd name="connsiteX0" fmla="*/ 297543 w 406400"/>
              <a:gd name="connsiteY0" fmla="*/ 72571 h 2061028"/>
              <a:gd name="connsiteX1" fmla="*/ 65314 w 406400"/>
              <a:gd name="connsiteY1" fmla="*/ 464456 h 2061028"/>
              <a:gd name="connsiteX2" fmla="*/ 21771 w 406400"/>
              <a:gd name="connsiteY2" fmla="*/ 1204685 h 2061028"/>
              <a:gd name="connsiteX3" fmla="*/ 195943 w 406400"/>
              <a:gd name="connsiteY3" fmla="*/ 1901371 h 2061028"/>
              <a:gd name="connsiteX4" fmla="*/ 297543 w 406400"/>
              <a:gd name="connsiteY4" fmla="*/ 2017485 h 2061028"/>
              <a:gd name="connsiteX5" fmla="*/ 355600 w 406400"/>
              <a:gd name="connsiteY5" fmla="*/ 1640114 h 2061028"/>
              <a:gd name="connsiteX6" fmla="*/ 283029 w 406400"/>
              <a:gd name="connsiteY6" fmla="*/ 827314 h 2061028"/>
              <a:gd name="connsiteX7" fmla="*/ 326571 w 406400"/>
              <a:gd name="connsiteY7" fmla="*/ 246742 h 2061028"/>
              <a:gd name="connsiteX8" fmla="*/ 399143 w 406400"/>
              <a:gd name="connsiteY8" fmla="*/ 29028 h 2061028"/>
              <a:gd name="connsiteX9" fmla="*/ 297543 w 406400"/>
              <a:gd name="connsiteY9" fmla="*/ 72571 h 2061028"/>
              <a:gd name="connsiteX0" fmla="*/ 297543 w 406400"/>
              <a:gd name="connsiteY0" fmla="*/ 72571 h 2061028"/>
              <a:gd name="connsiteX1" fmla="*/ 65314 w 406400"/>
              <a:gd name="connsiteY1" fmla="*/ 464456 h 2061028"/>
              <a:gd name="connsiteX2" fmla="*/ 21771 w 406400"/>
              <a:gd name="connsiteY2" fmla="*/ 1204685 h 2061028"/>
              <a:gd name="connsiteX3" fmla="*/ 195943 w 406400"/>
              <a:gd name="connsiteY3" fmla="*/ 1901371 h 2061028"/>
              <a:gd name="connsiteX4" fmla="*/ 297543 w 406400"/>
              <a:gd name="connsiteY4" fmla="*/ 2017485 h 2061028"/>
              <a:gd name="connsiteX5" fmla="*/ 355600 w 406400"/>
              <a:gd name="connsiteY5" fmla="*/ 1640114 h 2061028"/>
              <a:gd name="connsiteX6" fmla="*/ 108858 w 406400"/>
              <a:gd name="connsiteY6" fmla="*/ 827314 h 2061028"/>
              <a:gd name="connsiteX7" fmla="*/ 326571 w 406400"/>
              <a:gd name="connsiteY7" fmla="*/ 246742 h 2061028"/>
              <a:gd name="connsiteX8" fmla="*/ 399143 w 406400"/>
              <a:gd name="connsiteY8" fmla="*/ 29028 h 2061028"/>
              <a:gd name="connsiteX9" fmla="*/ 297543 w 406400"/>
              <a:gd name="connsiteY9" fmla="*/ 72571 h 2061028"/>
              <a:gd name="connsiteX0" fmla="*/ 297543 w 406400"/>
              <a:gd name="connsiteY0" fmla="*/ 72571 h 2061028"/>
              <a:gd name="connsiteX1" fmla="*/ 65314 w 406400"/>
              <a:gd name="connsiteY1" fmla="*/ 464456 h 2061028"/>
              <a:gd name="connsiteX2" fmla="*/ 21771 w 406400"/>
              <a:gd name="connsiteY2" fmla="*/ 1204685 h 2061028"/>
              <a:gd name="connsiteX3" fmla="*/ 195943 w 406400"/>
              <a:gd name="connsiteY3" fmla="*/ 1901371 h 2061028"/>
              <a:gd name="connsiteX4" fmla="*/ 297543 w 406400"/>
              <a:gd name="connsiteY4" fmla="*/ 2017485 h 2061028"/>
              <a:gd name="connsiteX5" fmla="*/ 181429 w 406400"/>
              <a:gd name="connsiteY5" fmla="*/ 1640114 h 2061028"/>
              <a:gd name="connsiteX6" fmla="*/ 108858 w 406400"/>
              <a:gd name="connsiteY6" fmla="*/ 827314 h 2061028"/>
              <a:gd name="connsiteX7" fmla="*/ 326571 w 406400"/>
              <a:gd name="connsiteY7" fmla="*/ 246742 h 2061028"/>
              <a:gd name="connsiteX8" fmla="*/ 399143 w 406400"/>
              <a:gd name="connsiteY8" fmla="*/ 29028 h 2061028"/>
              <a:gd name="connsiteX9" fmla="*/ 297543 w 406400"/>
              <a:gd name="connsiteY9" fmla="*/ 72571 h 206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400" h="2061028">
                <a:moveTo>
                  <a:pt x="297543" y="72571"/>
                </a:moveTo>
                <a:cubicBezTo>
                  <a:pt x="241905" y="145142"/>
                  <a:pt x="111276" y="275770"/>
                  <a:pt x="65314" y="464456"/>
                </a:cubicBezTo>
                <a:cubicBezTo>
                  <a:pt x="19352" y="653142"/>
                  <a:pt x="0" y="965199"/>
                  <a:pt x="21771" y="1204685"/>
                </a:cubicBezTo>
                <a:cubicBezTo>
                  <a:pt x="43542" y="1444171"/>
                  <a:pt x="149981" y="1765904"/>
                  <a:pt x="195943" y="1901371"/>
                </a:cubicBezTo>
                <a:cubicBezTo>
                  <a:pt x="241905" y="2036838"/>
                  <a:pt x="299962" y="2061028"/>
                  <a:pt x="297543" y="2017485"/>
                </a:cubicBezTo>
                <a:cubicBezTo>
                  <a:pt x="295124" y="1973942"/>
                  <a:pt x="212877" y="1838476"/>
                  <a:pt x="181429" y="1640114"/>
                </a:cubicBezTo>
                <a:cubicBezTo>
                  <a:pt x="149981" y="1441752"/>
                  <a:pt x="84668" y="1059543"/>
                  <a:pt x="108858" y="827314"/>
                </a:cubicBezTo>
                <a:cubicBezTo>
                  <a:pt x="133048" y="595085"/>
                  <a:pt x="278190" y="379790"/>
                  <a:pt x="326571" y="246742"/>
                </a:cubicBezTo>
                <a:cubicBezTo>
                  <a:pt x="374952" y="113694"/>
                  <a:pt x="406400" y="55637"/>
                  <a:pt x="399143" y="29028"/>
                </a:cubicBezTo>
                <a:cubicBezTo>
                  <a:pt x="391886" y="2419"/>
                  <a:pt x="353181" y="0"/>
                  <a:pt x="297543" y="72571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 rot="5400000" flipH="1" flipV="1">
            <a:off x="989240" y="1973491"/>
            <a:ext cx="391884" cy="158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1414349" y="1248229"/>
            <a:ext cx="428965" cy="66109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5400000" flipH="1" flipV="1">
            <a:off x="1033462" y="1414463"/>
            <a:ext cx="323850" cy="1428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10800000">
            <a:off x="6894286" y="6284687"/>
            <a:ext cx="485434" cy="8051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10800000" flipV="1">
            <a:off x="6371771" y="6329023"/>
            <a:ext cx="391092" cy="28234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10800000" flipV="1">
            <a:off x="5660571" y="6350794"/>
            <a:ext cx="558006" cy="35491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10800000" flipV="1">
            <a:off x="5065487" y="6387080"/>
            <a:ext cx="463663" cy="13719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0800000">
            <a:off x="4528458" y="6400800"/>
            <a:ext cx="441891" cy="8052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10800000" flipV="1">
            <a:off x="3976914" y="6372224"/>
            <a:ext cx="290286" cy="1406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10800000">
            <a:off x="3396343" y="6371772"/>
            <a:ext cx="398348" cy="2256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10800000">
            <a:off x="2772229" y="6371771"/>
            <a:ext cx="420120" cy="796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10800000">
            <a:off x="2243252" y="6263711"/>
            <a:ext cx="296749" cy="10806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rot="10800000">
            <a:off x="1713480" y="6082283"/>
            <a:ext cx="231435" cy="1733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16200000" flipV="1">
            <a:off x="1299825" y="5784738"/>
            <a:ext cx="311260" cy="195149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16200000" flipV="1">
            <a:off x="1045824" y="5313024"/>
            <a:ext cx="420118" cy="100806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5400000" flipH="1" flipV="1">
            <a:off x="1001486" y="4789716"/>
            <a:ext cx="391884" cy="158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rot="5400000" flipH="1" flipV="1">
            <a:off x="950686" y="4172859"/>
            <a:ext cx="391884" cy="158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5400000">
            <a:off x="4420054" y="2699998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rot="5400000">
            <a:off x="3948340" y="4151427"/>
            <a:ext cx="434634" cy="2823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rot="5400000">
            <a:off x="4129770" y="2990284"/>
            <a:ext cx="398347" cy="12257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rot="5400000">
            <a:off x="4151540" y="5545250"/>
            <a:ext cx="420120" cy="427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rot="5400000">
            <a:off x="4354740" y="3461998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5400000">
            <a:off x="4245883" y="4070804"/>
            <a:ext cx="449942" cy="14514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rot="16200000" flipH="1">
            <a:off x="4579711" y="2546804"/>
            <a:ext cx="536234" cy="794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rot="5400000">
            <a:off x="4623254" y="3207998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rot="5400000">
            <a:off x="4528911" y="3984512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rot="5400000">
            <a:off x="4848225" y="3664403"/>
            <a:ext cx="413656" cy="137886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rot="5400000">
            <a:off x="4949826" y="3120117"/>
            <a:ext cx="362857" cy="145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rot="16200000" flipH="1">
            <a:off x="4630057" y="1378857"/>
            <a:ext cx="238690" cy="19673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rot="5400000">
            <a:off x="7082972" y="3027023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rot="5400000">
            <a:off x="7569200" y="2555309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endCxn id="26" idx="1"/>
          </p:cNvCxnSpPr>
          <p:nvPr/>
        </p:nvCxnSpPr>
        <p:spPr>
          <a:xfrm rot="16200000" flipH="1">
            <a:off x="7414857" y="4283655"/>
            <a:ext cx="301365" cy="1539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rot="16200000" flipH="1">
            <a:off x="7162800" y="4347029"/>
            <a:ext cx="282234" cy="13868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rot="16200000" flipH="1">
            <a:off x="6850743" y="3846285"/>
            <a:ext cx="478177" cy="4433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rot="5400000">
            <a:off x="6828972" y="3121366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rot="5400000">
            <a:off x="7162801" y="2388395"/>
            <a:ext cx="289491" cy="27497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rot="16200000" flipH="1">
            <a:off x="7112000" y="3657600"/>
            <a:ext cx="499948" cy="8062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 rot="16200000" flipH="1">
            <a:off x="7395028" y="3635828"/>
            <a:ext cx="391886" cy="5805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rot="5400000">
            <a:off x="7351485" y="3063310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 rot="5400000">
            <a:off x="4093029" y="6016966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 rot="5400000">
            <a:off x="4187825" y="5080795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rot="5400000">
            <a:off x="7663543" y="2040052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rot="16200000" flipH="1">
            <a:off x="7387772" y="4151085"/>
            <a:ext cx="587828" cy="94344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 rot="16200000" flipH="1">
            <a:off x="7728857" y="1531256"/>
            <a:ext cx="413657" cy="10885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 rot="5400000">
            <a:off x="7561943" y="5980679"/>
            <a:ext cx="304005" cy="24594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/>
          <p:nvPr/>
        </p:nvCxnSpPr>
        <p:spPr>
          <a:xfrm rot="16200000" flipH="1">
            <a:off x="7649029" y="5573486"/>
            <a:ext cx="427376" cy="3708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 стрелкой 125"/>
          <p:cNvCxnSpPr/>
          <p:nvPr/>
        </p:nvCxnSpPr>
        <p:spPr>
          <a:xfrm>
            <a:off x="2553721" y="1278053"/>
            <a:ext cx="421708" cy="2823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/>
          <p:nvPr/>
        </p:nvCxnSpPr>
        <p:spPr>
          <a:xfrm flipV="1">
            <a:off x="2009434" y="1248229"/>
            <a:ext cx="428966" cy="37082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 стрелкой 127"/>
          <p:cNvCxnSpPr/>
          <p:nvPr/>
        </p:nvCxnSpPr>
        <p:spPr>
          <a:xfrm>
            <a:off x="7270863" y="1336111"/>
            <a:ext cx="450737" cy="42746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 стрелкой 128"/>
          <p:cNvCxnSpPr/>
          <p:nvPr/>
        </p:nvCxnSpPr>
        <p:spPr>
          <a:xfrm flipV="1">
            <a:off x="6654006" y="1320800"/>
            <a:ext cx="487023" cy="2256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 flipV="1">
            <a:off x="5993607" y="1291771"/>
            <a:ext cx="552336" cy="443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 flipV="1">
            <a:off x="5478349" y="1306286"/>
            <a:ext cx="457994" cy="37082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/>
          <p:nvPr/>
        </p:nvCxnSpPr>
        <p:spPr>
          <a:xfrm flipV="1">
            <a:off x="4934063" y="1357086"/>
            <a:ext cx="428965" cy="66109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/>
          <p:nvPr/>
        </p:nvCxnSpPr>
        <p:spPr>
          <a:xfrm>
            <a:off x="3083493" y="1299824"/>
            <a:ext cx="421708" cy="2823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/>
          <p:nvPr/>
        </p:nvCxnSpPr>
        <p:spPr>
          <a:xfrm>
            <a:off x="3613264" y="1307082"/>
            <a:ext cx="421708" cy="2823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>
            <a:off x="4157549" y="1343367"/>
            <a:ext cx="421708" cy="2823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/>
          <p:cNvCxnSpPr/>
          <p:nvPr/>
        </p:nvCxnSpPr>
        <p:spPr>
          <a:xfrm>
            <a:off x="3747067" y="2519024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/>
          <p:nvPr/>
        </p:nvCxnSpPr>
        <p:spPr>
          <a:xfrm rot="10800000">
            <a:off x="3788230" y="2728686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 стрелкой 144"/>
          <p:cNvCxnSpPr/>
          <p:nvPr/>
        </p:nvCxnSpPr>
        <p:spPr>
          <a:xfrm>
            <a:off x="8228806" y="3222966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 стрелкой 145"/>
          <p:cNvCxnSpPr/>
          <p:nvPr/>
        </p:nvCxnSpPr>
        <p:spPr>
          <a:xfrm rot="10800000">
            <a:off x="8265888" y="3534228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>
            <a:off x="7678057" y="3251200"/>
            <a:ext cx="304800" cy="14514"/>
          </a:xfrm>
          <a:prstGeom prst="line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/>
          <p:nvPr/>
        </p:nvCxnSpPr>
        <p:spPr>
          <a:xfrm rot="10800000">
            <a:off x="7605488" y="3483428"/>
            <a:ext cx="369321" cy="805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 стрелкой 150"/>
          <p:cNvCxnSpPr/>
          <p:nvPr/>
        </p:nvCxnSpPr>
        <p:spPr>
          <a:xfrm>
            <a:off x="7597435" y="2693194"/>
            <a:ext cx="421708" cy="2823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 стрелкой 151"/>
          <p:cNvCxnSpPr/>
          <p:nvPr/>
        </p:nvCxnSpPr>
        <p:spPr>
          <a:xfrm rot="10800000">
            <a:off x="7634517" y="3004456"/>
            <a:ext cx="369321" cy="805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 стрелкой 152"/>
          <p:cNvCxnSpPr/>
          <p:nvPr/>
        </p:nvCxnSpPr>
        <p:spPr>
          <a:xfrm>
            <a:off x="7546634" y="3847080"/>
            <a:ext cx="421708" cy="2823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 стрелкой 153"/>
          <p:cNvCxnSpPr/>
          <p:nvPr/>
        </p:nvCxnSpPr>
        <p:spPr>
          <a:xfrm rot="10800000">
            <a:off x="7583716" y="4158342"/>
            <a:ext cx="369321" cy="805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 стрелкой 154"/>
          <p:cNvCxnSpPr/>
          <p:nvPr/>
        </p:nvCxnSpPr>
        <p:spPr>
          <a:xfrm>
            <a:off x="8308634" y="4130109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 стрелкой 155"/>
          <p:cNvCxnSpPr/>
          <p:nvPr/>
        </p:nvCxnSpPr>
        <p:spPr>
          <a:xfrm rot="10800000">
            <a:off x="8345716" y="4441371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 стрелкой 156"/>
          <p:cNvCxnSpPr/>
          <p:nvPr/>
        </p:nvCxnSpPr>
        <p:spPr>
          <a:xfrm>
            <a:off x="8272349" y="2439195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 стрелкой 157"/>
          <p:cNvCxnSpPr/>
          <p:nvPr/>
        </p:nvCxnSpPr>
        <p:spPr>
          <a:xfrm rot="10800000">
            <a:off x="8309431" y="2750457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 стрелкой 168"/>
          <p:cNvCxnSpPr/>
          <p:nvPr/>
        </p:nvCxnSpPr>
        <p:spPr>
          <a:xfrm>
            <a:off x="3642291" y="3077825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 стрелкой 169"/>
          <p:cNvCxnSpPr/>
          <p:nvPr/>
        </p:nvCxnSpPr>
        <p:spPr>
          <a:xfrm rot="10800000">
            <a:off x="3635829" y="3287487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 стрелкой 170"/>
          <p:cNvCxnSpPr/>
          <p:nvPr/>
        </p:nvCxnSpPr>
        <p:spPr>
          <a:xfrm>
            <a:off x="3685834" y="4238967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 стрелкой 171"/>
          <p:cNvCxnSpPr/>
          <p:nvPr/>
        </p:nvCxnSpPr>
        <p:spPr>
          <a:xfrm rot="10800000">
            <a:off x="3679372" y="4448629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 стрелкой 172"/>
          <p:cNvCxnSpPr/>
          <p:nvPr/>
        </p:nvCxnSpPr>
        <p:spPr>
          <a:xfrm>
            <a:off x="5118667" y="2206967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 стрелкой 173"/>
          <p:cNvCxnSpPr/>
          <p:nvPr/>
        </p:nvCxnSpPr>
        <p:spPr>
          <a:xfrm rot="10800000">
            <a:off x="5159830" y="2416629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 стрелкой 176"/>
          <p:cNvCxnSpPr/>
          <p:nvPr/>
        </p:nvCxnSpPr>
        <p:spPr>
          <a:xfrm>
            <a:off x="5365410" y="3672910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 стрелкой 177"/>
          <p:cNvCxnSpPr/>
          <p:nvPr/>
        </p:nvCxnSpPr>
        <p:spPr>
          <a:xfrm rot="10800000">
            <a:off x="5406573" y="3882572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 стрелкой 178"/>
          <p:cNvCxnSpPr/>
          <p:nvPr/>
        </p:nvCxnSpPr>
        <p:spPr>
          <a:xfrm>
            <a:off x="4948578" y="4282510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 стрелкой 179"/>
          <p:cNvCxnSpPr/>
          <p:nvPr/>
        </p:nvCxnSpPr>
        <p:spPr>
          <a:xfrm rot="10800000">
            <a:off x="4942116" y="4492172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 стрелкой 180"/>
          <p:cNvCxnSpPr/>
          <p:nvPr/>
        </p:nvCxnSpPr>
        <p:spPr>
          <a:xfrm>
            <a:off x="3801948" y="3585824"/>
            <a:ext cx="421708" cy="2823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 стрелкой 181"/>
          <p:cNvCxnSpPr/>
          <p:nvPr/>
        </p:nvCxnSpPr>
        <p:spPr>
          <a:xfrm rot="10800000">
            <a:off x="3795486" y="3795486"/>
            <a:ext cx="369321" cy="805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 стрелкой 182"/>
          <p:cNvCxnSpPr/>
          <p:nvPr/>
        </p:nvCxnSpPr>
        <p:spPr>
          <a:xfrm>
            <a:off x="5151778" y="3281024"/>
            <a:ext cx="421708" cy="2823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 стрелкой 183"/>
          <p:cNvCxnSpPr/>
          <p:nvPr/>
        </p:nvCxnSpPr>
        <p:spPr>
          <a:xfrm rot="10800000">
            <a:off x="5145316" y="3490686"/>
            <a:ext cx="369321" cy="805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Полилиния 184"/>
          <p:cNvSpPr/>
          <p:nvPr/>
        </p:nvSpPr>
        <p:spPr>
          <a:xfrm>
            <a:off x="633790" y="2510971"/>
            <a:ext cx="457201" cy="1277258"/>
          </a:xfrm>
          <a:custGeom>
            <a:avLst/>
            <a:gdLst>
              <a:gd name="connsiteX0" fmla="*/ 353181 w 457201"/>
              <a:gd name="connsiteY0" fmla="*/ 0 h 1342572"/>
              <a:gd name="connsiteX1" fmla="*/ 120953 w 457201"/>
              <a:gd name="connsiteY1" fmla="*/ 188686 h 1342572"/>
              <a:gd name="connsiteX2" fmla="*/ 48381 w 457201"/>
              <a:gd name="connsiteY2" fmla="*/ 522515 h 1342572"/>
              <a:gd name="connsiteX3" fmla="*/ 411239 w 457201"/>
              <a:gd name="connsiteY3" fmla="*/ 682172 h 1342572"/>
              <a:gd name="connsiteX4" fmla="*/ 324153 w 457201"/>
              <a:gd name="connsiteY4" fmla="*/ 1248229 h 1342572"/>
              <a:gd name="connsiteX5" fmla="*/ 338667 w 457201"/>
              <a:gd name="connsiteY5" fmla="*/ 1248229 h 134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1" h="1342572">
                <a:moveTo>
                  <a:pt x="353181" y="0"/>
                </a:moveTo>
                <a:cubicBezTo>
                  <a:pt x="262467" y="50800"/>
                  <a:pt x="171753" y="101600"/>
                  <a:pt x="120953" y="188686"/>
                </a:cubicBezTo>
                <a:cubicBezTo>
                  <a:pt x="70153" y="275772"/>
                  <a:pt x="0" y="440267"/>
                  <a:pt x="48381" y="522515"/>
                </a:cubicBezTo>
                <a:cubicBezTo>
                  <a:pt x="96762" y="604763"/>
                  <a:pt x="365277" y="561220"/>
                  <a:pt x="411239" y="682172"/>
                </a:cubicBezTo>
                <a:cubicBezTo>
                  <a:pt x="457201" y="803124"/>
                  <a:pt x="336248" y="1153886"/>
                  <a:pt x="324153" y="1248229"/>
                </a:cubicBezTo>
                <a:cubicBezTo>
                  <a:pt x="312058" y="1342572"/>
                  <a:pt x="325362" y="1295400"/>
                  <a:pt x="338667" y="1248229"/>
                </a:cubicBezTo>
              </a:path>
            </a:pathLst>
          </a:cu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186" name="Полилиния 185"/>
          <p:cNvSpPr/>
          <p:nvPr/>
        </p:nvSpPr>
        <p:spPr>
          <a:xfrm flipH="1">
            <a:off x="1294188" y="2547257"/>
            <a:ext cx="457201" cy="1299029"/>
          </a:xfrm>
          <a:custGeom>
            <a:avLst/>
            <a:gdLst>
              <a:gd name="connsiteX0" fmla="*/ 353181 w 457201"/>
              <a:gd name="connsiteY0" fmla="*/ 0 h 1342572"/>
              <a:gd name="connsiteX1" fmla="*/ 120953 w 457201"/>
              <a:gd name="connsiteY1" fmla="*/ 188686 h 1342572"/>
              <a:gd name="connsiteX2" fmla="*/ 48381 w 457201"/>
              <a:gd name="connsiteY2" fmla="*/ 522515 h 1342572"/>
              <a:gd name="connsiteX3" fmla="*/ 411239 w 457201"/>
              <a:gd name="connsiteY3" fmla="*/ 682172 h 1342572"/>
              <a:gd name="connsiteX4" fmla="*/ 324153 w 457201"/>
              <a:gd name="connsiteY4" fmla="*/ 1248229 h 1342572"/>
              <a:gd name="connsiteX5" fmla="*/ 338667 w 457201"/>
              <a:gd name="connsiteY5" fmla="*/ 1248229 h 134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1" h="1342572">
                <a:moveTo>
                  <a:pt x="353181" y="0"/>
                </a:moveTo>
                <a:cubicBezTo>
                  <a:pt x="262467" y="50800"/>
                  <a:pt x="171753" y="101600"/>
                  <a:pt x="120953" y="188686"/>
                </a:cubicBezTo>
                <a:cubicBezTo>
                  <a:pt x="70153" y="275772"/>
                  <a:pt x="0" y="440267"/>
                  <a:pt x="48381" y="522515"/>
                </a:cubicBezTo>
                <a:cubicBezTo>
                  <a:pt x="96762" y="604763"/>
                  <a:pt x="365277" y="561220"/>
                  <a:pt x="411239" y="682172"/>
                </a:cubicBezTo>
                <a:cubicBezTo>
                  <a:pt x="457201" y="803124"/>
                  <a:pt x="336248" y="1153886"/>
                  <a:pt x="324153" y="1248229"/>
                </a:cubicBezTo>
                <a:cubicBezTo>
                  <a:pt x="312058" y="1342572"/>
                  <a:pt x="325362" y="1295400"/>
                  <a:pt x="338667" y="1248229"/>
                </a:cubicBezTo>
              </a:path>
            </a:pathLst>
          </a:cu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cxnSp>
        <p:nvCxnSpPr>
          <p:cNvPr id="188" name="Прямая соединительная линия 187"/>
          <p:cNvCxnSpPr/>
          <p:nvPr/>
        </p:nvCxnSpPr>
        <p:spPr>
          <a:xfrm rot="5400000" flipH="1" flipV="1">
            <a:off x="1039359" y="2406424"/>
            <a:ext cx="128815" cy="59418"/>
          </a:xfrm>
          <a:prstGeom prst="lin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9" name="Прямая соединительная линия 188"/>
          <p:cNvCxnSpPr/>
          <p:nvPr/>
        </p:nvCxnSpPr>
        <p:spPr>
          <a:xfrm>
            <a:off x="1226457" y="3592286"/>
            <a:ext cx="87086" cy="261256"/>
          </a:xfrm>
          <a:prstGeom prst="lin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0" name="Прямая соединительная линия 189"/>
          <p:cNvCxnSpPr/>
          <p:nvPr/>
        </p:nvCxnSpPr>
        <p:spPr>
          <a:xfrm rot="16200000" flipV="1">
            <a:off x="1188585" y="2373765"/>
            <a:ext cx="129268" cy="125187"/>
          </a:xfrm>
          <a:prstGeom prst="lin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1" name="Прямая соединительная линия 190"/>
          <p:cNvCxnSpPr/>
          <p:nvPr/>
        </p:nvCxnSpPr>
        <p:spPr>
          <a:xfrm rot="5400000" flipH="1" flipV="1">
            <a:off x="936171" y="3664857"/>
            <a:ext cx="290286" cy="72571"/>
          </a:xfrm>
          <a:prstGeom prst="lin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1" name="Прямая со стрелкой 200"/>
          <p:cNvCxnSpPr/>
          <p:nvPr/>
        </p:nvCxnSpPr>
        <p:spPr>
          <a:xfrm rot="5400000" flipH="1" flipV="1">
            <a:off x="1026886" y="2763159"/>
            <a:ext cx="391884" cy="158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Rectangle 3"/>
          <p:cNvSpPr>
            <a:spLocks noGrp="1" noChangeArrowheads="1"/>
          </p:cNvSpPr>
          <p:nvPr>
            <p:ph type="title"/>
          </p:nvPr>
        </p:nvSpPr>
        <p:spPr>
          <a:xfrm>
            <a:off x="1847850" y="0"/>
            <a:ext cx="57150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Кровообращение</a:t>
            </a:r>
          </a:p>
        </p:txBody>
      </p:sp>
      <p:cxnSp>
        <p:nvCxnSpPr>
          <p:cNvPr id="203" name="Прямая со стрелкой 202"/>
          <p:cNvCxnSpPr/>
          <p:nvPr/>
        </p:nvCxnSpPr>
        <p:spPr>
          <a:xfrm>
            <a:off x="534873" y="3195299"/>
            <a:ext cx="421708" cy="2823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 стрелкой 203"/>
          <p:cNvCxnSpPr/>
          <p:nvPr/>
        </p:nvCxnSpPr>
        <p:spPr>
          <a:xfrm rot="10800000">
            <a:off x="1509486" y="3262086"/>
            <a:ext cx="369321" cy="805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000"/>
                            </p:stCondLst>
                            <p:childTnLst>
                              <p:par>
                                <p:cTn id="172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500"/>
                            </p:stCondLst>
                            <p:childTnLst>
                              <p:par>
                                <p:cTn id="176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0"/>
                            </p:stCondLst>
                            <p:childTnLst>
                              <p:par>
                                <p:cTn id="180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8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500"/>
                            </p:stCondLst>
                            <p:childTnLst>
                              <p:par>
                                <p:cTn id="192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000"/>
                            </p:stCondLst>
                            <p:childTnLst>
                              <p:par>
                                <p:cTn id="196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0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8000"/>
                            </p:stCondLst>
                            <p:childTnLst>
                              <p:par>
                                <p:cTn id="204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8500"/>
                            </p:stCondLst>
                            <p:childTnLst>
                              <p:par>
                                <p:cTn id="208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9000"/>
                            </p:stCondLst>
                            <p:childTnLst>
                              <p:par>
                                <p:cTn id="212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9500"/>
                            </p:stCondLst>
                            <p:childTnLst>
                              <p:par>
                                <p:cTn id="216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0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4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8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2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6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0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4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8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2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6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0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4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8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2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0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5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2000"/>
                            </p:stCondLst>
                            <p:childTnLst>
                              <p:par>
                                <p:cTn id="359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500"/>
                            </p:stCondLst>
                            <p:childTnLst>
                              <p:par>
                                <p:cTn id="36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000"/>
                            </p:stCondLst>
                            <p:childTnLst>
                              <p:par>
                                <p:cTn id="367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3500"/>
                            </p:stCondLst>
                            <p:childTnLst>
                              <p:par>
                                <p:cTn id="371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4000"/>
                            </p:stCondLst>
                            <p:childTnLst>
                              <p:par>
                                <p:cTn id="37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500"/>
                            </p:stCondLst>
                            <p:childTnLst>
                              <p:par>
                                <p:cTn id="379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500"/>
                            </p:stCondLst>
                            <p:childTnLst>
                              <p:par>
                                <p:cTn id="387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6000"/>
                            </p:stCondLst>
                            <p:childTnLst>
                              <p:par>
                                <p:cTn id="391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500"/>
                            </p:stCondLst>
                            <p:childTnLst>
                              <p:par>
                                <p:cTn id="39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9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7500"/>
                            </p:stCondLst>
                            <p:childTnLst>
                              <p:par>
                                <p:cTn id="40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8000"/>
                            </p:stCondLst>
                            <p:childTnLst>
                              <p:par>
                                <p:cTn id="407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1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9000"/>
                            </p:stCondLst>
                            <p:childTnLst>
                              <p:par>
                                <p:cTn id="41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9500"/>
                            </p:stCondLst>
                            <p:childTnLst>
                              <p:par>
                                <p:cTn id="419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7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1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5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9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3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10" grpId="0" animBg="1"/>
      <p:bldP spid="6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185" grpId="0" animBg="1"/>
      <p:bldP spid="185" grpId="1" animBg="1"/>
      <p:bldP spid="186" grpId="0" animBg="1"/>
      <p:bldP spid="18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Фаза плато: физиологическое значение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Фаза плато – стойкая продолжительная деполяризация</a:t>
            </a:r>
          </a:p>
          <a:p>
            <a:pPr eaLnBrk="1" hangingPunct="1"/>
            <a:r>
              <a:rPr lang="ru-RU" smtClean="0"/>
              <a:t>Потенциалзависимые </a:t>
            </a:r>
            <a:r>
              <a:rPr lang="en-US" smtClean="0"/>
              <a:t>Na</a:t>
            </a:r>
            <a:r>
              <a:rPr lang="ru-RU" smtClean="0"/>
              <a:t>-каналы остаются в инактивированном состоянии</a:t>
            </a:r>
          </a:p>
          <a:p>
            <a:pPr eaLnBrk="1" hangingPunct="1"/>
            <a:r>
              <a:rPr lang="ru-RU" b="1" i="1" smtClean="0">
                <a:solidFill>
                  <a:schemeClr val="hlink"/>
                </a:solidFill>
              </a:rPr>
              <a:t>Рефрактерность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3357563"/>
            <a:ext cx="7239000" cy="2951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Проведение возбуждения по миокарду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Проведение возбуждения по миокарду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1557338"/>
            <a:ext cx="7777162" cy="5040312"/>
          </a:xfrm>
        </p:spPr>
        <p:txBody>
          <a:bodyPr/>
          <a:lstStyle/>
          <a:p>
            <a:pPr eaLnBrk="1" hangingPunct="1"/>
            <a:r>
              <a:rPr lang="ru-RU" smtClean="0"/>
              <a:t>Механизм проведения – локальные токи между возбужденным и невозбужденным участком мембраны (как в нервном волокне)</a:t>
            </a:r>
          </a:p>
          <a:p>
            <a:pPr eaLnBrk="1" hangingPunct="1"/>
            <a:r>
              <a:rPr lang="ru-RU" smtClean="0"/>
              <a:t>Скорость проведения зависит от:</a:t>
            </a:r>
          </a:p>
          <a:p>
            <a:pPr lvl="1" eaLnBrk="1" hangingPunct="1"/>
            <a:r>
              <a:rPr lang="ru-RU" smtClean="0"/>
              <a:t>Амплитуды ПД</a:t>
            </a:r>
          </a:p>
          <a:p>
            <a:pPr lvl="1" eaLnBrk="1" hangingPunct="1"/>
            <a:r>
              <a:rPr lang="ru-RU" smtClean="0"/>
              <a:t>Скорости развития ПД (скорости деполяризации)</a:t>
            </a:r>
          </a:p>
          <a:p>
            <a:pPr lvl="1" eaLnBrk="1" hangingPunct="1"/>
            <a:r>
              <a:rPr lang="ru-RU" smtClean="0"/>
              <a:t>Диаметра волокна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Проведение возбуждения по миокарду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557338"/>
            <a:ext cx="784860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mtClean="0"/>
              <a:t>Два типа ответа: быстрый ответ и медленный ответ</a:t>
            </a:r>
          </a:p>
          <a:p>
            <a:pPr eaLnBrk="1" hangingPunct="1">
              <a:lnSpc>
                <a:spcPct val="90000"/>
              </a:lnSpc>
            </a:pPr>
            <a:r>
              <a:rPr lang="ru-RU" b="1" i="1" smtClean="0">
                <a:solidFill>
                  <a:schemeClr val="hlink"/>
                </a:solidFill>
                <a:sym typeface="Wingdings" pitchFamily="2" charset="2"/>
              </a:rPr>
              <a:t>Наименьшая скорость проведения</a:t>
            </a:r>
            <a:r>
              <a:rPr lang="ru-RU" smtClean="0">
                <a:sym typeface="Wingdings" pitchFamily="2" charset="2"/>
              </a:rPr>
              <a:t> – СА и АВ узел (медленная деполяризация)</a:t>
            </a:r>
            <a:endParaRPr lang="ru-RU" b="1" i="1" smtClean="0">
              <a:solidFill>
                <a:schemeClr val="hlink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ru-RU" b="1" i="1" smtClean="0">
                <a:solidFill>
                  <a:schemeClr val="hlink"/>
                </a:solidFill>
                <a:sym typeface="Wingdings" pitchFamily="2" charset="2"/>
              </a:rPr>
              <a:t>Наибольшая скорость проведения</a:t>
            </a:r>
            <a:r>
              <a:rPr lang="ru-RU" smtClean="0">
                <a:sym typeface="Wingdings" pitchFamily="2" charset="2"/>
              </a:rPr>
              <a:t> – вентрикулярная проводящая система: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mtClean="0"/>
              <a:t>быстрая деполяризация (клетки Пуркинье)</a:t>
            </a:r>
          </a:p>
          <a:p>
            <a:pPr lvl="1" eaLnBrk="1" hangingPunct="1">
              <a:lnSpc>
                <a:spcPct val="90000"/>
              </a:lnSpc>
            </a:pPr>
            <a:r>
              <a:rPr lang="ru-RU" smtClean="0"/>
              <a:t>наибольший диаметр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7120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Скорость проведения возбуждения в различных отделах миокарда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1116013" y="1403350"/>
            <a:ext cx="7848600" cy="48244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dirty="0" smtClean="0"/>
              <a:t>СА узел: 0,02 – 0,1 м/с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/>
              <a:t>Предсердия:</a:t>
            </a:r>
          </a:p>
          <a:p>
            <a:pPr lvl="1" eaLnBrk="1" hangingPunct="1">
              <a:lnSpc>
                <a:spcPct val="90000"/>
              </a:lnSpc>
            </a:pPr>
            <a:r>
              <a:rPr lang="ru-RU" dirty="0" smtClean="0"/>
              <a:t>правое предсердие - типичные </a:t>
            </a:r>
            <a:r>
              <a:rPr lang="ru-RU" dirty="0" err="1" smtClean="0"/>
              <a:t>кардиомиоциты</a:t>
            </a:r>
            <a:r>
              <a:rPr lang="ru-RU" dirty="0" smtClean="0"/>
              <a:t> (0,3-1 м/с)</a:t>
            </a:r>
          </a:p>
          <a:p>
            <a:pPr lvl="1" eaLnBrk="1" hangingPunct="1">
              <a:lnSpc>
                <a:spcPct val="90000"/>
              </a:lnSpc>
            </a:pPr>
            <a:r>
              <a:rPr lang="ru-RU" dirty="0" smtClean="0"/>
              <a:t>левое предсердие – пучок </a:t>
            </a:r>
            <a:r>
              <a:rPr lang="ru-RU" dirty="0" err="1" smtClean="0"/>
              <a:t>Бахмана</a:t>
            </a:r>
            <a:r>
              <a:rPr lang="ru-RU" dirty="0" smtClean="0"/>
              <a:t> (быстрее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</a:t>
            </a:r>
            <a:r>
              <a:rPr lang="ru-RU" dirty="0" smtClean="0">
                <a:sym typeface="Wingdings" pitchFamily="2" charset="2"/>
              </a:rPr>
              <a:t> одновременный охват возбуждением обоих предсердий</a:t>
            </a:r>
            <a:r>
              <a:rPr lang="ru-RU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/>
              <a:t>АВ узел: 0,02 – 0,1 м/с</a:t>
            </a:r>
            <a:br>
              <a:rPr lang="ru-RU" dirty="0" smtClean="0"/>
            </a:br>
            <a:r>
              <a:rPr lang="ru-RU" b="1" i="1" dirty="0" smtClean="0">
                <a:solidFill>
                  <a:schemeClr val="hlink"/>
                </a:solidFill>
              </a:rPr>
              <a:t>атриовентрикулярная задержка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err="1" smtClean="0"/>
              <a:t>Вентрикулярная</a:t>
            </a:r>
            <a:r>
              <a:rPr lang="ru-RU" dirty="0" smtClean="0"/>
              <a:t> проводящая система:</a:t>
            </a:r>
            <a:br>
              <a:rPr lang="ru-RU" dirty="0" smtClean="0"/>
            </a:br>
            <a:r>
              <a:rPr lang="ru-RU" dirty="0" smtClean="0"/>
              <a:t>1-4 м/с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Атриовентрикулярная задержка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Возникает благодаря медленной скорости проведения в области АВ узла</a:t>
            </a:r>
          </a:p>
          <a:p>
            <a:pPr eaLnBrk="1" hangingPunct="1"/>
            <a:r>
              <a:rPr lang="ru-RU" smtClean="0"/>
              <a:t>Физиологическое значение: желудочки возбуждаются и сокращаются после предсердий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Последовательное возбуждение структур сердца</a:t>
            </a:r>
          </a:p>
        </p:txBody>
      </p:sp>
      <p:pic>
        <p:nvPicPr>
          <p:cNvPr id="47107" name="Picture 4" descr="Возбуждение структур серд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060575"/>
            <a:ext cx="7916862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01625"/>
            <a:ext cx="7567612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Вентрикулярная проводящая система</a:t>
            </a:r>
          </a:p>
        </p:txBody>
      </p:sp>
      <p:pic>
        <p:nvPicPr>
          <p:cNvPr id="48131" name="Picture 4" descr="Вентрикулярная сист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557338"/>
            <a:ext cx="5111750" cy="4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1692275" y="6165850"/>
            <a:ext cx="6408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Вентрикулярная проводящая система телёнка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Клетки Пуркинье: функциональная роль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1844675"/>
            <a:ext cx="7856537" cy="4681538"/>
          </a:xfrm>
        </p:spPr>
        <p:txBody>
          <a:bodyPr/>
          <a:lstStyle/>
          <a:p>
            <a:pPr eaLnBrk="1" hangingPunct="1"/>
            <a:r>
              <a:rPr lang="ru-RU" smtClean="0"/>
              <a:t>Быстрый ответ, большой диаметр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</a:t>
            </a:r>
            <a:r>
              <a:rPr lang="ru-RU" smtClean="0">
                <a:sym typeface="Wingdings" pitchFamily="2" charset="2"/>
              </a:rPr>
              <a:t> быстрая скорость проведения</a:t>
            </a:r>
          </a:p>
          <a:p>
            <a:pPr eaLnBrk="1" hangingPunct="1"/>
            <a:r>
              <a:rPr lang="ru-RU" smtClean="0"/>
              <a:t>Быстрый ответ – фаза плато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</a:t>
            </a:r>
            <a:r>
              <a:rPr lang="ru-RU" smtClean="0">
                <a:sym typeface="Wingdings" pitchFamily="2" charset="2"/>
              </a:rPr>
              <a:t> продолжительная рефрактерность</a:t>
            </a:r>
            <a:r>
              <a:rPr lang="en-US" smtClean="0">
                <a:sym typeface="Wingdings" pitchFamily="2" charset="2"/>
              </a:rPr>
              <a:t> </a:t>
            </a:r>
            <a:r>
              <a:rPr lang="ru-RU" smtClean="0">
                <a:sym typeface="Wingdings" pitchFamily="2" charset="2"/>
              </a:rPr>
              <a:t> блокируют проведение ранних импульсов из предсердий, препятствуют экстрасистоле желудочков</a:t>
            </a:r>
          </a:p>
          <a:p>
            <a:pPr eaLnBrk="1" hangingPunct="1"/>
            <a:r>
              <a:rPr lang="ru-RU" smtClean="0">
                <a:sym typeface="Wingdings" pitchFamily="2" charset="2"/>
              </a:rPr>
              <a:t>Слабая способность к автоматии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6375" y="2565400"/>
            <a:ext cx="7239000" cy="2735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Сокращение миокарда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0" y="0"/>
            <a:ext cx="621211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098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50888" y="2698750"/>
          <a:ext cx="1366837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Точечный рисунок" r:id="rId3" imgW="1495634" imgH="1486107" progId="PBrush">
                  <p:embed/>
                </p:oleObj>
              </mc:Choice>
              <mc:Fallback>
                <p:oleObj name="Точечный рисунок" r:id="rId3" imgW="1495634" imgH="1486107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040" t="13675" r="16985" b="12820"/>
                      <a:stretch>
                        <a:fillRect/>
                      </a:stretch>
                    </p:blipFill>
                    <p:spPr bwMode="auto">
                      <a:xfrm>
                        <a:off x="750888" y="2698750"/>
                        <a:ext cx="1366837" cy="138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1965325" y="1947863"/>
          <a:ext cx="1776413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Точечный рисунок" r:id="rId5" imgW="1057423" imgH="1114581" progId="PBrush">
                  <p:embed/>
                </p:oleObj>
              </mc:Choice>
              <mc:Fallback>
                <p:oleObj name="Точечный рисунок" r:id="rId5" imgW="1057423" imgH="1114581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35" t="19453" r="6924" b="4419"/>
                      <a:stretch>
                        <a:fillRect/>
                      </a:stretch>
                    </p:blipFill>
                    <p:spPr bwMode="auto">
                      <a:xfrm>
                        <a:off x="1965325" y="1947863"/>
                        <a:ext cx="1776413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3794125" y="2970213"/>
          <a:ext cx="1377950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Точечный рисунок" r:id="rId7" imgW="1580952" imgH="1400000" progId="PBrush">
                  <p:embed/>
                </p:oleObj>
              </mc:Choice>
              <mc:Fallback>
                <p:oleObj name="Точечный рисунок" r:id="rId7" imgW="1580952" imgH="1400000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851" t="8163" r="18474" b="17233"/>
                      <a:stretch>
                        <a:fillRect/>
                      </a:stretch>
                    </p:blipFill>
                    <p:spPr bwMode="auto">
                      <a:xfrm>
                        <a:off x="3794125" y="2970213"/>
                        <a:ext cx="1377950" cy="132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Freeform 5"/>
          <p:cNvSpPr>
            <a:spLocks/>
          </p:cNvSpPr>
          <p:nvPr/>
        </p:nvSpPr>
        <p:spPr bwMode="auto">
          <a:xfrm>
            <a:off x="1257300" y="2576513"/>
            <a:ext cx="1171575" cy="1189037"/>
          </a:xfrm>
          <a:custGeom>
            <a:avLst/>
            <a:gdLst/>
            <a:ahLst/>
            <a:cxnLst>
              <a:cxn ang="0">
                <a:pos x="0" y="457"/>
              </a:cxn>
              <a:cxn ang="0">
                <a:pos x="24" y="553"/>
              </a:cxn>
              <a:cxn ang="0">
                <a:pos x="96" y="577"/>
              </a:cxn>
              <a:cxn ang="0">
                <a:pos x="152" y="473"/>
              </a:cxn>
              <a:cxn ang="0">
                <a:pos x="144" y="161"/>
              </a:cxn>
              <a:cxn ang="0">
                <a:pos x="240" y="17"/>
              </a:cxn>
              <a:cxn ang="0">
                <a:pos x="552" y="57"/>
              </a:cxn>
              <a:cxn ang="0">
                <a:pos x="656" y="89"/>
              </a:cxn>
            </a:cxnLst>
            <a:rect l="0" t="0" r="r" b="b"/>
            <a:pathLst>
              <a:path w="656" h="590">
                <a:moveTo>
                  <a:pt x="0" y="457"/>
                </a:moveTo>
                <a:cubicBezTo>
                  <a:pt x="4" y="495"/>
                  <a:pt x="8" y="533"/>
                  <a:pt x="24" y="553"/>
                </a:cubicBezTo>
                <a:cubicBezTo>
                  <a:pt x="40" y="573"/>
                  <a:pt x="75" y="590"/>
                  <a:pt x="96" y="577"/>
                </a:cubicBezTo>
                <a:cubicBezTo>
                  <a:pt x="117" y="564"/>
                  <a:pt x="144" y="542"/>
                  <a:pt x="152" y="473"/>
                </a:cubicBezTo>
                <a:cubicBezTo>
                  <a:pt x="160" y="404"/>
                  <a:pt x="129" y="237"/>
                  <a:pt x="144" y="161"/>
                </a:cubicBezTo>
                <a:cubicBezTo>
                  <a:pt x="159" y="85"/>
                  <a:pt x="172" y="34"/>
                  <a:pt x="240" y="17"/>
                </a:cubicBezTo>
                <a:cubicBezTo>
                  <a:pt x="308" y="0"/>
                  <a:pt x="483" y="45"/>
                  <a:pt x="552" y="57"/>
                </a:cubicBezTo>
                <a:cubicBezTo>
                  <a:pt x="621" y="69"/>
                  <a:pt x="638" y="79"/>
                  <a:pt x="656" y="8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2298700" y="2705100"/>
            <a:ext cx="200025" cy="650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3467100" y="2738438"/>
            <a:ext cx="1574800" cy="1233487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08" y="14"/>
              </a:cxn>
              <a:cxn ang="0">
                <a:pos x="180" y="95"/>
              </a:cxn>
              <a:cxn ang="0">
                <a:pos x="216" y="369"/>
              </a:cxn>
              <a:cxn ang="0">
                <a:pos x="459" y="451"/>
              </a:cxn>
              <a:cxn ang="0">
                <a:pos x="603" y="613"/>
              </a:cxn>
              <a:cxn ang="0">
                <a:pos x="630" y="745"/>
              </a:cxn>
              <a:cxn ang="0">
                <a:pos x="747" y="766"/>
              </a:cxn>
              <a:cxn ang="0">
                <a:pos x="810" y="674"/>
              </a:cxn>
              <a:cxn ang="0">
                <a:pos x="738" y="380"/>
              </a:cxn>
              <a:cxn ang="0">
                <a:pos x="800" y="179"/>
              </a:cxn>
              <a:cxn ang="0">
                <a:pos x="992" y="219"/>
              </a:cxn>
            </a:cxnLst>
            <a:rect l="0" t="0" r="r" b="b"/>
            <a:pathLst>
              <a:path w="992" h="777">
                <a:moveTo>
                  <a:pt x="0" y="14"/>
                </a:moveTo>
                <a:cubicBezTo>
                  <a:pt x="38" y="6"/>
                  <a:pt x="78" y="0"/>
                  <a:pt x="108" y="14"/>
                </a:cubicBezTo>
                <a:cubicBezTo>
                  <a:pt x="138" y="28"/>
                  <a:pt x="162" y="36"/>
                  <a:pt x="180" y="95"/>
                </a:cubicBezTo>
                <a:cubicBezTo>
                  <a:pt x="198" y="155"/>
                  <a:pt x="170" y="310"/>
                  <a:pt x="216" y="369"/>
                </a:cubicBezTo>
                <a:cubicBezTo>
                  <a:pt x="262" y="429"/>
                  <a:pt x="395" y="410"/>
                  <a:pt x="459" y="451"/>
                </a:cubicBezTo>
                <a:cubicBezTo>
                  <a:pt x="523" y="491"/>
                  <a:pt x="575" y="564"/>
                  <a:pt x="603" y="613"/>
                </a:cubicBezTo>
                <a:cubicBezTo>
                  <a:pt x="631" y="663"/>
                  <a:pt x="606" y="720"/>
                  <a:pt x="630" y="745"/>
                </a:cubicBezTo>
                <a:cubicBezTo>
                  <a:pt x="654" y="771"/>
                  <a:pt x="717" y="777"/>
                  <a:pt x="747" y="766"/>
                </a:cubicBezTo>
                <a:cubicBezTo>
                  <a:pt x="777" y="754"/>
                  <a:pt x="811" y="739"/>
                  <a:pt x="810" y="674"/>
                </a:cubicBezTo>
                <a:cubicBezTo>
                  <a:pt x="809" y="609"/>
                  <a:pt x="740" y="462"/>
                  <a:pt x="738" y="380"/>
                </a:cubicBezTo>
                <a:cubicBezTo>
                  <a:pt x="736" y="298"/>
                  <a:pt x="758" y="206"/>
                  <a:pt x="800" y="179"/>
                </a:cubicBezTo>
                <a:cubicBezTo>
                  <a:pt x="842" y="152"/>
                  <a:pt x="952" y="211"/>
                  <a:pt x="992" y="219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838700" y="3014663"/>
            <a:ext cx="342900" cy="122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978025" y="-52388"/>
            <a:ext cx="2290763" cy="51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Голова</a:t>
            </a:r>
            <a:r>
              <a:rPr lang="ru-RU" sz="1400"/>
              <a:t> </a:t>
            </a:r>
          </a:p>
          <a:p>
            <a:pPr algn="ctr"/>
            <a:r>
              <a:rPr lang="ru-RU" sz="1400"/>
              <a:t>(мозг, кожа и кости)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041525" y="557213"/>
            <a:ext cx="2290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Руки и туловище</a:t>
            </a:r>
            <a:r>
              <a:rPr lang="ru-RU" sz="1400"/>
              <a:t> </a:t>
            </a:r>
          </a:p>
          <a:p>
            <a:pPr algn="ctr"/>
            <a:r>
              <a:rPr lang="ru-RU" sz="1400"/>
              <a:t>(кожа, мышцы и кости)</a:t>
            </a: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47700" y="3382963"/>
            <a:ext cx="406400" cy="236537"/>
          </a:xfrm>
          <a:custGeom>
            <a:avLst/>
            <a:gdLst/>
            <a:ahLst/>
            <a:cxnLst>
              <a:cxn ang="0">
                <a:pos x="0" y="149"/>
              </a:cxn>
              <a:cxn ang="0">
                <a:pos x="56" y="21"/>
              </a:cxn>
              <a:cxn ang="0">
                <a:pos x="256" y="21"/>
              </a:cxn>
            </a:cxnLst>
            <a:rect l="0" t="0" r="r" b="b"/>
            <a:pathLst>
              <a:path w="256" h="149">
                <a:moveTo>
                  <a:pt x="0" y="149"/>
                </a:moveTo>
                <a:lnTo>
                  <a:pt x="56" y="21"/>
                </a:lnTo>
                <a:cubicBezTo>
                  <a:pt x="99" y="0"/>
                  <a:pt x="214" y="21"/>
                  <a:pt x="256" y="21"/>
                </a:cubicBezTo>
              </a:path>
            </a:pathLst>
          </a:custGeom>
          <a:noFill/>
          <a:ln w="28575" cmpd="sng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8" name="Freeform 12"/>
          <p:cNvSpPr>
            <a:spLocks/>
          </p:cNvSpPr>
          <p:nvPr/>
        </p:nvSpPr>
        <p:spPr bwMode="auto">
          <a:xfrm flipV="1">
            <a:off x="584200" y="3065463"/>
            <a:ext cx="406400" cy="236537"/>
          </a:xfrm>
          <a:custGeom>
            <a:avLst/>
            <a:gdLst/>
            <a:ahLst/>
            <a:cxnLst>
              <a:cxn ang="0">
                <a:pos x="0" y="149"/>
              </a:cxn>
              <a:cxn ang="0">
                <a:pos x="56" y="21"/>
              </a:cxn>
              <a:cxn ang="0">
                <a:pos x="256" y="21"/>
              </a:cxn>
            </a:cxnLst>
            <a:rect l="0" t="0" r="r" b="b"/>
            <a:pathLst>
              <a:path w="256" h="149">
                <a:moveTo>
                  <a:pt x="0" y="149"/>
                </a:moveTo>
                <a:lnTo>
                  <a:pt x="56" y="21"/>
                </a:lnTo>
                <a:cubicBezTo>
                  <a:pt x="99" y="0"/>
                  <a:pt x="214" y="21"/>
                  <a:pt x="256" y="21"/>
                </a:cubicBezTo>
              </a:path>
            </a:pathLst>
          </a:custGeom>
          <a:noFill/>
          <a:ln w="28575" cmpd="sng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9" name="Freeform 13"/>
          <p:cNvSpPr>
            <a:spLocks/>
          </p:cNvSpPr>
          <p:nvPr/>
        </p:nvSpPr>
        <p:spPr bwMode="auto">
          <a:xfrm>
            <a:off x="3797300" y="2565400"/>
            <a:ext cx="533400" cy="368300"/>
          </a:xfrm>
          <a:custGeom>
            <a:avLst/>
            <a:gdLst/>
            <a:ahLst/>
            <a:cxnLst>
              <a:cxn ang="0">
                <a:pos x="336" y="0"/>
              </a:cxn>
              <a:cxn ang="0">
                <a:pos x="176" y="16"/>
              </a:cxn>
              <a:cxn ang="0">
                <a:pos x="88" y="56"/>
              </a:cxn>
              <a:cxn ang="0">
                <a:pos x="0" y="232"/>
              </a:cxn>
            </a:cxnLst>
            <a:rect l="0" t="0" r="r" b="b"/>
            <a:pathLst>
              <a:path w="336" h="232">
                <a:moveTo>
                  <a:pt x="336" y="0"/>
                </a:moveTo>
                <a:lnTo>
                  <a:pt x="176" y="16"/>
                </a:lnTo>
                <a:cubicBezTo>
                  <a:pt x="135" y="25"/>
                  <a:pt x="117" y="20"/>
                  <a:pt x="88" y="56"/>
                </a:cubicBezTo>
                <a:cubicBezTo>
                  <a:pt x="59" y="92"/>
                  <a:pt x="18" y="195"/>
                  <a:pt x="0" y="232"/>
                </a:cubicBezTo>
              </a:path>
            </a:pathLst>
          </a:custGeom>
          <a:noFill/>
          <a:ln w="28575" cmpd="sng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2130425" y="6340475"/>
            <a:ext cx="2290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ноги и туловище</a:t>
            </a:r>
            <a:r>
              <a:rPr lang="ru-RU" sz="1400"/>
              <a:t> </a:t>
            </a:r>
          </a:p>
          <a:p>
            <a:pPr algn="ctr"/>
            <a:r>
              <a:rPr lang="ru-RU" sz="1400"/>
              <a:t>(кожа, мышцы и кости)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1025525" y="5878513"/>
            <a:ext cx="1770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почки</a:t>
            </a:r>
            <a:r>
              <a:rPr lang="ru-RU" sz="1400"/>
              <a:t> </a:t>
            </a:r>
          </a:p>
          <a:p>
            <a:pPr algn="ctr"/>
            <a:r>
              <a:rPr lang="ru-RU" sz="1400"/>
              <a:t>(канальцы)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3514725" y="5865813"/>
            <a:ext cx="1770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почки</a:t>
            </a:r>
            <a:r>
              <a:rPr lang="ru-RU" sz="1400"/>
              <a:t> </a:t>
            </a:r>
          </a:p>
          <a:p>
            <a:pPr algn="ctr"/>
            <a:r>
              <a:rPr lang="ru-RU" sz="1400"/>
              <a:t>(клубочек)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2371725" y="5522913"/>
            <a:ext cx="1770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Эндокринные железы</a:t>
            </a:r>
            <a:endParaRPr lang="ru-RU" sz="1400"/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257425" y="1103313"/>
            <a:ext cx="1770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Эндокринные железы</a:t>
            </a:r>
            <a:endParaRPr lang="ru-RU" sz="1400"/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1406525" y="5053013"/>
            <a:ext cx="23034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sz="1400" b="1"/>
              <a:t>кишечник, поджелудочная железа</a:t>
            </a:r>
            <a:endParaRPr lang="ru-RU" sz="1400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578225" y="4659313"/>
            <a:ext cx="1770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Желудок,</a:t>
            </a:r>
          </a:p>
          <a:p>
            <a:pPr algn="ctr"/>
            <a:r>
              <a:rPr lang="ru-RU" sz="1400" b="1"/>
              <a:t>селезенка</a:t>
            </a:r>
            <a:endParaRPr lang="ru-RU" sz="1400"/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2384425" y="4214813"/>
            <a:ext cx="177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Печень </a:t>
            </a:r>
            <a:endParaRPr lang="ru-RU" sz="1400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3895725" y="2373313"/>
            <a:ext cx="177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Бронхи  </a:t>
            </a:r>
            <a:endParaRPr lang="ru-RU" sz="1400"/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2079625" y="2601913"/>
            <a:ext cx="177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Легкие  </a:t>
            </a:r>
            <a:endParaRPr lang="ru-RU" sz="1400"/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2117725" y="3592513"/>
            <a:ext cx="177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Легочная вена </a:t>
            </a:r>
            <a:endParaRPr lang="ru-RU" sz="1400"/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619125" y="2043113"/>
            <a:ext cx="1211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Легочная артерия </a:t>
            </a:r>
            <a:endParaRPr lang="ru-RU" sz="1400"/>
          </a:p>
        </p:txBody>
      </p:sp>
      <p:sp>
        <p:nvSpPr>
          <p:cNvPr id="4122" name="Freeform 26"/>
          <p:cNvSpPr>
            <a:spLocks/>
          </p:cNvSpPr>
          <p:nvPr/>
        </p:nvSpPr>
        <p:spPr bwMode="auto">
          <a:xfrm>
            <a:off x="1638300" y="2298700"/>
            <a:ext cx="254000" cy="292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160" y="184"/>
              </a:cxn>
            </a:cxnLst>
            <a:rect l="0" t="0" r="r" b="b"/>
            <a:pathLst>
              <a:path w="160" h="184">
                <a:moveTo>
                  <a:pt x="0" y="0"/>
                </a:moveTo>
                <a:lnTo>
                  <a:pt x="120" y="0"/>
                </a:lnTo>
                <a:cubicBezTo>
                  <a:pt x="147" y="31"/>
                  <a:pt x="152" y="146"/>
                  <a:pt x="160" y="18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3" name="Line 27"/>
          <p:cNvSpPr>
            <a:spLocks noChangeShapeType="1"/>
          </p:cNvSpPr>
          <p:nvPr/>
        </p:nvSpPr>
        <p:spPr bwMode="auto">
          <a:xfrm flipV="1">
            <a:off x="3568700" y="3365500"/>
            <a:ext cx="2413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2054225" y="1649413"/>
            <a:ext cx="2227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Коронарный кровоток </a:t>
            </a:r>
            <a:endParaRPr lang="ru-RU" sz="1400"/>
          </a:p>
        </p:txBody>
      </p:sp>
      <p:sp>
        <p:nvSpPr>
          <p:cNvPr id="4125" name="Freeform 29"/>
          <p:cNvSpPr>
            <a:spLocks/>
          </p:cNvSpPr>
          <p:nvPr/>
        </p:nvSpPr>
        <p:spPr bwMode="auto">
          <a:xfrm>
            <a:off x="3924300" y="114300"/>
            <a:ext cx="2119313" cy="2705100"/>
          </a:xfrm>
          <a:custGeom>
            <a:avLst/>
            <a:gdLst/>
            <a:ahLst/>
            <a:cxnLst>
              <a:cxn ang="0">
                <a:pos x="1208" y="1704"/>
              </a:cxn>
              <a:cxn ang="0">
                <a:pos x="1280" y="720"/>
              </a:cxn>
              <a:cxn ang="0">
                <a:pos x="880" y="136"/>
              </a:cxn>
              <a:cxn ang="0">
                <a:pos x="0" y="0"/>
              </a:cxn>
            </a:cxnLst>
            <a:rect l="0" t="0" r="r" b="b"/>
            <a:pathLst>
              <a:path w="1335" h="1704">
                <a:moveTo>
                  <a:pt x="1208" y="1704"/>
                </a:moveTo>
                <a:cubicBezTo>
                  <a:pt x="1219" y="1540"/>
                  <a:pt x="1335" y="981"/>
                  <a:pt x="1280" y="720"/>
                </a:cubicBezTo>
                <a:cubicBezTo>
                  <a:pt x="1225" y="459"/>
                  <a:pt x="1093" y="256"/>
                  <a:pt x="880" y="136"/>
                </a:cubicBezTo>
                <a:cubicBezTo>
                  <a:pt x="667" y="16"/>
                  <a:pt x="183" y="28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6" name="Freeform 30"/>
          <p:cNvSpPr>
            <a:spLocks/>
          </p:cNvSpPr>
          <p:nvPr/>
        </p:nvSpPr>
        <p:spPr bwMode="auto">
          <a:xfrm>
            <a:off x="400050" y="114300"/>
            <a:ext cx="2127250" cy="2349500"/>
          </a:xfrm>
          <a:custGeom>
            <a:avLst/>
            <a:gdLst/>
            <a:ahLst/>
            <a:cxnLst>
              <a:cxn ang="0">
                <a:pos x="1340" y="0"/>
              </a:cxn>
              <a:cxn ang="0">
                <a:pos x="508" y="104"/>
              </a:cxn>
              <a:cxn ang="0">
                <a:pos x="76" y="624"/>
              </a:cxn>
              <a:cxn ang="0">
                <a:pos x="52" y="1480"/>
              </a:cxn>
            </a:cxnLst>
            <a:rect l="0" t="0" r="r" b="b"/>
            <a:pathLst>
              <a:path w="1340" h="1480">
                <a:moveTo>
                  <a:pt x="1340" y="0"/>
                </a:moveTo>
                <a:cubicBezTo>
                  <a:pt x="1201" y="19"/>
                  <a:pt x="719" y="0"/>
                  <a:pt x="508" y="104"/>
                </a:cubicBezTo>
                <a:cubicBezTo>
                  <a:pt x="297" y="208"/>
                  <a:pt x="152" y="395"/>
                  <a:pt x="76" y="624"/>
                </a:cubicBezTo>
                <a:cubicBezTo>
                  <a:pt x="0" y="853"/>
                  <a:pt x="57" y="1302"/>
                  <a:pt x="52" y="148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193675" y="2500313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F0066"/>
                </a:solidFill>
              </a:rPr>
              <a:t>ВПВ</a:t>
            </a:r>
          </a:p>
        </p:txBody>
      </p:sp>
      <p:sp>
        <p:nvSpPr>
          <p:cNvPr id="4128" name="Freeform 32"/>
          <p:cNvSpPr>
            <a:spLocks/>
          </p:cNvSpPr>
          <p:nvPr/>
        </p:nvSpPr>
        <p:spPr bwMode="auto">
          <a:xfrm>
            <a:off x="4000500" y="692150"/>
            <a:ext cx="1981200" cy="869950"/>
          </a:xfrm>
          <a:custGeom>
            <a:avLst/>
            <a:gdLst/>
            <a:ahLst/>
            <a:cxnLst>
              <a:cxn ang="0">
                <a:pos x="1248" y="548"/>
              </a:cxn>
              <a:cxn ang="0">
                <a:pos x="1112" y="220"/>
              </a:cxn>
              <a:cxn ang="0">
                <a:pos x="712" y="36"/>
              </a:cxn>
              <a:cxn ang="0">
                <a:pos x="0" y="4"/>
              </a:cxn>
            </a:cxnLst>
            <a:rect l="0" t="0" r="r" b="b"/>
            <a:pathLst>
              <a:path w="1248" h="548">
                <a:moveTo>
                  <a:pt x="1248" y="548"/>
                </a:moveTo>
                <a:cubicBezTo>
                  <a:pt x="1225" y="493"/>
                  <a:pt x="1201" y="305"/>
                  <a:pt x="1112" y="220"/>
                </a:cubicBezTo>
                <a:cubicBezTo>
                  <a:pt x="1023" y="135"/>
                  <a:pt x="897" y="72"/>
                  <a:pt x="712" y="36"/>
                </a:cubicBezTo>
                <a:cubicBezTo>
                  <a:pt x="527" y="0"/>
                  <a:pt x="148" y="11"/>
                  <a:pt x="0" y="4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9" name="Freeform 33"/>
          <p:cNvSpPr>
            <a:spLocks/>
          </p:cNvSpPr>
          <p:nvPr/>
        </p:nvSpPr>
        <p:spPr bwMode="auto">
          <a:xfrm>
            <a:off x="3962400" y="1282700"/>
            <a:ext cx="1981200" cy="863600"/>
          </a:xfrm>
          <a:custGeom>
            <a:avLst/>
            <a:gdLst/>
            <a:ahLst/>
            <a:cxnLst>
              <a:cxn ang="0">
                <a:pos x="1248" y="544"/>
              </a:cxn>
              <a:cxn ang="0">
                <a:pos x="1136" y="160"/>
              </a:cxn>
              <a:cxn ang="0">
                <a:pos x="712" y="32"/>
              </a:cxn>
              <a:cxn ang="0">
                <a:pos x="0" y="0"/>
              </a:cxn>
            </a:cxnLst>
            <a:rect l="0" t="0" r="r" b="b"/>
            <a:pathLst>
              <a:path w="1248" h="544">
                <a:moveTo>
                  <a:pt x="1248" y="544"/>
                </a:moveTo>
                <a:cubicBezTo>
                  <a:pt x="1229" y="480"/>
                  <a:pt x="1225" y="245"/>
                  <a:pt x="1136" y="160"/>
                </a:cubicBezTo>
                <a:cubicBezTo>
                  <a:pt x="1047" y="75"/>
                  <a:pt x="901" y="59"/>
                  <a:pt x="712" y="32"/>
                </a:cubicBezTo>
                <a:cubicBezTo>
                  <a:pt x="523" y="5"/>
                  <a:pt x="148" y="7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0" name="Freeform 34"/>
          <p:cNvSpPr>
            <a:spLocks/>
          </p:cNvSpPr>
          <p:nvPr/>
        </p:nvSpPr>
        <p:spPr bwMode="auto">
          <a:xfrm>
            <a:off x="4254500" y="1776413"/>
            <a:ext cx="1655763" cy="623887"/>
          </a:xfrm>
          <a:custGeom>
            <a:avLst/>
            <a:gdLst/>
            <a:ahLst/>
            <a:cxnLst>
              <a:cxn ang="0">
                <a:pos x="1040" y="393"/>
              </a:cxn>
              <a:cxn ang="0">
                <a:pos x="944" y="121"/>
              </a:cxn>
              <a:cxn ang="0">
                <a:pos x="448" y="17"/>
              </a:cxn>
              <a:cxn ang="0">
                <a:pos x="0" y="17"/>
              </a:cxn>
            </a:cxnLst>
            <a:rect l="0" t="0" r="r" b="b"/>
            <a:pathLst>
              <a:path w="1043" h="393">
                <a:moveTo>
                  <a:pt x="1040" y="393"/>
                </a:moveTo>
                <a:cubicBezTo>
                  <a:pt x="1024" y="348"/>
                  <a:pt x="1043" y="184"/>
                  <a:pt x="944" y="121"/>
                </a:cubicBezTo>
                <a:cubicBezTo>
                  <a:pt x="845" y="58"/>
                  <a:pt x="605" y="34"/>
                  <a:pt x="448" y="17"/>
                </a:cubicBezTo>
                <a:cubicBezTo>
                  <a:pt x="291" y="0"/>
                  <a:pt x="93" y="17"/>
                  <a:pt x="0" y="17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1" name="Freeform 35"/>
          <p:cNvSpPr>
            <a:spLocks/>
          </p:cNvSpPr>
          <p:nvPr/>
        </p:nvSpPr>
        <p:spPr bwMode="auto">
          <a:xfrm>
            <a:off x="5181600" y="2443163"/>
            <a:ext cx="673100" cy="274637"/>
          </a:xfrm>
          <a:custGeom>
            <a:avLst/>
            <a:gdLst/>
            <a:ahLst/>
            <a:cxnLst>
              <a:cxn ang="0">
                <a:pos x="424" y="173"/>
              </a:cxn>
              <a:cxn ang="0">
                <a:pos x="312" y="21"/>
              </a:cxn>
              <a:cxn ang="0">
                <a:pos x="0" y="45"/>
              </a:cxn>
            </a:cxnLst>
            <a:rect l="0" t="0" r="r" b="b"/>
            <a:pathLst>
              <a:path w="424" h="173">
                <a:moveTo>
                  <a:pt x="424" y="173"/>
                </a:moveTo>
                <a:cubicBezTo>
                  <a:pt x="405" y="148"/>
                  <a:pt x="383" y="42"/>
                  <a:pt x="312" y="21"/>
                </a:cubicBezTo>
                <a:cubicBezTo>
                  <a:pt x="241" y="0"/>
                  <a:pt x="65" y="40"/>
                  <a:pt x="0" y="45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2" name="Freeform 36"/>
          <p:cNvSpPr>
            <a:spLocks/>
          </p:cNvSpPr>
          <p:nvPr/>
        </p:nvSpPr>
        <p:spPr bwMode="auto">
          <a:xfrm>
            <a:off x="457200" y="723900"/>
            <a:ext cx="1892300" cy="711200"/>
          </a:xfrm>
          <a:custGeom>
            <a:avLst/>
            <a:gdLst/>
            <a:ahLst/>
            <a:cxnLst>
              <a:cxn ang="0">
                <a:pos x="1192" y="0"/>
              </a:cxn>
              <a:cxn ang="0">
                <a:pos x="792" y="32"/>
              </a:cxn>
              <a:cxn ang="0">
                <a:pos x="264" y="128"/>
              </a:cxn>
              <a:cxn ang="0">
                <a:pos x="0" y="448"/>
              </a:cxn>
            </a:cxnLst>
            <a:rect l="0" t="0" r="r" b="b"/>
            <a:pathLst>
              <a:path w="1192" h="448">
                <a:moveTo>
                  <a:pt x="1192" y="0"/>
                </a:moveTo>
                <a:cubicBezTo>
                  <a:pt x="1124" y="5"/>
                  <a:pt x="947" y="11"/>
                  <a:pt x="792" y="32"/>
                </a:cubicBezTo>
                <a:cubicBezTo>
                  <a:pt x="637" y="53"/>
                  <a:pt x="396" y="59"/>
                  <a:pt x="264" y="128"/>
                </a:cubicBezTo>
                <a:cubicBezTo>
                  <a:pt x="88" y="192"/>
                  <a:pt x="55" y="381"/>
                  <a:pt x="0" y="448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3" name="Freeform 37"/>
          <p:cNvSpPr>
            <a:spLocks/>
          </p:cNvSpPr>
          <p:nvPr/>
        </p:nvSpPr>
        <p:spPr bwMode="auto">
          <a:xfrm>
            <a:off x="457200" y="1263650"/>
            <a:ext cx="1866900" cy="730250"/>
          </a:xfrm>
          <a:custGeom>
            <a:avLst/>
            <a:gdLst/>
            <a:ahLst/>
            <a:cxnLst>
              <a:cxn ang="0">
                <a:pos x="1176" y="12"/>
              </a:cxn>
              <a:cxn ang="0">
                <a:pos x="744" y="20"/>
              </a:cxn>
              <a:cxn ang="0">
                <a:pos x="232" y="132"/>
              </a:cxn>
              <a:cxn ang="0">
                <a:pos x="0" y="460"/>
              </a:cxn>
            </a:cxnLst>
            <a:rect l="0" t="0" r="r" b="b"/>
            <a:pathLst>
              <a:path w="1176" h="460">
                <a:moveTo>
                  <a:pt x="1176" y="12"/>
                </a:moveTo>
                <a:cubicBezTo>
                  <a:pt x="1104" y="13"/>
                  <a:pt x="901" y="0"/>
                  <a:pt x="744" y="20"/>
                </a:cubicBezTo>
                <a:cubicBezTo>
                  <a:pt x="587" y="40"/>
                  <a:pt x="356" y="59"/>
                  <a:pt x="232" y="132"/>
                </a:cubicBezTo>
                <a:cubicBezTo>
                  <a:pt x="56" y="196"/>
                  <a:pt x="48" y="392"/>
                  <a:pt x="0" y="46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4" name="Freeform 38"/>
          <p:cNvSpPr>
            <a:spLocks/>
          </p:cNvSpPr>
          <p:nvPr/>
        </p:nvSpPr>
        <p:spPr bwMode="auto">
          <a:xfrm>
            <a:off x="469900" y="1758950"/>
            <a:ext cx="1600200" cy="590550"/>
          </a:xfrm>
          <a:custGeom>
            <a:avLst/>
            <a:gdLst/>
            <a:ahLst/>
            <a:cxnLst>
              <a:cxn ang="0">
                <a:pos x="1008" y="12"/>
              </a:cxn>
              <a:cxn ang="0">
                <a:pos x="720" y="12"/>
              </a:cxn>
              <a:cxn ang="0">
                <a:pos x="192" y="84"/>
              </a:cxn>
              <a:cxn ang="0">
                <a:pos x="0" y="372"/>
              </a:cxn>
            </a:cxnLst>
            <a:rect l="0" t="0" r="r" b="b"/>
            <a:pathLst>
              <a:path w="1008" h="372">
                <a:moveTo>
                  <a:pt x="1008" y="12"/>
                </a:moveTo>
                <a:cubicBezTo>
                  <a:pt x="960" y="12"/>
                  <a:pt x="856" y="0"/>
                  <a:pt x="720" y="12"/>
                </a:cubicBezTo>
                <a:cubicBezTo>
                  <a:pt x="584" y="24"/>
                  <a:pt x="312" y="24"/>
                  <a:pt x="192" y="84"/>
                </a:cubicBezTo>
                <a:cubicBezTo>
                  <a:pt x="16" y="148"/>
                  <a:pt x="40" y="312"/>
                  <a:pt x="0" y="372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5" name="Text Box 39"/>
          <p:cNvSpPr txBox="1">
            <a:spLocks noChangeArrowheads="1"/>
          </p:cNvSpPr>
          <p:nvPr/>
        </p:nvSpPr>
        <p:spPr bwMode="auto">
          <a:xfrm>
            <a:off x="5191125" y="2894013"/>
            <a:ext cx="8429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F0066"/>
                </a:solidFill>
              </a:rPr>
              <a:t>Аорта   </a:t>
            </a:r>
          </a:p>
        </p:txBody>
      </p:sp>
      <p:sp>
        <p:nvSpPr>
          <p:cNvPr id="4136" name="Freeform 40"/>
          <p:cNvSpPr>
            <a:spLocks/>
          </p:cNvSpPr>
          <p:nvPr/>
        </p:nvSpPr>
        <p:spPr bwMode="auto">
          <a:xfrm>
            <a:off x="4114800" y="3314700"/>
            <a:ext cx="2089150" cy="3225800"/>
          </a:xfrm>
          <a:custGeom>
            <a:avLst/>
            <a:gdLst/>
            <a:ahLst/>
            <a:cxnLst>
              <a:cxn ang="0">
                <a:pos x="1096" y="0"/>
              </a:cxn>
              <a:cxn ang="0">
                <a:pos x="1280" y="1312"/>
              </a:cxn>
              <a:cxn ang="0">
                <a:pos x="880" y="1896"/>
              </a:cxn>
              <a:cxn ang="0">
                <a:pos x="0" y="2032"/>
              </a:cxn>
            </a:cxnLst>
            <a:rect l="0" t="0" r="r" b="b"/>
            <a:pathLst>
              <a:path w="1316" h="2032">
                <a:moveTo>
                  <a:pt x="1096" y="0"/>
                </a:moveTo>
                <a:cubicBezTo>
                  <a:pt x="1127" y="220"/>
                  <a:pt x="1316" y="996"/>
                  <a:pt x="1280" y="1312"/>
                </a:cubicBezTo>
                <a:cubicBezTo>
                  <a:pt x="1244" y="1628"/>
                  <a:pt x="1093" y="1776"/>
                  <a:pt x="880" y="1896"/>
                </a:cubicBezTo>
                <a:cubicBezTo>
                  <a:pt x="667" y="2016"/>
                  <a:pt x="183" y="2004"/>
                  <a:pt x="0" y="2032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7" name="Freeform 41"/>
          <p:cNvSpPr>
            <a:spLocks/>
          </p:cNvSpPr>
          <p:nvPr/>
        </p:nvSpPr>
        <p:spPr bwMode="auto">
          <a:xfrm>
            <a:off x="234950" y="4165600"/>
            <a:ext cx="2127250" cy="2336800"/>
          </a:xfrm>
          <a:custGeom>
            <a:avLst/>
            <a:gdLst/>
            <a:ahLst/>
            <a:cxnLst>
              <a:cxn ang="0">
                <a:pos x="1340" y="1472"/>
              </a:cxn>
              <a:cxn ang="0">
                <a:pos x="508" y="1368"/>
              </a:cxn>
              <a:cxn ang="0">
                <a:pos x="76" y="848"/>
              </a:cxn>
              <a:cxn ang="0">
                <a:pos x="156" y="0"/>
              </a:cxn>
            </a:cxnLst>
            <a:rect l="0" t="0" r="r" b="b"/>
            <a:pathLst>
              <a:path w="1340" h="1472">
                <a:moveTo>
                  <a:pt x="1340" y="1472"/>
                </a:moveTo>
                <a:cubicBezTo>
                  <a:pt x="1201" y="1453"/>
                  <a:pt x="719" y="1472"/>
                  <a:pt x="508" y="1368"/>
                </a:cubicBezTo>
                <a:cubicBezTo>
                  <a:pt x="297" y="1264"/>
                  <a:pt x="135" y="1076"/>
                  <a:pt x="76" y="848"/>
                </a:cubicBezTo>
                <a:cubicBezTo>
                  <a:pt x="0" y="619"/>
                  <a:pt x="139" y="177"/>
                  <a:pt x="156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8" name="Text Box 42"/>
          <p:cNvSpPr txBox="1">
            <a:spLocks noChangeArrowheads="1"/>
          </p:cNvSpPr>
          <p:nvPr/>
        </p:nvSpPr>
        <p:spPr bwMode="auto">
          <a:xfrm>
            <a:off x="231775" y="3719513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F0066"/>
                </a:solidFill>
              </a:rPr>
              <a:t>НПВ</a:t>
            </a:r>
          </a:p>
        </p:txBody>
      </p:sp>
      <p:sp>
        <p:nvSpPr>
          <p:cNvPr id="4139" name="Text Box 43"/>
          <p:cNvSpPr txBox="1">
            <a:spLocks noChangeArrowheads="1"/>
          </p:cNvSpPr>
          <p:nvPr/>
        </p:nvSpPr>
        <p:spPr bwMode="auto">
          <a:xfrm>
            <a:off x="860425" y="4557713"/>
            <a:ext cx="1770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Портальная </a:t>
            </a:r>
          </a:p>
          <a:p>
            <a:pPr algn="ctr"/>
            <a:r>
              <a:rPr lang="ru-RU" sz="1400" b="1"/>
              <a:t>вена </a:t>
            </a:r>
            <a:endParaRPr lang="ru-RU" sz="1400"/>
          </a:p>
        </p:txBody>
      </p:sp>
      <p:sp>
        <p:nvSpPr>
          <p:cNvPr id="4140" name="Oval 44"/>
          <p:cNvSpPr>
            <a:spLocks noChangeArrowheads="1"/>
          </p:cNvSpPr>
          <p:nvPr/>
        </p:nvSpPr>
        <p:spPr bwMode="auto">
          <a:xfrm>
            <a:off x="2692400" y="4660900"/>
            <a:ext cx="939800" cy="2667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41" name="Line 45"/>
          <p:cNvSpPr>
            <a:spLocks noChangeShapeType="1"/>
          </p:cNvSpPr>
          <p:nvPr/>
        </p:nvSpPr>
        <p:spPr bwMode="auto">
          <a:xfrm>
            <a:off x="2298700" y="4711700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2" name="Freeform 46"/>
          <p:cNvSpPr>
            <a:spLocks/>
          </p:cNvSpPr>
          <p:nvPr/>
        </p:nvSpPr>
        <p:spPr bwMode="auto">
          <a:xfrm>
            <a:off x="4013200" y="4787900"/>
            <a:ext cx="2095500" cy="977900"/>
          </a:xfrm>
          <a:custGeom>
            <a:avLst/>
            <a:gdLst/>
            <a:ahLst/>
            <a:cxnLst>
              <a:cxn ang="0">
                <a:pos x="1320" y="0"/>
              </a:cxn>
              <a:cxn ang="0">
                <a:pos x="1176" y="340"/>
              </a:cxn>
              <a:cxn ang="0">
                <a:pos x="776" y="524"/>
              </a:cxn>
              <a:cxn ang="0">
                <a:pos x="0" y="616"/>
              </a:cxn>
            </a:cxnLst>
            <a:rect l="0" t="0" r="r" b="b"/>
            <a:pathLst>
              <a:path w="1320" h="616">
                <a:moveTo>
                  <a:pt x="1320" y="0"/>
                </a:moveTo>
                <a:cubicBezTo>
                  <a:pt x="1295" y="57"/>
                  <a:pt x="1267" y="253"/>
                  <a:pt x="1176" y="340"/>
                </a:cubicBezTo>
                <a:cubicBezTo>
                  <a:pt x="1085" y="427"/>
                  <a:pt x="972" y="478"/>
                  <a:pt x="776" y="524"/>
                </a:cubicBezTo>
                <a:cubicBezTo>
                  <a:pt x="580" y="570"/>
                  <a:pt x="162" y="597"/>
                  <a:pt x="0" y="616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3" name="Freeform 47"/>
          <p:cNvSpPr>
            <a:spLocks/>
          </p:cNvSpPr>
          <p:nvPr/>
        </p:nvSpPr>
        <p:spPr bwMode="auto">
          <a:xfrm>
            <a:off x="342900" y="4940300"/>
            <a:ext cx="2273300" cy="800100"/>
          </a:xfrm>
          <a:custGeom>
            <a:avLst/>
            <a:gdLst/>
            <a:ahLst/>
            <a:cxnLst>
              <a:cxn ang="0">
                <a:pos x="1432" y="504"/>
              </a:cxn>
              <a:cxn ang="0">
                <a:pos x="784" y="464"/>
              </a:cxn>
              <a:cxn ang="0">
                <a:pos x="256" y="336"/>
              </a:cxn>
              <a:cxn ang="0">
                <a:pos x="0" y="0"/>
              </a:cxn>
            </a:cxnLst>
            <a:rect l="0" t="0" r="r" b="b"/>
            <a:pathLst>
              <a:path w="1432" h="504">
                <a:moveTo>
                  <a:pt x="1432" y="504"/>
                </a:moveTo>
                <a:cubicBezTo>
                  <a:pt x="1324" y="497"/>
                  <a:pt x="980" y="492"/>
                  <a:pt x="784" y="464"/>
                </a:cubicBezTo>
                <a:cubicBezTo>
                  <a:pt x="588" y="436"/>
                  <a:pt x="387" y="413"/>
                  <a:pt x="256" y="336"/>
                </a:cubicBezTo>
                <a:cubicBezTo>
                  <a:pt x="80" y="272"/>
                  <a:pt x="53" y="70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4" name="Freeform 48"/>
          <p:cNvSpPr>
            <a:spLocks/>
          </p:cNvSpPr>
          <p:nvPr/>
        </p:nvSpPr>
        <p:spPr bwMode="auto">
          <a:xfrm>
            <a:off x="3721100" y="4279900"/>
            <a:ext cx="2324100" cy="1028700"/>
          </a:xfrm>
          <a:custGeom>
            <a:avLst/>
            <a:gdLst/>
            <a:ahLst/>
            <a:cxnLst>
              <a:cxn ang="0">
                <a:pos x="1464" y="0"/>
              </a:cxn>
              <a:cxn ang="0">
                <a:pos x="1336" y="392"/>
              </a:cxn>
              <a:cxn ang="0">
                <a:pos x="920" y="600"/>
              </a:cxn>
              <a:cxn ang="0">
                <a:pos x="0" y="648"/>
              </a:cxn>
            </a:cxnLst>
            <a:rect l="0" t="0" r="r" b="b"/>
            <a:pathLst>
              <a:path w="1464" h="648">
                <a:moveTo>
                  <a:pt x="1464" y="0"/>
                </a:moveTo>
                <a:cubicBezTo>
                  <a:pt x="1445" y="64"/>
                  <a:pt x="1427" y="292"/>
                  <a:pt x="1336" y="392"/>
                </a:cubicBezTo>
                <a:cubicBezTo>
                  <a:pt x="1245" y="492"/>
                  <a:pt x="1143" y="557"/>
                  <a:pt x="920" y="600"/>
                </a:cubicBezTo>
                <a:cubicBezTo>
                  <a:pt x="697" y="643"/>
                  <a:pt x="192" y="638"/>
                  <a:pt x="0" y="648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5" name="Freeform 49"/>
          <p:cNvSpPr>
            <a:spLocks/>
          </p:cNvSpPr>
          <p:nvPr/>
        </p:nvSpPr>
        <p:spPr bwMode="auto">
          <a:xfrm>
            <a:off x="4914900" y="3949700"/>
            <a:ext cx="1054100" cy="952500"/>
          </a:xfrm>
          <a:custGeom>
            <a:avLst/>
            <a:gdLst/>
            <a:ahLst/>
            <a:cxnLst>
              <a:cxn ang="0">
                <a:pos x="664" y="0"/>
              </a:cxn>
              <a:cxn ang="0">
                <a:pos x="576" y="344"/>
              </a:cxn>
              <a:cxn ang="0">
                <a:pos x="432" y="520"/>
              </a:cxn>
              <a:cxn ang="0">
                <a:pos x="0" y="600"/>
              </a:cxn>
            </a:cxnLst>
            <a:rect l="0" t="0" r="r" b="b"/>
            <a:pathLst>
              <a:path w="664" h="600">
                <a:moveTo>
                  <a:pt x="664" y="0"/>
                </a:moveTo>
                <a:cubicBezTo>
                  <a:pt x="649" y="57"/>
                  <a:pt x="615" y="257"/>
                  <a:pt x="576" y="344"/>
                </a:cubicBezTo>
                <a:cubicBezTo>
                  <a:pt x="537" y="431"/>
                  <a:pt x="528" y="477"/>
                  <a:pt x="432" y="520"/>
                </a:cubicBezTo>
                <a:cubicBezTo>
                  <a:pt x="336" y="563"/>
                  <a:pt x="90" y="583"/>
                  <a:pt x="0" y="60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6" name="Freeform 50"/>
          <p:cNvSpPr>
            <a:spLocks/>
          </p:cNvSpPr>
          <p:nvPr/>
        </p:nvSpPr>
        <p:spPr bwMode="auto">
          <a:xfrm>
            <a:off x="3302000" y="4483100"/>
            <a:ext cx="673100" cy="481013"/>
          </a:xfrm>
          <a:custGeom>
            <a:avLst/>
            <a:gdLst/>
            <a:ahLst/>
            <a:cxnLst>
              <a:cxn ang="0">
                <a:pos x="424" y="280"/>
              </a:cxn>
              <a:cxn ang="0">
                <a:pos x="168" y="288"/>
              </a:cxn>
              <a:cxn ang="0">
                <a:pos x="32" y="192"/>
              </a:cxn>
              <a:cxn ang="0">
                <a:pos x="0" y="0"/>
              </a:cxn>
            </a:cxnLst>
            <a:rect l="0" t="0" r="r" b="b"/>
            <a:pathLst>
              <a:path w="424" h="303">
                <a:moveTo>
                  <a:pt x="424" y="280"/>
                </a:moveTo>
                <a:cubicBezTo>
                  <a:pt x="381" y="281"/>
                  <a:pt x="233" y="303"/>
                  <a:pt x="168" y="288"/>
                </a:cubicBezTo>
                <a:cubicBezTo>
                  <a:pt x="103" y="273"/>
                  <a:pt x="60" y="240"/>
                  <a:pt x="32" y="192"/>
                </a:cubicBezTo>
                <a:cubicBezTo>
                  <a:pt x="4" y="144"/>
                  <a:pt x="7" y="40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7" name="Freeform 51"/>
          <p:cNvSpPr>
            <a:spLocks/>
          </p:cNvSpPr>
          <p:nvPr/>
        </p:nvSpPr>
        <p:spPr bwMode="auto">
          <a:xfrm>
            <a:off x="3136900" y="4470400"/>
            <a:ext cx="1588" cy="635000"/>
          </a:xfrm>
          <a:custGeom>
            <a:avLst/>
            <a:gdLst/>
            <a:ahLst/>
            <a:cxnLst>
              <a:cxn ang="0">
                <a:pos x="0" y="400"/>
              </a:cxn>
              <a:cxn ang="0">
                <a:pos x="0" y="0"/>
              </a:cxn>
            </a:cxnLst>
            <a:rect l="0" t="0" r="r" b="b"/>
            <a:pathLst>
              <a:path w="1" h="400">
                <a:moveTo>
                  <a:pt x="0" y="400"/>
                </a:moveTo>
                <a:cubicBezTo>
                  <a:pt x="0" y="333"/>
                  <a:pt x="0" y="83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8" name="Freeform 52"/>
          <p:cNvSpPr>
            <a:spLocks/>
          </p:cNvSpPr>
          <p:nvPr/>
        </p:nvSpPr>
        <p:spPr bwMode="auto">
          <a:xfrm>
            <a:off x="3683000" y="3517900"/>
            <a:ext cx="2197100" cy="852488"/>
          </a:xfrm>
          <a:custGeom>
            <a:avLst/>
            <a:gdLst/>
            <a:ahLst/>
            <a:cxnLst>
              <a:cxn ang="0">
                <a:pos x="1384" y="0"/>
              </a:cxn>
              <a:cxn ang="0">
                <a:pos x="1272" y="384"/>
              </a:cxn>
              <a:cxn ang="0">
                <a:pos x="848" y="512"/>
              </a:cxn>
              <a:cxn ang="0">
                <a:pos x="0" y="536"/>
              </a:cxn>
            </a:cxnLst>
            <a:rect l="0" t="0" r="r" b="b"/>
            <a:pathLst>
              <a:path w="1384" h="537">
                <a:moveTo>
                  <a:pt x="1384" y="0"/>
                </a:moveTo>
                <a:cubicBezTo>
                  <a:pt x="1365" y="64"/>
                  <a:pt x="1361" y="299"/>
                  <a:pt x="1272" y="384"/>
                </a:cubicBezTo>
                <a:cubicBezTo>
                  <a:pt x="1183" y="469"/>
                  <a:pt x="1060" y="487"/>
                  <a:pt x="848" y="512"/>
                </a:cubicBezTo>
                <a:cubicBezTo>
                  <a:pt x="636" y="537"/>
                  <a:pt x="177" y="531"/>
                  <a:pt x="0" y="536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9" name="Freeform 53"/>
          <p:cNvSpPr>
            <a:spLocks/>
          </p:cNvSpPr>
          <p:nvPr/>
        </p:nvSpPr>
        <p:spPr bwMode="auto">
          <a:xfrm>
            <a:off x="482600" y="4191000"/>
            <a:ext cx="2311400" cy="300038"/>
          </a:xfrm>
          <a:custGeom>
            <a:avLst/>
            <a:gdLst/>
            <a:ahLst/>
            <a:cxnLst>
              <a:cxn ang="0">
                <a:pos x="1456" y="136"/>
              </a:cxn>
              <a:cxn ang="0">
                <a:pos x="968" y="176"/>
              </a:cxn>
              <a:cxn ang="0">
                <a:pos x="248" y="160"/>
              </a:cxn>
              <a:cxn ang="0">
                <a:pos x="0" y="0"/>
              </a:cxn>
            </a:cxnLst>
            <a:rect l="0" t="0" r="r" b="b"/>
            <a:pathLst>
              <a:path w="1456" h="189">
                <a:moveTo>
                  <a:pt x="1456" y="136"/>
                </a:moveTo>
                <a:cubicBezTo>
                  <a:pt x="1376" y="143"/>
                  <a:pt x="1169" y="172"/>
                  <a:pt x="968" y="176"/>
                </a:cubicBezTo>
                <a:cubicBezTo>
                  <a:pt x="767" y="180"/>
                  <a:pt x="409" y="189"/>
                  <a:pt x="248" y="160"/>
                </a:cubicBezTo>
                <a:cubicBezTo>
                  <a:pt x="72" y="96"/>
                  <a:pt x="52" y="33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50" name="Freeform 54"/>
          <p:cNvSpPr>
            <a:spLocks/>
          </p:cNvSpPr>
          <p:nvPr/>
        </p:nvSpPr>
        <p:spPr bwMode="auto">
          <a:xfrm>
            <a:off x="4762500" y="5041900"/>
            <a:ext cx="1371600" cy="977900"/>
          </a:xfrm>
          <a:custGeom>
            <a:avLst/>
            <a:gdLst/>
            <a:ahLst/>
            <a:cxnLst>
              <a:cxn ang="0">
                <a:pos x="864" y="0"/>
              </a:cxn>
              <a:cxn ang="0">
                <a:pos x="776" y="344"/>
              </a:cxn>
              <a:cxn ang="0">
                <a:pos x="536" y="536"/>
              </a:cxn>
              <a:cxn ang="0">
                <a:pos x="0" y="616"/>
              </a:cxn>
            </a:cxnLst>
            <a:rect l="0" t="0" r="r" b="b"/>
            <a:pathLst>
              <a:path w="864" h="616">
                <a:moveTo>
                  <a:pt x="864" y="0"/>
                </a:moveTo>
                <a:cubicBezTo>
                  <a:pt x="849" y="57"/>
                  <a:pt x="831" y="255"/>
                  <a:pt x="776" y="344"/>
                </a:cubicBezTo>
                <a:cubicBezTo>
                  <a:pt x="721" y="433"/>
                  <a:pt x="665" y="491"/>
                  <a:pt x="536" y="536"/>
                </a:cubicBezTo>
                <a:cubicBezTo>
                  <a:pt x="407" y="581"/>
                  <a:pt x="112" y="599"/>
                  <a:pt x="0" y="616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51" name="Freeform 55"/>
          <p:cNvSpPr>
            <a:spLocks/>
          </p:cNvSpPr>
          <p:nvPr/>
        </p:nvSpPr>
        <p:spPr bwMode="auto">
          <a:xfrm>
            <a:off x="2260600" y="6032500"/>
            <a:ext cx="1778000" cy="25400"/>
          </a:xfrm>
          <a:custGeom>
            <a:avLst/>
            <a:gdLst/>
            <a:ahLst/>
            <a:cxnLst>
              <a:cxn ang="0">
                <a:pos x="1120" y="0"/>
              </a:cxn>
              <a:cxn ang="0">
                <a:pos x="0" y="16"/>
              </a:cxn>
            </a:cxnLst>
            <a:rect l="0" t="0" r="r" b="b"/>
            <a:pathLst>
              <a:path w="1120" h="16">
                <a:moveTo>
                  <a:pt x="1120" y="0"/>
                </a:moveTo>
                <a:cubicBezTo>
                  <a:pt x="933" y="3"/>
                  <a:pt x="187" y="13"/>
                  <a:pt x="0" y="16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52" name="Freeform 56"/>
          <p:cNvSpPr>
            <a:spLocks/>
          </p:cNvSpPr>
          <p:nvPr/>
        </p:nvSpPr>
        <p:spPr bwMode="auto">
          <a:xfrm>
            <a:off x="330200" y="5105400"/>
            <a:ext cx="1244600" cy="927100"/>
          </a:xfrm>
          <a:custGeom>
            <a:avLst/>
            <a:gdLst/>
            <a:ahLst/>
            <a:cxnLst>
              <a:cxn ang="0">
                <a:pos x="784" y="584"/>
              </a:cxn>
              <a:cxn ang="0">
                <a:pos x="216" y="432"/>
              </a:cxn>
              <a:cxn ang="0">
                <a:pos x="0" y="0"/>
              </a:cxn>
            </a:cxnLst>
            <a:rect l="0" t="0" r="r" b="b"/>
            <a:pathLst>
              <a:path w="784" h="584">
                <a:moveTo>
                  <a:pt x="784" y="584"/>
                </a:moveTo>
                <a:cubicBezTo>
                  <a:pt x="689" y="559"/>
                  <a:pt x="347" y="529"/>
                  <a:pt x="216" y="432"/>
                </a:cubicBezTo>
                <a:cubicBezTo>
                  <a:pt x="85" y="335"/>
                  <a:pt x="45" y="90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53" name="Text Box 57"/>
          <p:cNvSpPr txBox="1">
            <a:spLocks noChangeArrowheads="1"/>
          </p:cNvSpPr>
          <p:nvPr/>
        </p:nvSpPr>
        <p:spPr bwMode="auto">
          <a:xfrm>
            <a:off x="6168571" y="1408113"/>
            <a:ext cx="303348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/>
              <a:t>Общий план строения системы кровообращения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5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1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4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"/>
                            </p:stCondLst>
                            <p:childTnLst>
                              <p:par>
                                <p:cTn id="1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7" dur="5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1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5" dur="5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00"/>
                            </p:stCondLst>
                            <p:childTnLst>
                              <p:par>
                                <p:cTn id="2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3" dur="5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8" dur="5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00"/>
                            </p:stCondLst>
                            <p:childTnLst>
                              <p:par>
                                <p:cTn id="2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6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1" dur="5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4" dur="5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8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1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5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 animBg="1"/>
      <p:bldP spid="4103" grpId="0" animBg="1"/>
      <p:bldP spid="4104" grpId="0" animBg="1"/>
      <p:bldP spid="4105" grpId="0"/>
      <p:bldP spid="4106" grpId="0"/>
      <p:bldP spid="4107" grpId="0" animBg="1"/>
      <p:bldP spid="4108" grpId="0" animBg="1"/>
      <p:bldP spid="4109" grpId="0" animBg="1"/>
      <p:bldP spid="4110" grpId="0"/>
      <p:bldP spid="4111" grpId="0"/>
      <p:bldP spid="4112" grpId="0"/>
      <p:bldP spid="4113" grpId="0"/>
      <p:bldP spid="4114" grpId="0"/>
      <p:bldP spid="4115" grpId="0"/>
      <p:bldP spid="4116" grpId="0"/>
      <p:bldP spid="4117" grpId="0"/>
      <p:bldP spid="4118" grpId="0"/>
      <p:bldP spid="4119" grpId="0"/>
      <p:bldP spid="4120" grpId="0"/>
      <p:bldP spid="4121" grpId="0"/>
      <p:bldP spid="4122" grpId="0" animBg="1"/>
      <p:bldP spid="4123" grpId="0" animBg="1"/>
      <p:bldP spid="4124" grpId="0"/>
      <p:bldP spid="4125" grpId="0" animBg="1"/>
      <p:bldP spid="4126" grpId="0" animBg="1"/>
      <p:bldP spid="4127" grpId="0"/>
      <p:bldP spid="4128" grpId="0" animBg="1"/>
      <p:bldP spid="4129" grpId="0" animBg="1"/>
      <p:bldP spid="4130" grpId="0" animBg="1"/>
      <p:bldP spid="4131" grpId="0" animBg="1"/>
      <p:bldP spid="4132" grpId="0" animBg="1"/>
      <p:bldP spid="4133" grpId="0" animBg="1"/>
      <p:bldP spid="4134" grpId="0" animBg="1"/>
      <p:bldP spid="4135" grpId="0"/>
      <p:bldP spid="4136" grpId="0" animBg="1"/>
      <p:bldP spid="4137" grpId="0" animBg="1"/>
      <p:bldP spid="4138" grpId="0"/>
      <p:bldP spid="4139" grpId="0"/>
      <p:bldP spid="4140" grpId="0" animBg="1"/>
      <p:bldP spid="4141" grpId="0" animBg="1"/>
      <p:bldP spid="4142" grpId="0" animBg="1"/>
      <p:bldP spid="4143" grpId="0" animBg="1"/>
      <p:bldP spid="4144" grpId="0" animBg="1"/>
      <p:bldP spid="4145" grpId="0" animBg="1"/>
      <p:bldP spid="4146" grpId="0" animBg="1"/>
      <p:bldP spid="4147" grpId="0" animBg="1"/>
      <p:bldP spid="4148" grpId="0" animBg="1"/>
      <p:bldP spid="4149" grpId="0" animBg="1"/>
      <p:bldP spid="4150" grpId="0" animBg="1"/>
      <p:bldP spid="4151" grpId="0" animBg="1"/>
      <p:bldP spid="415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31913" y="3500438"/>
            <a:ext cx="7239000" cy="2449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/>
              <a:t>Особенности сокращения миокарда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Сократительные кардиомиоциты генерируют быстрый ответ</a:t>
            </a:r>
          </a:p>
        </p:txBody>
      </p:sp>
      <p:pic>
        <p:nvPicPr>
          <p:cNvPr id="61443" name="Picture 4" descr="Ионные основы быстрого отве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00213"/>
            <a:ext cx="7812087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1331913" y="191611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</a:rPr>
              <a:t>Фаза плато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Натриевые каналы – основа генерации ПД (деполяризации)</a:t>
            </a:r>
          </a:p>
        </p:txBody>
      </p:sp>
      <p:graphicFrame>
        <p:nvGraphicFramePr>
          <p:cNvPr id="6246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827088" y="3141663"/>
          <a:ext cx="2209800" cy="237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1" name="PHOTO-PAINT" r:id="rId4" imgW="1515621" imgH="1629714" progId="">
                  <p:embed/>
                </p:oleObj>
              </mc:Choice>
              <mc:Fallback>
                <p:oleObj name="PHOTO-PAINT" r:id="rId4" imgW="1515621" imgH="1629714" progId="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141663"/>
                        <a:ext cx="2209800" cy="237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851275" y="1557338"/>
          <a:ext cx="191770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2" name="PHOTO-PAINT" r:id="rId6" imgW="1314369" imgH="1506286" progId="">
                  <p:embed/>
                </p:oleObj>
              </mc:Choice>
              <mc:Fallback>
                <p:oleObj name="PHOTO-PAINT" r:id="rId6" imgW="1314369" imgH="1506286" progId="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557338"/>
                        <a:ext cx="1917700" cy="219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9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657975" y="3429000"/>
          <a:ext cx="2024063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3" name="PHOTO-PAINT" r:id="rId8" imgW="1387429" imgH="1437806" progId="">
                  <p:embed/>
                </p:oleObj>
              </mc:Choice>
              <mc:Fallback>
                <p:oleObj name="PHOTO-PAINT" r:id="rId8" imgW="1387429" imgH="1437806" progId="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7975" y="3429000"/>
                        <a:ext cx="2024063" cy="209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0" name="Line 6"/>
          <p:cNvSpPr>
            <a:spLocks noChangeShapeType="1"/>
          </p:cNvSpPr>
          <p:nvPr/>
        </p:nvSpPr>
        <p:spPr bwMode="auto">
          <a:xfrm>
            <a:off x="4787900" y="1557338"/>
            <a:ext cx="0" cy="23764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4787900" y="3644900"/>
            <a:ext cx="72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Na+</a:t>
            </a:r>
            <a:endParaRPr lang="ru-RU" b="1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3975100" y="3948113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/>
              <a:t>Открытое состояние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6156325" y="5589588"/>
            <a:ext cx="2879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/>
              <a:t>Инактивированное состояние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1042988" y="573405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/>
              <a:t>Закрытое состояние</a:t>
            </a:r>
          </a:p>
        </p:txBody>
      </p:sp>
      <p:sp>
        <p:nvSpPr>
          <p:cNvPr id="62475" name="Freeform 11"/>
          <p:cNvSpPr>
            <a:spLocks/>
          </p:cNvSpPr>
          <p:nvPr/>
        </p:nvSpPr>
        <p:spPr bwMode="auto">
          <a:xfrm>
            <a:off x="3059113" y="4941888"/>
            <a:ext cx="3600450" cy="647700"/>
          </a:xfrm>
          <a:custGeom>
            <a:avLst/>
            <a:gdLst>
              <a:gd name="T0" fmla="*/ 2147483647 w 2268"/>
              <a:gd name="T1" fmla="*/ 73441770 h 507"/>
              <a:gd name="T2" fmla="*/ 2147483647 w 2268"/>
              <a:gd name="T3" fmla="*/ 814390130 h 507"/>
              <a:gd name="T4" fmla="*/ 0 w 2268"/>
              <a:gd name="T5" fmla="*/ 0 h 50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68" h="507">
                <a:moveTo>
                  <a:pt x="2268" y="45"/>
                </a:moveTo>
                <a:cubicBezTo>
                  <a:pt x="1890" y="276"/>
                  <a:pt x="1512" y="507"/>
                  <a:pt x="1134" y="499"/>
                </a:cubicBezTo>
                <a:cubicBezTo>
                  <a:pt x="756" y="491"/>
                  <a:pt x="378" y="245"/>
                  <a:pt x="0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476" name="Freeform 12"/>
          <p:cNvSpPr>
            <a:spLocks/>
          </p:cNvSpPr>
          <p:nvPr/>
        </p:nvSpPr>
        <p:spPr bwMode="auto">
          <a:xfrm>
            <a:off x="2051050" y="2205038"/>
            <a:ext cx="1584325" cy="936625"/>
          </a:xfrm>
          <a:custGeom>
            <a:avLst/>
            <a:gdLst>
              <a:gd name="T0" fmla="*/ 0 w 998"/>
              <a:gd name="T1" fmla="*/ 1486892188 h 590"/>
              <a:gd name="T2" fmla="*/ 688003450 w 998"/>
              <a:gd name="T3" fmla="*/ 456149075 h 590"/>
              <a:gd name="T4" fmla="*/ 2147483647 w 998"/>
              <a:gd name="T5" fmla="*/ 0 h 5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8" h="590">
                <a:moveTo>
                  <a:pt x="0" y="590"/>
                </a:moveTo>
                <a:cubicBezTo>
                  <a:pt x="53" y="434"/>
                  <a:pt x="107" y="279"/>
                  <a:pt x="273" y="181"/>
                </a:cubicBezTo>
                <a:cubicBezTo>
                  <a:pt x="439" y="83"/>
                  <a:pt x="718" y="41"/>
                  <a:pt x="998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477" name="Freeform 13"/>
          <p:cNvSpPr>
            <a:spLocks/>
          </p:cNvSpPr>
          <p:nvPr/>
        </p:nvSpPr>
        <p:spPr bwMode="auto">
          <a:xfrm flipH="1">
            <a:off x="5867400" y="2133600"/>
            <a:ext cx="1584325" cy="936625"/>
          </a:xfrm>
          <a:custGeom>
            <a:avLst/>
            <a:gdLst>
              <a:gd name="T0" fmla="*/ 0 w 998"/>
              <a:gd name="T1" fmla="*/ 1486892188 h 590"/>
              <a:gd name="T2" fmla="*/ 688003450 w 998"/>
              <a:gd name="T3" fmla="*/ 456149075 h 590"/>
              <a:gd name="T4" fmla="*/ 2147483647 w 998"/>
              <a:gd name="T5" fmla="*/ 0 h 5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8" h="590">
                <a:moveTo>
                  <a:pt x="0" y="590"/>
                </a:moveTo>
                <a:cubicBezTo>
                  <a:pt x="53" y="434"/>
                  <a:pt x="107" y="279"/>
                  <a:pt x="273" y="181"/>
                </a:cubicBezTo>
                <a:cubicBezTo>
                  <a:pt x="439" y="83"/>
                  <a:pt x="718" y="41"/>
                  <a:pt x="998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478" name="Freeform 14"/>
          <p:cNvSpPr>
            <a:spLocks/>
          </p:cNvSpPr>
          <p:nvPr/>
        </p:nvSpPr>
        <p:spPr bwMode="auto">
          <a:xfrm flipH="1">
            <a:off x="5795963" y="2420938"/>
            <a:ext cx="1584325" cy="936625"/>
          </a:xfrm>
          <a:custGeom>
            <a:avLst/>
            <a:gdLst>
              <a:gd name="T0" fmla="*/ 0 w 998"/>
              <a:gd name="T1" fmla="*/ 1486892188 h 590"/>
              <a:gd name="T2" fmla="*/ 688003450 w 998"/>
              <a:gd name="T3" fmla="*/ 456149075 h 590"/>
              <a:gd name="T4" fmla="*/ 2147483647 w 998"/>
              <a:gd name="T5" fmla="*/ 0 h 5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8" h="590">
                <a:moveTo>
                  <a:pt x="0" y="590"/>
                </a:moveTo>
                <a:cubicBezTo>
                  <a:pt x="53" y="434"/>
                  <a:pt x="107" y="279"/>
                  <a:pt x="273" y="181"/>
                </a:cubicBezTo>
                <a:cubicBezTo>
                  <a:pt x="439" y="83"/>
                  <a:pt x="718" y="41"/>
                  <a:pt x="998" y="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300788" y="2349500"/>
            <a:ext cx="287337" cy="358775"/>
            <a:chOff x="3969" y="1480"/>
            <a:chExt cx="181" cy="226"/>
          </a:xfrm>
        </p:grpSpPr>
        <p:sp>
          <p:nvSpPr>
            <p:cNvPr id="62486" name="Line 16"/>
            <p:cNvSpPr>
              <a:spLocks noChangeShapeType="1"/>
            </p:cNvSpPr>
            <p:nvPr/>
          </p:nvSpPr>
          <p:spPr bwMode="auto">
            <a:xfrm>
              <a:off x="4014" y="1480"/>
              <a:ext cx="91" cy="22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2487" name="Line 17"/>
            <p:cNvSpPr>
              <a:spLocks noChangeShapeType="1"/>
            </p:cNvSpPr>
            <p:nvPr/>
          </p:nvSpPr>
          <p:spPr bwMode="auto">
            <a:xfrm flipV="1">
              <a:off x="3969" y="1525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480" name="Freeform 18"/>
          <p:cNvSpPr>
            <a:spLocks/>
          </p:cNvSpPr>
          <p:nvPr/>
        </p:nvSpPr>
        <p:spPr bwMode="auto">
          <a:xfrm>
            <a:off x="2266950" y="2420938"/>
            <a:ext cx="1584325" cy="936625"/>
          </a:xfrm>
          <a:custGeom>
            <a:avLst/>
            <a:gdLst>
              <a:gd name="T0" fmla="*/ 0 w 998"/>
              <a:gd name="T1" fmla="*/ 1486892188 h 590"/>
              <a:gd name="T2" fmla="*/ 688003450 w 998"/>
              <a:gd name="T3" fmla="*/ 456149075 h 590"/>
              <a:gd name="T4" fmla="*/ 2147483647 w 998"/>
              <a:gd name="T5" fmla="*/ 0 h 5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8" h="590">
                <a:moveTo>
                  <a:pt x="0" y="590"/>
                </a:moveTo>
                <a:cubicBezTo>
                  <a:pt x="53" y="434"/>
                  <a:pt x="107" y="279"/>
                  <a:pt x="273" y="181"/>
                </a:cubicBezTo>
                <a:cubicBezTo>
                  <a:pt x="439" y="83"/>
                  <a:pt x="718" y="41"/>
                  <a:pt x="998" y="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 rot="-2242077">
            <a:off x="2771775" y="2420938"/>
            <a:ext cx="287338" cy="358775"/>
            <a:chOff x="3969" y="1480"/>
            <a:chExt cx="181" cy="226"/>
          </a:xfrm>
        </p:grpSpPr>
        <p:sp>
          <p:nvSpPr>
            <p:cNvPr id="62484" name="Line 20"/>
            <p:cNvSpPr>
              <a:spLocks noChangeShapeType="1"/>
            </p:cNvSpPr>
            <p:nvPr/>
          </p:nvSpPr>
          <p:spPr bwMode="auto">
            <a:xfrm>
              <a:off x="4014" y="1480"/>
              <a:ext cx="91" cy="22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2485" name="Line 21"/>
            <p:cNvSpPr>
              <a:spLocks noChangeShapeType="1"/>
            </p:cNvSpPr>
            <p:nvPr/>
          </p:nvSpPr>
          <p:spPr bwMode="auto">
            <a:xfrm flipV="1">
              <a:off x="3969" y="1525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0854" name="Text Box 22"/>
          <p:cNvSpPr txBox="1">
            <a:spLocks noChangeArrowheads="1"/>
          </p:cNvSpPr>
          <p:nvPr/>
        </p:nvSpPr>
        <p:spPr bwMode="auto">
          <a:xfrm>
            <a:off x="6372225" y="6237288"/>
            <a:ext cx="252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chemeClr val="hlink"/>
                </a:solidFill>
              </a:rPr>
              <a:t>Фаза плато (2)</a:t>
            </a:r>
          </a:p>
        </p:txBody>
      </p:sp>
      <p:sp>
        <p:nvSpPr>
          <p:cNvPr id="120855" name="Text Box 23"/>
          <p:cNvSpPr txBox="1">
            <a:spLocks noChangeArrowheads="1"/>
          </p:cNvSpPr>
          <p:nvPr/>
        </p:nvSpPr>
        <p:spPr bwMode="auto">
          <a:xfrm>
            <a:off x="3203575" y="5589588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chemeClr val="hlink"/>
                </a:solidFill>
              </a:rPr>
              <a:t>Реполяризация (3)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0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54" grpId="0"/>
      <p:bldP spid="12085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Возбудимость миокарда во время генерации быстрого ответа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844675"/>
            <a:ext cx="8137525" cy="4464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500" smtClean="0"/>
              <a:t>За счет фазы плато продолжительность ПД в рабочих кардиомиоцитах </a:t>
            </a:r>
            <a:r>
              <a:rPr lang="en-US" sz="2500" smtClean="0"/>
              <a:t>~</a:t>
            </a:r>
            <a:r>
              <a:rPr lang="ru-RU" sz="2500" smtClean="0"/>
              <a:t>300 мс (нервная клетка 1мс)</a:t>
            </a:r>
          </a:p>
          <a:p>
            <a:pPr eaLnBrk="1" hangingPunct="1">
              <a:lnSpc>
                <a:spcPct val="90000"/>
              </a:lnSpc>
            </a:pPr>
            <a:r>
              <a:rPr lang="ru-RU" sz="2500" smtClean="0"/>
              <a:t>По времени ПД совпадает с систолой: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100" smtClean="0"/>
              <a:t>Деполяризация – открыты все </a:t>
            </a:r>
            <a:r>
              <a:rPr lang="en-US" sz="2100" smtClean="0"/>
              <a:t>Na</a:t>
            </a:r>
            <a:r>
              <a:rPr lang="en-US" sz="2100" baseline="30000" smtClean="0"/>
              <a:t>+</a:t>
            </a:r>
            <a:r>
              <a:rPr lang="en-US" sz="2100" smtClean="0"/>
              <a:t> </a:t>
            </a:r>
            <a:r>
              <a:rPr lang="ru-RU" sz="2100" smtClean="0"/>
              <a:t>каналы (</a:t>
            </a:r>
            <a:r>
              <a:rPr lang="ru-RU" sz="2100" i="1" smtClean="0">
                <a:solidFill>
                  <a:schemeClr val="hlink"/>
                </a:solidFill>
              </a:rPr>
              <a:t>абсолютная рефрактерность</a:t>
            </a:r>
            <a:r>
              <a:rPr lang="ru-RU" sz="210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100" smtClean="0"/>
              <a:t>Во время фазы плато </a:t>
            </a:r>
            <a:r>
              <a:rPr lang="en-US" sz="2100" smtClean="0"/>
              <a:t>Na</a:t>
            </a:r>
            <a:r>
              <a:rPr lang="ru-RU" sz="2100" baseline="30000" smtClean="0"/>
              <a:t>+</a:t>
            </a:r>
            <a:r>
              <a:rPr lang="ru-RU" sz="2100" smtClean="0"/>
              <a:t> каналы инактивированы (</a:t>
            </a:r>
            <a:r>
              <a:rPr lang="ru-RU" sz="2100" i="1" smtClean="0">
                <a:solidFill>
                  <a:schemeClr val="hlink"/>
                </a:solidFill>
              </a:rPr>
              <a:t>абсолютная рефрактерность</a:t>
            </a:r>
            <a:r>
              <a:rPr lang="ru-RU" sz="210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100" smtClean="0"/>
              <a:t>Во время окончательной реполяризации </a:t>
            </a:r>
            <a:r>
              <a:rPr lang="en-US" sz="2100" smtClean="0"/>
              <a:t>Na</a:t>
            </a:r>
            <a:r>
              <a:rPr lang="ru-RU" sz="2100" baseline="30000" smtClean="0"/>
              <a:t>+</a:t>
            </a:r>
            <a:r>
              <a:rPr lang="ru-RU" sz="2100" smtClean="0"/>
              <a:t> каналы переходят в закрытое состояние (</a:t>
            </a:r>
            <a:r>
              <a:rPr lang="ru-RU" sz="2100" i="1" smtClean="0">
                <a:solidFill>
                  <a:schemeClr val="hlink"/>
                </a:solidFill>
              </a:rPr>
              <a:t>относительная рефрактерность</a:t>
            </a:r>
            <a:r>
              <a:rPr lang="ru-RU" sz="210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ru-RU" sz="2500" b="1" i="1" smtClean="0">
                <a:solidFill>
                  <a:srgbClr val="FF0000"/>
                </a:solidFill>
              </a:rPr>
              <a:t>Во время систолы миокард не возбудим</a:t>
            </a:r>
          </a:p>
        </p:txBody>
      </p:sp>
      <p:sp>
        <p:nvSpPr>
          <p:cNvPr id="122884" name="Line 4"/>
          <p:cNvSpPr>
            <a:spLocks noChangeShapeType="1"/>
          </p:cNvSpPr>
          <p:nvPr/>
        </p:nvSpPr>
        <p:spPr bwMode="auto">
          <a:xfrm>
            <a:off x="1187450" y="3357563"/>
            <a:ext cx="57610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  <p:bldP spid="12288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Продолжительность ПД в сократительном миокарде</a:t>
            </a:r>
          </a:p>
        </p:txBody>
      </p:sp>
      <p:pic>
        <p:nvPicPr>
          <p:cNvPr id="64515" name="Picture 4" descr="Сокращение и П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7556" y="1686565"/>
            <a:ext cx="63373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6372225" y="6165850"/>
            <a:ext cx="1306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Время, мс</a:t>
            </a:r>
          </a:p>
        </p:txBody>
      </p:sp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900113" y="1628775"/>
            <a:ext cx="1012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МП, мВ</a:t>
            </a:r>
          </a:p>
        </p:txBody>
      </p:sp>
      <p:pic>
        <p:nvPicPr>
          <p:cNvPr id="1904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006" y="1576317"/>
            <a:ext cx="42957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8243887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Особенности сокращения миокарда (1)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Поскольку во время сокращения миокард невозбудим, невозможно вызвать второе сокращение </a:t>
            </a:r>
            <a:r>
              <a:rPr lang="ru-RU" smtClean="0">
                <a:sym typeface="Wingdings" pitchFamily="2" charset="2"/>
              </a:rPr>
              <a:t></a:t>
            </a:r>
          </a:p>
          <a:p>
            <a:pPr eaLnBrk="1" hangingPunct="1"/>
            <a:r>
              <a:rPr lang="ru-RU" smtClean="0">
                <a:sym typeface="Wingdings" pitchFamily="2" charset="2"/>
              </a:rPr>
              <a:t>В миокарде невозможна суммация сокращений (тетанус)</a:t>
            </a:r>
          </a:p>
          <a:p>
            <a:pPr eaLnBrk="1" hangingPunct="1"/>
            <a:r>
              <a:rPr lang="ru-RU" b="1" smtClean="0">
                <a:solidFill>
                  <a:srgbClr val="FF0000"/>
                </a:solidFill>
                <a:sym typeface="Wingdings" pitchFamily="2" charset="2"/>
              </a:rPr>
              <a:t>Только одиночные сокращения</a:t>
            </a:r>
            <a:endParaRPr lang="ru-RU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1625"/>
            <a:ext cx="8208962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Особенности сокращения миокарда (2)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116013" y="4365625"/>
            <a:ext cx="7600950" cy="2197100"/>
          </a:xfrm>
        </p:spPr>
        <p:txBody>
          <a:bodyPr/>
          <a:lstStyle/>
          <a:p>
            <a:pPr eaLnBrk="1" hangingPunct="1"/>
            <a:r>
              <a:rPr lang="ru-RU" sz="2500" smtClean="0"/>
              <a:t>Кардиомиоциты соединены нексусами (электрические синапсы)</a:t>
            </a:r>
          </a:p>
          <a:p>
            <a:pPr eaLnBrk="1" hangingPunct="1"/>
            <a:r>
              <a:rPr lang="ru-RU" sz="2500" smtClean="0"/>
              <a:t>Миокард – функциональный синцитий</a:t>
            </a:r>
          </a:p>
          <a:p>
            <a:pPr eaLnBrk="1" hangingPunct="1"/>
            <a:r>
              <a:rPr lang="ru-RU" sz="2500" smtClean="0"/>
              <a:t>Миокард всегда сокращается целиком, а не отдельными волокнами (</a:t>
            </a:r>
            <a:r>
              <a:rPr lang="ru-RU" sz="2500" b="1" i="1" smtClean="0">
                <a:solidFill>
                  <a:srgbClr val="FF0000"/>
                </a:solidFill>
              </a:rPr>
              <a:t>«все или ничего»</a:t>
            </a:r>
            <a:r>
              <a:rPr lang="ru-RU" sz="2500" smtClean="0"/>
              <a:t>)</a:t>
            </a:r>
            <a:endParaRPr lang="ru-RU" sz="2500" b="1" smtClean="0">
              <a:solidFill>
                <a:srgbClr val="FF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331913" y="1700213"/>
            <a:ext cx="6938962" cy="2466975"/>
            <a:chOff x="884" y="981"/>
            <a:chExt cx="4371" cy="1554"/>
          </a:xfrm>
        </p:grpSpPr>
        <p:graphicFrame>
          <p:nvGraphicFramePr>
            <p:cNvPr id="66565" name="Object 13"/>
            <p:cNvGraphicFramePr>
              <a:graphicFrameLocks noChangeAspect="1"/>
            </p:cNvGraphicFramePr>
            <p:nvPr/>
          </p:nvGraphicFramePr>
          <p:xfrm>
            <a:off x="884" y="981"/>
            <a:ext cx="4371" cy="15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03" name="PHOTO-PAINT" r:id="rId4" imgW="3333333" imgH="2057143" progId="">
                    <p:embed/>
                  </p:oleObj>
                </mc:Choice>
                <mc:Fallback>
                  <p:oleObj name="PHOTO-PAINT" r:id="rId4" imgW="3333333" imgH="2057143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" y="981"/>
                          <a:ext cx="4371" cy="15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566" name="Text Box 14"/>
            <p:cNvSpPr txBox="1">
              <a:spLocks noChangeArrowheads="1"/>
            </p:cNvSpPr>
            <p:nvPr/>
          </p:nvSpPr>
          <p:spPr bwMode="auto">
            <a:xfrm>
              <a:off x="2608" y="981"/>
              <a:ext cx="1147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/>
                <a:t>Поперечная исчерченность</a:t>
              </a:r>
            </a:p>
          </p:txBody>
        </p:sp>
        <p:sp>
          <p:nvSpPr>
            <p:cNvPr id="66567" name="Text Box 15"/>
            <p:cNvSpPr txBox="1">
              <a:spLocks noChangeArrowheads="1"/>
            </p:cNvSpPr>
            <p:nvPr/>
          </p:nvSpPr>
          <p:spPr bwMode="auto">
            <a:xfrm>
              <a:off x="2699" y="2296"/>
              <a:ext cx="4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/>
                <a:t>Ядро</a:t>
              </a:r>
            </a:p>
          </p:txBody>
        </p:sp>
        <p:sp>
          <p:nvSpPr>
            <p:cNvPr id="66568" name="Text Box 16"/>
            <p:cNvSpPr txBox="1">
              <a:spLocks noChangeArrowheads="1"/>
            </p:cNvSpPr>
            <p:nvPr/>
          </p:nvSpPr>
          <p:spPr bwMode="auto">
            <a:xfrm>
              <a:off x="2608" y="1434"/>
              <a:ext cx="1134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/>
                <a:t>Мышечное волокно</a:t>
              </a:r>
            </a:p>
          </p:txBody>
        </p:sp>
        <p:sp>
          <p:nvSpPr>
            <p:cNvPr id="66569" name="Text Box 17"/>
            <p:cNvSpPr txBox="1">
              <a:spLocks noChangeArrowheads="1"/>
            </p:cNvSpPr>
            <p:nvPr/>
          </p:nvSpPr>
          <p:spPr bwMode="auto">
            <a:xfrm>
              <a:off x="2653" y="1979"/>
              <a:ext cx="1134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/>
                <a:t>Вставочный диск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241947"/>
            <a:ext cx="7772400" cy="23585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smtClean="0"/>
              <a:t>Нагнетательная функция </a:t>
            </a:r>
            <a:r>
              <a:rPr lang="ru-RU" sz="3600" b="1" i="1" dirty="0"/>
              <a:t>сердца.</a:t>
            </a:r>
            <a:br>
              <a:rPr lang="ru-RU" sz="3600" b="1" i="1" dirty="0"/>
            </a:br>
            <a:r>
              <a:rPr lang="ru-RU" sz="3600" b="1" i="1" dirty="0" smtClean="0"/>
              <a:t>Свойства сердечной мышцы</a:t>
            </a:r>
            <a:endParaRPr lang="ru-RU" sz="3600" b="1" i="1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3554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Показатели работы сердца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928049" y="1301228"/>
            <a:ext cx="7642746" cy="52292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500" b="1" dirty="0" smtClean="0"/>
              <a:t>Сердечный выброс (СВ) - количество крови выбрасываемой желудочком (правым или левым) в сосуды в единицу времени.</a:t>
            </a:r>
          </a:p>
          <a:p>
            <a:pPr algn="ctr" eaLnBrk="1" hangingPunct="1">
              <a:lnSpc>
                <a:spcPct val="90000"/>
              </a:lnSpc>
              <a:spcBef>
                <a:spcPts val="4800"/>
              </a:spcBef>
              <a:buNone/>
            </a:pPr>
            <a:r>
              <a:rPr lang="ru-RU" sz="2500" b="1" dirty="0" smtClean="0"/>
              <a:t>СВ = минутный объем кровообращения (МОК)</a:t>
            </a:r>
          </a:p>
          <a:p>
            <a:pPr algn="ctr" eaLnBrk="1" hangingPunct="1">
              <a:lnSpc>
                <a:spcPct val="90000"/>
              </a:lnSpc>
              <a:spcBef>
                <a:spcPts val="4800"/>
              </a:spcBef>
              <a:buNone/>
            </a:pPr>
            <a:r>
              <a:rPr lang="ru-RU" sz="2500" b="1" dirty="0" smtClean="0"/>
              <a:t> Объемная скорость кровотока – количество крови протекающей через поперечное сечение сосуда </a:t>
            </a:r>
          </a:p>
          <a:p>
            <a:pPr algn="ctr" eaLnBrk="1" hangingPunct="1">
              <a:lnSpc>
                <a:spcPct val="90000"/>
              </a:lnSpc>
              <a:spcBef>
                <a:spcPts val="4800"/>
              </a:spcBef>
              <a:buNone/>
            </a:pPr>
            <a:r>
              <a:rPr lang="ru-RU" sz="2500" b="1" dirty="0" smtClean="0"/>
              <a:t>МОК – объемная скорость кровотока в большом или малом круге кровообращения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ru-RU" sz="2100" b="1" dirty="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7177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Показатели работы сердца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614150" y="1178399"/>
            <a:ext cx="8529850" cy="5679601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Aft>
                <a:spcPts val="1200"/>
              </a:spcAft>
              <a:buNone/>
            </a:pPr>
            <a:r>
              <a:rPr lang="ru-RU" sz="3600" b="1" dirty="0" smtClean="0"/>
              <a:t>СВ = МОК = УОК </a:t>
            </a:r>
            <a:r>
              <a:rPr lang="ru-RU" sz="3600" b="1" dirty="0" err="1" smtClean="0"/>
              <a:t>х</a:t>
            </a:r>
            <a:r>
              <a:rPr lang="ru-RU" sz="3600" b="1" dirty="0" smtClean="0"/>
              <a:t> ЧСС </a:t>
            </a:r>
          </a:p>
          <a:p>
            <a:pPr eaLnBrk="1" hangingPunct="1">
              <a:lnSpc>
                <a:spcPct val="90000"/>
              </a:lnSpc>
            </a:pPr>
            <a:r>
              <a:rPr lang="ru-RU" sz="2500" b="1" dirty="0" smtClean="0"/>
              <a:t>Частота сердечных сокращений: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100" dirty="0" smtClean="0"/>
              <a:t>Норма: 60-80 ударов/мин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100" dirty="0" smtClean="0"/>
              <a:t>Брадикардия: менее 60 ударов/мин 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100" dirty="0" smtClean="0"/>
              <a:t>Тахикардия: более 80 ударов/мин</a:t>
            </a:r>
            <a:br>
              <a:rPr lang="ru-RU" sz="2100" dirty="0" smtClean="0"/>
            </a:br>
            <a:endParaRPr lang="ru-RU" sz="2100" dirty="0" smtClean="0"/>
          </a:p>
          <a:p>
            <a:pPr eaLnBrk="1" hangingPunct="1">
              <a:lnSpc>
                <a:spcPct val="90000"/>
              </a:lnSpc>
            </a:pPr>
            <a:r>
              <a:rPr lang="ru-RU" sz="2500" b="1" dirty="0" smtClean="0"/>
              <a:t>Ударный объем крови - объем крови, нагнетаемый каждым желудочком в магистральный сосуд (аорту или легочную артерию) в период изгнания систолы </a:t>
            </a:r>
            <a:r>
              <a:rPr lang="ru-RU" sz="2500" b="1" dirty="0" err="1" smtClean="0"/>
              <a:t>желудочко</a:t>
            </a:r>
            <a:r>
              <a:rPr lang="ru-RU" sz="2500" b="1" dirty="0" smtClean="0"/>
              <a:t> (систолический объем крови)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ru-RU" sz="2100" dirty="0" smtClean="0"/>
              <a:t>ЛЖ: 70 мл/удар	ПЖ: 70 мл/удар</a:t>
            </a:r>
          </a:p>
          <a:p>
            <a:pPr lvl="1">
              <a:lnSpc>
                <a:spcPct val="90000"/>
              </a:lnSpc>
              <a:spcBef>
                <a:spcPts val="2400"/>
              </a:spcBef>
              <a:buNone/>
            </a:pPr>
            <a:r>
              <a:rPr lang="ru-RU" sz="2100" b="1" dirty="0" smtClean="0"/>
              <a:t>МОК = 70 мл/удар </a:t>
            </a:r>
            <a:r>
              <a:rPr lang="ru-RU" sz="2100" b="1" dirty="0" err="1" smtClean="0"/>
              <a:t>х</a:t>
            </a:r>
            <a:r>
              <a:rPr lang="ru-RU" sz="2100" b="1" dirty="0" smtClean="0"/>
              <a:t> 70 ударов/мин =4900 мл/мин (</a:t>
            </a:r>
            <a:r>
              <a:rPr lang="en-US" sz="2100" b="1" dirty="0" smtClean="0"/>
              <a:t>~</a:t>
            </a:r>
            <a:r>
              <a:rPr lang="ru-RU" sz="2100" b="1" dirty="0" smtClean="0"/>
              <a:t> 5 л/мин)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28291" y="2917112"/>
            <a:ext cx="15303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/>
              <a:t>МОК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2191991" y="2358312"/>
            <a:ext cx="15303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/>
              <a:t>ЧСС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2244378" y="3448924"/>
            <a:ext cx="15303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/>
              <a:t>УОК</a:t>
            </a:r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 rot="-5400000">
            <a:off x="6778628" y="2674671"/>
            <a:ext cx="31067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/>
              <a:t>СВОЙСТВА СЕРДЕЧНОЙ МЫШЦЫ</a:t>
            </a: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4106516" y="2401174"/>
            <a:ext cx="31543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2400" b="1" dirty="0"/>
              <a:t>АВТОМАТИЯ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 b="1" dirty="0"/>
              <a:t>ВОЗБУДИМОСТЬ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 b="1" dirty="0"/>
              <a:t>ПРОВОДИМОСТЬ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 b="1" dirty="0"/>
              <a:t>СОКРАТИМОСТЬ</a:t>
            </a:r>
          </a:p>
        </p:txBody>
      </p:sp>
      <p:sp>
        <p:nvSpPr>
          <p:cNvPr id="68625" name="Line 17"/>
          <p:cNvSpPr>
            <a:spLocks noChangeShapeType="1"/>
          </p:cNvSpPr>
          <p:nvPr/>
        </p:nvSpPr>
        <p:spPr bwMode="auto">
          <a:xfrm flipH="1">
            <a:off x="1377603" y="2686924"/>
            <a:ext cx="901700" cy="2873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8626" name="Line 18"/>
          <p:cNvSpPr>
            <a:spLocks noChangeShapeType="1"/>
          </p:cNvSpPr>
          <p:nvPr/>
        </p:nvSpPr>
        <p:spPr bwMode="auto">
          <a:xfrm flipH="1" flipV="1">
            <a:off x="1442691" y="3655299"/>
            <a:ext cx="903287" cy="2317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8629" name="Line 21"/>
          <p:cNvSpPr>
            <a:spLocks noChangeShapeType="1"/>
          </p:cNvSpPr>
          <p:nvPr/>
        </p:nvSpPr>
        <p:spPr bwMode="auto">
          <a:xfrm flipH="1">
            <a:off x="3612803" y="2655174"/>
            <a:ext cx="477838" cy="968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8630" name="Line 22"/>
          <p:cNvSpPr>
            <a:spLocks noChangeShapeType="1"/>
          </p:cNvSpPr>
          <p:nvPr/>
        </p:nvSpPr>
        <p:spPr bwMode="auto">
          <a:xfrm flipH="1">
            <a:off x="2873028" y="3213974"/>
            <a:ext cx="1284288" cy="3698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8631" name="Line 23"/>
          <p:cNvSpPr>
            <a:spLocks noChangeShapeType="1"/>
          </p:cNvSpPr>
          <p:nvPr/>
        </p:nvSpPr>
        <p:spPr bwMode="auto">
          <a:xfrm flipH="1">
            <a:off x="3541366" y="3748962"/>
            <a:ext cx="603250" cy="1365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8632" name="Line 24"/>
          <p:cNvSpPr>
            <a:spLocks noChangeShapeType="1"/>
          </p:cNvSpPr>
          <p:nvPr/>
        </p:nvSpPr>
        <p:spPr bwMode="auto">
          <a:xfrm flipH="1" flipV="1">
            <a:off x="3050828" y="4171237"/>
            <a:ext cx="1081088" cy="1222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6728340" y="2183642"/>
            <a:ext cx="818865" cy="2470245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6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3000"/>
                                        <p:tgtEl>
                                          <p:spTgt spid="68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3000"/>
                                        <p:tgtEl>
                                          <p:spTgt spid="68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3000"/>
                                        <p:tgtEl>
                                          <p:spTgt spid="68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4" grpId="0"/>
      <p:bldP spid="68615" grpId="0"/>
      <p:bldP spid="68617" grpId="0"/>
      <p:bldP spid="68619" grpId="0"/>
      <p:bldP spid="68625" grpId="0" animBg="1"/>
      <p:bldP spid="68626" grpId="0" animBg="1"/>
      <p:bldP spid="68629" grpId="0" animBg="1"/>
      <p:bldP spid="68630" grpId="0" animBg="1"/>
      <p:bldP spid="68631" grpId="0" animBg="1"/>
      <p:bldP spid="6863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/>
              <a:t>Строение сердца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384300"/>
            <a:ext cx="59055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</TotalTime>
  <Words>1298</Words>
  <Application>Microsoft Office PowerPoint</Application>
  <PresentationFormat>Экран (4:3)</PresentationFormat>
  <Paragraphs>295</Paragraphs>
  <Slides>46</Slides>
  <Notes>41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Arial</vt:lpstr>
      <vt:lpstr>Calibri</vt:lpstr>
      <vt:lpstr>Verdana</vt:lpstr>
      <vt:lpstr>Wingdings</vt:lpstr>
      <vt:lpstr>Оформление по умолчанию</vt:lpstr>
      <vt:lpstr>Точечный рисунок</vt:lpstr>
      <vt:lpstr>PHOTO-PAINT</vt:lpstr>
      <vt:lpstr>кровообращение </vt:lpstr>
      <vt:lpstr>Кровообращение</vt:lpstr>
      <vt:lpstr>Кровообращение</vt:lpstr>
      <vt:lpstr>Презентация PowerPoint</vt:lpstr>
      <vt:lpstr>Нагнетательная функция сердца. Свойства сердечной мышцы</vt:lpstr>
      <vt:lpstr>Показатели работы сердца</vt:lpstr>
      <vt:lpstr>Показатели работы сердца</vt:lpstr>
      <vt:lpstr>Презентация PowerPoint</vt:lpstr>
      <vt:lpstr>Строение сердца</vt:lpstr>
      <vt:lpstr>Свойства кардиомиацитов</vt:lpstr>
      <vt:lpstr>Сердечная мышечная ткань</vt:lpstr>
      <vt:lpstr>Типы кардиомиоцитов: гистологическая классификация</vt:lpstr>
      <vt:lpstr>Типы кардиомиоцитов: физиологическая классификация  (Б.И.Ткаченко и соавт., 1998)</vt:lpstr>
      <vt:lpstr>Типы ПД в миокарде</vt:lpstr>
      <vt:lpstr>Типы кардиомиоцитов: физиологическая классификация</vt:lpstr>
      <vt:lpstr>Генерация медленного ответа (пейсмейкерного потенциала)</vt:lpstr>
      <vt:lpstr>Проводящая система сердца</vt:lpstr>
      <vt:lpstr>Потенциал действия пейсмейкерных кардиомиоцитов</vt:lpstr>
      <vt:lpstr>Ионная природа ПД пейсмейкерных кардиомиоцитов</vt:lpstr>
      <vt:lpstr>Градиент автоматии</vt:lpstr>
      <vt:lpstr>Презентация PowerPoint</vt:lpstr>
      <vt:lpstr>От чего зависит частота генерации ПД в пейсмейкерных кардиомиоцитах?</vt:lpstr>
      <vt:lpstr>От чего зависит частота генерации ПД в пейсмейкерных кардиомиоцитах?</vt:lpstr>
      <vt:lpstr>От чего зависит частота генерации ПД в пейсмейкерных кардиомиоцитах?</vt:lpstr>
      <vt:lpstr>Генерация быстрого ответа</vt:lpstr>
      <vt:lpstr>Генерация быстрого ответа</vt:lpstr>
      <vt:lpstr>Быстрый ответ</vt:lpstr>
      <vt:lpstr>Ионные основы быстрого ответа</vt:lpstr>
      <vt:lpstr>Ионные основы быстрого ответа</vt:lpstr>
      <vt:lpstr>Фаза плато: физиологическое значение</vt:lpstr>
      <vt:lpstr>Проведение возбуждения по миокарду</vt:lpstr>
      <vt:lpstr>Проведение возбуждения по миокарду</vt:lpstr>
      <vt:lpstr>Проведение возбуждения по миокарду</vt:lpstr>
      <vt:lpstr>Скорость проведения возбуждения в различных отделах миокарда</vt:lpstr>
      <vt:lpstr>Атриовентрикулярная задержка</vt:lpstr>
      <vt:lpstr>Последовательное возбуждение структур сердца</vt:lpstr>
      <vt:lpstr>Вентрикулярная проводящая система</vt:lpstr>
      <vt:lpstr>Клетки Пуркинье: функциональная роль</vt:lpstr>
      <vt:lpstr>Сокращение миокарда</vt:lpstr>
      <vt:lpstr>Особенности сокращения миокарда</vt:lpstr>
      <vt:lpstr>Сократительные кардиомиоциты генерируют быстрый ответ</vt:lpstr>
      <vt:lpstr>Натриевые каналы – основа генерации ПД (деполяризации)</vt:lpstr>
      <vt:lpstr>Возбудимость миокарда во время генерации быстрого ответа</vt:lpstr>
      <vt:lpstr>Продолжительность ПД в сократительном миокарде</vt:lpstr>
      <vt:lpstr>Особенности сокращения миокарда (1)</vt:lpstr>
      <vt:lpstr>Особенности сокращения миокарда (2)</vt:lpstr>
    </vt:vector>
  </TitlesOfParts>
  <Company>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igor</dc:creator>
  <cp:lastModifiedBy>admin</cp:lastModifiedBy>
  <cp:revision>98</cp:revision>
  <dcterms:created xsi:type="dcterms:W3CDTF">2005-12-09T06:33:21Z</dcterms:created>
  <dcterms:modified xsi:type="dcterms:W3CDTF">2014-11-10T08:15:02Z</dcterms:modified>
</cp:coreProperties>
</file>