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69" r:id="rId6"/>
    <p:sldId id="270" r:id="rId7"/>
    <p:sldId id="271" r:id="rId8"/>
    <p:sldId id="266" r:id="rId9"/>
    <p:sldId id="259" r:id="rId10"/>
    <p:sldId id="268" r:id="rId11"/>
    <p:sldId id="267" r:id="rId12"/>
    <p:sldId id="258" r:id="rId13"/>
    <p:sldId id="278" r:id="rId14"/>
    <p:sldId id="282" r:id="rId15"/>
    <p:sldId id="283" r:id="rId16"/>
    <p:sldId id="260" r:id="rId17"/>
    <p:sldId id="284" r:id="rId18"/>
    <p:sldId id="288" r:id="rId19"/>
    <p:sldId id="261" r:id="rId20"/>
    <p:sldId id="285" r:id="rId21"/>
    <p:sldId id="287" r:id="rId22"/>
    <p:sldId id="262" r:id="rId23"/>
    <p:sldId id="286" r:id="rId24"/>
    <p:sldId id="263" r:id="rId25"/>
    <p:sldId id="264" r:id="rId26"/>
    <p:sldId id="294" r:id="rId27"/>
    <p:sldId id="291" r:id="rId28"/>
    <p:sldId id="290" r:id="rId29"/>
    <p:sldId id="289" r:id="rId30"/>
    <p:sldId id="274" r:id="rId31"/>
    <p:sldId id="292" r:id="rId32"/>
    <p:sldId id="296" r:id="rId33"/>
    <p:sldId id="295" r:id="rId34"/>
    <p:sldId id="29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4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2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2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3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3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6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4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3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A842-E9ED-4683-B0C9-02C5C82CF606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14DC-FFAD-4A44-A118-C2507682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3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medicine/27329" TargetMode="External"/><Relationship Id="rId2" Type="http://schemas.openxmlformats.org/officeDocument/2006/relationships/hyperlink" Target="http://dic.academic.ru/dic.nsf/enc_medicine/3354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enc_medicine/283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Физиология секреторных клеток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Типичными эндокринными железами являются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1655"/>
          </a:xfrm>
        </p:spPr>
        <p:txBody>
          <a:bodyPr>
            <a:normAutofit/>
          </a:bodyPr>
          <a:lstStyle/>
          <a:p>
            <a:r>
              <a:rPr lang="ru-RU" dirty="0" smtClean="0"/>
              <a:t>щитовидная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паращитовидная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надпочечники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гипофиз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островки </a:t>
            </a:r>
            <a:r>
              <a:rPr lang="ru-RU" dirty="0" err="1"/>
              <a:t>Лангерганса</a:t>
            </a:r>
            <a:r>
              <a:rPr lang="ru-RU" dirty="0"/>
              <a:t> в поджелудочной железе, </a:t>
            </a:r>
            <a:endParaRPr lang="ru-RU" dirty="0" smtClean="0"/>
          </a:p>
          <a:p>
            <a:r>
              <a:rPr lang="ru-RU" dirty="0" smtClean="0"/>
              <a:t>половые </a:t>
            </a:r>
            <a:r>
              <a:rPr lang="ru-RU" dirty="0"/>
              <a:t>железы.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3050" y="5484475"/>
            <a:ext cx="1172083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Эндокринные железы вырабатывают гормоны (тироксин, инсулин, адреналин, норадреналин, вазопрессин, окситоцин, стероиды и др.)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67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Типичными экзокринными железами являются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слюнные </a:t>
            </a:r>
            <a:r>
              <a:rPr lang="ru-RU" dirty="0"/>
              <a:t>железы, </a:t>
            </a:r>
            <a:endParaRPr lang="ru-RU" dirty="0" smtClean="0"/>
          </a:p>
          <a:p>
            <a:r>
              <a:rPr lang="ru-RU" dirty="0" err="1" smtClean="0"/>
              <a:t>ацинарные</a:t>
            </a:r>
            <a:r>
              <a:rPr lang="ru-RU" dirty="0" smtClean="0"/>
              <a:t> </a:t>
            </a:r>
            <a:r>
              <a:rPr lang="ru-RU" dirty="0"/>
              <a:t>клетки поджелудочной железы, </a:t>
            </a:r>
            <a:endParaRPr lang="ru-RU" dirty="0" smtClean="0"/>
          </a:p>
          <a:p>
            <a:r>
              <a:rPr lang="ru-RU" dirty="0" smtClean="0"/>
              <a:t>многочисленные </a:t>
            </a:r>
            <a:r>
              <a:rPr lang="ru-RU" dirty="0"/>
              <a:t>мелкие железы пищеварительной, дыхательной и половой систем, </a:t>
            </a:r>
            <a:endParaRPr lang="ru-RU" dirty="0" smtClean="0"/>
          </a:p>
          <a:p>
            <a:r>
              <a:rPr lang="ru-RU" dirty="0" smtClean="0"/>
              <a:t>железы </a:t>
            </a:r>
            <a:r>
              <a:rPr lang="ru-RU" dirty="0"/>
              <a:t>молочные, </a:t>
            </a:r>
            <a:endParaRPr lang="ru-RU" dirty="0" smtClean="0"/>
          </a:p>
          <a:p>
            <a:r>
              <a:rPr lang="ru-RU" dirty="0" smtClean="0"/>
              <a:t>железы вырабатывающие </a:t>
            </a:r>
            <a:r>
              <a:rPr lang="ru-RU" dirty="0"/>
              <a:t>яды,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разнообразные железы насекомых, выделяющие шелк, воск, лаки и различные пахучие и едкие вещества. </a:t>
            </a:r>
          </a:p>
        </p:txBody>
      </p:sp>
    </p:spTree>
    <p:extLst>
      <p:ext uri="{BB962C8B-B14F-4D97-AF65-F5344CB8AC3E}">
        <p14:creationId xmlns:p14="http://schemas.microsoft.com/office/powerpoint/2010/main" val="7434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0845"/>
            <a:ext cx="10515600" cy="1325563"/>
          </a:xfr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Виды выделяемых секреторными клетками продуктов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2252345"/>
            <a:ext cx="10515600" cy="37369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/>
              <a:t>Секрет</a:t>
            </a:r>
            <a:r>
              <a:rPr lang="ru-RU" sz="4000" dirty="0"/>
              <a:t> </a:t>
            </a:r>
            <a:r>
              <a:rPr lang="ru-RU" sz="4000" dirty="0" smtClean="0"/>
              <a:t>- продукт </a:t>
            </a:r>
            <a:r>
              <a:rPr lang="ru-RU" sz="4000" dirty="0"/>
              <a:t>внутриклеточного </a:t>
            </a:r>
            <a:r>
              <a:rPr lang="ru-RU" sz="4000" dirty="0" smtClean="0"/>
              <a:t>синтеза.</a:t>
            </a:r>
            <a:r>
              <a:rPr lang="ru-RU" sz="4000" dirty="0"/>
              <a:t> </a:t>
            </a:r>
          </a:p>
          <a:p>
            <a:r>
              <a:rPr lang="ru-RU" sz="4000" b="1" dirty="0" smtClean="0"/>
              <a:t>Экскрет</a:t>
            </a:r>
            <a:r>
              <a:rPr lang="ru-RU" sz="4000" dirty="0" smtClean="0"/>
              <a:t> -</a:t>
            </a:r>
            <a:r>
              <a:rPr lang="ru-RU" sz="4000" dirty="0"/>
              <a:t> </a:t>
            </a:r>
            <a:r>
              <a:rPr lang="ru-RU" sz="4000" dirty="0" smtClean="0"/>
              <a:t>конечный </a:t>
            </a:r>
            <a:r>
              <a:rPr lang="ru-RU" sz="4000" dirty="0"/>
              <a:t>продукт жизнедеятельности клетки, подлежащий </a:t>
            </a:r>
            <a:r>
              <a:rPr lang="ru-RU" sz="4000" dirty="0" smtClean="0"/>
              <a:t>удалению. </a:t>
            </a:r>
            <a:endParaRPr lang="ru-RU" sz="4000" dirty="0"/>
          </a:p>
          <a:p>
            <a:r>
              <a:rPr lang="ru-RU" sz="4000" b="1" dirty="0" err="1" smtClean="0"/>
              <a:t>Рекрет</a:t>
            </a:r>
            <a:r>
              <a:rPr lang="ru-RU" sz="4000" dirty="0" smtClean="0"/>
              <a:t> - продукт</a:t>
            </a:r>
            <a:r>
              <a:rPr lang="ru-RU" sz="4000" dirty="0"/>
              <a:t>, поглощаемый клеткой и выделяемый из нее в неизмененном </a:t>
            </a:r>
            <a:r>
              <a:rPr lang="ru-RU" sz="4000" dirty="0" smtClean="0"/>
              <a:t>виде.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14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Выделяемым из клетки секретом могут быть любые по химической природе вещества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3505200" cy="492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Существует секреция</a:t>
            </a:r>
          </a:p>
          <a:p>
            <a:r>
              <a:rPr lang="ru-RU" dirty="0" smtClean="0"/>
              <a:t>белков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пептидов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углеводов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липидов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АТФ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ионов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газов</a:t>
            </a:r>
            <a:r>
              <a:rPr lang="ru-RU" dirty="0"/>
              <a:t>,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654040" y="2275861"/>
            <a:ext cx="6096000" cy="357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феромонов</a:t>
            </a:r>
            <a:r>
              <a:rPr lang="ru-RU" sz="2800" dirty="0"/>
              <a:t>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воды,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коллоидов</a:t>
            </a:r>
            <a:r>
              <a:rPr lang="ru-RU" sz="2800" dirty="0"/>
              <a:t>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кислот,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моноаминов,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индоламинов</a:t>
            </a:r>
            <a:r>
              <a:rPr lang="ru-RU" sz="2800" dirty="0"/>
              <a:t>,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ацетилхолина и т. д.</a:t>
            </a:r>
          </a:p>
        </p:txBody>
      </p:sp>
    </p:spTree>
    <p:extLst>
      <p:ext uri="{BB962C8B-B14F-4D97-AF65-F5344CB8AC3E}">
        <p14:creationId xmlns:p14="http://schemas.microsoft.com/office/powerpoint/2010/main" val="21083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12839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Секретируемые вещества (секреты) разнообразны по химической природе и функциям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4624"/>
            <a:ext cx="10515600" cy="5413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Секрет </a:t>
            </a:r>
            <a:r>
              <a:rPr lang="ru-RU" sz="3200" dirty="0"/>
              <a:t>клеток серозных оболочек (плевра, суставные сумки, перикард и т. д.) предохраняет поверхность органов от высыхания, удаляет посторонние частички и создаёт условия для скольжения поверхностей суставов, листков плевры и т. п. </a:t>
            </a:r>
            <a:endParaRPr lang="ru-RU" sz="3200" dirty="0" smtClean="0"/>
          </a:p>
          <a:p>
            <a:r>
              <a:rPr lang="ru-RU" sz="3200" dirty="0" smtClean="0"/>
              <a:t>Секреты</a:t>
            </a:r>
            <a:r>
              <a:rPr lang="ru-RU" sz="3200" dirty="0"/>
              <a:t>, выделяемые в желудочно-кишечный тракт, содержат ферменты, осуществляющие расщепление пищевых веществ. </a:t>
            </a:r>
            <a:endParaRPr lang="ru-RU" sz="3200" dirty="0" smtClean="0"/>
          </a:p>
          <a:p>
            <a:r>
              <a:rPr lang="ru-RU" sz="3200" dirty="0" smtClean="0"/>
              <a:t>Регуляторные </a:t>
            </a:r>
            <a:r>
              <a:rPr lang="ru-RU" sz="3200" dirty="0"/>
              <a:t>функции в организме выполняют гормоны, многие медиаторы, ионы и т. д. </a:t>
            </a:r>
            <a:endParaRPr lang="ru-RU" sz="3200" dirty="0" smtClean="0"/>
          </a:p>
          <a:p>
            <a:r>
              <a:rPr lang="ru-RU" sz="3200" dirty="0" err="1" smtClean="0"/>
              <a:t>Феромоны</a:t>
            </a:r>
            <a:r>
              <a:rPr lang="ru-RU" sz="3200" dirty="0" smtClean="0"/>
              <a:t> </a:t>
            </a:r>
            <a:r>
              <a:rPr lang="ru-RU" sz="3200" dirty="0"/>
              <a:t>регулируют внутривидовые отношения. </a:t>
            </a:r>
          </a:p>
        </p:txBody>
      </p:sp>
    </p:spTree>
    <p:extLst>
      <p:ext uri="{BB962C8B-B14F-4D97-AF65-F5344CB8AC3E}">
        <p14:creationId xmlns:p14="http://schemas.microsoft.com/office/powerpoint/2010/main" val="28931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1767205"/>
            <a:ext cx="10515600" cy="25304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/>
              <a:t>Существует разделение типов секреции по способу выхода секрета из клетки.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030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85320" cy="1906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err="1" smtClean="0"/>
              <a:t>Секре́ция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мерокри́нная</a:t>
            </a:r>
            <a:r>
              <a:rPr lang="ru-RU" sz="4800" b="1" dirty="0" smtClean="0"/>
              <a:t> </a:t>
            </a:r>
            <a:br>
              <a:rPr lang="ru-RU" sz="4800" b="1" dirty="0" smtClean="0"/>
            </a:br>
            <a:r>
              <a:rPr lang="ru-RU" dirty="0" smtClean="0"/>
              <a:t>(греч. </a:t>
            </a:r>
            <a:r>
              <a:rPr lang="ru-RU" dirty="0" err="1" smtClean="0"/>
              <a:t>meros</a:t>
            </a:r>
            <a:r>
              <a:rPr lang="ru-RU" dirty="0" smtClean="0"/>
              <a:t> часть + </a:t>
            </a:r>
            <a:r>
              <a:rPr lang="ru-RU" dirty="0" err="1" smtClean="0"/>
              <a:t>krinō</a:t>
            </a:r>
            <a:r>
              <a:rPr lang="ru-RU" dirty="0" smtClean="0"/>
              <a:t> отделять; </a:t>
            </a:r>
            <a:br>
              <a:rPr lang="ru-RU" dirty="0" smtClean="0"/>
            </a:br>
            <a:r>
              <a:rPr lang="ru-RU" dirty="0" err="1" smtClean="0"/>
              <a:t>син</a:t>
            </a:r>
            <a:r>
              <a:rPr lang="ru-RU" dirty="0" smtClean="0"/>
              <a:t>. </a:t>
            </a:r>
            <a:r>
              <a:rPr lang="ru-RU" dirty="0" err="1" smtClean="0"/>
              <a:t>Секре́ция</a:t>
            </a:r>
            <a:r>
              <a:rPr lang="ru-RU" dirty="0" smtClean="0"/>
              <a:t> </a:t>
            </a:r>
            <a:r>
              <a:rPr lang="ru-RU" dirty="0" err="1" smtClean="0"/>
              <a:t>морфостатическая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278"/>
            <a:ext cx="12192000" cy="5337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секреция, происходящая без повреждения </a:t>
            </a:r>
            <a:r>
              <a:rPr lang="ru-RU" sz="3200" dirty="0" err="1" smtClean="0">
                <a:solidFill>
                  <a:schemeClr val="tx1"/>
                </a:solidFill>
              </a:rPr>
              <a:t>гландулоцита</a:t>
            </a:r>
            <a:r>
              <a:rPr lang="ru-RU" sz="3200" dirty="0" smtClean="0">
                <a:solidFill>
                  <a:schemeClr val="tx1"/>
                </a:solidFill>
              </a:rPr>
              <a:t> например.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722173"/>
            <a:ext cx="12192000" cy="9787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Таким путём происходит, например, выделение гормонов, медиаторов, пищеварительных ферментов, слюны.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7680" y="2405024"/>
            <a:ext cx="11109960" cy="3108543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 экзокринных желез </a:t>
            </a:r>
            <a:r>
              <a:rPr lang="ru-RU" sz="2800" dirty="0" err="1" smtClean="0"/>
              <a:t>мерокринная</a:t>
            </a:r>
            <a:r>
              <a:rPr lang="ru-RU" sz="2800" dirty="0" smtClean="0"/>
              <a:t> секреция носит фазный </a:t>
            </a:r>
            <a:r>
              <a:rPr lang="ru-RU" sz="2800" u="sng" dirty="0" smtClean="0">
                <a:hlinkClick r:id="rId2"/>
              </a:rPr>
              <a:t>характер</a:t>
            </a:r>
            <a:r>
              <a:rPr lang="ru-RU" sz="2800" dirty="0" smtClean="0"/>
              <a:t>, включая период активной секреции и период «покоя», на протяжении которого идет усиленный </a:t>
            </a:r>
            <a:r>
              <a:rPr lang="ru-RU" sz="2800" u="sng" dirty="0" smtClean="0">
                <a:hlinkClick r:id="rId3"/>
              </a:rPr>
              <a:t>синтез</a:t>
            </a:r>
            <a:r>
              <a:rPr lang="ru-RU" sz="2800" dirty="0" smtClean="0"/>
              <a:t> продуктов секреции.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эндокринных железах, наоборот, синтез секрета обычно сопровождается его выделением без каких-либо существенных признаков накапливания внутри клетки.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29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182245"/>
            <a:ext cx="10515600" cy="24206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/>
              <a:t>Мерокриновая секреция бывает двух видов в зависимости от механизма выхода секрета через апикальную мембра­ну: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" y="3075305"/>
            <a:ext cx="10515600" cy="3371215"/>
          </a:xfrm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/>
              <a:t>через отверстия, образующиеся при контакте секреторной гранулы с апикальной мембраной. </a:t>
            </a:r>
          </a:p>
          <a:p>
            <a:r>
              <a:rPr lang="ru-RU" sz="4000" dirty="0" smtClean="0"/>
              <a:t>че­рез мембрану, не меняющую свою структуру.</a:t>
            </a:r>
          </a:p>
        </p:txBody>
      </p:sp>
    </p:spTree>
    <p:extLst>
      <p:ext uri="{BB962C8B-B14F-4D97-AF65-F5344CB8AC3E}">
        <p14:creationId xmlns:p14="http://schemas.microsoft.com/office/powerpoint/2010/main" val="3142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nx.org/content/m46048/latest/405_Modes_of_Secretion_by_Glands_updated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3"/>
          <a:stretch/>
        </p:blipFill>
        <p:spPr bwMode="auto">
          <a:xfrm>
            <a:off x="0" y="1432560"/>
            <a:ext cx="11856720" cy="448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3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25"/>
            <a:ext cx="12359640" cy="2195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err="1" smtClean="0"/>
              <a:t>Секре́ция</a:t>
            </a:r>
            <a:r>
              <a:rPr lang="ru-RU" sz="4900" b="1" i="1" dirty="0" smtClean="0"/>
              <a:t> </a:t>
            </a:r>
            <a:r>
              <a:rPr lang="ru-RU" sz="4900" b="1" i="1" dirty="0" err="1" smtClean="0"/>
              <a:t>апокри́нная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dirty="0" smtClean="0"/>
              <a:t>(греч. </a:t>
            </a:r>
            <a:r>
              <a:rPr lang="ru-RU" dirty="0" err="1" smtClean="0"/>
              <a:t>apokrinō</a:t>
            </a:r>
            <a:r>
              <a:rPr lang="ru-RU" dirty="0" smtClean="0"/>
              <a:t> отделять; </a:t>
            </a:r>
            <a:r>
              <a:rPr lang="ru-RU" dirty="0" err="1" smtClean="0"/>
              <a:t>син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r>
              <a:rPr lang="ru-RU" i="1" dirty="0" err="1" smtClean="0"/>
              <a:t>Секре́ция</a:t>
            </a:r>
            <a:r>
              <a:rPr lang="ru-RU" i="1" dirty="0" smtClean="0"/>
              <a:t> </a:t>
            </a:r>
            <a:r>
              <a:rPr lang="ru-RU" i="1" dirty="0" err="1" smtClean="0"/>
              <a:t>морфокинети́ческая</a:t>
            </a:r>
            <a:r>
              <a:rPr lang="ru-RU" i="1" dirty="0" smtClean="0"/>
              <a:t>,</a:t>
            </a:r>
            <a:r>
              <a:rPr lang="ru-RU" dirty="0" smtClean="0"/>
              <a:t> греч. </a:t>
            </a:r>
            <a:r>
              <a:rPr lang="ru-RU" dirty="0" err="1" smtClean="0"/>
              <a:t>morphē</a:t>
            </a:r>
            <a:r>
              <a:rPr lang="ru-RU" dirty="0" smtClean="0"/>
              <a:t> форма + </a:t>
            </a:r>
            <a:r>
              <a:rPr lang="ru-RU" dirty="0" err="1" smtClean="0"/>
              <a:t>kinētos</a:t>
            </a:r>
            <a:r>
              <a:rPr lang="ru-RU" dirty="0" smtClean="0"/>
              <a:t> движущийся, подверженный изменениям)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75561"/>
            <a:ext cx="12192000" cy="21335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при </a:t>
            </a:r>
            <a:r>
              <a:rPr lang="ru-RU" sz="3600" dirty="0">
                <a:solidFill>
                  <a:schemeClr val="tx1"/>
                </a:solidFill>
              </a:rPr>
              <a:t>выходе секрета в просвет железы разрушается только верхняя (апикальная) часть секреторной клетки при сохранении ее способности к восстановлению и дальнейшему функционированию,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69873"/>
            <a:ext cx="12191999" cy="15881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1"/>
                </a:solidFill>
              </a:rPr>
              <a:t>Этот тип свойствен анальным и молочным железам, большим потовым железам подмышечной впадины, щитовидной железе, коже половых органов и т. д. </a:t>
            </a:r>
          </a:p>
        </p:txBody>
      </p:sp>
    </p:spTree>
    <p:extLst>
      <p:ext uri="{BB962C8B-B14F-4D97-AF65-F5344CB8AC3E}">
        <p14:creationId xmlns:p14="http://schemas.microsoft.com/office/powerpoint/2010/main" val="41327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170"/>
            <a:ext cx="5447763" cy="156747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err="1" smtClean="0"/>
              <a:t>Секре́ция</a:t>
            </a:r>
            <a:r>
              <a:rPr lang="ru-RU" i="1" dirty="0" smtClean="0"/>
              <a:t> (</a:t>
            </a:r>
            <a:r>
              <a:rPr lang="ru-RU" i="1" dirty="0" err="1" smtClean="0"/>
              <a:t>secretio</a:t>
            </a:r>
            <a:r>
              <a:rPr lang="ru-RU" i="1" dirty="0" smtClean="0"/>
              <a:t>; лат. «отделение», «выделение»)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6501" y="153292"/>
            <a:ext cx="6645499" cy="160323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комплекс </a:t>
            </a:r>
            <a:r>
              <a:rPr lang="ru-RU" sz="3600" dirty="0"/>
              <a:t>процессов </a:t>
            </a:r>
            <a:r>
              <a:rPr lang="ru-RU" sz="3600" dirty="0" smtClean="0"/>
              <a:t>выработка синтеза </a:t>
            </a:r>
            <a:r>
              <a:rPr lang="ru-RU" sz="3600" dirty="0"/>
              <a:t>и/или выведения из </a:t>
            </a:r>
            <a:r>
              <a:rPr lang="ru-RU" sz="3600" dirty="0" smtClean="0"/>
              <a:t>клетки секретов. 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13149" y="2319060"/>
            <a:ext cx="44788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 механизм регуляции клеточного объема, осмотического давления и выведения компонентов метаболизма секреция характерна для клеток всех типов.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4937"/>
          <a:stretch/>
        </p:blipFill>
        <p:spPr>
          <a:xfrm>
            <a:off x="0" y="1756525"/>
            <a:ext cx="7814965" cy="49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/>
              <a:t>Апокриновая секреция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9248"/>
            <a:ext cx="10515600" cy="5167312"/>
          </a:xfrm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Микроапокриновый тип секреции </a:t>
            </a:r>
            <a:r>
              <a:rPr lang="ru-RU" sz="3600" dirty="0" smtClean="0"/>
              <a:t>ограничивается набуханием и отрывом микроворсинок от железистой клетки. </a:t>
            </a:r>
          </a:p>
          <a:p>
            <a:r>
              <a:rPr lang="ru-RU" sz="3600" b="1" dirty="0" err="1" smtClean="0"/>
              <a:t>Макроапокриновый</a:t>
            </a:r>
            <a:r>
              <a:rPr lang="ru-RU" sz="3600" b="1" dirty="0" smtClean="0"/>
              <a:t> тип секреции</a:t>
            </a:r>
            <a:r>
              <a:rPr lang="ru-RU" sz="3600" dirty="0" smtClean="0"/>
              <a:t> – характеризуется усиленным вхождение воды в набухающую железистую клетку, при этом, верхушка клетки вместе со скапливающимися в ней гранулами или каплями секрета булавовидно вздувается, а затем либо лопается, либо </a:t>
            </a:r>
            <a:r>
              <a:rPr lang="ru-RU" sz="3600" dirty="0" err="1" smtClean="0"/>
              <a:t>отшнуровывается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84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nx.org/content/m46048/latest/405_Modes_of_Secretion_by_Glands_updated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7" b="30931"/>
          <a:stretch/>
        </p:blipFill>
        <p:spPr bwMode="auto">
          <a:xfrm>
            <a:off x="182880" y="1371600"/>
            <a:ext cx="11750040" cy="4389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0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681"/>
            <a:ext cx="10515600" cy="1584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4900" b="1" i="1" dirty="0" err="1" smtClean="0"/>
              <a:t>Секре́ция</a:t>
            </a:r>
            <a:r>
              <a:rPr lang="ru-RU" sz="4900" b="1" i="1" dirty="0" smtClean="0"/>
              <a:t> </a:t>
            </a:r>
            <a:r>
              <a:rPr lang="ru-RU" sz="4900" b="1" i="1" dirty="0" err="1" smtClean="0"/>
              <a:t>голокри́нная</a:t>
            </a:r>
            <a:r>
              <a:rPr lang="ru-RU" sz="4900" b="1" dirty="0" smtClean="0"/>
              <a:t> </a:t>
            </a:r>
            <a:br>
              <a:rPr lang="ru-RU" sz="4900" b="1" dirty="0" smtClean="0"/>
            </a:br>
            <a:r>
              <a:rPr lang="ru-RU" dirty="0" smtClean="0"/>
              <a:t>(греч. </a:t>
            </a:r>
            <a:r>
              <a:rPr lang="ru-RU" dirty="0" err="1" smtClean="0"/>
              <a:t>holos</a:t>
            </a:r>
            <a:r>
              <a:rPr lang="ru-RU" dirty="0" smtClean="0"/>
              <a:t> весь + </a:t>
            </a:r>
            <a:r>
              <a:rPr lang="ru-RU" dirty="0" err="1" smtClean="0"/>
              <a:t>krinō</a:t>
            </a:r>
            <a:r>
              <a:rPr lang="ru-RU" dirty="0" smtClean="0"/>
              <a:t> отделять; </a:t>
            </a:r>
            <a:r>
              <a:rPr lang="ru-RU" dirty="0" err="1" smtClean="0"/>
              <a:t>син</a:t>
            </a:r>
            <a:r>
              <a:rPr lang="ru-RU" dirty="0" smtClean="0"/>
              <a:t>. </a:t>
            </a:r>
            <a:r>
              <a:rPr lang="ru-RU" dirty="0" err="1" smtClean="0"/>
              <a:t>Морфонекротическая</a:t>
            </a:r>
            <a:r>
              <a:rPr lang="ru-RU" dirty="0" smtClean="0"/>
              <a:t> секреция)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47545"/>
            <a:ext cx="12192000" cy="19843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когда ядро и органоиды претерпевают дегенеративные изменения и все содержимое клетки превращается в секреторный продукт, клетка при этом погибает и отторгается. В этом случае секреторный цикл совпадает с жизненным циклом клетки. 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06499"/>
            <a:ext cx="12192000" cy="14219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Такой тип секреции имеет место в клетках сальных желез, в большей части слизистых клеток, в сетчатой зоне надпочечников, разрушение тромбоцитов в </a:t>
            </a:r>
            <a:r>
              <a:rPr lang="ru-RU" sz="3200" dirty="0" err="1">
                <a:solidFill>
                  <a:schemeClr val="tx1"/>
                </a:solidFill>
              </a:rPr>
              <a:t>тромбоцитарно</a:t>
            </a:r>
            <a:r>
              <a:rPr lang="ru-RU" sz="3200" dirty="0">
                <a:solidFill>
                  <a:schemeClr val="tx1"/>
                </a:solidFill>
              </a:rPr>
              <a:t>—фибриновой пробке.</a:t>
            </a:r>
          </a:p>
        </p:txBody>
      </p:sp>
    </p:spTree>
    <p:extLst>
      <p:ext uri="{BB962C8B-B14F-4D97-AF65-F5344CB8AC3E}">
        <p14:creationId xmlns:p14="http://schemas.microsoft.com/office/powerpoint/2010/main" val="1094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nx.org/content/m46048/latest/405_Modes_of_Secretion_by_Glands_updated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0"/>
          <a:stretch/>
        </p:blipFill>
        <p:spPr bwMode="auto">
          <a:xfrm>
            <a:off x="487680" y="1158240"/>
            <a:ext cx="11216640" cy="4607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58240"/>
            <a:ext cx="11460480" cy="339851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Секре́ция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паралити́ческая</a:t>
            </a:r>
            <a:r>
              <a:rPr lang="ru-RU" b="1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— </a:t>
            </a:r>
            <a:r>
              <a:rPr lang="ru-RU" dirty="0" smtClean="0"/>
              <a:t>непрерывная секреция, наступающая после </a:t>
            </a:r>
            <a:r>
              <a:rPr lang="ru-RU" dirty="0" err="1" smtClean="0"/>
              <a:t>денервации</a:t>
            </a:r>
            <a:r>
              <a:rPr lang="ru-RU" dirty="0" smtClean="0"/>
              <a:t> железы.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7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120" y="319405"/>
            <a:ext cx="7223760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/>
              <a:t>Секреторный цикл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" y="2008505"/>
            <a:ext cx="11414760" cy="4498975"/>
          </a:xfrm>
        </p:spPr>
        <p:txBody>
          <a:bodyPr>
            <a:noAutofit/>
          </a:bodyPr>
          <a:lstStyle/>
          <a:p>
            <a:r>
              <a:rPr lang="ru-RU" sz="3600" dirty="0"/>
              <a:t>В </a:t>
            </a:r>
            <a:r>
              <a:rPr lang="ru-RU" sz="3600" dirty="0" smtClean="0"/>
              <a:t>всякой </a:t>
            </a:r>
            <a:r>
              <a:rPr lang="ru-RU" sz="3600" dirty="0"/>
              <a:t>железы различают фазу продукции (биосинтеза) секрета и фазу его выделения. </a:t>
            </a:r>
            <a:endParaRPr lang="ru-RU" sz="3600" dirty="0" smtClean="0"/>
          </a:p>
          <a:p>
            <a:r>
              <a:rPr lang="ru-RU" sz="3600" dirty="0" smtClean="0"/>
              <a:t>Иногда </a:t>
            </a:r>
            <a:r>
              <a:rPr lang="ru-RU" sz="3600" dirty="0"/>
              <a:t>термином «</a:t>
            </a:r>
            <a:r>
              <a:rPr lang="ru-RU" sz="3600" dirty="0" smtClean="0"/>
              <a:t>Секреция» </a:t>
            </a:r>
            <a:r>
              <a:rPr lang="ru-RU" sz="3600" dirty="0"/>
              <a:t>обозначают только эту последнюю фазу цикла.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некоторых железах обе фазы протекают одновременно, в других же — разделены во времени, т. к. регулируются разными механизмами, особыми для каждой из них. </a:t>
            </a:r>
          </a:p>
        </p:txBody>
      </p:sp>
    </p:spTree>
    <p:extLst>
      <p:ext uri="{BB962C8B-B14F-4D97-AF65-F5344CB8AC3E}">
        <p14:creationId xmlns:p14="http://schemas.microsoft.com/office/powerpoint/2010/main" val="10380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mede.org/sait/content/Fiziologiya_atlas_kamakin_2012_t2/6_files/mb4_00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03" y="-1"/>
            <a:ext cx="5078997" cy="68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edvuz.com/noz/ch1.files/image14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7"/>
          <a:stretch/>
        </p:blipFill>
        <p:spPr bwMode="auto">
          <a:xfrm>
            <a:off x="1386840" y="0"/>
            <a:ext cx="920496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112519"/>
            <a:ext cx="11826240" cy="574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1— </a:t>
            </a:r>
            <a:r>
              <a:rPr lang="ru-RU" sz="2400" dirty="0"/>
              <a:t>аминокислоты поступают из крови в клетку через плазматическую мембрану в результате активного транспорта: к рибосомам их доставляет </a:t>
            </a:r>
            <a:r>
              <a:rPr lang="ru-RU" sz="2400" dirty="0" err="1"/>
              <a:t>тРНК</a:t>
            </a:r>
            <a:r>
              <a:rPr lang="ru-RU" sz="2400" dirty="0"/>
              <a:t>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 </a:t>
            </a:r>
            <a:r>
              <a:rPr lang="ru-RU" sz="2400" dirty="0"/>
              <a:t>— </a:t>
            </a:r>
            <a:r>
              <a:rPr lang="ru-RU" sz="2400" dirty="0" smtClean="0"/>
              <a:t> </a:t>
            </a:r>
            <a:r>
              <a:rPr lang="ru-RU" sz="2400" dirty="0" err="1"/>
              <a:t>мРНК</a:t>
            </a:r>
            <a:r>
              <a:rPr lang="ru-RU" sz="2400" dirty="0"/>
              <a:t> выходит из ядра, связывается с рибосомами и инициирует синтез белка,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 —аминокислоты </a:t>
            </a:r>
            <a:r>
              <a:rPr lang="ru-RU" sz="2400" dirty="0"/>
              <a:t>используются для синтеза белков, которые с помощью своих сигнальных последовательностей связываются с эндоплазматическим </a:t>
            </a:r>
            <a:r>
              <a:rPr lang="ru-RU" sz="2400" dirty="0" err="1"/>
              <a:t>ретикулумом</a:t>
            </a:r>
            <a:r>
              <a:rPr lang="ru-RU" sz="2400" dirty="0"/>
              <a:t> и </a:t>
            </a:r>
            <a:r>
              <a:rPr lang="ru-RU" sz="2400" dirty="0" err="1"/>
              <a:t>проинкают</a:t>
            </a:r>
            <a:r>
              <a:rPr lang="ru-RU" sz="2400" dirty="0"/>
              <a:t> в </a:t>
            </a:r>
            <a:r>
              <a:rPr lang="ru-RU" sz="2400" dirty="0" smtClean="0"/>
              <a:t>него,</a:t>
            </a:r>
            <a:r>
              <a:rPr lang="ru-RU" sz="2400" dirty="0"/>
              <a:t>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4 </a:t>
            </a:r>
            <a:r>
              <a:rPr lang="ru-RU" sz="2400" dirty="0"/>
              <a:t>—пузырьки, отделяющиеся от эндоплазматического </a:t>
            </a:r>
            <a:r>
              <a:rPr lang="ru-RU" sz="2400" dirty="0" err="1"/>
              <a:t>ретикулума</a:t>
            </a:r>
            <a:r>
              <a:rPr lang="ru-RU" sz="2400" dirty="0"/>
              <a:t>, переносят белки к аппарату </a:t>
            </a:r>
            <a:r>
              <a:rPr lang="ru-RU" sz="2400" dirty="0" err="1"/>
              <a:t>Гольджи</a:t>
            </a:r>
            <a:r>
              <a:rPr lang="ru-RU" sz="2400" dirty="0"/>
              <a:t>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5 </a:t>
            </a:r>
            <a:r>
              <a:rPr lang="ru-RU" sz="2400" dirty="0"/>
              <a:t>— белки проходят через аппарат </a:t>
            </a:r>
            <a:r>
              <a:rPr lang="ru-RU" sz="2400" dirty="0" err="1"/>
              <a:t>Гольджи</a:t>
            </a:r>
            <a:r>
              <a:rPr lang="ru-RU" sz="2400" dirty="0"/>
              <a:t>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6 </a:t>
            </a:r>
            <a:r>
              <a:rPr lang="ru-RU" sz="2400" dirty="0"/>
              <a:t>— секреторная гранула (пузырек </a:t>
            </a:r>
            <a:r>
              <a:rPr lang="ru-RU" sz="2400" dirty="0" err="1"/>
              <a:t>Гольджи</a:t>
            </a:r>
            <a:r>
              <a:rPr lang="ru-RU" sz="2400" dirty="0"/>
              <a:t>), отпочковывающаяся от аппарата </a:t>
            </a:r>
            <a:r>
              <a:rPr lang="ru-RU" sz="2400" dirty="0" err="1"/>
              <a:t>Гольджи</a:t>
            </a:r>
            <a:r>
              <a:rPr lang="ru-RU" sz="2400" dirty="0"/>
              <a:t>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7</a:t>
            </a:r>
            <a:r>
              <a:rPr lang="ru-RU" sz="2400" dirty="0" smtClean="0"/>
              <a:t> </a:t>
            </a:r>
            <a:r>
              <a:rPr lang="ru-RU" sz="2400" dirty="0"/>
              <a:t>— зрелая секреторная гранула содержит концентрированные ферменты в неактивной форме («зимогены»),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8</a:t>
            </a:r>
            <a:r>
              <a:rPr lang="ru-RU" sz="2400" dirty="0" smtClean="0"/>
              <a:t>—</a:t>
            </a:r>
            <a:r>
              <a:rPr lang="ru-RU" sz="2400" dirty="0"/>
              <a:t> </a:t>
            </a:r>
            <a:r>
              <a:rPr lang="ru-RU" sz="2400" dirty="0" err="1"/>
              <a:t>экзоцитоз</a:t>
            </a:r>
            <a:r>
              <a:rPr lang="ru-RU" sz="2400" dirty="0"/>
              <a:t>(слияние секреторных гранул с плазматической мембраной и выделение зимогенов в выводной проток</a:t>
            </a:r>
            <a:r>
              <a:rPr lang="ru-RU" sz="2400" dirty="0" smtClean="0"/>
              <a:t>).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49880" y="182880"/>
            <a:ext cx="6614160" cy="80835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Механизм секреции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2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Нейросекреторной клетки гипоталамуса</a:t>
            </a:r>
            <a:endParaRPr lang="ru-RU" dirty="0"/>
          </a:p>
        </p:txBody>
      </p:sp>
      <p:pic>
        <p:nvPicPr>
          <p:cNvPr id="4" name="Объект 3" descr="http://www.medvuz.com/noz/ch1.files/image14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240"/>
            <a:ext cx="12192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7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3" y="133306"/>
            <a:ext cx="10515600" cy="1540948"/>
          </a:xfr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Специализированные для секреции больших объемов веществ клетки называются секреторными.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020" y="5665161"/>
            <a:ext cx="10515600" cy="1089808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4400" dirty="0">
                <a:solidFill>
                  <a:schemeClr val="lt1"/>
                </a:solidFill>
              </a:rPr>
              <a:t>Тип секрета, его объем и способ выведения обусловливают особенности структурной организации этой клетки.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161" y="1687967"/>
            <a:ext cx="3432373" cy="39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0280" cy="1325563"/>
          </a:xfrm>
        </p:spPr>
        <p:txBody>
          <a:bodyPr/>
          <a:lstStyle/>
          <a:p>
            <a:r>
              <a:rPr lang="ru-RU" dirty="0" smtClean="0"/>
              <a:t>Нейросекреторной клетки гипоталамуса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Синтез </a:t>
            </a:r>
            <a:r>
              <a:rPr lang="ru-RU" dirty="0"/>
              <a:t>первичного нейросекрета происходит на противоположной аксону стороне.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мере образования гранулы нейросекрета перемещаются по аксону благодаря наличию постоянного тока </a:t>
            </a:r>
            <a:r>
              <a:rPr lang="ru-RU" dirty="0" err="1"/>
              <a:t>аксоплазмы</a:t>
            </a:r>
            <a:r>
              <a:rPr lang="ru-RU" dirty="0"/>
              <a:t> от центра к периферии со скоростью от 1 до 4,5 мм в сутки. </a:t>
            </a:r>
            <a:endParaRPr lang="ru-RU" dirty="0" smtClean="0"/>
          </a:p>
          <a:p>
            <a:r>
              <a:rPr lang="ru-RU" dirty="0" smtClean="0"/>
              <a:t>Достигнув </a:t>
            </a:r>
            <a:r>
              <a:rPr lang="ru-RU" dirty="0"/>
              <a:t>окончания отростка, нейросекрет выделяется либо по мерокриновому, либо по апокриновому типу.  </a:t>
            </a:r>
          </a:p>
          <a:p>
            <a:r>
              <a:rPr lang="ru-RU" dirty="0"/>
              <a:t>Нейросекреторные клетки по мере функционирования стареют и заменяются новыми.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5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edvuz.com/noz/ch1.files/image14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" y="106680"/>
            <a:ext cx="5882640" cy="675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8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gastroscan.ru/liter/jakp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2" y="76348"/>
            <a:ext cx="5383369" cy="66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78" y="0"/>
            <a:ext cx="10515600" cy="811369"/>
          </a:xfrm>
        </p:spPr>
        <p:txBody>
          <a:bodyPr/>
          <a:lstStyle/>
          <a:p>
            <a:r>
              <a:rPr lang="ru-RU" dirty="0"/>
              <a:t> Секреция   </a:t>
            </a:r>
            <a:r>
              <a:rPr lang="en-US" dirty="0"/>
              <a:t>HCI  </a:t>
            </a:r>
            <a:r>
              <a:rPr lang="ru-RU" dirty="0"/>
              <a:t>обкладочной  клеткой.</a:t>
            </a:r>
            <a:endParaRPr lang="ru-RU" dirty="0"/>
          </a:p>
        </p:txBody>
      </p:sp>
      <p:pic>
        <p:nvPicPr>
          <p:cNvPr id="1026" name="Picture 2" descr="http://www.medvuz.com/S&amp;t/p29.files/image0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39" y="695458"/>
            <a:ext cx="7578777" cy="61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mede.org/sait/content/Fiziologiya_atlas_kamakin_2012_t2/6_files/mb4_007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50676" r="9635" b="513"/>
          <a:stretch/>
        </p:blipFill>
        <p:spPr bwMode="auto">
          <a:xfrm>
            <a:off x="0" y="0"/>
            <a:ext cx="714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6000" y="4860786"/>
            <a:ext cx="504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GPR - 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Gastrin-Releasing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Peptide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SIH -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соматостатин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CGRP 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calcitonin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gene-related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peptide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1880" y="906899"/>
            <a:ext cx="4770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Гастрин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течение нескольких часов пребывания пищи в желудке стимулирует секрецию желудочного сока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44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16" y="450760"/>
            <a:ext cx="10515600" cy="2669482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 секреторным клеткам относят в первую очередь клетки экзо— и эндокринных желез, различные </a:t>
            </a:r>
            <a:r>
              <a:rPr lang="ru-RU" dirty="0" err="1" smtClean="0"/>
              <a:t>эпителиоциты</a:t>
            </a:r>
            <a:r>
              <a:rPr lang="ru-RU" dirty="0" smtClean="0"/>
              <a:t>, производные </a:t>
            </a:r>
            <a:r>
              <a:rPr lang="ru-RU" dirty="0" err="1" smtClean="0"/>
              <a:t>нейроэктодермы</a:t>
            </a:r>
            <a:r>
              <a:rPr lang="ru-RU" dirty="0" smtClean="0"/>
              <a:t> и </a:t>
            </a:r>
            <a:r>
              <a:rPr lang="ru-RU" dirty="0" err="1" smtClean="0"/>
              <a:t>гепатоциты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68" y="4108361"/>
            <a:ext cx="11706896" cy="2274664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buNone/>
            </a:pPr>
            <a:r>
              <a:rPr lang="ru-RU" sz="4400" dirty="0">
                <a:solidFill>
                  <a:schemeClr val="lt1"/>
                </a:solidFill>
              </a:rPr>
              <a:t>Существуют также переходные типы: </a:t>
            </a:r>
          </a:p>
          <a:p>
            <a:pPr lvl="1"/>
            <a:r>
              <a:rPr lang="ru-RU" dirty="0" err="1">
                <a:solidFill>
                  <a:schemeClr val="lt1"/>
                </a:solidFill>
              </a:rPr>
              <a:t>миоэндокриноциты</a:t>
            </a:r>
            <a:endParaRPr lang="ru-RU" dirty="0">
              <a:solidFill>
                <a:schemeClr val="lt1"/>
              </a:solidFill>
            </a:endParaRPr>
          </a:p>
          <a:p>
            <a:pPr lvl="1"/>
            <a:r>
              <a:rPr lang="ru-RU" dirty="0">
                <a:solidFill>
                  <a:schemeClr val="lt1"/>
                </a:solidFill>
              </a:rPr>
              <a:t>нейросекреторные клетки; </a:t>
            </a:r>
          </a:p>
          <a:p>
            <a:pPr lvl="1"/>
            <a:r>
              <a:rPr lang="ru-RU" dirty="0">
                <a:solidFill>
                  <a:schemeClr val="lt1"/>
                </a:solidFill>
              </a:rPr>
              <a:t>нейроэпителиальные эндокринные клетки трахеи и кишки.</a:t>
            </a:r>
          </a:p>
        </p:txBody>
      </p:sp>
    </p:spTree>
    <p:extLst>
      <p:ext uri="{BB962C8B-B14F-4D97-AF65-F5344CB8AC3E}">
        <p14:creationId xmlns:p14="http://schemas.microsoft.com/office/powerpoint/2010/main" val="1200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4120"/>
            <a:ext cx="10515600" cy="246822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Несмотря на большое разнообразие железистых клеток и вырабатываемых ими секретов, самые общие черты процессов секреции являются едиными.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31" y="2653048"/>
            <a:ext cx="10515600" cy="1700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Секреция </a:t>
            </a:r>
            <a:r>
              <a:rPr lang="ru-RU" dirty="0"/>
              <a:t>— это очень сложный процесс, в котором принимают участие и ядро и основные органоиды клетки — эндоплазматическая сеть, комплекс </a:t>
            </a:r>
            <a:r>
              <a:rPr lang="ru-RU" dirty="0" err="1"/>
              <a:t>Гольджи</a:t>
            </a:r>
            <a:r>
              <a:rPr lang="ru-RU" dirty="0"/>
              <a:t>, митохондрии, </a:t>
            </a:r>
            <a:r>
              <a:rPr lang="ru-RU" dirty="0" smtClean="0"/>
              <a:t>рибосомы и </a:t>
            </a:r>
            <a:r>
              <a:rPr lang="ru-RU" dirty="0"/>
              <a:t>лизосомы.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6072" y="4353059"/>
            <a:ext cx="10001519" cy="249398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/>
            </a:lvl1pPr>
          </a:lstStyle>
          <a:p>
            <a:r>
              <a:rPr lang="ru-RU" dirty="0"/>
              <a:t>Поэтому для всех, железистых клеток характерно сильное развитие комплекса </a:t>
            </a:r>
            <a:r>
              <a:rPr lang="ru-RU" dirty="0" err="1"/>
              <a:t>Гольджи</a:t>
            </a:r>
            <a:r>
              <a:rPr lang="ru-RU" dirty="0"/>
              <a:t> и эндоплазматической сети и большое число митохондрий.</a:t>
            </a:r>
          </a:p>
        </p:txBody>
      </p:sp>
    </p:spTree>
    <p:extLst>
      <p:ext uri="{BB962C8B-B14F-4D97-AF65-F5344CB8AC3E}">
        <p14:creationId xmlns:p14="http://schemas.microsoft.com/office/powerpoint/2010/main" val="23241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11687" y="6051509"/>
            <a:ext cx="10515600" cy="806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процессе интенсивной секреции размеры и форма ядра и ядрышек изменяются.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Ядра секреторных клеток богаты хроматином и имеют хорошо развитый ядрышковый аппарат.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34707"/>
          <a:stretch/>
        </p:blipFill>
        <p:spPr>
          <a:xfrm>
            <a:off x="2163314" y="1325562"/>
            <a:ext cx="6607199" cy="48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072" y="0"/>
            <a:ext cx="5043153" cy="12106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секреторной клетки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8072" y="1210614"/>
            <a:ext cx="5713928" cy="564738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Ацинарные</a:t>
            </a:r>
            <a:r>
              <a:rPr lang="ru-RU" dirty="0" smtClean="0"/>
              <a:t> клетки имеют </a:t>
            </a:r>
            <a:r>
              <a:rPr lang="ru-RU" dirty="0"/>
              <a:t>гетерополярное расположение органоидов и ядра по продольной </a:t>
            </a:r>
            <a:r>
              <a:rPr lang="ru-RU" dirty="0" smtClean="0"/>
              <a:t>оси. </a:t>
            </a:r>
          </a:p>
          <a:p>
            <a:r>
              <a:rPr lang="ru-RU" dirty="0" smtClean="0"/>
              <a:t>В </a:t>
            </a:r>
            <a:r>
              <a:rPr lang="ru-RU" dirty="0"/>
              <a:t>базальной части клетки расположены гранулярная эндоплазматическая </a:t>
            </a:r>
            <a:r>
              <a:rPr lang="ru-RU" dirty="0" smtClean="0"/>
              <a:t>сеть. </a:t>
            </a:r>
          </a:p>
          <a:p>
            <a:r>
              <a:rPr lang="ru-RU" dirty="0" smtClean="0"/>
              <a:t>Ядро </a:t>
            </a:r>
            <a:r>
              <a:rPr lang="ru-RU" dirty="0"/>
              <a:t>и митохондрии, ориентированные в </a:t>
            </a:r>
            <a:r>
              <a:rPr lang="ru-RU" dirty="0" err="1"/>
              <a:t>апикально</a:t>
            </a:r>
            <a:r>
              <a:rPr lang="ru-RU" dirty="0"/>
              <a:t>-базальном направлении; над ядром находится сетчатый аппарат, или комплекс </a:t>
            </a:r>
            <a:r>
              <a:rPr lang="ru-RU" dirty="0" err="1"/>
              <a:t>Гольджи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Апикальный </a:t>
            </a:r>
            <a:r>
              <a:rPr lang="ru-RU" dirty="0"/>
              <a:t>конец клетки занят каплями готового секрета — </a:t>
            </a:r>
            <a:r>
              <a:rPr lang="ru-RU" dirty="0" smtClean="0"/>
              <a:t>зимогена. </a:t>
            </a:r>
          </a:p>
          <a:p>
            <a:r>
              <a:rPr lang="ru-RU" dirty="0" smtClean="0"/>
              <a:t>Апикальная </a:t>
            </a:r>
            <a:r>
              <a:rPr lang="ru-RU" dirty="0"/>
              <a:t>поверхность покрыта микроворсинками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53"/>
            <a:ext cx="6150200" cy="68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9139"/>
          <a:stretch/>
        </p:blipFill>
        <p:spPr>
          <a:xfrm>
            <a:off x="1323694" y="3541690"/>
            <a:ext cx="9720800" cy="33163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67" y="0"/>
            <a:ext cx="5901353" cy="374904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Большинство секреторных клеток объединены в многоклеточным железы, но некоторые функционируют поодиночке.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009" t="1423" r="-2" b="50067"/>
          <a:stretch/>
        </p:blipFill>
        <p:spPr>
          <a:xfrm>
            <a:off x="7583726" y="0"/>
            <a:ext cx="4391695" cy="36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331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Различают внешнюю и внутреннюю секрецию (экзогенную и эндогенную). Соответственно и секреторные железы разделяют на экзо- и эндокринные.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507298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i="1" dirty="0" err="1" smtClean="0"/>
              <a:t>Секре́ция</a:t>
            </a:r>
            <a:r>
              <a:rPr lang="ru-RU" i="1" dirty="0" smtClean="0"/>
              <a:t> </a:t>
            </a:r>
            <a:r>
              <a:rPr lang="ru-RU" i="1" dirty="0" err="1"/>
              <a:t>вне́шняя</a:t>
            </a:r>
            <a:r>
              <a:rPr lang="ru-RU" dirty="0"/>
              <a:t> (</a:t>
            </a:r>
            <a:r>
              <a:rPr lang="ru-RU" u="sng" dirty="0" err="1">
                <a:hlinkClick r:id="rId2"/>
              </a:rPr>
              <a:t>син</a:t>
            </a:r>
            <a:r>
              <a:rPr lang="ru-RU" dirty="0" smtClean="0"/>
              <a:t>. секреция </a:t>
            </a:r>
            <a:r>
              <a:rPr lang="ru-RU" dirty="0"/>
              <a:t>экзокринная) </a:t>
            </a:r>
            <a:r>
              <a:rPr lang="ru-RU" dirty="0" smtClean="0"/>
              <a:t>—секреция, при которой выделяемые клетками вещества (например, желудочный сок, слюна, семенная жидкость, молоко) по выводным протокам поступают на поверхность тела или органа и в полые органы (например, в желудочно-кишечный тракт, в мочеполовую систему).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188901"/>
            <a:ext cx="10515600" cy="1524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i="1" dirty="0" err="1"/>
              <a:t>Секре́ция</a:t>
            </a:r>
            <a:r>
              <a:rPr lang="ru-RU" sz="2800" i="1" dirty="0"/>
              <a:t> </a:t>
            </a:r>
            <a:r>
              <a:rPr lang="ru-RU" sz="2800" i="1" dirty="0" err="1"/>
              <a:t>вну́тренняя</a:t>
            </a:r>
            <a:r>
              <a:rPr lang="ru-RU" sz="2800" i="1" dirty="0"/>
              <a:t> (</a:t>
            </a:r>
            <a:r>
              <a:rPr lang="ru-RU" sz="2800" i="1" dirty="0" err="1"/>
              <a:t>incretio</a:t>
            </a:r>
            <a:r>
              <a:rPr lang="ru-RU" sz="2800" i="1" dirty="0"/>
              <a:t>; </a:t>
            </a:r>
            <a:r>
              <a:rPr lang="ru-RU" sz="2800" i="1" dirty="0" err="1"/>
              <a:t>син</a:t>
            </a:r>
            <a:r>
              <a:rPr lang="ru-RU" sz="2800" i="1" dirty="0"/>
              <a:t>.: инкреция — устар., секреция эндокринная) — секреция с выделением секрета (гормона) во внутреннюю среду организма (в кровь или лимфу).</a:t>
            </a:r>
          </a:p>
        </p:txBody>
      </p:sp>
    </p:spTree>
    <p:extLst>
      <p:ext uri="{BB962C8B-B14F-4D97-AF65-F5344CB8AC3E}">
        <p14:creationId xmlns:p14="http://schemas.microsoft.com/office/powerpoint/2010/main" val="20524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912</Words>
  <Application>Microsoft Office PowerPoint</Application>
  <PresentationFormat>Широкоэкранный</PresentationFormat>
  <Paragraphs>109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Arial</vt:lpstr>
      <vt:lpstr>Calibri</vt:lpstr>
      <vt:lpstr>Calibri Light</vt:lpstr>
      <vt:lpstr>Тема Office</vt:lpstr>
      <vt:lpstr>Физиология секреторных клеток</vt:lpstr>
      <vt:lpstr>Секре́ция (secretio; лат. «отделение», «выделение»)</vt:lpstr>
      <vt:lpstr>Специализированные для секреции больших объемов веществ клетки называются секреторными. </vt:lpstr>
      <vt:lpstr>К секреторным клеткам относят в первую очередь клетки экзо— и эндокринных желез, различные эпителиоциты, производные нейроэктодермы и гепатоциты. </vt:lpstr>
      <vt:lpstr>Несмотря на большое разнообразие железистых клеток и вырабатываемых ими секретов, самые общие черты процессов секреции являются едиными. </vt:lpstr>
      <vt:lpstr>Ядра секреторных клеток богаты хроматином и имеют хорошо развитый ядрышковый аппарат. </vt:lpstr>
      <vt:lpstr>Строение секреторной клетки</vt:lpstr>
      <vt:lpstr>Большинство секреторных клеток объединены в многоклеточным железы, но некоторые функционируют поодиночке.</vt:lpstr>
      <vt:lpstr>Различают внешнюю и внутреннюю секрецию (экзогенную и эндогенную). Соответственно и секреторные железы разделяют на экзо- и эндокринные.</vt:lpstr>
      <vt:lpstr>Типичными эндокринными железами являются </vt:lpstr>
      <vt:lpstr>Типичными экзокринными железами являются</vt:lpstr>
      <vt:lpstr>Виды выделяемых секреторными клетками продуктов</vt:lpstr>
      <vt:lpstr>Выделяемым из клетки секретом могут быть любые по химической природе вещества</vt:lpstr>
      <vt:lpstr>Секретируемые вещества (секреты) разнообразны по химической природе и функциям</vt:lpstr>
      <vt:lpstr>Существует разделение типов секреции по способу выхода секрета из клетки.</vt:lpstr>
      <vt:lpstr>Секре́ция мерокри́нная  (греч. meros часть + krinō отделять;  син. Секре́ция морфостатическая)</vt:lpstr>
      <vt:lpstr>Мерокриновая секреция бывает двух видов в зависимости от механизма выхода секрета через апикальную мембра­ну:</vt:lpstr>
      <vt:lpstr>Презентация PowerPoint</vt:lpstr>
      <vt:lpstr>Секре́ция апокри́нная (греч. apokrinō отделять; син. Секре́ция морфокинети́ческая, греч. morphē форма + kinētos движущийся, подверженный изменениям)</vt:lpstr>
      <vt:lpstr>Апокриновая секреция</vt:lpstr>
      <vt:lpstr>Презентация PowerPoint</vt:lpstr>
      <vt:lpstr> Секре́ция голокри́нная  (греч. holos весь + krinō отделять; син. Морфонекротическая секреция)</vt:lpstr>
      <vt:lpstr>Презентация PowerPoint</vt:lpstr>
      <vt:lpstr>Секре́ция паралити́ческая  — непрерывная секреция, наступающая после денервации железы.</vt:lpstr>
      <vt:lpstr>Секреторный цикл</vt:lpstr>
      <vt:lpstr>Презентация PowerPoint</vt:lpstr>
      <vt:lpstr>Презентация PowerPoint</vt:lpstr>
      <vt:lpstr>Механизм секреции</vt:lpstr>
      <vt:lpstr>Нейросекреторной клетки гипоталамуса</vt:lpstr>
      <vt:lpstr>Нейросекреторной клетки гипоталамуса</vt:lpstr>
      <vt:lpstr>Презентация PowerPoint</vt:lpstr>
      <vt:lpstr>Презентация PowerPoint</vt:lpstr>
      <vt:lpstr> Секреция   HCI  обкладочной  клеткой.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ORGMA-MIV</dc:creator>
  <cp:lastModifiedBy>ORGMA-MIV</cp:lastModifiedBy>
  <cp:revision>37</cp:revision>
  <dcterms:created xsi:type="dcterms:W3CDTF">2013-09-29T18:24:00Z</dcterms:created>
  <dcterms:modified xsi:type="dcterms:W3CDTF">2013-10-02T16:25:06Z</dcterms:modified>
</cp:coreProperties>
</file>