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4" r:id="rId22"/>
    <p:sldId id="305" r:id="rId23"/>
    <p:sldId id="297" r:id="rId24"/>
    <p:sldId id="298" r:id="rId25"/>
    <p:sldId id="299" r:id="rId26"/>
    <p:sldId id="300" r:id="rId27"/>
    <p:sldId id="303" r:id="rId28"/>
    <p:sldId id="306" r:id="rId29"/>
    <p:sldId id="307" r:id="rId30"/>
    <p:sldId id="308" r:id="rId31"/>
    <p:sldId id="309" r:id="rId32"/>
    <p:sldId id="269" r:id="rId33"/>
    <p:sldId id="270" r:id="rId34"/>
    <p:sldId id="277" r:id="rId35"/>
    <p:sldId id="274" r:id="rId36"/>
    <p:sldId id="273" r:id="rId37"/>
    <p:sldId id="279" r:id="rId38"/>
    <p:sldId id="280" r:id="rId39"/>
    <p:sldId id="276" r:id="rId40"/>
    <p:sldId id="320" r:id="rId41"/>
    <p:sldId id="310" r:id="rId42"/>
    <p:sldId id="311" r:id="rId43"/>
    <p:sldId id="312" r:id="rId44"/>
    <p:sldId id="313" r:id="rId45"/>
    <p:sldId id="314" r:id="rId46"/>
    <p:sldId id="315" r:id="rId47"/>
    <p:sldId id="317" r:id="rId48"/>
    <p:sldId id="318" r:id="rId49"/>
    <p:sldId id="319" r:id="rId50"/>
    <p:sldId id="31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2012\&#1042;&#1041;&#1041;\vertigo\&#1048;&#1089;&#1090;&#1086;&#1088;&#1080;&#1080;%20&#1042;&#1041;&#1041;\&#1040;&#1056;&#1061;&#1048;&#1042;%20&#1075;&#1054;&#1051;&#1054;&#1042;&#1054;&#1050;&#1056;&#1059;&#1046;&#1045;&#1053;&#1048;&#1045;%20&#1042;%20&#1053;&#1045;&#1054;&#1058;&#1051;&#1054;&#1046;%20&#1053;&#1045;&#1042;&#1056;&#1054;&#1051;&#1054;&#1043;&#1048;&#104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2012\&#1042;&#1041;&#1041;\vertigo\&#1048;&#1089;&#1090;&#1086;&#1088;&#1080;&#1080;%20&#1042;&#1041;&#1041;\&#1042;&#1041;&#1041;%20&#1089;%20&#1076;&#1080;&#1072;&#1075;&#1088;&#1072;&#1084;&#1084;&#1072;&#1084;&#1080;2%20(&#1040;&#1074;&#1090;&#1086;&#1089;&#1086;&#1093;&#1088;&#1072;&#1085;&#1077;&#1085;&#1085;&#1099;&#1081;)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2012\&#1042;&#1041;&#1041;\vertigo\&#1048;&#1089;&#1090;&#1086;&#1088;&#1080;&#1080;%20&#1042;&#1041;&#1041;\&#1042;&#1041;&#1041;%20&#1089;%20&#1076;&#1080;&#1072;&#1075;&#1088;&#1072;&#1084;&#1084;&#1072;&#1084;&#1080;2%20(&#1040;&#1074;&#1090;&#1086;&#1089;&#1086;&#1093;&#1088;&#1072;&#1085;&#1077;&#1085;&#1085;&#1099;&#1081;)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2012\&#1042;&#1041;&#1041;\vertigo\1.&#1042;&#1072;&#1075;&#1085;&#1077;&#1088;%20&#1054;&#1087;&#1088;&#1086;&#1089;&#1085;&#1080;&#1082;&#1080;\&#1054;&#1087;&#1088;&#1086;&#1089;%20&#1046;&#1045;&#1053;%20&#1043;&#1083;&#1072;&#1074;&#1085;&#1086;&#1077;%2027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2012\&#1042;&#1041;&#1041;\vertigo\1.&#1042;&#1072;&#1075;&#1085;&#1077;&#1088;%20&#1054;&#1087;&#1088;&#1086;&#1089;&#1085;&#1080;&#1082;&#1080;\&#1054;&#1087;&#1088;&#1086;&#1089;%20&#1046;&#1045;&#1053;%20&#1043;&#1083;&#1072;&#1074;&#1085;&#1086;&#1077;%2027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</c:v>
                </c:pt>
                <c:pt idx="1">
                  <c:v>224</c:v>
                </c:pt>
              </c:numCache>
            </c:numRef>
          </c:val>
        </c:ser>
        <c:shape val="box"/>
        <c:axId val="96615040"/>
        <c:axId val="96625024"/>
        <c:axId val="0"/>
      </c:bar3DChart>
      <c:catAx>
        <c:axId val="96615040"/>
        <c:scaling>
          <c:orientation val="minMax"/>
        </c:scaling>
        <c:axPos val="b"/>
        <c:tickLblPos val="nextTo"/>
        <c:crossAx val="96625024"/>
        <c:crosses val="autoZero"/>
        <c:auto val="1"/>
        <c:lblAlgn val="ctr"/>
        <c:lblOffset val="100"/>
      </c:catAx>
      <c:valAx>
        <c:axId val="96625024"/>
        <c:scaling>
          <c:orientation val="minMax"/>
        </c:scaling>
        <c:axPos val="l"/>
        <c:majorGridlines/>
        <c:numFmt formatCode="General" sourceLinked="1"/>
        <c:tickLblPos val="nextTo"/>
        <c:crossAx val="96615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ОНМК ВБС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ТИА ВБС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СпондГ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</c:v>
                </c:pt>
                <c:pt idx="1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РС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ПсихР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ХНМК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28</c:v>
                </c:pt>
                <c:pt idx="1">
                  <c:v>48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17</c:v>
                </c:pt>
                <c:pt idx="1">
                  <c:v>13</c:v>
                </c:pt>
              </c:numCache>
            </c:numRef>
          </c:val>
        </c:ser>
        <c:shape val="box"/>
        <c:axId val="100488704"/>
        <c:axId val="98030336"/>
        <c:axId val="0"/>
      </c:bar3DChart>
      <c:catAx>
        <c:axId val="100488704"/>
        <c:scaling>
          <c:orientation val="minMax"/>
        </c:scaling>
        <c:axPos val="b"/>
        <c:tickLblPos val="nextTo"/>
        <c:crossAx val="98030336"/>
        <c:crosses val="autoZero"/>
        <c:auto val="1"/>
        <c:lblAlgn val="ctr"/>
        <c:lblOffset val="100"/>
      </c:catAx>
      <c:valAx>
        <c:axId val="98030336"/>
        <c:scaling>
          <c:orientation val="minMax"/>
        </c:scaling>
        <c:axPos val="l"/>
        <c:majorGridlines/>
        <c:numFmt formatCode="General" sourceLinked="1"/>
        <c:tickLblPos val="nextTo"/>
        <c:crossAx val="100488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'жалобы ВП ШОХ'!$AI$7</c:f>
              <c:strCache>
                <c:ptCount val="1"/>
                <c:pt idx="0">
                  <c:v>мужчины</c:v>
                </c:pt>
              </c:strCache>
            </c:strRef>
          </c:tx>
          <c:cat>
            <c:strRef>
              <c:f>'жалобы ВП ШОХ'!$AH$8:$AH$26</c:f>
              <c:strCache>
                <c:ptCount val="19"/>
                <c:pt idx="0">
                  <c:v>Головная боль:</c:v>
                </c:pt>
                <c:pt idx="1">
                  <c:v>затылочная область</c:v>
                </c:pt>
                <c:pt idx="2">
                  <c:v>"Чувство головокружения"</c:v>
                </c:pt>
                <c:pt idx="3">
                  <c:v>Сильное головокружение</c:v>
                </c:pt>
                <c:pt idx="4">
                  <c:v>"Туман в голове"</c:v>
                </c:pt>
                <c:pt idx="5">
                  <c:v>"Дурнота"</c:v>
                </c:pt>
                <c:pt idx="6">
                  <c:v>Нарушения сознания</c:v>
                </c:pt>
                <c:pt idx="7">
                  <c:v>Шум в голове</c:v>
                </c:pt>
                <c:pt idx="8">
                  <c:v>Нарушение слуха</c:v>
                </c:pt>
                <c:pt idx="9">
                  <c:v>Тошнота</c:v>
                </c:pt>
                <c:pt idx="10">
                  <c:v>Рвота</c:v>
                </c:pt>
                <c:pt idx="11">
                  <c:v>Шаткость</c:v>
                </c:pt>
                <c:pt idx="12">
                  <c:v>Падения</c:v>
                </c:pt>
                <c:pt idx="13">
                  <c:v>Невозможность ходить</c:v>
                </c:pt>
                <c:pt idx="14">
                  <c:v>Повторный приступ</c:v>
                </c:pt>
                <c:pt idx="15">
                  <c:v>Онемениекожи лица, губ</c:v>
                </c:pt>
                <c:pt idx="16">
                  <c:v>"Качка"</c:v>
                </c:pt>
                <c:pt idx="17">
                  <c:v>Онемение по гемитипу</c:v>
                </c:pt>
                <c:pt idx="18">
                  <c:v>Общая слабость</c:v>
                </c:pt>
              </c:strCache>
            </c:strRef>
          </c:cat>
          <c:val>
            <c:numRef>
              <c:f>'жалобы ВП ШОХ'!$AI$8:$AI$26</c:f>
              <c:numCache>
                <c:formatCode>0.00%</c:formatCode>
                <c:ptCount val="19"/>
                <c:pt idx="0">
                  <c:v>0.11110000000000007</c:v>
                </c:pt>
                <c:pt idx="1">
                  <c:v>0.22220000000000012</c:v>
                </c:pt>
                <c:pt idx="2" formatCode="General">
                  <c:v>0</c:v>
                </c:pt>
                <c:pt idx="3">
                  <c:v>0.11110000000000007</c:v>
                </c:pt>
                <c:pt idx="5">
                  <c:v>0.11110000000000007</c:v>
                </c:pt>
                <c:pt idx="6">
                  <c:v>0.11110000000000007</c:v>
                </c:pt>
                <c:pt idx="8">
                  <c:v>0.22220000000000012</c:v>
                </c:pt>
                <c:pt idx="9">
                  <c:v>0.66660000000000075</c:v>
                </c:pt>
                <c:pt idx="10">
                  <c:v>0.44440000000000035</c:v>
                </c:pt>
                <c:pt idx="11">
                  <c:v>0.44440000000000035</c:v>
                </c:pt>
                <c:pt idx="12">
                  <c:v>0.11110000000000007</c:v>
                </c:pt>
                <c:pt idx="13">
                  <c:v>0.11110000000000007</c:v>
                </c:pt>
                <c:pt idx="14">
                  <c:v>0.44440000000000035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'жалобы ВП ШОХ'!$AJ$7</c:f>
              <c:strCache>
                <c:ptCount val="1"/>
                <c:pt idx="0">
                  <c:v>женщины</c:v>
                </c:pt>
              </c:strCache>
            </c:strRef>
          </c:tx>
          <c:cat>
            <c:strRef>
              <c:f>'жалобы ВП ШОХ'!$AH$8:$AH$26</c:f>
              <c:strCache>
                <c:ptCount val="19"/>
                <c:pt idx="0">
                  <c:v>Головная боль:</c:v>
                </c:pt>
                <c:pt idx="1">
                  <c:v>затылочная область</c:v>
                </c:pt>
                <c:pt idx="2">
                  <c:v>"Чувство головокружения"</c:v>
                </c:pt>
                <c:pt idx="3">
                  <c:v>Сильное головокружение</c:v>
                </c:pt>
                <c:pt idx="4">
                  <c:v>"Туман в голове"</c:v>
                </c:pt>
                <c:pt idx="5">
                  <c:v>"Дурнота"</c:v>
                </c:pt>
                <c:pt idx="6">
                  <c:v>Нарушения сознания</c:v>
                </c:pt>
                <c:pt idx="7">
                  <c:v>Шум в голове</c:v>
                </c:pt>
                <c:pt idx="8">
                  <c:v>Нарушение слуха</c:v>
                </c:pt>
                <c:pt idx="9">
                  <c:v>Тошнота</c:v>
                </c:pt>
                <c:pt idx="10">
                  <c:v>Рвота</c:v>
                </c:pt>
                <c:pt idx="11">
                  <c:v>Шаткость</c:v>
                </c:pt>
                <c:pt idx="12">
                  <c:v>Падения</c:v>
                </c:pt>
                <c:pt idx="13">
                  <c:v>Невозможность ходить</c:v>
                </c:pt>
                <c:pt idx="14">
                  <c:v>Повторный приступ</c:v>
                </c:pt>
                <c:pt idx="15">
                  <c:v>Онемениекожи лица, губ</c:v>
                </c:pt>
                <c:pt idx="16">
                  <c:v>"Качка"</c:v>
                </c:pt>
                <c:pt idx="17">
                  <c:v>Онемение по гемитипу</c:v>
                </c:pt>
                <c:pt idx="18">
                  <c:v>Общая слабость</c:v>
                </c:pt>
              </c:strCache>
            </c:strRef>
          </c:cat>
          <c:val>
            <c:numRef>
              <c:f>'жалобы ВП ШОХ'!$AJ$8:$AJ$26</c:f>
              <c:numCache>
                <c:formatCode>0.00%</c:formatCode>
                <c:ptCount val="19"/>
                <c:pt idx="0">
                  <c:v>0.16600000000000012</c:v>
                </c:pt>
                <c:pt idx="1">
                  <c:v>0.2777</c:v>
                </c:pt>
                <c:pt idx="2">
                  <c:v>0.94399999999999995</c:v>
                </c:pt>
                <c:pt idx="3">
                  <c:v>5.5000000000000035E-2</c:v>
                </c:pt>
                <c:pt idx="4">
                  <c:v>5.5000000000000035E-2</c:v>
                </c:pt>
                <c:pt idx="5">
                  <c:v>0</c:v>
                </c:pt>
                <c:pt idx="6">
                  <c:v>0.11109999999999999</c:v>
                </c:pt>
                <c:pt idx="7">
                  <c:v>0.11109999999999999</c:v>
                </c:pt>
                <c:pt idx="8">
                  <c:v>5.5000000000000035E-2</c:v>
                </c:pt>
                <c:pt idx="9">
                  <c:v>0.61100000000000043</c:v>
                </c:pt>
                <c:pt idx="10">
                  <c:v>0.27700000000000002</c:v>
                </c:pt>
                <c:pt idx="11">
                  <c:v>0.5</c:v>
                </c:pt>
                <c:pt idx="12">
                  <c:v>0</c:v>
                </c:pt>
                <c:pt idx="13">
                  <c:v>5.5000000000000035E-2</c:v>
                </c:pt>
                <c:pt idx="14">
                  <c:v>0.27700000000000002</c:v>
                </c:pt>
                <c:pt idx="15">
                  <c:v>5.5000000000000035E-2</c:v>
                </c:pt>
                <c:pt idx="16">
                  <c:v>5.5000000000000035E-2</c:v>
                </c:pt>
                <c:pt idx="17">
                  <c:v>0.16600000000000012</c:v>
                </c:pt>
                <c:pt idx="18">
                  <c:v>0.16600000000000012</c:v>
                </c:pt>
              </c:numCache>
            </c:numRef>
          </c:val>
        </c:ser>
        <c:shape val="box"/>
        <c:axId val="56895360"/>
        <c:axId val="36593664"/>
        <c:axId val="0"/>
      </c:bar3DChart>
      <c:catAx>
        <c:axId val="56895360"/>
        <c:scaling>
          <c:orientation val="minMax"/>
        </c:scaling>
        <c:axPos val="b"/>
        <c:tickLblPos val="nextTo"/>
        <c:crossAx val="36593664"/>
        <c:crosses val="autoZero"/>
        <c:auto val="1"/>
        <c:lblAlgn val="ctr"/>
        <c:lblOffset val="100"/>
      </c:catAx>
      <c:valAx>
        <c:axId val="36593664"/>
        <c:scaling>
          <c:orientation val="minMax"/>
        </c:scaling>
        <c:axPos val="l"/>
        <c:majorGridlines/>
        <c:numFmt formatCode="0.00%" sourceLinked="1"/>
        <c:tickLblPos val="nextTo"/>
        <c:crossAx val="568953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Синдромы, сопутствующие о.головокружению</a:t>
            </a:r>
          </a:p>
        </c:rich>
      </c:tx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7.3671234009134709E-2"/>
          <c:y val="0.10108307890085169"/>
          <c:w val="0.69465179352581463"/>
          <c:h val="0.40799030329542335"/>
        </c:manualLayout>
      </c:layout>
      <c:bar3DChart>
        <c:barDir val="col"/>
        <c:grouping val="clustered"/>
        <c:ser>
          <c:idx val="0"/>
          <c:order val="0"/>
          <c:tx>
            <c:strRef>
              <c:f>мХР!$I$63</c:f>
              <c:strCache>
                <c:ptCount val="1"/>
                <c:pt idx="0">
                  <c:v>мужчины </c:v>
                </c:pt>
              </c:strCache>
            </c:strRef>
          </c:tx>
          <c:cat>
            <c:strRef>
              <c:f>мХР!$H$64:$H$76</c:f>
              <c:strCache>
                <c:ptCount val="12"/>
                <c:pt idx="0">
                  <c:v>Синкопэ</c:v>
                </c:pt>
                <c:pt idx="1">
                  <c:v>Д. полинейропатия</c:v>
                </c:pt>
                <c:pt idx="2">
                  <c:v>Сенсо-пирамидный гемисиндром</c:v>
                </c:pt>
                <c:pt idx="3">
                  <c:v>Мозжечковая атаксия</c:v>
                </c:pt>
                <c:pt idx="4">
                  <c:v>Гипертензионно-гидроцефальный синдром</c:v>
                </c:pt>
                <c:pt idx="5">
                  <c:v>Когнитивные нарушения</c:v>
                </c:pt>
                <c:pt idx="6">
                  <c:v>Парез лицевого нерва</c:v>
                </c:pt>
                <c:pt idx="7">
                  <c:v>Паркинсонический синдром</c:v>
                </c:pt>
                <c:pt idx="8">
                  <c:v>Невралгия тройничного нерва</c:v>
                </c:pt>
                <c:pt idx="9">
                  <c:v>Мозжечковая дизартрия</c:v>
                </c:pt>
                <c:pt idx="10">
                  <c:v>Астено-невротичес кий синдром</c:v>
                </c:pt>
                <c:pt idx="11">
                  <c:v>Вертеброгенная цервикалгия</c:v>
                </c:pt>
              </c:strCache>
            </c:strRef>
          </c:cat>
          <c:val>
            <c:numRef>
              <c:f>мХР!$I$64:$I$76</c:f>
              <c:numCache>
                <c:formatCode>0%</c:formatCode>
                <c:ptCount val="13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0.2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мХР!$J$63</c:f>
              <c:strCache>
                <c:ptCount val="1"/>
                <c:pt idx="0">
                  <c:v>женщины </c:v>
                </c:pt>
              </c:strCache>
            </c:strRef>
          </c:tx>
          <c:cat>
            <c:strRef>
              <c:f>мХР!$H$64:$H$76</c:f>
              <c:strCache>
                <c:ptCount val="12"/>
                <c:pt idx="0">
                  <c:v>Синкопэ</c:v>
                </c:pt>
                <c:pt idx="1">
                  <c:v>Д. полинейропатия</c:v>
                </c:pt>
                <c:pt idx="2">
                  <c:v>Сенсо-пирамидный гемисиндром</c:v>
                </c:pt>
                <c:pt idx="3">
                  <c:v>Мозжечковая атаксия</c:v>
                </c:pt>
                <c:pt idx="4">
                  <c:v>Гипертензионно-гидроцефальный синдром</c:v>
                </c:pt>
                <c:pt idx="5">
                  <c:v>Когнитивные нарушения</c:v>
                </c:pt>
                <c:pt idx="6">
                  <c:v>Парез лицевого нерва</c:v>
                </c:pt>
                <c:pt idx="7">
                  <c:v>Паркинсонический синдром</c:v>
                </c:pt>
                <c:pt idx="8">
                  <c:v>Невралгия тройничного нерва</c:v>
                </c:pt>
                <c:pt idx="9">
                  <c:v>Мозжечковая дизартрия</c:v>
                </c:pt>
                <c:pt idx="10">
                  <c:v>Астено-невротичес кий синдром</c:v>
                </c:pt>
                <c:pt idx="11">
                  <c:v>Вертеброгенная цервикалгия</c:v>
                </c:pt>
              </c:strCache>
            </c:strRef>
          </c:cat>
          <c:val>
            <c:numRef>
              <c:f>мХР!$J$64:$J$76</c:f>
              <c:numCache>
                <c:formatCode>0.00%</c:formatCode>
                <c:ptCount val="13"/>
                <c:pt idx="0" formatCode="0%">
                  <c:v>0</c:v>
                </c:pt>
                <c:pt idx="1">
                  <c:v>0.14280000000000001</c:v>
                </c:pt>
                <c:pt idx="2">
                  <c:v>0.14280000000000001</c:v>
                </c:pt>
                <c:pt idx="3">
                  <c:v>7.1400000000000019E-2</c:v>
                </c:pt>
                <c:pt idx="4">
                  <c:v>7.1400000000000019E-2</c:v>
                </c:pt>
                <c:pt idx="5" formatCode="0%">
                  <c:v>0</c:v>
                </c:pt>
                <c:pt idx="6">
                  <c:v>7.1400000000000019E-2</c:v>
                </c:pt>
                <c:pt idx="7">
                  <c:v>7.1400000000000019E-2</c:v>
                </c:pt>
                <c:pt idx="8">
                  <c:v>7.1400000000000019E-2</c:v>
                </c:pt>
                <c:pt idx="9">
                  <c:v>7.1400000000000019E-2</c:v>
                </c:pt>
                <c:pt idx="10">
                  <c:v>0</c:v>
                </c:pt>
                <c:pt idx="11">
                  <c:v>0.21420000000000011</c:v>
                </c:pt>
              </c:numCache>
            </c:numRef>
          </c:val>
        </c:ser>
        <c:shape val="cylinder"/>
        <c:axId val="36618624"/>
        <c:axId val="36620160"/>
        <c:axId val="0"/>
      </c:bar3DChart>
      <c:catAx>
        <c:axId val="36618624"/>
        <c:scaling>
          <c:orientation val="minMax"/>
        </c:scaling>
        <c:axPos val="b"/>
        <c:numFmt formatCode="General" sourceLinked="1"/>
        <c:tickLblPos val="nextTo"/>
        <c:crossAx val="36620160"/>
        <c:crosses val="autoZero"/>
        <c:auto val="1"/>
        <c:lblAlgn val="ctr"/>
        <c:lblOffset val="100"/>
      </c:catAx>
      <c:valAx>
        <c:axId val="36620160"/>
        <c:scaling>
          <c:orientation val="minMax"/>
        </c:scaling>
        <c:axPos val="l"/>
        <c:majorGridlines/>
        <c:numFmt formatCode="0%" sourceLinked="1"/>
        <c:tickLblPos val="nextTo"/>
        <c:crossAx val="36618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4"/>
  <c:chart>
    <c:plotArea>
      <c:layout>
        <c:manualLayout>
          <c:layoutTarget val="inner"/>
          <c:xMode val="edge"/>
          <c:yMode val="edge"/>
          <c:x val="0.50568638457764958"/>
          <c:y val="5.0925854898510176E-2"/>
          <c:w val="0.4547365972317044"/>
          <c:h val="0.83309419655876438"/>
        </c:manualLayout>
      </c:layout>
      <c:barChart>
        <c:barDir val="bar"/>
        <c:grouping val="clustered"/>
        <c:ser>
          <c:idx val="0"/>
          <c:order val="0"/>
          <c:tx>
            <c:strRef>
              <c:f>Нозология!$A$28</c:f>
              <c:strCache>
                <c:ptCount val="1"/>
                <c:pt idx="0">
                  <c:v>мужчины (n=54)</c:v>
                </c:pt>
              </c:strCache>
            </c:strRef>
          </c:tx>
          <c:cat>
            <c:strRef>
              <c:f>Нозология!$B$27:$O$27</c:f>
              <c:strCache>
                <c:ptCount val="14"/>
                <c:pt idx="0">
                  <c:v>Посттравматическая</c:v>
                </c:pt>
                <c:pt idx="1">
                  <c:v>Гиперт и атеросклеротическая</c:v>
                </c:pt>
                <c:pt idx="2">
                  <c:v>Ангиоэнцефалопатия</c:v>
                </c:pt>
                <c:pt idx="3">
                  <c:v>Арахноидит</c:v>
                </c:pt>
                <c:pt idx="4">
                  <c:v>ВИЧ-энцефалопатия</c:v>
                </c:pt>
                <c:pt idx="5">
                  <c:v>Дисметаболическая</c:v>
                </c:pt>
                <c:pt idx="6">
                  <c:v>Паркинсонизм</c:v>
                </c:pt>
                <c:pt idx="7">
                  <c:v>Последствия ОНМК</c:v>
                </c:pt>
                <c:pt idx="8">
                  <c:v>ЭП сложного генеза</c:v>
                </c:pt>
                <c:pt idx="9">
                  <c:v>Субарахноидальная киста ЗЧЯ</c:v>
                </c:pt>
                <c:pt idx="10">
                  <c:v>Опухоль мозжечка</c:v>
                </c:pt>
                <c:pt idx="11">
                  <c:v>Аномалия Д-Уокера</c:v>
                </c:pt>
                <c:pt idx="12">
                  <c:v>Энцефаломиелополинейропатия</c:v>
                </c:pt>
                <c:pt idx="13">
                  <c:v>Периферическая вестибулопатия</c:v>
                </c:pt>
              </c:strCache>
            </c:strRef>
          </c:cat>
          <c:val>
            <c:numRef>
              <c:f>Нозология!$B$28:$O$28</c:f>
              <c:numCache>
                <c:formatCode>General</c:formatCode>
                <c:ptCount val="14"/>
                <c:pt idx="0">
                  <c:v>2</c:v>
                </c:pt>
                <c:pt idx="1">
                  <c:v>9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13">
                  <c:v>3</c:v>
                </c:pt>
              </c:numCache>
            </c:numRef>
          </c:val>
        </c:ser>
        <c:ser>
          <c:idx val="1"/>
          <c:order val="1"/>
          <c:tx>
            <c:strRef>
              <c:f>Нозология!$A$29</c:f>
              <c:strCache>
                <c:ptCount val="1"/>
                <c:pt idx="0">
                  <c:v>женщины (n=98)</c:v>
                </c:pt>
              </c:strCache>
            </c:strRef>
          </c:tx>
          <c:cat>
            <c:strRef>
              <c:f>Нозология!$B$27:$O$27</c:f>
              <c:strCache>
                <c:ptCount val="14"/>
                <c:pt idx="0">
                  <c:v>Посттравматическая</c:v>
                </c:pt>
                <c:pt idx="1">
                  <c:v>Гиперт и атеросклеротическая</c:v>
                </c:pt>
                <c:pt idx="2">
                  <c:v>Ангиоэнцефалопатия</c:v>
                </c:pt>
                <c:pt idx="3">
                  <c:v>Арахноидит</c:v>
                </c:pt>
                <c:pt idx="4">
                  <c:v>ВИЧ-энцефалопатия</c:v>
                </c:pt>
                <c:pt idx="5">
                  <c:v>Дисметаболическая</c:v>
                </c:pt>
                <c:pt idx="6">
                  <c:v>Паркинсонизм</c:v>
                </c:pt>
                <c:pt idx="7">
                  <c:v>Последствия ОНМК</c:v>
                </c:pt>
                <c:pt idx="8">
                  <c:v>ЭП сложного генеза</c:v>
                </c:pt>
                <c:pt idx="9">
                  <c:v>Субарахноидальная киста ЗЧЯ</c:v>
                </c:pt>
                <c:pt idx="10">
                  <c:v>Опухоль мозжечка</c:v>
                </c:pt>
                <c:pt idx="11">
                  <c:v>Аномалия Д-Уокера</c:v>
                </c:pt>
                <c:pt idx="12">
                  <c:v>Энцефаломиелополинейропатия</c:v>
                </c:pt>
                <c:pt idx="13">
                  <c:v>Периферическая вестибулопатия</c:v>
                </c:pt>
              </c:strCache>
            </c:strRef>
          </c:cat>
          <c:val>
            <c:numRef>
              <c:f>Нозология!$B$29:$O$29</c:f>
              <c:numCache>
                <c:formatCode>mmm/yy</c:formatCode>
                <c:ptCount val="14"/>
                <c:pt idx="0" formatCode="General">
                  <c:v>2</c:v>
                </c:pt>
                <c:pt idx="1">
                  <c:v>6</c:v>
                </c:pt>
                <c:pt idx="2" formatCode="General">
                  <c:v>2</c:v>
                </c:pt>
                <c:pt idx="5" formatCode="General">
                  <c:v>3</c:v>
                </c:pt>
                <c:pt idx="7" formatCode="General">
                  <c:v>4</c:v>
                </c:pt>
                <c:pt idx="8" formatCode="General">
                  <c:v>3</c:v>
                </c:pt>
                <c:pt idx="9" formatCode="General">
                  <c:v>1</c:v>
                </c:pt>
                <c:pt idx="10" formatCode="General">
                  <c:v>1</c:v>
                </c:pt>
                <c:pt idx="11" formatCode="General">
                  <c:v>1</c:v>
                </c:pt>
                <c:pt idx="12" formatCode="General">
                  <c:v>1</c:v>
                </c:pt>
                <c:pt idx="13" formatCode="General">
                  <c:v>25</c:v>
                </c:pt>
              </c:numCache>
            </c:numRef>
          </c:val>
        </c:ser>
        <c:axId val="58499456"/>
        <c:axId val="58500992"/>
      </c:barChart>
      <c:catAx>
        <c:axId val="58499456"/>
        <c:scaling>
          <c:orientation val="minMax"/>
        </c:scaling>
        <c:axPos val="l"/>
        <c:numFmt formatCode="General" sourceLinked="1"/>
        <c:tickLblPos val="nextTo"/>
        <c:crossAx val="58500992"/>
        <c:crosses val="autoZero"/>
        <c:auto val="1"/>
        <c:lblAlgn val="ctr"/>
        <c:lblOffset val="100"/>
      </c:catAx>
      <c:valAx>
        <c:axId val="58500992"/>
        <c:scaling>
          <c:orientation val="minMax"/>
        </c:scaling>
        <c:axPos val="b"/>
        <c:majorGridlines/>
        <c:numFmt formatCode="General" sourceLinked="1"/>
        <c:tickLblPos val="nextTo"/>
        <c:crossAx val="584994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414249122185555"/>
          <c:y val="6.2461062847423206E-2"/>
          <c:w val="0.37791341504896375"/>
          <c:h val="0.84834461259229599"/>
        </c:manualLayout>
      </c:layout>
      <c:radarChart>
        <c:radarStyle val="marker"/>
        <c:ser>
          <c:idx val="0"/>
          <c:order val="0"/>
          <c:tx>
            <c:strRef>
              <c:f>'ЖЕН 48-58'!$Q$22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'ЖЕН 48-58'!$P$23:$P$33</c:f>
              <c:strCache>
                <c:ptCount val="11"/>
                <c:pt idx="0">
                  <c:v>Нарушения зрения</c:v>
                </c:pt>
                <c:pt idx="1">
                  <c:v>Снижение двигательной активности</c:v>
                </c:pt>
                <c:pt idx="2">
                  <c:v>Мигрень</c:v>
                </c:pt>
                <c:pt idx="3">
                  <c:v>ИБС</c:v>
                </c:pt>
                <c:pt idx="4">
                  <c:v>"Перебои в сердце"</c:v>
                </c:pt>
                <c:pt idx="5">
                  <c:v>Щитовидная железа</c:v>
                </c:pt>
                <c:pt idx="6">
                  <c:v>ЯБЖДК</c:v>
                </c:pt>
                <c:pt idx="7">
                  <c:v>Хр.гастрит</c:v>
                </c:pt>
                <c:pt idx="8">
                  <c:v>Хр.бронхит</c:v>
                </c:pt>
                <c:pt idx="9">
                  <c:v>Эпилепсия</c:v>
                </c:pt>
                <c:pt idx="10">
                  <c:v>СД</c:v>
                </c:pt>
              </c:strCache>
            </c:strRef>
          </c:cat>
          <c:val>
            <c:numRef>
              <c:f>'ЖЕН 48-58'!$Q$23:$Q$33</c:f>
              <c:numCache>
                <c:formatCode>General</c:formatCode>
                <c:ptCount val="11"/>
                <c:pt idx="0">
                  <c:v>48.8</c:v>
                </c:pt>
                <c:pt idx="1">
                  <c:v>64.5</c:v>
                </c:pt>
                <c:pt idx="2">
                  <c:v>22.6</c:v>
                </c:pt>
                <c:pt idx="3">
                  <c:v>3.2</c:v>
                </c:pt>
                <c:pt idx="4">
                  <c:v>54.8</c:v>
                </c:pt>
                <c:pt idx="5">
                  <c:v>45.2</c:v>
                </c:pt>
                <c:pt idx="6">
                  <c:v>8.1</c:v>
                </c:pt>
                <c:pt idx="7">
                  <c:v>45.2</c:v>
                </c:pt>
                <c:pt idx="8">
                  <c:v>16.100000000000001</c:v>
                </c:pt>
                <c:pt idx="9">
                  <c:v>1.6</c:v>
                </c:pt>
                <c:pt idx="10">
                  <c:v>11.3</c:v>
                </c:pt>
              </c:numCache>
            </c:numRef>
          </c:val>
        </c:ser>
        <c:ser>
          <c:idx val="1"/>
          <c:order val="1"/>
          <c:tx>
            <c:strRef>
              <c:f>'ЖЕН 48-58'!$R$22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'ЖЕН 48-58'!$P$23:$P$33</c:f>
              <c:strCache>
                <c:ptCount val="11"/>
                <c:pt idx="0">
                  <c:v>Нарушения зрения</c:v>
                </c:pt>
                <c:pt idx="1">
                  <c:v>Снижение двигательной активности</c:v>
                </c:pt>
                <c:pt idx="2">
                  <c:v>Мигрень</c:v>
                </c:pt>
                <c:pt idx="3">
                  <c:v>ИБС</c:v>
                </c:pt>
                <c:pt idx="4">
                  <c:v>"Перебои в сердце"</c:v>
                </c:pt>
                <c:pt idx="5">
                  <c:v>Щитовидная железа</c:v>
                </c:pt>
                <c:pt idx="6">
                  <c:v>ЯБЖДК</c:v>
                </c:pt>
                <c:pt idx="7">
                  <c:v>Хр.гастрит</c:v>
                </c:pt>
                <c:pt idx="8">
                  <c:v>Хр.бронхит</c:v>
                </c:pt>
                <c:pt idx="9">
                  <c:v>Эпилепсия</c:v>
                </c:pt>
                <c:pt idx="10">
                  <c:v>СД</c:v>
                </c:pt>
              </c:strCache>
            </c:strRef>
          </c:cat>
          <c:val>
            <c:numRef>
              <c:f>'ЖЕН 48-58'!$R$23:$R$33</c:f>
              <c:numCache>
                <c:formatCode>General</c:formatCode>
                <c:ptCount val="11"/>
                <c:pt idx="0">
                  <c:v>35.5</c:v>
                </c:pt>
                <c:pt idx="1">
                  <c:v>25.8</c:v>
                </c:pt>
                <c:pt idx="2">
                  <c:v>59.6</c:v>
                </c:pt>
                <c:pt idx="3">
                  <c:v>61.3</c:v>
                </c:pt>
                <c:pt idx="4">
                  <c:v>29</c:v>
                </c:pt>
                <c:pt idx="5">
                  <c:v>33.800000000000004</c:v>
                </c:pt>
                <c:pt idx="6">
                  <c:v>72.599999999999994</c:v>
                </c:pt>
                <c:pt idx="7">
                  <c:v>37.1</c:v>
                </c:pt>
                <c:pt idx="8">
                  <c:v>80.599999999999994</c:v>
                </c:pt>
                <c:pt idx="9">
                  <c:v>93.5</c:v>
                </c:pt>
                <c:pt idx="10">
                  <c:v>88.7</c:v>
                </c:pt>
              </c:numCache>
            </c:numRef>
          </c:val>
        </c:ser>
        <c:ser>
          <c:idx val="2"/>
          <c:order val="2"/>
          <c:tx>
            <c:strRef>
              <c:f>'ЖЕН 48-58'!$S$22</c:f>
              <c:strCache>
                <c:ptCount val="1"/>
                <c:pt idx="0">
                  <c:v>не знаю</c:v>
                </c:pt>
              </c:strCache>
            </c:strRef>
          </c:tx>
          <c:cat>
            <c:strRef>
              <c:f>'ЖЕН 48-58'!$P$23:$P$33</c:f>
              <c:strCache>
                <c:ptCount val="11"/>
                <c:pt idx="0">
                  <c:v>Нарушения зрения</c:v>
                </c:pt>
                <c:pt idx="1">
                  <c:v>Снижение двигательной активности</c:v>
                </c:pt>
                <c:pt idx="2">
                  <c:v>Мигрень</c:v>
                </c:pt>
                <c:pt idx="3">
                  <c:v>ИБС</c:v>
                </c:pt>
                <c:pt idx="4">
                  <c:v>"Перебои в сердце"</c:v>
                </c:pt>
                <c:pt idx="5">
                  <c:v>Щитовидная железа</c:v>
                </c:pt>
                <c:pt idx="6">
                  <c:v>ЯБЖДК</c:v>
                </c:pt>
                <c:pt idx="7">
                  <c:v>Хр.гастрит</c:v>
                </c:pt>
                <c:pt idx="8">
                  <c:v>Хр.бронхит</c:v>
                </c:pt>
                <c:pt idx="9">
                  <c:v>Эпилепсия</c:v>
                </c:pt>
                <c:pt idx="10">
                  <c:v>СД</c:v>
                </c:pt>
              </c:strCache>
            </c:strRef>
          </c:cat>
          <c:val>
            <c:numRef>
              <c:f>'ЖЕН 48-58'!$S$23:$S$33</c:f>
              <c:numCache>
                <c:formatCode>General</c:formatCode>
                <c:ptCount val="11"/>
                <c:pt idx="0">
                  <c:v>13</c:v>
                </c:pt>
                <c:pt idx="1">
                  <c:v>6.5</c:v>
                </c:pt>
                <c:pt idx="2">
                  <c:v>14.5</c:v>
                </c:pt>
                <c:pt idx="3">
                  <c:v>0</c:v>
                </c:pt>
                <c:pt idx="4">
                  <c:v>13</c:v>
                </c:pt>
                <c:pt idx="5">
                  <c:v>19.399999999999999</c:v>
                </c:pt>
                <c:pt idx="6">
                  <c:v>16.100000000000001</c:v>
                </c:pt>
                <c:pt idx="7">
                  <c:v>14.5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'ЖЕН 48-58'!$T$22</c:f>
              <c:strCache>
                <c:ptCount val="1"/>
                <c:pt idx="0">
                  <c:v>ТрО</c:v>
                </c:pt>
              </c:strCache>
            </c:strRef>
          </c:tx>
          <c:cat>
            <c:strRef>
              <c:f>'ЖЕН 48-58'!$P$23:$P$33</c:f>
              <c:strCache>
                <c:ptCount val="11"/>
                <c:pt idx="0">
                  <c:v>Нарушения зрения</c:v>
                </c:pt>
                <c:pt idx="1">
                  <c:v>Снижение двигательной активности</c:v>
                </c:pt>
                <c:pt idx="2">
                  <c:v>Мигрень</c:v>
                </c:pt>
                <c:pt idx="3">
                  <c:v>ИБС</c:v>
                </c:pt>
                <c:pt idx="4">
                  <c:v>"Перебои в сердце"</c:v>
                </c:pt>
                <c:pt idx="5">
                  <c:v>Щитовидная железа</c:v>
                </c:pt>
                <c:pt idx="6">
                  <c:v>ЯБЖДК</c:v>
                </c:pt>
                <c:pt idx="7">
                  <c:v>Хр.гастрит</c:v>
                </c:pt>
                <c:pt idx="8">
                  <c:v>Хр.бронхит</c:v>
                </c:pt>
                <c:pt idx="9">
                  <c:v>Эпилепсия</c:v>
                </c:pt>
                <c:pt idx="10">
                  <c:v>СД</c:v>
                </c:pt>
              </c:strCache>
            </c:strRef>
          </c:cat>
          <c:val>
            <c:numRef>
              <c:f>'ЖЕН 48-58'!$T$23:$T$33</c:f>
              <c:numCache>
                <c:formatCode>General</c:formatCode>
                <c:ptCount val="11"/>
                <c:pt idx="0">
                  <c:v>2.7</c:v>
                </c:pt>
                <c:pt idx="1">
                  <c:v>3.2</c:v>
                </c:pt>
                <c:pt idx="2">
                  <c:v>3.4</c:v>
                </c:pt>
                <c:pt idx="3">
                  <c:v>3.2</c:v>
                </c:pt>
                <c:pt idx="4">
                  <c:v>3.2</c:v>
                </c:pt>
                <c:pt idx="5">
                  <c:v>1.6</c:v>
                </c:pt>
                <c:pt idx="6">
                  <c:v>3.2</c:v>
                </c:pt>
                <c:pt idx="7">
                  <c:v>3.2</c:v>
                </c:pt>
                <c:pt idx="8">
                  <c:v>3.3</c:v>
                </c:pt>
                <c:pt idx="9">
                  <c:v>4.9000000000000004</c:v>
                </c:pt>
              </c:numCache>
            </c:numRef>
          </c:val>
        </c:ser>
        <c:axId val="58521856"/>
        <c:axId val="59641856"/>
      </c:radarChart>
      <c:catAx>
        <c:axId val="58521856"/>
        <c:scaling>
          <c:orientation val="minMax"/>
        </c:scaling>
        <c:axPos val="b"/>
        <c:majorGridlines/>
        <c:majorTickMark val="none"/>
        <c:tickLblPos val="nextTo"/>
        <c:crossAx val="59641856"/>
        <c:crosses val="autoZero"/>
        <c:auto val="1"/>
        <c:lblAlgn val="ctr"/>
        <c:lblOffset val="100"/>
      </c:catAx>
      <c:valAx>
        <c:axId val="596418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8521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51327562017557"/>
          <c:y val="0.90673288358603288"/>
          <c:w val="0.7190012747464366"/>
          <c:h val="7.0030613025920452E-2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radarChart>
        <c:radarStyle val="marker"/>
        <c:ser>
          <c:idx val="0"/>
          <c:order val="0"/>
          <c:tx>
            <c:v>Да</c:v>
          </c:tx>
          <c:cat>
            <c:strRef>
              <c:f>'ЖЕН 48-58'!$R$41:$R$56</c:f>
              <c:strCache>
                <c:ptCount val="16"/>
                <c:pt idx="0">
                  <c:v>Имеется ли у Вас тревога, </c:v>
                </c:pt>
                <c:pt idx="1">
                  <c:v>Раздражительность</c:v>
                </c:pt>
                <c:pt idx="2">
                  <c:v>беспокойство по мелочам, </c:v>
                </c:pt>
                <c:pt idx="3">
                  <c:v>ощущение напряженности и скованности,</c:v>
                </c:pt>
                <c:pt idx="4">
                  <c:v>Неспособность расслабиться,</c:v>
                </c:pt>
                <c:pt idx="5">
                  <c:v>Ощущение взвинченности или пребывание на грани срыва,</c:v>
                </c:pt>
                <c:pt idx="6">
                  <c:v>Невозможность сконцентрироваться</c:v>
                </c:pt>
                <c:pt idx="7">
                  <c:v>Ухудшение памяти</c:v>
                </c:pt>
                <c:pt idx="8">
                  <c:v>Трудности засыпания</c:v>
                </c:pt>
                <c:pt idx="9">
                  <c:v>Страх (болезни, смерти, за близких, др.)</c:v>
                </c:pt>
                <c:pt idx="10">
                  <c:v>Быстрая утомляемость</c:v>
                </c:pt>
                <c:pt idx="11">
                  <c:v>Учащенное сердцебиение</c:v>
                </c:pt>
                <c:pt idx="12">
                  <c:v>Приливы жара или холода</c:v>
                </c:pt>
                <c:pt idx="13">
                  <c:v>Потливость ладоней</c:v>
                </c:pt>
                <c:pt idx="14">
                  <c:v>«Ком» в горле</c:v>
                </c:pt>
                <c:pt idx="15">
                  <c:v>Чувство нехватки воздуха</c:v>
                </c:pt>
              </c:strCache>
            </c:strRef>
          </c:cat>
          <c:val>
            <c:numRef>
              <c:f>'ЖЕН 48-58'!$S$41:$S$56</c:f>
              <c:numCache>
                <c:formatCode>General</c:formatCode>
                <c:ptCount val="16"/>
                <c:pt idx="0">
                  <c:v>42</c:v>
                </c:pt>
                <c:pt idx="1">
                  <c:v>47</c:v>
                </c:pt>
                <c:pt idx="2">
                  <c:v>45</c:v>
                </c:pt>
                <c:pt idx="3">
                  <c:v>40</c:v>
                </c:pt>
                <c:pt idx="4">
                  <c:v>35</c:v>
                </c:pt>
                <c:pt idx="5">
                  <c:v>28</c:v>
                </c:pt>
                <c:pt idx="6">
                  <c:v>30</c:v>
                </c:pt>
                <c:pt idx="7">
                  <c:v>50</c:v>
                </c:pt>
                <c:pt idx="8">
                  <c:v>42</c:v>
                </c:pt>
                <c:pt idx="9">
                  <c:v>33</c:v>
                </c:pt>
                <c:pt idx="10">
                  <c:v>49</c:v>
                </c:pt>
                <c:pt idx="11">
                  <c:v>44</c:v>
                </c:pt>
                <c:pt idx="12">
                  <c:v>41</c:v>
                </c:pt>
                <c:pt idx="13">
                  <c:v>19</c:v>
                </c:pt>
                <c:pt idx="14">
                  <c:v>29</c:v>
                </c:pt>
                <c:pt idx="15">
                  <c:v>32</c:v>
                </c:pt>
              </c:numCache>
            </c:numRef>
          </c:val>
        </c:ser>
        <c:ser>
          <c:idx val="1"/>
          <c:order val="1"/>
          <c:tx>
            <c:v>Нет</c:v>
          </c:tx>
          <c:cat>
            <c:strRef>
              <c:f>'ЖЕН 48-58'!$R$41:$R$56</c:f>
              <c:strCache>
                <c:ptCount val="16"/>
                <c:pt idx="0">
                  <c:v>Имеется ли у Вас тревога, </c:v>
                </c:pt>
                <c:pt idx="1">
                  <c:v>Раздражительность</c:v>
                </c:pt>
                <c:pt idx="2">
                  <c:v>беспокойство по мелочам, </c:v>
                </c:pt>
                <c:pt idx="3">
                  <c:v>ощущение напряженности и скованности,</c:v>
                </c:pt>
                <c:pt idx="4">
                  <c:v>Неспособность расслабиться,</c:v>
                </c:pt>
                <c:pt idx="5">
                  <c:v>Ощущение взвинченности или пребывание на грани срыва,</c:v>
                </c:pt>
                <c:pt idx="6">
                  <c:v>Невозможность сконцентрироваться</c:v>
                </c:pt>
                <c:pt idx="7">
                  <c:v>Ухудшение памяти</c:v>
                </c:pt>
                <c:pt idx="8">
                  <c:v>Трудности засыпания</c:v>
                </c:pt>
                <c:pt idx="9">
                  <c:v>Страх (болезни, смерти, за близких, др.)</c:v>
                </c:pt>
                <c:pt idx="10">
                  <c:v>Быстрая утомляемость</c:v>
                </c:pt>
                <c:pt idx="11">
                  <c:v>Учащенное сердцебиение</c:v>
                </c:pt>
                <c:pt idx="12">
                  <c:v>Приливы жара или холода</c:v>
                </c:pt>
                <c:pt idx="13">
                  <c:v>Потливость ладоней</c:v>
                </c:pt>
                <c:pt idx="14">
                  <c:v>«Ком» в горле</c:v>
                </c:pt>
                <c:pt idx="15">
                  <c:v>Чувство нехватки воздуха</c:v>
                </c:pt>
              </c:strCache>
            </c:strRef>
          </c:cat>
          <c:val>
            <c:numRef>
              <c:f>'ЖЕН 48-58'!$T$41:$T$56</c:f>
              <c:numCache>
                <c:formatCode>General</c:formatCode>
                <c:ptCount val="16"/>
                <c:pt idx="0">
                  <c:v>18</c:v>
                </c:pt>
                <c:pt idx="1">
                  <c:v>13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32</c:v>
                </c:pt>
                <c:pt idx="6">
                  <c:v>30</c:v>
                </c:pt>
                <c:pt idx="7">
                  <c:v>10</c:v>
                </c:pt>
                <c:pt idx="8">
                  <c:v>18</c:v>
                </c:pt>
                <c:pt idx="9">
                  <c:v>27</c:v>
                </c:pt>
                <c:pt idx="10">
                  <c:v>11</c:v>
                </c:pt>
                <c:pt idx="11">
                  <c:v>15</c:v>
                </c:pt>
                <c:pt idx="12">
                  <c:v>19</c:v>
                </c:pt>
                <c:pt idx="13">
                  <c:v>41</c:v>
                </c:pt>
                <c:pt idx="14">
                  <c:v>31</c:v>
                </c:pt>
                <c:pt idx="15">
                  <c:v>28</c:v>
                </c:pt>
              </c:numCache>
            </c:numRef>
          </c:val>
        </c:ser>
        <c:axId val="59679104"/>
        <c:axId val="59680640"/>
      </c:radarChart>
      <c:catAx>
        <c:axId val="59679104"/>
        <c:scaling>
          <c:orientation val="minMax"/>
        </c:scaling>
        <c:axPos val="b"/>
        <c:majorGridlines/>
        <c:tickLblPos val="nextTo"/>
        <c:crossAx val="59680640"/>
        <c:crosses val="autoZero"/>
        <c:auto val="1"/>
        <c:lblAlgn val="ctr"/>
        <c:lblOffset val="100"/>
      </c:catAx>
      <c:valAx>
        <c:axId val="5968064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59679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6289-7CD1-4228-864C-D1408D56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586B00-B048-4A4E-9B48-F9E3273DE76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3B388F-D4A4-4F1F-9725-61A284E40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.mail.ru/drug/betaserc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4-tub-ru.yandex.net/i?id=510526839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6054"/>
            <a:ext cx="9792072" cy="73440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44408" cy="29523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Проблемы диагностики и лечения </a:t>
            </a:r>
            <a:r>
              <a:rPr lang="ru-RU" dirty="0" err="1" smtClean="0">
                <a:solidFill>
                  <a:schemeClr val="bg1"/>
                </a:solidFill>
              </a:rPr>
              <a:t>вестибулопатий</a:t>
            </a:r>
            <a:r>
              <a:rPr lang="ru-RU" dirty="0" smtClean="0">
                <a:solidFill>
                  <a:schemeClr val="bg1"/>
                </a:solidFill>
              </a:rPr>
              <a:t> в неотложной неврологии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949280"/>
            <a:ext cx="3816424" cy="42564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К.м.н., </a:t>
            </a:r>
            <a:r>
              <a:rPr lang="ru-RU" u="sng" dirty="0" smtClean="0">
                <a:solidFill>
                  <a:schemeClr val="bg1"/>
                </a:solidFill>
              </a:rPr>
              <a:t>доцент </a:t>
            </a:r>
            <a:r>
              <a:rPr lang="ru-RU" u="sng" dirty="0" err="1" smtClean="0">
                <a:solidFill>
                  <a:schemeClr val="bg1"/>
                </a:solidFill>
              </a:rPr>
              <a:t>Аптикеева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И</a:t>
            </a:r>
            <a:r>
              <a:rPr lang="ru-RU" u="sng" dirty="0" err="1" smtClean="0">
                <a:solidFill>
                  <a:schemeClr val="bg1"/>
                </a:solidFill>
              </a:rPr>
              <a:t>.В</a:t>
            </a:r>
            <a:r>
              <a:rPr lang="ru-RU" dirty="0" err="1" smtClean="0">
                <a:solidFill>
                  <a:schemeClr val="bg1"/>
                </a:solidFill>
              </a:rPr>
              <a:t>.,Кузнецова</a:t>
            </a:r>
            <a:r>
              <a:rPr lang="ru-RU" dirty="0" smtClean="0">
                <a:solidFill>
                  <a:schemeClr val="bg1"/>
                </a:solidFill>
              </a:rPr>
              <a:t> , Л.В., </a:t>
            </a:r>
            <a:r>
              <a:rPr lang="ru-RU" dirty="0" err="1" smtClean="0">
                <a:solidFill>
                  <a:schemeClr val="bg1"/>
                </a:solidFill>
              </a:rPr>
              <a:t>Пчелинцева</a:t>
            </a:r>
            <a:r>
              <a:rPr lang="ru-RU" dirty="0" smtClean="0">
                <a:solidFill>
                  <a:schemeClr val="bg1"/>
                </a:solidFill>
              </a:rPr>
              <a:t> Л.М., Вагнер Н.Е.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quarter" idx="1"/>
          </p:nvPr>
        </p:nvSpPr>
        <p:spPr>
          <a:xfrm>
            <a:off x="0" y="2304256"/>
            <a:ext cx="8676456" cy="4581128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Повторяющиеся головокружения не характерны для больных с ОНМК.</a:t>
            </a:r>
          </a:p>
          <a:p>
            <a:r>
              <a:rPr lang="ru-RU" dirty="0" smtClean="0"/>
              <a:t> При остро развившемся головокружении необходимо подробное выяснение жалоб, анамнеза, наличия неврологической очаговой симптоматики, характера нистагма, нарушений слуха и зрения (двоение, нечеткость и т.д.). </a:t>
            </a:r>
          </a:p>
          <a:p>
            <a:r>
              <a:rPr lang="ru-RU" dirty="0" smtClean="0"/>
              <a:t>Только на основании тщательно собранного анамнеза (истории болезни) можно установить причину головокружения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Мозжечковая атаксия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000250"/>
            <a:ext cx="3810000" cy="41148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Инсульт мозжечка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Опухоль ЗЧЯ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Спиноцеребеллярные дегенерации</a:t>
            </a:r>
          </a:p>
          <a:p>
            <a:pPr eaLnBrk="1" hangingPunct="1"/>
            <a:r>
              <a:rPr lang="ru-RU" sz="2400" dirty="0" err="1" smtClean="0"/>
              <a:t>Дисметаболические</a:t>
            </a:r>
            <a:r>
              <a:rPr lang="ru-RU" sz="2400" dirty="0" smtClean="0"/>
              <a:t> мозжечковые дегенерации (алкогольная мозжечковая дегенерация)</a:t>
            </a:r>
          </a:p>
        </p:txBody>
      </p:sp>
      <p:pic>
        <p:nvPicPr>
          <p:cNvPr id="2458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2675" y="1989138"/>
            <a:ext cx="4251325" cy="4868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2000" y="304800"/>
            <a:ext cx="75438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ru-RU" sz="3200" dirty="0" smtClean="0">
                <a:latin typeface="Tahoma" pitchFamily="34" charset="0"/>
              </a:rPr>
              <a:t> </a:t>
            </a:r>
            <a:r>
              <a:rPr lang="ru-RU" sz="3200" dirty="0">
                <a:latin typeface="Tahoma" pitchFamily="34" charset="0"/>
              </a:rPr>
              <a:t>при гидроцефалии с нормальным давлением</a:t>
            </a:r>
          </a:p>
        </p:txBody>
      </p:sp>
      <p:pic>
        <p:nvPicPr>
          <p:cNvPr id="25603" name="Picture 3" descr="DSC07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295400"/>
            <a:ext cx="4911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08150" y="557213"/>
            <a:ext cx="6526213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>
              <a:buClr>
                <a:srgbClr val="FF0000"/>
              </a:buClr>
              <a:buFont typeface="Wingdings" pitchFamily="2" charset="2"/>
              <a:buNone/>
            </a:pPr>
            <a:r>
              <a:rPr lang="ru-RU" sz="2800">
                <a:latin typeface="Tahoma" pitchFamily="34" charset="0"/>
              </a:rPr>
              <a:t>Анатомические особенности строения</a:t>
            </a:r>
          </a:p>
          <a:p>
            <a:pPr algn="ctr" defTabSz="762000" eaLnBrk="0" hangingPunct="0"/>
            <a:r>
              <a:rPr lang="ru-RU" sz="2800">
                <a:latin typeface="Tahoma" pitchFamily="34" charset="0"/>
              </a:rPr>
              <a:t>магистральных артерий шеи и головы</a:t>
            </a:r>
          </a:p>
        </p:txBody>
      </p:sp>
      <p:pic>
        <p:nvPicPr>
          <p:cNvPr id="26627" name="Picture 3" descr="DSC08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2344738"/>
            <a:ext cx="315277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DSC079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013" y="2590800"/>
            <a:ext cx="4586287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8" y="914400"/>
            <a:ext cx="4954587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47800" y="304800"/>
            <a:ext cx="747395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ru-RU" sz="2800">
                <a:latin typeface="Tahoma" pitchFamily="34" charset="0"/>
              </a:rPr>
              <a:t>Особенности строения черепа - платибазия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 eaLnBrk="0" hangingPunct="0"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Множественная системная атрофия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895600" y="1371600"/>
            <a:ext cx="5943600" cy="502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Снижение интенсивности сигнала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    от скорлупы                                       - 57%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Повышение интенсивности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   сигнала от скорлупы                         - 57%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Атрофия скорлупы                           - 43%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Атрофия мозжечка                    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- 50%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Повышение интенсивности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   сигнала от мозжечка                          - 28%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Атрофия средних ножек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   мозжечка                                             - 28%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Повышение интенсивности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   сигнала от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средн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. ножек мозжечка - 22%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Атрофия моста                                  - 50% 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" y="4191000"/>
          <a:ext cx="2438400" cy="2305050"/>
        </p:xfrm>
        <a:graphic>
          <a:graphicData uri="http://schemas.openxmlformats.org/presentationml/2006/ole">
            <p:oleObj spid="_x0000_s41986" name="Фотография Photo Editor" r:id="rId3" imgW="2085714" imgH="2314286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8600" y="1524000"/>
          <a:ext cx="2514600" cy="2427288"/>
        </p:xfrm>
        <a:graphic>
          <a:graphicData uri="http://schemas.openxmlformats.org/presentationml/2006/ole">
            <p:oleObj spid="_x0000_s41987" name="Точечный рисунок" r:id="rId4" imgW="3742857" imgH="438211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ru-RU" sz="2800">
                <a:solidFill>
                  <a:srgbClr val="FF9900"/>
                </a:solidFill>
                <a:latin typeface="Tahoma" pitchFamily="34" charset="0"/>
              </a:rPr>
              <a:t>Прогрессирующий над</a:t>
            </a:r>
            <a:r>
              <a:rPr lang="en-US" sz="2800">
                <a:solidFill>
                  <a:srgbClr val="FF9900"/>
                </a:solidFill>
                <a:latin typeface="Tahoma" pitchFamily="34" charset="0"/>
              </a:rPr>
              <a:t>’</a:t>
            </a:r>
            <a:r>
              <a:rPr lang="ru-RU" sz="2800">
                <a:solidFill>
                  <a:srgbClr val="FF9900"/>
                </a:solidFill>
                <a:latin typeface="Tahoma" pitchFamily="34" charset="0"/>
              </a:rPr>
              <a:t>ядерный паралич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" y="1227138"/>
          <a:ext cx="2286000" cy="2241550"/>
        </p:xfrm>
        <a:graphic>
          <a:graphicData uri="http://schemas.openxmlformats.org/presentationml/2006/ole">
            <p:oleObj spid="_x0000_s43010" name="Фотография Photo Editor" r:id="rId3" imgW="2647619" imgH="2704762" progId="">
              <p:embed/>
            </p:oleObj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743200" y="1143000"/>
            <a:ext cx="6172200" cy="5715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Атрофия среднего мозга                 - 92%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Расширение третьего желудочка   - 92%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Повышение интенсивности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сигнала от среднего мозга              - 50%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Атрофия лобной коры                     - 58%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Атрофия височной коры                 - 58%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Повышение интенсивности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    сигнала от бледного шара               - 25%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Снижение интенсивности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    сигнала от скорлупы                        - 12%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</a:rPr>
              <a:t>Лакунарные очаги		       - 33%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6688" y="3962400"/>
          <a:ext cx="2424112" cy="2514600"/>
        </p:xfrm>
        <a:graphic>
          <a:graphicData uri="http://schemas.openxmlformats.org/presentationml/2006/ole">
            <p:oleObj spid="_x0000_s43011" name="Фотография Photo Editor" r:id="rId4" imgW="4610744" imgH="57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5750" y="354013"/>
            <a:ext cx="86439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Наследственные атаксии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–</a:t>
            </a:r>
          </a:p>
          <a:p>
            <a:pPr algn="just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клинически и генетически</a:t>
            </a:r>
          </a:p>
          <a:p>
            <a:pPr algn="just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гетерогенная группа заболеваний,</a:t>
            </a:r>
          </a:p>
          <a:p>
            <a:pPr algn="just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характеризующаяся нарушением</a:t>
            </a:r>
          </a:p>
          <a:p>
            <a:pPr algn="just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координации движений вследствие</a:t>
            </a:r>
          </a:p>
          <a:p>
            <a:pPr algn="just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прогрессирующей дегенерации</a:t>
            </a:r>
          </a:p>
          <a:p>
            <a:pPr algn="just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соответствующих афферентных и</a:t>
            </a:r>
          </a:p>
          <a:p>
            <a:pPr algn="just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эфферентных проводящих систем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339752" y="4149080"/>
            <a:ext cx="30243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80825"/>
                </a:solidFill>
                <a:latin typeface="Tahoma" pitchFamily="34" charset="0"/>
              </a:rPr>
              <a:t>Аутосомно-доминантные</a:t>
            </a:r>
          </a:p>
          <a:p>
            <a:pPr algn="ctr"/>
            <a:endParaRPr lang="ru-RU" sz="800" dirty="0">
              <a:solidFill>
                <a:srgbClr val="F80825"/>
              </a:solidFill>
              <a:latin typeface="Tahoma" pitchFamily="34" charset="0"/>
            </a:endParaRPr>
          </a:p>
          <a:p>
            <a:pPr algn="ctr"/>
            <a:r>
              <a:rPr lang="ru-RU" dirty="0">
                <a:solidFill>
                  <a:srgbClr val="F80825"/>
                </a:solidFill>
                <a:latin typeface="Tahoma" pitchFamily="34" charset="0"/>
              </a:rPr>
              <a:t>Аутосомно-рецессивные</a:t>
            </a:r>
          </a:p>
          <a:p>
            <a:pPr algn="ctr"/>
            <a:endParaRPr lang="ru-RU" sz="800" dirty="0">
              <a:solidFill>
                <a:srgbClr val="F80825"/>
              </a:solidFill>
              <a:latin typeface="Tahoma" pitchFamily="34" charset="0"/>
            </a:endParaRPr>
          </a:p>
          <a:p>
            <a:pPr algn="ctr"/>
            <a:r>
              <a:rPr lang="ru-RU" dirty="0">
                <a:solidFill>
                  <a:srgbClr val="F80825"/>
                </a:solidFill>
                <a:latin typeface="Tahoma" pitchFamily="34" charset="0"/>
              </a:rPr>
              <a:t>Сцепленные с полом</a:t>
            </a:r>
          </a:p>
        </p:txBody>
      </p:sp>
      <p:pic>
        <p:nvPicPr>
          <p:cNvPr id="51202" name="Picture 2" descr="http://im7-tub-ru.yandex.net/i?id=239273692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836712"/>
            <a:ext cx="2149221" cy="3012926"/>
          </a:xfrm>
          <a:prstGeom prst="rect">
            <a:avLst/>
          </a:prstGeom>
          <a:noFill/>
        </p:spPr>
      </p:pic>
      <p:pic>
        <p:nvPicPr>
          <p:cNvPr id="51204" name="Picture 4" descr="http://im1-tub-ru.yandex.net/i?id=118565344-2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45790"/>
            <a:ext cx="2016224" cy="3112210"/>
          </a:xfrm>
          <a:prstGeom prst="rect">
            <a:avLst/>
          </a:prstGeom>
          <a:noFill/>
        </p:spPr>
      </p:pic>
      <p:pic>
        <p:nvPicPr>
          <p:cNvPr id="51206" name="Picture 6" descr="http://im0-tub-ru.yandex.net/i?id=72366371-3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405545"/>
            <a:ext cx="3923928" cy="2452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520" y="500063"/>
            <a:ext cx="8892480" cy="62468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Вестибулоатактический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синдром при мигрени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4038600" cy="5715000"/>
          </a:xfrm>
        </p:spPr>
        <p:txBody>
          <a:bodyPr rtlCol="0"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Головокружение может развиваться во время ауры,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в период головной боли,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в </a:t>
            </a:r>
            <a:r>
              <a:rPr lang="ru-RU" sz="3200" b="1" dirty="0" err="1" smtClean="0">
                <a:solidFill>
                  <a:srgbClr val="0070C0"/>
                </a:solidFill>
              </a:rPr>
              <a:t>межприступный</a:t>
            </a:r>
            <a:r>
              <a:rPr lang="ru-RU" sz="3200" b="1" dirty="0" smtClean="0">
                <a:solidFill>
                  <a:srgbClr val="0070C0"/>
                </a:solidFill>
              </a:rPr>
              <a:t> период</a:t>
            </a:r>
            <a:r>
              <a:rPr lang="ru-RU" sz="32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ru-RU" sz="32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/>
              <a:t>Возможна аура без мигрени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Длится не более 1 часа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ru-RU" sz="3200" b="1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/>
              <a:t>Чаще болеют девочки подросткового возраста, у которых отмечается склонность к укачиванию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Головокружение может сопровождаться зрительными и чувствительными нарушениями,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None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расстройствами сознания,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None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интенсивной головной болью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/>
              <a:t>Приступы повторяются и полностью обратимы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Семейный анамнез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0724" name="Picture 5" descr="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0407" y="2636912"/>
            <a:ext cx="5193593" cy="4221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900113" y="620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Психогенное головокружение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85800" y="1428750"/>
            <a:ext cx="77724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>
                <a:latin typeface="Calibri" pitchFamily="34" charset="0"/>
              </a:rPr>
              <a:t>Головокружение отмечается у 70% больных с ипохондрическим неврозом и более чем у 80% больных с истерическим неврозом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>
                <a:latin typeface="Calibri" pitchFamily="34" charset="0"/>
              </a:rPr>
              <a:t>Не имеет вращательного характера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>
                <a:latin typeface="Calibri" pitchFamily="34" charset="0"/>
              </a:rPr>
              <a:t>Возникает в определенных ситуациях (например, в транспорте, в закрытых помещениях, на улице)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>
                <a:latin typeface="Calibri" pitchFamily="34" charset="0"/>
              </a:rPr>
              <a:t>Входит в структуру фобического синдрома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851648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Системное и несистемное головокружение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3400" y="2428875"/>
            <a:ext cx="7854950" cy="4429125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smtClean="0"/>
              <a:t>Системное г. –</a:t>
            </a:r>
            <a:r>
              <a:rPr lang="ru-RU" sz="28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иллюзорное движение неподвижной окружающей среды в любой плоскости, а также ощущение вращения или движения собственного тела в результате рассогласования информации между сенсорными системами каждой половины тела</a:t>
            </a:r>
            <a:r>
              <a:rPr lang="ru-RU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</a:t>
            </a:r>
            <a:endParaRPr lang="ru-RU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just" eaLnBrk="1" hangingPunct="1">
              <a:defRPr/>
            </a:pPr>
            <a:r>
              <a:rPr lang="ru-RU" smtClean="0"/>
              <a:t> </a:t>
            </a:r>
          </a:p>
          <a:p>
            <a:pPr marR="0" algn="just" eaLnBrk="1" hangingPunct="1">
              <a:defRPr/>
            </a:pPr>
            <a:r>
              <a:rPr lang="ru-RU" smtClean="0"/>
              <a:t>Несистемное – все остальное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813"/>
            <a:ext cx="8229600" cy="5857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Фобическое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постуральное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расстройство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72816"/>
            <a:ext cx="8929687" cy="4799434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800" b="1" dirty="0" smtClean="0"/>
              <a:t>Головокружение </a:t>
            </a:r>
            <a:r>
              <a:rPr lang="ru-RU" sz="2800" b="1" u="sng" dirty="0" smtClean="0"/>
              <a:t>несистемного характера </a:t>
            </a:r>
            <a:r>
              <a:rPr lang="ru-RU" sz="2800" b="1" dirty="0" smtClean="0"/>
              <a:t>возникают в положении стоя или при ходьбе.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dirty="0" smtClean="0"/>
              <a:t>При этом проба </a:t>
            </a:r>
            <a:r>
              <a:rPr lang="ru-RU" sz="2800" b="1" dirty="0" err="1" smtClean="0"/>
              <a:t>Ромберга</a:t>
            </a:r>
            <a:r>
              <a:rPr lang="ru-RU" sz="2800" b="1" dirty="0" smtClean="0"/>
              <a:t>, тандемная ходьба, стояние на одной ноге и </a:t>
            </a:r>
            <a:r>
              <a:rPr lang="ru-RU" sz="2800" b="1" dirty="0" err="1" smtClean="0"/>
              <a:t>постурография</a:t>
            </a:r>
            <a:r>
              <a:rPr lang="ru-RU" sz="2800" b="1" dirty="0" smtClean="0"/>
              <a:t> не выявляют отклонений от нормы.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dirty="0" smtClean="0"/>
              <a:t>Постоянное, то усиливающееся, то ослабевающее, чувство неустойчивости или кратковременные (несколько секунд или минут) ощущения расстройства координации.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Фобическое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постуральное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расстройство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b="1" dirty="0" smtClean="0"/>
              <a:t>Приступы головокружения могут возникать самопроизвольно, однако чаще провоцируются </a:t>
            </a:r>
            <a:r>
              <a:rPr lang="ru-RU" b="1" dirty="0" err="1" smtClean="0"/>
              <a:t>перцептивными</a:t>
            </a:r>
            <a:r>
              <a:rPr lang="ru-RU" b="1" dirty="0" smtClean="0"/>
              <a:t> стимулами (нахождение на мосту, на лестнице, в пустой комнате или на улице), а также социальными обстоятельствами (пребывание в магазине, в толпе, в ресторане или на концерте). </a:t>
            </a:r>
          </a:p>
          <a:p>
            <a:pPr marL="609600" indent="-609600">
              <a:lnSpc>
                <a:spcPct val="80000"/>
              </a:lnSpc>
            </a:pPr>
            <a:r>
              <a:rPr lang="ru-RU" b="1" dirty="0" smtClean="0"/>
              <a:t>Тревога (57%) и вегетативные расстройства развиваются во время и после головокружения. Большинство пациентов имеют приступы, сопровождающиеся и не сопровождающиеся тревогой.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Фобическое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постуральное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расстройство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b="1" dirty="0" smtClean="0"/>
              <a:t>Когнитивные нарушения зависят от выраженности тревожных расстройств и степени их сближения с типичными депрессиями.</a:t>
            </a:r>
          </a:p>
          <a:p>
            <a:pPr marL="609600" indent="-609600">
              <a:lnSpc>
                <a:spcPct val="80000"/>
              </a:lnSpc>
            </a:pPr>
            <a:r>
              <a:rPr lang="ru-RU" b="1" dirty="0" smtClean="0"/>
              <a:t>Склонность к навязчивым состояниям, легкая депрессия.</a:t>
            </a:r>
          </a:p>
          <a:p>
            <a:pPr marL="609600" indent="-609600">
              <a:lnSpc>
                <a:spcPct val="80000"/>
              </a:lnSpc>
            </a:pPr>
            <a:r>
              <a:rPr lang="ru-RU" b="1" dirty="0" smtClean="0"/>
              <a:t>Начало заболевания обычно совпадает со стрессом, тяжелым заболеванием или органическим заболеванием вестибулярной системы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900113" y="620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Гипервентиляционный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синдром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714375" y="1571625"/>
            <a:ext cx="77724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 b="1">
                <a:latin typeface="Calibri" pitchFamily="34" charset="0"/>
              </a:rPr>
              <a:t>Обусловлен тревожностью и депрессией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 b="1">
                <a:latin typeface="Calibri" pitchFamily="34" charset="0"/>
              </a:rPr>
              <a:t>Гипервентиляция сопровождается гипокапнией, алкалозом, сужением мозговых сосудов и снижением мозгового кровотока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 b="1">
                <a:latin typeface="Calibri" pitchFamily="34" charset="0"/>
              </a:rPr>
              <a:t>Головокружение часто сопровождается парестезией губ и языка, сердцебиением, страхом смерти, ознобом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 b="1">
                <a:latin typeface="Calibri" pitchFamily="34" charset="0"/>
              </a:rPr>
              <a:t>Диагностика: провокационная проба с трехминутной гипервентиляцией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800" b="1">
                <a:latin typeface="Calibri" pitchFamily="34" charset="0"/>
              </a:rPr>
              <a:t>Купирование приступа: «дыхание в мешок»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accent1">
                    <a:lumMod val="50000"/>
                  </a:schemeClr>
                </a:solidFill>
              </a:rPr>
              <a:t>Сенситивная атаксия: </a:t>
            </a:r>
            <a:r>
              <a:rPr lang="ru-RU" sz="3600" err="1" smtClean="0">
                <a:solidFill>
                  <a:schemeClr val="accent1">
                    <a:lumMod val="50000"/>
                  </a:schemeClr>
                </a:solidFill>
              </a:rPr>
              <a:t>фуникулярный</a:t>
            </a:r>
            <a:r>
              <a:rPr lang="ru-RU" sz="36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err="1" smtClean="0">
                <a:solidFill>
                  <a:schemeClr val="accent1">
                    <a:lumMod val="50000"/>
                  </a:schemeClr>
                </a:solidFill>
              </a:rPr>
              <a:t>миелоз</a:t>
            </a:r>
            <a:r>
              <a:rPr lang="ru-RU" sz="360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err="1" smtClean="0">
                <a:solidFill>
                  <a:schemeClr val="accent1">
                    <a:lumMod val="50000"/>
                  </a:schemeClr>
                </a:solidFill>
              </a:rPr>
              <a:t>полинейропатия</a:t>
            </a:r>
            <a:endParaRPr lang="ru-RU" sz="36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571625"/>
            <a:ext cx="4778375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Обусловлена нарушением глубокой чувствительности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Неустойчивость усиливается при закрытых глазах и в темноте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Причина: дисметаболические нарушения (сахарный диабет, алкоголизм), дефицит витамина В12</a:t>
            </a:r>
          </a:p>
        </p:txBody>
      </p:sp>
      <p:pic>
        <p:nvPicPr>
          <p:cNvPr id="348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5575" y="2303463"/>
            <a:ext cx="3629025" cy="35433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accent1">
                    <a:lumMod val="50000"/>
                  </a:schemeClr>
                </a:solidFill>
              </a:rPr>
              <a:t>Дегенеративные заболевания нервной системы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b="1" dirty="0" smtClean="0"/>
              <a:t>Нарушение </a:t>
            </a:r>
            <a:r>
              <a:rPr lang="ru-RU" b="1" dirty="0" err="1" smtClean="0"/>
              <a:t>постуральных</a:t>
            </a:r>
            <a:r>
              <a:rPr lang="ru-RU" b="1" dirty="0" smtClean="0"/>
              <a:t> рефлексов при болезни Паркинсона: </a:t>
            </a:r>
          </a:p>
          <a:p>
            <a:pPr algn="just" eaLnBrk="1" hangingPunct="1"/>
            <a:r>
              <a:rPr lang="ru-RU" b="1" dirty="0" smtClean="0"/>
              <a:t>падения, неустойчивость</a:t>
            </a:r>
          </a:p>
          <a:p>
            <a:pPr algn="just" eaLnBrk="1" hangingPunct="1"/>
            <a:r>
              <a:rPr lang="ru-RU" b="1" dirty="0" smtClean="0"/>
              <a:t>Сопутствующие симптомы: </a:t>
            </a:r>
          </a:p>
          <a:p>
            <a:pPr algn="just" eaLnBrk="1" hangingPunct="1"/>
            <a:endParaRPr lang="ru-RU" b="1" dirty="0" smtClean="0"/>
          </a:p>
          <a:p>
            <a:pPr algn="just" eaLnBrk="1" hangingPunct="1"/>
            <a:r>
              <a:rPr lang="ru-RU" b="1" dirty="0" smtClean="0"/>
              <a:t>гипокинезия, </a:t>
            </a:r>
          </a:p>
          <a:p>
            <a:pPr algn="just" eaLnBrk="1" hangingPunct="1"/>
            <a:r>
              <a:rPr lang="ru-RU" b="1" dirty="0" smtClean="0"/>
              <a:t>ригидность, </a:t>
            </a:r>
          </a:p>
          <a:p>
            <a:pPr algn="just" eaLnBrk="1" hangingPunct="1"/>
            <a:r>
              <a:rPr lang="ru-RU" b="1" dirty="0" smtClean="0"/>
              <a:t>Тремор.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Цервикогенное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головокружение - 0,3%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1357313"/>
            <a:ext cx="84582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u="sng" dirty="0">
                <a:latin typeface="Calibri" pitchFamily="34" charset="0"/>
              </a:rPr>
              <a:t>Нейроваскулярная гипотеза </a:t>
            </a:r>
            <a:r>
              <a:rPr lang="ru-RU" sz="2000" dirty="0">
                <a:latin typeface="Calibri" pitchFamily="34" charset="0"/>
              </a:rPr>
              <a:t>(</a:t>
            </a:r>
            <a:r>
              <a:rPr lang="ru-RU" sz="2000" dirty="0" err="1">
                <a:latin typeface="Calibri" pitchFamily="34" charset="0"/>
              </a:rPr>
              <a:t>Barre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Bertschi-Rochaix</a:t>
            </a:r>
            <a:r>
              <a:rPr lang="ru-RU" sz="2000" dirty="0">
                <a:latin typeface="Calibri" pitchFamily="34" charset="0"/>
              </a:rPr>
              <a:t>) Раздражение симпатического сплетения позвоночной артерии и спазм лабиринтной </a:t>
            </a:r>
            <a:r>
              <a:rPr lang="ru-RU" sz="2000" dirty="0" smtClean="0">
                <a:latin typeface="Calibri" pitchFamily="34" charset="0"/>
              </a:rPr>
              <a:t>артерии.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dirty="0" smtClean="0">
                <a:latin typeface="Calibri" pitchFamily="34" charset="0"/>
              </a:rPr>
              <a:t>Г. </a:t>
            </a:r>
            <a:r>
              <a:rPr lang="ru-RU" sz="2000" dirty="0">
                <a:latin typeface="Calibri" pitchFamily="34" charset="0"/>
              </a:rPr>
              <a:t>сочетается с головной болью, нечеткостью зрения, а иногда и </a:t>
            </a:r>
            <a:r>
              <a:rPr lang="ru-RU" sz="2000" dirty="0" err="1">
                <a:latin typeface="Calibri" pitchFamily="34" charset="0"/>
              </a:rPr>
              <a:t>липотимическими</a:t>
            </a:r>
            <a:r>
              <a:rPr lang="ru-RU" sz="2000" dirty="0">
                <a:latin typeface="Calibri" pitchFamily="34" charset="0"/>
              </a:rPr>
              <a:t> состояниями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dirty="0" smtClean="0">
                <a:latin typeface="Calibri" pitchFamily="34" charset="0"/>
              </a:rPr>
              <a:t>Синонимы</a:t>
            </a:r>
            <a:r>
              <a:rPr lang="ru-RU" sz="2000" dirty="0">
                <a:latin typeface="Calibri" pitchFamily="34" charset="0"/>
              </a:rPr>
              <a:t>: «синдром </a:t>
            </a:r>
            <a:r>
              <a:rPr lang="ru-RU" sz="2000" dirty="0" err="1">
                <a:latin typeface="Calibri" pitchFamily="34" charset="0"/>
              </a:rPr>
              <a:t>Барре-Льеу</a:t>
            </a:r>
            <a:r>
              <a:rPr lang="ru-RU" sz="2000" dirty="0">
                <a:latin typeface="Calibri" pitchFamily="34" charset="0"/>
              </a:rPr>
              <a:t>», «задний шейный симпатический синдром», «</a:t>
            </a:r>
            <a:r>
              <a:rPr lang="ru-RU" sz="2000" dirty="0" err="1">
                <a:latin typeface="Calibri" pitchFamily="34" charset="0"/>
              </a:rPr>
              <a:t>синдром</a:t>
            </a:r>
            <a:r>
              <a:rPr lang="ru-RU" sz="2000" dirty="0">
                <a:latin typeface="Calibri" pitchFamily="34" charset="0"/>
              </a:rPr>
              <a:t> позвоночной артерии»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u="sng" dirty="0">
                <a:latin typeface="Calibri" pitchFamily="34" charset="0"/>
              </a:rPr>
              <a:t>Гипотеза недостаточности кровоснабжения</a:t>
            </a:r>
            <a:r>
              <a:rPr lang="ru-RU" sz="2000" dirty="0"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Сдавление</a:t>
            </a:r>
            <a:r>
              <a:rPr lang="ru-RU" sz="2000" dirty="0">
                <a:latin typeface="Calibri" pitchFamily="34" charset="0"/>
              </a:rPr>
              <a:t> позвоночной артерии, снижающее приток крови к головному мозгу, - крайне редко возникает при остеохондрозе шейного отдела позвоночника</a:t>
            </a:r>
            <a:r>
              <a:rPr lang="ru-RU" sz="2000" dirty="0" smtClean="0">
                <a:latin typeface="Calibri" pitchFamily="34" charset="0"/>
              </a:rPr>
              <a:t>. Возможные </a:t>
            </a:r>
            <a:r>
              <a:rPr lang="ru-RU" sz="2000" dirty="0">
                <a:latin typeface="Calibri" pitchFamily="34" charset="0"/>
              </a:rPr>
              <a:t>причины - последствия тяжелой травмы шейного отдела позвоночника, </a:t>
            </a:r>
            <a:r>
              <a:rPr lang="ru-RU" sz="2000" dirty="0" err="1">
                <a:latin typeface="Calibri" pitchFamily="34" charset="0"/>
              </a:rPr>
              <a:t>спондилолистез</a:t>
            </a:r>
            <a:r>
              <a:rPr lang="ru-RU" sz="2000" dirty="0">
                <a:latin typeface="Calibri" pitchFamily="34" charset="0"/>
              </a:rPr>
              <a:t>, выраженный спондилез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Вестибулярная </a:t>
            </a:r>
            <a:r>
              <a:rPr lang="ru-RU" sz="3600" b="1" dirty="0" err="1" smtClean="0">
                <a:solidFill>
                  <a:srgbClr val="0070C0"/>
                </a:solidFill>
              </a:rPr>
              <a:t>пароксизмия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относительно редкое расстройство.</a:t>
            </a:r>
          </a:p>
          <a:p>
            <a:r>
              <a:rPr lang="ru-RU" dirty="0" smtClean="0"/>
              <a:t>повторяющиеся внезапные и кратковременные приступы головокружения, неустойчивости при ходьбе с сопутствующими вегетативными симптомами, шумом и снижением слуха, падениями. </a:t>
            </a:r>
          </a:p>
          <a:p>
            <a:r>
              <a:rPr lang="ru-RU" dirty="0" smtClean="0"/>
              <a:t>Описан случай вестибулярной </a:t>
            </a:r>
            <a:r>
              <a:rPr lang="ru-RU" dirty="0" err="1" smtClean="0"/>
              <a:t>пароксизмии</a:t>
            </a:r>
            <a:r>
              <a:rPr lang="ru-RU" dirty="0" smtClean="0"/>
              <a:t> при поражении периферического отдела вестибулярной системы, обусловленном </a:t>
            </a:r>
            <a:r>
              <a:rPr lang="ru-RU" b="1" dirty="0" smtClean="0"/>
              <a:t>нейроваскулярным конфликтом</a:t>
            </a:r>
            <a:r>
              <a:rPr lang="ru-RU" dirty="0" smtClean="0"/>
              <a:t>, установленным на основании МРТ черепных нервов.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 проведенном </a:t>
            </a:r>
            <a:r>
              <a:rPr lang="en-US" dirty="0" err="1" smtClean="0"/>
              <a:t>Serdiuk</a:t>
            </a:r>
            <a:r>
              <a:rPr lang="en-US" dirty="0" smtClean="0"/>
              <a:t> A.M. et al. </a:t>
            </a:r>
            <a:r>
              <a:rPr lang="ru-RU" dirty="0" smtClean="0"/>
              <a:t>(1998) опросе отдалённых последствий вестибулярного повреждения было показано, что первичное периферическое нарушение через 2 года распространяется на более высокие уровни мозга, вовлекая двигательную, вегетативную и </a:t>
            </a:r>
            <a:r>
              <a:rPr lang="ru-RU" dirty="0" err="1" smtClean="0"/>
              <a:t>лимбическую</a:t>
            </a:r>
            <a:r>
              <a:rPr lang="ru-RU" dirty="0" smtClean="0"/>
              <a:t> системы, приводя к появлению органической патологии со стороны нервной,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систем, поражение внутренних органов, включая железы внутренней секреции и психические нарушения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Зрительные нарушения и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могут протекать по типу выпадения полей зрения (скотомы, </a:t>
            </a:r>
            <a:r>
              <a:rPr lang="ru-RU" sz="2800" dirty="0" err="1" smtClean="0"/>
              <a:t>гомонимная</a:t>
            </a:r>
            <a:r>
              <a:rPr lang="ru-RU" sz="2800" dirty="0" smtClean="0"/>
              <a:t> гемианопсия, корковая слепота, реже – зрительная агнозия) или появления </a:t>
            </a:r>
            <a:r>
              <a:rPr lang="ru-RU" sz="2800" dirty="0" err="1" smtClean="0"/>
              <a:t>фотопсий</a:t>
            </a:r>
            <a:r>
              <a:rPr lang="ru-RU" sz="2800" dirty="0" smtClean="0"/>
              <a:t>. Нарушение зрения ("мушки" перед глазами, "затуманивание зрения", "негативные" скотомы) свидетельствуют об ишемии затылочных долей мозга 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1-tub-ru.yandex.net/i?id=170272016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5149368" cy="4797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ОТОГЕННОЕ ГОЛОВОКРУЖЕНИЕ – 33%</a:t>
            </a:r>
            <a:br>
              <a:rPr lang="ru-RU" b="1" dirty="0" smtClean="0"/>
            </a:br>
            <a:r>
              <a:rPr lang="ru-RU" dirty="0" smtClean="0"/>
              <a:t>(патология внутреннего уха)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427984" cy="4873752"/>
          </a:xfrm>
        </p:spPr>
        <p:txBody>
          <a:bodyPr/>
          <a:lstStyle/>
          <a:p>
            <a:r>
              <a:rPr lang="ru-RU" dirty="0" smtClean="0"/>
              <a:t>ДППГ – 50% (20% всех головокружений)</a:t>
            </a:r>
          </a:p>
          <a:p>
            <a:r>
              <a:rPr lang="ru-RU" dirty="0" smtClean="0"/>
              <a:t>Вестибулярный </a:t>
            </a:r>
            <a:r>
              <a:rPr lang="ru-RU" dirty="0" err="1" smtClean="0"/>
              <a:t>нейронит</a:t>
            </a:r>
            <a:r>
              <a:rPr lang="ru-RU" dirty="0" smtClean="0"/>
              <a:t> и лабиринтит – 15%</a:t>
            </a:r>
          </a:p>
          <a:p>
            <a:r>
              <a:rPr lang="ru-RU" dirty="0" err="1" smtClean="0"/>
              <a:t>Б.Меньера</a:t>
            </a:r>
            <a:r>
              <a:rPr lang="ru-RU" dirty="0" smtClean="0"/>
              <a:t> – 15%</a:t>
            </a:r>
          </a:p>
          <a:p>
            <a:r>
              <a:rPr lang="ru-RU" dirty="0" smtClean="0"/>
              <a:t>Двусторонний вестибулярный парез после </a:t>
            </a:r>
            <a:r>
              <a:rPr lang="ru-RU" dirty="0" err="1" smtClean="0"/>
              <a:t>ототоксических</a:t>
            </a:r>
            <a:r>
              <a:rPr lang="ru-RU" dirty="0" smtClean="0"/>
              <a:t> а/б</a:t>
            </a:r>
          </a:p>
          <a:p>
            <a:r>
              <a:rPr lang="ru-RU" dirty="0" err="1" smtClean="0"/>
              <a:t>Перилимфатический</a:t>
            </a:r>
            <a:r>
              <a:rPr lang="ru-RU" dirty="0" smtClean="0"/>
              <a:t> свищ </a:t>
            </a:r>
          </a:p>
          <a:p>
            <a:r>
              <a:rPr lang="ru-RU" dirty="0" smtClean="0"/>
              <a:t>Опухоль, сдавливающая </a:t>
            </a:r>
            <a:r>
              <a:rPr lang="en-US" dirty="0" smtClean="0"/>
              <a:t>YIII</a:t>
            </a:r>
            <a:r>
              <a:rPr lang="ru-RU" dirty="0" smtClean="0"/>
              <a:t>черепной нерв (</a:t>
            </a:r>
            <a:r>
              <a:rPr lang="ru-RU" dirty="0" err="1" smtClean="0"/>
              <a:t>шванома</a:t>
            </a:r>
            <a:r>
              <a:rPr lang="ru-RU" dirty="0" smtClean="0"/>
              <a:t> слухового нерва)</a:t>
            </a:r>
            <a:endParaRPr lang="ru-RU" dirty="0"/>
          </a:p>
        </p:txBody>
      </p:sp>
      <p:pic>
        <p:nvPicPr>
          <p:cNvPr id="11268" name="Picture 4" descr="http://im1-tub-ru.yandex.net/i?id=200867314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3079229" cy="205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АРИТМИИ И СД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проведение вестибулярной активации среди пациентов с головокружением вызывает аритмии в 15-30% случаев.</a:t>
            </a:r>
          </a:p>
          <a:p>
            <a:endParaRPr lang="ru-RU" dirty="0" smtClean="0"/>
          </a:p>
          <a:p>
            <a:r>
              <a:rPr lang="ru-RU" dirty="0" smtClean="0"/>
              <a:t>А у больных с диабетом с жалобами на головокружения полимодальные ВП выявили дисфункцию периферических нервов, особенно выраженную в вестибулярном и зрительном периферических органах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Несмотря на высокую распространенность головокружения среди населения, растущий научный и практический интерес многих специалистов в области </a:t>
            </a:r>
            <a:r>
              <a:rPr lang="ru-RU" b="1" dirty="0" err="1" smtClean="0"/>
              <a:t>вестибулологии</a:t>
            </a:r>
            <a:r>
              <a:rPr lang="ru-RU" b="1" dirty="0" smtClean="0"/>
              <a:t>, все же они еще недостаточно изучены, плохо поддаются лечению, и приводят к </a:t>
            </a:r>
            <a:r>
              <a:rPr lang="ru-RU" b="1" dirty="0" err="1" smtClean="0"/>
              <a:t>инвалидизации</a:t>
            </a:r>
            <a:r>
              <a:rPr lang="ru-RU" b="1" dirty="0" smtClean="0"/>
              <a:t> пациента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396 пациентов в неотложной неврологии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НОЗОЛОГИЯ ОСТРОГО ГОЛОВОКРУЖЕНИЯ В НЕОТЛОЖНОЙ НЕВРОЛОГИИ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 ПРИ ШО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124744"/>
          <a:ext cx="8964488" cy="534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8820472" cy="647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«Энцефалопатия»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23528" y="716831"/>
          <a:ext cx="8820472" cy="614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8435280" cy="621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неотложной неврологии периферическая </a:t>
            </a:r>
            <a:r>
              <a:rPr lang="ru-RU" dirty="0" err="1" smtClean="0"/>
              <a:t>вестибулопатия</a:t>
            </a:r>
            <a:r>
              <a:rPr lang="ru-RU" dirty="0" smtClean="0"/>
              <a:t> занимает огромное место у пациентов, поступивших с диагнозом «инсульт».</a:t>
            </a:r>
          </a:p>
          <a:p>
            <a:r>
              <a:rPr lang="ru-RU" dirty="0" smtClean="0"/>
              <a:t>Существующая </a:t>
            </a:r>
            <a:r>
              <a:rPr lang="ru-RU" dirty="0" err="1" smtClean="0"/>
              <a:t>гипердиагностика</a:t>
            </a:r>
            <a:r>
              <a:rPr lang="ru-RU" dirty="0" smtClean="0"/>
              <a:t> инсульта в ВБС у пациентов с жалобами на «головокружение» может быть снижена путем осмотра пациента врачами </a:t>
            </a:r>
            <a:r>
              <a:rPr lang="ru-RU" dirty="0" err="1" smtClean="0"/>
              <a:t>мультидисциплинарной</a:t>
            </a:r>
            <a:r>
              <a:rPr lang="ru-RU" dirty="0" smtClean="0"/>
              <a:t> бригады на этапе приемного отделения, так как вестибулярное головокружение является многофакторным синдромом.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086" y="0"/>
            <a:ext cx="3096914" cy="32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6440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ЦЕНТРАЛЬНОЕ – 2-23%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</a:t>
            </a:r>
            <a:r>
              <a:rPr lang="ru-RU" sz="2200" b="1" dirty="0" smtClean="0">
                <a:solidFill>
                  <a:schemeClr val="tx1"/>
                </a:solidFill>
              </a:rPr>
              <a:t>дисфункция центральных структур вестибулярного анализатора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3563888" cy="5517232"/>
          </a:xfrm>
        </p:spPr>
        <p:txBody>
          <a:bodyPr/>
          <a:lstStyle/>
          <a:p>
            <a:r>
              <a:rPr lang="ru-RU" dirty="0" smtClean="0"/>
              <a:t>Инсульт и ТИА – 30%</a:t>
            </a:r>
          </a:p>
          <a:p>
            <a:r>
              <a:rPr lang="ru-RU" dirty="0" smtClean="0"/>
              <a:t>Базилярная мигрень </a:t>
            </a:r>
          </a:p>
          <a:p>
            <a:pPr>
              <a:buNone/>
            </a:pPr>
            <a:r>
              <a:rPr lang="ru-RU" dirty="0" smtClean="0"/>
              <a:t>– 15%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Эпилептические при</a:t>
            </a:r>
          </a:p>
          <a:p>
            <a:pPr>
              <a:buNone/>
            </a:pPr>
            <a:r>
              <a:rPr lang="ru-RU" dirty="0" smtClean="0"/>
              <a:t>падки – 5%</a:t>
            </a:r>
          </a:p>
          <a:p>
            <a:r>
              <a:rPr lang="ru-RU" dirty="0" smtClean="0"/>
              <a:t>РС – 2%</a:t>
            </a:r>
          </a:p>
          <a:p>
            <a:r>
              <a:rPr lang="ru-RU" dirty="0" err="1" smtClean="0"/>
              <a:t>Мальформация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Арнольда-Киари</a:t>
            </a:r>
            <a:r>
              <a:rPr lang="ru-RU" dirty="0" smtClean="0"/>
              <a:t> – 1%</a:t>
            </a:r>
            <a:endParaRPr lang="ru-RU" dirty="0"/>
          </a:p>
        </p:txBody>
      </p:sp>
      <p:graphicFrame>
        <p:nvGraphicFramePr>
          <p:cNvPr id="10241" name="Object 4"/>
          <p:cNvGraphicFramePr>
            <a:graphicFrameLocks noChangeAspect="1"/>
          </p:cNvGraphicFramePr>
          <p:nvPr/>
        </p:nvGraphicFramePr>
        <p:xfrm>
          <a:off x="3419872" y="1340768"/>
          <a:ext cx="3229818" cy="3117191"/>
        </p:xfrm>
        <a:graphic>
          <a:graphicData uri="http://schemas.openxmlformats.org/presentationml/2006/ole">
            <p:oleObj spid="_x0000_s10241" name="Фотография Photo Editor" r:id="rId4" imgW="9723810" imgH="8888066" progId="">
              <p:embed/>
            </p:oleObj>
          </a:graphicData>
        </a:graphic>
      </p:graphicFrame>
      <p:pic>
        <p:nvPicPr>
          <p:cNvPr id="10243" name="Picture 3" descr="http://im5-tub-ru.yandex.net/i?id=202024695-6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276872"/>
            <a:ext cx="1790700" cy="142875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203" y="3140968"/>
            <a:ext cx="2798797" cy="25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SC079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077072"/>
            <a:ext cx="3024336" cy="24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Пациента с головокружением следует рассматривать как «сосудистого», учитывая множественные изменения при нейроофтальмологическом исследовании (в 78% случаев выявлены отрицательные скотомы («негативные»), чаще височной локализации, также </a:t>
            </a:r>
            <a:r>
              <a:rPr lang="ru-RU" dirty="0" err="1" smtClean="0"/>
              <a:t>ангиопатия</a:t>
            </a:r>
            <a:r>
              <a:rPr lang="ru-RU" dirty="0" smtClean="0"/>
              <a:t> и </a:t>
            </a:r>
            <a:r>
              <a:rPr lang="ru-RU" dirty="0" err="1" smtClean="0"/>
              <a:t>ангиосклероз</a:t>
            </a:r>
            <a:r>
              <a:rPr lang="ru-RU" dirty="0" smtClean="0"/>
              <a:t>, наличие церебрального атеросклероза, артериальной гипертонии); при кардиологическом (</a:t>
            </a:r>
            <a:r>
              <a:rPr lang="ru-RU" dirty="0" err="1" smtClean="0"/>
              <a:t>ЭХО-кардиоскопии</a:t>
            </a:r>
            <a:r>
              <a:rPr lang="ru-RU" dirty="0" smtClean="0"/>
              <a:t> у пациентов с периферической </a:t>
            </a:r>
            <a:r>
              <a:rPr lang="ru-RU" dirty="0" err="1" smtClean="0"/>
              <a:t>вестибулопатией</a:t>
            </a:r>
            <a:r>
              <a:rPr lang="ru-RU" dirty="0" smtClean="0"/>
              <a:t> выявлена </a:t>
            </a:r>
            <a:r>
              <a:rPr lang="ru-RU" dirty="0" err="1" smtClean="0"/>
              <a:t>диастолическая</a:t>
            </a:r>
            <a:r>
              <a:rPr lang="ru-RU" dirty="0" smtClean="0"/>
              <a:t> дисфункция левого желудочка </a:t>
            </a:r>
            <a:r>
              <a:rPr lang="en-US" dirty="0" smtClean="0"/>
              <a:t>I</a:t>
            </a:r>
            <a:r>
              <a:rPr lang="ru-RU" dirty="0" smtClean="0"/>
              <a:t> типа при склерозе аорты), при отоневрологическом (при аудиометрии: </a:t>
            </a:r>
            <a:r>
              <a:rPr lang="ru-RU" dirty="0" err="1" smtClean="0"/>
              <a:t>нейросенсорная</a:t>
            </a:r>
            <a:r>
              <a:rPr lang="ru-RU" dirty="0" smtClean="0"/>
              <a:t> тугоухость в сочетании с неустойчивостью и шумом в ушах). Имеющиеся поражения вестибулярного анализатора говорят о хронической ишемии данной зоны. 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Анамнез, жалобы.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err="1" smtClean="0"/>
              <a:t>Видеонистагмография</a:t>
            </a:r>
            <a:endParaRPr lang="ru-RU" dirty="0" smtClean="0"/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Компьютерная </a:t>
            </a:r>
            <a:r>
              <a:rPr lang="ru-RU" dirty="0" err="1" smtClean="0"/>
              <a:t>стабилометрия</a:t>
            </a:r>
            <a:endParaRPr lang="ru-RU" dirty="0" smtClean="0"/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Проба  </a:t>
            </a:r>
            <a:r>
              <a:rPr lang="ru-RU" dirty="0" err="1" smtClean="0"/>
              <a:t>Ромберга</a:t>
            </a:r>
            <a:endParaRPr lang="ru-RU" dirty="0" smtClean="0"/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Проба  </a:t>
            </a:r>
            <a:r>
              <a:rPr lang="ru-RU" dirty="0" err="1" smtClean="0"/>
              <a:t>Унтербергера</a:t>
            </a:r>
            <a:r>
              <a:rPr lang="ru-RU" dirty="0" smtClean="0"/>
              <a:t>-Фукуды ( шаговая, письменная)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Проба </a:t>
            </a:r>
            <a:r>
              <a:rPr lang="ru-RU" dirty="0" err="1" smtClean="0"/>
              <a:t>Уемуры</a:t>
            </a:r>
            <a:endParaRPr lang="ru-RU" dirty="0" smtClean="0"/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Проба попадания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Пробы вращательные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Калорическая проба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ru-RU" dirty="0" smtClean="0"/>
              <a:t>Метод </a:t>
            </a:r>
            <a:r>
              <a:rPr lang="ru-RU" dirty="0" err="1" smtClean="0"/>
              <a:t>кранио</a:t>
            </a:r>
            <a:r>
              <a:rPr lang="ru-RU" dirty="0" smtClean="0"/>
              <a:t>-</a:t>
            </a:r>
            <a:r>
              <a:rPr lang="ru-RU" dirty="0" err="1" smtClean="0"/>
              <a:t>корпо</a:t>
            </a:r>
            <a:r>
              <a:rPr lang="ru-RU" dirty="0" smtClean="0"/>
              <a:t>-графии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ru-RU" dirty="0" smtClean="0"/>
          </a:p>
          <a:p>
            <a:pPr>
              <a:buSzPct val="100000"/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327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Методы исследования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877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Показание к оперативному лечению:</a:t>
            </a:r>
          </a:p>
          <a:p>
            <a:pPr marL="651510" indent="-514350" algn="ctr">
              <a:buFont typeface="+mj-lt"/>
              <a:buAutoNum type="arabicPeriod"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 algn="ctr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Объемные образования задней черепной ямки</a:t>
            </a:r>
          </a:p>
          <a:p>
            <a:pPr marL="651510" indent="-514350" algn="ctr">
              <a:buFont typeface="+mj-lt"/>
              <a:buAutoNum type="arabicPeriod"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 algn="ctr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Гнойное воспаление  среднего и внутреннего уха, осложненное менингитом или абсцессом</a:t>
            </a:r>
          </a:p>
          <a:p>
            <a:pPr marL="651510" indent="-514350" algn="ctr">
              <a:buFont typeface="+mj-lt"/>
              <a:buAutoNum type="arabicPeriod"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 algn="ctr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Окклюзирующе-стенозирующие поражения  устья позвоночной артерии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4096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Лечение головокружения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7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Вестибулярный, слуховой, обонятельный, зрительный покой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Малосоленая диета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Отказ от курения, приема алкогольных напитков и токсичных препаратов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Введение щелочных препаратов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Коррекция кислотно-щелочного состава крови и электролитного баланса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Общие принципы консервативной терапии: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pPr marL="137160" indent="0" algn="ctr">
              <a:buNone/>
            </a:pPr>
            <a:endParaRPr lang="ru-RU" dirty="0">
              <a:solidFill>
                <a:srgbClr val="FFC000"/>
              </a:solidFill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1) Препараты, нормализующие кровоснабжение и энергетические процессы вестибулярных нейронов:</a:t>
            </a:r>
          </a:p>
          <a:p>
            <a:pPr>
              <a:buSzPct val="72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Кавинтон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SzPct val="72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Танакан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билобил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мемоплант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SzPct val="72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Вазобрал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SzPct val="72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Стугерон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сибелиум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pPr>
              <a:buSzPct val="72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Предуктал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Медикаментозное лечение: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2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2) Препараты, устраняющие вестибуловегетативную симптоматику: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err="1" smtClean="0">
                <a:solidFill>
                  <a:srgbClr val="FFC000"/>
                </a:solidFill>
              </a:rPr>
              <a:t>Холиноблокаторы</a:t>
            </a:r>
            <a:r>
              <a:rPr lang="ru-RU" sz="3200" b="1" dirty="0" smtClean="0">
                <a:solidFill>
                  <a:srgbClr val="FFC000"/>
                </a:solidFill>
              </a:rPr>
              <a:t>: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атропин,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платифиллин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скополамин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гиосциамин</a:t>
            </a:r>
            <a:endParaRPr lang="ru-RU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2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C000"/>
                </a:solidFill>
              </a:rPr>
              <a:t>Нейролептики: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торекан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аминазин</a:t>
            </a:r>
            <a:endParaRPr lang="ru-RU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2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u="sng" dirty="0" smtClean="0">
                <a:solidFill>
                  <a:srgbClr val="FFC000"/>
                </a:solidFill>
              </a:rPr>
              <a:t>Транквилизаторы: </a:t>
            </a:r>
            <a:r>
              <a:rPr lang="ru-RU" sz="3200" u="sng" dirty="0" err="1" smtClean="0">
                <a:solidFill>
                  <a:schemeClr val="tx1">
                    <a:lumMod val="95000"/>
                  </a:schemeClr>
                </a:solidFill>
              </a:rPr>
              <a:t>реланиум</a:t>
            </a:r>
            <a:endParaRPr lang="ru-RU" sz="3200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2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C000"/>
                </a:solidFill>
              </a:rPr>
              <a:t>Снотворные: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фенобарбитал</a:t>
            </a:r>
            <a:endParaRPr lang="ru-RU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2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err="1" smtClean="0">
                <a:solidFill>
                  <a:srgbClr val="FFC000"/>
                </a:solidFill>
              </a:rPr>
              <a:t>Психостимуляторы</a:t>
            </a:r>
            <a:r>
              <a:rPr lang="ru-RU" sz="3200" b="1" dirty="0" smtClean="0">
                <a:solidFill>
                  <a:srgbClr val="FFC000"/>
                </a:solidFill>
              </a:rPr>
              <a:t>: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сиднокарб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, кофеин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2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3) Препараты, модулирующие </a:t>
            </a:r>
            <a:r>
              <a:rPr lang="ru-RU" b="1" dirty="0" err="1" smtClean="0">
                <a:solidFill>
                  <a:srgbClr val="7030A0"/>
                </a:solidFill>
              </a:rPr>
              <a:t>гистаминэргическую</a:t>
            </a:r>
            <a:r>
              <a:rPr lang="ru-RU" b="1" dirty="0" smtClean="0">
                <a:solidFill>
                  <a:srgbClr val="7030A0"/>
                </a:solidFill>
              </a:rPr>
              <a:t> передачу: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C000"/>
                </a:solidFill>
              </a:rPr>
              <a:t>Антигистаминные препараты: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авиаморин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дипразин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меклозин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FFC000"/>
                </a:solidFill>
              </a:rPr>
              <a:t>Производные гистамина: </a:t>
            </a:r>
            <a:r>
              <a:rPr lang="ru-RU" u="sng" dirty="0" err="1" smtClean="0">
                <a:solidFill>
                  <a:schemeClr val="tx1">
                    <a:lumMod val="95000"/>
                  </a:schemeClr>
                </a:solidFill>
              </a:rPr>
              <a:t>бетасерк</a:t>
            </a:r>
            <a:r>
              <a:rPr lang="ru-RU" u="sng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u="sng" dirty="0" err="1" smtClean="0">
                <a:solidFill>
                  <a:schemeClr val="tx1">
                    <a:lumMod val="95000"/>
                  </a:schemeClr>
                </a:solidFill>
              </a:rPr>
              <a:t>бетагистины</a:t>
            </a:r>
            <a:endParaRPr lang="ru-RU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4) Комбинированные препараты: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Беллатаминал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балласпон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беллоид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Аэрон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Вертигохель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Фесископир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Кинедрил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845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Цитофлавин</a:t>
            </a:r>
            <a:r>
              <a:rPr lang="ru-RU" dirty="0" smtClean="0"/>
              <a:t> является сбалансированным комплексом из двух метаболитов (янтарная кислота, </a:t>
            </a:r>
            <a:r>
              <a:rPr lang="ru-RU" dirty="0" err="1" smtClean="0"/>
              <a:t>рибоксин</a:t>
            </a:r>
            <a:r>
              <a:rPr lang="ru-RU" dirty="0" smtClean="0"/>
              <a:t>) и двух коферментов витаминов (рибофлавин мононуклеотид - витамин В</a:t>
            </a:r>
            <a:r>
              <a:rPr lang="ru-RU" baseline="-25000" dirty="0" smtClean="0"/>
              <a:t>2</a:t>
            </a:r>
            <a:r>
              <a:rPr lang="ru-RU" dirty="0" smtClean="0"/>
              <a:t>, </a:t>
            </a:r>
            <a:r>
              <a:rPr lang="ru-RU" dirty="0" err="1" smtClean="0"/>
              <a:t>никотинамид</a:t>
            </a:r>
            <a:r>
              <a:rPr lang="ru-RU" dirty="0" smtClean="0"/>
              <a:t> - витамин РР).</a:t>
            </a:r>
          </a:p>
          <a:p>
            <a:r>
              <a:rPr lang="ru-RU" i="1" dirty="0" smtClean="0"/>
              <a:t>Янтарная кислота</a:t>
            </a:r>
            <a:r>
              <a:rPr lang="ru-RU" dirty="0" smtClean="0"/>
              <a:t> - эндогенный универсальный внутриклеточный метаболит, выполняющий в цикле трикарбоновых кислот Кребса, каталитическую функцию, снижает концентрацию </a:t>
            </a:r>
            <a:r>
              <a:rPr lang="ru-RU" dirty="0" err="1" smtClean="0"/>
              <a:t>лактата</a:t>
            </a:r>
            <a:r>
              <a:rPr lang="ru-RU" dirty="0" smtClean="0"/>
              <a:t>, </a:t>
            </a:r>
            <a:r>
              <a:rPr lang="ru-RU" dirty="0" err="1" smtClean="0"/>
              <a:t>пирувата</a:t>
            </a:r>
            <a:r>
              <a:rPr lang="ru-RU" dirty="0" smtClean="0"/>
              <a:t> и цитрата, которые накапливаются уже на ранних стадиях гипоксии, повышает кругооборот цикла, увеличивает объем энергии, необходимой для синтеза АТФ и белков (ГАМК). Фармакологические эффекты янтарной кислоты обеспечивают </a:t>
            </a:r>
            <a:r>
              <a:rPr lang="ru-RU" dirty="0" err="1" smtClean="0"/>
              <a:t>антигипоксическое</a:t>
            </a:r>
            <a:r>
              <a:rPr lang="ru-RU" dirty="0" smtClean="0"/>
              <a:t> действие за счет улучшения транспорта </a:t>
            </a:r>
            <a:r>
              <a:rPr lang="ru-RU" dirty="0" err="1" smtClean="0"/>
              <a:t>медиаторных</a:t>
            </a:r>
            <a:r>
              <a:rPr lang="ru-RU" dirty="0" smtClean="0"/>
              <a:t> аминокислот и увеличения концентрации ГАМК в мозговой ткани.</a:t>
            </a:r>
          </a:p>
          <a:p>
            <a:r>
              <a:rPr lang="ru-RU" i="1" dirty="0" err="1" smtClean="0"/>
              <a:t>Никотинамид</a:t>
            </a:r>
            <a:r>
              <a:rPr lang="ru-RU" dirty="0" smtClean="0"/>
              <a:t> - </a:t>
            </a:r>
            <a:r>
              <a:rPr lang="ru-RU" dirty="0" err="1" smtClean="0"/>
              <a:t>нейропротектор</a:t>
            </a:r>
            <a:r>
              <a:rPr lang="ru-RU" dirty="0" smtClean="0"/>
              <a:t>, относится к группе ферментов, являющихся переносчиками водорода, обеспечивающих окислительно-восстановительные процессы - </a:t>
            </a:r>
            <a:r>
              <a:rPr lang="ru-RU" dirty="0" err="1" smtClean="0"/>
              <a:t>антигипоксант</a:t>
            </a:r>
            <a:r>
              <a:rPr lang="ru-RU" dirty="0" smtClean="0"/>
              <a:t>, также оказывает и </a:t>
            </a:r>
            <a:r>
              <a:rPr lang="ru-RU" dirty="0" err="1" smtClean="0"/>
              <a:t>антиоксидантный</a:t>
            </a:r>
            <a:r>
              <a:rPr lang="ru-RU" dirty="0" smtClean="0"/>
              <a:t> эффект.</a:t>
            </a:r>
          </a:p>
          <a:p>
            <a:r>
              <a:rPr lang="ru-RU" i="1" dirty="0" err="1" smtClean="0"/>
              <a:t>Рибоксин</a:t>
            </a:r>
            <a:r>
              <a:rPr lang="ru-RU" dirty="0" smtClean="0"/>
              <a:t> - производное пурина, рассматривается как предшественник АТФ.</a:t>
            </a:r>
          </a:p>
          <a:p>
            <a:r>
              <a:rPr lang="ru-RU" i="1" dirty="0" smtClean="0"/>
              <a:t>Рибофлавин</a:t>
            </a:r>
            <a:r>
              <a:rPr lang="ru-RU" dirty="0" smtClean="0"/>
              <a:t> - мононуклеотид образуется в организме из рибофлавина, являясь продуктом </a:t>
            </a:r>
            <a:r>
              <a:rPr lang="ru-RU" dirty="0" err="1" smtClean="0"/>
              <a:t>фосфорилирования</a:t>
            </a:r>
            <a:r>
              <a:rPr lang="ru-RU" dirty="0" smtClean="0"/>
              <a:t> рибофлавина, входит в состав ферментов, регулирующих окислительно-восстановительные процессы, участвует в белковом и жировом обмене.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СПОСОБ ПРИМЕНЕНИЯ и ДОЗЫ</a:t>
            </a:r>
            <a:endParaRPr lang="ru-RU" dirty="0" smtClean="0"/>
          </a:p>
          <a:p>
            <a:r>
              <a:rPr lang="ru-RU" dirty="0" err="1" smtClean="0"/>
              <a:t>Цитофлавин</a:t>
            </a:r>
            <a:r>
              <a:rPr lang="ru-RU" baseline="30000" dirty="0" smtClean="0"/>
              <a:t>®</a:t>
            </a:r>
            <a:r>
              <a:rPr lang="ru-RU" dirty="0" smtClean="0"/>
              <a:t> применяется только внутривенно </a:t>
            </a:r>
            <a:r>
              <a:rPr lang="ru-RU" dirty="0" err="1" smtClean="0"/>
              <a:t>капельно</a:t>
            </a:r>
            <a:r>
              <a:rPr lang="ru-RU" dirty="0" smtClean="0"/>
              <a:t> (60 - 90 кап/мин.) в разведении на 100-200 мл 5-10% раствора глюкозы или 0.9% раствора натрия хлорида. </a:t>
            </a:r>
            <a:br>
              <a:rPr lang="ru-RU" dirty="0" smtClean="0"/>
            </a:br>
            <a:r>
              <a:rPr lang="ru-RU" dirty="0" smtClean="0"/>
              <a:t>1. При остром нарушении мозгового кровообращения препарат вводится в максимально ранние сроки от начала развития заболевания в объеме 10 мл (1 ампула) на введение в разведении с раствором глюкозы или натрия хлорида с интервалом 8-12 часов в течение 10 дней. При тяжелой форме течения заболевания разовую дозу увеличивают до 20 мл. </a:t>
            </a:r>
            <a:br>
              <a:rPr lang="ru-RU" dirty="0" smtClean="0"/>
            </a:br>
            <a:r>
              <a:rPr lang="ru-RU" dirty="0" smtClean="0"/>
              <a:t>2. При </a:t>
            </a:r>
            <a:r>
              <a:rPr lang="ru-RU" dirty="0" err="1" smtClean="0"/>
              <a:t>дисциркуляторной</a:t>
            </a:r>
            <a:r>
              <a:rPr lang="ru-RU" dirty="0" smtClean="0"/>
              <a:t> энцефалопатии и последствиях нарушения мозгового кровообращения препарат вводится в объёме 10 мл (1 ампула) на введение в разведении с раствором глюкозы или натрия хлорида один раз в сутки в течение 10 дней. </a:t>
            </a:r>
            <a:br>
              <a:rPr lang="ru-RU" dirty="0" smtClean="0"/>
            </a:br>
            <a:r>
              <a:rPr lang="ru-RU" dirty="0" smtClean="0"/>
              <a:t>3. При токсической и </a:t>
            </a:r>
            <a:r>
              <a:rPr lang="ru-RU" dirty="0" err="1" smtClean="0"/>
              <a:t>гипоксической</a:t>
            </a:r>
            <a:r>
              <a:rPr lang="ru-RU" dirty="0" smtClean="0"/>
              <a:t> энцефалопатии препарат вводится в объёме 10 мл (1 ампула) на введение в разведении с раствором глюкозы или натрия хлорида два раза в сутки через 8-12 часов в течение 5 дней. При коматозном состоянии вводится в объеме 20 мл (2 ампулы) на введение в разведении на 200 мл раствора глюкозы. При посленаркозной депрессии вводится однократно в тех же дозах.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24 мг 2 раза 2 мес.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Показания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Меньера</a:t>
            </a:r>
            <a:r>
              <a:rPr lang="ru-RU" dirty="0" smtClean="0"/>
              <a:t>, характеризующийся следующими основными симптомами:</a:t>
            </a:r>
          </a:p>
          <a:p>
            <a:r>
              <a:rPr lang="ru-RU" dirty="0" smtClean="0"/>
              <a:t>— головокружение (сопровождающееся тошнотой, рвотой);</a:t>
            </a:r>
          </a:p>
          <a:p>
            <a:r>
              <a:rPr lang="ru-RU" dirty="0" smtClean="0"/>
              <a:t>— снижение слуха (тугоухость);</a:t>
            </a:r>
          </a:p>
          <a:p>
            <a:r>
              <a:rPr lang="ru-RU" dirty="0" smtClean="0"/>
              <a:t>— шум в ушах.</a:t>
            </a:r>
          </a:p>
          <a:p>
            <a:r>
              <a:rPr lang="ru-RU" dirty="0" smtClean="0"/>
              <a:t>Симптоматическое лечение вестибулярного головокружения (</a:t>
            </a:r>
            <a:r>
              <a:rPr lang="ru-RU" dirty="0" err="1" smtClean="0"/>
              <a:t>вертиго</a:t>
            </a:r>
            <a:r>
              <a:rPr lang="ru-RU" dirty="0" smtClean="0"/>
              <a:t>).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2-tub-ru.yandex.net/i?id=126732953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1419225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1647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НЕЦЕРЕБРАЛЬНОЕ ГОЛОВОКРУЖЕНИЕ – 33% </a:t>
            </a:r>
            <a:br>
              <a:rPr lang="ru-RU" b="1" dirty="0" smtClean="0"/>
            </a:br>
            <a:r>
              <a:rPr lang="ru-RU" dirty="0" smtClean="0"/>
              <a:t>(ССЗ, токсические или метаболические нарушения)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32856"/>
            <a:ext cx="4067944" cy="4341096"/>
          </a:xfrm>
        </p:spPr>
        <p:txBody>
          <a:bodyPr/>
          <a:lstStyle/>
          <a:p>
            <a:r>
              <a:rPr lang="ru-RU" dirty="0" err="1" smtClean="0"/>
              <a:t>Постуральная</a:t>
            </a:r>
            <a:r>
              <a:rPr lang="ru-RU" dirty="0" smtClean="0"/>
              <a:t> гипотензия</a:t>
            </a:r>
          </a:p>
          <a:p>
            <a:r>
              <a:rPr lang="ru-RU" dirty="0" smtClean="0"/>
              <a:t>Аритмия</a:t>
            </a:r>
          </a:p>
          <a:p>
            <a:r>
              <a:rPr lang="ru-RU" dirty="0" smtClean="0"/>
              <a:t>Гипогликемия и СД  -5%</a:t>
            </a:r>
          </a:p>
          <a:p>
            <a:r>
              <a:rPr lang="ru-RU" dirty="0" smtClean="0"/>
              <a:t>Воздействие лекарственных препаратов – 16%</a:t>
            </a:r>
          </a:p>
          <a:p>
            <a:r>
              <a:rPr lang="ru-RU" dirty="0" smtClean="0"/>
              <a:t>Вирусные инфекции без поражения уха – 4-40%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im5-tub-ru.yandex.net/i?id=81317830-1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1390650" cy="1428750"/>
          </a:xfrm>
          <a:prstGeom prst="rect">
            <a:avLst/>
          </a:prstGeom>
          <a:noFill/>
        </p:spPr>
      </p:pic>
      <p:pic>
        <p:nvPicPr>
          <p:cNvPr id="9220" name="Picture 4" descr="http://im6-tub-ru.yandex.net/i?id=417273010-1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140968"/>
            <a:ext cx="2143125" cy="1428750"/>
          </a:xfrm>
          <a:prstGeom prst="rect">
            <a:avLst/>
          </a:prstGeom>
          <a:noFill/>
        </p:spPr>
      </p:pic>
      <p:pic>
        <p:nvPicPr>
          <p:cNvPr id="9222" name="Picture 6" descr="http://im5-tub-ru.yandex.net/i?id=265075428-6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17032"/>
            <a:ext cx="1905000" cy="1428750"/>
          </a:xfrm>
          <a:prstGeom prst="rect">
            <a:avLst/>
          </a:prstGeom>
          <a:noFill/>
        </p:spPr>
      </p:pic>
      <p:pic>
        <p:nvPicPr>
          <p:cNvPr id="9224" name="Picture 8" descr="http://im0-tub-ru.yandex.net/i?id=332359211-5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429250"/>
            <a:ext cx="1381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5058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54569"/>
            <a:ext cx="9144000" cy="7112569"/>
          </a:xfrm>
        </p:spPr>
      </p:pic>
    </p:spTree>
    <p:extLst>
      <p:ext uri="{BB962C8B-B14F-4D97-AF65-F5344CB8AC3E}">
        <p14:creationId xmlns:p14="http://schemas.microsoft.com/office/powerpoint/2010/main" xmlns="" val="38273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НЕЛОКАЛИЗОВАННОЕ ГОЛОВОКРУЖЕНИЕ – 50% </a:t>
            </a:r>
            <a:br>
              <a:rPr lang="ru-RU" b="1" dirty="0" smtClean="0"/>
            </a:br>
            <a:r>
              <a:rPr lang="ru-RU" dirty="0" smtClean="0"/>
              <a:t>(клинические проявления </a:t>
            </a:r>
            <a:r>
              <a:rPr lang="ru-RU" dirty="0" err="1" smtClean="0"/>
              <a:t>псих.расстройств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Невыявленной</a:t>
            </a:r>
            <a:r>
              <a:rPr lang="ru-RU" dirty="0" smtClean="0"/>
              <a:t> этиологии – 75% всего нелокализованного Г.</a:t>
            </a:r>
          </a:p>
          <a:p>
            <a:r>
              <a:rPr lang="ru-RU" dirty="0" smtClean="0"/>
              <a:t>Тревожные и панические расстройства</a:t>
            </a:r>
          </a:p>
          <a:p>
            <a:r>
              <a:rPr lang="ru-RU" dirty="0" smtClean="0"/>
              <a:t>Посттравматическое Г.</a:t>
            </a:r>
          </a:p>
          <a:p>
            <a:r>
              <a:rPr lang="ru-RU" dirty="0" err="1" smtClean="0"/>
              <a:t>Гипервентиляционный</a:t>
            </a:r>
            <a:r>
              <a:rPr lang="ru-RU" dirty="0" smtClean="0"/>
              <a:t> синдром</a:t>
            </a:r>
          </a:p>
          <a:p>
            <a:r>
              <a:rPr lang="ru-RU" dirty="0" smtClean="0"/>
              <a:t>МСНР в пожилом возрасте</a:t>
            </a:r>
          </a:p>
          <a:p>
            <a:r>
              <a:rPr lang="ru-RU" dirty="0" smtClean="0"/>
              <a:t>Симуляция</a:t>
            </a:r>
            <a:endParaRPr lang="ru-RU" dirty="0"/>
          </a:p>
        </p:txBody>
      </p:sp>
      <p:pic>
        <p:nvPicPr>
          <p:cNvPr id="4" name="Picture 2" descr="http://im4-tub-ru.yandex.net/i?id=80797373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90290"/>
            <a:ext cx="3347864" cy="3267710"/>
          </a:xfrm>
          <a:prstGeom prst="rect">
            <a:avLst/>
          </a:prstGeom>
          <a:noFill/>
        </p:spPr>
      </p:pic>
      <p:pic>
        <p:nvPicPr>
          <p:cNvPr id="8194" name="Picture 2" descr="http://im7-tub-ru.yandex.net/i?id=236296041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378376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/>
          <a:lstStyle/>
          <a:p>
            <a:r>
              <a:rPr lang="ru-RU" dirty="0" smtClean="0"/>
              <a:t>ОСНОВНЫЕ ТИПЫ Г.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79512" y="908720"/>
          <a:ext cx="8748464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779"/>
                <a:gridCol w="3833128"/>
                <a:gridCol w="35065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Жалобы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Вестибулярное</a:t>
                      </a:r>
                      <a:r>
                        <a:rPr lang="ru-RU" dirty="0" smtClean="0"/>
                        <a:t> (системное 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Ощущение движения (вращения. Кружения, падения или раскачивания) собственного тела или окружающих предметов; тошнота, рвота, НР, нистагм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Вестибулярная система на любом уровне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Предоб-морочное</a:t>
                      </a:r>
                      <a:r>
                        <a:rPr lang="ru-RU" b="1" dirty="0" smtClean="0"/>
                        <a:t> состояние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Ощущение дурноты,</a:t>
                      </a:r>
                      <a:r>
                        <a:rPr lang="ru-RU" baseline="0" dirty="0" smtClean="0"/>
                        <a:t> потемнения в глазах, «проваливания»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З.ССС, </a:t>
                      </a:r>
                      <a:r>
                        <a:rPr lang="ru-RU" dirty="0" err="1" smtClean="0"/>
                        <a:t>гиповолемия</a:t>
                      </a:r>
                      <a:r>
                        <a:rPr lang="ru-RU" dirty="0" smtClean="0"/>
                        <a:t>, расстройства ВНС.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Неустойчивость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НР и походки</a:t>
                      </a:r>
                      <a:r>
                        <a:rPr lang="ru-RU" baseline="0" dirty="0" smtClean="0"/>
                        <a:t>, исчезновение Г. в положении сидя или лежа, признаки неврологического заболевания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З.ЦНС или ПНС;</a:t>
                      </a:r>
                    </a:p>
                    <a:p>
                      <a:r>
                        <a:rPr lang="ru-RU" dirty="0" smtClean="0"/>
                        <a:t>Двусторонняя </a:t>
                      </a:r>
                      <a:r>
                        <a:rPr lang="ru-RU" dirty="0" err="1" smtClean="0"/>
                        <a:t>вестибулопатия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Психогенное</a:t>
                      </a:r>
                      <a:r>
                        <a:rPr lang="ru-RU" b="1" baseline="0" dirty="0" smtClean="0"/>
                        <a:t>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признаков др.типов Г., отмечаются симптомы психического расстройства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Тревожные, депрессивные и др.психогенные расстройства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Дифференциальная диагностика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 дифференциальной диагностике синдрома головокружения в неотложной неврологии необходимо опираться :</a:t>
            </a:r>
          </a:p>
          <a:p>
            <a:r>
              <a:rPr lang="ru-RU" dirty="0" smtClean="0"/>
              <a:t>выявление сопутствующих нарушений (снижение слуха, очаговые неврологические симптомы), </a:t>
            </a:r>
          </a:p>
          <a:p>
            <a:r>
              <a:rPr lang="ru-RU" dirty="0" smtClean="0"/>
              <a:t>а также на анализ течения заболевания (впервые возникшее или рецидивирующее головокружение), </a:t>
            </a:r>
          </a:p>
          <a:p>
            <a:r>
              <a:rPr lang="ru-RU" dirty="0" smtClean="0"/>
              <a:t>провоцирующих факторов, </a:t>
            </a:r>
          </a:p>
          <a:p>
            <a:r>
              <a:rPr lang="ru-RU" dirty="0" smtClean="0"/>
              <a:t>особенностей нистагма, сопровождающего головокружение.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114800" cy="6858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Сочетание системного головокружения с очаговой неврологической симптоматикой характерно для ОНМК в ВБС,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опухолей мостомозжечкового угла и задней черепной ямки.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частности, по многим указанным причинам клинико-неврологическая диагностика мозжечкового инсульта затруднена в острейшем периоде.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40968"/>
            <a:ext cx="36576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nevrino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1808" y="1"/>
            <a:ext cx="3812191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639</TotalTime>
  <Words>1775</Words>
  <Application>Microsoft Office PowerPoint</Application>
  <PresentationFormat>Экран (4:3)</PresentationFormat>
  <Paragraphs>261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Эркер</vt:lpstr>
      <vt:lpstr>Фотография Photo Editor</vt:lpstr>
      <vt:lpstr>Точечный рисунок</vt:lpstr>
      <vt:lpstr>Проблемы диагностики и лечения вестибулопатий в неотложной неврологии</vt:lpstr>
      <vt:lpstr>Системное и несистемное головокружение</vt:lpstr>
      <vt:lpstr>ОТОГЕННОЕ ГОЛОВОКРУЖЕНИЕ – 33% (патология внутреннего уха)</vt:lpstr>
      <vt:lpstr>ЦЕНТРАЛЬНОЕ – 2-23%  (дисфункция центральных структур вестибулярного анализатора)</vt:lpstr>
      <vt:lpstr>НЕЦЕРЕБРАЛЬНОЕ ГОЛОВОКРУЖЕНИЕ – 33%  (ССЗ, токсические или метаболические нарушения)</vt:lpstr>
      <vt:lpstr>НЕЛОКАЛИЗОВАННОЕ ГОЛОВОКРУЖЕНИЕ – 50%  (клинические проявления псих.расстройств)</vt:lpstr>
      <vt:lpstr>ОСНОВНЫЕ ТИПЫ Г.</vt:lpstr>
      <vt:lpstr>Дифференциальная диагностика Г.</vt:lpstr>
      <vt:lpstr>Слайд 9</vt:lpstr>
      <vt:lpstr>Слайд 10</vt:lpstr>
      <vt:lpstr>Мозжечковая атаксия</vt:lpstr>
      <vt:lpstr>Слайд 12</vt:lpstr>
      <vt:lpstr>Слайд 13</vt:lpstr>
      <vt:lpstr>Слайд 14</vt:lpstr>
      <vt:lpstr>Слайд 15</vt:lpstr>
      <vt:lpstr>Слайд 16</vt:lpstr>
      <vt:lpstr>Слайд 17</vt:lpstr>
      <vt:lpstr>Вестибулоатактический синдром при мигрени</vt:lpstr>
      <vt:lpstr>Слайд 19</vt:lpstr>
      <vt:lpstr>Фобическое постуральное расстройство</vt:lpstr>
      <vt:lpstr>Фобическое постуральное расстройство</vt:lpstr>
      <vt:lpstr>Фобическое постуральное расстройство</vt:lpstr>
      <vt:lpstr>Слайд 23</vt:lpstr>
      <vt:lpstr>Сенситивная атаксия: фуникулярный миелоз, полинейропатия</vt:lpstr>
      <vt:lpstr>Дегенеративные заболевания нервной системы</vt:lpstr>
      <vt:lpstr>Слайд 26</vt:lpstr>
      <vt:lpstr>Вестибулярная пароксизмия </vt:lpstr>
      <vt:lpstr>NB!</vt:lpstr>
      <vt:lpstr>Зрительные нарушения и г.</vt:lpstr>
      <vt:lpstr>АРИТМИИ И СД</vt:lpstr>
      <vt:lpstr>Слайд 31</vt:lpstr>
      <vt:lpstr>396 пациентов в неотложной неврологии</vt:lpstr>
      <vt:lpstr>НОЗОЛОГИЯ ОСТРОГО ГОЛОВОКРУЖЕНИЯ В НЕОТЛОЖНОЙ НЕВРОЛОГИИ</vt:lpstr>
      <vt:lpstr>ЖАЛОБЫ ПРИ ШО</vt:lpstr>
      <vt:lpstr>Слайд 35</vt:lpstr>
      <vt:lpstr>«Энцефалопатия»</vt:lpstr>
      <vt:lpstr>Слайд 37</vt:lpstr>
      <vt:lpstr>Слайд 38</vt:lpstr>
      <vt:lpstr>ВЫВОДЫ</vt:lpstr>
      <vt:lpstr>Слайд 40</vt:lpstr>
      <vt:lpstr>Методы исследования</vt:lpstr>
      <vt:lpstr>Лечение головокружения</vt:lpstr>
      <vt:lpstr>Общие принципы консервативной терапии:</vt:lpstr>
      <vt:lpstr> Медикаментозное лечение:</vt:lpstr>
      <vt:lpstr>Слайд 45</vt:lpstr>
      <vt:lpstr>Слайд 46</vt:lpstr>
      <vt:lpstr>Слайд 47</vt:lpstr>
      <vt:lpstr>Слайд 48</vt:lpstr>
      <vt:lpstr>24 мг 2 раза 2 мес.</vt:lpstr>
      <vt:lpstr>Слайд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диагностики и лечения острых вестибулопатий</dc:title>
  <dc:creator>Nata</dc:creator>
  <cp:lastModifiedBy>Nata</cp:lastModifiedBy>
  <cp:revision>70</cp:revision>
  <dcterms:created xsi:type="dcterms:W3CDTF">2013-11-25T15:36:31Z</dcterms:created>
  <dcterms:modified xsi:type="dcterms:W3CDTF">2013-11-26T21:05:46Z</dcterms:modified>
</cp:coreProperties>
</file>