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70" r:id="rId5"/>
    <p:sldId id="261" r:id="rId6"/>
    <p:sldId id="266" r:id="rId7"/>
    <p:sldId id="269" r:id="rId8"/>
    <p:sldId id="273" r:id="rId9"/>
    <p:sldId id="268" r:id="rId10"/>
    <p:sldId id="264" r:id="rId11"/>
    <p:sldId id="271" r:id="rId12"/>
    <p:sldId id="274" r:id="rId13"/>
    <p:sldId id="27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531" autoAdjust="0"/>
    <p:restoredTop sz="94660"/>
  </p:normalViewPr>
  <p:slideViewPr>
    <p:cSldViewPr>
      <p:cViewPr>
        <p:scale>
          <a:sx n="60" d="100"/>
          <a:sy n="60" d="100"/>
        </p:scale>
        <p:origin x="-422" y="-3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6.xlsx"/><Relationship Id="rId1" Type="http://schemas.openxmlformats.org/officeDocument/2006/relationships/image" Target="../media/image9.png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</c:v>
                </c:pt>
                <c:pt idx="1">
                  <c:v>1</c:v>
                </c:pt>
              </c:numCache>
            </c:numRef>
          </c:val>
        </c:ser>
        <c:shape val="cylinder"/>
        <c:axId val="44786816"/>
        <c:axId val="44788352"/>
        <c:axId val="0"/>
      </c:bar3DChart>
      <c:catAx>
        <c:axId val="44786816"/>
        <c:scaling>
          <c:orientation val="minMax"/>
        </c:scaling>
        <c:axPos val="b"/>
        <c:tickLblPos val="nextTo"/>
        <c:crossAx val="44788352"/>
        <c:crosses val="autoZero"/>
        <c:auto val="1"/>
        <c:lblAlgn val="ctr"/>
        <c:lblOffset val="100"/>
      </c:catAx>
      <c:valAx>
        <c:axId val="44788352"/>
        <c:scaling>
          <c:orientation val="minMax"/>
        </c:scaling>
        <c:axPos val="l"/>
        <c:majorGridlines/>
        <c:numFmt formatCode="General" sourceLinked="1"/>
        <c:tickLblPos val="nextTo"/>
        <c:crossAx val="44786816"/>
        <c:crosses val="autoZero"/>
        <c:crossBetween val="between"/>
      </c:valAx>
    </c:plotArea>
    <c:plotVisOnly val="1"/>
  </c:chart>
  <c:spPr>
    <a:gradFill rotWithShape="1">
      <a:gsLst>
        <a:gs pos="0">
          <a:schemeClr val="accent1">
            <a:tint val="50000"/>
            <a:satMod val="300000"/>
          </a:schemeClr>
        </a:gs>
        <a:gs pos="35000">
          <a:schemeClr val="accent1">
            <a:tint val="37000"/>
            <a:satMod val="300000"/>
          </a:schemeClr>
        </a:gs>
        <a:gs pos="100000">
          <a:schemeClr val="accent1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1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5.9084256417100404E-2"/>
          <c:y val="3.2826345982371843E-2"/>
          <c:w val="0.742393122469861"/>
          <c:h val="0.9399991320060920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IY A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IY B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shape val="cylinder"/>
        <c:axId val="44825216"/>
        <c:axId val="43319680"/>
        <c:axId val="0"/>
      </c:bar3DChart>
      <c:catAx>
        <c:axId val="44825216"/>
        <c:scaling>
          <c:orientation val="minMax"/>
        </c:scaling>
        <c:axPos val="b"/>
        <c:numFmt formatCode="General" sourceLinked="1"/>
        <c:tickLblPos val="nextTo"/>
        <c:crossAx val="43319680"/>
        <c:crosses val="autoZero"/>
        <c:auto val="1"/>
        <c:lblAlgn val="ctr"/>
        <c:lblOffset val="100"/>
      </c:catAx>
      <c:valAx>
        <c:axId val="43319680"/>
        <c:scaling>
          <c:orientation val="minMax"/>
        </c:scaling>
        <c:axPos val="l"/>
        <c:majorGridlines/>
        <c:numFmt formatCode="General" sourceLinked="1"/>
        <c:tickLblPos val="nextTo"/>
        <c:crossAx val="4482521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75303816895769349"/>
          <c:y val="0.38955704692690701"/>
          <c:w val="0.23001267849993323"/>
          <c:h val="0.15574690875805858"/>
        </c:manualLayout>
      </c:layout>
    </c:legend>
    <c:plotVisOnly val="1"/>
  </c:chart>
  <c:spPr>
    <a:gradFill rotWithShape="1">
      <a:gsLst>
        <a:gs pos="0">
          <a:schemeClr val="accent2">
            <a:tint val="50000"/>
            <a:satMod val="300000"/>
          </a:schemeClr>
        </a:gs>
        <a:gs pos="35000">
          <a:schemeClr val="accent2">
            <a:tint val="37000"/>
            <a:satMod val="300000"/>
          </a:schemeClr>
        </a:gs>
        <a:gs pos="100000">
          <a:schemeClr val="accent2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2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гепатит С</c:v>
                </c:pt>
                <c:pt idx="1">
                  <c:v>Ig G к ВГС «+» в стадии латенции </c:v>
                </c:pt>
                <c:pt idx="2">
                  <c:v>потребители наркотиков</c:v>
                </c:pt>
                <c:pt idx="3">
                  <c:v>множественные оперативные вмешательства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</c:v>
                </c:pt>
                <c:pt idx="1">
                  <c:v>33.300000000000004</c:v>
                </c:pt>
                <c:pt idx="2">
                  <c:v>66</c:v>
                </c:pt>
                <c:pt idx="3">
                  <c:v>33</c:v>
                </c:pt>
              </c:numCache>
            </c:numRef>
          </c:val>
        </c:ser>
        <c:shape val="cylinder"/>
        <c:axId val="43357312"/>
        <c:axId val="43358848"/>
        <c:axId val="0"/>
      </c:bar3DChart>
      <c:catAx>
        <c:axId val="43357312"/>
        <c:scaling>
          <c:orientation val="minMax"/>
        </c:scaling>
        <c:axPos val="b"/>
        <c:tickLblPos val="nextTo"/>
        <c:crossAx val="43358848"/>
        <c:crosses val="autoZero"/>
        <c:auto val="1"/>
        <c:lblAlgn val="ctr"/>
        <c:lblOffset val="100"/>
      </c:catAx>
      <c:valAx>
        <c:axId val="43358848"/>
        <c:scaling>
          <c:orientation val="minMax"/>
        </c:scaling>
        <c:axPos val="l"/>
        <c:majorGridlines/>
        <c:numFmt formatCode="General" sourceLinked="1"/>
        <c:tickLblPos val="nextTo"/>
        <c:crossAx val="43357312"/>
        <c:crosses val="autoZero"/>
        <c:crossBetween val="between"/>
      </c:valAx>
      <c:spPr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палочкоядерный сдвиг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моноциитоз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лимфоцитоз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22.6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СОЭ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6.8</c:v>
                </c:pt>
              </c:numCache>
            </c:numRef>
          </c:val>
        </c:ser>
        <c:shape val="cylinder"/>
        <c:axId val="44876544"/>
        <c:axId val="44878080"/>
        <c:axId val="0"/>
      </c:bar3DChart>
      <c:catAx>
        <c:axId val="44876544"/>
        <c:scaling>
          <c:orientation val="minMax"/>
        </c:scaling>
        <c:delete val="1"/>
        <c:axPos val="b"/>
        <c:tickLblPos val="none"/>
        <c:crossAx val="44878080"/>
        <c:crosses val="autoZero"/>
        <c:auto val="1"/>
        <c:lblAlgn val="ctr"/>
        <c:lblOffset val="100"/>
      </c:catAx>
      <c:valAx>
        <c:axId val="44878080"/>
        <c:scaling>
          <c:orientation val="minMax"/>
        </c:scaling>
        <c:axPos val="l"/>
        <c:majorGridlines/>
        <c:numFmt formatCode="General" sourceLinked="1"/>
        <c:tickLblPos val="nextTo"/>
        <c:crossAx val="448765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400"/>
          </a:pPr>
          <a:endParaRPr lang="ru-RU"/>
        </a:p>
      </c:txPr>
    </c:legend>
    <c:plotVisOnly val="1"/>
  </c:chart>
  <c:spPr>
    <a:gradFill rotWithShape="1">
      <a:gsLst>
        <a:gs pos="0">
          <a:schemeClr val="accent2">
            <a:tint val="50000"/>
            <a:satMod val="300000"/>
          </a:schemeClr>
        </a:gs>
        <a:gs pos="35000">
          <a:schemeClr val="accent2">
            <a:tint val="37000"/>
            <a:satMod val="300000"/>
          </a:schemeClr>
        </a:gs>
        <a:gs pos="100000">
          <a:schemeClr val="accent2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2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6823365028767809"/>
          <c:y val="5.3293065034815963E-2"/>
          <c:w val="0.51575514498637876"/>
          <c:h val="0.8806727931130778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герпес зостер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себорейный дерматит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66.7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волосатая  лейкоплакия языка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83.3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ангулярный хейлит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91.7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онихомикоз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91</c:v>
                </c:pt>
              </c:numCache>
            </c:numRef>
          </c:val>
        </c:ser>
        <c:shape val="cylinder"/>
        <c:axId val="44926848"/>
        <c:axId val="44928384"/>
        <c:axId val="0"/>
      </c:bar3DChart>
      <c:catAx>
        <c:axId val="44926848"/>
        <c:scaling>
          <c:orientation val="minMax"/>
        </c:scaling>
        <c:delete val="1"/>
        <c:axPos val="b"/>
        <c:tickLblPos val="none"/>
        <c:crossAx val="44928384"/>
        <c:crosses val="autoZero"/>
        <c:auto val="1"/>
        <c:lblAlgn val="ctr"/>
        <c:lblOffset val="100"/>
      </c:catAx>
      <c:valAx>
        <c:axId val="44928384"/>
        <c:scaling>
          <c:orientation val="minMax"/>
        </c:scaling>
        <c:axPos val="l"/>
        <c:majorGridlines/>
        <c:numFmt formatCode="General" sourceLinked="1"/>
        <c:tickLblPos val="nextTo"/>
        <c:crossAx val="44926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986729185918582"/>
          <c:y val="0.15945845386709528"/>
          <c:w val="0.30318954023980144"/>
          <c:h val="0.71373555982269965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sideWall>
      <c:spPr>
        <a:blipFill>
          <a:blip xmlns:r="http://schemas.openxmlformats.org/officeDocument/2006/relationships" r:embed="rId1"/>
          <a:stretch>
            <a:fillRect/>
          </a:stretch>
        </a:blipFill>
      </c:spPr>
    </c:sideWall>
    <c:backWall>
      <c:spPr>
        <a:blipFill>
          <a:blip xmlns:r="http://schemas.openxmlformats.org/officeDocument/2006/relationships" r:embed="rId1"/>
          <a:stretch>
            <a:fillRect/>
          </a:stretch>
        </a:blip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двигательные нарушения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83.3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дизартрия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83.3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чмн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СМПНП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33.300000000000004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ВИЧ-ЭП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ВИЧ-деменция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8.3000000000000007</c:v>
                </c:pt>
              </c:numCache>
            </c:numRef>
          </c:val>
        </c:ser>
        <c:shape val="cylinder"/>
        <c:axId val="45290240"/>
        <c:axId val="45291776"/>
        <c:axId val="0"/>
      </c:bar3DChart>
      <c:catAx>
        <c:axId val="45290240"/>
        <c:scaling>
          <c:orientation val="minMax"/>
        </c:scaling>
        <c:axPos val="b"/>
        <c:numFmt formatCode="General" sourceLinked="1"/>
        <c:tickLblPos val="nextTo"/>
        <c:crossAx val="45291776"/>
        <c:crosses val="autoZero"/>
        <c:auto val="1"/>
        <c:lblAlgn val="ctr"/>
        <c:lblOffset val="100"/>
      </c:catAx>
      <c:valAx>
        <c:axId val="45291776"/>
        <c:scaling>
          <c:orientation val="minMax"/>
        </c:scaling>
        <c:axPos val="l"/>
        <c:majorGridlines/>
        <c:numFmt formatCode="General" sourceLinked="1"/>
        <c:tickLblPos val="nextTo"/>
        <c:crossAx val="45290240"/>
        <c:crosses val="autoZero"/>
        <c:crossBetween val="between"/>
      </c:valAx>
    </c:plotArea>
    <c:legend>
      <c:legendPos val="r"/>
      <c:legendEntry>
        <c:idx val="2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ru-RU"/>
          </a:p>
        </c:txPr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онемение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покалывание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жжение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боль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45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слабость</c:v>
                </c:pt>
              </c:strCache>
            </c:strRef>
          </c:tx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hape val="cylinder"/>
        <c:axId val="45320448"/>
        <c:axId val="45322240"/>
        <c:axId val="0"/>
      </c:bar3DChart>
      <c:catAx>
        <c:axId val="45320448"/>
        <c:scaling>
          <c:orientation val="minMax"/>
        </c:scaling>
        <c:axPos val="b"/>
        <c:numFmt formatCode="General" sourceLinked="1"/>
        <c:tickLblPos val="nextTo"/>
        <c:crossAx val="45322240"/>
        <c:crosses val="autoZero"/>
        <c:auto val="1"/>
        <c:lblAlgn val="ctr"/>
        <c:lblOffset val="100"/>
      </c:catAx>
      <c:valAx>
        <c:axId val="45322240"/>
        <c:scaling>
          <c:orientation val="minMax"/>
        </c:scaling>
        <c:axPos val="l"/>
        <c:majorGridlines/>
        <c:numFmt formatCode="General" sourceLinked="1"/>
        <c:tickLblPos val="nextTo"/>
        <c:crossAx val="453204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F4B6-6507-4D1E-8663-8FE5D5F2798E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F13A3-9D13-42E4-A542-D68BE25E5A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F4B6-6507-4D1E-8663-8FE5D5F2798E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F13A3-9D13-42E4-A542-D68BE25E5A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F4B6-6507-4D1E-8663-8FE5D5F2798E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F13A3-9D13-42E4-A542-D68BE25E5A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F4B6-6507-4D1E-8663-8FE5D5F2798E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F13A3-9D13-42E4-A542-D68BE25E5A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F4B6-6507-4D1E-8663-8FE5D5F2798E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F13A3-9D13-42E4-A542-D68BE25E5A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F4B6-6507-4D1E-8663-8FE5D5F2798E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F13A3-9D13-42E4-A542-D68BE25E5A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F4B6-6507-4D1E-8663-8FE5D5F2798E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F13A3-9D13-42E4-A542-D68BE25E5A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F4B6-6507-4D1E-8663-8FE5D5F2798E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F13A3-9D13-42E4-A542-D68BE25E5A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F4B6-6507-4D1E-8663-8FE5D5F2798E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F13A3-9D13-42E4-A542-D68BE25E5A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F4B6-6507-4D1E-8663-8FE5D5F2798E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F13A3-9D13-42E4-A542-D68BE25E5A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F4B6-6507-4D1E-8663-8FE5D5F2798E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F13A3-9D13-42E4-A542-D68BE25E5A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EF4B6-6507-4D1E-8663-8FE5D5F2798E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F13A3-9D13-42E4-A542-D68BE25E5A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071546"/>
            <a:ext cx="7772400" cy="3051770"/>
          </a:xfrm>
          <a:solidFill>
            <a:srgbClr val="92D050"/>
          </a:solidFill>
          <a:ln>
            <a:solidFill>
              <a:srgbClr val="00B050"/>
            </a:solidFill>
            <a:prstDash val="sysDot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ПОЛИНЕЙРОПАТИЯ </a:t>
            </a:r>
            <a:br>
              <a:rPr lang="ru-RU" dirty="0" smtClean="0"/>
            </a:br>
            <a:r>
              <a:rPr lang="ru-RU" dirty="0" smtClean="0"/>
              <a:t>ПРИ ВИЧ </a:t>
            </a:r>
            <a:r>
              <a:rPr lang="ru-RU" cap="small" dirty="0" smtClean="0"/>
              <a:t>ИНФЕКЦИИ</a:t>
            </a:r>
            <a:endParaRPr lang="ru-RU" cap="small" dirty="0"/>
          </a:p>
        </p:txBody>
      </p:sp>
      <p:pic>
        <p:nvPicPr>
          <p:cNvPr id="4" name="Picture 2" descr="D:\Документы 2012\СНО 2012-2013\СНО 2013-2014\СНО-ВИЧ Аптикеева Э.Д\ВИЧ\СНО-ВИЧ Аптикеева Э.Д\вич-альбом\ВИЧ-инфекция стоп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6750" y="-1"/>
            <a:ext cx="2187251" cy="2852937"/>
          </a:xfrm>
          <a:prstGeom prst="rect">
            <a:avLst/>
          </a:prstGeom>
          <a:noFill/>
        </p:spPr>
      </p:pic>
      <p:pic>
        <p:nvPicPr>
          <p:cNvPr id="5" name="Picture 3" descr="D:\Документы 2012\СНО 2012-2013\СНО 2013-2014\СНО-ВИЧ Аптикеева Э.Д\ВИЧ\СНО-ВИЧ Аптикеева Э.Д\вич-альбом\ВИЧ-инфекция.кожа стопа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4077072"/>
            <a:ext cx="2762605" cy="2780928"/>
          </a:xfrm>
          <a:prstGeom prst="rect">
            <a:avLst/>
          </a:prstGeom>
          <a:noFill/>
        </p:spPr>
      </p:pic>
      <p:sp>
        <p:nvSpPr>
          <p:cNvPr id="7" name="Стрелка вправо 6"/>
          <p:cNvSpPr/>
          <p:nvPr/>
        </p:nvSpPr>
        <p:spPr>
          <a:xfrm rot="6174942">
            <a:off x="541004" y="3014155"/>
            <a:ext cx="1398547" cy="969361"/>
          </a:xfrm>
          <a:prstGeom prst="rightArrow">
            <a:avLst>
              <a:gd name="adj1" fmla="val 2312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нта лицом вверх 11"/>
          <p:cNvSpPr/>
          <p:nvPr/>
        </p:nvSpPr>
        <p:spPr>
          <a:xfrm rot="21050310">
            <a:off x="2653773" y="3623001"/>
            <a:ext cx="7249876" cy="2780928"/>
          </a:xfrm>
          <a:prstGeom prst="ribbon2">
            <a:avLst/>
          </a:prstGeom>
          <a:solidFill>
            <a:schemeClr val="accent6">
              <a:lumMod val="40000"/>
              <a:lumOff val="60000"/>
            </a:schemeClr>
          </a:solidFill>
          <a:ln>
            <a:gradFill>
              <a:gsLst>
                <a:gs pos="0">
                  <a:srgbClr val="FFFF00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  <a:defRPr/>
            </a:pPr>
            <a:r>
              <a:rPr lang="ru-RU" b="1" dirty="0">
                <a:solidFill>
                  <a:schemeClr val="tx1"/>
                </a:solidFill>
              </a:rPr>
              <a:t>Подготовила – </a:t>
            </a:r>
            <a:r>
              <a:rPr lang="ru-RU" b="1" dirty="0" err="1">
                <a:solidFill>
                  <a:schemeClr val="tx1"/>
                </a:solidFill>
              </a:rPr>
              <a:t>Аптикеева</a:t>
            </a:r>
            <a:r>
              <a:rPr lang="ru-RU" b="1" dirty="0">
                <a:solidFill>
                  <a:schemeClr val="tx1"/>
                </a:solidFill>
              </a:rPr>
              <a:t> Э.Д., 504 группа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ru-RU" b="1" dirty="0">
                <a:solidFill>
                  <a:schemeClr val="tx1"/>
                </a:solidFill>
              </a:rPr>
              <a:t>Научный руководитель – </a:t>
            </a:r>
            <a:r>
              <a:rPr lang="ru-RU" b="1" dirty="0" smtClean="0">
                <a:solidFill>
                  <a:schemeClr val="tx1"/>
                </a:solidFill>
              </a:rPr>
              <a:t>к.м.н., доцент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ru-RU" b="1" dirty="0" smtClean="0">
                <a:solidFill>
                  <a:schemeClr val="tx1"/>
                </a:solidFill>
              </a:rPr>
              <a:t>Жеребятьева </a:t>
            </a:r>
            <a:r>
              <a:rPr lang="ru-RU" b="1" dirty="0">
                <a:solidFill>
                  <a:schemeClr val="tx1"/>
                </a:solidFill>
              </a:rPr>
              <a:t>О.О.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ru-RU" b="1" dirty="0">
                <a:solidFill>
                  <a:schemeClr val="tx1"/>
                </a:solidFill>
              </a:rPr>
              <a:t>Кафедра </a:t>
            </a:r>
            <a:r>
              <a:rPr lang="ru-RU" b="1" dirty="0" err="1">
                <a:solidFill>
                  <a:schemeClr val="tx1"/>
                </a:solidFill>
              </a:rPr>
              <a:t>дерматовенерологии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Неврологические проявления у ВИЧ-инфицированных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28662" y="1714488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%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Аксональная дистальная </a:t>
            </a:r>
            <a:r>
              <a:rPr lang="ru-RU" dirty="0" err="1" smtClean="0"/>
              <a:t>полинейропатия</a:t>
            </a:r>
            <a:r>
              <a:rPr lang="ru-RU" dirty="0" smtClean="0"/>
              <a:t> н.конечностей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9126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71538" y="1714488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%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1. </a:t>
            </a:r>
            <a:r>
              <a:rPr lang="ru-RU" dirty="0" smtClean="0"/>
              <a:t>  У </a:t>
            </a:r>
            <a:r>
              <a:rPr lang="ru-RU" dirty="0" smtClean="0"/>
              <a:t>ВИЧ-инфицированных в 33,3% случаев имеется аксональная дистальная </a:t>
            </a:r>
            <a:r>
              <a:rPr lang="ru-RU" dirty="0" err="1" smtClean="0"/>
              <a:t>полинейропатия</a:t>
            </a:r>
            <a:r>
              <a:rPr lang="ru-RU" dirty="0" smtClean="0"/>
              <a:t> не только нижних конечностей, но и черепных нервов (33%).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/>
              <a:t>2</a:t>
            </a:r>
            <a:r>
              <a:rPr lang="ru-RU" dirty="0" smtClean="0"/>
              <a:t>. Сочетанное поражение кожи, видимых слизистых, ЧМН и дистальная </a:t>
            </a:r>
            <a:r>
              <a:rPr lang="ru-RU" dirty="0" err="1" smtClean="0"/>
              <a:t>полинейропатия</a:t>
            </a:r>
            <a:r>
              <a:rPr lang="ru-RU" dirty="0" smtClean="0"/>
              <a:t> могут являться критерием ВИЧ-инфицированности.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Лента лицом вверх 4"/>
          <p:cNvSpPr/>
          <p:nvPr/>
        </p:nvSpPr>
        <p:spPr>
          <a:xfrm>
            <a:off x="-324544" y="908720"/>
            <a:ext cx="8928992" cy="2484856"/>
          </a:xfrm>
          <a:prstGeom prst="ribbon2">
            <a:avLst>
              <a:gd name="adj1" fmla="val 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Содержимое 3" descr="PC12089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578909" y="0"/>
            <a:ext cx="9722909" cy="729218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12976"/>
            <a:ext cx="7236296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Справка: ВИЧ-инфекция в Российской Федерации в 2012 г.:</a:t>
            </a:r>
            <a:endParaRPr lang="ru-RU" dirty="0" smtClean="0"/>
          </a:p>
          <a:p>
            <a:r>
              <a:rPr lang="ru-RU" dirty="0" smtClean="0"/>
              <a:t>Общее </a:t>
            </a:r>
            <a:r>
              <a:rPr lang="ru-RU" dirty="0"/>
              <a:t>число россиян, инфицированных ВИЧ, зарегистрированных в Российской Федерации до 31 марта 2012 г. составило </a:t>
            </a:r>
            <a:r>
              <a:rPr lang="ru-RU" b="1" dirty="0"/>
              <a:t>665 590</a:t>
            </a:r>
            <a:r>
              <a:rPr lang="ru-RU" dirty="0"/>
              <a:t> человек (по данным, сообщенным на 30 мая 2012 г.), в том числе 5 968 детей в возрасте до 15 лет.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Наиболее пораженные субъекты Российской Федерации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4100" b="1" u="sng" dirty="0" smtClean="0">
                <a:solidFill>
                  <a:srgbClr val="0070C0"/>
                </a:solidFill>
              </a:rPr>
              <a:t>Области:</a:t>
            </a:r>
          </a:p>
          <a:p>
            <a:r>
              <a:rPr lang="ru-RU" dirty="0" smtClean="0"/>
              <a:t>Иркутская </a:t>
            </a:r>
            <a:r>
              <a:rPr lang="ru-RU" dirty="0"/>
              <a:t>(зарегистрировано 1349,3 живущих с ВИЧ на 100 тыс. населения), </a:t>
            </a:r>
            <a:endParaRPr lang="ru-RU" dirty="0" smtClean="0"/>
          </a:p>
          <a:p>
            <a:r>
              <a:rPr lang="ru-RU" dirty="0" smtClean="0"/>
              <a:t>Самарская </a:t>
            </a:r>
            <a:r>
              <a:rPr lang="ru-RU" dirty="0"/>
              <a:t>(1259,0), </a:t>
            </a:r>
            <a:endParaRPr lang="ru-RU" dirty="0" smtClean="0"/>
          </a:p>
          <a:p>
            <a:r>
              <a:rPr lang="ru-RU" dirty="0" smtClean="0"/>
              <a:t>Свердловская </a:t>
            </a:r>
            <a:r>
              <a:rPr lang="ru-RU" dirty="0"/>
              <a:t>(1065,1), </a:t>
            </a:r>
            <a:endParaRPr lang="ru-RU" dirty="0" smtClean="0"/>
          </a:p>
          <a:p>
            <a:r>
              <a:rPr lang="ru-RU" dirty="0" smtClean="0"/>
              <a:t>Ленинградская </a:t>
            </a:r>
            <a:r>
              <a:rPr lang="ru-RU" dirty="0"/>
              <a:t>(1055,4),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Оренбургская </a:t>
            </a:r>
            <a:r>
              <a:rPr lang="ru-RU" dirty="0">
                <a:solidFill>
                  <a:srgbClr val="FF0000"/>
                </a:solidFill>
              </a:rPr>
              <a:t>(977,9) </a:t>
            </a:r>
            <a:r>
              <a:rPr lang="ru-RU" dirty="0" smtClean="0">
                <a:solidFill>
                  <a:srgbClr val="FF0000"/>
                </a:solidFill>
              </a:rPr>
              <a:t>и т.д.</a:t>
            </a:r>
            <a:r>
              <a:rPr lang="ru-RU" dirty="0" smtClean="0"/>
              <a:t>,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Дистальная </a:t>
            </a:r>
            <a:r>
              <a:rPr lang="ru-RU" dirty="0" smtClean="0"/>
              <a:t>симметричная, преимущественно сенсорная, </a:t>
            </a:r>
            <a:r>
              <a:rPr lang="ru-RU" dirty="0" err="1" smtClean="0"/>
              <a:t>полинейропатия</a:t>
            </a:r>
            <a:r>
              <a:rPr lang="ru-RU" dirty="0" smtClean="0"/>
              <a:t> обусловлена дегенерацией аксонов и встречается почти у 30% больных </a:t>
            </a:r>
            <a:r>
              <a:rPr lang="ru-RU" dirty="0" err="1" smtClean="0"/>
              <a:t>СПИДом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Периферическую </a:t>
            </a:r>
            <a:r>
              <a:rPr lang="ru-RU" dirty="0" err="1"/>
              <a:t>полинейропатию</a:t>
            </a:r>
            <a:r>
              <a:rPr lang="ru-RU" dirty="0"/>
              <a:t> вызывают в основном НИОТ — </a:t>
            </a:r>
            <a:r>
              <a:rPr lang="ru-RU" dirty="0" err="1"/>
              <a:t>зальцитабин</a:t>
            </a:r>
            <a:r>
              <a:rPr lang="ru-RU" dirty="0"/>
              <a:t>, </a:t>
            </a:r>
            <a:r>
              <a:rPr lang="ru-RU" dirty="0" err="1"/>
              <a:t>диданозин</a:t>
            </a:r>
            <a:r>
              <a:rPr lang="ru-RU" dirty="0"/>
              <a:t> и </a:t>
            </a:r>
            <a:r>
              <a:rPr lang="ru-RU" dirty="0" err="1"/>
              <a:t>ставудин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Цель исследования</a:t>
            </a:r>
            <a:endParaRPr lang="ru-RU" dirty="0"/>
          </a:p>
        </p:txBody>
      </p:sp>
      <p:pic>
        <p:nvPicPr>
          <p:cNvPr id="3074" name="Picture 2" descr="D:\Документы 2012\СНО 2012-2013\СНО 2013-2014\СНО-ВИЧ Аптикеева Э.Д\ВИЧ\СНО-ВИЧ Аптикеева Э.Д\вич-альбом\ВИЧ-инфекциякожа3jp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697760"/>
            <a:ext cx="2880320" cy="2160240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93232" y="1916832"/>
            <a:ext cx="5550768" cy="254888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проанализировать </a:t>
            </a:r>
            <a:r>
              <a:rPr lang="ru-RU" dirty="0" err="1" smtClean="0"/>
              <a:t>дермато-неврологические</a:t>
            </a:r>
            <a:r>
              <a:rPr lang="ru-RU" dirty="0" smtClean="0"/>
              <a:t> особенности у ВИЧ-инфицированных.</a:t>
            </a:r>
          </a:p>
          <a:p>
            <a:endParaRPr lang="ru-RU" dirty="0"/>
          </a:p>
        </p:txBody>
      </p:sp>
      <p:pic>
        <p:nvPicPr>
          <p:cNvPr id="3075" name="Picture 3" descr="D:\Документы 2012\СНО 2012-2013\СНО 2013-2014\СНО-ВИЧ Аптикеева Э.Д\ВИЧ\СНО-ВИЧ Аптикеева Э.Д\вич-альбом\ВИЧ-инфекц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72816"/>
            <a:ext cx="2766067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Материалы и методы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dirty="0"/>
              <a:t>анализ 12 историй болезни ВИЧ-инфицированных пациентов, доставленных в неврологический стационар с подозрением на инсульт, в возрасте 32 до 71 лет, средний возраст 51,4±16,5 лет, 11 мужчин и 1 женщина. </a:t>
            </a:r>
            <a:endParaRPr lang="ru-RU" dirty="0" smtClean="0"/>
          </a:p>
          <a:p>
            <a:r>
              <a:rPr lang="ru-RU" dirty="0" smtClean="0"/>
              <a:t>Статистическая </a:t>
            </a:r>
            <a:r>
              <a:rPr lang="ru-RU" dirty="0"/>
              <a:t>обработка проводилась с использованием методов вариационной статистики. Рассчитывали средние значения показателей (М) и их стандартную ошибку (</a:t>
            </a:r>
            <a:r>
              <a:rPr lang="ru-RU" dirty="0" err="1"/>
              <a:t>m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72560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/>
              <a:t>Характеристика пациентов</a:t>
            </a:r>
            <a:br>
              <a:rPr lang="ru-RU" sz="3600" dirty="0" smtClean="0"/>
            </a:br>
            <a:r>
              <a:rPr lang="en-US" sz="3600" dirty="0" smtClean="0"/>
              <a:t>(n=12)</a:t>
            </a:r>
            <a:r>
              <a:rPr lang="ru-RU" sz="3600" dirty="0" smtClean="0"/>
              <a:t>, средний возраст </a:t>
            </a:r>
            <a:r>
              <a:rPr lang="ru-RU" sz="3600" dirty="0"/>
              <a:t>51,4±16,5 </a:t>
            </a:r>
            <a:r>
              <a:rPr lang="ru-RU" sz="3600" dirty="0" smtClean="0"/>
              <a:t>лет</a:t>
            </a:r>
            <a:br>
              <a:rPr lang="ru-RU" sz="3600" dirty="0" smtClean="0"/>
            </a:br>
            <a:r>
              <a:rPr lang="ru-RU" sz="3600" dirty="0" smtClean="0"/>
              <a:t>(распределение по полу, по стадии ВИЧ)</a:t>
            </a:r>
            <a:endParaRPr lang="ru-RU" sz="3600" dirty="0"/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179512" y="2143116"/>
          <a:ext cx="4321050" cy="471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500562" y="2143116"/>
          <a:ext cx="4429124" cy="471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714876" y="2428868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%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071678"/>
            <a:ext cx="1216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Кол-во чел. 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Характеристика пациентов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0" y="1196753"/>
          <a:ext cx="91440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1472" y="1428736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%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Изменения в анализе крови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14724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1472" y="1785926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%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Дерматологические проявления</a:t>
            </a:r>
            <a:br>
              <a:rPr lang="ru-RU" sz="2800" dirty="0" smtClean="0"/>
            </a:br>
            <a:r>
              <a:rPr lang="ru-RU" sz="2800" dirty="0" smtClean="0"/>
              <a:t> у ВИЧ-инфицированных</a:t>
            </a:r>
            <a:endParaRPr lang="ru-RU" sz="2800" dirty="0"/>
          </a:p>
        </p:txBody>
      </p:sp>
      <p:graphicFrame>
        <p:nvGraphicFramePr>
          <p:cNvPr id="7" name="Содержимое 3"/>
          <p:cNvGraphicFramePr>
            <a:graphicFrameLocks noGrp="1"/>
          </p:cNvGraphicFramePr>
          <p:nvPr>
            <p:ph sz="half" idx="2"/>
          </p:nvPr>
        </p:nvGraphicFramePr>
        <p:xfrm>
          <a:off x="0" y="1412776"/>
          <a:ext cx="528638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Содержимое 7" descr="ВИЧ-инфекция слизистая рта зубы 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214942" y="1428736"/>
            <a:ext cx="2758386" cy="1872208"/>
          </a:xfrm>
        </p:spPr>
      </p:pic>
      <p:pic>
        <p:nvPicPr>
          <p:cNvPr id="1029" name="Picture 5" descr="D:\Документы 2012\СНО 2012-2013\СНО 2013-2014\СНО-ВИЧ Аптикеева Э.Д\ВИЧ\СНО-ВИЧ Аптикеева Э.Д\вич-альбом\ВИЧ-инфекция.кожа  4 jp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3571876"/>
            <a:ext cx="2428860" cy="1789930"/>
          </a:xfrm>
          <a:prstGeom prst="rect">
            <a:avLst/>
          </a:prstGeom>
          <a:noFill/>
        </p:spPr>
      </p:pic>
      <p:pic>
        <p:nvPicPr>
          <p:cNvPr id="1030" name="Picture 6" descr="D:\Документы 2012\СНО 2012-2013\СНО 2013-2014\СНО-ВИЧ Аптикеева Э.Д\ВИЧ\СНО-ВИЧ Аптикеева Э.Д\вич-альбом\ВИЧ-инфекция.кожаjp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5301208"/>
            <a:ext cx="3096344" cy="1556792"/>
          </a:xfrm>
          <a:prstGeom prst="rect">
            <a:avLst/>
          </a:prstGeom>
          <a:noFill/>
        </p:spPr>
      </p:pic>
      <p:pic>
        <p:nvPicPr>
          <p:cNvPr id="9" name="Picture 4" descr="D:\Документы 2012\СНО 2012-2013\СНО 2013-2014\СНО-ВИЧ Аптикеева Э.Д\ВИЧ\СНО-ВИЧ Аптикеева Э.Д\вич-альбом\ВИЧ-инфекция.кожа спина 2jp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4942" y="3286124"/>
            <a:ext cx="2088232" cy="20472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364</TotalTime>
  <Words>259</Words>
  <Application>Microsoft Office PowerPoint</Application>
  <PresentationFormat>Экран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ПОЛИНЕЙРОПАТИЯ  ПРИ ВИЧ ИНФЕКЦИИ</vt:lpstr>
      <vt:lpstr>АКТУАЛЬНОСТЬ</vt:lpstr>
      <vt:lpstr>Наиболее пораженные субъекты Российской Федерации</vt:lpstr>
      <vt:lpstr>Цель исследования</vt:lpstr>
      <vt:lpstr>Материалы и методы</vt:lpstr>
      <vt:lpstr>Характеристика пациентов (n=12), средний возраст 51,4±16,5 лет (распределение по полу, по стадии ВИЧ)</vt:lpstr>
      <vt:lpstr>Характеристика пациентов</vt:lpstr>
      <vt:lpstr>Изменения в анализе крови</vt:lpstr>
      <vt:lpstr>Дерматологические проявления  у ВИЧ-инфицированных</vt:lpstr>
      <vt:lpstr>Неврологические проявления у ВИЧ-инфицированных</vt:lpstr>
      <vt:lpstr>Аксональная дистальная полинейропатия н.конечностей</vt:lpstr>
      <vt:lpstr>ВЫВОДЫ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Nata</dc:creator>
  <cp:lastModifiedBy>Вячеслав</cp:lastModifiedBy>
  <cp:revision>26</cp:revision>
  <dcterms:created xsi:type="dcterms:W3CDTF">2013-12-15T11:19:16Z</dcterms:created>
  <dcterms:modified xsi:type="dcterms:W3CDTF">2013-12-16T15:28:07Z</dcterms:modified>
</cp:coreProperties>
</file>