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8" r:id="rId6"/>
    <p:sldId id="260" r:id="rId7"/>
    <p:sldId id="269" r:id="rId8"/>
    <p:sldId id="270" r:id="rId9"/>
    <p:sldId id="261" r:id="rId10"/>
    <p:sldId id="271" r:id="rId11"/>
    <p:sldId id="262" r:id="rId12"/>
    <p:sldId id="263" r:id="rId13"/>
    <p:sldId id="272" r:id="rId14"/>
    <p:sldId id="264" r:id="rId15"/>
    <p:sldId id="265" r:id="rId16"/>
    <p:sldId id="266" r:id="rId17"/>
    <p:sldId id="267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глюкоза крови натощак в ммоль/л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1 группа</c:v>
                </c:pt>
                <c:pt idx="1">
                  <c:v>2 группа</c:v>
                </c:pt>
                <c:pt idx="2">
                  <c:v>3 группа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8.8000000000000007</c:v>
                </c:pt>
                <c:pt idx="1">
                  <c:v>10.200000000000001</c:v>
                </c:pt>
                <c:pt idx="2">
                  <c:v>9.3000000000000007</c:v>
                </c:pt>
              </c:numCache>
            </c:numRef>
          </c:val>
        </c:ser>
        <c:shape val="cylinder"/>
        <c:axId val="109600768"/>
        <c:axId val="110403584"/>
        <c:axId val="0"/>
      </c:bar3DChart>
      <c:catAx>
        <c:axId val="109600768"/>
        <c:scaling>
          <c:orientation val="minMax"/>
        </c:scaling>
        <c:axPos val="b"/>
        <c:tickLblPos val="nextTo"/>
        <c:crossAx val="110403584"/>
        <c:crosses val="autoZero"/>
        <c:auto val="1"/>
        <c:lblAlgn val="ctr"/>
        <c:lblOffset val="100"/>
      </c:catAx>
      <c:valAx>
        <c:axId val="110403584"/>
        <c:scaling>
          <c:orientation val="minMax"/>
        </c:scaling>
        <c:axPos val="l"/>
        <c:majorGridlines/>
        <c:numFmt formatCode="General" sourceLinked="1"/>
        <c:tickLblPos val="nextTo"/>
        <c:crossAx val="109600768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стаж заболевания в годах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1 группа</c:v>
                </c:pt>
                <c:pt idx="1">
                  <c:v>2 группа</c:v>
                </c:pt>
                <c:pt idx="2">
                  <c:v>3 группа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5.5</c:v>
                </c:pt>
                <c:pt idx="1">
                  <c:v>7.8</c:v>
                </c:pt>
                <c:pt idx="2">
                  <c:v>21.8</c:v>
                </c:pt>
              </c:numCache>
            </c:numRef>
          </c:val>
        </c:ser>
        <c:shape val="cylinder"/>
        <c:axId val="118561792"/>
        <c:axId val="118880896"/>
        <c:axId val="0"/>
      </c:bar3DChart>
      <c:catAx>
        <c:axId val="118561792"/>
        <c:scaling>
          <c:orientation val="minMax"/>
        </c:scaling>
        <c:axPos val="b"/>
        <c:tickLblPos val="nextTo"/>
        <c:crossAx val="118880896"/>
        <c:crosses val="autoZero"/>
        <c:auto val="1"/>
        <c:lblAlgn val="ctr"/>
        <c:lblOffset val="100"/>
      </c:catAx>
      <c:valAx>
        <c:axId val="118880896"/>
        <c:scaling>
          <c:orientation val="minMax"/>
        </c:scaling>
        <c:axPos val="l"/>
        <c:majorGridlines/>
        <c:numFmt formatCode="General" sourceLinked="1"/>
        <c:tickLblPos val="nextTo"/>
        <c:crossAx val="11856179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4D151F-7183-4C87-84CF-CFD0AFB44D7D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D53BA0-1701-49D0-B201-5A00E3453D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32865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53BA0-1701-49D0-B201-5A00E3453D2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08414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DF165BA-73E4-49B0-9E41-3BB608EB65EC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8DB4804-0E61-4C11-9FB0-B7794B93AB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F165BA-73E4-49B0-9E41-3BB608EB65EC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DB4804-0E61-4C11-9FB0-B7794B93AB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F165BA-73E4-49B0-9E41-3BB608EB65EC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DB4804-0E61-4C11-9FB0-B7794B93AB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F165BA-73E4-49B0-9E41-3BB608EB65EC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DB4804-0E61-4C11-9FB0-B7794B93AB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F165BA-73E4-49B0-9E41-3BB608EB65EC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DB4804-0E61-4C11-9FB0-B7794B93AB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F165BA-73E4-49B0-9E41-3BB608EB65EC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DB4804-0E61-4C11-9FB0-B7794B93AB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F165BA-73E4-49B0-9E41-3BB608EB65EC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DB4804-0E61-4C11-9FB0-B7794B93AB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F165BA-73E4-49B0-9E41-3BB608EB65EC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DB4804-0E61-4C11-9FB0-B7794B93AB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F165BA-73E4-49B0-9E41-3BB608EB65EC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DB4804-0E61-4C11-9FB0-B7794B93AB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DF165BA-73E4-49B0-9E41-3BB608EB65EC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DB4804-0E61-4C11-9FB0-B7794B93AB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DF165BA-73E4-49B0-9E41-3BB608EB65EC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DB4804-0E61-4C11-9FB0-B7794B93AB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DF165BA-73E4-49B0-9E41-3BB608EB65EC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8DB4804-0E61-4C11-9FB0-B7794B93AB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3249706"/>
          </a:xfrm>
        </p:spPr>
        <p:txBody>
          <a:bodyPr>
            <a:normAutofit/>
          </a:bodyPr>
          <a:lstStyle/>
          <a:p>
            <a:r>
              <a:rPr lang="ru-RU" dirty="0" err="1" smtClean="0"/>
              <a:t>Нейрореабилитация</a:t>
            </a:r>
            <a:r>
              <a:rPr lang="ru-RU" dirty="0" smtClean="0"/>
              <a:t> при диабетической </a:t>
            </a:r>
            <a:r>
              <a:rPr lang="ru-RU" dirty="0" err="1" smtClean="0"/>
              <a:t>полинейропатии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3928" y="3717032"/>
            <a:ext cx="4534272" cy="1440159"/>
          </a:xfrm>
        </p:spPr>
        <p:txBody>
          <a:bodyPr>
            <a:normAutofit fontScale="55000" lnSpcReduction="20000"/>
          </a:bodyPr>
          <a:lstStyle/>
          <a:p>
            <a:r>
              <a:rPr lang="ru-RU" i="1" dirty="0" smtClean="0"/>
              <a:t>Выполнила: </a:t>
            </a:r>
          </a:p>
          <a:p>
            <a:r>
              <a:rPr lang="ru-RU" i="1" dirty="0" smtClean="0"/>
              <a:t>студентка 503 гр. лечебного факультета </a:t>
            </a:r>
          </a:p>
          <a:p>
            <a:r>
              <a:rPr lang="ru-RU" i="1" dirty="0" smtClean="0"/>
              <a:t>Ананьева О.Н.</a:t>
            </a:r>
          </a:p>
          <a:p>
            <a:r>
              <a:rPr lang="ru-RU" i="1" dirty="0" smtClean="0"/>
              <a:t>Научный руководитель: </a:t>
            </a:r>
          </a:p>
          <a:p>
            <a:r>
              <a:rPr lang="ru-RU" i="1" dirty="0" smtClean="0"/>
              <a:t>к.м.н. </a:t>
            </a:r>
            <a:r>
              <a:rPr lang="ru-RU" i="1" dirty="0" err="1" smtClean="0"/>
              <a:t>Рябченко</a:t>
            </a:r>
            <a:r>
              <a:rPr lang="ru-RU" i="1" dirty="0" smtClean="0"/>
              <a:t> А.Ю.</a:t>
            </a:r>
            <a:endParaRPr lang="ru-RU" i="1" dirty="0"/>
          </a:p>
        </p:txBody>
      </p:sp>
      <p:pic>
        <p:nvPicPr>
          <p:cNvPr id="4" name="Рисунок 3" descr="ног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3429000"/>
            <a:ext cx="3464576" cy="25845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525963"/>
          </a:xfrm>
        </p:spPr>
        <p:txBody>
          <a:bodyPr/>
          <a:lstStyle/>
          <a:p>
            <a:r>
              <a:rPr lang="ru-RU" sz="2800" dirty="0"/>
              <a:t>Не было обнаружено прямой связи с уровнем гликемии и выраженностью неврологических проявлений полинейропатии, что позволяет сделать вывод – достижение стабильной </a:t>
            </a:r>
            <a:r>
              <a:rPr lang="ru-RU" sz="2800" dirty="0" err="1"/>
              <a:t>нормогликемии</a:t>
            </a:r>
            <a:r>
              <a:rPr lang="ru-RU" sz="2800" dirty="0"/>
              <a:t> не позволяет достичь прекращения прогрессирования полинейропатии.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59163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Реабилитации при диабетической </a:t>
            </a:r>
            <a:r>
              <a:rPr lang="ru-RU" dirty="0" err="1" smtClean="0"/>
              <a:t>полинейропатии</a:t>
            </a:r>
            <a:r>
              <a:rPr lang="ru-RU" dirty="0" smtClean="0"/>
              <a:t> должна включать:</a:t>
            </a:r>
          </a:p>
          <a:p>
            <a:pPr lvl="0"/>
            <a:r>
              <a:rPr lang="ru-RU" u="sng" dirty="0" smtClean="0"/>
              <a:t>Адекватный контроль гликемии</a:t>
            </a:r>
            <a:r>
              <a:rPr lang="ru-RU" dirty="0" smtClean="0"/>
              <a:t>,</a:t>
            </a:r>
          </a:p>
          <a:p>
            <a:pPr lvl="0"/>
            <a:r>
              <a:rPr lang="ru-RU" u="sng" dirty="0" err="1" smtClean="0"/>
              <a:t>Вазоактивная</a:t>
            </a:r>
            <a:r>
              <a:rPr lang="ru-RU" u="sng" dirty="0" smtClean="0"/>
              <a:t> терапия,</a:t>
            </a:r>
          </a:p>
          <a:p>
            <a:pPr lvl="0"/>
            <a:r>
              <a:rPr lang="ru-RU" u="sng" dirty="0" smtClean="0"/>
              <a:t>Метаболическая терапия.</a:t>
            </a:r>
          </a:p>
          <a:p>
            <a:pPr>
              <a:buNone/>
            </a:pPr>
            <a:r>
              <a:rPr lang="ru-RU" dirty="0" smtClean="0"/>
              <a:t>   Достижение постоянной компенсации сахарного диабета является </a:t>
            </a:r>
            <a:r>
              <a:rPr lang="ru-RU" i="1" u="sng" dirty="0" smtClean="0"/>
              <a:t>необходимым</a:t>
            </a:r>
            <a:r>
              <a:rPr lang="ru-RU" dirty="0" smtClean="0"/>
              <a:t>, но </a:t>
            </a:r>
            <a:r>
              <a:rPr lang="ru-RU" i="1" dirty="0" smtClean="0"/>
              <a:t>не достаточным </a:t>
            </a:r>
            <a:r>
              <a:rPr lang="ru-RU" dirty="0" smtClean="0"/>
              <a:t>условием предупреждения развития осложнений.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/>
          </a:bodyPr>
          <a:lstStyle/>
          <a:p>
            <a:r>
              <a:rPr lang="ru-RU" b="1" u="sng" dirty="0" err="1" smtClean="0"/>
              <a:t>Вазоактивная</a:t>
            </a:r>
            <a:r>
              <a:rPr lang="ru-RU" b="1" u="sng" dirty="0" smtClean="0"/>
              <a:t> терапия.</a:t>
            </a:r>
            <a:r>
              <a:rPr lang="ru-RU" u="sng" dirty="0" smtClean="0"/>
              <a:t> </a:t>
            </a:r>
          </a:p>
          <a:p>
            <a:r>
              <a:rPr lang="ru-RU" dirty="0" smtClean="0"/>
              <a:t>Терапия микро- и </a:t>
            </a:r>
            <a:r>
              <a:rPr lang="ru-RU" dirty="0" err="1" smtClean="0"/>
              <a:t>макроангиопатии</a:t>
            </a:r>
            <a:r>
              <a:rPr lang="ru-RU" dirty="0" smtClean="0"/>
              <a:t>. </a:t>
            </a:r>
            <a:r>
              <a:rPr lang="ru-RU" dirty="0" err="1" smtClean="0"/>
              <a:t>Трентал</a:t>
            </a:r>
            <a:r>
              <a:rPr lang="ru-RU" dirty="0" smtClean="0"/>
              <a:t> (</a:t>
            </a:r>
            <a:r>
              <a:rPr lang="ru-RU" dirty="0" err="1" smtClean="0"/>
              <a:t>пентоксифиллин</a:t>
            </a:r>
            <a:r>
              <a:rPr lang="ru-RU" dirty="0" smtClean="0"/>
              <a:t>) в дозе 5-10 мл в/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капельно</a:t>
            </a:r>
            <a:r>
              <a:rPr lang="ru-RU" dirty="0" smtClean="0"/>
              <a:t> или </a:t>
            </a:r>
            <a:r>
              <a:rPr lang="ru-RU" dirty="0" err="1" smtClean="0"/>
              <a:t>трентал</a:t>
            </a:r>
            <a:r>
              <a:rPr lang="ru-RU" dirty="0" smtClean="0"/>
              <a:t> 400 мг по 1 </a:t>
            </a:r>
            <a:r>
              <a:rPr lang="ru-RU" dirty="0" err="1" smtClean="0"/>
              <a:t>таб</a:t>
            </a:r>
            <a:r>
              <a:rPr lang="ru-RU" dirty="0" smtClean="0"/>
              <a:t> 2 раза в сутки, </a:t>
            </a:r>
            <a:r>
              <a:rPr lang="ru-RU" dirty="0" err="1" smtClean="0"/>
              <a:t>вазонит</a:t>
            </a:r>
            <a:r>
              <a:rPr lang="ru-RU" dirty="0" smtClean="0"/>
              <a:t> 600 мг 1-2 раза в сутки. </a:t>
            </a:r>
          </a:p>
          <a:p>
            <a:r>
              <a:rPr lang="ru-RU" dirty="0" err="1" smtClean="0"/>
              <a:t>Дезагреганты</a:t>
            </a:r>
            <a:r>
              <a:rPr lang="ru-RU" dirty="0" smtClean="0"/>
              <a:t>: </a:t>
            </a:r>
            <a:r>
              <a:rPr lang="ru-RU" dirty="0" err="1" smtClean="0"/>
              <a:t>клопидогрель</a:t>
            </a:r>
            <a:r>
              <a:rPr lang="ru-RU" dirty="0" smtClean="0"/>
              <a:t> 75 мг в сутки, </a:t>
            </a:r>
            <a:r>
              <a:rPr lang="ru-RU" dirty="0" err="1" smtClean="0"/>
              <a:t>курантил</a:t>
            </a:r>
            <a:r>
              <a:rPr lang="ru-RU" dirty="0" smtClean="0"/>
              <a:t> 75 мг в сутки.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37995" y="1340768"/>
            <a:ext cx="8531157" cy="5242587"/>
          </a:xfrm>
        </p:spPr>
        <p:txBody>
          <a:bodyPr>
            <a:normAutofit fontScale="92500" lnSpcReduction="20000"/>
          </a:bodyPr>
          <a:lstStyle/>
          <a:p>
            <a:r>
              <a:rPr lang="ru-RU" sz="3300" b="1" dirty="0" smtClean="0"/>
              <a:t>Альфа-</a:t>
            </a:r>
            <a:r>
              <a:rPr lang="ru-RU" sz="3300" b="1" dirty="0" err="1" smtClean="0"/>
              <a:t>липоевая</a:t>
            </a:r>
            <a:r>
              <a:rPr lang="ru-RU" sz="3300" b="1" dirty="0" smtClean="0"/>
              <a:t> </a:t>
            </a:r>
            <a:r>
              <a:rPr lang="ru-RU" sz="3300" b="1" dirty="0"/>
              <a:t>кислота (</a:t>
            </a:r>
            <a:r>
              <a:rPr lang="ru-RU" sz="3300" b="1" dirty="0" err="1"/>
              <a:t>тиоктовая</a:t>
            </a:r>
            <a:r>
              <a:rPr lang="ru-RU" sz="3300" dirty="0"/>
              <a:t>), </a:t>
            </a:r>
            <a:r>
              <a:rPr lang="ru-RU" sz="3300" dirty="0" err="1"/>
              <a:t>Тиогамма</a:t>
            </a:r>
            <a:r>
              <a:rPr lang="ru-RU" sz="3300" dirty="0"/>
              <a:t>, </a:t>
            </a:r>
            <a:r>
              <a:rPr lang="ru-RU" sz="3300" dirty="0" err="1"/>
              <a:t>Берлитион</a:t>
            </a:r>
            <a:r>
              <a:rPr lang="ru-RU" sz="3300" dirty="0"/>
              <a:t>, </a:t>
            </a:r>
            <a:r>
              <a:rPr lang="ru-RU" sz="3300" dirty="0" err="1"/>
              <a:t>Тиоктацид</a:t>
            </a:r>
            <a:r>
              <a:rPr lang="ru-RU" sz="3300" dirty="0"/>
              <a:t> в дозе 600-800 мг/сутки уменьшает болевой синдром и вегетативные проявления полинейропатии. Лечение в течение 1 месяца 2 раза в год.</a:t>
            </a:r>
          </a:p>
          <a:p>
            <a:r>
              <a:rPr lang="ru-RU" sz="3300" b="1" dirty="0"/>
              <a:t>Витамины В1, В6 и В12</a:t>
            </a:r>
            <a:r>
              <a:rPr lang="ru-RU" sz="3300" dirty="0"/>
              <a:t>. Комплексные препараты </a:t>
            </a:r>
            <a:r>
              <a:rPr lang="ru-RU" sz="3300" dirty="0" err="1"/>
              <a:t>Мильгамма</a:t>
            </a:r>
            <a:r>
              <a:rPr lang="ru-RU" sz="3300" dirty="0"/>
              <a:t>, </a:t>
            </a:r>
            <a:r>
              <a:rPr lang="ru-RU" sz="3300" dirty="0" err="1"/>
              <a:t>Комбилипен</a:t>
            </a:r>
            <a:r>
              <a:rPr lang="ru-RU" sz="3300" dirty="0"/>
              <a:t> и др. 10 в/м инъекций затем по 1 таб. 3 раза в день 1-1,5 мес.</a:t>
            </a:r>
          </a:p>
          <a:p>
            <a:r>
              <a:rPr lang="ru-RU" sz="3300" b="1" dirty="0" err="1"/>
              <a:t>Актовегин</a:t>
            </a:r>
            <a:r>
              <a:rPr lang="ru-RU" sz="3300" dirty="0"/>
              <a:t>. 20 дней в/в капельно по 2 гр., затем по 400 мг. по 1таб. 3 раза в день, до 5 месяцев.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Autofit/>
          </a:bodyPr>
          <a:lstStyle/>
          <a:p>
            <a:pPr marL="365760" lvl="0" indent="-256032">
              <a:spcBef>
                <a:spcPts val="400"/>
              </a:spcBef>
            </a:pPr>
            <a:r>
              <a:rPr lang="ru-RU" sz="3600" u="sng" dirty="0">
                <a:solidFill>
                  <a:prstClr val="black"/>
                </a:solidFill>
                <a:effectLst/>
                <a:ea typeface="+mn-ea"/>
                <a:cs typeface="+mn-cs"/>
              </a:rPr>
              <a:t>Метаболическая терапия. </a:t>
            </a:r>
            <a:br>
              <a:rPr lang="ru-RU" sz="3600" u="sng" dirty="0">
                <a:solidFill>
                  <a:prstClr val="black"/>
                </a:solidFill>
                <a:effectLst/>
                <a:ea typeface="+mn-ea"/>
                <a:cs typeface="+mn-cs"/>
              </a:rPr>
            </a:br>
            <a:endParaRPr lang="ru-RU" sz="3600" u="sng" dirty="0"/>
          </a:p>
        </p:txBody>
      </p:sp>
    </p:spTree>
    <p:extLst>
      <p:ext uri="{BB962C8B-B14F-4D97-AF65-F5344CB8AC3E}">
        <p14:creationId xmlns="" xmlns:p14="http://schemas.microsoft.com/office/powerpoint/2010/main" val="1058134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r>
              <a:rPr lang="ru-RU" b="1" u="sng" dirty="0" smtClean="0"/>
              <a:t>Лечение болевого синдрома</a:t>
            </a:r>
            <a:r>
              <a:rPr lang="ru-RU" u="sng" dirty="0" smtClean="0"/>
              <a:t>. </a:t>
            </a:r>
          </a:p>
          <a:p>
            <a:r>
              <a:rPr lang="ru-RU" dirty="0" smtClean="0"/>
              <a:t>Не рекомендовано применение НПВС. </a:t>
            </a:r>
          </a:p>
          <a:p>
            <a:r>
              <a:rPr lang="ru-RU" dirty="0" smtClean="0"/>
              <a:t>Антидепрессанты. ТЦА – </a:t>
            </a:r>
            <a:r>
              <a:rPr lang="ru-RU" dirty="0" err="1" smtClean="0"/>
              <a:t>амитриптиллин</a:t>
            </a:r>
            <a:r>
              <a:rPr lang="ru-RU" dirty="0" smtClean="0"/>
              <a:t> (много побочных эффектов), наибольшее распространение получили селективные ингибиторы обратного захвата </a:t>
            </a:r>
            <a:r>
              <a:rPr lang="ru-RU" dirty="0" err="1" smtClean="0"/>
              <a:t>серотонина</a:t>
            </a:r>
            <a:r>
              <a:rPr lang="ru-RU" dirty="0" smtClean="0"/>
              <a:t>: </a:t>
            </a:r>
            <a:r>
              <a:rPr lang="ru-RU" dirty="0" err="1" smtClean="0"/>
              <a:t>дулоксетин</a:t>
            </a:r>
            <a:r>
              <a:rPr lang="ru-RU" dirty="0" smtClean="0"/>
              <a:t> 60 мг 1 раз в сутки. </a:t>
            </a:r>
          </a:p>
          <a:p>
            <a:r>
              <a:rPr lang="ru-RU" dirty="0" err="1" smtClean="0"/>
              <a:t>Антиконвульсанты</a:t>
            </a:r>
            <a:r>
              <a:rPr lang="ru-RU" dirty="0" smtClean="0"/>
              <a:t>. </a:t>
            </a:r>
            <a:r>
              <a:rPr lang="ru-RU" dirty="0" err="1" smtClean="0"/>
              <a:t>Карбамазепин</a:t>
            </a:r>
            <a:r>
              <a:rPr lang="ru-RU" dirty="0" smtClean="0"/>
              <a:t> 100-200 мг/сутки до 1200 мг в сутки. </a:t>
            </a:r>
            <a:r>
              <a:rPr lang="ru-RU" dirty="0" err="1" smtClean="0"/>
              <a:t>Габапентин</a:t>
            </a:r>
            <a:r>
              <a:rPr lang="ru-RU" dirty="0" smtClean="0"/>
              <a:t> от 300 мг до 3600 мг в сутки и </a:t>
            </a:r>
            <a:r>
              <a:rPr lang="ru-RU" dirty="0" err="1" smtClean="0"/>
              <a:t>прегабалин</a:t>
            </a:r>
            <a:r>
              <a:rPr lang="ru-RU" dirty="0" smtClean="0"/>
              <a:t> от 150 мг до 600 мг в сутки. </a:t>
            </a:r>
          </a:p>
          <a:p>
            <a:r>
              <a:rPr lang="ru-RU" dirty="0" smtClean="0"/>
              <a:t>При неэффективности лечения  - наркотические анальгетики (</a:t>
            </a:r>
            <a:r>
              <a:rPr lang="ru-RU" dirty="0" err="1" smtClean="0"/>
              <a:t>трамадол</a:t>
            </a:r>
            <a:r>
              <a:rPr lang="ru-RU" dirty="0" smtClean="0"/>
              <a:t>, </a:t>
            </a:r>
            <a:r>
              <a:rPr lang="ru-RU" dirty="0" err="1" smtClean="0"/>
              <a:t>залдиар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/>
          </a:bodyPr>
          <a:lstStyle/>
          <a:p>
            <a:r>
              <a:rPr lang="ru-RU" b="1" u="sng" dirty="0" smtClean="0"/>
              <a:t>Лечение ортостатической гипотензии и тахикардии.</a:t>
            </a:r>
            <a:r>
              <a:rPr lang="ru-RU" u="sng" dirty="0" smtClean="0"/>
              <a:t> </a:t>
            </a:r>
          </a:p>
          <a:p>
            <a:r>
              <a:rPr lang="ru-RU" dirty="0" err="1" smtClean="0"/>
              <a:t>Немедикаментозное</a:t>
            </a:r>
            <a:r>
              <a:rPr lang="ru-RU" dirty="0" smtClean="0"/>
              <a:t> лечение: увеличение потребления поваренной соли, уменьшение </a:t>
            </a:r>
            <a:r>
              <a:rPr lang="ru-RU" dirty="0" err="1" smtClean="0"/>
              <a:t>высокоуглеводной</a:t>
            </a:r>
            <a:r>
              <a:rPr lang="ru-RU" dirty="0" smtClean="0"/>
              <a:t> пищи, частое дробное питание, эластичный трикотаж, сон с высоким изголовьем, </a:t>
            </a:r>
            <a:r>
              <a:rPr lang="ru-RU" dirty="0" err="1" smtClean="0"/>
              <a:t>утрений</a:t>
            </a:r>
            <a:r>
              <a:rPr lang="ru-RU" dirty="0" smtClean="0"/>
              <a:t> кофе. </a:t>
            </a:r>
          </a:p>
          <a:p>
            <a:r>
              <a:rPr lang="ru-RU" dirty="0" smtClean="0"/>
              <a:t>Медикаментозное лечение: </a:t>
            </a:r>
            <a:r>
              <a:rPr lang="ru-RU" dirty="0" err="1" smtClean="0"/>
              <a:t>флукортизон</a:t>
            </a:r>
            <a:r>
              <a:rPr lang="ru-RU" dirty="0" smtClean="0"/>
              <a:t> по 100- 200 мг 2 -3 раза в сутки. </a:t>
            </a:r>
          </a:p>
          <a:p>
            <a:r>
              <a:rPr lang="ru-RU" dirty="0" smtClean="0"/>
              <a:t>При тахикардии </a:t>
            </a:r>
            <a:r>
              <a:rPr lang="el-GR" dirty="0" smtClean="0"/>
              <a:t>β</a:t>
            </a:r>
            <a:r>
              <a:rPr lang="ru-RU" dirty="0" smtClean="0"/>
              <a:t>-</a:t>
            </a:r>
            <a:r>
              <a:rPr lang="ru-RU" dirty="0" err="1" smtClean="0"/>
              <a:t>адреноблокаторы</a:t>
            </a:r>
            <a:r>
              <a:rPr lang="ru-RU" dirty="0" smtClean="0"/>
              <a:t>, </a:t>
            </a:r>
            <a:r>
              <a:rPr lang="ru-RU" dirty="0" err="1" smtClean="0"/>
              <a:t>блокаторы</a:t>
            </a:r>
            <a:r>
              <a:rPr lang="ru-RU" dirty="0" smtClean="0"/>
              <a:t> кальциевых каналов, препараты калия и магния.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602627"/>
          </a:xfrm>
        </p:spPr>
        <p:txBody>
          <a:bodyPr/>
          <a:lstStyle/>
          <a:p>
            <a:r>
              <a:rPr lang="ru-RU" sz="2800" b="1" u="sng" dirty="0" smtClean="0"/>
              <a:t>Лечение желудочно-кишечных расстройств. </a:t>
            </a:r>
          </a:p>
          <a:p>
            <a:r>
              <a:rPr lang="ru-RU" sz="2800" dirty="0" smtClean="0"/>
              <a:t>Профилактика и лечение запоров. Употребление пищи с достаточным количество клетчатки. </a:t>
            </a:r>
          </a:p>
          <a:p>
            <a:r>
              <a:rPr lang="ru-RU" sz="2800" dirty="0" smtClean="0"/>
              <a:t>Препараты </a:t>
            </a:r>
            <a:r>
              <a:rPr lang="ru-RU" sz="2800" dirty="0" err="1" smtClean="0"/>
              <a:t>сенны</a:t>
            </a:r>
            <a:r>
              <a:rPr lang="ru-RU" sz="2800" dirty="0" smtClean="0"/>
              <a:t>, </a:t>
            </a:r>
            <a:r>
              <a:rPr lang="ru-RU" sz="2800" dirty="0" err="1" smtClean="0"/>
              <a:t>каскары</a:t>
            </a:r>
            <a:r>
              <a:rPr lang="ru-RU" sz="2800" dirty="0" smtClean="0"/>
              <a:t>, свечи с глицерином. </a:t>
            </a:r>
          </a:p>
          <a:p>
            <a:r>
              <a:rPr lang="ru-RU" sz="2800" dirty="0" smtClean="0"/>
              <a:t>При диарее: </a:t>
            </a:r>
            <a:r>
              <a:rPr lang="ru-RU" sz="2800" dirty="0" err="1" smtClean="0"/>
              <a:t>лоперамид</a:t>
            </a:r>
            <a:r>
              <a:rPr lang="ru-RU" sz="2800" dirty="0" smtClean="0"/>
              <a:t>, кодеина фосфат, </a:t>
            </a:r>
            <a:r>
              <a:rPr lang="ru-RU" sz="2800" dirty="0" err="1" smtClean="0"/>
              <a:t>пробиотики</a:t>
            </a:r>
            <a:r>
              <a:rPr lang="ru-RU" sz="2800" dirty="0" smtClean="0"/>
              <a:t>. </a:t>
            </a:r>
            <a:r>
              <a:rPr lang="ru-RU" sz="2800" dirty="0" err="1" smtClean="0"/>
              <a:t>Прокинетики</a:t>
            </a:r>
            <a:r>
              <a:rPr lang="ru-RU" sz="2800" dirty="0" smtClean="0"/>
              <a:t>: </a:t>
            </a:r>
            <a:r>
              <a:rPr lang="ru-RU" sz="2800" dirty="0" err="1" smtClean="0"/>
              <a:t>мотилиум</a:t>
            </a:r>
            <a:r>
              <a:rPr lang="ru-RU" sz="2800" dirty="0" smtClean="0"/>
              <a:t>, </a:t>
            </a:r>
            <a:r>
              <a:rPr lang="ru-RU" sz="2800" dirty="0" err="1" smtClean="0"/>
              <a:t>церукал</a:t>
            </a:r>
            <a:r>
              <a:rPr lang="ru-RU" sz="2800" dirty="0" smtClean="0"/>
              <a:t>, </a:t>
            </a:r>
            <a:r>
              <a:rPr lang="ru-RU" sz="2800" dirty="0" err="1" smtClean="0"/>
              <a:t>эритромицин</a:t>
            </a:r>
            <a:r>
              <a:rPr lang="ru-RU" sz="28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fontScale="92500"/>
          </a:bodyPr>
          <a:lstStyle/>
          <a:p>
            <a:r>
              <a:rPr lang="ru-RU" b="1" u="sng" dirty="0" smtClean="0"/>
              <a:t>Физиотерапевтические методы, эффективные в лечении </a:t>
            </a:r>
            <a:r>
              <a:rPr lang="ru-RU" b="1" u="sng" dirty="0" err="1" smtClean="0"/>
              <a:t>полинейропатии</a:t>
            </a:r>
            <a:r>
              <a:rPr lang="ru-RU" b="1" u="sng" dirty="0" smtClean="0"/>
              <a:t>:</a:t>
            </a:r>
          </a:p>
          <a:p>
            <a:r>
              <a:rPr lang="ru-RU" i="1" dirty="0" err="1" smtClean="0"/>
              <a:t>Магнитотерапия</a:t>
            </a:r>
            <a:r>
              <a:rPr lang="ru-RU" i="1" dirty="0" smtClean="0"/>
              <a:t>. </a:t>
            </a:r>
          </a:p>
          <a:p>
            <a:r>
              <a:rPr lang="ru-RU" dirty="0" smtClean="0"/>
              <a:t>Под действием магнитного поля улучшается проводимость нервных импульсов по нервным волокнам, что способствует восстановлению функций поражённых периферических нервных окончаний.</a:t>
            </a:r>
          </a:p>
          <a:p>
            <a:r>
              <a:rPr lang="ru-RU" dirty="0" smtClean="0"/>
              <a:t>Благодаря снижению болевого порога происходит уменьшение болевого синдрома. </a:t>
            </a:r>
          </a:p>
          <a:p>
            <a:r>
              <a:rPr lang="ru-RU" dirty="0" smtClean="0"/>
              <a:t>В зоне покрытия катушек-индукторов улучшается </a:t>
            </a:r>
            <a:r>
              <a:rPr lang="ru-RU" dirty="0" err="1" smtClean="0"/>
              <a:t>микроциркуляция</a:t>
            </a:r>
            <a:r>
              <a:rPr lang="ru-RU" dirty="0" smtClean="0"/>
              <a:t>, что нормализует обменные процессы в периферических нервных окончаниях и вокруг них.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Лазеротерапия </a:t>
            </a:r>
          </a:p>
          <a:p>
            <a:r>
              <a:rPr lang="ru-RU" dirty="0"/>
              <a:t>Оказывает нейротрофический, местный </a:t>
            </a:r>
            <a:r>
              <a:rPr lang="ru-RU" dirty="0" err="1"/>
              <a:t>аналгезирующий</a:t>
            </a:r>
            <a:r>
              <a:rPr lang="ru-RU" dirty="0"/>
              <a:t> эффекты.</a:t>
            </a:r>
          </a:p>
          <a:p>
            <a:r>
              <a:rPr lang="ru-RU" b="1" dirty="0"/>
              <a:t>Электростимуляция в импульсном режиме.</a:t>
            </a:r>
          </a:p>
          <a:p>
            <a:r>
              <a:rPr lang="ru-RU" dirty="0" err="1"/>
              <a:t>Мионейростимулирующий</a:t>
            </a:r>
            <a:r>
              <a:rPr lang="ru-RU" dirty="0"/>
              <a:t>, нейротрофический, вазоактивный, местный </a:t>
            </a:r>
            <a:r>
              <a:rPr lang="ru-RU" dirty="0" err="1"/>
              <a:t>аналгезирующий</a:t>
            </a:r>
            <a:r>
              <a:rPr lang="ru-RU" dirty="0"/>
              <a:t> эффекты.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99630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Диабетическая </a:t>
            </a:r>
            <a:r>
              <a:rPr lang="ru-RU" dirty="0" err="1" smtClean="0"/>
              <a:t>полинейропатия</a:t>
            </a:r>
            <a:r>
              <a:rPr lang="ru-RU" dirty="0" smtClean="0"/>
              <a:t> – одно из наиболее частых хронических осложнений сахарного диабета. По данным различных исследований, частота невропатии среди больных сахарным диабетом варьирует в широких пределах от 10 до 90 %, в среднем частота </a:t>
            </a:r>
            <a:r>
              <a:rPr lang="ru-RU" dirty="0" err="1" smtClean="0"/>
              <a:t>полинейропатии</a:t>
            </a:r>
            <a:r>
              <a:rPr lang="ru-RU" dirty="0" smtClean="0"/>
              <a:t> составляет около 25 %. </a:t>
            </a:r>
          </a:p>
          <a:p>
            <a:r>
              <a:rPr lang="ru-RU" dirty="0" smtClean="0"/>
              <a:t>В связи с значительным прогрессом в </a:t>
            </a:r>
            <a:r>
              <a:rPr lang="ru-RU" dirty="0" err="1" smtClean="0"/>
              <a:t>диабетологии</a:t>
            </a:r>
            <a:r>
              <a:rPr lang="ru-RU" dirty="0" smtClean="0"/>
              <a:t> продолжительность жизни больных сахарным диабетом увеличилась. Соответственно возрос процент поздних осложнений сахарного диабета, среди которых важное место занимает диабетическая </a:t>
            </a:r>
            <a:r>
              <a:rPr lang="ru-RU" dirty="0" err="1" smtClean="0"/>
              <a:t>полинейропатия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Исходя из этого проблема диабетической </a:t>
            </a:r>
            <a:r>
              <a:rPr lang="ru-RU" dirty="0" err="1" smtClean="0"/>
              <a:t>полинейропатии</a:t>
            </a:r>
            <a:r>
              <a:rPr lang="ru-RU" dirty="0" smtClean="0"/>
              <a:t>, является одной из актуальнейших для клинической практики.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 исследования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i="1" u="sng" dirty="0" smtClean="0"/>
              <a:t>Цель исследования </a:t>
            </a:r>
            <a:r>
              <a:rPr lang="ru-RU" dirty="0" smtClean="0"/>
              <a:t>– изучение клинико-неврологических особенностей течения  </a:t>
            </a:r>
            <a:r>
              <a:rPr lang="ru-RU" dirty="0" err="1" smtClean="0"/>
              <a:t>полинейропатии</a:t>
            </a:r>
            <a:r>
              <a:rPr lang="ru-RU" dirty="0" smtClean="0"/>
              <a:t> при сахарном диабете 2 типа и решение вопроса об оптимизации </a:t>
            </a:r>
            <a:r>
              <a:rPr lang="ru-RU" dirty="0" err="1" smtClean="0"/>
              <a:t>нейрореабилитационных</a:t>
            </a:r>
            <a:r>
              <a:rPr lang="ru-RU" dirty="0" smtClean="0"/>
              <a:t> мероприятий.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 lnSpcReduction="10000"/>
          </a:bodyPr>
          <a:lstStyle/>
          <a:p>
            <a:r>
              <a:rPr lang="ru-RU" i="1" u="sng" dirty="0" smtClean="0"/>
              <a:t>Материалы и методы: </a:t>
            </a:r>
          </a:p>
          <a:p>
            <a:r>
              <a:rPr lang="ru-RU" dirty="0" smtClean="0"/>
              <a:t>В исследование включены 21 пациент мужского и женского пола, в возрасте от 45 до 84 лет, с диагнозом сахарный диабет 2 типа, находившиеся на лечение в терапевтическом отделение ГКБ им. Н.И. Пирогова. </a:t>
            </a:r>
          </a:p>
          <a:p>
            <a:r>
              <a:rPr lang="ru-RU" dirty="0" smtClean="0"/>
              <a:t>Все пациенты подверглись детальному клинико-неврологическому исследованию. </a:t>
            </a:r>
          </a:p>
          <a:p>
            <a:r>
              <a:rPr lang="ru-RU" dirty="0" smtClean="0"/>
              <a:t>Проводилось исследование уровня глюкозы натощак. </a:t>
            </a:r>
          </a:p>
          <a:p>
            <a:r>
              <a:rPr lang="ru-RU" dirty="0" smtClean="0"/>
              <a:t>Для выявления </a:t>
            </a:r>
            <a:r>
              <a:rPr lang="ru-RU" dirty="0" err="1" smtClean="0"/>
              <a:t>нейропатии</a:t>
            </a:r>
            <a:r>
              <a:rPr lang="ru-RU" dirty="0" smtClean="0"/>
              <a:t> использовали шкалу симптомов – </a:t>
            </a:r>
            <a:r>
              <a:rPr lang="en-US" dirty="0" smtClean="0"/>
              <a:t>NSS</a:t>
            </a:r>
            <a:r>
              <a:rPr lang="ru-RU" dirty="0" smtClean="0"/>
              <a:t> (</a:t>
            </a:r>
            <a:r>
              <a:rPr lang="en-US" dirty="0" smtClean="0"/>
              <a:t>Neuropathy Symptom Score</a:t>
            </a:r>
            <a:r>
              <a:rPr lang="ru-RU" dirty="0" smtClean="0"/>
              <a:t>) и шкалу признаков – </a:t>
            </a:r>
            <a:r>
              <a:rPr lang="en-US" dirty="0" smtClean="0"/>
              <a:t>NDS</a:t>
            </a:r>
            <a:r>
              <a:rPr lang="ru-RU" dirty="0" smtClean="0"/>
              <a:t> (</a:t>
            </a:r>
            <a:r>
              <a:rPr lang="ru-RU" dirty="0" err="1" smtClean="0"/>
              <a:t>Neuropathy</a:t>
            </a:r>
            <a:r>
              <a:rPr lang="ru-RU" dirty="0" smtClean="0"/>
              <a:t> </a:t>
            </a:r>
            <a:r>
              <a:rPr lang="en-US" dirty="0" err="1" smtClean="0"/>
              <a:t>Dysability</a:t>
            </a:r>
            <a:r>
              <a:rPr lang="ru-RU" dirty="0" smtClean="0"/>
              <a:t> </a:t>
            </a:r>
            <a:r>
              <a:rPr lang="ru-RU" dirty="0" err="1" smtClean="0"/>
              <a:t>Score</a:t>
            </a:r>
            <a:r>
              <a:rPr lang="ru-RU" dirty="0" smtClean="0"/>
              <a:t>).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7"/>
            <a:ext cx="8229600" cy="3888431"/>
          </a:xfrm>
        </p:spPr>
        <p:txBody>
          <a:bodyPr>
            <a:normAutofit/>
          </a:bodyPr>
          <a:lstStyle/>
          <a:p>
            <a:r>
              <a:rPr lang="ru-RU" dirty="0" smtClean="0"/>
              <a:t>Объединив две шкалы, все пациенты были разделены, по степени тяжести на 3 группы. </a:t>
            </a:r>
          </a:p>
          <a:p>
            <a:r>
              <a:rPr lang="ru-RU" dirty="0" smtClean="0"/>
              <a:t>В первую группу  вошли пациенты от 3 до 4 баллов NSS и 3-5 баллов по NDS, во вторую группу пациенты 5-6 баллов по NSS,  6-8 баллов по NDS, в третью группу с выраженной </a:t>
            </a:r>
            <a:r>
              <a:rPr lang="ru-RU" dirty="0" err="1" smtClean="0"/>
              <a:t>полинейропатией</a:t>
            </a:r>
            <a:r>
              <a:rPr lang="ru-RU" dirty="0" smtClean="0"/>
              <a:t> 7-9 баллов по NSS и 9-10 баллов по NDS. 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43608" y="4797152"/>
          <a:ext cx="72008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1800200"/>
                <a:gridCol w="1800200"/>
                <a:gridCol w="18002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группа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NSS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– 4 балла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 – 6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 – 9 баллов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NDS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– 5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– 8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 – 10 баллов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 fontScale="92500"/>
          </a:bodyPr>
          <a:lstStyle/>
          <a:p>
            <a:r>
              <a:rPr lang="ru-RU" i="1" u="sng" dirty="0" smtClean="0"/>
              <a:t>Результаты:  </a:t>
            </a:r>
          </a:p>
          <a:p>
            <a:r>
              <a:rPr lang="ru-RU" dirty="0" smtClean="0"/>
              <a:t>У 6 пациентов мы не обнаружили клинических проявлений </a:t>
            </a:r>
            <a:r>
              <a:rPr lang="ru-RU" dirty="0" err="1" smtClean="0"/>
              <a:t>полинейропатии</a:t>
            </a:r>
            <a:r>
              <a:rPr lang="ru-RU" dirty="0" smtClean="0"/>
              <a:t>, что  было связано с легким течением и небольшим </a:t>
            </a:r>
            <a:r>
              <a:rPr lang="ru-RU" dirty="0" smtClean="0"/>
              <a:t>«стажем» </a:t>
            </a:r>
            <a:r>
              <a:rPr lang="ru-RU" dirty="0" smtClean="0"/>
              <a:t>заболевания. </a:t>
            </a:r>
          </a:p>
          <a:p>
            <a:r>
              <a:rPr lang="ru-RU" dirty="0" smtClean="0"/>
              <a:t>В первую группу вошли 7 пациентов средний уровень глюкозы натощак составил 8,8±1,2 </a:t>
            </a:r>
            <a:r>
              <a:rPr lang="ru-RU" dirty="0" err="1" smtClean="0"/>
              <a:t>ммоль</a:t>
            </a:r>
            <a:r>
              <a:rPr lang="ru-RU" dirty="0" smtClean="0"/>
              <a:t>/л, стаж заболевания был 5,5±0,3 лет, </a:t>
            </a:r>
          </a:p>
          <a:p>
            <a:r>
              <a:rPr lang="ru-RU" dirty="0" smtClean="0"/>
              <a:t>во вторую группу вошли 4 пациента средний уровень глюкозы натощак был 10,2±1,4 </a:t>
            </a:r>
            <a:r>
              <a:rPr lang="ru-RU" dirty="0" err="1" smtClean="0"/>
              <a:t>ммоль</a:t>
            </a:r>
            <a:r>
              <a:rPr lang="ru-RU" dirty="0" smtClean="0"/>
              <a:t>/л, стаж заболевания 7,8±0,4 лет, </a:t>
            </a:r>
          </a:p>
          <a:p>
            <a:r>
              <a:rPr lang="ru-RU" dirty="0" smtClean="0"/>
              <a:t>в третью группу вошли 4 пациента с уровнем глюкозы натощак 9,3±0,9 </a:t>
            </a:r>
            <a:r>
              <a:rPr lang="ru-RU" dirty="0" err="1" smtClean="0"/>
              <a:t>ммоль</a:t>
            </a:r>
            <a:r>
              <a:rPr lang="ru-RU" dirty="0" smtClean="0"/>
              <a:t>/л, стаж заболевания был 21,8±1,2 лет.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86347711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tx1"/>
                </a:solidFill>
              </a:rPr>
              <a:t>Уровень глюкозы натощак при различной степени выраженности полинейропатии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98357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95235423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tx1"/>
                </a:solidFill>
              </a:rPr>
              <a:t>«Стаж» </a:t>
            </a:r>
            <a:r>
              <a:rPr lang="ru-RU" sz="1800" dirty="0" smtClean="0">
                <a:solidFill>
                  <a:schemeClr val="tx1"/>
                </a:solidFill>
              </a:rPr>
              <a:t>заболевания при различной степени выраженности диабетической полинейропатии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2029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664"/>
          </a:xfrm>
        </p:spPr>
        <p:txBody>
          <a:bodyPr>
            <a:normAutofit/>
          </a:bodyPr>
          <a:lstStyle/>
          <a:p>
            <a:r>
              <a:rPr lang="ru-RU" i="1" u="sng" dirty="0" smtClean="0"/>
              <a:t>Выводы. </a:t>
            </a:r>
          </a:p>
          <a:p>
            <a:r>
              <a:rPr lang="ru-RU" sz="2800" dirty="0" smtClean="0"/>
              <a:t>Таким образом, шкалы </a:t>
            </a:r>
            <a:r>
              <a:rPr lang="en-US" sz="2800" dirty="0" smtClean="0"/>
              <a:t>NSS</a:t>
            </a:r>
            <a:r>
              <a:rPr lang="ru-RU" sz="2800" dirty="0" smtClean="0"/>
              <a:t> и </a:t>
            </a:r>
            <a:r>
              <a:rPr lang="en-US" sz="2800" dirty="0" smtClean="0"/>
              <a:t>NDS </a:t>
            </a:r>
            <a:r>
              <a:rPr lang="ru-RU" sz="2800" dirty="0" smtClean="0"/>
              <a:t>являются достаточно эффективным методом оценки выраженности </a:t>
            </a:r>
            <a:r>
              <a:rPr lang="ru-RU" sz="2800" dirty="0" err="1" smtClean="0"/>
              <a:t>полинейропатии</a:t>
            </a:r>
            <a:r>
              <a:rPr lang="ru-RU" sz="2800" dirty="0" smtClean="0"/>
              <a:t> и отражают положительную взаимосвязь между выраженностью клинических проявлений </a:t>
            </a:r>
            <a:r>
              <a:rPr lang="ru-RU" sz="2800" smtClean="0"/>
              <a:t>и </a:t>
            </a:r>
            <a:r>
              <a:rPr lang="ru-RU" sz="2800" smtClean="0"/>
              <a:t>«стажем» </a:t>
            </a:r>
            <a:r>
              <a:rPr lang="ru-RU" sz="2800" dirty="0" smtClean="0"/>
              <a:t>заболевания сахарным диабетом.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232</TotalTime>
  <Words>888</Words>
  <Application>Microsoft Office PowerPoint</Application>
  <PresentationFormat>Экран (4:3)</PresentationFormat>
  <Paragraphs>76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Открытая</vt:lpstr>
      <vt:lpstr>Нейрореабилитация при диабетической полинейропатии </vt:lpstr>
      <vt:lpstr>Актуальность исследования</vt:lpstr>
      <vt:lpstr>Слайд 3</vt:lpstr>
      <vt:lpstr>Слайд 4</vt:lpstr>
      <vt:lpstr>Слайд 5</vt:lpstr>
      <vt:lpstr>Слайд 6</vt:lpstr>
      <vt:lpstr>Уровень глюкозы натощак при различной степени выраженности полинейропатии</vt:lpstr>
      <vt:lpstr>«Стаж» заболевания при различной степени выраженности диабетической полинейропатии</vt:lpstr>
      <vt:lpstr>Слайд 9</vt:lpstr>
      <vt:lpstr>Слайд 10</vt:lpstr>
      <vt:lpstr>Слайд 11</vt:lpstr>
      <vt:lpstr>Слайд 12</vt:lpstr>
      <vt:lpstr>Метаболическая терапия.  </vt:lpstr>
      <vt:lpstr>Слайд 14</vt:lpstr>
      <vt:lpstr>Слайд 15</vt:lpstr>
      <vt:lpstr>Слайд 16</vt:lpstr>
      <vt:lpstr>Слайд 17</vt:lpstr>
      <vt:lpstr>Слайд 18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Nata</cp:lastModifiedBy>
  <cp:revision>27</cp:revision>
  <dcterms:created xsi:type="dcterms:W3CDTF">2013-12-14T09:32:11Z</dcterms:created>
  <dcterms:modified xsi:type="dcterms:W3CDTF">2013-12-15T15:42:17Z</dcterms:modified>
</cp:coreProperties>
</file>