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  <p:sldMasterId id="2147483924" r:id="rId3"/>
    <p:sldMasterId id="2147483936" r:id="rId4"/>
    <p:sldMasterId id="2147483948" r:id="rId5"/>
    <p:sldMasterId id="2147483960" r:id="rId6"/>
    <p:sldMasterId id="2147483972" r:id="rId7"/>
  </p:sldMasterIdLst>
  <p:sldIdLst>
    <p:sldId id="261" r:id="rId8"/>
    <p:sldId id="263" r:id="rId9"/>
    <p:sldId id="264" r:id="rId10"/>
    <p:sldId id="270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79" r:id="rId19"/>
    <p:sldId id="280" r:id="rId20"/>
    <p:sldId id="282" r:id="rId21"/>
    <p:sldId id="283" r:id="rId22"/>
    <p:sldId id="284" r:id="rId23"/>
    <p:sldId id="285" r:id="rId24"/>
    <p:sldId id="288" r:id="rId25"/>
    <p:sldId id="290" r:id="rId26"/>
    <p:sldId id="291" r:id="rId27"/>
    <p:sldId id="266" r:id="rId28"/>
    <p:sldId id="265" r:id="rId29"/>
    <p:sldId id="26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45341" autoAdjust="0"/>
  </p:normalViewPr>
  <p:slideViewPr>
    <p:cSldViewPr>
      <p:cViewPr varScale="1">
        <p:scale>
          <a:sx n="78" d="100"/>
          <a:sy n="78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126D-297A-487A-9251-1BFFA7CEDC9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4A3D-CEA5-4325-8937-55CE729BB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43BE-120B-4D58-8389-42A7A8CBB9C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9248-84F7-4A60-A4FC-4519E8BD3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CB83-1703-41C9-9BDB-8B6DB4EF30C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02BC-A2D5-48EF-8B68-9F3AF5D1E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F103-B67A-4235-AC00-85364A4D286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7D72-11D6-4C15-823D-6ED7543FC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93209B-60AE-45DD-BA2E-6EA36C8116D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91C2F4-71CA-489D-8B88-5DF8248A0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67B3-2211-440A-AAF8-1D618B794F7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75F7-4E06-4E30-A7F2-BD8EA8C9C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726F406-DC1B-4033-A5C0-A27C30F8E9F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1B82D-2658-4047-AE02-806F6AF21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88BA-6871-48B2-B7D1-C286BCE4BE3A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17E7-C086-4F8B-8776-C800A124F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78A5-CD2B-46E0-8277-316F21437234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6214-AF66-4375-81A9-7C4A1A265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3258-8675-4B5C-90CC-22996D16337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422E-49C0-4CDD-B657-958ABA901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E66A-5703-4646-8936-358726D6C42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E9C4-08D5-4C61-9476-070389D59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9E78-7638-428B-B30B-AD090CAAE83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1DAB-93F9-4864-9DCF-7AA89BD86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7288-0E5E-42C4-B66D-15DD91EB31A8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8280-0ABD-408F-BB04-28D9BE52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1884E7-9C0C-4F19-94F2-00704FBE45D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EA0031-FD04-4139-8BB4-120FFD011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27A9-C14D-4E93-8C47-A85386B0D3C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2AEE-A5D6-43FF-8AF1-C706CEFC6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85022-8312-4F7B-ADEC-9C9B23B5ECF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35A1DD-3E09-405E-B28D-913DE7E00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F22959-C625-43EA-ABA2-BBF0DE77120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F36FDA-0C8D-4501-8FE4-9A627F2E9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AEA1-54D6-49BE-8374-72BCDCECD04A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7B00-340A-4AB0-A2AD-75D9F9368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E7CBC5-FC57-4EFD-B1A8-754054C1A7F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45B0C-061F-4CFD-80E6-3F138D0E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81D5-C817-4AA5-878F-CEF2D192ED4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9ECC-F399-4889-93CC-0D996B400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88D8-398C-436C-901A-C4324532684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0341-02CB-4F95-9080-1BF6935C7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794A-66C7-427E-973E-C550C75CB2E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6F0D-032B-4196-A962-EAC0C39EA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0CC3-398E-4E53-A19C-5A291F8D404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22D1-7571-4138-A4EC-44C668645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30E1-FB06-4407-8651-BA52AC68B51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64C6-656C-44BC-8F6B-56F3B9386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677F-2850-491D-9A92-138A7998FBF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3146-973C-4004-A54E-C1E32F4F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6F8617-3D60-4971-8B0C-A04D533BD50A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557370-5B54-400C-BC0C-D05D591C0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79F7-88B3-4CAD-84A2-0F38CA81938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A31B-6673-49FD-A715-0E669E49F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BA3F6-B4A5-47DC-A414-BF903235327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5FB8D96-440A-4A11-9D88-E432DE6B7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2AB3FE-2886-4F0D-A38A-5D5C13281004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E5BD39-36F0-42DE-87F3-D7BD5A972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E7B8-7060-416A-8C13-B926653E08D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0AB9-5EBB-4A74-8A1A-FEE9B9E82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E5D0B2A-6B83-43BC-ABC7-A29237A2D71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7F1CF4-5F9F-4200-8074-EFF300F73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FDED-3F45-4717-8560-0BB8CFB46F5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918A-B538-4E2B-B292-20EB0ECD7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6343-5913-4F84-9F6E-A3AF0A907F2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588F-B72E-425A-B9D0-9EEE1113F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B80A-2EA3-45B5-B255-3C50381D40E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BFF0-CD25-4FF7-972E-CFEC1FC3C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C254-82B6-42E0-8B70-DBFCEF6706F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3A5A-E872-4112-9B78-0571D54E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9335-BE9A-436F-A4C2-4A731871796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2965-F9DC-4D44-8A76-8BFA309F9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8888-F92E-4355-BE1B-BDEDB0E128E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1F46-34B6-4878-BBBE-DF3DED8B7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517EFF-DF40-4FD5-88FB-F66CA14809E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A11C26-A9A2-413C-85F8-D7A5019A8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92A0-2586-426C-AD74-86A039C8DE98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742C-0330-49F5-BE5E-B97A060AC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66A81-E4C1-4907-B635-7BD060EEED7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95F9395-18BE-42EC-9A0D-53F04772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6D4EEB-009E-45B4-9D0E-D0A58CB6CE8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BC0E1C-6F94-4AC3-84A2-02C82939E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ABC8-7035-494F-86F7-D20AF5E7FE1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C47A-A2A4-4D46-9200-ECEFF4D3D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E3F8FDD-3D1F-461A-B594-C484C9CD0CA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42DF6F-1739-4D68-9DF0-15F67F44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2988-B5B8-40B2-B089-5465ADE7187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B8C9-13EA-435A-AED9-F046A77C4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A6E1-A723-4B80-84E3-EB07FC68C10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CE13-D96B-4E42-A414-525115497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8B97-08E6-468E-BEE1-BA6E09850F8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CED6-9EE8-4CA6-9F29-C22C84A20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020A-880E-413F-A8A2-E9FFC30C8CB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1708-81F8-4D32-8253-47B0ECB5E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4263-5166-4660-A7A5-9206B3EDD97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A47C-6B45-4518-AC3D-67715E2F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23EC-D569-4382-B89B-7D642D7D213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8802-D6AE-4F02-8037-19470E0C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D72147-87CF-4DBB-BBDC-7FD0D7BE885B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7E2607-19FB-4783-BA78-1630AEDDE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281D-705C-4857-A09E-09DE6EF179BB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F9C6-36D1-4512-96A7-E1B652657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1028ED-F221-4E29-8172-E7E01D12FEF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6FC2C8B-647C-4519-BC91-AD1064487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263D65-8ED5-43C1-98CB-AD53F93CD52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29F8026-9DE0-47BA-A27A-8A776D2EF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CEB3-FBA2-4CB3-9613-9DC24088DAEA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8FF7-4933-47E5-AD30-8D1CF8D26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61846F1-C75F-4624-BE2A-A339F174E6E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AF4F7-CFB7-4733-914C-2A96DB3D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83B58-CC23-4C55-947E-80DC771B626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B6EA-59E6-44F6-BE78-A3BE626CF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19AE-1D91-47AC-A5C6-9BA13E7C5AB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9BDF-F534-4E26-A7ED-936374885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8B-7185-4C84-ADAE-AB710056731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B3D5-2181-475D-A274-26D618C59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C993-A678-4EC6-8078-5A22E6BBB1C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FD1A-B237-4701-88DC-EB3ADE364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88D5-99EC-4F57-BD2D-B4294DFC319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4D67-A6FF-4B68-A876-62DCC5102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EE4A-FF5D-47EF-B273-A3B063D901C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7C45-9206-4C1A-92E9-D924DB1E9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A6B9F-9C51-4A7A-A9D2-5EAFA18FC73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68134E-AA3A-4305-9E83-EC257A75F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F64F-34F4-4F0F-B0D6-74072B0A9B6B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84E8-FC97-4A65-9EFF-86AA8A220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8582E9-2BB5-426C-8A34-EE6C7DBF845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C0C0310-5207-4FD3-AF5F-6A0641C91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CFBEBD-5E3A-40F0-ACEF-2B49480024B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D006456-BE2C-421A-8420-F0148CE6C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02F9-A630-475B-9AE3-9F742967550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D79A-3A21-4EB1-BFF0-FBFF6A10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D3DD-13CF-4225-A09E-6FAC3CFDDB5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DA01-39CE-483A-BDED-AE64CDD18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2CB8C2-D52C-41AB-AF7F-BF10AD3D28A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55C21A-1054-4C9D-9C2D-C61DA044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34FD-FF87-4313-86AA-82F06F0F1650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5412-BE89-4D3D-81F9-328260F4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F837-064D-44AB-9F06-C14EA24DAA8B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CDF1-DDAD-420F-8CE4-708FD0D63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ED29-ACFB-4B39-8C4B-638EC15B222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4B38-A847-4434-9869-27E838162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DC43-BC61-43F9-A0B5-597EFDD9E93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BF49-2572-4876-B922-A8B346EFD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E04E-28F4-44F6-8F97-EDFD81349AC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8BA2-B0F3-4F9D-852E-6AF83AE46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FD2EA0-0662-419A-BEB6-5349A110C52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CC65CA-0C04-4952-BC10-9C39353B6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6345-E718-450E-A96B-E094BD767C4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B1B6-65B0-4F24-81E0-612CBB1E0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D54CA9-0ECA-45B6-A84F-786189ADEF3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A606F65-D21B-4409-BB29-EF154340E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10A7-241F-4030-A79C-2F3EE007D0D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999C-1ABC-4DF8-8FC0-82602853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0B30-711C-4787-9158-FA037F603830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B5BE-FC9E-49EE-BFC6-102937991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F006E-06F3-4F33-9557-4E9D2976AA8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94A5F-A4D5-4B48-8AFE-FB30D893E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  <p:sldLayoutId id="21474839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4979A93-682D-4EF7-8ACA-607C8E1C6B7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F6DD49-65B6-4CD3-8E79-86C117166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15" r:id="rId2"/>
    <p:sldLayoutId id="2147484052" r:id="rId3"/>
    <p:sldLayoutId id="2147484014" r:id="rId4"/>
    <p:sldLayoutId id="2147484013" r:id="rId5"/>
    <p:sldLayoutId id="2147484012" r:id="rId6"/>
    <p:sldLayoutId id="2147484011" r:id="rId7"/>
    <p:sldLayoutId id="2147484010" r:id="rId8"/>
    <p:sldLayoutId id="2147484053" r:id="rId9"/>
    <p:sldLayoutId id="2147484009" r:id="rId10"/>
    <p:sldLayoutId id="21474840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BD3ECC-F57E-45F8-9597-7EE43DB567C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9CA73DD-34F9-485C-887E-13BF394B5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22" r:id="rId2"/>
    <p:sldLayoutId id="2147484056" r:id="rId3"/>
    <p:sldLayoutId id="2147484021" r:id="rId4"/>
    <p:sldLayoutId id="2147484020" r:id="rId5"/>
    <p:sldLayoutId id="2147484019" r:id="rId6"/>
    <p:sldLayoutId id="2147484018" r:id="rId7"/>
    <p:sldLayoutId id="2147484017" r:id="rId8"/>
    <p:sldLayoutId id="2147484057" r:id="rId9"/>
    <p:sldLayoutId id="2147484016" r:id="rId10"/>
    <p:sldLayoutId id="21474840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891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CA05E8-1985-4BEB-B6EC-03A98900AA3A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EC34F63-7582-4E31-8C41-4746869F0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9" r:id="rId2"/>
    <p:sldLayoutId id="2147484060" r:id="rId3"/>
    <p:sldLayoutId id="2147484028" r:id="rId4"/>
    <p:sldLayoutId id="2147484027" r:id="rId5"/>
    <p:sldLayoutId id="2147484026" r:id="rId6"/>
    <p:sldLayoutId id="2147484025" r:id="rId7"/>
    <p:sldLayoutId id="2147484024" r:id="rId8"/>
    <p:sldLayoutId id="2147484061" r:id="rId9"/>
    <p:sldLayoutId id="2147484023" r:id="rId10"/>
    <p:sldLayoutId id="2147484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06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532F5A-C532-4213-88F7-CBBBE0A69AA8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B33C37-7210-4B12-9219-55BE1E2C2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36" r:id="rId2"/>
    <p:sldLayoutId id="2147484064" r:id="rId3"/>
    <p:sldLayoutId id="2147484035" r:id="rId4"/>
    <p:sldLayoutId id="2147484034" r:id="rId5"/>
    <p:sldLayoutId id="2147484033" r:id="rId6"/>
    <p:sldLayoutId id="2147484032" r:id="rId7"/>
    <p:sldLayoutId id="2147484031" r:id="rId8"/>
    <p:sldLayoutId id="2147484065" r:id="rId9"/>
    <p:sldLayoutId id="2147484030" r:id="rId10"/>
    <p:sldLayoutId id="21474840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349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0942DA-8885-4D7B-99D8-4D00CE448D0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0B431DD-DD3D-4D92-ABC3-752F06EA1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43" r:id="rId2"/>
    <p:sldLayoutId id="2147484068" r:id="rId3"/>
    <p:sldLayoutId id="2147484042" r:id="rId4"/>
    <p:sldLayoutId id="2147484041" r:id="rId5"/>
    <p:sldLayoutId id="2147484040" r:id="rId6"/>
    <p:sldLayoutId id="2147484039" r:id="rId7"/>
    <p:sldLayoutId id="2147484038" r:id="rId8"/>
    <p:sldLayoutId id="2147484069" r:id="rId9"/>
    <p:sldLayoutId id="2147484037" r:id="rId10"/>
    <p:sldLayoutId id="21474840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578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2217CD-1E74-47E1-BAC9-5265A35DF49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8A678B-89B0-43EF-9579-511516B1E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50" r:id="rId2"/>
    <p:sldLayoutId id="2147484072" r:id="rId3"/>
    <p:sldLayoutId id="2147484049" r:id="rId4"/>
    <p:sldLayoutId id="2147484048" r:id="rId5"/>
    <p:sldLayoutId id="2147484047" r:id="rId6"/>
    <p:sldLayoutId id="2147484046" r:id="rId7"/>
    <p:sldLayoutId id="2147484045" r:id="rId8"/>
    <p:sldLayoutId id="2147484073" r:id="rId9"/>
    <p:sldLayoutId id="2147484044" r:id="rId10"/>
    <p:sldLayoutId id="21474840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0"/>
            <a:ext cx="6286544" cy="53578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 smtClean="0"/>
              <a:t>гбоу</a:t>
            </a:r>
            <a:r>
              <a:rPr lang="ru-RU" sz="2000" dirty="0" smtClean="0"/>
              <a:t> </a:t>
            </a:r>
            <a:r>
              <a:rPr lang="ru-RU" sz="2000" dirty="0" err="1" smtClean="0"/>
              <a:t>впо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оргма</a:t>
            </a:r>
            <a:r>
              <a:rPr lang="ru-RU" sz="2000" dirty="0" smtClean="0"/>
              <a:t> </a:t>
            </a:r>
            <a:r>
              <a:rPr lang="ru-RU" sz="2000" dirty="0" err="1" smtClean="0"/>
              <a:t>минздравсоцразвития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россии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кафедра   общей  хирургии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Адекватность выбора способов хирургического лечения гнойно-некротических осложнений синдрома диабетической стопы.</a:t>
            </a:r>
            <a:endParaRPr lang="ru-RU" dirty="0"/>
          </a:p>
        </p:txBody>
      </p:sp>
      <p:sp>
        <p:nvSpPr>
          <p:cNvPr id="880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5500688"/>
            <a:ext cx="5257800" cy="1214437"/>
          </a:xfrm>
        </p:spPr>
        <p:txBody>
          <a:bodyPr/>
          <a:lstStyle/>
          <a:p>
            <a:pPr eaLnBrk="1" hangingPunct="1"/>
            <a:endParaRPr lang="ru-RU" sz="2000" smtClean="0">
              <a:latin typeface="Arial" charset="0"/>
            </a:endParaRPr>
          </a:p>
          <a:p>
            <a:pPr eaLnBrk="1" hangingPunct="1"/>
            <a:r>
              <a:rPr lang="ru-RU" sz="2000" smtClean="0"/>
              <a:t>Подготовил</a:t>
            </a:r>
            <a:r>
              <a:rPr lang="ru-RU" sz="2000" smtClean="0">
                <a:latin typeface="Arial" charset="0"/>
              </a:rPr>
              <a:t>а: ст. 407 гр. Таубаева Э.М.</a:t>
            </a:r>
            <a:r>
              <a:rPr lang="ru-RU" sz="2000" smtClean="0"/>
              <a:t> </a:t>
            </a:r>
            <a:endParaRPr lang="en-US" sz="2000" smtClean="0"/>
          </a:p>
          <a:p>
            <a:pPr eaLnBrk="1" hangingPunct="1"/>
            <a:r>
              <a:rPr lang="ru-RU" sz="2000" smtClean="0"/>
              <a:t>Научный руководитель: к.м.н. С.А. Швецов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0550" y="1606550"/>
            <a:ext cx="1800225" cy="1036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Этапные </a:t>
            </a:r>
            <a:r>
              <a:rPr lang="ru-RU" dirty="0" err="1"/>
              <a:t>некрэктомии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675" y="222250"/>
            <a:ext cx="3168650" cy="86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cs typeface="Arial" charset="0"/>
              </a:rPr>
              <a:t>Плановые операции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050" y="3933825"/>
            <a:ext cx="18002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Ампутация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 (5 %)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0300" y="1606550"/>
            <a:ext cx="18002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Операции при остеомиелите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61163" y="1598613"/>
            <a:ext cx="179863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Кожно-пластические операции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13363" y="3949700"/>
            <a:ext cx="350678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Реваскуляризационные</a:t>
            </a:r>
            <a:r>
              <a:rPr lang="ru-RU" dirty="0"/>
              <a:t> операции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11413" y="1085850"/>
            <a:ext cx="969962" cy="520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57863" y="1085850"/>
            <a:ext cx="969962" cy="520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0413" y="1157288"/>
            <a:ext cx="0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771775" y="1157288"/>
            <a:ext cx="792163" cy="2632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1500" y="1157288"/>
            <a:ext cx="792163" cy="2632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292" name="TextBox 20"/>
          <p:cNvSpPr txBox="1">
            <a:spLocks noChangeArrowheads="1"/>
          </p:cNvSpPr>
          <p:nvPr/>
        </p:nvSpPr>
        <p:spPr bwMode="auto">
          <a:xfrm>
            <a:off x="55563" y="2708275"/>
            <a:ext cx="289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 формирование </a:t>
            </a:r>
          </a:p>
          <a:p>
            <a:r>
              <a:rPr lang="ru-RU">
                <a:latin typeface="Calibri" pitchFamily="34" charset="0"/>
              </a:rPr>
              <a:t>вторичных </a:t>
            </a:r>
          </a:p>
          <a:p>
            <a:r>
              <a:rPr lang="ru-RU">
                <a:latin typeface="Calibri" pitchFamily="34" charset="0"/>
              </a:rPr>
              <a:t>некрозов в ране</a:t>
            </a:r>
          </a:p>
        </p:txBody>
      </p:sp>
      <p:sp>
        <p:nvSpPr>
          <p:cNvPr id="97293" name="TextBox 21"/>
          <p:cNvSpPr txBox="1">
            <a:spLocks noChangeArrowheads="1"/>
          </p:cNvSpPr>
          <p:nvPr/>
        </p:nvSpPr>
        <p:spPr bwMode="auto">
          <a:xfrm>
            <a:off x="3178175" y="2708275"/>
            <a:ext cx="267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 хронический </a:t>
            </a:r>
          </a:p>
          <a:p>
            <a:r>
              <a:rPr lang="ru-RU">
                <a:latin typeface="Calibri" pitchFamily="34" charset="0"/>
              </a:rPr>
              <a:t>остеомиелит</a:t>
            </a:r>
          </a:p>
        </p:txBody>
      </p:sp>
      <p:sp>
        <p:nvSpPr>
          <p:cNvPr id="97294" name="TextBox 22"/>
          <p:cNvSpPr txBox="1">
            <a:spLocks noChangeArrowheads="1"/>
          </p:cNvSpPr>
          <p:nvPr/>
        </p:nvSpPr>
        <p:spPr bwMode="auto">
          <a:xfrm>
            <a:off x="6357938" y="2420938"/>
            <a:ext cx="30083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 образование </a:t>
            </a:r>
          </a:p>
          <a:p>
            <a:r>
              <a:rPr lang="ru-RU">
                <a:latin typeface="Calibri" pitchFamily="34" charset="0"/>
              </a:rPr>
              <a:t>длительно </a:t>
            </a:r>
            <a:endParaRPr lang="ru-RU"/>
          </a:p>
          <a:p>
            <a:r>
              <a:rPr lang="ru-RU">
                <a:latin typeface="Calibri" pitchFamily="34" charset="0"/>
              </a:rPr>
              <a:t>незаживающих </a:t>
            </a:r>
          </a:p>
          <a:p>
            <a:r>
              <a:rPr lang="ru-RU">
                <a:latin typeface="Calibri" pitchFamily="34" charset="0"/>
              </a:rPr>
              <a:t>раневых и язвенных </a:t>
            </a:r>
          </a:p>
          <a:p>
            <a:r>
              <a:rPr lang="ru-RU">
                <a:latin typeface="Calibri" pitchFamily="34" charset="0"/>
              </a:rPr>
              <a:t>дефектов</a:t>
            </a:r>
          </a:p>
        </p:txBody>
      </p:sp>
      <p:sp>
        <p:nvSpPr>
          <p:cNvPr id="97295" name="TextBox 23"/>
          <p:cNvSpPr txBox="1">
            <a:spLocks noChangeArrowheads="1"/>
          </p:cNvSpPr>
          <p:nvPr/>
        </p:nvSpPr>
        <p:spPr bwMode="auto">
          <a:xfrm>
            <a:off x="107950" y="4783138"/>
            <a:ext cx="4994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</a:t>
            </a:r>
            <a:r>
              <a:rPr lang="ru-RU"/>
              <a:t> </a:t>
            </a:r>
            <a:r>
              <a:rPr lang="ru-RU">
                <a:latin typeface="Calibri" pitchFamily="34" charset="0"/>
              </a:rPr>
              <a:t>критическая ишемия конечности;</a:t>
            </a:r>
          </a:p>
          <a:p>
            <a:r>
              <a:rPr lang="ru-RU">
                <a:latin typeface="Calibri" pitchFamily="34" charset="0"/>
              </a:rPr>
              <a:t>обширные трофические язвы в сочетании с деструктивными формами </a:t>
            </a:r>
          </a:p>
          <a:p>
            <a:r>
              <a:rPr lang="ru-RU">
                <a:latin typeface="Calibri" pitchFamily="34" charset="0"/>
              </a:rPr>
              <a:t>остеоартропатии без признаков консолидации; </a:t>
            </a:r>
          </a:p>
        </p:txBody>
      </p:sp>
      <p:sp>
        <p:nvSpPr>
          <p:cNvPr id="97296" name="TextBox 25"/>
          <p:cNvSpPr txBox="1">
            <a:spLocks noChangeArrowheads="1"/>
          </p:cNvSpPr>
          <p:nvPr/>
        </p:nvSpPr>
        <p:spPr bwMode="auto">
          <a:xfrm>
            <a:off x="5314950" y="4868863"/>
            <a:ext cx="3535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 нейро-ишемическая и</a:t>
            </a:r>
          </a:p>
          <a:p>
            <a:r>
              <a:rPr lang="ru-RU">
                <a:latin typeface="Calibri" pitchFamily="34" charset="0"/>
              </a:rPr>
              <a:t> ишемическая форма СДС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84513" y="109538"/>
            <a:ext cx="2987675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Реваскуляризационные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985838"/>
            <a:ext cx="20161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Чрезкожная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ангиопластика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8038" y="981075"/>
            <a:ext cx="24479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Транслюминальная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ангиопластика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025" y="1146175"/>
            <a:ext cx="208915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Шунтирующие операции</a:t>
            </a:r>
          </a:p>
        </p:txBody>
      </p:sp>
      <p:sp>
        <p:nvSpPr>
          <p:cNvPr id="98309" name="TextBox 9"/>
          <p:cNvSpPr txBox="1">
            <a:spLocks noChangeArrowheads="1"/>
          </p:cNvSpPr>
          <p:nvPr/>
        </p:nvSpPr>
        <p:spPr bwMode="auto">
          <a:xfrm>
            <a:off x="107950" y="1970088"/>
            <a:ext cx="129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</a:t>
            </a:r>
          </a:p>
        </p:txBody>
      </p:sp>
      <p:sp>
        <p:nvSpPr>
          <p:cNvPr id="98310" name="TextBox 11"/>
          <p:cNvSpPr txBox="1">
            <a:spLocks noChangeArrowheads="1"/>
          </p:cNvSpPr>
          <p:nvPr/>
        </p:nvSpPr>
        <p:spPr bwMode="auto">
          <a:xfrm>
            <a:off x="3348038" y="1993900"/>
            <a:ext cx="2460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</a:t>
            </a:r>
            <a:r>
              <a:rPr lang="ru-RU" sz="1400">
                <a:latin typeface="Calibri" pitchFamily="34" charset="0"/>
              </a:rPr>
              <a:t> стенотические</a:t>
            </a:r>
          </a:p>
          <a:p>
            <a:r>
              <a:rPr lang="ru-RU" sz="1400">
                <a:latin typeface="Calibri" pitchFamily="34" charset="0"/>
              </a:rPr>
              <a:t>   поражения в подвздошных </a:t>
            </a:r>
          </a:p>
          <a:p>
            <a:r>
              <a:rPr lang="ru-RU" sz="1400">
                <a:latin typeface="Calibri" pitchFamily="34" charset="0"/>
              </a:rPr>
              <a:t>   артериях</a:t>
            </a:r>
          </a:p>
        </p:txBody>
      </p:sp>
      <p:sp>
        <p:nvSpPr>
          <p:cNvPr id="98311" name="TextBox 12"/>
          <p:cNvSpPr txBox="1">
            <a:spLocks noChangeArrowheads="1"/>
          </p:cNvSpPr>
          <p:nvPr/>
        </p:nvSpPr>
        <p:spPr bwMode="auto">
          <a:xfrm>
            <a:off x="6526213" y="1957388"/>
            <a:ext cx="129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825" y="2208213"/>
            <a:ext cx="2163763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ишемия </a:t>
            </a:r>
            <a:r>
              <a:rPr lang="en-US" sz="1400" dirty="0">
                <a:latin typeface="+mn-lt"/>
                <a:cs typeface="+mn-cs"/>
              </a:rPr>
              <a:t>II</a:t>
            </a:r>
            <a:r>
              <a:rPr lang="ru-RU" sz="1400" dirty="0">
                <a:latin typeface="+mn-lt"/>
                <a:cs typeface="+mn-cs"/>
              </a:rPr>
              <a:t>Б,</a:t>
            </a:r>
            <a:r>
              <a:rPr lang="en-US" sz="1400" dirty="0">
                <a:latin typeface="+mn-lt"/>
                <a:cs typeface="+mn-cs"/>
              </a:rPr>
              <a:t>III</a:t>
            </a:r>
            <a:r>
              <a:rPr lang="ru-RU" sz="1400" dirty="0">
                <a:latin typeface="+mn-lt"/>
                <a:cs typeface="+mn-cs"/>
              </a:rPr>
              <a:t>, </a:t>
            </a:r>
            <a:r>
              <a:rPr lang="en-US" sz="1400" dirty="0">
                <a:latin typeface="+mn-lt"/>
                <a:cs typeface="+mn-cs"/>
              </a:rPr>
              <a:t>IV</a:t>
            </a:r>
            <a:r>
              <a:rPr lang="ru-RU" sz="1400" dirty="0">
                <a:latin typeface="+mn-lt"/>
                <a:cs typeface="+mn-cs"/>
              </a:rPr>
              <a:t>ст.</a:t>
            </a:r>
            <a:endParaRPr lang="en-US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неэффективность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консервативного лечения</a:t>
            </a:r>
          </a:p>
        </p:txBody>
      </p:sp>
      <p:sp>
        <p:nvSpPr>
          <p:cNvPr id="98313" name="TextBox 14"/>
          <p:cNvSpPr txBox="1">
            <a:spLocks noChangeArrowheads="1"/>
          </p:cNvSpPr>
          <p:nvPr/>
        </p:nvSpPr>
        <p:spPr bwMode="auto">
          <a:xfrm>
            <a:off x="114300" y="3176588"/>
            <a:ext cx="2752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Перенесенные в течении предшествующих 3 мес.:</a:t>
            </a:r>
          </a:p>
          <a:p>
            <a:r>
              <a:rPr lang="ru-RU" sz="1400">
                <a:latin typeface="Calibri" pitchFamily="34" charset="0"/>
              </a:rPr>
              <a:t>-инфаркт миокарда</a:t>
            </a:r>
          </a:p>
          <a:p>
            <a:r>
              <a:rPr lang="ru-RU" sz="1400">
                <a:latin typeface="Calibri" pitchFamily="34" charset="0"/>
              </a:rPr>
              <a:t>-инсульт</a:t>
            </a:r>
          </a:p>
        </p:txBody>
      </p:sp>
      <p:sp>
        <p:nvSpPr>
          <p:cNvPr id="98314" name="TextBox 15"/>
          <p:cNvSpPr txBox="1">
            <a:spLocks noChangeArrowheads="1"/>
          </p:cNvSpPr>
          <p:nvPr/>
        </p:nvSpPr>
        <p:spPr bwMode="auto">
          <a:xfrm>
            <a:off x="107950" y="2874963"/>
            <a:ext cx="2103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Противопоказания: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8315" name="TextBox 16"/>
          <p:cNvSpPr txBox="1">
            <a:spLocks noChangeArrowheads="1"/>
          </p:cNvSpPr>
          <p:nvPr/>
        </p:nvSpPr>
        <p:spPr bwMode="auto">
          <a:xfrm>
            <a:off x="3402013" y="2711450"/>
            <a:ext cx="210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Противопоказания: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8316" name="TextBox 18"/>
          <p:cNvSpPr txBox="1">
            <a:spLocks noChangeArrowheads="1"/>
          </p:cNvSpPr>
          <p:nvPr/>
        </p:nvSpPr>
        <p:spPr bwMode="auto">
          <a:xfrm>
            <a:off x="6683375" y="2227263"/>
            <a:ext cx="2249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стенозы или окклюзии при</a:t>
            </a:r>
          </a:p>
          <a:p>
            <a:r>
              <a:rPr lang="ru-RU" sz="1400">
                <a:latin typeface="Calibri" pitchFamily="34" charset="0"/>
              </a:rPr>
              <a:t> сохраненных путях оттока</a:t>
            </a:r>
          </a:p>
        </p:txBody>
      </p:sp>
      <p:sp>
        <p:nvSpPr>
          <p:cNvPr id="98317" name="TextBox 19"/>
          <p:cNvSpPr txBox="1">
            <a:spLocks noChangeArrowheads="1"/>
          </p:cNvSpPr>
          <p:nvPr/>
        </p:nvSpPr>
        <p:spPr bwMode="auto">
          <a:xfrm>
            <a:off x="3563938" y="2978150"/>
            <a:ext cx="2079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выраженный кальциноз </a:t>
            </a:r>
          </a:p>
          <a:p>
            <a:r>
              <a:rPr lang="ru-RU" sz="1400">
                <a:latin typeface="Calibri" pitchFamily="34" charset="0"/>
              </a:rPr>
              <a:t>в месте стеноза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65500" y="3500438"/>
            <a:ext cx="24130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Артериализация</a:t>
            </a:r>
            <a:r>
              <a:rPr lang="ru-RU" dirty="0"/>
              <a:t> венозного кровотока</a:t>
            </a:r>
          </a:p>
        </p:txBody>
      </p:sp>
      <p:cxnSp>
        <p:nvCxnSpPr>
          <p:cNvPr id="56" name="Прямая со стрелкой 55"/>
          <p:cNvCxnSpPr>
            <a:stCxn id="4" idx="2"/>
            <a:endCxn id="8" idx="0"/>
          </p:cNvCxnSpPr>
          <p:nvPr/>
        </p:nvCxnSpPr>
        <p:spPr>
          <a:xfrm flipH="1">
            <a:off x="4572000" y="757238"/>
            <a:ext cx="6350" cy="223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1"/>
            <a:endCxn id="7" idx="0"/>
          </p:cNvCxnSpPr>
          <p:nvPr/>
        </p:nvCxnSpPr>
        <p:spPr>
          <a:xfrm flipH="1">
            <a:off x="1187450" y="433388"/>
            <a:ext cx="1884363" cy="53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" idx="3"/>
            <a:endCxn id="9" idx="0"/>
          </p:cNvCxnSpPr>
          <p:nvPr/>
        </p:nvCxnSpPr>
        <p:spPr>
          <a:xfrm>
            <a:off x="6084888" y="433388"/>
            <a:ext cx="1763712" cy="70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" idx="3"/>
            <a:endCxn id="24" idx="3"/>
          </p:cNvCxnSpPr>
          <p:nvPr/>
        </p:nvCxnSpPr>
        <p:spPr>
          <a:xfrm flipH="1">
            <a:off x="5778500" y="433388"/>
            <a:ext cx="293688" cy="3463925"/>
          </a:xfrm>
          <a:prstGeom prst="bentConnector3">
            <a:avLst>
              <a:gd name="adj1" fmla="val -250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3371850" y="4581525"/>
            <a:ext cx="2411413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Результат</a:t>
            </a:r>
          </a:p>
        </p:txBody>
      </p:sp>
      <p:grpSp>
        <p:nvGrpSpPr>
          <p:cNvPr id="98324" name="Группа 90"/>
          <p:cNvGrpSpPr>
            <a:grpSpLocks/>
          </p:cNvGrpSpPr>
          <p:nvPr/>
        </p:nvGrpSpPr>
        <p:grpSpPr bwMode="auto">
          <a:xfrm>
            <a:off x="323850" y="5111750"/>
            <a:ext cx="2447925" cy="1635125"/>
            <a:chOff x="199664" y="5137272"/>
            <a:chExt cx="2448272" cy="1636563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847456" y="5137272"/>
              <a:ext cx="1800480" cy="7928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Ишемия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купирована</a:t>
              </a: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199664" y="5980976"/>
              <a:ext cx="1800480" cy="7928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кожно-пластические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операции</a:t>
              </a:r>
            </a:p>
          </p:txBody>
        </p:sp>
      </p:grpSp>
      <p:grpSp>
        <p:nvGrpSpPr>
          <p:cNvPr id="98325" name="Группа 89"/>
          <p:cNvGrpSpPr>
            <a:grpSpLocks/>
          </p:cNvGrpSpPr>
          <p:nvPr/>
        </p:nvGrpSpPr>
        <p:grpSpPr bwMode="auto">
          <a:xfrm flipH="1">
            <a:off x="6419850" y="5111750"/>
            <a:ext cx="2544763" cy="1635125"/>
            <a:chOff x="6168758" y="5035016"/>
            <a:chExt cx="2551478" cy="1636563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920035" y="5035016"/>
              <a:ext cx="1800201" cy="7928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Ишемия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не купирована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6168758" y="5878720"/>
              <a:ext cx="1800201" cy="7928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Ампутация</a:t>
              </a:r>
            </a:p>
          </p:txBody>
        </p:sp>
      </p:grpSp>
      <p:cxnSp>
        <p:nvCxnSpPr>
          <p:cNvPr id="93" name="Прямая со стрелкой 92"/>
          <p:cNvCxnSpPr>
            <a:stCxn id="69" idx="3"/>
            <a:endCxn id="88" idx="3"/>
          </p:cNvCxnSpPr>
          <p:nvPr/>
        </p:nvCxnSpPr>
        <p:spPr>
          <a:xfrm>
            <a:off x="5783263" y="4976813"/>
            <a:ext cx="636587" cy="53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69" idx="1"/>
            <a:endCxn id="70" idx="3"/>
          </p:cNvCxnSpPr>
          <p:nvPr/>
        </p:nvCxnSpPr>
        <p:spPr>
          <a:xfrm flipH="1">
            <a:off x="2771775" y="4976813"/>
            <a:ext cx="600075" cy="53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70" idx="1"/>
          </p:cNvCxnSpPr>
          <p:nvPr/>
        </p:nvCxnSpPr>
        <p:spPr>
          <a:xfrm rot="10800000" flipV="1">
            <a:off x="588963" y="5507038"/>
            <a:ext cx="382587" cy="4492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88" idx="1"/>
          </p:cNvCxnSpPr>
          <p:nvPr/>
        </p:nvCxnSpPr>
        <p:spPr>
          <a:xfrm>
            <a:off x="8215313" y="5507038"/>
            <a:ext cx="376237" cy="4492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24" idx="2"/>
            <a:endCxn id="69" idx="0"/>
          </p:cNvCxnSpPr>
          <p:nvPr/>
        </p:nvCxnSpPr>
        <p:spPr>
          <a:xfrm>
            <a:off x="4572000" y="4292600"/>
            <a:ext cx="635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4" idx="1"/>
            <a:endCxn id="69" idx="1"/>
          </p:cNvCxnSpPr>
          <p:nvPr/>
        </p:nvCxnSpPr>
        <p:spPr>
          <a:xfrm rot="10800000" flipH="1" flipV="1">
            <a:off x="3084513" y="433388"/>
            <a:ext cx="287337" cy="4543425"/>
          </a:xfrm>
          <a:prstGeom prst="bentConnector3">
            <a:avLst>
              <a:gd name="adj1" fmla="val 25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cxnSpLocks noChangeShapeType="1"/>
            <a:stCxn id="7" idx="3"/>
            <a:endCxn id="69" idx="1"/>
          </p:cNvCxnSpPr>
          <p:nvPr/>
        </p:nvCxnSpPr>
        <p:spPr bwMode="auto">
          <a:xfrm>
            <a:off x="2208213" y="1382713"/>
            <a:ext cx="1150937" cy="3595687"/>
          </a:xfrm>
          <a:prstGeom prst="bentConnector3">
            <a:avLst>
              <a:gd name="adj1" fmla="val 49931"/>
            </a:avLst>
          </a:prstGeom>
          <a:noFill/>
          <a:ln w="25400" algn="ctr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9" name="Прямая со стрелкой 158"/>
          <p:cNvCxnSpPr>
            <a:cxnSpLocks noChangeShapeType="1"/>
            <a:stCxn id="9" idx="1"/>
            <a:endCxn id="69" idx="3"/>
          </p:cNvCxnSpPr>
          <p:nvPr/>
        </p:nvCxnSpPr>
        <p:spPr bwMode="auto">
          <a:xfrm rot="10800000" flipV="1">
            <a:off x="5795963" y="1543050"/>
            <a:ext cx="995362" cy="3435350"/>
          </a:xfrm>
          <a:prstGeom prst="bentConnector3">
            <a:avLst>
              <a:gd name="adj1" fmla="val 50079"/>
            </a:avLst>
          </a:prstGeom>
          <a:noFill/>
          <a:ln w="25400" algn="ctr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Больной Р. с нейроишемической формой СДС</a:t>
            </a:r>
          </a:p>
        </p:txBody>
      </p:sp>
      <p:pic>
        <p:nvPicPr>
          <p:cNvPr id="99330" name="Picture 20" descr="C:\Documents and Settings\User\Рабочий стол\флешка\2.02.2008 г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4438"/>
            <a:ext cx="6786563" cy="491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0354" name="Picture 2" descr="C:\Documents and Settings\User\Рабочий стол\флешка\S3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143000"/>
            <a:ext cx="7000875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1378" name="Picture 2" descr="C:\Documents and Settings\User\Рабочий стол\флешка\S301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214438"/>
            <a:ext cx="6286500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Больной Р. с нейроишемической формой СДС после завершения операции</a:t>
            </a:r>
          </a:p>
        </p:txBody>
      </p:sp>
      <p:pic>
        <p:nvPicPr>
          <p:cNvPr id="102402" name="Picture 2" descr="C:\Documents and Settings\User\Рабочий стол\флешка\S36003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214438"/>
            <a:ext cx="6500813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3426" name="Picture 2" descr="C:\Documents and Settings\User\Рабочий стол\флешка\S36003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428750"/>
            <a:ext cx="6572250" cy="4491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4450" name="Picture 2" descr="C:\Documents and Settings\User\Рабочий стол\флешка\S36003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85875"/>
            <a:ext cx="6572250" cy="463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Через 10 дней после операции</a:t>
            </a:r>
          </a:p>
        </p:txBody>
      </p:sp>
      <p:pic>
        <p:nvPicPr>
          <p:cNvPr id="105474" name="Picture 4" descr="туапсе 1 0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85875"/>
            <a:ext cx="6715125" cy="484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6498" name="Picture 2" descr="C:\Documents and Settings\User\Рабочий стол\флешка\S36003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14438"/>
            <a:ext cx="7643813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eaLnBrk="1" hangingPunct="1"/>
            <a:r>
              <a:rPr lang="ru-RU" smtClean="0"/>
              <a:t>Анализ способов и объемов оперативных вмешательств в зависимости от вида гнойно-некротических осложнений СДС и изучение рецидивов гнойно-некротических процессов в послеоперационном периоде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smtClean="0"/>
              <a:t>Через год после операции</a:t>
            </a:r>
          </a:p>
        </p:txBody>
      </p:sp>
      <p:sp>
        <p:nvSpPr>
          <p:cNvPr id="107522" name="Rectangle 8"/>
          <p:cNvSpPr>
            <a:spLocks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07523" name="Picture 9" descr="Байназ в крос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6982" t="40" r="18867" b="5464"/>
          <a:stretch>
            <a:fillRect/>
          </a:stretch>
        </p:blipFill>
        <p:spPr>
          <a:xfrm>
            <a:off x="179388" y="1412875"/>
            <a:ext cx="2676525" cy="5256213"/>
          </a:xfrm>
        </p:spPr>
      </p:pic>
      <p:pic>
        <p:nvPicPr>
          <p:cNvPr id="107524" name="Picture 10" descr="SDC124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10254"/>
          <a:stretch>
            <a:fillRect/>
          </a:stretch>
        </p:blipFill>
        <p:spPr>
          <a:xfrm>
            <a:off x="4427538" y="1412875"/>
            <a:ext cx="3673475" cy="2473325"/>
          </a:xfrm>
        </p:spPr>
      </p:pic>
      <p:pic>
        <p:nvPicPr>
          <p:cNvPr id="107525" name="Picture 11" descr="SDC124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3933825"/>
            <a:ext cx="3708400" cy="278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546" name="Содержимое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585787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Таким образом</a:t>
            </a:r>
            <a:r>
              <a:rPr lang="ru-RU" smtClean="0"/>
              <a:t>, отсутствие рецидивов в послеоперационном периоде наблюдалось у 126 (85%) больных. При этом 140 (81%) операций выполнены с минимально возможным объемом вмешательств, 75 (43%) операций произведены с сохранением анатомической целостности нижней конечности, </a:t>
            </a:r>
            <a:r>
              <a:rPr lang="ru-RU" smtClean="0">
                <a:latin typeface="Arial" charset="0"/>
              </a:rPr>
              <a:t>а высокая ампутация потребовалась только 5(7,4%) пациентам, </a:t>
            </a:r>
            <a:r>
              <a:rPr lang="ru-RU" smtClean="0"/>
              <a:t>что говорит об адекватной хирургической тактике лечения больных данной категории.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109570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 eaLnBrk="1" hangingPunct="1"/>
            <a:r>
              <a:rPr lang="ru-RU" smtClean="0"/>
              <a:t>Хирургические вмешательства при гнойно-некротических процессах на стопе в настоящее время не являются этапом подготовки к ампутации конечности. Они имеют самостоятельное значение и направлены на сохранение опорной функции конечности. В основе хирургического лечения должен лежать принцип сберегательности тканей и максимального сохранения функций стопы.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105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Материалы и методы:</a:t>
            </a:r>
            <a:endParaRPr lang="ru-RU" dirty="0"/>
          </a:p>
        </p:txBody>
      </p:sp>
      <p:sp>
        <p:nvSpPr>
          <p:cNvPr id="90114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214937"/>
          </a:xfrm>
        </p:spPr>
        <p:txBody>
          <a:bodyPr/>
          <a:lstStyle/>
          <a:p>
            <a:pPr eaLnBrk="1" hangingPunct="1"/>
            <a:r>
              <a:rPr lang="ru-RU" smtClean="0"/>
              <a:t>Материалами являлись истории болезней пациентов с СДС за 2011-2012 годы. Проанализировано 148 историй болезней.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Синдром диабетической стопы</a:t>
            </a:r>
            <a:endParaRPr lang="ru-RU" dirty="0"/>
          </a:p>
        </p:txBody>
      </p:sp>
      <p:sp>
        <p:nvSpPr>
          <p:cNvPr id="911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это патологическое состояние стоп больного сахарным диабетом, которое возникает на фоне поражения периферических нервов, сосудов, кожи и мягких тканей, костей и суставов и проявляется в виде острых и хронических язв, костно-суставных поражений и гнойно-некротических процессов.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7239000" cy="62420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Формы СДС в зависимости от степени поражения (</a:t>
            </a:r>
            <a:r>
              <a:rPr lang="en-US" dirty="0" smtClean="0"/>
              <a:t>Wagner F. 1978)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0- язвенный дефект отсутствует, но есть сухость кожи, клювовидная деформация пальцев, пролапс головок метатарзальных костей, другие костные и суставные аномалии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1- поверхностная язва без признаков инфицирования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2- глубокая язва, обычно инфицированная, но без вовлечения в процесс костной ткани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3- глубокая язва с образованием абсцесса, с вовлечением в процесс костной ткани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4- ограниченная гангрена ( пальца или части стопы)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5- гангрена всей стопы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3186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 eaLnBrk="1" hangingPunct="1"/>
            <a:r>
              <a:rPr lang="ru-RU" smtClean="0"/>
              <a:t>В НУЗ «ОКБ на станции Оренбург» ОАО РЖД, на базе </a:t>
            </a:r>
            <a:r>
              <a:rPr lang="en-US" smtClean="0"/>
              <a:t>IV</a:t>
            </a:r>
            <a:r>
              <a:rPr lang="ru-RU" smtClean="0"/>
              <a:t> хирургического отделения за 2011-2012 г.г. с гнойно-некротическими осложнениями СДС находилось на лечении 148 пациентов:</a:t>
            </a:r>
          </a:p>
          <a:p>
            <a:pPr eaLnBrk="1" hangingPunct="1"/>
            <a:r>
              <a:rPr lang="ru-RU" smtClean="0"/>
              <a:t>Смешанная форма- 64%</a:t>
            </a:r>
          </a:p>
          <a:p>
            <a:pPr eaLnBrk="1" hangingPunct="1"/>
            <a:r>
              <a:rPr lang="ru-RU" smtClean="0"/>
              <a:t>Нейропатическая форма- 28%</a:t>
            </a:r>
          </a:p>
          <a:p>
            <a:pPr eaLnBrk="1" hangingPunct="1"/>
            <a:r>
              <a:rPr lang="ru-RU" smtClean="0"/>
              <a:t>Ишемическая форма- 8%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3850" y="3275013"/>
            <a:ext cx="2282825" cy="14033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Экстренные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27 (16%)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0588" y="3956050"/>
            <a:ext cx="2282825" cy="1404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Срочные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136 (79%)</a:t>
            </a:r>
            <a:r>
              <a:rPr lang="ru-RU" dirty="0"/>
              <a:t>	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8125" y="3275013"/>
            <a:ext cx="2282825" cy="1403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 (5%)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572000" y="2293938"/>
            <a:ext cx="0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800000" flipH="1">
            <a:off x="2305050" y="1922463"/>
            <a:ext cx="0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9800000">
            <a:off x="6889750" y="1922463"/>
            <a:ext cx="0" cy="1208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33363" y="328613"/>
            <a:ext cx="8677275" cy="16017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Операции при гнойно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некротических </a:t>
            </a:r>
          </a:p>
          <a:p>
            <a:pPr algn="ctr">
              <a:defRPr/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других деструктивных поражениях нижних конечностей </a:t>
            </a:r>
          </a:p>
          <a:p>
            <a:pPr algn="ctr">
              <a:defRPr/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при синдроме диабетической стопы</a:t>
            </a:r>
          </a:p>
          <a:p>
            <a:pPr algn="ctr">
              <a:defRPr/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(выполнено 172 операции у 148 Больных)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Box 4"/>
          <p:cNvSpPr txBox="1">
            <a:spLocks noChangeArrowheads="1"/>
          </p:cNvSpPr>
          <p:nvPr/>
        </p:nvSpPr>
        <p:spPr bwMode="auto">
          <a:xfrm>
            <a:off x="1257300" y="911225"/>
            <a:ext cx="716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 влажная гангрена стопы; флегмоны, абсцессы стопы</a:t>
            </a:r>
            <a:r>
              <a:rPr lang="ru-RU"/>
              <a:t>;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                      гнойные артриты, при отсутствии оттока гноя.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2500" y="3265488"/>
            <a:ext cx="2159000" cy="10810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Результат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2241550"/>
            <a:ext cx="1800225" cy="7921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Некрэктомия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 (5,12%)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2388" y="1731963"/>
            <a:ext cx="1800225" cy="792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Некротомия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51388" y="1736725"/>
            <a:ext cx="1800225" cy="7921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Резекция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15 (8,68 %)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9000" y="4868863"/>
            <a:ext cx="1800225" cy="11318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Показания для срочных операций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7913" y="5084763"/>
            <a:ext cx="1908175" cy="10588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Выздоровление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54775" y="4889500"/>
            <a:ext cx="1800225" cy="111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Показания для 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п</a:t>
            </a:r>
            <a:r>
              <a:rPr lang="ru-RU">
                <a:solidFill>
                  <a:srgbClr val="FFFFFF"/>
                </a:solidFill>
                <a:cs typeface="Arial" charset="0"/>
              </a:rPr>
              <a:t>лановых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операций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651500" y="4365625"/>
            <a:ext cx="658813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840000" flipH="1">
            <a:off x="5842000" y="2946400"/>
            <a:ext cx="6588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33688" y="4365625"/>
            <a:ext cx="658812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14775" y="2586038"/>
            <a:ext cx="4763" cy="53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83113" y="4437063"/>
            <a:ext cx="3175" cy="53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765925" y="2241550"/>
            <a:ext cx="1982788" cy="10239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Ампутация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(3-малая; 2-высокая)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5 (2,8%)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287963" y="2586038"/>
            <a:ext cx="4762" cy="53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20760000">
            <a:off x="2643188" y="2946400"/>
            <a:ext cx="658812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162300" y="133350"/>
            <a:ext cx="2819400" cy="6508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Экстренные операции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Box 4"/>
          <p:cNvSpPr txBox="1">
            <a:spLocks noChangeArrowheads="1"/>
          </p:cNvSpPr>
          <p:nvPr/>
        </p:nvSpPr>
        <p:spPr bwMode="auto">
          <a:xfrm>
            <a:off x="1525588" y="635000"/>
            <a:ext cx="6681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Флегмона стопы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Глубокие абсцессы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Гнойно-некротические раны, не имеющие адекватного дренирования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Отдаленные септические метастатические очаги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Плохо дренируемые гнойные затёки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Сухая гангрена </a:t>
            </a:r>
          </a:p>
        </p:txBody>
      </p:sp>
      <p:sp>
        <p:nvSpPr>
          <p:cNvPr id="96258" name="TextBox 5"/>
          <p:cNvSpPr txBox="1">
            <a:spLocks noChangeArrowheads="1"/>
          </p:cNvSpPr>
          <p:nvPr/>
        </p:nvSpPr>
        <p:spPr bwMode="auto">
          <a:xfrm>
            <a:off x="244475" y="635000"/>
            <a:ext cx="129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Показания: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2500" y="3738563"/>
            <a:ext cx="2159000" cy="1079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Результат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2713038"/>
            <a:ext cx="1800225" cy="7921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Некрэктомия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64 (37%)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2388" y="2205038"/>
            <a:ext cx="1800225" cy="7921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Некротомия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(2,2%)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2025" y="2209800"/>
            <a:ext cx="1800225" cy="7921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Резекция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42 (24,2%)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9000" y="5341938"/>
            <a:ext cx="18002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Показания для плановых операций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5359400"/>
            <a:ext cx="2160587" cy="7921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Выздоровление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651500" y="4837113"/>
            <a:ext cx="6588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840000" flipH="1">
            <a:off x="5842000" y="3419475"/>
            <a:ext cx="6588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33688" y="4837113"/>
            <a:ext cx="658812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14775" y="3059113"/>
            <a:ext cx="4763" cy="53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765925" y="2713038"/>
            <a:ext cx="1800225" cy="7921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Ампутация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26 (15%)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287963" y="3059113"/>
            <a:ext cx="4762" cy="53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20760000">
            <a:off x="2643188" y="3419475"/>
            <a:ext cx="658812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555875" y="0"/>
            <a:ext cx="4032250" cy="6921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Срочные операции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525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31</vt:i4>
      </vt:variant>
      <vt:variant>
        <vt:lpstr>Заголовки слайдов</vt:lpstr>
      </vt:variant>
      <vt:variant>
        <vt:i4>23</vt:i4>
      </vt:variant>
    </vt:vector>
  </HeadingPairs>
  <TitlesOfParts>
    <vt:vector size="60" baseType="lpstr">
      <vt:lpstr>Arial</vt:lpstr>
      <vt:lpstr>Calibri</vt:lpstr>
      <vt:lpstr>Trebuchet MS</vt:lpstr>
      <vt:lpstr>Wingdings 2</vt:lpstr>
      <vt:lpstr>Wingdings</vt:lpstr>
      <vt:lpstr>Times New Roman</vt:lpstr>
      <vt:lpstr>Тема Office</vt:lpstr>
      <vt:lpstr>Изящная</vt:lpstr>
      <vt:lpstr>1_Изящная</vt:lpstr>
      <vt:lpstr>2_Изящная</vt:lpstr>
      <vt:lpstr>3_Изящная</vt:lpstr>
      <vt:lpstr>4_Изящная</vt:lpstr>
      <vt:lpstr>5_Изящная</vt:lpstr>
      <vt:lpstr>Изящная</vt:lpstr>
      <vt:lpstr>Изящная</vt:lpstr>
      <vt:lpstr>Изящная</vt:lpstr>
      <vt:lpstr>Изящная</vt:lpstr>
      <vt:lpstr>1_Изящная</vt:lpstr>
      <vt:lpstr>1_Изящная</vt:lpstr>
      <vt:lpstr>1_Изящная</vt:lpstr>
      <vt:lpstr>1_Изящная</vt:lpstr>
      <vt:lpstr>2_Изящная</vt:lpstr>
      <vt:lpstr>2_Изящная</vt:lpstr>
      <vt:lpstr>2_Изящная</vt:lpstr>
      <vt:lpstr>2_Изящная</vt:lpstr>
      <vt:lpstr>3_Изящная</vt:lpstr>
      <vt:lpstr>3_Изящная</vt:lpstr>
      <vt:lpstr>3_Изящная</vt:lpstr>
      <vt:lpstr>3_Изящная</vt:lpstr>
      <vt:lpstr>4_Изящная</vt:lpstr>
      <vt:lpstr>4_Изящная</vt:lpstr>
      <vt:lpstr>4_Изящная</vt:lpstr>
      <vt:lpstr>4_Изящная</vt:lpstr>
      <vt:lpstr>5_Изящная</vt:lpstr>
      <vt:lpstr>5_Изящная</vt:lpstr>
      <vt:lpstr>5_Изящная</vt:lpstr>
      <vt:lpstr>5_Изящная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Больной Р. с нейроишемической формой СДС</vt:lpstr>
      <vt:lpstr>Слайд 13</vt:lpstr>
      <vt:lpstr>Слайд 14</vt:lpstr>
      <vt:lpstr>Больной Р. с нейроишемической формой СДС после завершения операции</vt:lpstr>
      <vt:lpstr>Слайд 16</vt:lpstr>
      <vt:lpstr>Слайд 17</vt:lpstr>
      <vt:lpstr>Через 10 дней после операции</vt:lpstr>
      <vt:lpstr>Слайд 19</vt:lpstr>
      <vt:lpstr>Через год после операции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MacD</dc:creator>
  <cp:lastModifiedBy>днс</cp:lastModifiedBy>
  <cp:revision>58</cp:revision>
  <dcterms:created xsi:type="dcterms:W3CDTF">2013-02-27T15:38:09Z</dcterms:created>
  <dcterms:modified xsi:type="dcterms:W3CDTF">2013-12-16T21:40:47Z</dcterms:modified>
</cp:coreProperties>
</file>