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2" r:id="rId2"/>
    <p:sldId id="257" r:id="rId3"/>
    <p:sldId id="258" r:id="rId4"/>
    <p:sldId id="286" r:id="rId5"/>
    <p:sldId id="259" r:id="rId6"/>
    <p:sldId id="283" r:id="rId7"/>
    <p:sldId id="262" r:id="rId8"/>
    <p:sldId id="264" r:id="rId9"/>
    <p:sldId id="267" r:id="rId10"/>
    <p:sldId id="287" r:id="rId11"/>
    <p:sldId id="288" r:id="rId12"/>
    <p:sldId id="265" r:id="rId13"/>
    <p:sldId id="266" r:id="rId14"/>
    <p:sldId id="284" r:id="rId15"/>
    <p:sldId id="268" r:id="rId16"/>
    <p:sldId id="269" r:id="rId17"/>
    <p:sldId id="270" r:id="rId18"/>
    <p:sldId id="289" r:id="rId19"/>
    <p:sldId id="291" r:id="rId20"/>
    <p:sldId id="271" r:id="rId21"/>
    <p:sldId id="274" r:id="rId22"/>
    <p:sldId id="272" r:id="rId23"/>
    <p:sldId id="273" r:id="rId24"/>
    <p:sldId id="275" r:id="rId25"/>
    <p:sldId id="294" r:id="rId26"/>
    <p:sldId id="292" r:id="rId27"/>
    <p:sldId id="293" r:id="rId28"/>
    <p:sldId id="299" r:id="rId29"/>
    <p:sldId id="298" r:id="rId30"/>
    <p:sldId id="276" r:id="rId31"/>
    <p:sldId id="277" r:id="rId32"/>
    <p:sldId id="280" r:id="rId33"/>
    <p:sldId id="30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5" autoAdjust="0"/>
    <p:restoredTop sz="94660"/>
  </p:normalViewPr>
  <p:slideViewPr>
    <p:cSldViewPr>
      <p:cViewPr varScale="1">
        <p:scale>
          <a:sx n="87" d="100"/>
          <a:sy n="87" d="100"/>
        </p:scale>
        <p:origin x="12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49C52-FCF3-4EB7-8233-D4FAC86CC001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06E39A6-EE3E-41DA-8CE6-2EC605BD5469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Мезодермального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происхождения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6A5EB67-7E7C-4730-B1E0-6B7B7402B2FE}" type="parTrans" cxnId="{BB25ADBD-5D3D-4CF6-A7BD-F63DEE0831F5}">
      <dgm:prSet/>
      <dgm:spPr/>
      <dgm:t>
        <a:bodyPr/>
        <a:lstStyle/>
        <a:p>
          <a:endParaRPr lang="ru-RU"/>
        </a:p>
      </dgm:t>
    </dgm:pt>
    <dgm:pt modelId="{24D481DD-5011-46EE-999F-7030A0CC8EC3}" type="sibTrans" cxnId="{BB25ADBD-5D3D-4CF6-A7BD-F63DEE0831F5}">
      <dgm:prSet/>
      <dgm:spPr/>
      <dgm:t>
        <a:bodyPr/>
        <a:lstStyle/>
        <a:p>
          <a:endParaRPr lang="ru-RU"/>
        </a:p>
      </dgm:t>
    </dgm:pt>
    <dgm:pt modelId="{C3CDCCD9-5535-48EB-89DF-8AEAA74B3EB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Дентин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4EEE4FB-B36C-4120-9DFB-8E3FC0064064}" type="parTrans" cxnId="{7A4F4FC2-AF6C-4A4F-A7E0-AD7E6586CFD2}">
      <dgm:prSet/>
      <dgm:spPr/>
      <dgm:t>
        <a:bodyPr/>
        <a:lstStyle/>
        <a:p>
          <a:endParaRPr lang="ru-RU"/>
        </a:p>
      </dgm:t>
    </dgm:pt>
    <dgm:pt modelId="{D4556B32-166C-492F-B875-0E5987BBB8F0}" type="sibTrans" cxnId="{7A4F4FC2-AF6C-4A4F-A7E0-AD7E6586CFD2}">
      <dgm:prSet/>
      <dgm:spPr/>
      <dgm:t>
        <a:bodyPr/>
        <a:lstStyle/>
        <a:p>
          <a:endParaRPr lang="ru-RU"/>
        </a:p>
      </dgm:t>
    </dgm:pt>
    <dgm:pt modelId="{FC3AC6F8-1790-4887-93D6-A4826E48E34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Клеточный цемент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F844649-69F8-4FF0-8100-6F260F654650}" type="parTrans" cxnId="{0ED86F7F-6BE6-49FC-9484-4D909FFA33B4}">
      <dgm:prSet/>
      <dgm:spPr/>
      <dgm:t>
        <a:bodyPr/>
        <a:lstStyle/>
        <a:p>
          <a:endParaRPr lang="ru-RU"/>
        </a:p>
      </dgm:t>
    </dgm:pt>
    <dgm:pt modelId="{F81D117B-7726-4250-9697-094A09C3E269}" type="sibTrans" cxnId="{0ED86F7F-6BE6-49FC-9484-4D909FFA33B4}">
      <dgm:prSet/>
      <dgm:spPr/>
      <dgm:t>
        <a:bodyPr/>
        <a:lstStyle/>
        <a:p>
          <a:endParaRPr lang="ru-RU"/>
        </a:p>
      </dgm:t>
    </dgm:pt>
    <dgm:pt modelId="{AD5DC8B8-D5D9-437D-A3A7-BF1E7FE814DD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Эктодермального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происхождения</a:t>
          </a:r>
          <a:endParaRPr lang="ru-RU" sz="24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245907-ACF7-41D8-88D1-69F6E6B82BDC}" type="parTrans" cxnId="{734EBAAA-749B-4650-9113-401DAE0AF2BD}">
      <dgm:prSet/>
      <dgm:spPr/>
      <dgm:t>
        <a:bodyPr/>
        <a:lstStyle/>
        <a:p>
          <a:endParaRPr lang="ru-RU"/>
        </a:p>
      </dgm:t>
    </dgm:pt>
    <dgm:pt modelId="{EB6ADBE4-CC37-4EF1-B49F-DFAF1F3A89D7}" type="sibTrans" cxnId="{734EBAAA-749B-4650-9113-401DAE0AF2BD}">
      <dgm:prSet/>
      <dgm:spPr/>
      <dgm:t>
        <a:bodyPr/>
        <a:lstStyle/>
        <a:p>
          <a:endParaRPr lang="ru-RU"/>
        </a:p>
      </dgm:t>
    </dgm:pt>
    <dgm:pt modelId="{6C403BD1-FC0D-4E6C-89B4-80FA25F253C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Эмаль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3A73937-91D2-456E-88BF-A4BBD6FC1D44}" type="parTrans" cxnId="{7AE61FB5-193A-4C24-BBC4-B0DE4BF39336}">
      <dgm:prSet/>
      <dgm:spPr/>
      <dgm:t>
        <a:bodyPr/>
        <a:lstStyle/>
        <a:p>
          <a:endParaRPr lang="ru-RU"/>
        </a:p>
      </dgm:t>
    </dgm:pt>
    <dgm:pt modelId="{A17F177A-C281-44ED-812C-0A9AB0FBF030}" type="sibTrans" cxnId="{7AE61FB5-193A-4C24-BBC4-B0DE4BF39336}">
      <dgm:prSet/>
      <dgm:spPr/>
      <dgm:t>
        <a:bodyPr/>
        <a:lstStyle/>
        <a:p>
          <a:endParaRPr lang="ru-RU"/>
        </a:p>
      </dgm:t>
    </dgm:pt>
    <dgm:pt modelId="{8AE8279A-2EF9-4505-8EE4-448EBBB09A72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Цемент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бесклеточный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90F0289-83DE-4CEB-9A61-5D07DBB9DADB}" type="parTrans" cxnId="{D1FC3F37-884C-4708-A348-3D9CD3A3D17D}">
      <dgm:prSet/>
      <dgm:spPr/>
      <dgm:t>
        <a:bodyPr/>
        <a:lstStyle/>
        <a:p>
          <a:endParaRPr lang="ru-RU"/>
        </a:p>
      </dgm:t>
    </dgm:pt>
    <dgm:pt modelId="{A031AA93-CD24-4A01-A365-A45D8B53A10B}" type="sibTrans" cxnId="{D1FC3F37-884C-4708-A348-3D9CD3A3D17D}">
      <dgm:prSet/>
      <dgm:spPr/>
      <dgm:t>
        <a:bodyPr/>
        <a:lstStyle/>
        <a:p>
          <a:endParaRPr lang="ru-RU"/>
        </a:p>
      </dgm:t>
    </dgm:pt>
    <dgm:pt modelId="{7DB636C5-B079-495F-BBE5-1EDBB8A2AA2C}" type="pres">
      <dgm:prSet presAssocID="{3E149C52-FCF3-4EB7-8233-D4FAC86CC0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BB02F-5587-4AC1-AC80-583717225F43}" type="pres">
      <dgm:prSet presAssocID="{006E39A6-EE3E-41DA-8CE6-2EC605BD5469}" presName="composite" presStyleCnt="0"/>
      <dgm:spPr/>
    </dgm:pt>
    <dgm:pt modelId="{9091AB14-166D-44EB-BCDC-3D8F588C6E4C}" type="pres">
      <dgm:prSet presAssocID="{006E39A6-EE3E-41DA-8CE6-2EC605BD54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464AF-9F44-4E5C-B8F3-A7C4C9BBED85}" type="pres">
      <dgm:prSet presAssocID="{006E39A6-EE3E-41DA-8CE6-2EC605BD546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A9B0A-DE62-4682-B01A-A1ADD616B7CF}" type="pres">
      <dgm:prSet presAssocID="{24D481DD-5011-46EE-999F-7030A0CC8EC3}" presName="space" presStyleCnt="0"/>
      <dgm:spPr/>
    </dgm:pt>
    <dgm:pt modelId="{9BD67C85-FAF1-4328-9559-64CCF3ED7D6A}" type="pres">
      <dgm:prSet presAssocID="{AD5DC8B8-D5D9-437D-A3A7-BF1E7FE814DD}" presName="composite" presStyleCnt="0"/>
      <dgm:spPr/>
    </dgm:pt>
    <dgm:pt modelId="{70F6963D-9960-4C2C-93A3-E15B25F84063}" type="pres">
      <dgm:prSet presAssocID="{AD5DC8B8-D5D9-437D-A3A7-BF1E7FE814D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24B38-B12A-4E9C-B9C0-E40AA978B324}" type="pres">
      <dgm:prSet presAssocID="{AD5DC8B8-D5D9-437D-A3A7-BF1E7FE814D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1A63E-3352-4CF6-B6B7-1D80E28EBC6F}" type="presOf" srcId="{3E149C52-FCF3-4EB7-8233-D4FAC86CC001}" destId="{7DB636C5-B079-495F-BBE5-1EDBB8A2AA2C}" srcOrd="0" destOrd="0" presId="urn:microsoft.com/office/officeart/2005/8/layout/hList1"/>
    <dgm:cxn modelId="{BB25ADBD-5D3D-4CF6-A7BD-F63DEE0831F5}" srcId="{3E149C52-FCF3-4EB7-8233-D4FAC86CC001}" destId="{006E39A6-EE3E-41DA-8CE6-2EC605BD5469}" srcOrd="0" destOrd="0" parTransId="{76A5EB67-7E7C-4730-B1E0-6B7B7402B2FE}" sibTransId="{24D481DD-5011-46EE-999F-7030A0CC8EC3}"/>
    <dgm:cxn modelId="{4A936E8B-70C2-4F30-AB0B-ADFFC99E8066}" type="presOf" srcId="{AD5DC8B8-D5D9-437D-A3A7-BF1E7FE814DD}" destId="{70F6963D-9960-4C2C-93A3-E15B25F84063}" srcOrd="0" destOrd="0" presId="urn:microsoft.com/office/officeart/2005/8/layout/hList1"/>
    <dgm:cxn modelId="{734EBAAA-749B-4650-9113-401DAE0AF2BD}" srcId="{3E149C52-FCF3-4EB7-8233-D4FAC86CC001}" destId="{AD5DC8B8-D5D9-437D-A3A7-BF1E7FE814DD}" srcOrd="1" destOrd="0" parTransId="{33245907-ACF7-41D8-88D1-69F6E6B82BDC}" sibTransId="{EB6ADBE4-CC37-4EF1-B49F-DFAF1F3A89D7}"/>
    <dgm:cxn modelId="{0ED86F7F-6BE6-49FC-9484-4D909FFA33B4}" srcId="{006E39A6-EE3E-41DA-8CE6-2EC605BD5469}" destId="{FC3AC6F8-1790-4887-93D6-A4826E48E34B}" srcOrd="1" destOrd="0" parTransId="{7F844649-69F8-4FF0-8100-6F260F654650}" sibTransId="{F81D117B-7726-4250-9697-094A09C3E269}"/>
    <dgm:cxn modelId="{FF30EDBF-21BD-4129-819A-0CC2E7DF4347}" type="presOf" srcId="{FC3AC6F8-1790-4887-93D6-A4826E48E34B}" destId="{496464AF-9F44-4E5C-B8F3-A7C4C9BBED85}" srcOrd="0" destOrd="1" presId="urn:microsoft.com/office/officeart/2005/8/layout/hList1"/>
    <dgm:cxn modelId="{7AE61FB5-193A-4C24-BBC4-B0DE4BF39336}" srcId="{AD5DC8B8-D5D9-437D-A3A7-BF1E7FE814DD}" destId="{6C403BD1-FC0D-4E6C-89B4-80FA25F253CB}" srcOrd="0" destOrd="0" parTransId="{B3A73937-91D2-456E-88BF-A4BBD6FC1D44}" sibTransId="{A17F177A-C281-44ED-812C-0A9AB0FBF030}"/>
    <dgm:cxn modelId="{7A4F4FC2-AF6C-4A4F-A7E0-AD7E6586CFD2}" srcId="{006E39A6-EE3E-41DA-8CE6-2EC605BD5469}" destId="{C3CDCCD9-5535-48EB-89DF-8AEAA74B3EB3}" srcOrd="0" destOrd="0" parTransId="{F4EEE4FB-B36C-4120-9DFB-8E3FC0064064}" sibTransId="{D4556B32-166C-492F-B875-0E5987BBB8F0}"/>
    <dgm:cxn modelId="{3F24D9AD-7ECA-4611-9F06-5FBDDD28CDE2}" type="presOf" srcId="{006E39A6-EE3E-41DA-8CE6-2EC605BD5469}" destId="{9091AB14-166D-44EB-BCDC-3D8F588C6E4C}" srcOrd="0" destOrd="0" presId="urn:microsoft.com/office/officeart/2005/8/layout/hList1"/>
    <dgm:cxn modelId="{DB63AE62-8CE9-4084-ABE0-98093ECA5BAD}" type="presOf" srcId="{8AE8279A-2EF9-4505-8EE4-448EBBB09A72}" destId="{11624B38-B12A-4E9C-B9C0-E40AA978B324}" srcOrd="0" destOrd="1" presId="urn:microsoft.com/office/officeart/2005/8/layout/hList1"/>
    <dgm:cxn modelId="{33D96044-9BA8-46CE-9AB6-4ED6A9AB1304}" type="presOf" srcId="{6C403BD1-FC0D-4E6C-89B4-80FA25F253CB}" destId="{11624B38-B12A-4E9C-B9C0-E40AA978B324}" srcOrd="0" destOrd="0" presId="urn:microsoft.com/office/officeart/2005/8/layout/hList1"/>
    <dgm:cxn modelId="{A3441ADC-5218-4A27-9014-0E877000B601}" type="presOf" srcId="{C3CDCCD9-5535-48EB-89DF-8AEAA74B3EB3}" destId="{496464AF-9F44-4E5C-B8F3-A7C4C9BBED85}" srcOrd="0" destOrd="0" presId="urn:microsoft.com/office/officeart/2005/8/layout/hList1"/>
    <dgm:cxn modelId="{D1FC3F37-884C-4708-A348-3D9CD3A3D17D}" srcId="{AD5DC8B8-D5D9-437D-A3A7-BF1E7FE814DD}" destId="{8AE8279A-2EF9-4505-8EE4-448EBBB09A72}" srcOrd="1" destOrd="0" parTransId="{790F0289-83DE-4CEB-9A61-5D07DBB9DADB}" sibTransId="{A031AA93-CD24-4A01-A365-A45D8B53A10B}"/>
    <dgm:cxn modelId="{F3F0A2C8-4684-410A-8456-18FB67E87894}" type="presParOf" srcId="{7DB636C5-B079-495F-BBE5-1EDBB8A2AA2C}" destId="{B5BBB02F-5587-4AC1-AC80-583717225F43}" srcOrd="0" destOrd="0" presId="urn:microsoft.com/office/officeart/2005/8/layout/hList1"/>
    <dgm:cxn modelId="{B71A86F1-5241-47A6-9AA8-E291CB230DF6}" type="presParOf" srcId="{B5BBB02F-5587-4AC1-AC80-583717225F43}" destId="{9091AB14-166D-44EB-BCDC-3D8F588C6E4C}" srcOrd="0" destOrd="0" presId="urn:microsoft.com/office/officeart/2005/8/layout/hList1"/>
    <dgm:cxn modelId="{44559D5E-D602-4184-A1A2-131D41E8035B}" type="presParOf" srcId="{B5BBB02F-5587-4AC1-AC80-583717225F43}" destId="{496464AF-9F44-4E5C-B8F3-A7C4C9BBED85}" srcOrd="1" destOrd="0" presId="urn:microsoft.com/office/officeart/2005/8/layout/hList1"/>
    <dgm:cxn modelId="{503E6D1C-5828-415C-9A15-6DBB3894F2CF}" type="presParOf" srcId="{7DB636C5-B079-495F-BBE5-1EDBB8A2AA2C}" destId="{E77A9B0A-DE62-4682-B01A-A1ADD616B7CF}" srcOrd="1" destOrd="0" presId="urn:microsoft.com/office/officeart/2005/8/layout/hList1"/>
    <dgm:cxn modelId="{533D7568-001F-4D6C-B3CB-46D7D78A9864}" type="presParOf" srcId="{7DB636C5-B079-495F-BBE5-1EDBB8A2AA2C}" destId="{9BD67C85-FAF1-4328-9559-64CCF3ED7D6A}" srcOrd="2" destOrd="0" presId="urn:microsoft.com/office/officeart/2005/8/layout/hList1"/>
    <dgm:cxn modelId="{F2387177-0E17-415F-B670-D0E50B70CC94}" type="presParOf" srcId="{9BD67C85-FAF1-4328-9559-64CCF3ED7D6A}" destId="{70F6963D-9960-4C2C-93A3-E15B25F84063}" srcOrd="0" destOrd="0" presId="urn:microsoft.com/office/officeart/2005/8/layout/hList1"/>
    <dgm:cxn modelId="{AE911ABA-F33D-4270-9A71-F6A0A7745C25}" type="presParOf" srcId="{9BD67C85-FAF1-4328-9559-64CCF3ED7D6A}" destId="{11624B38-B12A-4E9C-B9C0-E40AA978B3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1AB14-166D-44EB-BCDC-3D8F588C6E4C}">
      <dsp:nvSpPr>
        <dsp:cNvPr id="0" name=""/>
        <dsp:cNvSpPr/>
      </dsp:nvSpPr>
      <dsp:spPr>
        <a:xfrm>
          <a:off x="42" y="15300"/>
          <a:ext cx="4039211" cy="8319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Мезодермального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происхождения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" y="15300"/>
        <a:ext cx="4039211" cy="831960"/>
      </dsp:txXfrm>
    </dsp:sp>
    <dsp:sp modelId="{496464AF-9F44-4E5C-B8F3-A7C4C9BBED85}">
      <dsp:nvSpPr>
        <dsp:cNvPr id="0" name=""/>
        <dsp:cNvSpPr/>
      </dsp:nvSpPr>
      <dsp:spPr>
        <a:xfrm>
          <a:off x="42" y="847261"/>
          <a:ext cx="4039211" cy="1098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Дентин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Клеточный цемент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" y="847261"/>
        <a:ext cx="4039211" cy="1098000"/>
      </dsp:txXfrm>
    </dsp:sp>
    <dsp:sp modelId="{70F6963D-9960-4C2C-93A3-E15B25F84063}">
      <dsp:nvSpPr>
        <dsp:cNvPr id="0" name=""/>
        <dsp:cNvSpPr/>
      </dsp:nvSpPr>
      <dsp:spPr>
        <a:xfrm>
          <a:off x="4604743" y="15300"/>
          <a:ext cx="4039211" cy="831960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Эктодермального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происхождения</a:t>
          </a:r>
          <a:endParaRPr lang="ru-RU" sz="24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4743" y="15300"/>
        <a:ext cx="4039211" cy="831960"/>
      </dsp:txXfrm>
    </dsp:sp>
    <dsp:sp modelId="{11624B38-B12A-4E9C-B9C0-E40AA978B324}">
      <dsp:nvSpPr>
        <dsp:cNvPr id="0" name=""/>
        <dsp:cNvSpPr/>
      </dsp:nvSpPr>
      <dsp:spPr>
        <a:xfrm>
          <a:off x="4604743" y="847261"/>
          <a:ext cx="4039211" cy="1098000"/>
        </a:xfrm>
        <a:prstGeom prst="rect">
          <a:avLst/>
        </a:prstGeom>
        <a:solidFill>
          <a:schemeClr val="accent2">
            <a:tint val="40000"/>
            <a:alpha val="90000"/>
            <a:hueOff val="-14400000"/>
            <a:satOff val="-19494"/>
            <a:lumOff val="1627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Эмаль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Цемент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бесклеточный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743" y="847261"/>
        <a:ext cx="4039211" cy="109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3BF86-EFAC-4FE9-82BF-B811E3A958E9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9EA9-5D0C-456A-92DA-E83242058D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3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9EA9-5D0C-456A-92DA-E83242058DE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6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FF0B-0C8D-4F69-8DDF-5709E9E40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5B64-7C82-44F0-9649-45C2AE1A0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AE0B-2537-4D24-815C-BED58CFC16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14FD-2C46-4B51-9447-C6A931D25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0217-0077-4135-8105-FB2FFAB85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3A434-7337-4C8A-8437-48AEF300E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5A52-3E9D-47CE-990A-89F29F7E5E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361C-C644-475F-AC2D-DE21677B2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15C00-0BD3-4187-A850-226595DFC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8AB43-E5E7-4B11-A607-E26E53C42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DD91-CE4A-4BDC-8E69-C16D891F3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214F6-0246-42AC-9D0A-F702B3E7B3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95BB9-0599-42FB-A9C8-9FA16CDE4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F9011C-181A-434C-ACC3-DEC06856E4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85720" y="2000240"/>
            <a:ext cx="8572560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БИОХИМИЯ МИНЕРАЛИЗОВАННЫХ ТКАНЕЙ ЗУБА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785949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Федеральное государственное бюджетное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образовательное учреждение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высшего образования 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«Оренбургский государственный медицинский университет»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Министерства здравоохранения Российской Федерации</a:t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Кафедра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химии</a:t>
            </a:r>
          </a:p>
          <a:p>
            <a:endParaRPr lang="ru-RU" dirty="0" smtClean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42878" y="214290"/>
            <a:ext cx="8501122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14282" y="357166"/>
            <a:ext cx="5000660" cy="5214950"/>
          </a:xfrm>
          <a:prstGeom prst="roundRect">
            <a:avLst/>
          </a:prstGeom>
          <a:solidFill>
            <a:schemeClr val="bg1"/>
          </a:solidFill>
          <a:ln w="28575" cap="sq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разные возрастные периоды после прорезывания зуба наблюдается неравномерное распределение химических элементов в разных слоях эмали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12-13 лет наибольшее количество минералов в поверхностном слое эмали, наименьшее – области эмалево-дентинной границы.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714844" y="1857364"/>
            <a:ext cx="4214874" cy="4757766"/>
          </a:xfrm>
          <a:prstGeom prst="round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 -  молекула </a:t>
            </a:r>
            <a:r>
              <a:rPr kumimoji="0" lang="ru-RU" sz="2400" i="0" u="none" strike="noStrike" kern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гидрооксиапатита</a:t>
            </a: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II – кристалл </a:t>
            </a:r>
            <a:r>
              <a:rPr kumimoji="0" lang="ru-RU" sz="2400" i="0" u="none" strike="noStrike" kern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гидрооксиапатита</a:t>
            </a: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(около 2 500 молекул)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III  - эмалевая призма (от нескольких тысяч до 1 млн. кристаллов)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IV  -  пучки   эмалевых призм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43570" y="214290"/>
            <a:ext cx="3214710" cy="12335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УРОВНИ СТРУКТУРНОЙ ОРГАНИЗАЦИИ ЭМАЛИ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 advAuto="1000"/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72400" cy="9286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4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ЭМАЛИ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928802"/>
            <a:ext cx="3581400" cy="4114800"/>
          </a:xfrm>
          <a:prstGeom prst="round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Структурные компоненты: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эмалевые призмы, 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межпризменное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вещество,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кутикула (частично</a:t>
            </a:r>
            <a:r>
              <a:rPr lang="ru-RU" sz="2800" b="1" dirty="0" smtClean="0"/>
              <a:t>)</a:t>
            </a:r>
          </a:p>
        </p:txBody>
      </p:sp>
      <p:pic>
        <p:nvPicPr>
          <p:cNvPr id="15364" name="Picture 6" descr="g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64300" y="1214422"/>
            <a:ext cx="2462213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5" name="Picture 7" descr="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19200"/>
            <a:ext cx="2438400" cy="2957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8" descr="o14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14818"/>
            <a:ext cx="237651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7" name="Picture 9" descr="o14-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267200"/>
            <a:ext cx="2108205" cy="228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88913"/>
            <a:ext cx="8643998" cy="5968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ХИМИЧЕСКИЙ СОСТАВ ЭМАЛИ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72560" cy="571504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800000"/>
            </a:solidFill>
          </a:ln>
        </p:spPr>
        <p:txBody>
          <a:bodyPr/>
          <a:lstStyle/>
          <a:p>
            <a:pPr marL="0" indent="0" algn="ctr">
              <a:spcBef>
                <a:spcPts val="600"/>
              </a:spcBef>
              <a:buFontTx/>
              <a:buNone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Минеральный компонент: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Эмаль – самая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твердая и плотная ткань организма. Минеральный компонент зрелой эмали составляет 95%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первичная,незрелая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эмаль на стадии вторичной минерализации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- 70%).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Основная масса неорганический компонентов представлена кристаллами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гидроксиапатита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(75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карбонатапатита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(12%),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фторапатитов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(около1%) и незначительно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прочно связанных с органическим компонентом. 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Имеются и аморфные участки неорганического компонента, ионы 43 макро- и микроэлементов, распределение которых строго закономерно – снижением их концентрации в направлении от поверхности зуба к дентину.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715436" cy="857256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белков эмали, обеспечивающих образование матрицы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минерализации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715436" cy="5357850"/>
          </a:xfrm>
          <a:prstGeom prst="roundRect">
            <a:avLst>
              <a:gd name="adj" fmla="val 22007"/>
            </a:avLst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Амелогенез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связан с деятельностью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энамелобластов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амелобласты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адамантобласты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Энамелобласты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первой стадии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амелогенеза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секретируют в матрикс специфические белки, обеспечивающие формирование матрицы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минерализации.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Эмбриональная эмаль содержит их 20% от массы тканей, зрелая эмаль - 1%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амелогинины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фосфопротеиды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Основными белками являются </a:t>
            </a:r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амелогинины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энамелины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тафтелин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(все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гликофосфопротеиды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кальцийсвязывающие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белки.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амелогининов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организация будущего кристалла определенной формы. Особенность матричных белков в аминокислотном составе, в частности  в них много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сер, </a:t>
            </a:r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лиз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тир,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способных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фосфорилированию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(центры минерализации, способные далее присоединять ионы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214290"/>
            <a:ext cx="5857916" cy="6380164"/>
          </a:xfrm>
          <a:prstGeom prst="roundRect">
            <a:avLst>
              <a:gd name="adj" fmla="val 14046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ИНИЦИАЦИИ МИНЕРАЛИЗАЦИИ:</a:t>
            </a:r>
            <a:r>
              <a:rPr lang="ru-RU" sz="2400" b="1" dirty="0" smtClean="0">
                <a:solidFill>
                  <a:schemeClr val="accent3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белках зачатка зуба центры минерализации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неактивны, они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заблокированы. После прорезывания белки подвергаются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ограниченому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протеолизу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(специфические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протеазы)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освобождаются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центры минерализации.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местах минерализации активируется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щелочная фосфатаза (синтез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остеобластах) . Она высвобождает органический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фосфат,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идет на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фосфорилирование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аминокислот в структуре матричных белков в центрах минерализации. Донор фосфатной группы – АТФ. Роль индукторов минерализации –чаще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серин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лизин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тирозин.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2143140" cy="914400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Белки эмали</a:t>
            </a:r>
          </a:p>
        </p:txBody>
      </p:sp>
      <p:pic>
        <p:nvPicPr>
          <p:cNvPr id="5" name="Picture 6" descr="з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214422"/>
            <a:ext cx="2743200" cy="303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47625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МИНЕРАЛИЗАЦИЯ МАТРИКСА ЭМАЛИ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03268"/>
            <a:ext cx="8715436" cy="5740442"/>
          </a:xfrm>
          <a:prstGeom prst="rect">
            <a:avLst/>
          </a:prstGeom>
          <a:ln w="19050">
            <a:solidFill>
              <a:srgbClr val="800000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Амелогинины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энамелины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–матричные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способствуют организации кристаллов  специфической формы.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Тафтелин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имеет сродство к ионам Р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необходим  только на начальной стадии образования центров минерализации.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Тафтелин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фосфорилированный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гликопротеид, интегрирующий белок, который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связь между эмалью и дентином.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матрице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эмали также содержится небольшое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к-во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протеогликанов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и роста кристаллов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гидроксиапатитов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необходимы высокая концентрация ионов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Транспорт ионов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матричным белкам осуществляют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кальцийсвязывающие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белки, содержащие в своем составе карбоксильную группу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положении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образования необходим витамин К).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Окончательная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минерализация происходит после прорезывания зуба. Неорганические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поступают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основном слюны из слюны и со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дентина.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Созревание эмали сопровождается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снижением кол-ва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органического компонента, в частности белков, углеводов; В зрелой эмали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амелобласты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погибают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555068" cy="477860"/>
          </a:xfrm>
          <a:prstGeom prst="roundRect">
            <a:avLst>
              <a:gd name="adj" fmla="val 50000"/>
            </a:avLst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ru-RU" sz="2400" b="1" dirty="0" smtClean="0">
                <a:solidFill>
                  <a:srgbClr val="800000"/>
                </a:solidFill>
              </a:rPr>
              <a:t> АМЕЛОГЕНЕЗА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765175"/>
            <a:ext cx="5786478" cy="6092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00000"/>
            </a:solidFill>
          </a:ln>
        </p:spPr>
        <p:txBody>
          <a:bodyPr/>
          <a:lstStyle/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Несовершенный </a:t>
            </a: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амелогенез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генетически обусловлен, связан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 нарушением биосинтеза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белков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энамелобластах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может способствовать также и употребление препаратов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тетрацик-линового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ряда беременными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женщина-ми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младенцами – ингибиторов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матричного синтеза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амелогининов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соответственно  снижению роста кристаллов.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множественная гипоплазия эмали (тетрациклиновые зубы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Гипоплазие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могут способствовать метаболические нарушения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 гипоксии плода, дефицит АТФ. Это сказывается на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фосфорилировании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аминокислот матричных белков, а в последствии  на снижении способности связывания ими ионов кальция при минерализации эмали.</a:t>
            </a:r>
          </a:p>
        </p:txBody>
      </p:sp>
      <p:pic>
        <p:nvPicPr>
          <p:cNvPr id="4" name="Picture 4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928670"/>
            <a:ext cx="282707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71810"/>
            <a:ext cx="2857520" cy="1996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5715016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«ТЕТРАЦИКЛИНОВЫЕ» </a:t>
            </a:r>
            <a:r>
              <a:rPr lang="ru-RU" b="1" dirty="0" smtClean="0">
                <a:latin typeface="Times New Roman" pitchFamily="18" charset="0"/>
              </a:rPr>
              <a:t>МОЛОЧНЫЕ И ПОСТОЯННЫЕ </a:t>
            </a:r>
            <a:r>
              <a:rPr lang="ru-RU" b="1" dirty="0">
                <a:latin typeface="Times New Roman" pitchFamily="18" charset="0"/>
              </a:rPr>
              <a:t>ЗУБЫ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78893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ДЕНТИН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1" y="928670"/>
            <a:ext cx="8501122" cy="5786478"/>
          </a:xfrm>
          <a:prstGeom prst="round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Дентин – первичная основная ткань зуба, формируется до формирования эмали и цемента.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Обновляется в течении жизни человека, как и кость. После прорезывания зуба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дентиногенез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замедляется.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обеспечении метаболизма основную роль играет пульпа. Формирование дентина обеспечивают секреторно-активные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одонтобласты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образующиеся в пульпе.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Одонтобласты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секретируют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матрикс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коллагеновые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типа),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неколлагеновые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белки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(кислые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фосфопротеиды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богатые аспарагиновой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кислотой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фосфосерином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глюкозаминогликаны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.ч.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гиалуроновую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кислоту),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ФЛ, цитраты ( из ЦТК).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повреждении дентина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одонтобласты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восстанавливают матрицу минерализации и, таким образом, регулируют минерализацию (существует терапия, активирующая этот процесс).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ДЕНТИН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00200"/>
            <a:ext cx="7643866" cy="4829196"/>
          </a:xfrm>
          <a:prstGeom prst="roundRect">
            <a:avLst/>
          </a:prstGeom>
          <a:ln w="28575">
            <a:solidFill>
              <a:srgbClr val="8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Основное вещество дентина пронизано множеством дентинных трубочек, количество которых колеблется от 30000 до 75000 на 1 кв.мм дентина.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дентинных трубочках (канальцах) циркулирует дентинная жидкость, которая доставляет органические и неорганические вещества, участвующие в обновлении дентина.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дентине происходят выраженные обменные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МИКРОСКОПИЧЕСКОЕ СТРОЕНИЕ ДЕНТИНА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00108"/>
            <a:ext cx="5857916" cy="3500462"/>
          </a:xfrm>
          <a:prstGeom prst="round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Структурные компоненты: 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Межклеточное вещество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коллагеновые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волокна, основное вещество,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протеогликаны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кристаллы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гидрооксиапатита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Дентинные трубочки (отростки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дентинобластов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нервные волокна, дентинная жидкость)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8196" name="Picture 9" descr="15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2636837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15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2489228" cy="2048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0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643446"/>
            <a:ext cx="2447916" cy="2032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318529" cy="5968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минерализованных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тканей зуба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8858312" cy="571504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Минерализованные соединительные ткани зуба отличаются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происхождением в онтогенезе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их  развитии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общие черты: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Межклеточный матрикс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заполнен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минералами.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Принцип минерализации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единый – минерализации подвергается матрица, представленная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которые синтезируются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бластными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клетками матрикса. Большинство этих белков способны связывать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aseline="30000" dirty="0" err="1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счет наличия в них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фосфосерина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глутамата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аспартата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«-»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714488"/>
          <a:ext cx="8643998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88912"/>
            <a:ext cx="8607455" cy="668319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Химический состав дентина (неорганический компонент)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8785225" cy="5664221"/>
          </a:xfrm>
          <a:prstGeom prst="round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Неорганический компонент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составляет 70 %, и 10% воды от общей массы.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Качественный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спектр схож с костной тканью и эмалью, отличается количественно и представлен в основном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РО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(меньше,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чем в эмали),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больше чем в эмали),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микроэлементов в основном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Основной компонент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кристаллы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гидроксиапатита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(однако, суммарный химический состав его не совпадает с формулой идеального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гидроксиапатита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и его производные (повышено содержание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фторапатитов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  Кроме кристаллов – аморфные фосфат кальция и карбонат натрия.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кристаллов меньше, чем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эмале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05868" cy="576262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Химический состав дентина (органический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компонент)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928670"/>
            <a:ext cx="4857784" cy="5786478"/>
          </a:xfrm>
          <a:prstGeom prst="roundRect">
            <a:avLst>
              <a:gd name="adj" fmla="val 12959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pPr marL="0" indent="3429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3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Органический компонент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белки- </a:t>
            </a:r>
            <a:r>
              <a:rPr lang="ru-RU" sz="2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коллаген</a:t>
            </a:r>
            <a:r>
              <a:rPr lang="en-US" sz="2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типа-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основной компонент  матрицы минерализации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3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r>
              <a:rPr lang="ru-RU" sz="23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способные связываться с ионом фосфора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кальция;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глюкозаминогликаны</a:t>
            </a:r>
            <a:r>
              <a:rPr lang="ru-RU" sz="2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протеогликаны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3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компоненты матрикса минерализации,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моносахара</a:t>
            </a:r>
            <a:r>
              <a:rPr lang="ru-RU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необходимые для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гликозилирования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протеинов и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источники энергии;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гликоген</a:t>
            </a:r>
            <a:r>
              <a:rPr lang="ru-RU" sz="23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источник глюкозы;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3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цитрат </a:t>
            </a:r>
            <a:r>
              <a:rPr lang="ru-RU" sz="23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(1% из ЦТК)</a:t>
            </a:r>
            <a:r>
              <a:rPr lang="ru-RU" sz="23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депо  (у цитрата три СОО- ) и транспортная форма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Са++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поверхности растущего кристалла.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928670"/>
            <a:ext cx="4286280" cy="5882164"/>
          </a:xfrm>
          <a:prstGeom prst="roundRect">
            <a:avLst>
              <a:gd name="adj" fmla="val 14728"/>
            </a:avLst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Ферменты: щелочная фосфатаза, синтезируемая 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одонтобластами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катализиру-ющая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отщепление фосфатного иона, необходимого для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мине-рализации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фосфооргани-ческих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соединений (часто от АТФ).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Ферменты гликолиза, ЦТК,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трансаминазы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т.к. в клетках дентина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проте-кают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 эти процессы.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 роста  и др. пептиды влияющие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пролиферцию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одонтобластов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Растворимые белки, проникающие в дентин из крови – сывороточные белки – альбумины, </a:t>
            </a:r>
            <a:r>
              <a:rPr lang="el-G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Ɣ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глобулины.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714356"/>
            <a:ext cx="8715436" cy="5949974"/>
          </a:xfrm>
          <a:prstGeom prst="roundRect">
            <a:avLst>
              <a:gd name="adj" fmla="val 13640"/>
            </a:avLst>
          </a:prstGeom>
          <a:ln w="28575">
            <a:solidFill>
              <a:srgbClr val="800000"/>
            </a:solidFill>
          </a:ln>
        </p:spPr>
        <p:txBody>
          <a:bodyPr/>
          <a:lstStyle/>
          <a:p>
            <a:pPr marL="0" indent="34290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Белки ( 17 -22% от общего органического компонента) формируют белковую матрицу минерализации.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 матрицы –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коллаген 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en-US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 белковой фракции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34290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Неколлагеновые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белки: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Фосфофорин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специфический белок, синтезируется только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одонтобластах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(50% от всех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неколлагеновых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белков). Содержит большое количество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который способен активно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фосфорилироваться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 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ОН-группе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а значит способен в дальнейшем связываться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и способен связываться с коллагеном. Его роль в образовании первичных кристаллов между фибриллами коллагена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Остеонектин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гликопротеид, имеет центры связывания с  ионами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РО4 и функциональными группами коллагена, располагается между фибриллами коллагена, формирует центры кристаллизации и инициирует процесс минерализации. В матриксе дентина в период развития.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8579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белков дентина, участвующих в минерализации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214422"/>
            <a:ext cx="8786874" cy="5449908"/>
          </a:xfrm>
          <a:prstGeom prst="roundRect">
            <a:avLst/>
          </a:prstGeom>
          <a:ln>
            <a:solidFill>
              <a:srgbClr val="800000"/>
            </a:solidFill>
          </a:ln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Матриксный 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белок дентина 1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кислый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гликофосфопротеид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(высокая способность связывать ионы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фосфосерин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–участвует в формировании  и росте кристаллов апатитов только 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дентине).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связывающие белки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en-US" sz="2400" b="1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Gla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-белки),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содержащие остатки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-глютаминовой кислоты, способные связывать ионы кальция необходимые для роста кристаллов. Для синтеза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Gla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-белков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посттрансляционном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уровне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карбоксилирования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глутаминовой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кислоты необходим витамин К.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Морфогенетический белок кости (МБК)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кислый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гликофосфопротеид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Один из пептидов, относящийся к семейству факторов роста. Секретируется в пульпе в ответ внешние раздражители ( эрозия, травма)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одонтобластами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образования заместительного дентина.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8579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белков дентина, участвующих в минерализации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02625" cy="647700"/>
          </a:xfrm>
        </p:spPr>
        <p:txBody>
          <a:bodyPr/>
          <a:lstStyle/>
          <a:p>
            <a:r>
              <a:rPr lang="ru-RU" sz="2400" b="1"/>
              <a:t>Характеристика основных белков дентина, участвующих в минерализации ( продолжение)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71612"/>
            <a:ext cx="8501122" cy="5000660"/>
          </a:xfrm>
          <a:prstGeom prst="roundRect">
            <a:avLst/>
          </a:prstGeom>
          <a:ln w="19050">
            <a:solidFill>
              <a:srgbClr val="800000"/>
            </a:solidFill>
          </a:ln>
        </p:spPr>
        <p:txBody>
          <a:bodyPr/>
          <a:lstStyle/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Остеокальцин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относится  группе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Са-связывающих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белков.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-карбоксильной группы глютаминовой связывается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межклеточном веществе. Это приводит к снижению содержания свободных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Са++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уменьшается связывание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Са++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остеонектином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это замедляет центры минерализации, снижается скорость минерализации и кость не подвергается излишней минерализации.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Остеокальцин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маркер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ормирования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костной ткани.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Синтезируется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остеобластах, поступает во внеклеточный матрикс,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чачтично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кровоток.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его содержания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ведет к активации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минерализации.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7812088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07157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белков дентина, участвующих в минерализации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391400" cy="552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ЦЕМЕНТ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857232"/>
            <a:ext cx="5072098" cy="2786082"/>
          </a:xfrm>
          <a:prstGeom prst="roundRect">
            <a:avLst/>
          </a:prstGeom>
          <a:solidFill>
            <a:srgbClr val="800000"/>
          </a:solidFill>
        </p:spPr>
        <p:txBody>
          <a:bodyPr/>
          <a:lstStyle/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Структурные компоненты:    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бесклеточный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цемент (первичный )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обызвествлен-ное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межклеточное вещество,     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клеточный цемент (вторичный) – клетки: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цемен-тоциты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цементобласты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обызвествленное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межклеточ-ное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вещество.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6-2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928670"/>
            <a:ext cx="3517894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71934" y="4500570"/>
            <a:ext cx="4886332" cy="21431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Участие в поддерживающем аппарате зуба. </a:t>
            </a:r>
          </a:p>
          <a:p>
            <a:pPr marR="0" lvl="0" indent="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репаративных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компенсаторных процессах.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20" y="5643578"/>
            <a:ext cx="3581400" cy="1000124"/>
          </a:xfrm>
          <a:prstGeom prst="roundRect">
            <a:avLst>
              <a:gd name="adj" fmla="val 3848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ФУНКЦИИ ЦЕМЕНТА</a:t>
            </a:r>
          </a:p>
        </p:txBody>
      </p:sp>
      <p:pic>
        <p:nvPicPr>
          <p:cNvPr id="7" name="Picture 4" descr="9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364333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928694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ПУЛЬПА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oundRect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Состоит  из рыхлой соединительной ткани с большим количеством кровеносных и лимфатических сосудов и нервов.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периферии пульпы располагаются в несколько слоев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клетки-одонтобласты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отростки которых, пронизывая через дентинные канальцы всю толщу дентина, осуществляют  трофическую функцию.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состав отростков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одонтобластов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входят нервные элементы, проводящие болевые ощущения при механическом, физическом и химическом воздействии на дентин.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929354"/>
          </a:xfrm>
          <a:prstGeom prst="roundRect">
            <a:avLst/>
          </a:prstGeom>
          <a:ln w="28575">
            <a:solidFill>
              <a:srgbClr val="8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Кровообращение и иннервация пульпы осуществляется благодаря зубным артериальным и нервным веточкам соответствующих артерий и нервов челюстей.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Пульпа способствует регенеративным процесса, которые проявляются в образовании заместительного дентина при кариозном процессе.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Пульпа является биологическим барьером, препятствующим проникновению микробов из кариозной полости через канал зуба за пределы зуба в периодонт.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214290"/>
            <a:ext cx="4286280" cy="55007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/>
          <a:lstStyle/>
          <a:p>
            <a:pPr marL="0" indent="34290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АРХИТЕКТОНИКА ПУЛЬПЫ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Периферический слой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образован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дентиноблас-тами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Промежуточный слой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а) наружная зона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бесклеточная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- содержит сеть кровеносных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капил-ляров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нервных волокон   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б)   внутренняя зона – (клеточная)  - содержит малодифференцированные клетки. 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Центральный слой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содержит сосудисто-нервные пучки. 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</p:txBody>
      </p:sp>
      <p:pic>
        <p:nvPicPr>
          <p:cNvPr id="20484" name="Picture 4" descr="16-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4290"/>
            <a:ext cx="4357718" cy="231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071934" y="2643182"/>
            <a:ext cx="4857784" cy="3919383"/>
          </a:xfrm>
          <a:prstGeom prst="roundRect">
            <a:avLst>
              <a:gd name="adj" fmla="val 13569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ФУККЦИИ ПУЛЬПЫ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Пластическая – образование дентина.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Трофическая – питание дентина.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Сенсорная – содержит большое количество нервных окончаний.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Защитная – развитие гуморальных и клеточных   иммунных реакций, воспаления.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Репаративная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выработка заместительного дентина.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643998" cy="12969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ВОЗРАСТНЫЕ ИЗМЕНЕНИЯ ПУЛЬПЫ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525963"/>
          </a:xfrm>
          <a:prstGeom prst="roundRect">
            <a:avLst/>
          </a:prstGeom>
          <a:solidFill>
            <a:srgbClr val="80000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Сокращение размеров пульпарной камеры.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Изменение формы пульпарной камеры.  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Уменьшение количества клеток (до 50 %).  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Увеличение количества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коллагеновых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волокон и  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обызвествленных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структур.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28604"/>
            <a:ext cx="8501122" cy="6215106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зоне минерализации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мере роста кристаллов происходит деградация белков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протеогликанов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лизосомальными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ферментами – протеазами,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гликозидазами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фосфатазами, - и вытеснение Н2О.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Различия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общих путях метаболизма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биомолекул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носят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количественный,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 не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качественный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характер: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них протекают (с разной скоростью в разные периоды морфогенеза) анаэробное и аэробное окисление углеводов, ЦТК,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ПФЦ,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окисление ВЖК, синтез и потребление АТФ, биосинтез и распад нуклеиновых кислот, биосинтез и распад белков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протео-гликанов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(не  относится к зрелой эмали); процессы минерализации и деминерализации.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Поддержание гомеостаза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окончанию морфогенеза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пульпы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клеточного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цемента,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периодонтальных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волокон и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слюны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основном за счет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слюны).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2"/>
            <a:ext cx="8893175" cy="10255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Регуляция метаболизма твердый тканей зуба 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572560" cy="5143536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Осуществляется множественными факторами – системными (гормонами) и местными, секретируемыми клетками кости (факторы роста,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цитокины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др.) и витаминами. Действие этих факторов изучено в основном на кости.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Необходимым условием  развития костных тканей является баланс между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количеством и активностью остеокластов и остеобластов,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которые синтезируют необходимые матричные белки, ГАГ,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кальцийсвязывающие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белки, факторы роста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определяющие формирование матрицы;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баланс между продукцией 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RANKL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остеопротегерином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оптимальное соотношение, в первую очередь, ионов кальция и фосфора.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Паратгормон</a:t>
            </a:r>
            <a:endParaRPr lang="ru-RU" sz="2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Кальцитриол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активная форма витамина Д3.</a:t>
            </a:r>
            <a:endParaRPr lang="ru-RU" sz="2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Кальцитонин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антогонист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паратгормона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Эстрогены, андрогены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Инсулин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способствует активации метаболических процессов в остеобластах, способствует минерализации.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Паротин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гликопротеин (околоушная,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поднижнечелюст-ная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железа) усиливает поступление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 дентин.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Глюкокортикоиды</a:t>
            </a:r>
            <a:endParaRPr lang="ru-RU" sz="2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Инсулиноподобный фактор роста- </a:t>
            </a:r>
            <a:r>
              <a:rPr lang="en-US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IGF-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стимулирует пролиферацию и дифференцировку остеобластов. В период роста и развития секреция усиливается, при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остеопорозе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снижается.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Трансформирующий фактор роста-</a:t>
            </a:r>
            <a:r>
              <a:rPr lang="en-US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TGF-</a:t>
            </a:r>
            <a:r>
              <a:rPr lang="el-GR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стимулирует в остеобластах синтез коллагена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щелочной фосфатазы, которая повышает концентрацию РО4 в зоне минерализации.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Тромбоцитарный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фактор роста –</a:t>
            </a:r>
            <a:r>
              <a:rPr lang="en-US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PDGF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активирует в остеобластах матричные синтезы ( синтез ДНК, РНК, белка).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связи с этим в стоматологической практике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исполь-зуется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тромбоцитарная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масса – плазма крови, обогащенная тромбоцитами, которые синтезируют эти факторы</a:t>
            </a:r>
          </a:p>
          <a:p>
            <a:pPr marL="0" indent="34290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8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Витамины, необходимые для формирования твердых тканей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зуба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501122" cy="51435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Витамин 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плане зуба –  способствует развитию и дифференциации клеток  в эмбриональном развитии – остеобластов,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амелобластов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цементобластов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Витамин Д3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необходим для образования гормональной форма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кальцитриола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Витамин 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для поддержания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е++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кофактора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пролилгидроксилазы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лизилгидрооксилазы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стадии образования про –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альфа-цепей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коллагена.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Витамин В6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кофактор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медьзависимой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лизилоксидазы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стадии образования поперечных сшивок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лиз-лиз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 формирования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зрелого коллагена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Витамин К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стадии гамма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карбоксилирования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глютаминовой кислоты на стадии образования </a:t>
            </a:r>
            <a:r>
              <a:rPr lang="ru-RU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кальцийсвязывающих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белков (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Gla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-белков)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sz="8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7848600" cy="842946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ХИМИЧЕСКИЙ СОСТАВ ЗУБА</a:t>
            </a:r>
          </a:p>
        </p:txBody>
      </p:sp>
      <p:graphicFrame>
        <p:nvGraphicFramePr>
          <p:cNvPr id="30775" name="Group 55"/>
          <p:cNvGraphicFramePr>
            <a:graphicFrameLocks noGrp="1"/>
          </p:cNvGraphicFramePr>
          <p:nvPr>
            <p:ph type="tbl" idx="1"/>
          </p:nvPr>
        </p:nvGraphicFramePr>
        <p:xfrm>
          <a:off x="685800" y="1641475"/>
          <a:ext cx="7772400" cy="4589526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Эмаль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Дентин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Цемент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а-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2-3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,8%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Органически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еществ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еорганичес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кие вещества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остальное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 –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-10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%,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рганически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еществ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 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-20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еорганичес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кие вещества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остальное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Вода –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30 -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32%.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Ор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ганически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вещества –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20-2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2%.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еорганичес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-кие вещества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остальное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6429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Минеральная основа минерализованных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тканей зуба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28646"/>
            <a:ext cx="8715436" cy="578650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Минеральная основа  представлена </a:t>
            </a:r>
            <a:r>
              <a:rPr lang="ru-RU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кристаллами апатитов</a:t>
            </a:r>
            <a:r>
              <a:rPr lang="ru-RU" sz="2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Основной апатит – </a:t>
            </a:r>
            <a:r>
              <a:rPr lang="ru-RU" sz="22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гидроксиапатит</a:t>
            </a:r>
            <a:r>
              <a:rPr lang="ru-RU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Са10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(РО4)6 (ОН)2.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Молекула его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электронейтральна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ru-RU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20; -20)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Если молекула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находится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нейтральном состоянии, 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кальциево-фосфатный </a:t>
            </a:r>
            <a:r>
              <a:rPr lang="ru-RU" sz="2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коэффициент</a:t>
            </a:r>
            <a:r>
              <a:rPr lang="ru-RU" sz="22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1,67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(10:6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 Это идеальное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соотношение.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Кальциево-фосфатный коэффициент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может меняться от 1,3 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2,0 (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кристаллы неустойчивые), т.к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кол-во Са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колебаться от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 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12, что меняет заряд молекулы.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кристаллической решетке апатита могут быть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вакантные  места,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которые могут встраиваться другие ионы.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снижает устойчивость кристаллов, снижает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кристалла к разрушению. В глубь ионной решетки  кристаллов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гидроксиапатитов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счет изоморфного замещения также могут включаться Са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РО4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СО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Интенсивность замещения зависит от содержания ионов-заместителей в слюне и в крови, а значит от характера питания и качества воды.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8572592" cy="228601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Образуются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замещении гидроксилов на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эмали,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дентине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цементе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Са10 (РО4)6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(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гидрофторапатит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Са10 (РО4)6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фторапатит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Эти соединения устойчивы к растворению в кислой среде. Повышают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 кариесу. С этим связана профилактическое действие фтора. </a:t>
            </a:r>
            <a:endParaRPr lang="ru-RU" sz="2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72198" y="214290"/>
            <a:ext cx="3071802" cy="6491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ФТОРАПАТИТЫ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2771775"/>
            <a:ext cx="8786874" cy="3943350"/>
          </a:xfrm>
          <a:prstGeom prst="roundRect">
            <a:avLst>
              <a:gd name="adj" fmla="val 119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высоких концентрациях фтора образуется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фторид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нерастворимое соединение.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не образует кристаллы, быстро исчезает из ткани, (вызывая повреждение ткани) –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флюороз.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Большое количество фтора у младенца сопровождается развитием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несовершенного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амелогенеза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угнетает пролиферацию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амелобластов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приводит к нарушению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фосфосерина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(связывается с гидроксильными группами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, фтор способен связываться  с активным центром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сериновых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протеаз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ингибируя их, что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ограничивет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протеолиз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белков эмалевого матрикса при созревании эмали.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для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флюороза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характерно более высокое содержания белка в эмали зрелого зуба и уменьшение количества апатитов, что сопровождается изменением проницаемости эмали.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2132" y="2071678"/>
            <a:ext cx="3357554" cy="1298377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Отрицательная роль ионов фтора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высоком содержании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7215238" cy="3214710"/>
          </a:xfrm>
          <a:prstGeom prst="round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Содержат карбонат (Са10(РО4)6 СО3)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гидрокарбонат (Са10(РО4)4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(СО3)3 (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ОН)2)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Кристаллы более хрупкие, более аморфные,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неустойчивые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кислой среде. Снижается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кариесу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2357430"/>
            <a:ext cx="7715304" cy="4188381"/>
          </a:xfrm>
          <a:prstGeom prst="round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Образуются: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поверхности эмали за счет НСО3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образующимся при аэробном окислении глюкозы в зубном налете аэробными организмами;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непосредственной близости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эмалево-дентиновой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границы за счет продукции НСО3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аэробном окислении глюкозы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одонтобластах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Кол-во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карбонатапатитов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увеличивается при употреблении пищи, богатой углеводами; бесконтрольном потреблении газированных напитков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6776" y="357166"/>
            <a:ext cx="642942" cy="5850195"/>
          </a:xfrm>
          <a:prstGeom prst="roundRect">
            <a:avLst>
              <a:gd name="adj" fmla="val 50000"/>
            </a:avLst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</a:t>
            </a:r>
          </a:p>
          <a:p>
            <a:pPr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БОНАТАПАТИТЫ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3929090" cy="6407944"/>
          </a:xfrm>
          <a:prstGeom prst="roundRect">
            <a:avLst>
              <a:gd name="adj" fmla="val 18183"/>
            </a:avLst>
          </a:prstGeom>
          <a:solidFill>
            <a:schemeClr val="bg1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СТРОНЦИЕВЫЕ АПАТИТЫ</a:t>
            </a:r>
          </a:p>
          <a:p>
            <a:pPr algn="ctr">
              <a:lnSpc>
                <a:spcPct val="8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Образуются  во всех минерализованных тканях при замещении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условиях высокой концентрации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воде и почве.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входит в решетку, но не удерживается, это приводит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порозности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хрупкости тканей (болезнь Кашина-Бека или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уровская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болезнь»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описана в Забайкалье вблизи реки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(много стронция).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Поражает весь костный скелет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214290"/>
            <a:ext cx="5143536" cy="1940957"/>
          </a:xfrm>
          <a:prstGeom prst="roundRect">
            <a:avLst/>
          </a:prstGeom>
          <a:solidFill>
            <a:srgbClr val="800000"/>
          </a:solidFill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МАГНИЕВЫЕ АПАТИТЫ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Са9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(РО4)6 (ОН)2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эмали (незначительно), в дентине (больше на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эмалево-дентиновой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границе), зубные, слюнные камни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2214554"/>
            <a:ext cx="5214974" cy="4286280"/>
          </a:xfrm>
          <a:prstGeom prst="roundRect">
            <a:avLst/>
          </a:prstGeom>
          <a:solidFill>
            <a:schemeClr val="accent3">
              <a:lumMod val="65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Гидроксиапатит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как результат несовершенного замещения в кислой среде.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aseline="30000" dirty="0" err="1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ru-RU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протон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не удерживается в решетке в силу малого размера.  Кристалл разрушается. Са9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РО4)6 (ОН)2    При бесконтрольном потреблении кислых соков, содержащих  много орган. кислот, при диссоциации которых высвобождаются  протоны. (может при сахарном диабете) – </a:t>
            </a:r>
            <a:r>
              <a:rPr lang="ru-RU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эрозия эмали зуба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ЭМАЛЬ. </a:t>
            </a:r>
            <a:b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И ОСОБЕННОСТИ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ОБМЕНА</a:t>
            </a:r>
            <a:endParaRPr lang="ru-RU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000108"/>
            <a:ext cx="8715436" cy="5715040"/>
          </a:xfrm>
          <a:ln w="28575">
            <a:solidFill>
              <a:srgbClr val="800000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твердая,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бесклеточная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ткань. Защищает дентин и пульпу от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физических,химических,бактериальных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воздействий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амелогенеза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клетках ткани активно обменные процессы. Зрелая эмаль характеризуется низким обменом веществ, но обладает достаточной проницаемостью для минеральных компонентов;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ранспорт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веществ через эмаль осуществляется одновременно в двух направлениях- из крови через пульпу и дентин; из ротовой жидкости.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эмали постоянно идут процессы поддержания постоянства ее состава за счет де- 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реминерализации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( минеральных компонентов) за счет электролитов слюны. В основе процессов лежит способность кристаллов апатитов к ионному обмену и способность белков эмали к химической связи с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гидроксиапатитами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своему строению и химическому составу, эмаль обладает высокой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резистентностью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Ее проницаемость может увеличиваться под действием органических кислот, высоких температур, деятельности микробов, под действием гормонов-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кальцитониина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паратгормона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паротина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2955</Words>
  <Application>Microsoft Office PowerPoint</Application>
  <PresentationFormat>Экран (4:3)</PresentationFormat>
  <Paragraphs>232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Wingdings</vt:lpstr>
      <vt:lpstr>Оформление по умолчанию</vt:lpstr>
      <vt:lpstr>Презентация PowerPoint</vt:lpstr>
      <vt:lpstr>Общая характеристика минерализованных тканей зуба</vt:lpstr>
      <vt:lpstr>Презентация PowerPoint</vt:lpstr>
      <vt:lpstr>ХИМИЧЕСКИЙ СОСТАВ ЗУБА</vt:lpstr>
      <vt:lpstr>Минеральная основа минерализованных тканей зуба</vt:lpstr>
      <vt:lpstr>Презентация PowerPoint</vt:lpstr>
      <vt:lpstr>Презентация PowerPoint</vt:lpstr>
      <vt:lpstr>Презентация PowerPoint</vt:lpstr>
      <vt:lpstr>ЭМАЛЬ.  ОСНОВНЫЕ СВОЙСТВА И ОСОБЕННОСТИ ОБМЕНА</vt:lpstr>
      <vt:lpstr>Презентация PowerPoint</vt:lpstr>
      <vt:lpstr> СТРОЕНИЕ ЭМАЛИ  </vt:lpstr>
      <vt:lpstr>ХИМИЧЕСКИЙ СОСТАВ ЭМАЛИ</vt:lpstr>
      <vt:lpstr>Характеристика белков эмали, обеспечивающих образование матрицы минерализации</vt:lpstr>
      <vt:lpstr>Белки эмали</vt:lpstr>
      <vt:lpstr>МИНЕРАЛИЗАЦИЯ МАТРИКСА ЭМАЛИ</vt:lpstr>
      <vt:lpstr>НАРУШЕНИЕ АМЕЛОГЕНЕЗА</vt:lpstr>
      <vt:lpstr>ДЕНТИН</vt:lpstr>
      <vt:lpstr>ДЕНТИН</vt:lpstr>
      <vt:lpstr>МИКРОСКОПИЧЕСКОЕ СТРОЕНИЕ ДЕНТИНА</vt:lpstr>
      <vt:lpstr>Химический состав дентина (неорганический компонент)</vt:lpstr>
      <vt:lpstr>Химический состав дентина (органический компонент)</vt:lpstr>
      <vt:lpstr>Характеристика белков дентина, участвующих в минерализации</vt:lpstr>
      <vt:lpstr>Характеристика белков дентина, участвующих в минерализации</vt:lpstr>
      <vt:lpstr>Характеристика основных белков дентина, участвующих в минерализации ( продолжение)</vt:lpstr>
      <vt:lpstr>ЦЕМЕНТ  </vt:lpstr>
      <vt:lpstr>ПУЛЬПА</vt:lpstr>
      <vt:lpstr>Презентация PowerPoint</vt:lpstr>
      <vt:lpstr>Презентация PowerPoint</vt:lpstr>
      <vt:lpstr>ВОЗРАСТНЫЕ ИЗМЕНЕНИЯ ПУЛЬПЫ</vt:lpstr>
      <vt:lpstr>Регуляция метаболизма твердый тканей зуба   (основные положения)</vt:lpstr>
      <vt:lpstr>Презентация PowerPoint</vt:lpstr>
      <vt:lpstr>Витамины, необходимые для формирования твердых тканей зуба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Биохимия минерализованных тканей зуба</dc:title>
  <dc:creator>Рудзевич</dc:creator>
  <cp:lastModifiedBy>Пользователь</cp:lastModifiedBy>
  <cp:revision>60</cp:revision>
  <dcterms:created xsi:type="dcterms:W3CDTF">2015-11-29T16:30:47Z</dcterms:created>
  <dcterms:modified xsi:type="dcterms:W3CDTF">2020-04-10T05:53:21Z</dcterms:modified>
</cp:coreProperties>
</file>