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5" r:id="rId16"/>
    <p:sldId id="338" r:id="rId17"/>
    <p:sldId id="340" r:id="rId18"/>
    <p:sldId id="341" r:id="rId19"/>
    <p:sldId id="342" r:id="rId20"/>
    <p:sldId id="336" r:id="rId21"/>
    <p:sldId id="33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CD45E-E426-4115-8113-F5E5DB6BE636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708141-89DD-43A7-98FB-6B60AD6CBD63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5400" b="1" dirty="0" smtClean="0">
              <a:solidFill>
                <a:srgbClr val="C00000"/>
              </a:solidFill>
            </a:rPr>
            <a:t>П</a:t>
          </a:r>
          <a:r>
            <a:rPr lang="ru-RU" sz="4400" b="1" dirty="0" smtClean="0">
              <a:solidFill>
                <a:srgbClr val="C00000"/>
              </a:solidFill>
            </a:rPr>
            <a:t>рофориентационная работа с учащимися школ, студентами медколледжей,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4400" b="1" dirty="0" smtClean="0">
              <a:solidFill>
                <a:srgbClr val="C00000"/>
              </a:solidFill>
            </a:rPr>
            <a:t>со слушателями курсов по подготовке к  поступлению  в вуз</a:t>
          </a:r>
          <a:endParaRPr lang="ru-RU" sz="4400" dirty="0">
            <a:solidFill>
              <a:srgbClr val="C00000"/>
            </a:solidFill>
          </a:endParaRPr>
        </a:p>
      </dgm:t>
    </dgm:pt>
    <dgm:pt modelId="{0043F135-F3AB-46CB-B846-2519CDB731E9}" type="parTrans" cxnId="{46A158E4-FB95-488B-9EB0-9B25638912E2}">
      <dgm:prSet/>
      <dgm:spPr/>
      <dgm:t>
        <a:bodyPr/>
        <a:lstStyle/>
        <a:p>
          <a:endParaRPr lang="ru-RU"/>
        </a:p>
      </dgm:t>
    </dgm:pt>
    <dgm:pt modelId="{C5E8F744-0BC6-4C4E-A97F-FA212CF8702B}" type="sibTrans" cxnId="{46A158E4-FB95-488B-9EB0-9B25638912E2}">
      <dgm:prSet/>
      <dgm:spPr/>
      <dgm:t>
        <a:bodyPr/>
        <a:lstStyle/>
        <a:p>
          <a:endParaRPr lang="ru-RU"/>
        </a:p>
      </dgm:t>
    </dgm:pt>
    <dgm:pt modelId="{4DA0161C-B4A1-4E8A-9AE2-2F8AB1EE375D}" type="pres">
      <dgm:prSet presAssocID="{A78CD45E-E426-4115-8113-F5E5DB6B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88F0F-36D2-4D99-8DFC-61153943D4E2}" type="pres">
      <dgm:prSet presAssocID="{7B708141-89DD-43A7-98FB-6B60AD6CBD63}" presName="node" presStyleLbl="node1" presStyleIdx="0" presStyleCnt="1" custScaleX="100098" custScaleY="63060" custLinFactNeighborX="1022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3C237-9DDA-42EF-8011-464CD17CF6DC}" type="presOf" srcId="{7B708141-89DD-43A7-98FB-6B60AD6CBD63}" destId="{32C88F0F-36D2-4D99-8DFC-61153943D4E2}" srcOrd="0" destOrd="0" presId="urn:microsoft.com/office/officeart/2005/8/layout/default#1"/>
    <dgm:cxn modelId="{12ADB211-CDE7-48FE-8D07-EF6510292E94}" type="presOf" srcId="{A78CD45E-E426-4115-8113-F5E5DB6BE636}" destId="{4DA0161C-B4A1-4E8A-9AE2-2F8AB1EE375D}" srcOrd="0" destOrd="0" presId="urn:microsoft.com/office/officeart/2005/8/layout/default#1"/>
    <dgm:cxn modelId="{46A158E4-FB95-488B-9EB0-9B25638912E2}" srcId="{A78CD45E-E426-4115-8113-F5E5DB6BE636}" destId="{7B708141-89DD-43A7-98FB-6B60AD6CBD63}" srcOrd="0" destOrd="0" parTransId="{0043F135-F3AB-46CB-B846-2519CDB731E9}" sibTransId="{C5E8F744-0BC6-4C4E-A97F-FA212CF8702B}"/>
    <dgm:cxn modelId="{14782F27-A548-4571-9719-32B88498D0B9}" type="presParOf" srcId="{4DA0161C-B4A1-4E8A-9AE2-2F8AB1EE375D}" destId="{32C88F0F-36D2-4D99-8DFC-61153943D4E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B9999-1789-4C0D-8BAD-D7C6E940D9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B20D2-09F6-49AD-868C-AE6922E98F8A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3-10 ноября</a:t>
          </a:r>
        </a:p>
        <a:p>
          <a:pPr rtl="0"/>
          <a:r>
            <a:rPr lang="ru-RU" b="1" dirty="0" smtClean="0">
              <a:solidFill>
                <a:srgbClr val="000000"/>
              </a:solidFill>
            </a:rPr>
            <a:t>( осенние каникулы)</a:t>
          </a:r>
          <a:endParaRPr lang="ru-RU" dirty="0">
            <a:solidFill>
              <a:srgbClr val="000000"/>
            </a:solidFill>
          </a:endParaRPr>
        </a:p>
      </dgm:t>
    </dgm:pt>
    <dgm:pt modelId="{B9C00220-93EE-4D84-9DDB-7949C71B5209}" type="parTrans" cxnId="{C4C4E38B-140D-485E-8C37-7C775D32860A}">
      <dgm:prSet/>
      <dgm:spPr/>
      <dgm:t>
        <a:bodyPr/>
        <a:lstStyle/>
        <a:p>
          <a:endParaRPr lang="ru-RU"/>
        </a:p>
      </dgm:t>
    </dgm:pt>
    <dgm:pt modelId="{8F00DA33-7E6F-4464-92FE-18F517E70EEC}" type="sibTrans" cxnId="{C4C4E38B-140D-485E-8C37-7C775D32860A}">
      <dgm:prSet/>
      <dgm:spPr/>
      <dgm:t>
        <a:bodyPr/>
        <a:lstStyle/>
        <a:p>
          <a:endParaRPr lang="ru-RU"/>
        </a:p>
      </dgm:t>
    </dgm:pt>
    <dgm:pt modelId="{00FF83D8-E6B0-43A1-8D99-EF5CED093EAD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2000" b="1" dirty="0" smtClean="0">
              <a:solidFill>
                <a:srgbClr val="000000"/>
              </a:solidFill>
            </a:rPr>
            <a:t>6 -12 января</a:t>
          </a:r>
        </a:p>
        <a:p>
          <a:pPr algn="ctr" rtl="0"/>
          <a:r>
            <a:rPr lang="ru-RU" sz="2200" b="1" dirty="0" smtClean="0">
              <a:solidFill>
                <a:srgbClr val="000000"/>
              </a:solidFill>
            </a:rPr>
            <a:t>(зимние каникулы)</a:t>
          </a:r>
          <a:endParaRPr lang="ru-RU" sz="2200" dirty="0">
            <a:solidFill>
              <a:srgbClr val="000000"/>
            </a:solidFill>
          </a:endParaRPr>
        </a:p>
      </dgm:t>
    </dgm:pt>
    <dgm:pt modelId="{F9590CB6-B6E3-41D8-BD5A-B7C522E4E2D1}" type="parTrans" cxnId="{D39CAAFB-4278-42FE-822F-056FD71AA899}">
      <dgm:prSet/>
      <dgm:spPr/>
      <dgm:t>
        <a:bodyPr/>
        <a:lstStyle/>
        <a:p>
          <a:endParaRPr lang="ru-RU"/>
        </a:p>
      </dgm:t>
    </dgm:pt>
    <dgm:pt modelId="{F704B5E2-74DE-4275-90E4-9416D81831A9}" type="sibTrans" cxnId="{D39CAAFB-4278-42FE-822F-056FD71AA899}">
      <dgm:prSet/>
      <dgm:spPr/>
      <dgm:t>
        <a:bodyPr/>
        <a:lstStyle/>
        <a:p>
          <a:endParaRPr lang="ru-RU"/>
        </a:p>
      </dgm:t>
    </dgm:pt>
    <dgm:pt modelId="{34E3BD80-7096-404A-A9D7-23533FB5E814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18-22 марта (весенние каникулы)</a:t>
          </a:r>
          <a:endParaRPr lang="ru-RU" b="1" dirty="0">
            <a:solidFill>
              <a:srgbClr val="000000"/>
            </a:solidFill>
          </a:endParaRPr>
        </a:p>
      </dgm:t>
    </dgm:pt>
    <dgm:pt modelId="{292153CF-0DD5-4D69-AE1D-6394FFD2AE20}" type="parTrans" cxnId="{4F5BBD8D-77FE-4ED5-BBB5-2E5247B80A27}">
      <dgm:prSet/>
      <dgm:spPr/>
      <dgm:t>
        <a:bodyPr/>
        <a:lstStyle/>
        <a:p>
          <a:endParaRPr lang="ru-RU"/>
        </a:p>
      </dgm:t>
    </dgm:pt>
    <dgm:pt modelId="{3A07F328-2A44-4A30-85CA-4AA9572C2CD1}" type="sibTrans" cxnId="{4F5BBD8D-77FE-4ED5-BBB5-2E5247B80A27}">
      <dgm:prSet/>
      <dgm:spPr/>
      <dgm:t>
        <a:bodyPr/>
        <a:lstStyle/>
        <a:p>
          <a:endParaRPr lang="ru-RU"/>
        </a:p>
      </dgm:t>
    </dgm:pt>
    <dgm:pt modelId="{B9BC12BD-222B-4776-8CD9-A3088AFD61DF}" type="pres">
      <dgm:prSet presAssocID="{311B9999-1789-4C0D-8BAD-D7C6E940D9E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B7411-4B3C-439B-86CC-A760A23775E9}" type="pres">
      <dgm:prSet presAssocID="{311B9999-1789-4C0D-8BAD-D7C6E940D9E6}" presName="arrow" presStyleLbl="bgShp" presStyleIdx="0" presStyleCnt="1"/>
      <dgm:spPr>
        <a:effectLst>
          <a:outerShdw blurRad="50800" dist="50800" dir="5400000" algn="ctr" rotWithShape="0">
            <a:schemeClr val="tx1">
              <a:lumMod val="85000"/>
            </a:schemeClr>
          </a:outerShdw>
        </a:effectLst>
      </dgm:spPr>
    </dgm:pt>
    <dgm:pt modelId="{0A001224-34BA-4B7F-99CE-C49559C80656}" type="pres">
      <dgm:prSet presAssocID="{311B9999-1789-4C0D-8BAD-D7C6E940D9E6}" presName="linearProcess" presStyleCnt="0"/>
      <dgm:spPr/>
    </dgm:pt>
    <dgm:pt modelId="{4A75A851-B80E-44D1-86A4-EA15A49406AF}" type="pres">
      <dgm:prSet presAssocID="{FBEB20D2-09F6-49AD-868C-AE6922E98F8A}" presName="textNode" presStyleLbl="node1" presStyleIdx="0" presStyleCnt="3" custLinFactNeighborX="-6666" custLinFactNeighborY="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882A8-6A3C-4ED3-99DB-4C2A044B7BF1}" type="pres">
      <dgm:prSet presAssocID="{8F00DA33-7E6F-4464-92FE-18F517E70EEC}" presName="sibTrans" presStyleCnt="0"/>
      <dgm:spPr/>
    </dgm:pt>
    <dgm:pt modelId="{25421D0F-A78D-405E-9EA9-57C8BEB68939}" type="pres">
      <dgm:prSet presAssocID="{00FF83D8-E6B0-43A1-8D99-EF5CED093EAD}" presName="textNode" presStyleLbl="node1" presStyleIdx="1" presStyleCnt="3" custScaleX="11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883C8-2930-4C5C-B10D-16EC476D7B61}" type="pres">
      <dgm:prSet presAssocID="{F704B5E2-74DE-4275-90E4-9416D81831A9}" presName="sibTrans" presStyleCnt="0"/>
      <dgm:spPr/>
    </dgm:pt>
    <dgm:pt modelId="{EBBD56B4-732C-4C9C-BD42-57A6E6DBE9A5}" type="pres">
      <dgm:prSet presAssocID="{34E3BD80-7096-404A-A9D7-23533FB5E814}" presName="textNode" presStyleLbl="node1" presStyleIdx="2" presStyleCnt="3" custLinFactNeighborX="856" custLinFactNeighborY="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BF769B-146D-416E-9EB4-4E1116B1C888}" type="presOf" srcId="{34E3BD80-7096-404A-A9D7-23533FB5E814}" destId="{EBBD56B4-732C-4C9C-BD42-57A6E6DBE9A5}" srcOrd="0" destOrd="0" presId="urn:microsoft.com/office/officeart/2005/8/layout/hProcess9"/>
    <dgm:cxn modelId="{DCF3D670-EE15-4239-B149-2BE00C9614E9}" type="presOf" srcId="{00FF83D8-E6B0-43A1-8D99-EF5CED093EAD}" destId="{25421D0F-A78D-405E-9EA9-57C8BEB68939}" srcOrd="0" destOrd="0" presId="urn:microsoft.com/office/officeart/2005/8/layout/hProcess9"/>
    <dgm:cxn modelId="{4F5BBD8D-77FE-4ED5-BBB5-2E5247B80A27}" srcId="{311B9999-1789-4C0D-8BAD-D7C6E940D9E6}" destId="{34E3BD80-7096-404A-A9D7-23533FB5E814}" srcOrd="2" destOrd="0" parTransId="{292153CF-0DD5-4D69-AE1D-6394FFD2AE20}" sibTransId="{3A07F328-2A44-4A30-85CA-4AA9572C2CD1}"/>
    <dgm:cxn modelId="{D39CAAFB-4278-42FE-822F-056FD71AA899}" srcId="{311B9999-1789-4C0D-8BAD-D7C6E940D9E6}" destId="{00FF83D8-E6B0-43A1-8D99-EF5CED093EAD}" srcOrd="1" destOrd="0" parTransId="{F9590CB6-B6E3-41D8-BD5A-B7C522E4E2D1}" sibTransId="{F704B5E2-74DE-4275-90E4-9416D81831A9}"/>
    <dgm:cxn modelId="{07CCBF32-DE3B-4222-9182-F91610C6B908}" type="presOf" srcId="{FBEB20D2-09F6-49AD-868C-AE6922E98F8A}" destId="{4A75A851-B80E-44D1-86A4-EA15A49406AF}" srcOrd="0" destOrd="0" presId="urn:microsoft.com/office/officeart/2005/8/layout/hProcess9"/>
    <dgm:cxn modelId="{F927733C-D5A5-4529-91E6-1BE36D535EAD}" type="presOf" srcId="{311B9999-1789-4C0D-8BAD-D7C6E940D9E6}" destId="{B9BC12BD-222B-4776-8CD9-A3088AFD61DF}" srcOrd="0" destOrd="0" presId="urn:microsoft.com/office/officeart/2005/8/layout/hProcess9"/>
    <dgm:cxn modelId="{C4C4E38B-140D-485E-8C37-7C775D32860A}" srcId="{311B9999-1789-4C0D-8BAD-D7C6E940D9E6}" destId="{FBEB20D2-09F6-49AD-868C-AE6922E98F8A}" srcOrd="0" destOrd="0" parTransId="{B9C00220-93EE-4D84-9DDB-7949C71B5209}" sibTransId="{8F00DA33-7E6F-4464-92FE-18F517E70EEC}"/>
    <dgm:cxn modelId="{23116626-6B82-4F70-99BC-83C3A683D725}" type="presParOf" srcId="{B9BC12BD-222B-4776-8CD9-A3088AFD61DF}" destId="{72AB7411-4B3C-439B-86CC-A760A23775E9}" srcOrd="0" destOrd="0" presId="urn:microsoft.com/office/officeart/2005/8/layout/hProcess9"/>
    <dgm:cxn modelId="{B2C099DF-9341-49EE-8DB9-CFBD05C0646F}" type="presParOf" srcId="{B9BC12BD-222B-4776-8CD9-A3088AFD61DF}" destId="{0A001224-34BA-4B7F-99CE-C49559C80656}" srcOrd="1" destOrd="0" presId="urn:microsoft.com/office/officeart/2005/8/layout/hProcess9"/>
    <dgm:cxn modelId="{33527FAF-7DDA-43DE-BBE4-D976C7567FB5}" type="presParOf" srcId="{0A001224-34BA-4B7F-99CE-C49559C80656}" destId="{4A75A851-B80E-44D1-86A4-EA15A49406AF}" srcOrd="0" destOrd="0" presId="urn:microsoft.com/office/officeart/2005/8/layout/hProcess9"/>
    <dgm:cxn modelId="{7C38BD4D-849D-4744-8B69-7C37C34D1EB6}" type="presParOf" srcId="{0A001224-34BA-4B7F-99CE-C49559C80656}" destId="{9A8882A8-6A3C-4ED3-99DB-4C2A044B7BF1}" srcOrd="1" destOrd="0" presId="urn:microsoft.com/office/officeart/2005/8/layout/hProcess9"/>
    <dgm:cxn modelId="{4D8CEC1A-6671-446A-8697-C46F9C306A3F}" type="presParOf" srcId="{0A001224-34BA-4B7F-99CE-C49559C80656}" destId="{25421D0F-A78D-405E-9EA9-57C8BEB68939}" srcOrd="2" destOrd="0" presId="urn:microsoft.com/office/officeart/2005/8/layout/hProcess9"/>
    <dgm:cxn modelId="{A1B538A9-A6A6-483C-9287-AE5D690E4D06}" type="presParOf" srcId="{0A001224-34BA-4B7F-99CE-C49559C80656}" destId="{5E8883C8-2930-4C5C-B10D-16EC476D7B61}" srcOrd="3" destOrd="0" presId="urn:microsoft.com/office/officeart/2005/8/layout/hProcess9"/>
    <dgm:cxn modelId="{3D011B1E-6A41-47B7-B577-FC692CEDD759}" type="presParOf" srcId="{0A001224-34BA-4B7F-99CE-C49559C80656}" destId="{EBBD56B4-732C-4C9C-BD42-57A6E6DBE9A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CD45E-E426-4115-8113-F5E5DB6BE636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DD7D02-8BC4-4986-8520-545394918DC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smtClean="0">
              <a:solidFill>
                <a:schemeClr val="bg1"/>
              </a:solidFill>
            </a:rPr>
            <a:t>Учебно - воспитательная работа курсов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smtClean="0">
              <a:solidFill>
                <a:schemeClr val="bg1"/>
              </a:solidFill>
            </a:rPr>
            <a:t>по подготовке к поступлению в вуз</a:t>
          </a:r>
          <a:endParaRPr lang="ru-RU" sz="4800" dirty="0">
            <a:solidFill>
              <a:schemeClr val="bg1"/>
            </a:solidFill>
          </a:endParaRPr>
        </a:p>
      </dgm:t>
    </dgm:pt>
    <dgm:pt modelId="{56F4CBC1-5BF5-4CE2-9D08-8D4DC309626E}" type="parTrans" cxnId="{4D7DAEBB-290B-42C1-BB4F-98E49C9F452E}">
      <dgm:prSet/>
      <dgm:spPr/>
      <dgm:t>
        <a:bodyPr/>
        <a:lstStyle/>
        <a:p>
          <a:endParaRPr lang="ru-RU"/>
        </a:p>
      </dgm:t>
    </dgm:pt>
    <dgm:pt modelId="{2186490C-BEE6-4414-88F9-A4160554C142}" type="sibTrans" cxnId="{4D7DAEBB-290B-42C1-BB4F-98E49C9F452E}">
      <dgm:prSet/>
      <dgm:spPr/>
      <dgm:t>
        <a:bodyPr/>
        <a:lstStyle/>
        <a:p>
          <a:endParaRPr lang="ru-RU"/>
        </a:p>
      </dgm:t>
    </dgm:pt>
    <dgm:pt modelId="{4DA0161C-B4A1-4E8A-9AE2-2F8AB1EE375D}" type="pres">
      <dgm:prSet presAssocID="{A78CD45E-E426-4115-8113-F5E5DB6B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F3F45-7598-468E-8673-4C319BA2153C}" type="pres">
      <dgm:prSet presAssocID="{35DD7D02-8BC4-4986-8520-545394918DCD}" presName="node" presStyleLbl="node1" presStyleIdx="0" presStyleCnt="1" custScaleX="94689" custScaleY="57344" custLinFactNeighborX="903" custLinFactNeighborY="-2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D01D8-1E41-4FBE-9A4D-6BEA902181B0}" type="presOf" srcId="{35DD7D02-8BC4-4986-8520-545394918DCD}" destId="{DE6F3F45-7598-468E-8673-4C319BA2153C}" srcOrd="0" destOrd="0" presId="urn:microsoft.com/office/officeart/2005/8/layout/default#1"/>
    <dgm:cxn modelId="{5E41F0E2-51D7-42D4-A617-39348F3F9330}" type="presOf" srcId="{A78CD45E-E426-4115-8113-F5E5DB6BE636}" destId="{4DA0161C-B4A1-4E8A-9AE2-2F8AB1EE375D}" srcOrd="0" destOrd="0" presId="urn:microsoft.com/office/officeart/2005/8/layout/default#1"/>
    <dgm:cxn modelId="{4D7DAEBB-290B-42C1-BB4F-98E49C9F452E}" srcId="{A78CD45E-E426-4115-8113-F5E5DB6BE636}" destId="{35DD7D02-8BC4-4986-8520-545394918DCD}" srcOrd="0" destOrd="0" parTransId="{56F4CBC1-5BF5-4CE2-9D08-8D4DC309626E}" sibTransId="{2186490C-BEE6-4414-88F9-A4160554C142}"/>
    <dgm:cxn modelId="{2FD6FEF7-4C63-453C-8A9F-4DAA79000E82}" type="presParOf" srcId="{4DA0161C-B4A1-4E8A-9AE2-2F8AB1EE375D}" destId="{DE6F3F45-7598-468E-8673-4C319BA2153C}" srcOrd="0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8F0F-36D2-4D99-8DFC-61153943D4E2}">
      <dsp:nvSpPr>
        <dsp:cNvPr id="0" name=""/>
        <dsp:cNvSpPr/>
      </dsp:nvSpPr>
      <dsp:spPr>
        <a:xfrm>
          <a:off x="8915" y="71088"/>
          <a:ext cx="9135084" cy="34529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5400" b="1" kern="1200" dirty="0" smtClean="0">
              <a:solidFill>
                <a:srgbClr val="C00000"/>
              </a:solidFill>
            </a:rPr>
            <a:t>П</a:t>
          </a:r>
          <a:r>
            <a:rPr lang="ru-RU" sz="4400" b="1" kern="1200" dirty="0" smtClean="0">
              <a:solidFill>
                <a:srgbClr val="C00000"/>
              </a:solidFill>
            </a:rPr>
            <a:t>рофориентационная работа с учащимися школ, студентами медколледжей,</a:t>
          </a:r>
        </a:p>
        <a:p>
          <a:pPr lvl="0" algn="l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>
              <a:solidFill>
                <a:srgbClr val="C00000"/>
              </a:solidFill>
            </a:rPr>
            <a:t>со слушателями курсов по подготовке к  поступлению  в вуз</a:t>
          </a:r>
          <a:endParaRPr lang="ru-RU" sz="4400" kern="1200" dirty="0">
            <a:solidFill>
              <a:srgbClr val="C00000"/>
            </a:solidFill>
          </a:endParaRPr>
        </a:p>
      </dsp:txBody>
      <dsp:txXfrm>
        <a:off x="8915" y="71088"/>
        <a:ext cx="9135084" cy="3452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B7411-4B3C-439B-86CC-A760A23775E9}">
      <dsp:nvSpPr>
        <dsp:cNvPr id="0" name=""/>
        <dsp:cNvSpPr/>
      </dsp:nvSpPr>
      <dsp:spPr>
        <a:xfrm>
          <a:off x="685799" y="0"/>
          <a:ext cx="7772400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chemeClr val="tx1">
              <a:lumMod val="8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A851-B80E-44D1-86A4-EA15A49406AF}">
      <dsp:nvSpPr>
        <dsp:cNvPr id="0" name=""/>
        <dsp:cNvSpPr/>
      </dsp:nvSpPr>
      <dsp:spPr>
        <a:xfrm>
          <a:off x="75927" y="820874"/>
          <a:ext cx="2743200" cy="105728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3-10 ноября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( осенние каникулы)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27539" y="872486"/>
        <a:ext cx="2639976" cy="954058"/>
      </dsp:txXfrm>
    </dsp:sp>
    <dsp:sp modelId="{25421D0F-A78D-405E-9EA9-57C8BEB68939}">
      <dsp:nvSpPr>
        <dsp:cNvPr id="0" name=""/>
        <dsp:cNvSpPr/>
      </dsp:nvSpPr>
      <dsp:spPr>
        <a:xfrm>
          <a:off x="2982480" y="792961"/>
          <a:ext cx="3179039" cy="105728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6 -12 января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(зимние каникулы)</a:t>
          </a:r>
          <a:endParaRPr lang="ru-RU" sz="2200" kern="1200" dirty="0">
            <a:solidFill>
              <a:srgbClr val="000000"/>
            </a:solidFill>
          </a:endParaRPr>
        </a:p>
      </dsp:txBody>
      <dsp:txXfrm>
        <a:off x="3034092" y="844573"/>
        <a:ext cx="3075815" cy="954058"/>
      </dsp:txXfrm>
    </dsp:sp>
    <dsp:sp modelId="{EBBD56B4-732C-4C9C-BD42-57A6E6DBE9A5}">
      <dsp:nvSpPr>
        <dsp:cNvPr id="0" name=""/>
        <dsp:cNvSpPr/>
      </dsp:nvSpPr>
      <dsp:spPr>
        <a:xfrm>
          <a:off x="6315974" y="799717"/>
          <a:ext cx="2743200" cy="105728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18-22 марта (весенние каникулы)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6367586" y="851329"/>
        <a:ext cx="2639976" cy="954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3F45-7598-468E-8673-4C319BA2153C}">
      <dsp:nvSpPr>
        <dsp:cNvPr id="0" name=""/>
        <dsp:cNvSpPr/>
      </dsp:nvSpPr>
      <dsp:spPr>
        <a:xfrm>
          <a:off x="322897" y="349343"/>
          <a:ext cx="8475653" cy="3079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800" b="1" kern="1200" dirty="0" smtClean="0">
              <a:solidFill>
                <a:schemeClr val="bg1"/>
              </a:solidFill>
            </a:rPr>
            <a:t>Учебно - воспитательная работа курсов </a:t>
          </a:r>
        </a:p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800" b="1" kern="1200" dirty="0" smtClean="0">
              <a:solidFill>
                <a:schemeClr val="bg1"/>
              </a:solidFill>
            </a:rPr>
            <a:t>по подготовке к поступлению в вуз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322897" y="349343"/>
        <a:ext cx="8475653" cy="307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A30CC-ABC7-49A1-9008-B14E1FCEBE9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1250-F49D-4AB7-BD61-B2EE395DC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1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0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1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preparatory@orgma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6669360"/>
          </a:xfrm>
        </p:spPr>
        <p:txBody>
          <a:bodyPr anchor="ctr">
            <a:normAutofit/>
          </a:bodyPr>
          <a:lstStyle/>
          <a:p>
            <a:pPr lvl="0"/>
            <a:r>
              <a:rPr lang="ru-RU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 работы и довузовского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b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ОрГМУ</a:t>
            </a: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4495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>
        <p:cut/>
      </p:transition>
    </mc:Choice>
    <mc:Fallback xmlns="">
      <p:transition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3855" y="5617"/>
            <a:ext cx="9144000" cy="1944216"/>
          </a:xfrm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Работа </a:t>
            </a:r>
            <a:r>
              <a:rPr lang="ru-RU" sz="3200" dirty="0" smtClean="0">
                <a:solidFill>
                  <a:srgbClr val="002060"/>
                </a:solidFill>
              </a:rPr>
              <a:t>с </a:t>
            </a:r>
            <a:r>
              <a:rPr lang="ru-RU" sz="3200" dirty="0">
                <a:solidFill>
                  <a:srgbClr val="002060"/>
                </a:solidFill>
              </a:rPr>
              <a:t>медицинскими колледжами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Оренбурга и Оренбургской области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2357422" cy="101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Оренбургский 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65523" y="2060848"/>
            <a:ext cx="2452035" cy="101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Оренбургский</a:t>
            </a:r>
          </a:p>
          <a:p>
            <a:pPr algn="ctr"/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областной 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81067" y="5484137"/>
            <a:ext cx="2214578" cy="101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A379BB">
                    <a:lumMod val="50000"/>
                  </a:srgbClr>
                </a:solidFill>
              </a:rPr>
              <a:t>Медногорский</a:t>
            </a:r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 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1067" y="2092351"/>
            <a:ext cx="2214578" cy="101073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A379BB">
                    <a:lumMod val="50000"/>
                  </a:srgbClr>
                </a:solidFill>
              </a:rPr>
              <a:t>Орский</a:t>
            </a:r>
            <a:endParaRPr lang="ru-RU" sz="2400" b="1" i="1" dirty="0" smtClean="0">
              <a:solidFill>
                <a:srgbClr val="A379BB">
                  <a:lumMod val="50000"/>
                </a:srgbClr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708" y="5484137"/>
            <a:ext cx="2357422" cy="101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Гайский 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92699" y="5484137"/>
            <a:ext cx="2452034" cy="101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A379BB">
                    <a:lumMod val="50000"/>
                  </a:srgbClr>
                </a:solidFill>
              </a:rPr>
              <a:t>Бузулукский</a:t>
            </a:r>
            <a:r>
              <a:rPr lang="ru-RU" sz="2400" b="1" i="1" dirty="0" smtClean="0">
                <a:solidFill>
                  <a:srgbClr val="A379BB">
                    <a:lumMod val="50000"/>
                  </a:srgbClr>
                </a:solidFill>
              </a:rPr>
              <a:t> медколледж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5122" name="Picture 2" descr="F:\фото отдела 14-15г\20150223_11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59881"/>
            <a:ext cx="2731086" cy="20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отдела 14-15г\День окрытых дверей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92" y="3186402"/>
            <a:ext cx="2873964" cy="21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24055963"/>
              </p:ext>
            </p:extLst>
          </p:nvPr>
        </p:nvGraphicFramePr>
        <p:xfrm>
          <a:off x="4694" y="0"/>
          <a:ext cx="8959793" cy="68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Фото\фото пресс-конференции\2012 март-апрель  фото отдела ПР и ДО 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03" y="3789040"/>
            <a:ext cx="4940059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31" y="188640"/>
            <a:ext cx="9036496" cy="108012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 готовы стать абитуриентом </a:t>
            </a:r>
            <a:br>
              <a:rPr lang="ru-RU" sz="4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44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медицинского университета?</a:t>
            </a:r>
            <a:endParaRPr lang="ru-RU" sz="60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396044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Обширный перечень качественных услуг в системе       </a:t>
            </a:r>
          </a:p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     образования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Быстрое освоение новых, систематизирование </a:t>
            </a:r>
          </a:p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     полученных ранее знаний</a:t>
            </a:r>
          </a:p>
          <a:p>
            <a:pPr lvl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Психологическая адаптация к будущей более </a:t>
            </a:r>
          </a:p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     высокой ступени образования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Профориентационная работа помогает  </a:t>
            </a:r>
          </a:p>
          <a:p>
            <a:pPr lvl="0"/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     сориентироваться и сделать окончательный выбор        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     профессии</a:t>
            </a:r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54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lvl="0" algn="l"/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85184"/>
            <a:ext cx="9144000" cy="1611471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Ждем Вас на курсах по подготовке</a:t>
            </a:r>
          </a:p>
          <a:p>
            <a:pPr algn="ctr"/>
            <a:r>
              <a:rPr lang="ru-RU" sz="40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поступлению в вуз!</a:t>
            </a:r>
            <a:endParaRPr lang="ru-RU" sz="2800" b="1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8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724" y="4770113"/>
            <a:ext cx="3240360" cy="186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12556" cy="1800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Выпускники курсов </a:t>
            </a:r>
            <a:b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подготовке к поступлению </a:t>
            </a:r>
            <a:b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4900" b="1" dirty="0" err="1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ОрГМУ</a:t>
            </a:r>
            <a:r>
              <a:rPr lang="ru-RU" sz="49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012556" cy="3024336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имеют глубокие знания </a:t>
            </a:r>
          </a:p>
          <a:p>
            <a:pPr marL="13716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по профильным дисциплинам</a:t>
            </a:r>
          </a:p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профессионально ориентированы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  <a:latin typeface="Arial Narrow" pitchFamily="34" charset="0"/>
              </a:rPr>
              <a:t>приобретают психологическую и социальную совместимость с будущей профессией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8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Arial Black" pitchFamily="34" charset="0"/>
              </a:rPr>
              <a:t>Курсы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учащихся 11 классов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школ Оренбургской области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15605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очно-заочная</a:t>
            </a:r>
            <a:endParaRPr lang="ru-RU" sz="55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</a:t>
            </a: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55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месяцев</a:t>
            </a:r>
            <a:endParaRPr lang="ru-RU" sz="55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обучения</a:t>
            </a: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55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31 октября  по 30 мая</a:t>
            </a:r>
            <a:endParaRPr lang="ru-RU" sz="55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занятий</a:t>
            </a: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900" dirty="0" smtClean="0"/>
              <a:t> </a:t>
            </a:r>
            <a:r>
              <a:rPr lang="ru-RU" sz="5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сессии очного обучения: </a:t>
            </a:r>
            <a:endParaRPr lang="ru-RU" sz="49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sz="5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ru-RU" sz="5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октября по 8 ноября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(осенняя сессия)</a:t>
            </a:r>
            <a:endParaRPr lang="ru-RU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59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марта по 29 марта   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(весенняя сессия)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chemeClr val="bg1"/>
                </a:solidFill>
                <a:latin typeface="Arial Narrow" pitchFamily="34" charset="0"/>
              </a:rPr>
              <a:t>В период между сессиями слушатели выполняют контрольные работы по профильным предметам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(химии, биологии и русскому языку)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4156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Курсы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учащихся 11 классов</a:t>
            </a:r>
            <a:b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школ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г. Оренбурга и Оренбургского района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816424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очная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8,5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месяцев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октября  по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июня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занятий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/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раз в неделю (вечернее время)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6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Курсы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учащихся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классов</a:t>
            </a:r>
            <a:b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школ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г. Оренбурга и Оренбургского района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816424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очная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года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октября  по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мая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/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раза в неделю (вечернее время)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25922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Курсы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учащихся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классов</a:t>
            </a:r>
            <a:b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школ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г. Оренбурга и Оренбургского района, для студентов медицинских колледжей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67240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очная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месяцев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декабря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мая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/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раза в неделю (вечернее время)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8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72819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Курсы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студентов медицинских колледжей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36504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очная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3,5 месяцев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апреля  </a:t>
            </a:r>
            <a:r>
              <a:rPr lang="ru-RU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июля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/>
              <a:t>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раза в неделю (вечернее время)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7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курсы всех, кто готов стать абитуриентом медицинского университета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Квалифицированные и опытные преподаватели с высшей категорией,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опытом работы,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доценты кафедр химии и биологии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ждут встречи с Вами по адресу: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 Оренбург, пр. Парковый 7,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ΙΙΙ учебный корпус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86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69695"/>
            <a:ext cx="4417906" cy="21883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Основные направления </a:t>
            </a:r>
            <a:r>
              <a:rPr lang="ru-RU" sz="4800" dirty="0">
                <a:solidFill>
                  <a:srgbClr val="002060"/>
                </a:solidFill>
              </a:rPr>
              <a:t>работы отдела ПР и </a:t>
            </a:r>
            <a:r>
              <a:rPr lang="ru-RU" sz="4800" dirty="0" smtClean="0">
                <a:solidFill>
                  <a:srgbClr val="002060"/>
                </a:solidFill>
              </a:rPr>
              <a:t>ДО</a:t>
            </a:r>
            <a:endParaRPr lang="ru-RU" sz="4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778323"/>
              </p:ext>
            </p:extLst>
          </p:nvPr>
        </p:nvGraphicFramePr>
        <p:xfrm>
          <a:off x="0" y="170080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1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Информация о работе отдела ПР и ДО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по тел:       </a:t>
            </a:r>
            <a:r>
              <a:rPr lang="ru-RU" sz="4400" b="1" dirty="0" smtClean="0">
                <a:solidFill>
                  <a:srgbClr val="FF0000"/>
                </a:solidFill>
              </a:rPr>
              <a:t>(3532) 77 43 91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             </a:t>
            </a: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8 905 88 57 380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сайт: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www.</a:t>
            </a:r>
            <a:r>
              <a:rPr lang="en-US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orgma.ru</a:t>
            </a:r>
            <a:endParaRPr lang="ru-RU" sz="44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ln w="1841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E-mail</a:t>
            </a:r>
            <a:r>
              <a:rPr lang="ru-RU" sz="4400" b="1" dirty="0" smtClean="0">
                <a:ln w="1841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: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  <a:hlinkClick r:id="rId2"/>
              </a:rPr>
              <a:t>preparatory@orgma.ru</a:t>
            </a:r>
            <a:endParaRPr lang="ru-RU" sz="4400" b="1" dirty="0" smtClean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n w="1841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itchFamily="34" charset="0"/>
              </a:rPr>
              <a:t>Начальник отдела профориентационной работы и довузовского образования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Вдовенко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Владимировна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649" y="1619672"/>
            <a:ext cx="2520280" cy="182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r="5400000" algn="ctr" rotWithShape="0">
              <a:schemeClr val="bg2">
                <a:lumMod val="20000"/>
                <a:lumOff val="80000"/>
              </a:schemeClr>
            </a:outerShdw>
            <a:softEdge rad="127000"/>
          </a:effectLst>
          <a:scene3d>
            <a:camera prst="orthographicFront"/>
            <a:lightRig rig="sunrise" dir="t"/>
          </a:scene3d>
          <a:sp3d prstMaterial="matte">
            <a:bevelT w="0" h="0"/>
          </a:sp3d>
        </p:spPr>
      </p:pic>
    </p:spTree>
    <p:extLst>
      <p:ext uri="{BB962C8B-B14F-4D97-AF65-F5344CB8AC3E}">
        <p14:creationId xmlns:p14="http://schemas.microsoft.com/office/powerpoint/2010/main" val="19151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741368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одаренными детьми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Оренбургской области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семинары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каникулярное время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24127"/>
              </p:ext>
            </p:extLst>
          </p:nvPr>
        </p:nvGraphicFramePr>
        <p:xfrm>
          <a:off x="0" y="2282140"/>
          <a:ext cx="91440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F:\фото отдела 14-15г\День окрытых дверей 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0" y="4437112"/>
            <a:ext cx="2957787" cy="22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отдела 14-15г\День окрытых дверей 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11853"/>
            <a:ext cx="2758476" cy="20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отдела 14-15г\День окрытых дверей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55" y="4437112"/>
            <a:ext cx="2957787" cy="22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7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Оренбургская олимпиада школьников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 Первые шаги </a:t>
            </a:r>
            <a:r>
              <a:rPr lang="ru-RU" sz="4000" i="1" dirty="0">
                <a:solidFill>
                  <a:srgbClr val="FF0000"/>
                </a:solidFill>
              </a:rPr>
              <a:t>в медицину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по биологии и химии (10-11 класс) </a:t>
            </a:r>
            <a:endParaRPr lang="ru-RU" sz="3200" dirty="0">
              <a:solidFill>
                <a:srgbClr val="7030A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95865" y="4437112"/>
            <a:ext cx="5694981" cy="2030890"/>
            <a:chOff x="126299" y="-1804261"/>
            <a:chExt cx="4450528" cy="2357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26299" y="-1804261"/>
              <a:ext cx="4450528" cy="2357461"/>
            </a:xfrm>
            <a:prstGeom prst="roundRect">
              <a:avLst/>
            </a:prstGeom>
            <a:gradFill rotWithShape="1">
              <a:gsLst>
                <a:gs pos="0">
                  <a:srgbClr val="7E6BC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E6BC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E6BC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2" name="Скругленный прямоугольник 4"/>
            <p:cNvSpPr/>
            <p:nvPr/>
          </p:nvSpPr>
          <p:spPr>
            <a:xfrm>
              <a:off x="241381" y="-1558709"/>
              <a:ext cx="4220364" cy="186635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79094" y="2046964"/>
            <a:ext cx="4614116" cy="2030890"/>
            <a:chOff x="4603257" y="115082"/>
            <a:chExt cx="4481704" cy="19141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03257" y="115082"/>
              <a:ext cx="4481704" cy="1884711"/>
            </a:xfrm>
            <a:prstGeom prst="roundRect">
              <a:avLst/>
            </a:prstGeom>
            <a:gradFill rotWithShape="1">
              <a:gsLst>
                <a:gs pos="0">
                  <a:srgbClr val="7E6BC9">
                    <a:hueOff val="1563246"/>
                    <a:satOff val="-13862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E6BC9">
                    <a:hueOff val="1563246"/>
                    <a:satOff val="-13862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E6BC9">
                    <a:hueOff val="1563246"/>
                    <a:satOff val="-13862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5" name="Скругленный прямоугольник 4"/>
            <p:cNvSpPr/>
            <p:nvPr/>
          </p:nvSpPr>
          <p:spPr>
            <a:xfrm>
              <a:off x="4777377" y="115082"/>
              <a:ext cx="4251540" cy="191412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/>
              <a:r>
                <a:rPr lang="ru-RU" sz="3200" b="1" dirty="0">
                  <a:solidFill>
                    <a:schemeClr val="bg1"/>
                  </a:solidFill>
                  <a:latin typeface="Calibri"/>
                </a:rPr>
                <a:t>2 очный теоретический и практический туры </a:t>
              </a:r>
            </a:p>
            <a:p>
              <a:pPr lvl="0" algn="ctr"/>
              <a:r>
                <a:rPr lang="ru-RU" sz="2400" b="1" dirty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 </a:t>
              </a:r>
              <a:r>
                <a:rPr lang="ru-RU" sz="28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libri"/>
                </a:rPr>
                <a:t>весенние каникулы</a:t>
              </a:r>
              <a:endPara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751334" y="4544616"/>
            <a:ext cx="54004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Calibri"/>
              </a:rPr>
              <a:t>награждение победителей и призеров олимпиады на  пресс-конференции ректора </a:t>
            </a:r>
            <a:r>
              <a:rPr lang="ru-RU" sz="2800" b="1" dirty="0" err="1">
                <a:solidFill>
                  <a:schemeClr val="bg1"/>
                </a:solidFill>
                <a:latin typeface="Calibri"/>
              </a:rPr>
              <a:t>ОрГМУ</a:t>
            </a:r>
            <a:r>
              <a:rPr lang="ru-RU" sz="2800" b="1" dirty="0">
                <a:solidFill>
                  <a:schemeClr val="bg1"/>
                </a:solidFill>
                <a:latin typeface="Calibri"/>
              </a:rPr>
              <a:t> </a:t>
            </a:r>
          </a:p>
          <a:p>
            <a:pPr lvl="0" algn="ctr"/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апрель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7174" y="2046964"/>
            <a:ext cx="4450528" cy="2030890"/>
            <a:chOff x="126299" y="-1804261"/>
            <a:chExt cx="4450528" cy="2357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26299" y="-1804261"/>
              <a:ext cx="4450528" cy="2357461"/>
            </a:xfrm>
            <a:prstGeom prst="roundRect">
              <a:avLst/>
            </a:prstGeom>
            <a:gradFill rotWithShape="1">
              <a:gsLst>
                <a:gs pos="0">
                  <a:srgbClr val="7E6BC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E6BC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E6BC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241381" y="-1558709"/>
              <a:ext cx="4220364" cy="186635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Ι заочный теоретический тур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/>
                </a:rPr>
                <a:t>ноябрь – февраль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4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53"/>
            <a:ext cx="5724128" cy="319552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Вузовская учебно-практическая конференция школьников 1-11 класс </a:t>
            </a:r>
            <a:b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Оренбургской </a:t>
            </a:r>
            <a:r>
              <a:rPr lang="ru-RU" sz="3200" b="1" dirty="0">
                <a:solidFill>
                  <a:schemeClr val="bg1"/>
                </a:solidFill>
                <a:latin typeface="Arial Narrow" pitchFamily="34" charset="0"/>
              </a:rPr>
              <a:t>области </a:t>
            </a: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и других регионов </a:t>
            </a:r>
            <a:b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20 февраля 2016 г.</a:t>
            </a:r>
            <a:endParaRPr lang="ru-RU" sz="40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Ноутбук\Desktop\Александровка 12.02.15г. 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3516578"/>
            <a:ext cx="4334922" cy="30575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оутбук\Picture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25589" cy="3399946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8199" y="3318570"/>
            <a:ext cx="45937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Секции: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  <a:p>
            <a:pPr marL="514350" lvl="0" indent="-514350">
              <a:buFontTx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Медико-биологические проблемы</a:t>
            </a:r>
          </a:p>
          <a:p>
            <a:pPr marL="514350" lvl="0" indent="-514350">
              <a:buFontTx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Экология человека</a:t>
            </a:r>
          </a:p>
          <a:p>
            <a:pPr marL="514350" lvl="0" indent="-514350">
              <a:buFontTx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Здоровый образ жизни</a:t>
            </a:r>
          </a:p>
          <a:p>
            <a:pPr marL="514350" lvl="0" indent="-514350">
              <a:buFontTx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Актуальные проблемы биологии</a:t>
            </a:r>
          </a:p>
          <a:p>
            <a:pPr marL="514350" lvl="0" indent="-514350">
              <a:buFontTx/>
              <a:buAutoNum type="arabicPeriod"/>
            </a:pP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Химия и жизнь</a:t>
            </a:r>
          </a:p>
        </p:txBody>
      </p:sp>
    </p:spTree>
    <p:extLst>
      <p:ext uri="{BB962C8B-B14F-4D97-AF65-F5344CB8AC3E}">
        <p14:creationId xmlns:p14="http://schemas.microsoft.com/office/powerpoint/2010/main" val="5054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pPr marL="13716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Тестирование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профпригодность 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слушатели курсов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подготовке к поступлению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в  вуз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1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учащиеся школ Оренбургской области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учащиеся профильных классов </a:t>
            </a: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участники школы </a:t>
            </a: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«Юный медик» </a:t>
            </a: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/>
              <a:t> 	</a:t>
            </a:r>
            <a:endParaRPr lang="ru-RU" sz="2400" b="1" dirty="0" smtClean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33855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F:\фото отдела 14-15г\P1040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" y="1268759"/>
            <a:ext cx="2918019" cy="21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 anchor="t">
            <a:noAutofit/>
          </a:bodyPr>
          <a:lstStyle/>
          <a:p>
            <a:pPr marL="13716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заочной школы </a:t>
            </a:r>
          </a:p>
          <a:p>
            <a:pPr marL="13716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медик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с СОШ № 87 г. Абдулино,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Лицеем Акбулакского  района,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Лицеем Акбулакского района, 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Лицеем г. Бугуруслан</a:t>
            </a: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</a:t>
            </a: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п. Саракташ </a:t>
            </a:r>
            <a:endParaRPr lang="ru-RU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</a:t>
            </a: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г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Бугуруслана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фото отдела 2011-2012\P101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335" y="4818816"/>
            <a:ext cx="2500082" cy="18750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10" y="5209927"/>
            <a:ext cx="1042989" cy="14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193547"/>
            <a:ext cx="1445382" cy="1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209927"/>
            <a:ext cx="1040574" cy="14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фото отдела 14-15г\P10408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94" y="4642784"/>
            <a:ext cx="2681048" cy="2010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Мероприятия </a:t>
            </a:r>
            <a:b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по профориентационной работе в </a:t>
            </a:r>
            <a:r>
              <a:rPr lang="ru-RU" sz="3200" b="1" dirty="0" err="1" smtClean="0">
                <a:solidFill>
                  <a:srgbClr val="C00000"/>
                </a:solidFill>
                <a:latin typeface="Arial Narrow" pitchFamily="34" charset="0"/>
              </a:rPr>
              <a:t>ОрГМУ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День открытых дверей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(третье </a:t>
            </a:r>
            <a:r>
              <a:rPr lang="ru-RU" sz="2400" b="1" dirty="0">
                <a:solidFill>
                  <a:srgbClr val="C00000"/>
                </a:solidFill>
              </a:rPr>
              <a:t>воскресенье сентября)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Пресс-конференция ректора «Абитуриент»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(второе воскресенье апреля)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Место проведения: </a:t>
            </a:r>
            <a:r>
              <a:rPr lang="ru-RU" sz="3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г. Оренбург, ул. М. Горького 45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</a:rPr>
              <a:t>II </a:t>
            </a:r>
            <a:r>
              <a:rPr lang="ru-RU" sz="3200" b="1" i="1" dirty="0" smtClean="0">
                <a:solidFill>
                  <a:schemeClr val="bg1"/>
                </a:solidFill>
              </a:rPr>
              <a:t>учебный корпус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ОрГМУ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 descr="F:\работа отдела 13-14гг\Пресс-конференция 13.04.14г\P104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" y="3454284"/>
            <a:ext cx="2571842" cy="19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работа отдела 13-14гг\с фото вдовенко мои документы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" y="1052736"/>
            <a:ext cx="2397863" cy="15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работа отдела 13-14гг\с фото вдовенко мои документы 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052736"/>
            <a:ext cx="2361215" cy="15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о отдела 14-15г\P1040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2" y="3501008"/>
            <a:ext cx="2509396" cy="18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200" dirty="0" smtClean="0">
                <a:solidFill>
                  <a:srgbClr val="002060"/>
                </a:solidFill>
              </a:rPr>
              <a:t>Работа с профильными классами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Оренбурга и Оренбургской области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700808"/>
            <a:ext cx="9001156" cy="5040560"/>
          </a:xfrm>
        </p:spPr>
        <p:txBody>
          <a:bodyPr>
            <a:noAutofit/>
          </a:bodyPr>
          <a:lstStyle/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</a:t>
            </a:r>
            <a:r>
              <a:rPr lang="ru-RU" sz="3200" b="1" i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ОрГМУ</a:t>
            </a:r>
            <a:r>
              <a:rPr lang="ru-RU" sz="32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</a:t>
            </a:r>
          </a:p>
          <a:p>
            <a:pPr marL="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Лицеем №9 г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. Оренбурга</a:t>
            </a:r>
            <a:endParaRPr lang="ru-RU" sz="32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СОШ </a:t>
            </a:r>
            <a:r>
              <a:rPr lang="ru-RU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№ 27 г. Орска</a:t>
            </a:r>
          </a:p>
          <a:p>
            <a:pPr marL="39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СОШ № 6 </a:t>
            </a:r>
            <a:r>
              <a:rPr lang="ru-RU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г.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Бузулука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P103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06482" cy="2479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ото отдела 14-15г\P1040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1066"/>
            <a:ext cx="3096345" cy="2322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567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Апекс</vt:lpstr>
      <vt:lpstr>Отдел  профориентационной работы и довузовского образования ОрГМУ </vt:lpstr>
      <vt:lpstr>Основные направления работы отдела ПР и ДО</vt:lpstr>
      <vt:lpstr>Работа с одаренными детьми  Оренбургской области             практические занятия  и семинары в каникулярное время    </vt:lpstr>
      <vt:lpstr>Оренбургская олимпиада школьников « Первые шаги в медицину» по биологии и химии (10-11 класс) </vt:lpstr>
      <vt:lpstr>IV Вузовская учебно-практическая конференция школьников 1-11 класс  Оренбургской области и других регионов  20 февраля 2016 г.</vt:lpstr>
      <vt:lpstr>Презентация PowerPoint</vt:lpstr>
      <vt:lpstr>Презентация PowerPoint</vt:lpstr>
      <vt:lpstr>Мероприятия  по профориентационной работе в ОрГМУ</vt:lpstr>
      <vt:lpstr> Работа с профильными классами Оренбурга и Оренбургской области</vt:lpstr>
      <vt:lpstr>Работа с медицинскими колледжами  Оренбурга и Оренбургской области</vt:lpstr>
      <vt:lpstr>Презентация PowerPoint</vt:lpstr>
      <vt:lpstr>Вы готовы стать абитуриентом  медицинского университета?</vt:lpstr>
      <vt:lpstr> Выпускники курсов  по подготовке к поступлению  в ОрГМУ  </vt:lpstr>
      <vt:lpstr>Курсы для учащихся 11 классов  школ Оренбургской области</vt:lpstr>
      <vt:lpstr> Курсы для учащихся 11 классов  школ  г. Оренбурга и Оренбургского района</vt:lpstr>
      <vt:lpstr> Курсы для учащихся 10 классов  школ  г. Оренбурга и Оренбургского района</vt:lpstr>
      <vt:lpstr> Курсы для учащихся 11 классов  школ  г. Оренбурга и Оренбургского района, для студентов медицинских колледжей </vt:lpstr>
      <vt:lpstr> Курсы для студентов медицинских колледжей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 профориентационной работы и довузовского образования ОрГМА </dc:title>
  <dc:creator>Ноутбук</dc:creator>
  <cp:lastModifiedBy>Ноутбук</cp:lastModifiedBy>
  <cp:revision>35</cp:revision>
  <dcterms:created xsi:type="dcterms:W3CDTF">2012-09-18T05:56:04Z</dcterms:created>
  <dcterms:modified xsi:type="dcterms:W3CDTF">2015-10-30T11:00:04Z</dcterms:modified>
</cp:coreProperties>
</file>