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9"/>
  </p:notesMasterIdLst>
  <p:sldIdLst>
    <p:sldId id="256" r:id="rId6"/>
    <p:sldId id="258" r:id="rId7"/>
    <p:sldId id="299" r:id="rId8"/>
    <p:sldId id="300" r:id="rId9"/>
    <p:sldId id="260" r:id="rId10"/>
    <p:sldId id="262" r:id="rId11"/>
    <p:sldId id="319" r:id="rId12"/>
    <p:sldId id="264" r:id="rId13"/>
    <p:sldId id="268" r:id="rId14"/>
    <p:sldId id="272" r:id="rId15"/>
    <p:sldId id="316" r:id="rId16"/>
    <p:sldId id="317" r:id="rId17"/>
    <p:sldId id="318" r:id="rId18"/>
    <p:sldId id="276" r:id="rId19"/>
    <p:sldId id="282" r:id="rId20"/>
    <p:sldId id="301" r:id="rId21"/>
    <p:sldId id="302" r:id="rId22"/>
    <p:sldId id="307" r:id="rId23"/>
    <p:sldId id="308" r:id="rId24"/>
    <p:sldId id="309" r:id="rId25"/>
    <p:sldId id="313" r:id="rId26"/>
    <p:sldId id="314" r:id="rId27"/>
    <p:sldId id="31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CD45E-E426-4115-8113-F5E5DB6BE636}" type="doc">
      <dgm:prSet loTypeId="urn:microsoft.com/office/officeart/2005/8/layout/default#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708141-89DD-43A7-98FB-6B60AD6CBD63}">
      <dgm:prSet custT="1"/>
      <dgm:spPr/>
      <dgm:t>
        <a:bodyPr/>
        <a:lstStyle/>
        <a:p>
          <a:pPr algn="l"/>
          <a:r>
            <a:rPr lang="ru-RU" sz="5400" b="1" dirty="0" smtClean="0">
              <a:solidFill>
                <a:srgbClr val="C00000"/>
              </a:solidFill>
            </a:rPr>
            <a:t>1.</a:t>
          </a:r>
          <a:r>
            <a:rPr lang="ru-RU" sz="4500" b="1" dirty="0" smtClean="0">
              <a:solidFill>
                <a:srgbClr val="C00000"/>
              </a:solidFill>
            </a:rPr>
            <a:t> </a:t>
          </a:r>
          <a:r>
            <a:rPr lang="ru-RU" sz="4400" b="1" dirty="0" smtClean="0">
              <a:solidFill>
                <a:srgbClr val="C00000"/>
              </a:solidFill>
            </a:rPr>
            <a:t>организация и проведение профориентационной работы с учащимися школ, студентами медколледжей, со слушателями курсов готовящимися к поступлению  в вуз</a:t>
          </a:r>
          <a:endParaRPr lang="ru-RU" sz="4400" dirty="0">
            <a:solidFill>
              <a:srgbClr val="C00000"/>
            </a:solidFill>
          </a:endParaRPr>
        </a:p>
      </dgm:t>
    </dgm:pt>
    <dgm:pt modelId="{0043F135-F3AB-46CB-B846-2519CDB731E9}" type="parTrans" cxnId="{46A158E4-FB95-488B-9EB0-9B25638912E2}">
      <dgm:prSet/>
      <dgm:spPr/>
      <dgm:t>
        <a:bodyPr/>
        <a:lstStyle/>
        <a:p>
          <a:endParaRPr lang="ru-RU"/>
        </a:p>
      </dgm:t>
    </dgm:pt>
    <dgm:pt modelId="{C5E8F744-0BC6-4C4E-A97F-FA212CF8702B}" type="sibTrans" cxnId="{46A158E4-FB95-488B-9EB0-9B25638912E2}">
      <dgm:prSet/>
      <dgm:spPr/>
      <dgm:t>
        <a:bodyPr/>
        <a:lstStyle/>
        <a:p>
          <a:endParaRPr lang="ru-RU"/>
        </a:p>
      </dgm:t>
    </dgm:pt>
    <dgm:pt modelId="{4DA0161C-B4A1-4E8A-9AE2-2F8AB1EE375D}" type="pres">
      <dgm:prSet presAssocID="{A78CD45E-E426-4115-8113-F5E5DB6BE6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C88F0F-36D2-4D99-8DFC-61153943D4E2}" type="pres">
      <dgm:prSet presAssocID="{7B708141-89DD-43A7-98FB-6B60AD6CBD63}" presName="node" presStyleLbl="node1" presStyleIdx="0" presStyleCnt="1" custScaleX="111318" custLinFactNeighborX="-9997" custLinFactNeighborY="-16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BA755E-1ED5-4C24-BEAA-3B32E7E24A6A}" type="presOf" srcId="{7B708141-89DD-43A7-98FB-6B60AD6CBD63}" destId="{32C88F0F-36D2-4D99-8DFC-61153943D4E2}" srcOrd="0" destOrd="0" presId="urn:microsoft.com/office/officeart/2005/8/layout/default#1"/>
    <dgm:cxn modelId="{F2B93514-81A2-47C1-B59F-66B3EDEB7F48}" type="presOf" srcId="{A78CD45E-E426-4115-8113-F5E5DB6BE636}" destId="{4DA0161C-B4A1-4E8A-9AE2-2F8AB1EE375D}" srcOrd="0" destOrd="0" presId="urn:microsoft.com/office/officeart/2005/8/layout/default#1"/>
    <dgm:cxn modelId="{46A158E4-FB95-488B-9EB0-9B25638912E2}" srcId="{A78CD45E-E426-4115-8113-F5E5DB6BE636}" destId="{7B708141-89DD-43A7-98FB-6B60AD6CBD63}" srcOrd="0" destOrd="0" parTransId="{0043F135-F3AB-46CB-B846-2519CDB731E9}" sibTransId="{C5E8F744-0BC6-4C4E-A97F-FA212CF8702B}"/>
    <dgm:cxn modelId="{6F6F2DCF-4245-49A1-AF4C-B632CA206A0E}" type="presParOf" srcId="{4DA0161C-B4A1-4E8A-9AE2-2F8AB1EE375D}" destId="{32C88F0F-36D2-4D99-8DFC-61153943D4E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8CD45E-E426-4115-8113-F5E5DB6BE636}" type="doc">
      <dgm:prSet loTypeId="urn:microsoft.com/office/officeart/2005/8/layout/default#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6752097-8DE1-486A-8748-5497F6C20CD8}">
      <dgm:prSet/>
      <dgm:spPr/>
      <dgm:t>
        <a:bodyPr/>
        <a:lstStyle/>
        <a:p>
          <a:pPr algn="l"/>
          <a:r>
            <a:rPr lang="ru-RU" b="1" dirty="0" smtClean="0">
              <a:solidFill>
                <a:srgbClr val="C00000"/>
              </a:solidFill>
            </a:rPr>
            <a:t>2. организация работы профильных и медицинских классов  и работа с медицинскими колледжами Оренбурга и Оренбургской области</a:t>
          </a:r>
          <a:endParaRPr lang="ru-RU" dirty="0">
            <a:solidFill>
              <a:srgbClr val="C00000"/>
            </a:solidFill>
          </a:endParaRPr>
        </a:p>
      </dgm:t>
    </dgm:pt>
    <dgm:pt modelId="{C05AD0EC-C912-4BC3-8F3D-F6721AF5FDF5}" type="sibTrans" cxnId="{5FEBC963-98CF-475F-847D-A773211EE7AC}">
      <dgm:prSet/>
      <dgm:spPr/>
      <dgm:t>
        <a:bodyPr/>
        <a:lstStyle/>
        <a:p>
          <a:endParaRPr lang="ru-RU"/>
        </a:p>
      </dgm:t>
    </dgm:pt>
    <dgm:pt modelId="{5B574F0D-837F-4FA7-B379-15CAD0EE5173}" type="parTrans" cxnId="{5FEBC963-98CF-475F-847D-A773211EE7AC}">
      <dgm:prSet/>
      <dgm:spPr/>
      <dgm:t>
        <a:bodyPr/>
        <a:lstStyle/>
        <a:p>
          <a:endParaRPr lang="ru-RU"/>
        </a:p>
      </dgm:t>
    </dgm:pt>
    <dgm:pt modelId="{4DA0161C-B4A1-4E8A-9AE2-2F8AB1EE375D}" type="pres">
      <dgm:prSet presAssocID="{A78CD45E-E426-4115-8113-F5E5DB6BE6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60E78E-20D7-49D9-9F48-3CDEACD657D2}" type="pres">
      <dgm:prSet presAssocID="{C6752097-8DE1-486A-8748-5497F6C20CD8}" presName="node" presStyleLbl="node1" presStyleIdx="0" presStyleCnt="1" custScaleX="98544" custScaleY="89304" custLinFactNeighborX="-21055" custLinFactNeighborY="-17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EBC963-98CF-475F-847D-A773211EE7AC}" srcId="{A78CD45E-E426-4115-8113-F5E5DB6BE636}" destId="{C6752097-8DE1-486A-8748-5497F6C20CD8}" srcOrd="0" destOrd="0" parTransId="{5B574F0D-837F-4FA7-B379-15CAD0EE5173}" sibTransId="{C05AD0EC-C912-4BC3-8F3D-F6721AF5FDF5}"/>
    <dgm:cxn modelId="{17A65CFF-3E7C-4F9A-A822-6467CB22FDFB}" type="presOf" srcId="{A78CD45E-E426-4115-8113-F5E5DB6BE636}" destId="{4DA0161C-B4A1-4E8A-9AE2-2F8AB1EE375D}" srcOrd="0" destOrd="0" presId="urn:microsoft.com/office/officeart/2005/8/layout/default#1"/>
    <dgm:cxn modelId="{F4A49CA8-549F-4CB3-B060-42A3F2B2AE5F}" type="presOf" srcId="{C6752097-8DE1-486A-8748-5497F6C20CD8}" destId="{5060E78E-20D7-49D9-9F48-3CDEACD657D2}" srcOrd="0" destOrd="0" presId="urn:microsoft.com/office/officeart/2005/8/layout/default#1"/>
    <dgm:cxn modelId="{A4B790BA-80FF-4603-9BAA-6E1F21AB5C04}" type="presParOf" srcId="{4DA0161C-B4A1-4E8A-9AE2-2F8AB1EE375D}" destId="{5060E78E-20D7-49D9-9F48-3CDEACD657D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8CD45E-E426-4115-8113-F5E5DB6BE636}" type="doc">
      <dgm:prSet loTypeId="urn:microsoft.com/office/officeart/2005/8/layout/default#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DD7D02-8BC4-4986-8520-545394918DCD}">
      <dgm:prSet custT="1"/>
      <dgm:spPr/>
      <dgm:t>
        <a:bodyPr/>
        <a:lstStyle/>
        <a:p>
          <a:pPr algn="l"/>
          <a:r>
            <a:rPr lang="ru-RU" sz="4800" b="1" dirty="0" smtClean="0">
              <a:solidFill>
                <a:srgbClr val="C00000"/>
              </a:solidFill>
            </a:rPr>
            <a:t>3. организация учебно - воспитательной работы курсов по подготовке к поступлению в вуз</a:t>
          </a:r>
          <a:endParaRPr lang="ru-RU" sz="4800" dirty="0">
            <a:solidFill>
              <a:srgbClr val="C00000"/>
            </a:solidFill>
          </a:endParaRPr>
        </a:p>
      </dgm:t>
    </dgm:pt>
    <dgm:pt modelId="{56F4CBC1-5BF5-4CE2-9D08-8D4DC309626E}" type="parTrans" cxnId="{4D7DAEBB-290B-42C1-BB4F-98E49C9F452E}">
      <dgm:prSet/>
      <dgm:spPr/>
      <dgm:t>
        <a:bodyPr/>
        <a:lstStyle/>
        <a:p>
          <a:endParaRPr lang="ru-RU"/>
        </a:p>
      </dgm:t>
    </dgm:pt>
    <dgm:pt modelId="{2186490C-BEE6-4414-88F9-A4160554C142}" type="sibTrans" cxnId="{4D7DAEBB-290B-42C1-BB4F-98E49C9F452E}">
      <dgm:prSet/>
      <dgm:spPr/>
      <dgm:t>
        <a:bodyPr/>
        <a:lstStyle/>
        <a:p>
          <a:endParaRPr lang="ru-RU"/>
        </a:p>
      </dgm:t>
    </dgm:pt>
    <dgm:pt modelId="{4DA0161C-B4A1-4E8A-9AE2-2F8AB1EE375D}" type="pres">
      <dgm:prSet presAssocID="{A78CD45E-E426-4115-8113-F5E5DB6BE6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6F3F45-7598-468E-8673-4C319BA2153C}" type="pres">
      <dgm:prSet presAssocID="{35DD7D02-8BC4-4986-8520-545394918DCD}" presName="node" presStyleLbl="node1" presStyleIdx="0" presStyleCnt="1" custScaleX="86653" custScaleY="57344" custLinFactNeighborX="-6780" custLinFactNeighborY="-20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05FF40-ED92-428E-A2DA-5553EDD9723C}" type="presOf" srcId="{35DD7D02-8BC4-4986-8520-545394918DCD}" destId="{DE6F3F45-7598-468E-8673-4C319BA2153C}" srcOrd="0" destOrd="0" presId="urn:microsoft.com/office/officeart/2005/8/layout/default#1"/>
    <dgm:cxn modelId="{9D3B1821-8E48-466F-B7DD-23F9FF6FB808}" type="presOf" srcId="{A78CD45E-E426-4115-8113-F5E5DB6BE636}" destId="{4DA0161C-B4A1-4E8A-9AE2-2F8AB1EE375D}" srcOrd="0" destOrd="0" presId="urn:microsoft.com/office/officeart/2005/8/layout/default#1"/>
    <dgm:cxn modelId="{4D7DAEBB-290B-42C1-BB4F-98E49C9F452E}" srcId="{A78CD45E-E426-4115-8113-F5E5DB6BE636}" destId="{35DD7D02-8BC4-4986-8520-545394918DCD}" srcOrd="0" destOrd="0" parTransId="{56F4CBC1-5BF5-4CE2-9D08-8D4DC309626E}" sibTransId="{2186490C-BEE6-4414-88F9-A4160554C142}"/>
    <dgm:cxn modelId="{B2883FF4-1FE6-4D7B-8759-1F9559307A9D}" type="presParOf" srcId="{4DA0161C-B4A1-4E8A-9AE2-2F8AB1EE375D}" destId="{DE6F3F45-7598-468E-8673-4C319BA2153C}" srcOrd="0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1B9999-1789-4C0D-8BAD-D7C6E940D9E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EB20D2-09F6-49AD-868C-AE6922E98F8A}">
      <dgm:prSet/>
      <dgm:spPr>
        <a:solidFill>
          <a:srgbClr val="FFC000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0000"/>
              </a:solidFill>
            </a:rPr>
            <a:t>3-10 </a:t>
          </a:r>
          <a:r>
            <a:rPr lang="ru-RU" b="1" dirty="0" smtClean="0">
              <a:solidFill>
                <a:srgbClr val="000000"/>
              </a:solidFill>
            </a:rPr>
            <a:t>ноября</a:t>
          </a:r>
          <a:endParaRPr lang="ru-RU" b="1" dirty="0" smtClean="0">
            <a:solidFill>
              <a:srgbClr val="000000"/>
            </a:solidFill>
          </a:endParaRPr>
        </a:p>
        <a:p>
          <a:pPr rtl="0"/>
          <a:r>
            <a:rPr lang="ru-RU" b="1" dirty="0" smtClean="0">
              <a:solidFill>
                <a:srgbClr val="000000"/>
              </a:solidFill>
            </a:rPr>
            <a:t>( осенние каникулы)</a:t>
          </a:r>
          <a:endParaRPr lang="ru-RU" dirty="0">
            <a:solidFill>
              <a:srgbClr val="000000"/>
            </a:solidFill>
          </a:endParaRPr>
        </a:p>
      </dgm:t>
    </dgm:pt>
    <dgm:pt modelId="{B9C00220-93EE-4D84-9DDB-7949C71B5209}" type="parTrans" cxnId="{C4C4E38B-140D-485E-8C37-7C775D32860A}">
      <dgm:prSet/>
      <dgm:spPr/>
      <dgm:t>
        <a:bodyPr/>
        <a:lstStyle/>
        <a:p>
          <a:endParaRPr lang="ru-RU"/>
        </a:p>
      </dgm:t>
    </dgm:pt>
    <dgm:pt modelId="{8F00DA33-7E6F-4464-92FE-18F517E70EEC}" type="sibTrans" cxnId="{C4C4E38B-140D-485E-8C37-7C775D32860A}">
      <dgm:prSet/>
      <dgm:spPr/>
      <dgm:t>
        <a:bodyPr/>
        <a:lstStyle/>
        <a:p>
          <a:endParaRPr lang="ru-RU"/>
        </a:p>
      </dgm:t>
    </dgm:pt>
    <dgm:pt modelId="{00FF83D8-E6B0-43A1-8D99-EF5CED093EAD}">
      <dgm:prSet custT="1"/>
      <dgm:spPr>
        <a:solidFill>
          <a:srgbClr val="00B0F0"/>
        </a:solidFill>
      </dgm:spPr>
      <dgm:t>
        <a:bodyPr/>
        <a:lstStyle/>
        <a:p>
          <a:pPr algn="ctr" rtl="0"/>
          <a:r>
            <a:rPr lang="ru-RU" sz="2000" b="1" dirty="0" smtClean="0">
              <a:solidFill>
                <a:srgbClr val="000000"/>
              </a:solidFill>
            </a:rPr>
            <a:t>6 -12 </a:t>
          </a:r>
          <a:r>
            <a:rPr lang="ru-RU" sz="2000" b="1" dirty="0" smtClean="0">
              <a:solidFill>
                <a:srgbClr val="000000"/>
              </a:solidFill>
            </a:rPr>
            <a:t>января</a:t>
          </a:r>
          <a:endParaRPr lang="ru-RU" sz="2000" b="1" dirty="0" smtClean="0">
            <a:solidFill>
              <a:srgbClr val="000000"/>
            </a:solidFill>
          </a:endParaRPr>
        </a:p>
        <a:p>
          <a:pPr algn="ctr" rtl="0"/>
          <a:r>
            <a:rPr lang="ru-RU" sz="2200" b="1" dirty="0" smtClean="0">
              <a:solidFill>
                <a:srgbClr val="000000"/>
              </a:solidFill>
            </a:rPr>
            <a:t>(зимние каникулы)</a:t>
          </a:r>
          <a:endParaRPr lang="ru-RU" sz="2200" dirty="0">
            <a:solidFill>
              <a:srgbClr val="000000"/>
            </a:solidFill>
          </a:endParaRPr>
        </a:p>
      </dgm:t>
    </dgm:pt>
    <dgm:pt modelId="{F9590CB6-B6E3-41D8-BD5A-B7C522E4E2D1}" type="parTrans" cxnId="{D39CAAFB-4278-42FE-822F-056FD71AA899}">
      <dgm:prSet/>
      <dgm:spPr/>
      <dgm:t>
        <a:bodyPr/>
        <a:lstStyle/>
        <a:p>
          <a:endParaRPr lang="ru-RU"/>
        </a:p>
      </dgm:t>
    </dgm:pt>
    <dgm:pt modelId="{F704B5E2-74DE-4275-90E4-9416D81831A9}" type="sibTrans" cxnId="{D39CAAFB-4278-42FE-822F-056FD71AA899}">
      <dgm:prSet/>
      <dgm:spPr/>
      <dgm:t>
        <a:bodyPr/>
        <a:lstStyle/>
        <a:p>
          <a:endParaRPr lang="ru-RU"/>
        </a:p>
      </dgm:t>
    </dgm:pt>
    <dgm:pt modelId="{34E3BD80-7096-404A-A9D7-23533FB5E814}">
      <dgm:prSet/>
      <dgm:spPr>
        <a:solidFill>
          <a:srgbClr val="92D050"/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0000"/>
              </a:solidFill>
            </a:rPr>
            <a:t>18-22 марта </a:t>
          </a:r>
          <a:r>
            <a:rPr lang="ru-RU" b="1" dirty="0" smtClean="0">
              <a:solidFill>
                <a:srgbClr val="000000"/>
              </a:solidFill>
            </a:rPr>
            <a:t>(</a:t>
          </a:r>
          <a:r>
            <a:rPr lang="ru-RU" b="1" dirty="0" smtClean="0">
              <a:solidFill>
                <a:srgbClr val="000000"/>
              </a:solidFill>
            </a:rPr>
            <a:t>весенние каникулы)</a:t>
          </a:r>
          <a:endParaRPr lang="ru-RU" b="1" dirty="0">
            <a:solidFill>
              <a:srgbClr val="000000"/>
            </a:solidFill>
          </a:endParaRPr>
        </a:p>
      </dgm:t>
    </dgm:pt>
    <dgm:pt modelId="{292153CF-0DD5-4D69-AE1D-6394FFD2AE20}" type="parTrans" cxnId="{4F5BBD8D-77FE-4ED5-BBB5-2E5247B80A27}">
      <dgm:prSet/>
      <dgm:spPr/>
      <dgm:t>
        <a:bodyPr/>
        <a:lstStyle/>
        <a:p>
          <a:endParaRPr lang="ru-RU"/>
        </a:p>
      </dgm:t>
    </dgm:pt>
    <dgm:pt modelId="{3A07F328-2A44-4A30-85CA-4AA9572C2CD1}" type="sibTrans" cxnId="{4F5BBD8D-77FE-4ED5-BBB5-2E5247B80A27}">
      <dgm:prSet/>
      <dgm:spPr/>
      <dgm:t>
        <a:bodyPr/>
        <a:lstStyle/>
        <a:p>
          <a:endParaRPr lang="ru-RU"/>
        </a:p>
      </dgm:t>
    </dgm:pt>
    <dgm:pt modelId="{B9BC12BD-222B-4776-8CD9-A3088AFD61DF}" type="pres">
      <dgm:prSet presAssocID="{311B9999-1789-4C0D-8BAD-D7C6E940D9E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AB7411-4B3C-439B-86CC-A760A23775E9}" type="pres">
      <dgm:prSet presAssocID="{311B9999-1789-4C0D-8BAD-D7C6E940D9E6}" presName="arrow" presStyleLbl="bgShp" presStyleIdx="0" presStyleCnt="1"/>
      <dgm:spPr>
        <a:effectLst>
          <a:outerShdw blurRad="50800" dist="50800" dir="5400000" algn="ctr" rotWithShape="0">
            <a:schemeClr val="tx1">
              <a:lumMod val="85000"/>
            </a:schemeClr>
          </a:outerShdw>
        </a:effectLst>
      </dgm:spPr>
    </dgm:pt>
    <dgm:pt modelId="{0A001224-34BA-4B7F-99CE-C49559C80656}" type="pres">
      <dgm:prSet presAssocID="{311B9999-1789-4C0D-8BAD-D7C6E940D9E6}" presName="linearProcess" presStyleCnt="0"/>
      <dgm:spPr/>
    </dgm:pt>
    <dgm:pt modelId="{4A75A851-B80E-44D1-86A4-EA15A49406AF}" type="pres">
      <dgm:prSet presAssocID="{FBEB20D2-09F6-49AD-868C-AE6922E98F8A}" presName="textNode" presStyleLbl="node1" presStyleIdx="0" presStyleCnt="3" custLinFactNeighborX="-6666" custLinFactNeighborY="2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882A8-6A3C-4ED3-99DB-4C2A044B7BF1}" type="pres">
      <dgm:prSet presAssocID="{8F00DA33-7E6F-4464-92FE-18F517E70EEC}" presName="sibTrans" presStyleCnt="0"/>
      <dgm:spPr/>
    </dgm:pt>
    <dgm:pt modelId="{25421D0F-A78D-405E-9EA9-57C8BEB68939}" type="pres">
      <dgm:prSet presAssocID="{00FF83D8-E6B0-43A1-8D99-EF5CED093EAD}" presName="textNode" presStyleLbl="node1" presStyleIdx="1" presStyleCnt="3" custScaleX="115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883C8-2930-4C5C-B10D-16EC476D7B61}" type="pres">
      <dgm:prSet presAssocID="{F704B5E2-74DE-4275-90E4-9416D81831A9}" presName="sibTrans" presStyleCnt="0"/>
      <dgm:spPr/>
    </dgm:pt>
    <dgm:pt modelId="{EBBD56B4-732C-4C9C-BD42-57A6E6DBE9A5}" type="pres">
      <dgm:prSet presAssocID="{34E3BD80-7096-404A-A9D7-23533FB5E814}" presName="textNode" presStyleLbl="node1" presStyleIdx="2" presStyleCnt="3" custLinFactNeighborX="856" custLinFactNeighborY="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0779A-5EAD-4212-9973-91D6C89F3539}" type="presOf" srcId="{311B9999-1789-4C0D-8BAD-D7C6E940D9E6}" destId="{B9BC12BD-222B-4776-8CD9-A3088AFD61DF}" srcOrd="0" destOrd="0" presId="urn:microsoft.com/office/officeart/2005/8/layout/hProcess9"/>
    <dgm:cxn modelId="{4F5BBD8D-77FE-4ED5-BBB5-2E5247B80A27}" srcId="{311B9999-1789-4C0D-8BAD-D7C6E940D9E6}" destId="{34E3BD80-7096-404A-A9D7-23533FB5E814}" srcOrd="2" destOrd="0" parTransId="{292153CF-0DD5-4D69-AE1D-6394FFD2AE20}" sibTransId="{3A07F328-2A44-4A30-85CA-4AA9572C2CD1}"/>
    <dgm:cxn modelId="{ADBAD187-DEC4-4BC6-A1D3-2487A72E9C09}" type="presOf" srcId="{34E3BD80-7096-404A-A9D7-23533FB5E814}" destId="{EBBD56B4-732C-4C9C-BD42-57A6E6DBE9A5}" srcOrd="0" destOrd="0" presId="urn:microsoft.com/office/officeart/2005/8/layout/hProcess9"/>
    <dgm:cxn modelId="{D39CAAFB-4278-42FE-822F-056FD71AA899}" srcId="{311B9999-1789-4C0D-8BAD-D7C6E940D9E6}" destId="{00FF83D8-E6B0-43A1-8D99-EF5CED093EAD}" srcOrd="1" destOrd="0" parTransId="{F9590CB6-B6E3-41D8-BD5A-B7C522E4E2D1}" sibTransId="{F704B5E2-74DE-4275-90E4-9416D81831A9}"/>
    <dgm:cxn modelId="{1441C827-D852-424F-A4F4-1EBE771A7A36}" type="presOf" srcId="{FBEB20D2-09F6-49AD-868C-AE6922E98F8A}" destId="{4A75A851-B80E-44D1-86A4-EA15A49406AF}" srcOrd="0" destOrd="0" presId="urn:microsoft.com/office/officeart/2005/8/layout/hProcess9"/>
    <dgm:cxn modelId="{C4C4E38B-140D-485E-8C37-7C775D32860A}" srcId="{311B9999-1789-4C0D-8BAD-D7C6E940D9E6}" destId="{FBEB20D2-09F6-49AD-868C-AE6922E98F8A}" srcOrd="0" destOrd="0" parTransId="{B9C00220-93EE-4D84-9DDB-7949C71B5209}" sibTransId="{8F00DA33-7E6F-4464-92FE-18F517E70EEC}"/>
    <dgm:cxn modelId="{B285F44C-6D43-4FA6-9A98-C0A5620EF6E0}" type="presOf" srcId="{00FF83D8-E6B0-43A1-8D99-EF5CED093EAD}" destId="{25421D0F-A78D-405E-9EA9-57C8BEB68939}" srcOrd="0" destOrd="0" presId="urn:microsoft.com/office/officeart/2005/8/layout/hProcess9"/>
    <dgm:cxn modelId="{1C182DA9-BAB7-4B01-820E-370DBECA17E6}" type="presParOf" srcId="{B9BC12BD-222B-4776-8CD9-A3088AFD61DF}" destId="{72AB7411-4B3C-439B-86CC-A760A23775E9}" srcOrd="0" destOrd="0" presId="urn:microsoft.com/office/officeart/2005/8/layout/hProcess9"/>
    <dgm:cxn modelId="{38D64453-4CF7-4E68-83FF-403EB0DBB07E}" type="presParOf" srcId="{B9BC12BD-222B-4776-8CD9-A3088AFD61DF}" destId="{0A001224-34BA-4B7F-99CE-C49559C80656}" srcOrd="1" destOrd="0" presId="urn:microsoft.com/office/officeart/2005/8/layout/hProcess9"/>
    <dgm:cxn modelId="{BFF9429B-9633-43C0-A135-A0C374B50C3F}" type="presParOf" srcId="{0A001224-34BA-4B7F-99CE-C49559C80656}" destId="{4A75A851-B80E-44D1-86A4-EA15A49406AF}" srcOrd="0" destOrd="0" presId="urn:microsoft.com/office/officeart/2005/8/layout/hProcess9"/>
    <dgm:cxn modelId="{1B8E8A4B-FED5-428E-B773-F93E67AB2159}" type="presParOf" srcId="{0A001224-34BA-4B7F-99CE-C49559C80656}" destId="{9A8882A8-6A3C-4ED3-99DB-4C2A044B7BF1}" srcOrd="1" destOrd="0" presId="urn:microsoft.com/office/officeart/2005/8/layout/hProcess9"/>
    <dgm:cxn modelId="{8EF59718-2D62-40FA-AF74-DBF31465F659}" type="presParOf" srcId="{0A001224-34BA-4B7F-99CE-C49559C80656}" destId="{25421D0F-A78D-405E-9EA9-57C8BEB68939}" srcOrd="2" destOrd="0" presId="urn:microsoft.com/office/officeart/2005/8/layout/hProcess9"/>
    <dgm:cxn modelId="{036BEAA7-BBB2-43CF-94D3-AC623C300792}" type="presParOf" srcId="{0A001224-34BA-4B7F-99CE-C49559C80656}" destId="{5E8883C8-2930-4C5C-B10D-16EC476D7B61}" srcOrd="3" destOrd="0" presId="urn:microsoft.com/office/officeart/2005/8/layout/hProcess9"/>
    <dgm:cxn modelId="{9EB8A128-D8ED-4AE4-9F5B-DA1C0D3A9D0F}" type="presParOf" srcId="{0A001224-34BA-4B7F-99CE-C49559C80656}" destId="{EBBD56B4-732C-4C9C-BD42-57A6E6DBE9A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73D3D3-F7E9-418B-8A47-D499CD5D45CF}" type="doc">
      <dgm:prSet loTypeId="urn:microsoft.com/office/officeart/2005/8/layout/cycle3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C093857-7CE0-48BD-B8ED-CCF4631AC983}">
      <dgm:prSet custT="1"/>
      <dgm:spPr/>
      <dgm:t>
        <a:bodyPr/>
        <a:lstStyle/>
        <a:p>
          <a:pPr rtl="0"/>
          <a:r>
            <a: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День знаний </a:t>
          </a:r>
        </a:p>
      </dgm:t>
    </dgm:pt>
    <dgm:pt modelId="{2B57F7B1-E732-4226-82BE-7CA55F225536}" type="parTrans" cxnId="{18D88F3B-8A91-4DE7-ACA8-CA7BFB469F17}">
      <dgm:prSet/>
      <dgm:spPr/>
      <dgm:t>
        <a:bodyPr/>
        <a:lstStyle/>
        <a:p>
          <a:endParaRPr lang="ru-RU"/>
        </a:p>
      </dgm:t>
    </dgm:pt>
    <dgm:pt modelId="{37214C91-CB64-4423-BAF4-D45D359D868D}" type="sibTrans" cxnId="{18D88F3B-8A91-4DE7-ACA8-CA7BFB469F17}">
      <dgm:prSet/>
      <dgm:spPr/>
      <dgm:t>
        <a:bodyPr/>
        <a:lstStyle/>
        <a:p>
          <a:endParaRPr lang="ru-RU"/>
        </a:p>
      </dgm:t>
    </dgm:pt>
    <dgm:pt modelId="{AD1D1CDB-79E2-4E63-976A-66A851B9F45F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День открытых дверей в ОрГМА</a:t>
          </a:r>
          <a:endParaRPr lang="ru-RU" sz="18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47BDC-9F55-4280-A27C-D0316D8DE36F}" type="parTrans" cxnId="{6B1F6907-DF65-4B02-8856-9B86F45C60DD}">
      <dgm:prSet/>
      <dgm:spPr/>
      <dgm:t>
        <a:bodyPr/>
        <a:lstStyle/>
        <a:p>
          <a:endParaRPr lang="ru-RU"/>
        </a:p>
      </dgm:t>
    </dgm:pt>
    <dgm:pt modelId="{5638EF04-EE5D-4716-B205-5DD2F29FE929}" type="sibTrans" cxnId="{6B1F6907-DF65-4B02-8856-9B86F45C60DD}">
      <dgm:prSet/>
      <dgm:spPr/>
      <dgm:t>
        <a:bodyPr/>
        <a:lstStyle/>
        <a:p>
          <a:endParaRPr lang="ru-RU"/>
        </a:p>
      </dgm:t>
    </dgm:pt>
    <dgm:pt modelId="{76663CB0-0498-483B-9423-BE9AF607B60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Новый год,</a:t>
          </a:r>
          <a:endParaRPr lang="en-US" sz="20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 февраля,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 марта</a:t>
          </a:r>
          <a:endParaRPr lang="ru-RU" sz="14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9FCCA2-ACDE-4556-B768-5E5FBAD48065}" type="parTrans" cxnId="{6460FFE2-39FD-4BDF-BF6B-D735AA1AD801}">
      <dgm:prSet/>
      <dgm:spPr/>
      <dgm:t>
        <a:bodyPr/>
        <a:lstStyle/>
        <a:p>
          <a:endParaRPr lang="ru-RU"/>
        </a:p>
      </dgm:t>
    </dgm:pt>
    <dgm:pt modelId="{56A010DF-FD17-47BB-B196-6A4D78595F36}" type="sibTrans" cxnId="{6460FFE2-39FD-4BDF-BF6B-D735AA1AD801}">
      <dgm:prSet/>
      <dgm:spPr/>
      <dgm:t>
        <a:bodyPr/>
        <a:lstStyle/>
        <a:p>
          <a:endParaRPr lang="ru-RU"/>
        </a:p>
      </dgm:t>
    </dgm:pt>
    <dgm:pt modelId="{F931C23D-A58B-44F9-AA80-B5CE1C9D6CA3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музеи ОрГМА, кафедры ОрГМА</a:t>
          </a:r>
          <a:endParaRPr lang="ru-RU" sz="1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BFAB5F-DE69-495E-B95C-BE36575DD8FA}" type="parTrans" cxnId="{59ACCDB3-8BB4-4485-AE20-008FD4886B35}">
      <dgm:prSet/>
      <dgm:spPr/>
      <dgm:t>
        <a:bodyPr/>
        <a:lstStyle/>
        <a:p>
          <a:endParaRPr lang="ru-RU"/>
        </a:p>
      </dgm:t>
    </dgm:pt>
    <dgm:pt modelId="{57EBB706-157F-47F5-8F87-517B6AAB53FB}" type="sibTrans" cxnId="{59ACCDB3-8BB4-4485-AE20-008FD4886B35}">
      <dgm:prSet/>
      <dgm:spPr/>
      <dgm:t>
        <a:bodyPr/>
        <a:lstStyle/>
        <a:p>
          <a:endParaRPr lang="ru-RU"/>
        </a:p>
      </dgm:t>
    </dgm:pt>
    <dgm:pt modelId="{B7DA49CE-DFBB-46DB-AC5E-327DF429EDEE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спортивные мероприятия ОрГМА</a:t>
          </a:r>
          <a:endParaRPr lang="ru-RU" sz="1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C670F7-A5BE-4E12-AA15-D291CB7B0F8F}" type="parTrans" cxnId="{6A60EEA3-BB72-4029-83F1-5E7A6DE2F923}">
      <dgm:prSet/>
      <dgm:spPr/>
      <dgm:t>
        <a:bodyPr/>
        <a:lstStyle/>
        <a:p>
          <a:endParaRPr lang="ru-RU"/>
        </a:p>
      </dgm:t>
    </dgm:pt>
    <dgm:pt modelId="{7CB6AB83-34B4-4B67-B180-9628649392A9}" type="sibTrans" cxnId="{6A60EEA3-BB72-4029-83F1-5E7A6DE2F923}">
      <dgm:prSet/>
      <dgm:spPr/>
      <dgm:t>
        <a:bodyPr/>
        <a:lstStyle/>
        <a:p>
          <a:endParaRPr lang="ru-RU"/>
        </a:p>
      </dgm:t>
    </dgm:pt>
    <dgm:pt modelId="{8ECF1C63-082C-4002-8EEC-307CFA149911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встречи с преподавателями ОрГМА</a:t>
          </a:r>
          <a:endParaRPr lang="ru-RU" sz="18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E999ED-73B5-4C6F-8DCD-2AA2EFA5B066}" type="parTrans" cxnId="{620F5F49-A1A5-4638-8D0E-8C4043F796C2}">
      <dgm:prSet/>
      <dgm:spPr/>
      <dgm:t>
        <a:bodyPr/>
        <a:lstStyle/>
        <a:p>
          <a:endParaRPr lang="ru-RU"/>
        </a:p>
      </dgm:t>
    </dgm:pt>
    <dgm:pt modelId="{23A0C0D6-0480-4DAC-85DA-D9096C1E3187}" type="sibTrans" cxnId="{620F5F49-A1A5-4638-8D0E-8C4043F796C2}">
      <dgm:prSet/>
      <dgm:spPr/>
      <dgm:t>
        <a:bodyPr/>
        <a:lstStyle/>
        <a:p>
          <a:endParaRPr lang="ru-RU"/>
        </a:p>
      </dgm:t>
    </dgm:pt>
    <dgm:pt modelId="{AA7BDB2B-F043-44FB-A801-603318CCE75C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Заседания </a:t>
          </a:r>
          <a:r>
            <a:rPr lang="ru-RU" sz="18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старостата</a:t>
          </a:r>
          <a:endParaRPr lang="ru-RU" sz="11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4980B7-A493-49E3-8BF1-AF4275CBBB13}" type="parTrans" cxnId="{5A9F30FF-7FC8-4CB6-882E-800A587E3840}">
      <dgm:prSet/>
      <dgm:spPr/>
      <dgm:t>
        <a:bodyPr/>
        <a:lstStyle/>
        <a:p>
          <a:endParaRPr lang="ru-RU"/>
        </a:p>
      </dgm:t>
    </dgm:pt>
    <dgm:pt modelId="{5D612CFD-74D5-4B3C-80EF-AB6854ACBDA7}" type="sibTrans" cxnId="{5A9F30FF-7FC8-4CB6-882E-800A587E3840}">
      <dgm:prSet/>
      <dgm:spPr/>
      <dgm:t>
        <a:bodyPr/>
        <a:lstStyle/>
        <a:p>
          <a:endParaRPr lang="ru-RU"/>
        </a:p>
      </dgm:t>
    </dgm:pt>
    <dgm:pt modelId="{864D50C4-B79D-4BFE-A93B-A0F5523878C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Олимпиада «Первые шаги в медицину»</a:t>
          </a:r>
          <a:endParaRPr lang="ru-RU" sz="18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32A04B-EB17-436A-89FF-85A46F8FC2E4}" type="parTrans" cxnId="{E9D7A482-DCEB-4FAA-B00C-7500CA4E4658}">
      <dgm:prSet/>
      <dgm:spPr/>
      <dgm:t>
        <a:bodyPr/>
        <a:lstStyle/>
        <a:p>
          <a:endParaRPr lang="ru-RU"/>
        </a:p>
      </dgm:t>
    </dgm:pt>
    <dgm:pt modelId="{043515A5-9504-4047-A1DE-FA3F4C0591A8}" type="sibTrans" cxnId="{E9D7A482-DCEB-4FAA-B00C-7500CA4E4658}">
      <dgm:prSet/>
      <dgm:spPr/>
      <dgm:t>
        <a:bodyPr/>
        <a:lstStyle/>
        <a:p>
          <a:endParaRPr lang="ru-RU"/>
        </a:p>
      </dgm:t>
    </dgm:pt>
    <dgm:pt modelId="{A6620A49-67EF-484F-93A3-90529BE557D1}" type="pres">
      <dgm:prSet presAssocID="{B373D3D3-F7E9-418B-8A47-D499CD5D45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3EBE7F-B9E0-41E0-96FE-C28838B34364}" type="pres">
      <dgm:prSet presAssocID="{B373D3D3-F7E9-418B-8A47-D499CD5D45CF}" presName="cycle" presStyleCnt="0"/>
      <dgm:spPr/>
    </dgm:pt>
    <dgm:pt modelId="{93C33FA0-3573-4383-907A-218BFDBFDAB3}" type="pres">
      <dgm:prSet presAssocID="{3C093857-7CE0-48BD-B8ED-CCF4631AC983}" presName="nodeFirstNode" presStyleLbl="node1" presStyleIdx="0" presStyleCnt="8" custScaleX="141365" custScaleY="11127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F3B1F05-79EA-4FF6-91CB-F0F93E68A078}" type="pres">
      <dgm:prSet presAssocID="{37214C91-CB64-4423-BAF4-D45D359D868D}" presName="sibTransFirstNode" presStyleLbl="bgShp" presStyleIdx="0" presStyleCnt="1" custLinFactNeighborX="932" custLinFactNeighborY="-1378"/>
      <dgm:spPr>
        <a:prstGeom prst="quadArrowCallout">
          <a:avLst/>
        </a:prstGeom>
      </dgm:spPr>
      <dgm:t>
        <a:bodyPr/>
        <a:lstStyle/>
        <a:p>
          <a:endParaRPr lang="ru-RU"/>
        </a:p>
      </dgm:t>
    </dgm:pt>
    <dgm:pt modelId="{03AE451D-E6D1-4882-9EBE-6C2E2BECDEB2}" type="pres">
      <dgm:prSet presAssocID="{AD1D1CDB-79E2-4E63-976A-66A851B9F45F}" presName="nodeFollowingNodes" presStyleLbl="node1" presStyleIdx="1" presStyleCnt="8" custScaleX="173887" custScaleY="129009" custRadScaleRad="93465" custRadScaleInc="-173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08076BE-FA9C-4ED3-A688-64B3FB70019C}" type="pres">
      <dgm:prSet presAssocID="{76663CB0-0498-483B-9423-BE9AF607B601}" presName="nodeFollowingNodes" presStyleLbl="node1" presStyleIdx="2" presStyleCnt="8" custScaleX="178836" custScaleY="129958" custRadScaleRad="146739" custRadScaleInc="-620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BB45F803-76B2-493A-A4CB-F85306255908}" type="pres">
      <dgm:prSet presAssocID="{F931C23D-A58B-44F9-AA80-B5CE1C9D6CA3}" presName="nodeFollowingNodes" presStyleLbl="node1" presStyleIdx="3" presStyleCnt="8" custScaleX="199312" custScaleY="130699" custRadScaleRad="86793" custRadScaleInc="-2120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16D0B1D-514B-4998-8A39-90049A71CB86}" type="pres">
      <dgm:prSet presAssocID="{B7DA49CE-DFBB-46DB-AC5E-327DF429EDEE}" presName="nodeFollowingNodes" presStyleLbl="node1" presStyleIdx="4" presStyleCnt="8" custScaleX="171538" custScaleY="162349" custRadScaleRad="94198" custRadScaleInc="-923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600723C-FC6C-4EE8-9C03-132D4E4BB700}" type="pres">
      <dgm:prSet presAssocID="{8ECF1C63-082C-4002-8EEC-307CFA149911}" presName="nodeFollowingNodes" presStyleLbl="node1" presStyleIdx="5" presStyleCnt="8" custScaleX="203248" custScaleY="137923" custRadScaleRad="79495" custRadScaleInc="1405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B26F949-7E61-4606-8D28-DE55BC15BDD2}" type="pres">
      <dgm:prSet presAssocID="{AA7BDB2B-F043-44FB-A801-603318CCE75C}" presName="nodeFollowingNodes" presStyleLbl="node1" presStyleIdx="6" presStyleCnt="8" custScaleX="178058" custScaleY="157428" custRadScaleRad="146636" custRadScaleInc="310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C7DD8F6-65CD-4DA5-9B5E-0E7D04DC2A2A}" type="pres">
      <dgm:prSet presAssocID="{864D50C4-B79D-4BFE-A93B-A0F5523878C7}" presName="nodeFollowingNodes" presStyleLbl="node1" presStyleIdx="7" presStyleCnt="8" custScaleX="176998" custScaleY="129008" custRadScaleRad="92531" custRadScaleInc="322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CCCBD27A-F6F1-45EE-BE99-F95C03B3562E}" type="presOf" srcId="{864D50C4-B79D-4BFE-A93B-A0F5523878C7}" destId="{3C7DD8F6-65CD-4DA5-9B5E-0E7D04DC2A2A}" srcOrd="0" destOrd="0" presId="urn:microsoft.com/office/officeart/2005/8/layout/cycle3"/>
    <dgm:cxn modelId="{E9D7A482-DCEB-4FAA-B00C-7500CA4E4658}" srcId="{B373D3D3-F7E9-418B-8A47-D499CD5D45CF}" destId="{864D50C4-B79D-4BFE-A93B-A0F5523878C7}" srcOrd="7" destOrd="0" parTransId="{5932A04B-EB17-436A-89FF-85A46F8FC2E4}" sibTransId="{043515A5-9504-4047-A1DE-FA3F4C0591A8}"/>
    <dgm:cxn modelId="{5E82FDB5-EFFC-4BE2-86FF-23D047BCBA7F}" type="presOf" srcId="{8ECF1C63-082C-4002-8EEC-307CFA149911}" destId="{A600723C-FC6C-4EE8-9C03-132D4E4BB700}" srcOrd="0" destOrd="0" presId="urn:microsoft.com/office/officeart/2005/8/layout/cycle3"/>
    <dgm:cxn modelId="{59ACCDB3-8BB4-4485-AE20-008FD4886B35}" srcId="{B373D3D3-F7E9-418B-8A47-D499CD5D45CF}" destId="{F931C23D-A58B-44F9-AA80-B5CE1C9D6CA3}" srcOrd="3" destOrd="0" parTransId="{1CBFAB5F-DE69-495E-B95C-BE36575DD8FA}" sibTransId="{57EBB706-157F-47F5-8F87-517B6AAB53FB}"/>
    <dgm:cxn modelId="{8BBD45F2-8A25-4E1D-A4AA-F64FEF1E3FC3}" type="presOf" srcId="{3C093857-7CE0-48BD-B8ED-CCF4631AC983}" destId="{93C33FA0-3573-4383-907A-218BFDBFDAB3}" srcOrd="0" destOrd="0" presId="urn:microsoft.com/office/officeart/2005/8/layout/cycle3"/>
    <dgm:cxn modelId="{6B1F6907-DF65-4B02-8856-9B86F45C60DD}" srcId="{B373D3D3-F7E9-418B-8A47-D499CD5D45CF}" destId="{AD1D1CDB-79E2-4E63-976A-66A851B9F45F}" srcOrd="1" destOrd="0" parTransId="{45A47BDC-9F55-4280-A27C-D0316D8DE36F}" sibTransId="{5638EF04-EE5D-4716-B205-5DD2F29FE929}"/>
    <dgm:cxn modelId="{18D88F3B-8A91-4DE7-ACA8-CA7BFB469F17}" srcId="{B373D3D3-F7E9-418B-8A47-D499CD5D45CF}" destId="{3C093857-7CE0-48BD-B8ED-CCF4631AC983}" srcOrd="0" destOrd="0" parTransId="{2B57F7B1-E732-4226-82BE-7CA55F225536}" sibTransId="{37214C91-CB64-4423-BAF4-D45D359D868D}"/>
    <dgm:cxn modelId="{303CF4DB-16A2-4CE5-9D7F-BAAE6BBA0372}" type="presOf" srcId="{76663CB0-0498-483B-9423-BE9AF607B601}" destId="{008076BE-FA9C-4ED3-A688-64B3FB70019C}" srcOrd="0" destOrd="0" presId="urn:microsoft.com/office/officeart/2005/8/layout/cycle3"/>
    <dgm:cxn modelId="{620F5F49-A1A5-4638-8D0E-8C4043F796C2}" srcId="{B373D3D3-F7E9-418B-8A47-D499CD5D45CF}" destId="{8ECF1C63-082C-4002-8EEC-307CFA149911}" srcOrd="5" destOrd="0" parTransId="{89E999ED-73B5-4C6F-8DCD-2AA2EFA5B066}" sibTransId="{23A0C0D6-0480-4DAC-85DA-D9096C1E3187}"/>
    <dgm:cxn modelId="{45C96F21-F8DE-459C-B10D-68B74F94C02B}" type="presOf" srcId="{B7DA49CE-DFBB-46DB-AC5E-327DF429EDEE}" destId="{816D0B1D-514B-4998-8A39-90049A71CB86}" srcOrd="0" destOrd="0" presId="urn:microsoft.com/office/officeart/2005/8/layout/cycle3"/>
    <dgm:cxn modelId="{26A8C053-B0AF-4EA7-ABFE-84179D2A3011}" type="presOf" srcId="{B373D3D3-F7E9-418B-8A47-D499CD5D45CF}" destId="{A6620A49-67EF-484F-93A3-90529BE557D1}" srcOrd="0" destOrd="0" presId="urn:microsoft.com/office/officeart/2005/8/layout/cycle3"/>
    <dgm:cxn modelId="{64DBD750-2958-4C3C-982C-FC0B567A6656}" type="presOf" srcId="{F931C23D-A58B-44F9-AA80-B5CE1C9D6CA3}" destId="{BB45F803-76B2-493A-A4CB-F85306255908}" srcOrd="0" destOrd="0" presId="urn:microsoft.com/office/officeart/2005/8/layout/cycle3"/>
    <dgm:cxn modelId="{9EB52428-1563-4293-994C-FEC2A33FFB19}" type="presOf" srcId="{AD1D1CDB-79E2-4E63-976A-66A851B9F45F}" destId="{03AE451D-E6D1-4882-9EBE-6C2E2BECDEB2}" srcOrd="0" destOrd="0" presId="urn:microsoft.com/office/officeart/2005/8/layout/cycle3"/>
    <dgm:cxn modelId="{6460FFE2-39FD-4BDF-BF6B-D735AA1AD801}" srcId="{B373D3D3-F7E9-418B-8A47-D499CD5D45CF}" destId="{76663CB0-0498-483B-9423-BE9AF607B601}" srcOrd="2" destOrd="0" parTransId="{279FCCA2-ACDE-4556-B768-5E5FBAD48065}" sibTransId="{56A010DF-FD17-47BB-B196-6A4D78595F36}"/>
    <dgm:cxn modelId="{5A9F30FF-7FC8-4CB6-882E-800A587E3840}" srcId="{B373D3D3-F7E9-418B-8A47-D499CD5D45CF}" destId="{AA7BDB2B-F043-44FB-A801-603318CCE75C}" srcOrd="6" destOrd="0" parTransId="{014980B7-A493-49E3-8BF1-AF4275CBBB13}" sibTransId="{5D612CFD-74D5-4B3C-80EF-AB6854ACBDA7}"/>
    <dgm:cxn modelId="{2F5D4A94-E0B0-4559-AAB2-423D62B4E19A}" type="presOf" srcId="{AA7BDB2B-F043-44FB-A801-603318CCE75C}" destId="{5B26F949-7E61-4606-8D28-DE55BC15BDD2}" srcOrd="0" destOrd="0" presId="urn:microsoft.com/office/officeart/2005/8/layout/cycle3"/>
    <dgm:cxn modelId="{6A60EEA3-BB72-4029-83F1-5E7A6DE2F923}" srcId="{B373D3D3-F7E9-418B-8A47-D499CD5D45CF}" destId="{B7DA49CE-DFBB-46DB-AC5E-327DF429EDEE}" srcOrd="4" destOrd="0" parTransId="{6BC670F7-A5BE-4E12-AA15-D291CB7B0F8F}" sibTransId="{7CB6AB83-34B4-4B67-B180-9628649392A9}"/>
    <dgm:cxn modelId="{56D64001-5183-4F3E-84ED-F97CEBE3F8B1}" type="presOf" srcId="{37214C91-CB64-4423-BAF4-D45D359D868D}" destId="{DF3B1F05-79EA-4FF6-91CB-F0F93E68A078}" srcOrd="0" destOrd="0" presId="urn:microsoft.com/office/officeart/2005/8/layout/cycle3"/>
    <dgm:cxn modelId="{DB9756AF-1789-4299-B59E-A82763F342CA}" type="presParOf" srcId="{A6620A49-67EF-484F-93A3-90529BE557D1}" destId="{423EBE7F-B9E0-41E0-96FE-C28838B34364}" srcOrd="0" destOrd="0" presId="urn:microsoft.com/office/officeart/2005/8/layout/cycle3"/>
    <dgm:cxn modelId="{57B6C5D4-54CB-417D-8F27-40B7B1159591}" type="presParOf" srcId="{423EBE7F-B9E0-41E0-96FE-C28838B34364}" destId="{93C33FA0-3573-4383-907A-218BFDBFDAB3}" srcOrd="0" destOrd="0" presId="urn:microsoft.com/office/officeart/2005/8/layout/cycle3"/>
    <dgm:cxn modelId="{18D94880-657E-4319-A699-C2CB5A5DE7F9}" type="presParOf" srcId="{423EBE7F-B9E0-41E0-96FE-C28838B34364}" destId="{DF3B1F05-79EA-4FF6-91CB-F0F93E68A078}" srcOrd="1" destOrd="0" presId="urn:microsoft.com/office/officeart/2005/8/layout/cycle3"/>
    <dgm:cxn modelId="{A193A29C-3947-4F40-A465-F3E8FD115B0C}" type="presParOf" srcId="{423EBE7F-B9E0-41E0-96FE-C28838B34364}" destId="{03AE451D-E6D1-4882-9EBE-6C2E2BECDEB2}" srcOrd="2" destOrd="0" presId="urn:microsoft.com/office/officeart/2005/8/layout/cycle3"/>
    <dgm:cxn modelId="{976E3458-5C9A-4751-AFAF-163668BAC838}" type="presParOf" srcId="{423EBE7F-B9E0-41E0-96FE-C28838B34364}" destId="{008076BE-FA9C-4ED3-A688-64B3FB70019C}" srcOrd="3" destOrd="0" presId="urn:microsoft.com/office/officeart/2005/8/layout/cycle3"/>
    <dgm:cxn modelId="{58DFE1E9-BF68-40AD-AA32-67AE5FE77969}" type="presParOf" srcId="{423EBE7F-B9E0-41E0-96FE-C28838B34364}" destId="{BB45F803-76B2-493A-A4CB-F85306255908}" srcOrd="4" destOrd="0" presId="urn:microsoft.com/office/officeart/2005/8/layout/cycle3"/>
    <dgm:cxn modelId="{6120061C-F7C2-4322-871C-63465623EF25}" type="presParOf" srcId="{423EBE7F-B9E0-41E0-96FE-C28838B34364}" destId="{816D0B1D-514B-4998-8A39-90049A71CB86}" srcOrd="5" destOrd="0" presId="urn:microsoft.com/office/officeart/2005/8/layout/cycle3"/>
    <dgm:cxn modelId="{BDB5997E-4427-416B-9CC5-7DDE7FA00D01}" type="presParOf" srcId="{423EBE7F-B9E0-41E0-96FE-C28838B34364}" destId="{A600723C-FC6C-4EE8-9C03-132D4E4BB700}" srcOrd="6" destOrd="0" presId="urn:microsoft.com/office/officeart/2005/8/layout/cycle3"/>
    <dgm:cxn modelId="{7490C3DD-32B9-4446-9852-1F66DC1C121A}" type="presParOf" srcId="{423EBE7F-B9E0-41E0-96FE-C28838B34364}" destId="{5B26F949-7E61-4606-8D28-DE55BC15BDD2}" srcOrd="7" destOrd="0" presId="urn:microsoft.com/office/officeart/2005/8/layout/cycle3"/>
    <dgm:cxn modelId="{7E8A7685-AA75-49D3-AA70-DB45BCFF04C7}" type="presParOf" srcId="{423EBE7F-B9E0-41E0-96FE-C28838B34364}" destId="{3C7DD8F6-65CD-4DA5-9B5E-0E7D04DC2A2A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3EA230-3382-497B-B9F5-1776C8201C9F}" type="doc">
      <dgm:prSet loTypeId="urn:microsoft.com/office/officeart/2005/8/layout/vList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5A209F2-A74F-4322-8DBB-CDE11B117A45}">
      <dgm:prSet custT="1"/>
      <dgm:spPr/>
      <dgm:t>
        <a:bodyPr/>
        <a:lstStyle/>
        <a:p>
          <a:pPr algn="ctr" rtl="0"/>
          <a:r>
            <a:rPr lang="ru-RU" sz="3200" dirty="0" smtClean="0">
              <a:solidFill>
                <a:srgbClr val="002060"/>
              </a:solidFill>
            </a:rPr>
            <a:t>Воспитательная работа со слушателями курсов по подготовке к поступлению в вуз</a:t>
          </a:r>
          <a:endParaRPr lang="ru-RU" sz="3200" dirty="0">
            <a:solidFill>
              <a:srgbClr val="002060"/>
            </a:solidFill>
          </a:endParaRPr>
        </a:p>
      </dgm:t>
    </dgm:pt>
    <dgm:pt modelId="{2662EB15-98CE-4B62-9F90-CA5CA6642FAA}" type="parTrans" cxnId="{C69F750B-6F1E-46AC-90AC-222D55DDB001}">
      <dgm:prSet/>
      <dgm:spPr/>
      <dgm:t>
        <a:bodyPr/>
        <a:lstStyle/>
        <a:p>
          <a:endParaRPr lang="ru-RU"/>
        </a:p>
      </dgm:t>
    </dgm:pt>
    <dgm:pt modelId="{7D10A3D4-ECAF-4FD8-A66B-3BB10225A43B}" type="sibTrans" cxnId="{C69F750B-6F1E-46AC-90AC-222D55DDB001}">
      <dgm:prSet/>
      <dgm:spPr/>
      <dgm:t>
        <a:bodyPr/>
        <a:lstStyle/>
        <a:p>
          <a:endParaRPr lang="ru-RU"/>
        </a:p>
      </dgm:t>
    </dgm:pt>
    <dgm:pt modelId="{56CCACD7-2FFC-4E26-8A14-8442720828D6}" type="pres">
      <dgm:prSet presAssocID="{9C3EA230-3382-497B-B9F5-1776C8201C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554762-1FB2-4676-8E62-EDCED878409C}" type="pres">
      <dgm:prSet presAssocID="{95A209F2-A74F-4322-8DBB-CDE11B117A4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9F750B-6F1E-46AC-90AC-222D55DDB001}" srcId="{9C3EA230-3382-497B-B9F5-1776C8201C9F}" destId="{95A209F2-A74F-4322-8DBB-CDE11B117A45}" srcOrd="0" destOrd="0" parTransId="{2662EB15-98CE-4B62-9F90-CA5CA6642FAA}" sibTransId="{7D10A3D4-ECAF-4FD8-A66B-3BB10225A43B}"/>
    <dgm:cxn modelId="{8EDC71FA-4B80-4423-9F20-4211F2C3B733}" type="presOf" srcId="{9C3EA230-3382-497B-B9F5-1776C8201C9F}" destId="{56CCACD7-2FFC-4E26-8A14-8442720828D6}" srcOrd="0" destOrd="0" presId="urn:microsoft.com/office/officeart/2005/8/layout/vList2"/>
    <dgm:cxn modelId="{F90DA6FF-1CB3-445B-A948-623E4BFBA529}" type="presOf" srcId="{95A209F2-A74F-4322-8DBB-CDE11B117A45}" destId="{F3554762-1FB2-4676-8E62-EDCED878409C}" srcOrd="0" destOrd="0" presId="urn:microsoft.com/office/officeart/2005/8/layout/vList2"/>
    <dgm:cxn modelId="{BE0A3566-0EA4-4A21-AC4B-A70FAEF4462F}" type="presParOf" srcId="{56CCACD7-2FFC-4E26-8A14-8442720828D6}" destId="{F3554762-1FB2-4676-8E62-EDCED87840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88F0F-36D2-4D99-8DFC-61153943D4E2}">
      <dsp:nvSpPr>
        <dsp:cNvPr id="0" name=""/>
        <dsp:cNvSpPr/>
      </dsp:nvSpPr>
      <dsp:spPr>
        <a:xfrm>
          <a:off x="0" y="0"/>
          <a:ext cx="7959548" cy="42901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rgbClr val="C00000"/>
              </a:solidFill>
            </a:rPr>
            <a:t>1.</a:t>
          </a:r>
          <a:r>
            <a:rPr lang="ru-RU" sz="4500" b="1" kern="1200" dirty="0" smtClean="0">
              <a:solidFill>
                <a:srgbClr val="C00000"/>
              </a:solidFill>
            </a:rPr>
            <a:t> </a:t>
          </a:r>
          <a:r>
            <a:rPr lang="ru-RU" sz="4400" b="1" kern="1200" dirty="0" smtClean="0">
              <a:solidFill>
                <a:srgbClr val="C00000"/>
              </a:solidFill>
            </a:rPr>
            <a:t>организация и проведение профориентационной работы с учащимися школ, студентами медколледжей, со слушателями курсов готовящимися к поступлению  в вуз</a:t>
          </a:r>
          <a:endParaRPr lang="ru-RU" sz="4400" kern="1200" dirty="0">
            <a:solidFill>
              <a:srgbClr val="C00000"/>
            </a:solidFill>
          </a:endParaRPr>
        </a:p>
      </dsp:txBody>
      <dsp:txXfrm>
        <a:off x="0" y="0"/>
        <a:ext cx="7959548" cy="4290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0E78E-20D7-49D9-9F48-3CDEACD657D2}">
      <dsp:nvSpPr>
        <dsp:cNvPr id="0" name=""/>
        <dsp:cNvSpPr/>
      </dsp:nvSpPr>
      <dsp:spPr>
        <a:xfrm>
          <a:off x="0" y="0"/>
          <a:ext cx="6772151" cy="36822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C00000"/>
              </a:solidFill>
            </a:rPr>
            <a:t>2. организация работы профильных и медицинских классов  и работа с медицинскими колледжами Оренбурга и Оренбургской области</a:t>
          </a:r>
          <a:endParaRPr lang="ru-RU" sz="4200" kern="1200" dirty="0">
            <a:solidFill>
              <a:srgbClr val="C00000"/>
            </a:solidFill>
          </a:endParaRPr>
        </a:p>
      </dsp:txBody>
      <dsp:txXfrm>
        <a:off x="0" y="0"/>
        <a:ext cx="6772151" cy="36822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3F45-7598-468E-8673-4C319BA2153C}">
      <dsp:nvSpPr>
        <dsp:cNvPr id="0" name=""/>
        <dsp:cNvSpPr/>
      </dsp:nvSpPr>
      <dsp:spPr>
        <a:xfrm>
          <a:off x="0" y="215455"/>
          <a:ext cx="7076222" cy="28096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rgbClr val="C00000"/>
              </a:solidFill>
            </a:rPr>
            <a:t>3. организация учебно - воспитательной работы курсов по подготовке к поступлению в вуз</a:t>
          </a:r>
          <a:endParaRPr lang="ru-RU" sz="4800" kern="1200" dirty="0">
            <a:solidFill>
              <a:srgbClr val="C00000"/>
            </a:solidFill>
          </a:endParaRPr>
        </a:p>
      </dsp:txBody>
      <dsp:txXfrm>
        <a:off x="0" y="215455"/>
        <a:ext cx="7076222" cy="28096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B7411-4B3C-439B-86CC-A760A23775E9}">
      <dsp:nvSpPr>
        <dsp:cNvPr id="0" name=""/>
        <dsp:cNvSpPr/>
      </dsp:nvSpPr>
      <dsp:spPr>
        <a:xfrm>
          <a:off x="685799" y="0"/>
          <a:ext cx="7772400" cy="264320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50800" dir="5400000" algn="ctr" rotWithShape="0">
            <a:schemeClr val="tx1">
              <a:lumMod val="85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A851-B80E-44D1-86A4-EA15A49406AF}">
      <dsp:nvSpPr>
        <dsp:cNvPr id="0" name=""/>
        <dsp:cNvSpPr/>
      </dsp:nvSpPr>
      <dsp:spPr>
        <a:xfrm>
          <a:off x="75927" y="820874"/>
          <a:ext cx="2743200" cy="105728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3-10 </a:t>
          </a:r>
          <a:r>
            <a:rPr lang="ru-RU" sz="2000" b="1" kern="1200" dirty="0" smtClean="0">
              <a:solidFill>
                <a:srgbClr val="000000"/>
              </a:solidFill>
            </a:rPr>
            <a:t>ноября</a:t>
          </a:r>
          <a:endParaRPr lang="ru-RU" sz="2000" b="1" kern="1200" dirty="0" smtClean="0">
            <a:solidFill>
              <a:srgbClr val="000000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( осенние каникулы)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127539" y="872486"/>
        <a:ext cx="2639976" cy="954058"/>
      </dsp:txXfrm>
    </dsp:sp>
    <dsp:sp modelId="{25421D0F-A78D-405E-9EA9-57C8BEB68939}">
      <dsp:nvSpPr>
        <dsp:cNvPr id="0" name=""/>
        <dsp:cNvSpPr/>
      </dsp:nvSpPr>
      <dsp:spPr>
        <a:xfrm>
          <a:off x="2982480" y="792961"/>
          <a:ext cx="3179039" cy="105728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6 -12 </a:t>
          </a:r>
          <a:r>
            <a:rPr lang="ru-RU" sz="2000" b="1" kern="1200" dirty="0" smtClean="0">
              <a:solidFill>
                <a:srgbClr val="000000"/>
              </a:solidFill>
            </a:rPr>
            <a:t>января</a:t>
          </a:r>
          <a:endParaRPr lang="ru-RU" sz="2000" b="1" kern="1200" dirty="0" smtClean="0">
            <a:solidFill>
              <a:srgbClr val="000000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0000"/>
              </a:solidFill>
            </a:rPr>
            <a:t>(зимние каникулы)</a:t>
          </a:r>
          <a:endParaRPr lang="ru-RU" sz="2200" kern="1200" dirty="0">
            <a:solidFill>
              <a:srgbClr val="000000"/>
            </a:solidFill>
          </a:endParaRPr>
        </a:p>
      </dsp:txBody>
      <dsp:txXfrm>
        <a:off x="3034092" y="844573"/>
        <a:ext cx="3075815" cy="954058"/>
      </dsp:txXfrm>
    </dsp:sp>
    <dsp:sp modelId="{EBBD56B4-732C-4C9C-BD42-57A6E6DBE9A5}">
      <dsp:nvSpPr>
        <dsp:cNvPr id="0" name=""/>
        <dsp:cNvSpPr/>
      </dsp:nvSpPr>
      <dsp:spPr>
        <a:xfrm>
          <a:off x="6315974" y="799717"/>
          <a:ext cx="2743200" cy="105728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</a:rPr>
            <a:t>18-22 марта </a:t>
          </a:r>
          <a:r>
            <a:rPr lang="ru-RU" sz="2000" b="1" kern="1200" dirty="0" smtClean="0">
              <a:solidFill>
                <a:srgbClr val="000000"/>
              </a:solidFill>
            </a:rPr>
            <a:t>(</a:t>
          </a:r>
          <a:r>
            <a:rPr lang="ru-RU" sz="2000" b="1" kern="1200" dirty="0" smtClean="0">
              <a:solidFill>
                <a:srgbClr val="000000"/>
              </a:solidFill>
            </a:rPr>
            <a:t>весенние каникулы)</a:t>
          </a:r>
          <a:endParaRPr lang="ru-RU" sz="2000" b="1" kern="1200" dirty="0">
            <a:solidFill>
              <a:srgbClr val="000000"/>
            </a:solidFill>
          </a:endParaRPr>
        </a:p>
      </dsp:txBody>
      <dsp:txXfrm>
        <a:off x="6367586" y="851329"/>
        <a:ext cx="2639976" cy="954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B1F05-79EA-4FF6-91CB-F0F93E68A078}">
      <dsp:nvSpPr>
        <dsp:cNvPr id="0" name=""/>
        <dsp:cNvSpPr/>
      </dsp:nvSpPr>
      <dsp:spPr>
        <a:xfrm>
          <a:off x="2092216" y="-328791"/>
          <a:ext cx="5041331" cy="5041331"/>
        </a:xfrm>
        <a:prstGeom prst="quadArrowCallout">
          <a:avLst/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55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55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55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55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3C33FA0-3573-4383-907A-218BFDBFDAB3}">
      <dsp:nvSpPr>
        <dsp:cNvPr id="0" name=""/>
        <dsp:cNvSpPr/>
      </dsp:nvSpPr>
      <dsp:spPr>
        <a:xfrm>
          <a:off x="3547288" y="-129848"/>
          <a:ext cx="2037215" cy="80177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shade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shade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shade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День знаний </a:t>
          </a:r>
        </a:p>
      </dsp:txBody>
      <dsp:txXfrm>
        <a:off x="3845631" y="-12430"/>
        <a:ext cx="1440529" cy="566943"/>
      </dsp:txXfrm>
    </dsp:sp>
    <dsp:sp modelId="{03AE451D-E6D1-4882-9EBE-6C2E2BECDEB2}">
      <dsp:nvSpPr>
        <dsp:cNvPr id="0" name=""/>
        <dsp:cNvSpPr/>
      </dsp:nvSpPr>
      <dsp:spPr>
        <a:xfrm>
          <a:off x="4716498" y="518207"/>
          <a:ext cx="2505891" cy="92957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90359"/>
                <a:satOff val="-1890"/>
                <a:lumOff val="10516"/>
                <a:alphaOff val="0"/>
                <a:shade val="60000"/>
              </a:schemeClr>
            </a:gs>
            <a:gs pos="33000">
              <a:schemeClr val="accent1">
                <a:shade val="50000"/>
                <a:hueOff val="90359"/>
                <a:satOff val="-1890"/>
                <a:lumOff val="10516"/>
                <a:alphaOff val="0"/>
                <a:tint val="86500"/>
              </a:schemeClr>
            </a:gs>
            <a:gs pos="46750">
              <a:schemeClr val="accent1">
                <a:shade val="50000"/>
                <a:hueOff val="90359"/>
                <a:satOff val="-1890"/>
                <a:lumOff val="10516"/>
                <a:alphaOff val="0"/>
                <a:tint val="71000"/>
                <a:satMod val="112000"/>
              </a:schemeClr>
            </a:gs>
            <a:gs pos="53000">
              <a:schemeClr val="accent1">
                <a:shade val="50000"/>
                <a:hueOff val="90359"/>
                <a:satOff val="-1890"/>
                <a:lumOff val="10516"/>
                <a:alphaOff val="0"/>
                <a:tint val="71000"/>
                <a:satMod val="112000"/>
              </a:schemeClr>
            </a:gs>
            <a:gs pos="68000">
              <a:schemeClr val="accent1">
                <a:shade val="50000"/>
                <a:hueOff val="90359"/>
                <a:satOff val="-1890"/>
                <a:lumOff val="10516"/>
                <a:alphaOff val="0"/>
                <a:tint val="86000"/>
              </a:schemeClr>
            </a:gs>
            <a:gs pos="100000">
              <a:schemeClr val="accent1">
                <a:shade val="50000"/>
                <a:hueOff val="90359"/>
                <a:satOff val="-1890"/>
                <a:lumOff val="10516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День открытых дверей в ОрГМА</a:t>
          </a:r>
          <a:endParaRPr lang="ru-RU" sz="18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3477" y="654340"/>
        <a:ext cx="1771933" cy="657310"/>
      </dsp:txXfrm>
    </dsp:sp>
    <dsp:sp modelId="{008076BE-FA9C-4ED3-A688-64B3FB70019C}">
      <dsp:nvSpPr>
        <dsp:cNvPr id="0" name=""/>
        <dsp:cNvSpPr/>
      </dsp:nvSpPr>
      <dsp:spPr>
        <a:xfrm>
          <a:off x="6428957" y="1816042"/>
          <a:ext cx="2577211" cy="93641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80719"/>
                <a:satOff val="-3780"/>
                <a:lumOff val="21031"/>
                <a:alphaOff val="0"/>
                <a:shade val="60000"/>
              </a:schemeClr>
            </a:gs>
            <a:gs pos="33000">
              <a:schemeClr val="accent1">
                <a:shade val="50000"/>
                <a:hueOff val="180719"/>
                <a:satOff val="-3780"/>
                <a:lumOff val="21031"/>
                <a:alphaOff val="0"/>
                <a:tint val="86500"/>
              </a:schemeClr>
            </a:gs>
            <a:gs pos="46750">
              <a:schemeClr val="accent1">
                <a:shade val="50000"/>
                <a:hueOff val="180719"/>
                <a:satOff val="-3780"/>
                <a:lumOff val="21031"/>
                <a:alphaOff val="0"/>
                <a:tint val="71000"/>
                <a:satMod val="112000"/>
              </a:schemeClr>
            </a:gs>
            <a:gs pos="53000">
              <a:schemeClr val="accent1">
                <a:shade val="50000"/>
                <a:hueOff val="180719"/>
                <a:satOff val="-3780"/>
                <a:lumOff val="21031"/>
                <a:alphaOff val="0"/>
                <a:tint val="71000"/>
                <a:satMod val="112000"/>
              </a:schemeClr>
            </a:gs>
            <a:gs pos="68000">
              <a:schemeClr val="accent1">
                <a:shade val="50000"/>
                <a:hueOff val="180719"/>
                <a:satOff val="-3780"/>
                <a:lumOff val="21031"/>
                <a:alphaOff val="0"/>
                <a:tint val="86000"/>
              </a:schemeClr>
            </a:gs>
            <a:gs pos="100000">
              <a:schemeClr val="accent1">
                <a:shade val="50000"/>
                <a:hueOff val="180719"/>
                <a:satOff val="-3780"/>
                <a:lumOff val="21031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Новый год,</a:t>
          </a:r>
          <a:endParaRPr lang="en-US" sz="2000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 февраля,</a:t>
          </a: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 марта</a:t>
          </a:r>
          <a:endParaRPr lang="ru-RU" sz="14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06381" y="1953177"/>
        <a:ext cx="1822363" cy="662144"/>
      </dsp:txXfrm>
    </dsp:sp>
    <dsp:sp modelId="{BB45F803-76B2-493A-A4CB-F85306255908}">
      <dsp:nvSpPr>
        <dsp:cNvPr id="0" name=""/>
        <dsp:cNvSpPr/>
      </dsp:nvSpPr>
      <dsp:spPr>
        <a:xfrm>
          <a:off x="4629344" y="3060291"/>
          <a:ext cx="2872292" cy="94175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71078"/>
                <a:satOff val="-5670"/>
                <a:lumOff val="31547"/>
                <a:alphaOff val="0"/>
                <a:shade val="60000"/>
              </a:schemeClr>
            </a:gs>
            <a:gs pos="33000">
              <a:schemeClr val="accent1">
                <a:shade val="50000"/>
                <a:hueOff val="271078"/>
                <a:satOff val="-5670"/>
                <a:lumOff val="31547"/>
                <a:alphaOff val="0"/>
                <a:tint val="86500"/>
              </a:schemeClr>
            </a:gs>
            <a:gs pos="46750">
              <a:schemeClr val="accent1">
                <a:shade val="50000"/>
                <a:hueOff val="271078"/>
                <a:satOff val="-5670"/>
                <a:lumOff val="31547"/>
                <a:alphaOff val="0"/>
                <a:tint val="71000"/>
                <a:satMod val="112000"/>
              </a:schemeClr>
            </a:gs>
            <a:gs pos="53000">
              <a:schemeClr val="accent1">
                <a:shade val="50000"/>
                <a:hueOff val="271078"/>
                <a:satOff val="-5670"/>
                <a:lumOff val="31547"/>
                <a:alphaOff val="0"/>
                <a:tint val="71000"/>
                <a:satMod val="112000"/>
              </a:schemeClr>
            </a:gs>
            <a:gs pos="68000">
              <a:schemeClr val="accent1">
                <a:shade val="50000"/>
                <a:hueOff val="271078"/>
                <a:satOff val="-5670"/>
                <a:lumOff val="31547"/>
                <a:alphaOff val="0"/>
                <a:tint val="86000"/>
              </a:schemeClr>
            </a:gs>
            <a:gs pos="100000">
              <a:schemeClr val="accent1">
                <a:shade val="50000"/>
                <a:hueOff val="271078"/>
                <a:satOff val="-5670"/>
                <a:lumOff val="31547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музеи ОрГМА, кафедры ОрГМА</a:t>
          </a:r>
          <a:endParaRPr lang="ru-RU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49981" y="3198208"/>
        <a:ext cx="2031018" cy="665919"/>
      </dsp:txXfrm>
    </dsp:sp>
    <dsp:sp modelId="{816D0B1D-514B-4998-8A39-90049A71CB86}">
      <dsp:nvSpPr>
        <dsp:cNvPr id="0" name=""/>
        <dsp:cNvSpPr/>
      </dsp:nvSpPr>
      <dsp:spPr>
        <a:xfrm>
          <a:off x="3460306" y="3856842"/>
          <a:ext cx="2472040" cy="1169808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shade val="60000"/>
              </a:schemeClr>
            </a:gs>
            <a:gs pos="33000">
              <a:schemeClr val="accent1">
                <a:shade val="50000"/>
                <a:hueOff val="361437"/>
                <a:satOff val="-7560"/>
                <a:lumOff val="42063"/>
                <a:alphaOff val="0"/>
                <a:tint val="86500"/>
              </a:schemeClr>
            </a:gs>
            <a:gs pos="46750">
              <a:schemeClr val="accent1">
                <a:shade val="50000"/>
                <a:hueOff val="361437"/>
                <a:satOff val="-7560"/>
                <a:lumOff val="42063"/>
                <a:alphaOff val="0"/>
                <a:tint val="71000"/>
                <a:satMod val="112000"/>
              </a:schemeClr>
            </a:gs>
            <a:gs pos="53000">
              <a:schemeClr val="accent1">
                <a:shade val="50000"/>
                <a:hueOff val="361437"/>
                <a:satOff val="-7560"/>
                <a:lumOff val="42063"/>
                <a:alphaOff val="0"/>
                <a:tint val="71000"/>
                <a:satMod val="112000"/>
              </a:schemeClr>
            </a:gs>
            <a:gs pos="68000">
              <a:schemeClr val="accent1">
                <a:shade val="50000"/>
                <a:hueOff val="361437"/>
                <a:satOff val="-7560"/>
                <a:lumOff val="42063"/>
                <a:alphaOff val="0"/>
                <a:tint val="86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спортивные мероприятия ОрГМА</a:t>
          </a:r>
          <a:endParaRPr lang="ru-RU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2328" y="4028156"/>
        <a:ext cx="1747996" cy="827180"/>
      </dsp:txXfrm>
    </dsp:sp>
    <dsp:sp modelId="{A600723C-FC6C-4EE8-9C03-132D4E4BB700}">
      <dsp:nvSpPr>
        <dsp:cNvPr id="0" name=""/>
        <dsp:cNvSpPr/>
      </dsp:nvSpPr>
      <dsp:spPr>
        <a:xfrm>
          <a:off x="1780401" y="3008244"/>
          <a:ext cx="2929013" cy="99380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71078"/>
                <a:satOff val="-5670"/>
                <a:lumOff val="31547"/>
                <a:alphaOff val="0"/>
                <a:shade val="60000"/>
              </a:schemeClr>
            </a:gs>
            <a:gs pos="33000">
              <a:schemeClr val="accent1">
                <a:shade val="50000"/>
                <a:hueOff val="271078"/>
                <a:satOff val="-5670"/>
                <a:lumOff val="31547"/>
                <a:alphaOff val="0"/>
                <a:tint val="86500"/>
              </a:schemeClr>
            </a:gs>
            <a:gs pos="46750">
              <a:schemeClr val="accent1">
                <a:shade val="50000"/>
                <a:hueOff val="271078"/>
                <a:satOff val="-5670"/>
                <a:lumOff val="31547"/>
                <a:alphaOff val="0"/>
                <a:tint val="71000"/>
                <a:satMod val="112000"/>
              </a:schemeClr>
            </a:gs>
            <a:gs pos="53000">
              <a:schemeClr val="accent1">
                <a:shade val="50000"/>
                <a:hueOff val="271078"/>
                <a:satOff val="-5670"/>
                <a:lumOff val="31547"/>
                <a:alphaOff val="0"/>
                <a:tint val="71000"/>
                <a:satMod val="112000"/>
              </a:schemeClr>
            </a:gs>
            <a:gs pos="68000">
              <a:schemeClr val="accent1">
                <a:shade val="50000"/>
                <a:hueOff val="271078"/>
                <a:satOff val="-5670"/>
                <a:lumOff val="31547"/>
                <a:alphaOff val="0"/>
                <a:tint val="86000"/>
              </a:schemeClr>
            </a:gs>
            <a:gs pos="100000">
              <a:schemeClr val="accent1">
                <a:shade val="50000"/>
                <a:hueOff val="271078"/>
                <a:satOff val="-5670"/>
                <a:lumOff val="31547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встречи с преподавателями ОрГМА</a:t>
          </a:r>
          <a:endParaRPr lang="ru-RU" sz="18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09345" y="3153784"/>
        <a:ext cx="2071125" cy="702726"/>
      </dsp:txXfrm>
    </dsp:sp>
    <dsp:sp modelId="{5B26F949-7E61-4606-8D28-DE55BC15BDD2}">
      <dsp:nvSpPr>
        <dsp:cNvPr id="0" name=""/>
        <dsp:cNvSpPr/>
      </dsp:nvSpPr>
      <dsp:spPr>
        <a:xfrm>
          <a:off x="131224" y="1785380"/>
          <a:ext cx="2565999" cy="1134350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80719"/>
                <a:satOff val="-3780"/>
                <a:lumOff val="21031"/>
                <a:alphaOff val="0"/>
                <a:shade val="60000"/>
              </a:schemeClr>
            </a:gs>
            <a:gs pos="33000">
              <a:schemeClr val="accent1">
                <a:shade val="50000"/>
                <a:hueOff val="180719"/>
                <a:satOff val="-3780"/>
                <a:lumOff val="21031"/>
                <a:alphaOff val="0"/>
                <a:tint val="86500"/>
              </a:schemeClr>
            </a:gs>
            <a:gs pos="46750">
              <a:schemeClr val="accent1">
                <a:shade val="50000"/>
                <a:hueOff val="180719"/>
                <a:satOff val="-3780"/>
                <a:lumOff val="21031"/>
                <a:alphaOff val="0"/>
                <a:tint val="71000"/>
                <a:satMod val="112000"/>
              </a:schemeClr>
            </a:gs>
            <a:gs pos="53000">
              <a:schemeClr val="accent1">
                <a:shade val="50000"/>
                <a:hueOff val="180719"/>
                <a:satOff val="-3780"/>
                <a:lumOff val="21031"/>
                <a:alphaOff val="0"/>
                <a:tint val="71000"/>
                <a:satMod val="112000"/>
              </a:schemeClr>
            </a:gs>
            <a:gs pos="68000">
              <a:schemeClr val="accent1">
                <a:shade val="50000"/>
                <a:hueOff val="180719"/>
                <a:satOff val="-3780"/>
                <a:lumOff val="21031"/>
                <a:alphaOff val="0"/>
                <a:tint val="86000"/>
              </a:schemeClr>
            </a:gs>
            <a:gs pos="100000">
              <a:schemeClr val="accent1">
                <a:shade val="50000"/>
                <a:hueOff val="180719"/>
                <a:satOff val="-3780"/>
                <a:lumOff val="21031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Заседания </a:t>
          </a:r>
          <a:r>
            <a:rPr lang="ru-RU" sz="1800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старостата</a:t>
          </a:r>
          <a:endParaRPr lang="ru-RU" sz="11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7006" y="1951502"/>
        <a:ext cx="1814435" cy="802106"/>
      </dsp:txXfrm>
    </dsp:sp>
    <dsp:sp modelId="{3C7DD8F6-65CD-4DA5-9B5E-0E7D04DC2A2A}">
      <dsp:nvSpPr>
        <dsp:cNvPr id="0" name=""/>
        <dsp:cNvSpPr/>
      </dsp:nvSpPr>
      <dsp:spPr>
        <a:xfrm>
          <a:off x="1915894" y="518202"/>
          <a:ext cx="2550724" cy="92956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90359"/>
                <a:satOff val="-1890"/>
                <a:lumOff val="10516"/>
                <a:alphaOff val="0"/>
                <a:shade val="60000"/>
              </a:schemeClr>
            </a:gs>
            <a:gs pos="33000">
              <a:schemeClr val="accent1">
                <a:shade val="50000"/>
                <a:hueOff val="90359"/>
                <a:satOff val="-1890"/>
                <a:lumOff val="10516"/>
                <a:alphaOff val="0"/>
                <a:tint val="86500"/>
              </a:schemeClr>
            </a:gs>
            <a:gs pos="46750">
              <a:schemeClr val="accent1">
                <a:shade val="50000"/>
                <a:hueOff val="90359"/>
                <a:satOff val="-1890"/>
                <a:lumOff val="10516"/>
                <a:alphaOff val="0"/>
                <a:tint val="71000"/>
                <a:satMod val="112000"/>
              </a:schemeClr>
            </a:gs>
            <a:gs pos="53000">
              <a:schemeClr val="accent1">
                <a:shade val="50000"/>
                <a:hueOff val="90359"/>
                <a:satOff val="-1890"/>
                <a:lumOff val="10516"/>
                <a:alphaOff val="0"/>
                <a:tint val="71000"/>
                <a:satMod val="112000"/>
              </a:schemeClr>
            </a:gs>
            <a:gs pos="68000">
              <a:schemeClr val="accent1">
                <a:shade val="50000"/>
                <a:hueOff val="90359"/>
                <a:satOff val="-1890"/>
                <a:lumOff val="10516"/>
                <a:alphaOff val="0"/>
                <a:tint val="86000"/>
              </a:schemeClr>
            </a:gs>
            <a:gs pos="100000">
              <a:schemeClr val="accent1">
                <a:shade val="50000"/>
                <a:hueOff val="90359"/>
                <a:satOff val="-1890"/>
                <a:lumOff val="10516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Олимпиада «Первые шаги в медицину»</a:t>
          </a:r>
          <a:endParaRPr lang="ru-RU" sz="18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9439" y="654334"/>
        <a:ext cx="1803634" cy="6573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54762-1FB2-4676-8E62-EDCED878409C}">
      <dsp:nvSpPr>
        <dsp:cNvPr id="0" name=""/>
        <dsp:cNvSpPr/>
      </dsp:nvSpPr>
      <dsp:spPr>
        <a:xfrm>
          <a:off x="0" y="165"/>
          <a:ext cx="8645562" cy="114266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</a:rPr>
            <a:t>Воспитательная работа со слушателями курсов по подготовке к поступлению в вуз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55781" y="55946"/>
        <a:ext cx="8534000" cy="1031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A30CC-ABC7-49A1-9008-B14E1FCEBE91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01250-F49D-4AB7-BD61-B2EE395DC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1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2DF3E-BEA2-4124-A8C0-BF00F94C5DD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2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2DF3E-BEA2-4124-A8C0-BF00F94C5DD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2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22.02.2013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0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22.02.2013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22.02.2013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25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22.02.2013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7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22.02.2013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22.02.2013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22.02.2013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22.02.2013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2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22.02.2013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22.02.2013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0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22.02.2013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5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3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5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3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8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7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9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0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8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9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8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4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2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9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22.02.2013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81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11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13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22.02.2013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41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8000">
        <p:cut/>
      </p:transition>
    </mc:Choice>
    <mc:Fallback xmlns="">
      <p:transition advClick="0" advTm="8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Layout" Target="../diagrams/layout6.xml"/><Relationship Id="rId3" Type="http://schemas.openxmlformats.org/officeDocument/2006/relationships/image" Target="../media/image31.jpeg"/><Relationship Id="rId7" Type="http://schemas.openxmlformats.org/officeDocument/2006/relationships/diagramLayout" Target="../diagrams/layout5.xml"/><Relationship Id="rId12" Type="http://schemas.openxmlformats.org/officeDocument/2006/relationships/diagramData" Target="../diagrams/data6.xml"/><Relationship Id="rId2" Type="http://schemas.openxmlformats.org/officeDocument/2006/relationships/image" Target="../media/image30.jpeg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46.xml"/><Relationship Id="rId6" Type="http://schemas.openxmlformats.org/officeDocument/2006/relationships/diagramData" Target="../diagrams/data5.xml"/><Relationship Id="rId11" Type="http://schemas.openxmlformats.org/officeDocument/2006/relationships/image" Target="../media/image34.jpeg"/><Relationship Id="rId5" Type="http://schemas.openxmlformats.org/officeDocument/2006/relationships/image" Target="../media/image33.jpeg"/><Relationship Id="rId15" Type="http://schemas.openxmlformats.org/officeDocument/2006/relationships/diagramColors" Target="../diagrams/colors6.xml"/><Relationship Id="rId10" Type="http://schemas.microsoft.com/office/2007/relationships/diagramDrawing" Target="../diagrams/drawing5.xml"/><Relationship Id="rId4" Type="http://schemas.openxmlformats.org/officeDocument/2006/relationships/image" Target="../media/image32.jpeg"/><Relationship Id="rId9" Type="http://schemas.openxmlformats.org/officeDocument/2006/relationships/diagramColors" Target="../diagrams/colors5.xml"/><Relationship Id="rId1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036496" cy="6669360"/>
          </a:xfrm>
        </p:spPr>
        <p:txBody>
          <a:bodyPr anchor="ctr">
            <a:normAutofit/>
          </a:bodyPr>
          <a:lstStyle/>
          <a:p>
            <a:pPr lvl="0"/>
            <a:r>
              <a:rPr lang="ru-RU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</a:t>
            </a: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профориентационной работы и довузовского </a:t>
            </a: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b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ОрГМА </a:t>
            </a:r>
            <a:endParaRPr lang="ru-RU" sz="8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9078"/>
            <a:ext cx="2339752" cy="191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30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642">
        <p:cut/>
      </p:transition>
    </mc:Choice>
    <mc:Fallback xmlns="">
      <p:transition advClick="0" advTm="8642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 anchor="t">
            <a:noAutofit/>
          </a:bodyPr>
          <a:lstStyle/>
          <a:p>
            <a:pPr marL="137160" indent="0" algn="ctr"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очной  и заочной школы </a:t>
            </a:r>
          </a:p>
          <a:p>
            <a:pPr marL="137160" indent="0" algn="ctr"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Юный медик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 со школами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Оренбурга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сотрудничество 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СОШ №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Абдулинского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сотрудничество с Лицеем Акбулакского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района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F:\фото отдела 2011-2012\P1010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673" y="4573325"/>
            <a:ext cx="2218649" cy="166398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3" descr="F:\фото олимпиады\2012 февраль новые фото 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573325"/>
            <a:ext cx="2218649" cy="166398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10" y="5209927"/>
            <a:ext cx="1042989" cy="147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5193547"/>
            <a:ext cx="1445382" cy="150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5209927"/>
            <a:ext cx="1040574" cy="146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03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honeycomb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9458"/>
            <a:ext cx="9036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1 </a:t>
            </a:r>
            <a:r>
              <a:rPr lang="ru-RU" sz="4800" b="1" dirty="0" smtClean="0">
                <a:solidFill>
                  <a:srgbClr val="C00000"/>
                </a:solidFill>
              </a:rPr>
              <a:t>уровень программы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школы: </a:t>
            </a:r>
            <a:r>
              <a:rPr lang="ru-RU" sz="4000" b="1" dirty="0">
                <a:solidFill>
                  <a:srgbClr val="003300"/>
                </a:solidFill>
              </a:rPr>
              <a:t>пропедевтический</a:t>
            </a:r>
            <a:r>
              <a:rPr lang="ru-RU" sz="4000" b="1" dirty="0">
                <a:solidFill>
                  <a:prstClr val="white"/>
                </a:solidFill>
              </a:rPr>
              <a:t> </a:t>
            </a:r>
            <a:endParaRPr lang="ru-RU" sz="40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4000" b="1" dirty="0" smtClean="0">
                <a:solidFill>
                  <a:prstClr val="white"/>
                </a:solidFill>
              </a:rPr>
              <a:t>(</a:t>
            </a:r>
            <a:r>
              <a:rPr lang="ru-RU" sz="4000" b="1" dirty="0">
                <a:solidFill>
                  <a:prstClr val="white"/>
                </a:solidFill>
              </a:rPr>
              <a:t>для учащихся 9-х классов</a:t>
            </a:r>
            <a:r>
              <a:rPr lang="ru-RU" sz="4000" b="1" dirty="0" smtClean="0">
                <a:solidFill>
                  <a:prstClr val="white"/>
                </a:solidFill>
              </a:rPr>
              <a:t>) </a:t>
            </a:r>
          </a:p>
          <a:p>
            <a:pPr algn="ctr"/>
            <a:endParaRPr lang="ru-RU" sz="4000" b="1" dirty="0">
              <a:solidFill>
                <a:prstClr val="white"/>
              </a:solidFill>
            </a:endParaRPr>
          </a:p>
          <a:p>
            <a:r>
              <a:rPr lang="ru-RU" sz="4000" b="1" dirty="0" smtClean="0">
                <a:solidFill>
                  <a:srgbClr val="99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</a:t>
            </a:r>
            <a:r>
              <a:rPr lang="ru-RU" sz="4000" b="1" dirty="0">
                <a:solidFill>
                  <a:srgbClr val="99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sz="40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погружение </a:t>
            </a:r>
            <a:r>
              <a:rPr lang="ru-RU" sz="4000" b="1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учащихся в </a:t>
            </a:r>
            <a:r>
              <a:rPr lang="ru-RU" sz="40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медицинскую профессию</a:t>
            </a:r>
          </a:p>
        </p:txBody>
      </p:sp>
      <p:pic>
        <p:nvPicPr>
          <p:cNvPr id="2050" name="Picture 2" descr="F:\Школа г. Абдулино\фото по вессеней сессии Абдулино 16-18.05.2012г\P1020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3010638" cy="21505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F:\Школа г. Абдулино\фото по вессеней сессии Абдулино 16-18.05.2012г\P1020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09117"/>
            <a:ext cx="2886067" cy="2164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719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honeycomb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03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 уровень программы школы: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solidFill>
                  <a:srgbClr val="003300"/>
                </a:solidFill>
              </a:rPr>
              <a:t>развивающий</a:t>
            </a:r>
            <a:r>
              <a:rPr lang="ru-RU" sz="4400" b="1" dirty="0" smtClean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(</a:t>
            </a:r>
            <a:r>
              <a:rPr lang="ru-RU" sz="3200" b="1" dirty="0">
                <a:solidFill>
                  <a:prstClr val="white"/>
                </a:solidFill>
              </a:rPr>
              <a:t>для учащихся </a:t>
            </a:r>
            <a:r>
              <a:rPr lang="ru-RU" sz="3200" b="1" dirty="0" smtClean="0">
                <a:solidFill>
                  <a:prstClr val="white"/>
                </a:solidFill>
              </a:rPr>
              <a:t>10-х </a:t>
            </a:r>
            <a:r>
              <a:rPr lang="ru-RU" sz="3200" b="1" dirty="0">
                <a:solidFill>
                  <a:prstClr val="white"/>
                </a:solidFill>
              </a:rPr>
              <a:t>классов</a:t>
            </a:r>
            <a:r>
              <a:rPr lang="ru-RU" sz="3200" b="1" dirty="0" smtClean="0">
                <a:solidFill>
                  <a:prstClr val="white"/>
                </a:solidFill>
              </a:rPr>
              <a:t>) </a:t>
            </a:r>
            <a:endParaRPr lang="ru-RU" sz="3200" b="1" dirty="0">
              <a:solidFill>
                <a:prstClr val="white"/>
              </a:solidFill>
            </a:endParaRPr>
          </a:p>
          <a:p>
            <a:r>
              <a:rPr lang="ru-RU" sz="3600" b="1" dirty="0" smtClean="0">
                <a:solidFill>
                  <a:srgbClr val="99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</a:t>
            </a:r>
            <a:r>
              <a:rPr lang="ru-RU" sz="3600" b="1" dirty="0">
                <a:solidFill>
                  <a:srgbClr val="99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ru-RU" sz="3600" b="1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расширение кругозора учащихся и получение более глубоких знаний в области естественных </a:t>
            </a:r>
            <a:r>
              <a:rPr lang="ru-RU" sz="36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наук</a:t>
            </a:r>
          </a:p>
          <a:p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F:\Презентации и фото отдела 2012\Презентации и фото\фото\P1010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3" y="4797152"/>
            <a:ext cx="2635355" cy="16490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3075" name="Picture 3" descr="F:\Презентации и фото отдела 2012\Презентации и фото\фото\P10109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73990"/>
            <a:ext cx="2543405" cy="18954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3076" name="Picture 4" descr="F:\Презентации и фото отдела 2012\Презентации и фото\фото\P10109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72388"/>
            <a:ext cx="2306907" cy="173008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241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8000">
        <p14:honeycomb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0364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3 уровень программы школы: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400" b="1" dirty="0" smtClean="0">
                <a:solidFill>
                  <a:srgbClr val="003300"/>
                </a:solidFill>
              </a:rPr>
              <a:t>основной</a:t>
            </a:r>
            <a:endParaRPr lang="ru-RU" sz="4400" b="1" dirty="0" smtClean="0">
              <a:solidFill>
                <a:prstClr val="white"/>
              </a:solidFill>
            </a:endParaRPr>
          </a:p>
          <a:p>
            <a:pPr algn="ctr"/>
            <a:r>
              <a:rPr lang="ru-RU" sz="3200" b="1" dirty="0" smtClean="0">
                <a:solidFill>
                  <a:prstClr val="white"/>
                </a:solidFill>
              </a:rPr>
              <a:t>(для учащихся 11-х классов) </a:t>
            </a:r>
          </a:p>
          <a:p>
            <a:r>
              <a:rPr lang="ru-RU" sz="4400" b="1" dirty="0" smtClean="0">
                <a:solidFill>
                  <a:srgbClr val="9900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 </a:t>
            </a:r>
            <a:r>
              <a:rPr lang="ru-RU" sz="40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подготовка </a:t>
            </a:r>
            <a:r>
              <a:rPr lang="ru-RU" sz="4000" b="1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 </a:t>
            </a:r>
            <a:endParaRPr lang="ru-RU" sz="4000" b="1" dirty="0" smtClean="0">
              <a:solidFill>
                <a:srgbClr val="0033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4000" b="1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0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успешной </a:t>
            </a:r>
            <a:r>
              <a:rPr lang="ru-RU" sz="4000" b="1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сдаче ЕГЭ </a:t>
            </a:r>
            <a:r>
              <a:rPr lang="ru-RU" sz="40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</a:t>
            </a:r>
          </a:p>
          <a:p>
            <a:r>
              <a:rPr lang="ru-RU" sz="4000" b="1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0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профильным дисциплинам,</a:t>
            </a:r>
          </a:p>
          <a:p>
            <a:r>
              <a:rPr lang="ru-RU" sz="4000" b="1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0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необходимым для</a:t>
            </a:r>
          </a:p>
          <a:p>
            <a:r>
              <a:rPr lang="ru-RU" sz="4000" b="1" dirty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000" b="1" dirty="0" smtClean="0">
                <a:solidFill>
                  <a:srgbClr val="00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поступления в ОрГМА </a:t>
            </a:r>
            <a:endParaRPr lang="ru-RU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3" descr="F:\фото олимпиады\2012 февраль новые фото 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093727"/>
            <a:ext cx="2195736" cy="164680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093726"/>
            <a:ext cx="2160240" cy="178073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914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8000">
        <p14:honeycomb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ярмарка 10.02.12г\P1010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2996952"/>
            <a:ext cx="2512431" cy="188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 anchor="t">
            <a:noAutofit/>
          </a:bodyPr>
          <a:lstStyle/>
          <a:p>
            <a:pPr lvl="0"/>
            <a:r>
              <a:rPr lang="ru-RU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6.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	 Мероприятия в городах и районах Оренбургской области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1484313"/>
            <a:ext cx="8964613" cy="5113337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/>
              <a:t>  </a:t>
            </a:r>
            <a:endParaRPr lang="ru-RU" sz="2400" b="1" dirty="0">
              <a:ln w="50800"/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5" descr="F:\благодарственное письм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6838"/>
            <a:ext cx="2672679" cy="1912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412776"/>
            <a:ext cx="8244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</a:t>
            </a:r>
            <a:r>
              <a:rPr lang="ru-RU" sz="3200" b="1" dirty="0" smtClean="0">
                <a:solidFill>
                  <a:srgbClr val="C00000"/>
                </a:solidFill>
              </a:rPr>
              <a:t>1. выставка – ярмарка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 учебных и рабочих мест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 г. Оренбурга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2. специализированная выставка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«Образование и карьера»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3.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специализированная выставка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«Образование и карьера» 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районные дни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открытых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дверей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вузовский 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профориентационной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endParaRPr lang="ru-RU" sz="2000" dirty="0"/>
          </a:p>
        </p:txBody>
      </p:sp>
      <p:pic>
        <p:nvPicPr>
          <p:cNvPr id="1027" name="Picture 3" descr="D:\Фото\фото пресс-конференции\2012 март-апрель  фото отдела ПР и ДО 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0" y="4881167"/>
            <a:ext cx="2483769" cy="1862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 anchor="t">
            <a:noAutofit/>
          </a:bodyPr>
          <a:lstStyle/>
          <a:p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ΙΙ.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Работа с профильными классами  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работа с медицинскими колледжами Оренбурга и Оренбургской области</a:t>
            </a:r>
            <a:endParaRPr lang="ru-RU" sz="3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500174"/>
            <a:ext cx="9001156" cy="5241194"/>
          </a:xfrm>
        </p:spPr>
        <p:txBody>
          <a:bodyPr>
            <a:noAutofit/>
          </a:bodyPr>
          <a:lstStyle/>
          <a:p>
            <a:pPr marL="396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Сотрудничество ОрГМА с</a:t>
            </a:r>
          </a:p>
          <a:p>
            <a:pPr marL="396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+mj-lt"/>
              </a:rPr>
              <a:t>СОШ № 73 г. Оренбурга</a:t>
            </a:r>
            <a:endParaRPr lang="ru-RU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396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СОШ </a:t>
            </a:r>
            <a:r>
              <a:rPr lang="ru-RU" dirty="0">
                <a:solidFill>
                  <a:srgbClr val="FF0000"/>
                </a:solidFill>
                <a:latin typeface="+mj-lt"/>
                <a:cs typeface="Arial" pitchFamily="34" charset="0"/>
              </a:rPr>
              <a:t>№ 27 г. Орска</a:t>
            </a:r>
          </a:p>
          <a:p>
            <a:pPr marL="396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  <a:latin typeface="+mj-lt"/>
                <a:cs typeface="Arial" pitchFamily="34" charset="0"/>
              </a:rPr>
              <a:t>гимназия №1 г. </a:t>
            </a:r>
            <a:r>
              <a:rPr lang="ru-RU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Бузулука</a:t>
            </a:r>
          </a:p>
          <a:p>
            <a:pPr marL="396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Оренбургский медицинский колледж</a:t>
            </a:r>
          </a:p>
          <a:p>
            <a:pPr marL="396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Оренбургского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института путей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сообщения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 </a:t>
            </a:r>
            <a:endParaRPr lang="ru-RU" dirty="0" smtClean="0">
              <a:solidFill>
                <a:srgbClr val="FF0000"/>
              </a:solidFill>
              <a:latin typeface="+mj-lt"/>
            </a:endParaRPr>
          </a:p>
          <a:p>
            <a:pPr marL="396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Оренбургский областной медицинский колледж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 </a:t>
            </a:r>
            <a:endParaRPr lang="ru-RU" dirty="0" smtClean="0">
              <a:solidFill>
                <a:srgbClr val="FF0000"/>
              </a:solidFill>
              <a:latin typeface="+mj-lt"/>
            </a:endParaRPr>
          </a:p>
          <a:p>
            <a:pPr marL="396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FF0000"/>
                </a:solidFill>
                <a:latin typeface="+mj-lt"/>
              </a:rPr>
              <a:t>Орский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 медицинский колледж</a:t>
            </a:r>
            <a:endParaRPr lang="ru-RU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4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5000">
        <p:circle/>
      </p:transition>
    </mc:Choice>
    <mc:Fallback xmlns="">
      <p:transition spd="slow" advClick="0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9036496" cy="10801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 готовы стать абитуриентом </a:t>
            </a:r>
            <a:br>
              <a:rPr lang="ru-RU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медицинской академии?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9036496" cy="4104456"/>
          </a:xfrm>
        </p:spPr>
        <p:txBody>
          <a:bodyPr>
            <a:normAutofit fontScale="92500" lnSpcReduction="20000"/>
          </a:bodyPr>
          <a:lstStyle/>
          <a:p>
            <a:pPr lvl="0" algn="l">
              <a:buFont typeface="Wingdings" pitchFamily="2" charset="2"/>
              <a:buChar char="v"/>
            </a:pPr>
            <a:r>
              <a:rPr lang="ru-RU" sz="3000" dirty="0" smtClean="0">
                <a:solidFill>
                  <a:schemeClr val="tx1"/>
                </a:solidFill>
              </a:rPr>
              <a:t> Обширный перечень качественных услуг в системе       </a:t>
            </a:r>
          </a:p>
          <a:p>
            <a:pPr lvl="0" algn="l"/>
            <a:r>
              <a:rPr lang="ru-RU" sz="3000" dirty="0" smtClean="0">
                <a:solidFill>
                  <a:schemeClr val="tx1"/>
                </a:solidFill>
              </a:rPr>
              <a:t>     образования.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3000" dirty="0" smtClean="0">
                <a:solidFill>
                  <a:schemeClr val="tx1"/>
                </a:solidFill>
              </a:rPr>
              <a:t>Быстрое освоение новых, систематизирование </a:t>
            </a:r>
          </a:p>
          <a:p>
            <a:pPr lvl="0" algn="l"/>
            <a:r>
              <a:rPr lang="ru-RU" sz="3000" dirty="0" smtClean="0">
                <a:solidFill>
                  <a:schemeClr val="tx1"/>
                </a:solidFill>
              </a:rPr>
              <a:t>     полученных ранее знаний.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3000" dirty="0" smtClean="0">
                <a:solidFill>
                  <a:schemeClr val="tx1"/>
                </a:solidFill>
              </a:rPr>
              <a:t>Психологическая адаптация к будущей более </a:t>
            </a:r>
          </a:p>
          <a:p>
            <a:pPr lvl="0" algn="l"/>
            <a:r>
              <a:rPr lang="ru-RU" sz="3000" dirty="0" smtClean="0">
                <a:solidFill>
                  <a:schemeClr val="tx1"/>
                </a:solidFill>
              </a:rPr>
              <a:t>     высокой ступени образования.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3000" dirty="0" smtClean="0">
                <a:solidFill>
                  <a:schemeClr val="tx1"/>
                </a:solidFill>
              </a:rPr>
              <a:t>Профориентационная работа помогает  </a:t>
            </a:r>
          </a:p>
          <a:p>
            <a:pPr lvl="0" algn="l"/>
            <a:r>
              <a:rPr lang="ru-RU" sz="3000" dirty="0" smtClean="0">
                <a:solidFill>
                  <a:schemeClr val="tx1"/>
                </a:solidFill>
              </a:rPr>
              <a:t>     сориентироваться и сделать окончательный выбор        </a:t>
            </a:r>
          </a:p>
          <a:p>
            <a:pPr algn="l"/>
            <a:r>
              <a:rPr lang="ru-RU" sz="3000" dirty="0" smtClean="0">
                <a:solidFill>
                  <a:schemeClr val="tx1"/>
                </a:solidFill>
              </a:rPr>
              <a:t>     профессии.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l"/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373216"/>
            <a:ext cx="9144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Ждем Вас на курсах по подготовке к поступлению в вуз!</a:t>
            </a:r>
            <a:endParaRPr lang="ru-RU" sz="2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0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cut/>
      </p:transition>
    </mc:Choice>
    <mc:Fallback xmlns="">
      <p:transition advClick="0"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797152"/>
            <a:ext cx="3000396" cy="173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8002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Выпускники </a:t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курсов по подготовке к поступлению в вуз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8229600" cy="46543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/>
              <a:t>имеют глубокие знания по профильным дисциплинам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/>
              <a:t>профессионально ориентированы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/>
              <a:t>приобретают психологическую и социальную совместимость с будущей профессией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2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cut/>
      </p:transition>
    </mc:Choice>
    <mc:Fallback xmlns="">
      <p:transition advClick="0"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94421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3100" b="1" dirty="0" smtClean="0"/>
              <a:t>Организация обучения слушателей курсов по подготовке к поступлению в вуз</a:t>
            </a:r>
            <a:br>
              <a:rPr lang="ru-RU" sz="3100" b="1" dirty="0" smtClean="0"/>
            </a:b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учащихся 11 классов школ </a:t>
            </a:r>
            <a:br>
              <a:rPr lang="ru-RU" sz="4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Оренбурга и Оренбургского района.</a:t>
            </a:r>
            <a:r>
              <a:rPr lang="ru-RU" sz="53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  <a:effectLst>
            <a:innerShdw blurRad="114300">
              <a:prstClr val="black"/>
            </a:innerShdw>
          </a:effectLst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 обучения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очная.</a:t>
            </a:r>
            <a:endParaRPr lang="ru-RU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Курс обучения  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8,5 месяцев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Сроки обучения   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1 октября по 10 июня</a:t>
            </a:r>
            <a:endParaRPr lang="ru-RU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Расписание занятий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5раз в неделю с 15.00  до 20.00</a:t>
            </a:r>
            <a:endParaRPr lang="ru-RU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                                        (кроме субботы, воскресенья)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Слушатели проходят углубленное изучение предметов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химии, биологии и русского языка</a:t>
            </a:r>
            <a:r>
              <a:rPr lang="ru-RU" dirty="0" smtClean="0"/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Занятия проходят в виде лекций, практических занятий, семинаров, текущих и итоговых зачетов.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4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cut/>
      </p:transition>
    </mc:Choice>
    <mc:Fallback xmlns="">
      <p:transition advClick="0"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prstClr val="white"/>
                </a:solidFill>
              </a:rPr>
              <a:t>Организация обучения слушателей курсов по подготовке к поступлению в </a:t>
            </a:r>
            <a:r>
              <a:rPr lang="ru-RU" sz="3100" b="1" dirty="0" smtClean="0">
                <a:solidFill>
                  <a:prstClr val="white"/>
                </a:solidFill>
              </a:rPr>
              <a:t>вуз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учащихся 10 классов школ </a:t>
            </a:r>
            <a:b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Оренбурга и Оренбургского района.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1560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 обучения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очная.</a:t>
            </a:r>
            <a:endParaRPr lang="ru-RU" sz="3000" dirty="0" smtClean="0"/>
          </a:p>
          <a:p>
            <a:pPr>
              <a:buNone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Курс обучения           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года</a:t>
            </a:r>
            <a:endParaRPr lang="ru-RU" sz="3000" dirty="0" smtClean="0"/>
          </a:p>
          <a:p>
            <a:pPr>
              <a:buNone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Сроки обучения        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1 октября  по 30 мая</a:t>
            </a:r>
          </a:p>
          <a:p>
            <a:pPr>
              <a:buNone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Расписание занятий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раза в неделю с 16.30 до 20.30</a:t>
            </a:r>
            <a:endParaRPr lang="ru-RU" sz="3000" dirty="0" smtClean="0"/>
          </a:p>
          <a:p>
            <a:pPr>
              <a:buNone/>
            </a:pP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курса: </a:t>
            </a:r>
          </a:p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постепенная </a:t>
            </a:r>
            <a:r>
              <a:rPr lang="ru-RU" sz="2600" dirty="0" smtClean="0"/>
              <a:t>адаптация за счет использования вузовских форм учебных занятий более высокого уровня профильных дисциплин 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2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химии, биологии, русского языка)</a:t>
            </a:r>
            <a:r>
              <a:rPr lang="ru-RU" sz="2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sz="2600" dirty="0" smtClean="0"/>
          </a:p>
          <a:p>
            <a:pPr lvl="0">
              <a:buFont typeface="Wingdings" pitchFamily="2" charset="2"/>
              <a:buChar char="v"/>
            </a:pPr>
            <a:r>
              <a:rPr lang="ru-RU" sz="2600" dirty="0" smtClean="0"/>
              <a:t> меньшая недельная нагрузка.</a:t>
            </a:r>
          </a:p>
          <a:p>
            <a:pPr lvl="0">
              <a:buFont typeface="Wingdings" pitchFamily="2" charset="2"/>
              <a:buChar char="v"/>
            </a:pPr>
            <a:r>
              <a:rPr lang="ru-RU" sz="2600" dirty="0" smtClean="0"/>
              <a:t>знакомство с традициями вуза.</a:t>
            </a:r>
          </a:p>
          <a:p>
            <a:pPr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649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cut/>
      </p:transition>
    </mc:Choice>
    <mc:Fallback xmlns="">
      <p:transition advClick="0"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 anchor="ctr"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Основные направления 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работы отдела ПР и 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ДО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30874893"/>
              </p:ext>
            </p:extLst>
          </p:nvPr>
        </p:nvGraphicFramePr>
        <p:xfrm>
          <a:off x="0" y="1772816"/>
          <a:ext cx="8028384" cy="4294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9083" y="4797152"/>
            <a:ext cx="4127156" cy="204428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716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3100" b="1" dirty="0">
                <a:solidFill>
                  <a:prstClr val="white"/>
                </a:solidFill>
              </a:rPr>
              <a:t>Организация обучения слушателей курсов по подготовке к поступлению в </a:t>
            </a:r>
            <a:r>
              <a:rPr lang="ru-RU" sz="3100" b="1" dirty="0" smtClean="0">
                <a:solidFill>
                  <a:prstClr val="white"/>
                </a:solidFill>
              </a:rPr>
              <a:t>вуз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учащихся 11 классов школ Оренбургской области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15605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 обучения </a:t>
            </a:r>
            <a:r>
              <a:rPr lang="ru-RU" sz="5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очно-заочная</a:t>
            </a:r>
            <a:endParaRPr lang="ru-RU" sz="55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Курс обучения       </a:t>
            </a:r>
            <a:r>
              <a:rPr lang="ru-RU" sz="5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месяцев</a:t>
            </a:r>
            <a:endParaRPr lang="ru-RU" sz="55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Сроки обучения    </a:t>
            </a:r>
            <a:r>
              <a:rPr lang="ru-RU" sz="5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1 ноября по30 мая</a:t>
            </a:r>
            <a:endParaRPr lang="ru-RU" sz="55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Расписание занятий </a:t>
            </a:r>
            <a:r>
              <a:rPr lang="ru-RU" sz="4900" dirty="0" smtClean="0"/>
              <a:t> 2 сессии очного обучения: 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ноября по 10ноября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(осенняя сессия)  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09.30 до 15.00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22 марта по 30 марта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(весенняя сессия) 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09.30 до 15.00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 smtClean="0"/>
              <a:t>Во время сессий проводятся лекции, практические занятия, итоговые зачеты.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 smtClean="0"/>
              <a:t>В период между сессиями слушатели выполняют </a:t>
            </a:r>
            <a:r>
              <a:rPr lang="ru-RU" sz="5500" b="1" dirty="0" smtClean="0">
                <a:solidFill>
                  <a:srgbClr val="C00000"/>
                </a:solidFill>
              </a:rPr>
              <a:t>контрольные работы </a:t>
            </a:r>
            <a:r>
              <a:rPr lang="ru-RU" sz="5500" dirty="0" smtClean="0"/>
              <a:t>по каждому предмету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5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химии, биологии и русскому языку</a:t>
            </a:r>
            <a:r>
              <a:rPr lang="ru-RU" sz="5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sz="55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01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cut/>
      </p:transition>
    </mc:Choice>
    <mc:Fallback xmlns="">
      <p:transition advClick="0"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1" y="5019543"/>
            <a:ext cx="2420671" cy="1815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5289" y="5007635"/>
            <a:ext cx="2498711" cy="1827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2427273" cy="194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5289" y="1428736"/>
            <a:ext cx="2498711" cy="163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" name="Содержимое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889496"/>
              </p:ext>
            </p:extLst>
          </p:nvPr>
        </p:nvGraphicFramePr>
        <p:xfrm>
          <a:off x="6601" y="1571612"/>
          <a:ext cx="9137399" cy="502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3240" y="3143248"/>
            <a:ext cx="271464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96322884"/>
              </p:ext>
            </p:extLst>
          </p:nvPr>
        </p:nvGraphicFramePr>
        <p:xfrm>
          <a:off x="246918" y="71422"/>
          <a:ext cx="864556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3611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5000">
        <p14:glitter pattern="hexagon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6857999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курсы по подготовке к поступлению в вуз всех, кто готов стать абитуриентом медицинской академии.</a:t>
            </a:r>
            <a:endParaRPr lang="ru-RU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Квалифицированные и опытные преподаватели с высшей категорией,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опытом работы более 30 лет,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доценты кафедр химии и биологии</a:t>
            </a:r>
            <a:endParaRPr lang="ru-RU" sz="36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ждут встречи с Вами по адресу:</a:t>
            </a:r>
            <a:endParaRPr lang="ru-RU" sz="36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Оренбург, пр. Парковый 7,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ΙΙΙ учебный корпус.</a:t>
            </a:r>
            <a:endParaRPr lang="ru-RU" sz="36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992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5000">
        <p:circle/>
      </p:transition>
    </mc:Choice>
    <mc:Fallback xmlns="">
      <p:transition spd="slow" advClick="0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Подробная информация о работе отдела ПР и ДО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 по тел:</a:t>
            </a:r>
            <a:r>
              <a:rPr lang="ru-RU" sz="4000" b="1" dirty="0" smtClean="0"/>
              <a:t> (3532) 77 43 91; </a:t>
            </a:r>
            <a:endParaRPr lang="en-US" sz="4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 smtClean="0"/>
              <a:t>              </a:t>
            </a:r>
            <a:r>
              <a:rPr lang="ru-RU" sz="4000" b="1" dirty="0" smtClean="0"/>
              <a:t>  </a:t>
            </a:r>
            <a:r>
              <a:rPr lang="en-US" sz="4000" b="1" dirty="0" smtClean="0"/>
              <a:t> </a:t>
            </a:r>
            <a:r>
              <a:rPr lang="ru-RU" sz="4000" b="1" dirty="0" smtClean="0"/>
              <a:t>8 905 88 57 380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B0F0"/>
                </a:solidFill>
              </a:rPr>
              <a:t>   сайт:</a:t>
            </a:r>
            <a:r>
              <a:rPr lang="ru-RU" sz="4000" b="1" dirty="0" smtClean="0"/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orgma.ru</a:t>
            </a:r>
            <a:endParaRPr lang="en-US" sz="4000" b="1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Начальник отдела профориентационной работы и довузовского образования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8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Вдовенко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8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Людмила Владимировна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9549" y="1785926"/>
            <a:ext cx="296582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r="5400000" algn="ctr" rotWithShape="0">
              <a:schemeClr val="bg2">
                <a:lumMod val="20000"/>
                <a:lumOff val="80000"/>
              </a:schemeClr>
            </a:outerShdw>
          </a:effectLst>
          <a:scene3d>
            <a:camera prst="orthographicFront"/>
            <a:lightRig rig="sunrise" dir="t"/>
          </a:scene3d>
          <a:sp3d prstMaterial="matte">
            <a:bevelT w="0" h="0"/>
          </a:sp3d>
        </p:spPr>
      </p:pic>
    </p:spTree>
    <p:extLst>
      <p:ext uri="{BB962C8B-B14F-4D97-AF65-F5344CB8AC3E}">
        <p14:creationId xmlns:p14="http://schemas.microsoft.com/office/powerpoint/2010/main" val="1629433516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Фото\2012 март-апрель  фото отдела ПР и ДО\2012 март-апрель  фото отдела ПР и ДО 0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4"/>
          <a:stretch/>
        </p:blipFill>
        <p:spPr bwMode="auto">
          <a:xfrm>
            <a:off x="2316" y="5109665"/>
            <a:ext cx="3096343" cy="1748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\выезд в гайский медколледж 2011\P10107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25" y="4715110"/>
            <a:ext cx="2857349" cy="2142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 anchor="ctr"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Основные направления 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работы отдела ПР и 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ДО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43939326"/>
              </p:ext>
            </p:extLst>
          </p:nvPr>
        </p:nvGraphicFramePr>
        <p:xfrm>
          <a:off x="4045" y="1772816"/>
          <a:ext cx="6872211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515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22"/>
            <a:ext cx="9144000" cy="1844824"/>
          </a:xfrm>
        </p:spPr>
        <p:txBody>
          <a:bodyPr anchor="ctr"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Основные направления 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работы отдела ПР и 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ДО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41750327"/>
              </p:ext>
            </p:extLst>
          </p:nvPr>
        </p:nvGraphicFramePr>
        <p:xfrm>
          <a:off x="4695" y="1557346"/>
          <a:ext cx="817414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D:\Фото\фото пресс-конференции\2012 март-апрель  фото отдела ПР и ДО 1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01" y="4608016"/>
            <a:ext cx="3988280" cy="2245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81691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944216"/>
          </a:xfrm>
        </p:spPr>
        <p:txBody>
          <a:bodyPr anchor="ctr">
            <a:noAutofit/>
          </a:bodyPr>
          <a:lstStyle/>
          <a:p>
            <a:r>
              <a:rPr lang="ru-RU" sz="4600" dirty="0" smtClean="0">
                <a:solidFill>
                  <a:srgbClr val="A379BB">
                    <a:lumMod val="50000"/>
                  </a:srgbClr>
                </a:solidFill>
              </a:rPr>
              <a:t>Профориентационная</a:t>
            </a:r>
            <a:br>
              <a:rPr lang="ru-RU" sz="4600" dirty="0" smtClean="0">
                <a:solidFill>
                  <a:srgbClr val="A379BB">
                    <a:lumMod val="50000"/>
                  </a:srgbClr>
                </a:solidFill>
              </a:rPr>
            </a:br>
            <a:r>
              <a:rPr lang="ru-RU" sz="4600" dirty="0" smtClean="0">
                <a:solidFill>
                  <a:srgbClr val="A379BB">
                    <a:lumMod val="50000"/>
                  </a:srgbClr>
                </a:solidFill>
              </a:rPr>
              <a:t>работа</a:t>
            </a:r>
            <a:br>
              <a:rPr lang="ru-RU" sz="4600" dirty="0" smtClean="0">
                <a:solidFill>
                  <a:srgbClr val="A379BB">
                    <a:lumMod val="50000"/>
                  </a:srgbClr>
                </a:solidFill>
              </a:rPr>
            </a:br>
            <a:r>
              <a:rPr lang="ru-RU" sz="4600" dirty="0" smtClean="0">
                <a:solidFill>
                  <a:srgbClr val="A379BB">
                    <a:lumMod val="50000"/>
                  </a:srgbClr>
                </a:solidFill>
              </a:rPr>
              <a:t> </a:t>
            </a:r>
            <a:r>
              <a:rPr lang="ru-RU" sz="4600" dirty="0">
                <a:solidFill>
                  <a:srgbClr val="A379BB">
                    <a:lumMod val="50000"/>
                  </a:srgbClr>
                </a:solidFill>
              </a:rPr>
              <a:t>отдела ПР и </a:t>
            </a:r>
            <a:r>
              <a:rPr lang="ru-RU" sz="4600" dirty="0" smtClean="0">
                <a:solidFill>
                  <a:srgbClr val="A379BB">
                    <a:lumMod val="50000"/>
                  </a:srgbClr>
                </a:solidFill>
              </a:rPr>
              <a:t>ДО</a:t>
            </a:r>
            <a:br>
              <a:rPr lang="ru-RU" sz="4600" dirty="0" smtClean="0">
                <a:solidFill>
                  <a:srgbClr val="A379BB">
                    <a:lumMod val="50000"/>
                  </a:srgbClr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4437112"/>
          </a:xfrm>
        </p:spPr>
        <p:txBody>
          <a:bodyPr anchor="t">
            <a:noAutofit/>
          </a:bodyPr>
          <a:lstStyle/>
          <a:p>
            <a:pPr marL="137160" indent="0" algn="just">
              <a:spcBef>
                <a:spcPts val="0"/>
              </a:spcBef>
              <a:buClr>
                <a:srgbClr val="FF0066"/>
              </a:buClr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Работа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совершенствованию целевого набора</a:t>
            </a:r>
            <a:endParaRPr lang="ru-RU" dirty="0">
              <a:solidFill>
                <a:srgbClr val="FF0000"/>
              </a:solidFill>
            </a:endParaRPr>
          </a:p>
          <a:p>
            <a:pPr marL="137160" indent="0">
              <a:spcBef>
                <a:spcPts val="0"/>
              </a:spcBef>
              <a:buNone/>
            </a:pPr>
            <a:r>
              <a:rPr lang="ru-RU" b="1" i="1" dirty="0">
                <a:solidFill>
                  <a:srgbClr val="7030A0"/>
                </a:solidFill>
              </a:rPr>
              <a:t>С Министерством образования Оренбургской области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b="1" i="1" dirty="0">
                <a:solidFill>
                  <a:srgbClr val="7030A0"/>
                </a:solidFill>
                <a:ea typeface="Times New Roman"/>
              </a:rPr>
              <a:t>С Министерством здравоохранения  и социального развития Оренбургской </a:t>
            </a:r>
            <a:r>
              <a:rPr lang="ru-RU" b="1" i="1" dirty="0" smtClean="0">
                <a:solidFill>
                  <a:srgbClr val="7030A0"/>
                </a:solidFill>
                <a:ea typeface="Times New Roman"/>
              </a:rPr>
              <a:t>области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7030A0"/>
                </a:solidFill>
                <a:ea typeface="Times New Roman"/>
              </a:rPr>
              <a:t>С медицинскими колледжами Оренбургской области</a:t>
            </a:r>
          </a:p>
          <a:p>
            <a:pPr marL="137160" indent="0">
              <a:spcBef>
                <a:spcPts val="0"/>
              </a:spcBef>
              <a:buNone/>
            </a:pPr>
            <a:endParaRPr lang="ru-RU" b="1" i="1" dirty="0">
              <a:solidFill>
                <a:srgbClr val="7030A0"/>
              </a:solidFill>
              <a:ea typeface="Times New Roman"/>
            </a:endParaRPr>
          </a:p>
          <a:p>
            <a:pPr marL="137160" indent="0" algn="just">
              <a:spcBef>
                <a:spcPts val="0"/>
              </a:spcBef>
              <a:buClr>
                <a:srgbClr val="FF0066"/>
              </a:buClr>
              <a:buNone/>
            </a:pP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4581128"/>
            <a:ext cx="235742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A379BB">
                    <a:lumMod val="50000"/>
                  </a:srgbClr>
                </a:solidFill>
              </a:rPr>
              <a:t>Оренбургский медколледж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50172" y="4581638"/>
            <a:ext cx="228601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A379BB">
                    <a:lumMod val="50000"/>
                  </a:srgbClr>
                </a:solidFill>
              </a:rPr>
              <a:t>Оренбургский</a:t>
            </a:r>
          </a:p>
          <a:p>
            <a:pPr algn="ctr"/>
            <a:r>
              <a:rPr lang="ru-RU" b="1" i="1" dirty="0" smtClean="0">
                <a:solidFill>
                  <a:srgbClr val="A379BB">
                    <a:lumMod val="50000"/>
                  </a:srgbClr>
                </a:solidFill>
              </a:rPr>
              <a:t>областной медколледж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88224" y="5519856"/>
            <a:ext cx="200026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rgbClr val="A379BB">
                    <a:lumMod val="50000"/>
                  </a:srgbClr>
                </a:solidFill>
              </a:rPr>
              <a:t>Медногорский</a:t>
            </a:r>
            <a:r>
              <a:rPr lang="ru-RU" sz="2000" b="1" i="1" dirty="0" smtClean="0">
                <a:solidFill>
                  <a:srgbClr val="A379BB">
                    <a:lumMod val="50000"/>
                  </a:srgbClr>
                </a:solidFill>
              </a:rPr>
              <a:t> медколледж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04248" y="4621709"/>
            <a:ext cx="2214578" cy="71438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rgbClr val="A379BB">
                    <a:lumMod val="50000"/>
                  </a:srgbClr>
                </a:solidFill>
              </a:rPr>
              <a:t>Орский</a:t>
            </a:r>
            <a:endParaRPr lang="ru-RU" sz="2000" b="1" i="1" dirty="0" smtClean="0">
              <a:solidFill>
                <a:srgbClr val="A379BB">
                  <a:lumMod val="50000"/>
                </a:srgbClr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A379BB">
                    <a:lumMod val="50000"/>
                  </a:srgbClr>
                </a:solidFill>
              </a:rPr>
              <a:t>медколледж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5558039"/>
            <a:ext cx="221457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A379BB">
                    <a:lumMod val="50000"/>
                  </a:srgbClr>
                </a:solidFill>
              </a:rPr>
              <a:t>Гайский медколледж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1610" y="5715165"/>
            <a:ext cx="221457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rgbClr val="A379BB">
                    <a:lumMod val="50000"/>
                  </a:srgbClr>
                </a:solidFill>
              </a:rPr>
              <a:t>Бузулукский</a:t>
            </a:r>
            <a:r>
              <a:rPr lang="ru-RU" sz="2000" b="1" i="1" dirty="0" smtClean="0">
                <a:solidFill>
                  <a:srgbClr val="A379BB">
                    <a:lumMod val="50000"/>
                  </a:srgbClr>
                </a:solidFill>
              </a:rPr>
              <a:t> медколледж</a:t>
            </a:r>
            <a:endParaRPr lang="ru-R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0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525344"/>
          </a:xfrm>
        </p:spPr>
        <p:txBody>
          <a:bodyPr anchor="t">
            <a:no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одаренными детьми 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Оренбургской области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занятия и семинары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каникулярное время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144928"/>
              </p:ext>
            </p:extLst>
          </p:nvPr>
        </p:nvGraphicFramePr>
        <p:xfrm>
          <a:off x="0" y="2708920"/>
          <a:ext cx="9144000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D:\Фото\отчет на сайт по вессеней сессии Абдулино\P10201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26237"/>
            <a:ext cx="2448272" cy="1836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оутбук\Desktop\P103004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12414"/>
            <a:ext cx="3096344" cy="17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75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14:shred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6583362"/>
          </a:xfrm>
        </p:spPr>
        <p:txBody>
          <a:bodyPr anchor="t"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Вузовская учебно-практическая конференция школьников по биологии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3816424" cy="38164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dist="35921" dir="2700000" algn="ctr" rotWithShape="0">
              <a:schemeClr val="bg2"/>
            </a:outerShdw>
            <a:softEdge rad="63500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5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5000">
        <p:circle/>
      </p:transition>
    </mc:Choice>
    <mc:Fallback xmlns="">
      <p:transition spd="slow" advClick="0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6632"/>
            <a:ext cx="8858312" cy="15121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Оренбургская олимпиада школьников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« Первые шаги </a:t>
            </a:r>
            <a:r>
              <a:rPr lang="ru-RU" sz="4000" i="1" dirty="0">
                <a:solidFill>
                  <a:srgbClr val="FF0000"/>
                </a:solidFill>
              </a:rPr>
              <a:t>в медицину</a:t>
            </a:r>
            <a:r>
              <a:rPr lang="ru-RU" sz="4000" i="1" dirty="0" smtClean="0">
                <a:solidFill>
                  <a:srgbClr val="FF0000"/>
                </a:solidFill>
              </a:rPr>
              <a:t>»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по биологии и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химии (10-11 класс)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500174"/>
            <a:ext cx="8999258" cy="535782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олимпиады</a:t>
            </a:r>
          </a:p>
        </p:txBody>
      </p:sp>
      <p:sp>
        <p:nvSpPr>
          <p:cNvPr id="5" name="Овал 4"/>
          <p:cNvSpPr/>
          <p:nvPr/>
        </p:nvSpPr>
        <p:spPr>
          <a:xfrm>
            <a:off x="1632430" y="2636913"/>
            <a:ext cx="2357454" cy="648072"/>
          </a:xfrm>
          <a:prstGeom prst="ellipse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E6BC9">
                    <a:lumMod val="50000"/>
                  </a:srgbClr>
                </a:solidFill>
              </a:rPr>
              <a:t>Курганской области</a:t>
            </a:r>
            <a:endParaRPr lang="ru-RU" dirty="0">
              <a:solidFill>
                <a:srgbClr val="7E6BC9">
                  <a:lumMod val="50000"/>
                </a:srgb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686" y="1916832"/>
            <a:ext cx="2357422" cy="720080"/>
          </a:xfrm>
          <a:prstGeom prst="ellipse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E6BC9">
                    <a:lumMod val="50000"/>
                  </a:srgbClr>
                </a:solidFill>
              </a:rPr>
              <a:t>Оренбургской области</a:t>
            </a:r>
            <a:endParaRPr lang="ru-RU" dirty="0">
              <a:solidFill>
                <a:srgbClr val="7E6BC9">
                  <a:lumMod val="50000"/>
                </a:srgb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37039" y="2636912"/>
            <a:ext cx="2357454" cy="648073"/>
          </a:xfrm>
          <a:prstGeom prst="ellipse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E6BC9">
                    <a:lumMod val="50000"/>
                  </a:srgbClr>
                </a:solidFill>
              </a:rPr>
              <a:t>Байконура, Казахстана</a:t>
            </a:r>
            <a:endParaRPr lang="ru-RU" dirty="0">
              <a:solidFill>
                <a:srgbClr val="7E6BC9">
                  <a:lumMod val="5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47864" y="1952552"/>
            <a:ext cx="2428892" cy="684362"/>
          </a:xfrm>
          <a:prstGeom prst="ellipse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E6BC9">
                    <a:lumMod val="50000"/>
                  </a:srgbClr>
                </a:solidFill>
              </a:rPr>
              <a:t>Челябинской области</a:t>
            </a:r>
            <a:endParaRPr lang="ru-RU" dirty="0">
              <a:solidFill>
                <a:srgbClr val="7E6BC9">
                  <a:lumMod val="50000"/>
                </a:srgb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62779" y="1916833"/>
            <a:ext cx="2571768" cy="720082"/>
          </a:xfrm>
          <a:prstGeom prst="ellipse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50800" dir="540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E6BC9">
                    <a:lumMod val="50000"/>
                  </a:srgbClr>
                </a:solidFill>
              </a:rPr>
              <a:t>Башкортостана</a:t>
            </a:r>
            <a:endParaRPr lang="ru-RU" dirty="0">
              <a:solidFill>
                <a:srgbClr val="7E6BC9">
                  <a:lumMod val="50000"/>
                </a:srgb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24247" y="3429000"/>
            <a:ext cx="4450528" cy="1884711"/>
            <a:chOff x="18576" y="0"/>
            <a:chExt cx="4450528" cy="23574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8576" y="0"/>
              <a:ext cx="4450528" cy="2357461"/>
            </a:xfrm>
            <a:prstGeom prst="roundRect">
              <a:avLst/>
            </a:prstGeom>
            <a:gradFill rotWithShape="1">
              <a:gsLst>
                <a:gs pos="0">
                  <a:srgbClr val="7E6BC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7E6BC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7E6BC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2" name="Скругленный прямоугольник 4"/>
            <p:cNvSpPr/>
            <p:nvPr/>
          </p:nvSpPr>
          <p:spPr>
            <a:xfrm>
              <a:off x="133658" y="115082"/>
              <a:ext cx="4220364" cy="186635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Ι заочный этап</a:t>
              </a:r>
            </a:p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b="1" dirty="0" smtClean="0">
                  <a:solidFill>
                    <a:sysClr val="window" lastClr="FFFFFF"/>
                  </a:solidFill>
                  <a:latin typeface="Times New Roman"/>
                </a:rPr>
                <a:t>декабрь – февраль</a:t>
              </a:r>
              <a:endPara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503621" y="3429000"/>
            <a:ext cx="4481704" cy="2129669"/>
            <a:chOff x="4603606" y="112710"/>
            <a:chExt cx="4481704" cy="21296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603606" y="112710"/>
              <a:ext cx="4481704" cy="1884711"/>
            </a:xfrm>
            <a:prstGeom prst="roundRect">
              <a:avLst/>
            </a:prstGeom>
            <a:gradFill rotWithShape="1">
              <a:gsLst>
                <a:gs pos="0">
                  <a:srgbClr val="7E6BC9">
                    <a:hueOff val="1563246"/>
                    <a:satOff val="-13862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7E6BC9">
                    <a:hueOff val="1563246"/>
                    <a:satOff val="-13862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7E6BC9">
                    <a:hueOff val="1563246"/>
                    <a:satOff val="-13862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7000" h="25400" prst="relaxedInset"/>
            </a:sp3d>
          </p:spPr>
        </p:sp>
        <p:sp>
          <p:nvSpPr>
            <p:cNvPr id="15" name="Скругленный прямоугольник 4"/>
            <p:cNvSpPr/>
            <p:nvPr/>
          </p:nvSpPr>
          <p:spPr>
            <a:xfrm>
              <a:off x="4777377" y="115082"/>
              <a:ext cx="4251540" cy="212729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marL="0" marR="0" lvl="0" indent="0" algn="ctr" defTabSz="1555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ΙΙ очный этап </a:t>
              </a:r>
            </a:p>
            <a:p>
              <a:pPr marL="0" marR="0" lvl="0" indent="0" algn="ctr" defTabSz="1555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5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(на базе ОрГМА) 23-24 марта</a:t>
              </a:r>
              <a:endPara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706" y="5372198"/>
            <a:ext cx="2003158" cy="145532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7" name="Picture 2" descr="F:\2012 март-апрель  фото отдела ПР и ДО\2012 март-апрель  фото отдела ПР и ДО 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5313711"/>
            <a:ext cx="2743145" cy="1544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14:vortex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/>
          <a:p>
            <a:pPr marL="13716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Тестирование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профпригодность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2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слушатели курсов по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подготовке к поступлению 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вуз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учащиеся школ Оренбургской области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учащиеся профильных классов </a:t>
            </a:r>
          </a:p>
          <a:p>
            <a:pPr marL="0" indent="0"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участники школы </a:t>
            </a:r>
          </a:p>
          <a:p>
            <a:pPr marL="0" indent="0"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0000"/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«Юный медик»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dirty="0" smtClean="0"/>
              <a:t> 	</a:t>
            </a:r>
            <a:endParaRPr lang="ru-RU" sz="2400" b="1" dirty="0" smtClean="0">
              <a:solidFill>
                <a:srgbClr val="009900"/>
              </a:solidFill>
            </a:endParaRPr>
          </a:p>
        </p:txBody>
      </p:sp>
      <p:pic>
        <p:nvPicPr>
          <p:cNvPr id="4" name="Picture 3" descr="F:\2012 март-апрель  фото отдела ПР и ДО\2012 март-апрель  фото отдела ПР и ДО 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2710120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437112"/>
            <a:ext cx="3338552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15186674"/>
      </p:ext>
    </p:extLst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823</Words>
  <Application>Microsoft Office PowerPoint</Application>
  <PresentationFormat>Экран (4:3)</PresentationFormat>
  <Paragraphs>166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Тема Office</vt:lpstr>
      <vt:lpstr>Апекс</vt:lpstr>
      <vt:lpstr>1_Тема Office</vt:lpstr>
      <vt:lpstr>2_Тема Office</vt:lpstr>
      <vt:lpstr>3_Тема Office</vt:lpstr>
      <vt:lpstr>Отдел  профориентационной работы и довузовского образования ОрГМА </vt:lpstr>
      <vt:lpstr>Основные направления работы отдела ПР и ДО</vt:lpstr>
      <vt:lpstr>Основные направления работы отдела ПР и ДО</vt:lpstr>
      <vt:lpstr>Основные направления работы отдела ПР и ДО</vt:lpstr>
      <vt:lpstr>Профориентационная работа  отдела ПР и ДО </vt:lpstr>
      <vt:lpstr>Работа с одаренными детьми  Оренбургской области             практические занятия и семинары в каникулярное время    </vt:lpstr>
      <vt:lpstr>Вузовская учебно-практическая конференция школьников по биологии       </vt:lpstr>
      <vt:lpstr>Оренбургская олимпиада школьников « Первые шаги в медицину» по биологии и химии (10-11 класс)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 Мероприятия в городах и районах Оренбургской области </vt:lpstr>
      <vt:lpstr>ΙΙ. Работа с профильными классами    работа с медицинскими колледжами Оренбурга и Оренбургской области</vt:lpstr>
      <vt:lpstr>Вы готовы стать абитуриентом  медицинской академии? </vt:lpstr>
      <vt:lpstr> Выпускники  курсов по подготовке к поступлению в вуз  </vt:lpstr>
      <vt:lpstr> Организация обучения слушателей курсов по подготовке к поступлению в вуз для учащихся 11 классов школ  г. Оренбурга и Оренбургского района. </vt:lpstr>
      <vt:lpstr>Организация обучения слушателей курсов по подготовке к поступлению в вуз для учащихся 10 классов школ  г. Оренбурга и Оренбургского района. </vt:lpstr>
      <vt:lpstr> Организация обучения слушателей курсов по подготовке к поступлению в вуз для учащихся 11 классов школ Оренбургской области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 профориентационной работы и довузовского образования ОрГМА </dc:title>
  <dc:creator>Ноутбук</dc:creator>
  <cp:lastModifiedBy>Ноутбук</cp:lastModifiedBy>
  <cp:revision>29</cp:revision>
  <dcterms:created xsi:type="dcterms:W3CDTF">2012-09-18T05:56:04Z</dcterms:created>
  <dcterms:modified xsi:type="dcterms:W3CDTF">2013-02-22T07:41:05Z</dcterms:modified>
</cp:coreProperties>
</file>