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348" r:id="rId2"/>
    <p:sldId id="481" r:id="rId3"/>
    <p:sldId id="383" r:id="rId4"/>
    <p:sldId id="474" r:id="rId5"/>
    <p:sldId id="354" r:id="rId6"/>
    <p:sldId id="356" r:id="rId7"/>
    <p:sldId id="456" r:id="rId8"/>
    <p:sldId id="477" r:id="rId9"/>
    <p:sldId id="411" r:id="rId10"/>
    <p:sldId id="413" r:id="rId11"/>
    <p:sldId id="472" r:id="rId12"/>
    <p:sldId id="469" r:id="rId13"/>
    <p:sldId id="414" r:id="rId14"/>
    <p:sldId id="415" r:id="rId15"/>
    <p:sldId id="419" r:id="rId16"/>
    <p:sldId id="350" r:id="rId17"/>
    <p:sldId id="351" r:id="rId18"/>
    <p:sldId id="352" r:id="rId19"/>
    <p:sldId id="353" r:id="rId20"/>
    <p:sldId id="355" r:id="rId21"/>
    <p:sldId id="362" r:id="rId22"/>
    <p:sldId id="458" r:id="rId23"/>
    <p:sldId id="421" r:id="rId24"/>
    <p:sldId id="363" r:id="rId25"/>
    <p:sldId id="476" r:id="rId26"/>
    <p:sldId id="364" r:id="rId27"/>
    <p:sldId id="479" r:id="rId28"/>
    <p:sldId id="424" r:id="rId29"/>
    <p:sldId id="366" r:id="rId30"/>
    <p:sldId id="426" r:id="rId31"/>
    <p:sldId id="367" r:id="rId32"/>
    <p:sldId id="368" r:id="rId33"/>
    <p:sldId id="375" r:id="rId34"/>
    <p:sldId id="376" r:id="rId35"/>
    <p:sldId id="425" r:id="rId36"/>
    <p:sldId id="369" r:id="rId37"/>
    <p:sldId id="378" r:id="rId38"/>
    <p:sldId id="480" r:id="rId39"/>
    <p:sldId id="428" r:id="rId40"/>
    <p:sldId id="429" r:id="rId41"/>
    <p:sldId id="430" r:id="rId42"/>
    <p:sldId id="431" r:id="rId43"/>
    <p:sldId id="432" r:id="rId44"/>
    <p:sldId id="433" r:id="rId45"/>
    <p:sldId id="434" r:id="rId46"/>
    <p:sldId id="435" r:id="rId47"/>
    <p:sldId id="436" r:id="rId48"/>
    <p:sldId id="437" r:id="rId49"/>
    <p:sldId id="438" r:id="rId50"/>
    <p:sldId id="439" r:id="rId51"/>
    <p:sldId id="440" r:id="rId52"/>
    <p:sldId id="441" r:id="rId53"/>
    <p:sldId id="442" r:id="rId54"/>
    <p:sldId id="444" r:id="rId55"/>
    <p:sldId id="466" r:id="rId56"/>
    <p:sldId id="457" r:id="rId57"/>
    <p:sldId id="445" r:id="rId58"/>
    <p:sldId id="464" r:id="rId59"/>
    <p:sldId id="465" r:id="rId60"/>
    <p:sldId id="446" r:id="rId61"/>
    <p:sldId id="447" r:id="rId62"/>
    <p:sldId id="448" r:id="rId63"/>
    <p:sldId id="449" r:id="rId64"/>
    <p:sldId id="450" r:id="rId65"/>
    <p:sldId id="454" r:id="rId66"/>
    <p:sldId id="455" r:id="rId67"/>
    <p:sldId id="467" r:id="rId68"/>
    <p:sldId id="468" r:id="rId69"/>
    <p:sldId id="478" r:id="rId70"/>
    <p:sldId id="443" r:id="rId71"/>
    <p:sldId id="365" r:id="rId72"/>
    <p:sldId id="463" r:id="rId73"/>
    <p:sldId id="459" r:id="rId74"/>
    <p:sldId id="460" r:id="rId75"/>
    <p:sldId id="461" r:id="rId76"/>
    <p:sldId id="462" r:id="rId77"/>
    <p:sldId id="470" r:id="rId78"/>
    <p:sldId id="471" r:id="rId79"/>
    <p:sldId id="422" r:id="rId80"/>
    <p:sldId id="473" r:id="rId81"/>
    <p:sldId id="427" r:id="rId82"/>
    <p:sldId id="359" r:id="rId83"/>
    <p:sldId id="360" r:id="rId84"/>
    <p:sldId id="361" r:id="rId85"/>
    <p:sldId id="377" r:id="rId86"/>
    <p:sldId id="423" r:id="rId87"/>
    <p:sldId id="418" r:id="rId88"/>
  </p:sldIdLst>
  <p:sldSz cx="9144000" cy="6858000" type="screen4x3"/>
  <p:notesSz cx="6761163" cy="99425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2"/>
    <a:srgbClr val="00589A"/>
    <a:srgbClr val="22518A"/>
    <a:srgbClr val="1E497C"/>
    <a:srgbClr val="2962A7"/>
    <a:srgbClr val="6699FF"/>
    <a:srgbClr val="632B8D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17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&#1072;&#1090;&#1083;&#1072;&#1089;\&#1084;&#1072;&#1090;&#1088;&#1080;&#1094;&#1072;%201991-2010-&#1056;&#1069;&#1040;-0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151683716937584"/>
          <c:y val="0.19098190561832643"/>
          <c:w val="0.74771040146403456"/>
          <c:h val="0.60456273764258561"/>
        </c:manualLayout>
      </c:layout>
      <c:lineChart>
        <c:grouping val="standard"/>
        <c:varyColors val="0"/>
        <c:ser>
          <c:idx val="0"/>
          <c:order val="0"/>
          <c:tx>
            <c:v>заболеваемость</c:v>
          </c:tx>
          <c:dLbls>
            <c:dLbl>
              <c:idx val="1"/>
              <c:layout>
                <c:manualLayout>
                  <c:x val="-6.2226241154484906E-2"/>
                  <c:y val="5.70597686696007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7514815948359804E-2"/>
                  <c:y val="4.1850643194315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 w="25400">
                <a:noFill/>
              </a:ln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name>многолетняя прямолинейная тенденция</c:name>
            <c:trendlineType val="linear"/>
            <c:forward val="1"/>
            <c:dispRSqr val="0"/>
            <c:dispEq val="1"/>
            <c:trendlineLbl>
              <c:layout>
                <c:manualLayout>
                  <c:x val="2.5272159001326292E-2"/>
                  <c:y val="0.36427093001207755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</c:trendlineLbl>
          </c:trendline>
          <c:cat>
            <c:numRef>
              <c:f>орз!$A$7:$A$27</c:f>
              <c:numCache>
                <c:formatCode>General</c:formatCode>
                <c:ptCount val="2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cat>
          <c:val>
            <c:numRef>
              <c:f>орз!$C$7:$C$26</c:f>
              <c:numCache>
                <c:formatCode>0.00</c:formatCode>
                <c:ptCount val="20"/>
                <c:pt idx="0">
                  <c:v>19275.7</c:v>
                </c:pt>
                <c:pt idx="1">
                  <c:v>15230.6</c:v>
                </c:pt>
                <c:pt idx="2">
                  <c:v>16846.7</c:v>
                </c:pt>
                <c:pt idx="3">
                  <c:v>14954.9</c:v>
                </c:pt>
                <c:pt idx="4">
                  <c:v>15237.6</c:v>
                </c:pt>
                <c:pt idx="5" formatCode="0.0">
                  <c:v>12903.7</c:v>
                </c:pt>
                <c:pt idx="6">
                  <c:v>14295.2</c:v>
                </c:pt>
                <c:pt idx="7">
                  <c:v>13489.6</c:v>
                </c:pt>
                <c:pt idx="8" formatCode="0.0">
                  <c:v>15318.7</c:v>
                </c:pt>
                <c:pt idx="9" formatCode="0.0">
                  <c:v>17634.5</c:v>
                </c:pt>
                <c:pt idx="10" formatCode="0.0">
                  <c:v>15481.8</c:v>
                </c:pt>
                <c:pt idx="11" formatCode="0.0">
                  <c:v>16136.8</c:v>
                </c:pt>
                <c:pt idx="12" formatCode="0.0">
                  <c:v>16961.3</c:v>
                </c:pt>
                <c:pt idx="13" formatCode="0.0">
                  <c:v>16019.6</c:v>
                </c:pt>
                <c:pt idx="14">
                  <c:v>15839.6</c:v>
                </c:pt>
                <c:pt idx="15">
                  <c:v>15991.5</c:v>
                </c:pt>
                <c:pt idx="16">
                  <c:v>18202.900000000001</c:v>
                </c:pt>
                <c:pt idx="17">
                  <c:v>16023.3</c:v>
                </c:pt>
                <c:pt idx="18">
                  <c:v>21884.1</c:v>
                </c:pt>
                <c:pt idx="19">
                  <c:v>17761.8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2985608"/>
        <c:axId val="322981296"/>
      </c:lineChart>
      <c:catAx>
        <c:axId val="322985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32298129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22981296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b="0"/>
                  <a:t>заболеваемость на 100 000 населения</a:t>
                </a:r>
              </a:p>
            </c:rich>
          </c:tx>
          <c:layout>
            <c:manualLayout>
              <c:xMode val="edge"/>
              <c:yMode val="edge"/>
              <c:x val="5.4180807982348575E-2"/>
              <c:y val="0.17422301571125484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322985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574863266558744"/>
          <c:y val="5.4499366286438845E-2"/>
          <c:w val="0.7730163406251791"/>
          <c:h val="9.7265707850642896E-2"/>
        </c:manualLayout>
      </c:layout>
      <c:overlay val="0"/>
      <c:spPr>
        <a:solidFill>
          <a:srgbClr val="FFFFFF"/>
        </a:solidFill>
        <a:ln w="3175">
          <a:solidFill>
            <a:srgbClr val="FFFFFF"/>
          </a:solidFill>
          <a:prstDash val="solid"/>
        </a:ln>
      </c:spPr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D416DC-B044-4075-AB66-304652617846}" type="doc">
      <dgm:prSet loTypeId="urn:microsoft.com/office/officeart/2005/8/layout/bList2#1" loCatId="list" qsTypeId="urn:microsoft.com/office/officeart/2005/8/quickstyle/3d1" qsCatId="3D" csTypeId="urn:microsoft.com/office/officeart/2005/8/colors/accent0_3" csCatId="mainScheme" phldr="1"/>
      <dgm:spPr/>
    </dgm:pt>
    <dgm:pt modelId="{E09646F9-0F54-48A6-BF54-D38E5489C36A}">
      <dgm:prSet phldrT="[Текст]" custT="1"/>
      <dgm:spPr/>
      <dgm:t>
        <a:bodyPr lIns="288000" rIns="0"/>
        <a:lstStyle/>
        <a:p>
          <a:r>
            <a:rPr lang="ru-RU" sz="2400" dirty="0" smtClean="0">
              <a:latin typeface="+mn-lt"/>
            </a:rPr>
            <a:t>Ежегодно эпидемии гриппа в развитых странах вызывают </a:t>
          </a:r>
          <a:br>
            <a:rPr lang="ru-RU" sz="2400" dirty="0" smtClean="0">
              <a:latin typeface="+mn-lt"/>
            </a:rPr>
          </a:br>
          <a:r>
            <a:rPr lang="ru-RU" sz="2400" dirty="0" smtClean="0">
              <a:latin typeface="+mn-lt"/>
            </a:rPr>
            <a:t>от 3 до 5 млн. случаев заболеваний </a:t>
          </a:r>
          <a:br>
            <a:rPr lang="ru-RU" sz="2400" dirty="0" smtClean="0">
              <a:latin typeface="+mn-lt"/>
            </a:rPr>
          </a:br>
          <a:r>
            <a:rPr lang="ru-RU" sz="2400" dirty="0" smtClean="0">
              <a:latin typeface="+mn-lt"/>
            </a:rPr>
            <a:t>и 250-500 тысяч смертельных случаев</a:t>
          </a:r>
          <a:endParaRPr lang="ru-RU" sz="2400" dirty="0">
            <a:latin typeface="+mn-lt"/>
          </a:endParaRPr>
        </a:p>
      </dgm:t>
    </dgm:pt>
    <dgm:pt modelId="{D6F70362-C00D-44B9-BEAC-345F094E8098}" type="parTrans" cxnId="{A5F05897-80DD-4A14-9BCF-77A15F37905B}">
      <dgm:prSet/>
      <dgm:spPr/>
      <dgm:t>
        <a:bodyPr/>
        <a:lstStyle/>
        <a:p>
          <a:endParaRPr lang="ru-RU"/>
        </a:p>
      </dgm:t>
    </dgm:pt>
    <dgm:pt modelId="{6F9BC583-6E3D-4225-8936-43CBFF0C4FCB}" type="sibTrans" cxnId="{A5F05897-80DD-4A14-9BCF-77A15F37905B}">
      <dgm:prSet/>
      <dgm:spPr/>
      <dgm:t>
        <a:bodyPr/>
        <a:lstStyle/>
        <a:p>
          <a:endParaRPr lang="ru-RU"/>
        </a:p>
      </dgm:t>
    </dgm:pt>
    <dgm:pt modelId="{EE264E58-4784-4BB9-9B60-9DC3D0203335}" type="pres">
      <dgm:prSet presAssocID="{C5D416DC-B044-4075-AB66-304652617846}" presName="diagram" presStyleCnt="0">
        <dgm:presLayoutVars>
          <dgm:dir/>
          <dgm:animLvl val="lvl"/>
          <dgm:resizeHandles val="exact"/>
        </dgm:presLayoutVars>
      </dgm:prSet>
      <dgm:spPr/>
    </dgm:pt>
    <dgm:pt modelId="{17AF3AF9-F2C6-4DD4-92B5-925FCFF74AB5}" type="pres">
      <dgm:prSet presAssocID="{E09646F9-0F54-48A6-BF54-D38E5489C36A}" presName="compNode" presStyleCnt="0"/>
      <dgm:spPr/>
    </dgm:pt>
    <dgm:pt modelId="{55436D86-BC15-47AC-AE4F-A482DDAEC7EB}" type="pres">
      <dgm:prSet presAssocID="{E09646F9-0F54-48A6-BF54-D38E5489C36A}" presName="childRect" presStyleLbl="bgAcc1" presStyleIdx="0" presStyleCnt="1" custScaleX="113401" custScaleY="12490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50A88B-AB1A-455D-A67A-3A3D4B7ED39D}" type="pres">
      <dgm:prSet presAssocID="{E09646F9-0F54-48A6-BF54-D38E5489C3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9682D-1170-40AD-B72B-B74AFC5ACF9A}" type="pres">
      <dgm:prSet presAssocID="{E09646F9-0F54-48A6-BF54-D38E5489C36A}" presName="parentRect" presStyleLbl="alignNode1" presStyleIdx="0" presStyleCnt="1" custScaleX="159740" custScaleY="114689"/>
      <dgm:spPr/>
      <dgm:t>
        <a:bodyPr/>
        <a:lstStyle/>
        <a:p>
          <a:endParaRPr lang="ru-RU"/>
        </a:p>
      </dgm:t>
    </dgm:pt>
    <dgm:pt modelId="{5015F72D-E71C-4488-8679-5342672BB3A1}" type="pres">
      <dgm:prSet presAssocID="{E09646F9-0F54-48A6-BF54-D38E5489C36A}" presName="adorn" presStyleLbl="fgAccFollowNode1" presStyleIdx="0" presStyleCnt="1" custScaleX="118654" custScaleY="118652" custLinFactNeighborX="60330" custLinFactNeighborY="-1148"/>
      <dgm:spPr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A5F05897-80DD-4A14-9BCF-77A15F37905B}" srcId="{C5D416DC-B044-4075-AB66-304652617846}" destId="{E09646F9-0F54-48A6-BF54-D38E5489C36A}" srcOrd="0" destOrd="0" parTransId="{D6F70362-C00D-44B9-BEAC-345F094E8098}" sibTransId="{6F9BC583-6E3D-4225-8936-43CBFF0C4FCB}"/>
    <dgm:cxn modelId="{9288B4DC-A8F7-4EEC-9286-BF45789E7571}" type="presOf" srcId="{E09646F9-0F54-48A6-BF54-D38E5489C36A}" destId="{0B50A88B-AB1A-455D-A67A-3A3D4B7ED39D}" srcOrd="0" destOrd="0" presId="urn:microsoft.com/office/officeart/2005/8/layout/bList2#1"/>
    <dgm:cxn modelId="{2A79AA03-2210-4B3E-AF57-6B51B2BF1851}" type="presOf" srcId="{C5D416DC-B044-4075-AB66-304652617846}" destId="{EE264E58-4784-4BB9-9B60-9DC3D0203335}" srcOrd="0" destOrd="0" presId="urn:microsoft.com/office/officeart/2005/8/layout/bList2#1"/>
    <dgm:cxn modelId="{4F2F0B67-7B82-4D8C-843F-35C39718C132}" type="presOf" srcId="{E09646F9-0F54-48A6-BF54-D38E5489C36A}" destId="{F839682D-1170-40AD-B72B-B74AFC5ACF9A}" srcOrd="1" destOrd="0" presId="urn:microsoft.com/office/officeart/2005/8/layout/bList2#1"/>
    <dgm:cxn modelId="{0243D176-2215-41B2-BC7E-BBA6089D595E}" type="presParOf" srcId="{EE264E58-4784-4BB9-9B60-9DC3D0203335}" destId="{17AF3AF9-F2C6-4DD4-92B5-925FCFF74AB5}" srcOrd="0" destOrd="0" presId="urn:microsoft.com/office/officeart/2005/8/layout/bList2#1"/>
    <dgm:cxn modelId="{3F892FD1-53CE-4FEE-A3EE-D89E6F806691}" type="presParOf" srcId="{17AF3AF9-F2C6-4DD4-92B5-925FCFF74AB5}" destId="{55436D86-BC15-47AC-AE4F-A482DDAEC7EB}" srcOrd="0" destOrd="0" presId="urn:microsoft.com/office/officeart/2005/8/layout/bList2#1"/>
    <dgm:cxn modelId="{2C1C2B1C-258C-40D0-810F-330A7FB80675}" type="presParOf" srcId="{17AF3AF9-F2C6-4DD4-92B5-925FCFF74AB5}" destId="{0B50A88B-AB1A-455D-A67A-3A3D4B7ED39D}" srcOrd="1" destOrd="0" presId="urn:microsoft.com/office/officeart/2005/8/layout/bList2#1"/>
    <dgm:cxn modelId="{03F6B54F-1507-499C-8C13-88EA07F01C8A}" type="presParOf" srcId="{17AF3AF9-F2C6-4DD4-92B5-925FCFF74AB5}" destId="{F839682D-1170-40AD-B72B-B74AFC5ACF9A}" srcOrd="2" destOrd="0" presId="urn:microsoft.com/office/officeart/2005/8/layout/bList2#1"/>
    <dgm:cxn modelId="{0FBE29B2-A1BD-4B73-9522-9B8B956F9FF0}" type="presParOf" srcId="{17AF3AF9-F2C6-4DD4-92B5-925FCFF74AB5}" destId="{5015F72D-E71C-4488-8679-5342672BB3A1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4F946E0-46A8-4249-8D7F-2919532309FB}" type="doc">
      <dgm:prSet loTypeId="urn:microsoft.com/office/officeart/2005/8/layout/lProcess2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DB1BBF83-1547-443F-AD9C-7FBBC83A8204}">
      <dgm:prSet phldrT="[Текст]" custT="1"/>
      <dgm:spPr>
        <a:gradFill flip="none" rotWithShape="0">
          <a:gsLst>
            <a:gs pos="0">
              <a:schemeClr val="bg1">
                <a:shade val="30000"/>
                <a:satMod val="115000"/>
              </a:schemeClr>
            </a:gs>
            <a:gs pos="50000">
              <a:schemeClr val="bg1">
                <a:shade val="67500"/>
                <a:satMod val="115000"/>
              </a:schemeClr>
            </a:gs>
            <a:gs pos="100000">
              <a:schemeClr val="bg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 lIns="0" tIns="0" rIns="0"/>
        <a:lstStyle/>
        <a:p>
          <a:pPr>
            <a:spcAft>
              <a:spcPts val="0"/>
            </a:spcAft>
          </a:pPr>
          <a:r>
            <a:rPr lang="ru-RU" sz="3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Устойчивость ВГП </a:t>
          </a:r>
        </a:p>
        <a:p>
          <a:pPr>
            <a:spcAft>
              <a:spcPts val="0"/>
            </a:spcAft>
          </a:pPr>
          <a:r>
            <a:rPr lang="ru-RU" sz="3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окружающей среде:</a:t>
          </a:r>
          <a:endParaRPr lang="ru-RU" sz="36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CE0842-AD3E-47F3-83B0-5680679FC387}" type="parTrans" cxnId="{37DFF876-F982-4E4B-9C7F-144E1259A437}">
      <dgm:prSet/>
      <dgm:spPr/>
      <dgm:t>
        <a:bodyPr/>
        <a:lstStyle/>
        <a:p>
          <a:endParaRPr lang="ru-RU"/>
        </a:p>
      </dgm:t>
    </dgm:pt>
    <dgm:pt modelId="{B6CE764E-C016-458F-B399-F2345FDFB702}" type="sibTrans" cxnId="{37DFF876-F982-4E4B-9C7F-144E1259A437}">
      <dgm:prSet/>
      <dgm:spPr/>
      <dgm:t>
        <a:bodyPr/>
        <a:lstStyle/>
        <a:p>
          <a:endParaRPr lang="ru-RU"/>
        </a:p>
      </dgm:t>
    </dgm:pt>
    <dgm:pt modelId="{666E54BF-B0BC-4E3D-8606-F8B7A30CB545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2400" dirty="0" smtClean="0"/>
            <a:t>в фекалиях птицы сохраняет </a:t>
          </a:r>
          <a:r>
            <a:rPr lang="ru-RU" sz="2400" dirty="0" err="1" smtClean="0"/>
            <a:t>инфекционность</a:t>
          </a:r>
          <a:r>
            <a:rPr lang="ru-RU" sz="2400" dirty="0" smtClean="0"/>
            <a:t> при 4</a:t>
          </a:r>
          <a:r>
            <a:rPr lang="en-US" sz="2400" dirty="0" smtClean="0"/>
            <a:t>º</a:t>
          </a:r>
          <a:r>
            <a:rPr lang="ru-RU" sz="2400" dirty="0" smtClean="0"/>
            <a:t>С – до 35 дней, при 20</a:t>
          </a:r>
          <a:r>
            <a:rPr lang="en-US" sz="2400" dirty="0" smtClean="0"/>
            <a:t>º</a:t>
          </a:r>
          <a:r>
            <a:rPr lang="ru-RU" sz="2400" dirty="0" smtClean="0"/>
            <a:t>С – до 7 дней</a:t>
          </a:r>
          <a:endParaRPr lang="ru-RU" sz="2400" dirty="0"/>
        </a:p>
      </dgm:t>
    </dgm:pt>
    <dgm:pt modelId="{72253AB3-41EE-4764-BC78-73465610F43D}" type="parTrans" cxnId="{F4C01B80-7529-4B20-8A76-06E87FD59797}">
      <dgm:prSet/>
      <dgm:spPr/>
      <dgm:t>
        <a:bodyPr/>
        <a:lstStyle/>
        <a:p>
          <a:endParaRPr lang="ru-RU"/>
        </a:p>
      </dgm:t>
    </dgm:pt>
    <dgm:pt modelId="{22065B9D-0D75-48CD-82AA-54C81D66E36F}" type="sibTrans" cxnId="{F4C01B80-7529-4B20-8A76-06E87FD59797}">
      <dgm:prSet/>
      <dgm:spPr/>
      <dgm:t>
        <a:bodyPr/>
        <a:lstStyle/>
        <a:p>
          <a:endParaRPr lang="ru-RU"/>
        </a:p>
      </dgm:t>
    </dgm:pt>
    <dgm:pt modelId="{6C7DA3DD-1EE9-4451-BEB1-319663E1C448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sz="2400" dirty="0" smtClean="0"/>
            <a:t>в охлажденных тушках птицы – не менее 23 дней</a:t>
          </a:r>
          <a:endParaRPr lang="ru-RU" sz="2400" dirty="0"/>
        </a:p>
      </dgm:t>
    </dgm:pt>
    <dgm:pt modelId="{965B7A2B-D1B6-49B8-9D90-1090A0CE5236}" type="parTrans" cxnId="{0D3FC5FD-7F43-4B4D-8C7A-234BD3A9D660}">
      <dgm:prSet/>
      <dgm:spPr/>
      <dgm:t>
        <a:bodyPr/>
        <a:lstStyle/>
        <a:p>
          <a:endParaRPr lang="ru-RU"/>
        </a:p>
      </dgm:t>
    </dgm:pt>
    <dgm:pt modelId="{D8A0DCF0-6D9C-457B-B567-E869DED3E045}" type="sibTrans" cxnId="{0D3FC5FD-7F43-4B4D-8C7A-234BD3A9D660}">
      <dgm:prSet/>
      <dgm:spPr/>
      <dgm:t>
        <a:bodyPr/>
        <a:lstStyle/>
        <a:p>
          <a:endParaRPr lang="ru-RU"/>
        </a:p>
      </dgm:t>
    </dgm:pt>
    <dgm:pt modelId="{11AC7D58-1965-49EF-874E-2E656923C319}">
      <dgm:prSet custT="1"/>
      <dgm:spPr>
        <a:solidFill>
          <a:srgbClr val="22518A"/>
        </a:solidFill>
      </dgm:spPr>
      <dgm:t>
        <a:bodyPr/>
        <a:lstStyle/>
        <a:p>
          <a:r>
            <a:rPr lang="ru-RU" sz="2400" dirty="0" smtClean="0"/>
            <a:t>в воде при 22</a:t>
          </a:r>
          <a:r>
            <a:rPr lang="en-US" sz="2400" dirty="0" smtClean="0"/>
            <a:t>º</a:t>
          </a:r>
          <a:r>
            <a:rPr lang="ru-RU" sz="2400" dirty="0" smtClean="0"/>
            <a:t>С – до 4 дней, при 0</a:t>
          </a:r>
          <a:r>
            <a:rPr lang="en-US" sz="2400" dirty="0" smtClean="0"/>
            <a:t>º</a:t>
          </a:r>
          <a:r>
            <a:rPr lang="ru-RU" sz="2400" dirty="0" smtClean="0"/>
            <a:t>С – более 30 дней</a:t>
          </a:r>
          <a:endParaRPr lang="ru-RU" sz="2400" dirty="0"/>
        </a:p>
      </dgm:t>
    </dgm:pt>
    <dgm:pt modelId="{69ED3E8A-99B7-4995-97B9-FAC5ED0CC0B8}" type="parTrans" cxnId="{609F4926-B61F-47D0-A81A-AC80B8E25AFE}">
      <dgm:prSet/>
      <dgm:spPr/>
      <dgm:t>
        <a:bodyPr/>
        <a:lstStyle/>
        <a:p>
          <a:endParaRPr lang="ru-RU"/>
        </a:p>
      </dgm:t>
    </dgm:pt>
    <dgm:pt modelId="{D50B1383-01E3-40D4-95BA-B6106C4F1F83}" type="sibTrans" cxnId="{609F4926-B61F-47D0-A81A-AC80B8E25AFE}">
      <dgm:prSet/>
      <dgm:spPr/>
      <dgm:t>
        <a:bodyPr/>
        <a:lstStyle/>
        <a:p>
          <a:endParaRPr lang="ru-RU"/>
        </a:p>
      </dgm:t>
    </dgm:pt>
    <dgm:pt modelId="{05BC458B-6AF2-4DD9-84A3-11D83C6B3C00}">
      <dgm:prSet custT="1"/>
      <dgm:spPr>
        <a:solidFill>
          <a:srgbClr val="005DA2"/>
        </a:solidFill>
      </dgm:spPr>
      <dgm:t>
        <a:bodyPr/>
        <a:lstStyle/>
        <a:p>
          <a:r>
            <a:rPr lang="ru-RU" sz="2400" dirty="0" smtClean="0"/>
            <a:t>инактивируется при 56</a:t>
          </a:r>
          <a:r>
            <a:rPr lang="en-US" sz="2400" dirty="0" smtClean="0"/>
            <a:t>º</a:t>
          </a:r>
          <a:r>
            <a:rPr lang="ru-RU" sz="2400" dirty="0" smtClean="0"/>
            <a:t>С - через 3 часа, при 60</a:t>
          </a:r>
          <a:r>
            <a:rPr lang="en-US" sz="2400" dirty="0" smtClean="0"/>
            <a:t>º</a:t>
          </a:r>
          <a:r>
            <a:rPr lang="ru-RU" sz="2400" dirty="0" smtClean="0"/>
            <a:t>С – через 30 минут, при 121</a:t>
          </a:r>
          <a:r>
            <a:rPr lang="en-US" sz="2400" dirty="0" smtClean="0"/>
            <a:t>º</a:t>
          </a:r>
          <a:r>
            <a:rPr lang="ru-RU" sz="2400" dirty="0" smtClean="0"/>
            <a:t>С – через 15 минут</a:t>
          </a:r>
          <a:endParaRPr lang="ru-RU" sz="2400" dirty="0"/>
        </a:p>
      </dgm:t>
    </dgm:pt>
    <dgm:pt modelId="{6DBD67FE-9F66-41DB-AC9E-81384C90BDE2}" type="parTrans" cxnId="{2CE963BE-6C89-4F34-B03A-D9F45334C570}">
      <dgm:prSet/>
      <dgm:spPr/>
      <dgm:t>
        <a:bodyPr/>
        <a:lstStyle/>
        <a:p>
          <a:endParaRPr lang="ru-RU"/>
        </a:p>
      </dgm:t>
    </dgm:pt>
    <dgm:pt modelId="{0DD95AA3-16B9-414B-A2BF-6D256A54BEC7}" type="sibTrans" cxnId="{2CE963BE-6C89-4F34-B03A-D9F45334C570}">
      <dgm:prSet/>
      <dgm:spPr/>
      <dgm:t>
        <a:bodyPr/>
        <a:lstStyle/>
        <a:p>
          <a:endParaRPr lang="ru-RU"/>
        </a:p>
      </dgm:t>
    </dgm:pt>
    <dgm:pt modelId="{0EE3F822-234F-4D15-B203-54695405DE4E}">
      <dgm:prSet custT="1"/>
      <dgm:spPr>
        <a:solidFill>
          <a:srgbClr val="0070C0"/>
        </a:solidFill>
      </dgm:spPr>
      <dgm:t>
        <a:bodyPr/>
        <a:lstStyle/>
        <a:p>
          <a:r>
            <a:rPr lang="ru-RU" sz="2400" dirty="0" smtClean="0"/>
            <a:t>70 % этанол инактивирует ВГП на зараженных поверхностях в течение 10 минут</a:t>
          </a:r>
          <a:endParaRPr lang="ru-RU" sz="2400" dirty="0"/>
        </a:p>
      </dgm:t>
    </dgm:pt>
    <dgm:pt modelId="{6930924C-5742-4AAB-AACE-48995163A26A}" type="parTrans" cxnId="{7CE31683-877C-4309-A13B-CAADD6535E61}">
      <dgm:prSet/>
      <dgm:spPr/>
    </dgm:pt>
    <dgm:pt modelId="{156C44FE-D4E6-4140-A222-040B4E2A9D20}" type="sibTrans" cxnId="{7CE31683-877C-4309-A13B-CAADD6535E61}">
      <dgm:prSet/>
      <dgm:spPr/>
    </dgm:pt>
    <dgm:pt modelId="{225FA6A6-5E89-403C-9E79-32C12E4BB404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400" dirty="0" smtClean="0"/>
            <a:t>ВГП быстро инактивируется под воздействием 3 % </a:t>
          </a:r>
          <a:r>
            <a:rPr lang="en-US" sz="2400" dirty="0" err="1" smtClean="0"/>
            <a:t>NaOH</a:t>
          </a:r>
          <a:r>
            <a:rPr lang="ru-RU" sz="2400" dirty="0" smtClean="0"/>
            <a:t>, 0,1 % формальдегида</a:t>
          </a:r>
          <a:endParaRPr lang="ru-RU" sz="2400" dirty="0"/>
        </a:p>
      </dgm:t>
    </dgm:pt>
    <dgm:pt modelId="{CCE4862C-D637-4A1B-81EF-800E07B70F3F}" type="parTrans" cxnId="{ACE6AEC9-10EA-4FBC-B7D7-81B80CC0BB0A}">
      <dgm:prSet/>
      <dgm:spPr/>
    </dgm:pt>
    <dgm:pt modelId="{E8DC33EC-DEA2-4321-B5D2-C68E5450BCD9}" type="sibTrans" cxnId="{ACE6AEC9-10EA-4FBC-B7D7-81B80CC0BB0A}">
      <dgm:prSet/>
      <dgm:spPr/>
    </dgm:pt>
    <dgm:pt modelId="{C688C364-5ACC-419B-A83F-D44857841D60}" type="pres">
      <dgm:prSet presAssocID="{64F946E0-46A8-4249-8D7F-2919532309F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DF83EC-9143-4DC8-82FB-6F524BC4ED13}" type="pres">
      <dgm:prSet presAssocID="{DB1BBF83-1547-443F-AD9C-7FBBC83A8204}" presName="compNode" presStyleCnt="0"/>
      <dgm:spPr/>
    </dgm:pt>
    <dgm:pt modelId="{2596EC69-09C8-4A31-976A-29EDDD92546A}" type="pres">
      <dgm:prSet presAssocID="{DB1BBF83-1547-443F-AD9C-7FBBC83A8204}" presName="aNode" presStyleLbl="bgShp" presStyleIdx="0" presStyleCnt="1"/>
      <dgm:spPr/>
      <dgm:t>
        <a:bodyPr/>
        <a:lstStyle/>
        <a:p>
          <a:endParaRPr lang="ru-RU"/>
        </a:p>
      </dgm:t>
    </dgm:pt>
    <dgm:pt modelId="{2AA10592-E3C1-4392-BCB9-3334C75B48E7}" type="pres">
      <dgm:prSet presAssocID="{DB1BBF83-1547-443F-AD9C-7FBBC83A8204}" presName="textNode" presStyleLbl="bgShp" presStyleIdx="0" presStyleCnt="1"/>
      <dgm:spPr/>
      <dgm:t>
        <a:bodyPr/>
        <a:lstStyle/>
        <a:p>
          <a:endParaRPr lang="ru-RU"/>
        </a:p>
      </dgm:t>
    </dgm:pt>
    <dgm:pt modelId="{D0E0477E-FAD8-4DDE-B376-1EBD9D6D1BD5}" type="pres">
      <dgm:prSet presAssocID="{DB1BBF83-1547-443F-AD9C-7FBBC83A8204}" presName="compChildNode" presStyleCnt="0"/>
      <dgm:spPr/>
    </dgm:pt>
    <dgm:pt modelId="{7948C8C9-4556-4908-85B7-C4CD88BFF949}" type="pres">
      <dgm:prSet presAssocID="{DB1BBF83-1547-443F-AD9C-7FBBC83A8204}" presName="theInnerList" presStyleCnt="0"/>
      <dgm:spPr/>
    </dgm:pt>
    <dgm:pt modelId="{D8C1BC2C-6438-4671-B748-26BCBE827A15}" type="pres">
      <dgm:prSet presAssocID="{666E54BF-B0BC-4E3D-8606-F8B7A30CB545}" presName="childNode" presStyleLbl="node1" presStyleIdx="0" presStyleCnt="6" custScaleX="114919" custScaleY="162499" custLinFactY="-5865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8C846-DC44-4184-9585-7BEC8FC64E99}" type="pres">
      <dgm:prSet presAssocID="{666E54BF-B0BC-4E3D-8606-F8B7A30CB545}" presName="aSpace2" presStyleCnt="0"/>
      <dgm:spPr/>
    </dgm:pt>
    <dgm:pt modelId="{BFF1B7F7-E962-4F38-BD1E-B44D0D9DDBD3}" type="pres">
      <dgm:prSet presAssocID="{6C7DA3DD-1EE9-4451-BEB1-319663E1C448}" presName="childNode" presStyleLbl="node1" presStyleIdx="1" presStyleCnt="6" custScaleX="115032" custLinFactY="-4462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DF88A-E861-45F4-9EC6-AD1950069AB9}" type="pres">
      <dgm:prSet presAssocID="{6C7DA3DD-1EE9-4451-BEB1-319663E1C448}" presName="aSpace2" presStyleCnt="0"/>
      <dgm:spPr/>
    </dgm:pt>
    <dgm:pt modelId="{EED26EF6-AC2F-425E-8363-2598CC4D72BF}" type="pres">
      <dgm:prSet presAssocID="{11AC7D58-1965-49EF-874E-2E656923C319}" presName="childNode" presStyleLbl="node1" presStyleIdx="2" presStyleCnt="6" custScaleX="115032" custLinFactY="-2423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4F2EA-E907-4B83-92A9-7E9E3ED6478A}" type="pres">
      <dgm:prSet presAssocID="{11AC7D58-1965-49EF-874E-2E656923C319}" presName="aSpace2" presStyleCnt="0"/>
      <dgm:spPr/>
    </dgm:pt>
    <dgm:pt modelId="{93C541D5-EDB7-4826-838E-ED479FFF0320}" type="pres">
      <dgm:prSet presAssocID="{05BC458B-6AF2-4DD9-84A3-11D83C6B3C00}" presName="childNode" presStyleLbl="node1" presStyleIdx="3" presStyleCnt="6" custScaleX="115032" custScaleY="159645" custLinFactY="-944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AAAC4-29C6-45F9-B131-92AF80918A3C}" type="pres">
      <dgm:prSet presAssocID="{05BC458B-6AF2-4DD9-84A3-11D83C6B3C00}" presName="aSpace2" presStyleCnt="0"/>
      <dgm:spPr/>
    </dgm:pt>
    <dgm:pt modelId="{D47B30ED-41CF-42C7-81AB-5F7A039EFD66}" type="pres">
      <dgm:prSet presAssocID="{0EE3F822-234F-4D15-B203-54695405DE4E}" presName="childNode" presStyleLbl="node1" presStyleIdx="4" presStyleCnt="6" custScaleX="115032" custScaleY="156735" custLinFactNeighborY="-13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068D0-5701-48AA-8A24-29BAF85C752E}" type="pres">
      <dgm:prSet presAssocID="{0EE3F822-234F-4D15-B203-54695405DE4E}" presName="aSpace2" presStyleCnt="0"/>
      <dgm:spPr/>
    </dgm:pt>
    <dgm:pt modelId="{0C9AEA71-A7A2-4567-905F-124AC3152A73}" type="pres">
      <dgm:prSet presAssocID="{225FA6A6-5E89-403C-9E79-32C12E4BB404}" presName="childNode" presStyleLbl="node1" presStyleIdx="5" presStyleCnt="6" custScaleX="115032" custScaleY="162506" custLinFactY="240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E31683-877C-4309-A13B-CAADD6535E61}" srcId="{DB1BBF83-1547-443F-AD9C-7FBBC83A8204}" destId="{0EE3F822-234F-4D15-B203-54695405DE4E}" srcOrd="4" destOrd="0" parTransId="{6930924C-5742-4AAB-AACE-48995163A26A}" sibTransId="{156C44FE-D4E6-4140-A222-040B4E2A9D20}"/>
    <dgm:cxn modelId="{F4C01B80-7529-4B20-8A76-06E87FD59797}" srcId="{DB1BBF83-1547-443F-AD9C-7FBBC83A8204}" destId="{666E54BF-B0BC-4E3D-8606-F8B7A30CB545}" srcOrd="0" destOrd="0" parTransId="{72253AB3-41EE-4764-BC78-73465610F43D}" sibTransId="{22065B9D-0D75-48CD-82AA-54C81D66E36F}"/>
    <dgm:cxn modelId="{6629B5A9-2585-4A72-A171-DD4C8C5682A0}" type="presOf" srcId="{666E54BF-B0BC-4E3D-8606-F8B7A30CB545}" destId="{D8C1BC2C-6438-4671-B748-26BCBE827A15}" srcOrd="0" destOrd="0" presId="urn:microsoft.com/office/officeart/2005/8/layout/lProcess2"/>
    <dgm:cxn modelId="{3FCB0C91-BB3A-4CD1-9A44-A2DBAE58DF18}" type="presOf" srcId="{DB1BBF83-1547-443F-AD9C-7FBBC83A8204}" destId="{2AA10592-E3C1-4392-BCB9-3334C75B48E7}" srcOrd="1" destOrd="0" presId="urn:microsoft.com/office/officeart/2005/8/layout/lProcess2"/>
    <dgm:cxn modelId="{37DFF876-F982-4E4B-9C7F-144E1259A437}" srcId="{64F946E0-46A8-4249-8D7F-2919532309FB}" destId="{DB1BBF83-1547-443F-AD9C-7FBBC83A8204}" srcOrd="0" destOrd="0" parTransId="{3ACE0842-AD3E-47F3-83B0-5680679FC387}" sibTransId="{B6CE764E-C016-458F-B399-F2345FDFB702}"/>
    <dgm:cxn modelId="{914C6AC5-7301-4A76-AED6-E62182CDE160}" type="presOf" srcId="{225FA6A6-5E89-403C-9E79-32C12E4BB404}" destId="{0C9AEA71-A7A2-4567-905F-124AC3152A73}" srcOrd="0" destOrd="0" presId="urn:microsoft.com/office/officeart/2005/8/layout/lProcess2"/>
    <dgm:cxn modelId="{562242F8-A127-4090-A622-B422C4116D4D}" type="presOf" srcId="{11AC7D58-1965-49EF-874E-2E656923C319}" destId="{EED26EF6-AC2F-425E-8363-2598CC4D72BF}" srcOrd="0" destOrd="0" presId="urn:microsoft.com/office/officeart/2005/8/layout/lProcess2"/>
    <dgm:cxn modelId="{B0D298AD-D9FE-4C76-A6B5-F03513A7DFEA}" type="presOf" srcId="{05BC458B-6AF2-4DD9-84A3-11D83C6B3C00}" destId="{93C541D5-EDB7-4826-838E-ED479FFF0320}" srcOrd="0" destOrd="0" presId="urn:microsoft.com/office/officeart/2005/8/layout/lProcess2"/>
    <dgm:cxn modelId="{387B175E-281F-4B7A-8EF6-43187F78DA85}" type="presOf" srcId="{0EE3F822-234F-4D15-B203-54695405DE4E}" destId="{D47B30ED-41CF-42C7-81AB-5F7A039EFD66}" srcOrd="0" destOrd="0" presId="urn:microsoft.com/office/officeart/2005/8/layout/lProcess2"/>
    <dgm:cxn modelId="{2CE963BE-6C89-4F34-B03A-D9F45334C570}" srcId="{DB1BBF83-1547-443F-AD9C-7FBBC83A8204}" destId="{05BC458B-6AF2-4DD9-84A3-11D83C6B3C00}" srcOrd="3" destOrd="0" parTransId="{6DBD67FE-9F66-41DB-AC9E-81384C90BDE2}" sibTransId="{0DD95AA3-16B9-414B-A2BF-6D256A54BEC7}"/>
    <dgm:cxn modelId="{0D3FC5FD-7F43-4B4D-8C7A-234BD3A9D660}" srcId="{DB1BBF83-1547-443F-AD9C-7FBBC83A8204}" destId="{6C7DA3DD-1EE9-4451-BEB1-319663E1C448}" srcOrd="1" destOrd="0" parTransId="{965B7A2B-D1B6-49B8-9D90-1090A0CE5236}" sibTransId="{D8A0DCF0-6D9C-457B-B567-E869DED3E045}"/>
    <dgm:cxn modelId="{609F4926-B61F-47D0-A81A-AC80B8E25AFE}" srcId="{DB1BBF83-1547-443F-AD9C-7FBBC83A8204}" destId="{11AC7D58-1965-49EF-874E-2E656923C319}" srcOrd="2" destOrd="0" parTransId="{69ED3E8A-99B7-4995-97B9-FAC5ED0CC0B8}" sibTransId="{D50B1383-01E3-40D4-95BA-B6106C4F1F83}"/>
    <dgm:cxn modelId="{4F86AF82-0BE7-4FEE-A304-A42FECD3B788}" type="presOf" srcId="{6C7DA3DD-1EE9-4451-BEB1-319663E1C448}" destId="{BFF1B7F7-E962-4F38-BD1E-B44D0D9DDBD3}" srcOrd="0" destOrd="0" presId="urn:microsoft.com/office/officeart/2005/8/layout/lProcess2"/>
    <dgm:cxn modelId="{ACE6AEC9-10EA-4FBC-B7D7-81B80CC0BB0A}" srcId="{DB1BBF83-1547-443F-AD9C-7FBBC83A8204}" destId="{225FA6A6-5E89-403C-9E79-32C12E4BB404}" srcOrd="5" destOrd="0" parTransId="{CCE4862C-D637-4A1B-81EF-800E07B70F3F}" sibTransId="{E8DC33EC-DEA2-4321-B5D2-C68E5450BCD9}"/>
    <dgm:cxn modelId="{EA33FA6E-84AF-41A6-BFB2-830DCD88A731}" type="presOf" srcId="{DB1BBF83-1547-443F-AD9C-7FBBC83A8204}" destId="{2596EC69-09C8-4A31-976A-29EDDD92546A}" srcOrd="0" destOrd="0" presId="urn:microsoft.com/office/officeart/2005/8/layout/lProcess2"/>
    <dgm:cxn modelId="{94B74A88-ECA4-4808-9C74-41C5DA16E6D4}" type="presOf" srcId="{64F946E0-46A8-4249-8D7F-2919532309FB}" destId="{C688C364-5ACC-419B-A83F-D44857841D60}" srcOrd="0" destOrd="0" presId="urn:microsoft.com/office/officeart/2005/8/layout/lProcess2"/>
    <dgm:cxn modelId="{2E350A1B-EC74-443C-98CA-587AD8E6C385}" type="presParOf" srcId="{C688C364-5ACC-419B-A83F-D44857841D60}" destId="{3CDF83EC-9143-4DC8-82FB-6F524BC4ED13}" srcOrd="0" destOrd="0" presId="urn:microsoft.com/office/officeart/2005/8/layout/lProcess2"/>
    <dgm:cxn modelId="{46613243-8B9F-4441-8D2E-C4143E293E58}" type="presParOf" srcId="{3CDF83EC-9143-4DC8-82FB-6F524BC4ED13}" destId="{2596EC69-09C8-4A31-976A-29EDDD92546A}" srcOrd="0" destOrd="0" presId="urn:microsoft.com/office/officeart/2005/8/layout/lProcess2"/>
    <dgm:cxn modelId="{1F84B810-833E-49F7-A2BE-85C6B231281A}" type="presParOf" srcId="{3CDF83EC-9143-4DC8-82FB-6F524BC4ED13}" destId="{2AA10592-E3C1-4392-BCB9-3334C75B48E7}" srcOrd="1" destOrd="0" presId="urn:microsoft.com/office/officeart/2005/8/layout/lProcess2"/>
    <dgm:cxn modelId="{677F5B20-C159-43DC-B9E0-FC65B9275AAB}" type="presParOf" srcId="{3CDF83EC-9143-4DC8-82FB-6F524BC4ED13}" destId="{D0E0477E-FAD8-4DDE-B376-1EBD9D6D1BD5}" srcOrd="2" destOrd="0" presId="urn:microsoft.com/office/officeart/2005/8/layout/lProcess2"/>
    <dgm:cxn modelId="{43EFEC7C-035B-4D3A-A50D-7CD458D64AEF}" type="presParOf" srcId="{D0E0477E-FAD8-4DDE-B376-1EBD9D6D1BD5}" destId="{7948C8C9-4556-4908-85B7-C4CD88BFF949}" srcOrd="0" destOrd="0" presId="urn:microsoft.com/office/officeart/2005/8/layout/lProcess2"/>
    <dgm:cxn modelId="{EEC69919-AA7A-41EC-9BF6-805093079E90}" type="presParOf" srcId="{7948C8C9-4556-4908-85B7-C4CD88BFF949}" destId="{D8C1BC2C-6438-4671-B748-26BCBE827A15}" srcOrd="0" destOrd="0" presId="urn:microsoft.com/office/officeart/2005/8/layout/lProcess2"/>
    <dgm:cxn modelId="{FB57A96B-DAE5-4CD2-93C3-7131D1985089}" type="presParOf" srcId="{7948C8C9-4556-4908-85B7-C4CD88BFF949}" destId="{2A08C846-DC44-4184-9585-7BEC8FC64E99}" srcOrd="1" destOrd="0" presId="urn:microsoft.com/office/officeart/2005/8/layout/lProcess2"/>
    <dgm:cxn modelId="{4567891D-3BB5-4BE8-BFEB-EC4A692E653F}" type="presParOf" srcId="{7948C8C9-4556-4908-85B7-C4CD88BFF949}" destId="{BFF1B7F7-E962-4F38-BD1E-B44D0D9DDBD3}" srcOrd="2" destOrd="0" presId="urn:microsoft.com/office/officeart/2005/8/layout/lProcess2"/>
    <dgm:cxn modelId="{ED1BF997-8DA2-4EF9-89B4-7C3ECBDBCC97}" type="presParOf" srcId="{7948C8C9-4556-4908-85B7-C4CD88BFF949}" destId="{D25DF88A-E861-45F4-9EC6-AD1950069AB9}" srcOrd="3" destOrd="0" presId="urn:microsoft.com/office/officeart/2005/8/layout/lProcess2"/>
    <dgm:cxn modelId="{4F07C15E-6EEB-47AC-BA89-7008D8861FAE}" type="presParOf" srcId="{7948C8C9-4556-4908-85B7-C4CD88BFF949}" destId="{EED26EF6-AC2F-425E-8363-2598CC4D72BF}" srcOrd="4" destOrd="0" presId="urn:microsoft.com/office/officeart/2005/8/layout/lProcess2"/>
    <dgm:cxn modelId="{096308E0-CE91-4DC0-929E-C066174A50F6}" type="presParOf" srcId="{7948C8C9-4556-4908-85B7-C4CD88BFF949}" destId="{4E34F2EA-E907-4B83-92A9-7E9E3ED6478A}" srcOrd="5" destOrd="0" presId="urn:microsoft.com/office/officeart/2005/8/layout/lProcess2"/>
    <dgm:cxn modelId="{05E4437C-D075-4DCA-AD31-9279B2E8907C}" type="presParOf" srcId="{7948C8C9-4556-4908-85B7-C4CD88BFF949}" destId="{93C541D5-EDB7-4826-838E-ED479FFF0320}" srcOrd="6" destOrd="0" presId="urn:microsoft.com/office/officeart/2005/8/layout/lProcess2"/>
    <dgm:cxn modelId="{B8B89492-9A62-4F17-B090-DB2721A85EEC}" type="presParOf" srcId="{7948C8C9-4556-4908-85B7-C4CD88BFF949}" destId="{D54AAAC4-29C6-45F9-B131-92AF80918A3C}" srcOrd="7" destOrd="0" presId="urn:microsoft.com/office/officeart/2005/8/layout/lProcess2"/>
    <dgm:cxn modelId="{FF62CD42-FA43-4E92-8752-E2A18D968700}" type="presParOf" srcId="{7948C8C9-4556-4908-85B7-C4CD88BFF949}" destId="{D47B30ED-41CF-42C7-81AB-5F7A039EFD66}" srcOrd="8" destOrd="0" presId="urn:microsoft.com/office/officeart/2005/8/layout/lProcess2"/>
    <dgm:cxn modelId="{AFE32F5A-B749-4CBF-8B12-6046D89A605D}" type="presParOf" srcId="{7948C8C9-4556-4908-85B7-C4CD88BFF949}" destId="{24E068D0-5701-48AA-8A24-29BAF85C752E}" srcOrd="9" destOrd="0" presId="urn:microsoft.com/office/officeart/2005/8/layout/lProcess2"/>
    <dgm:cxn modelId="{60F1C09B-64F8-4DC8-A320-058357545483}" type="presParOf" srcId="{7948C8C9-4556-4908-85B7-C4CD88BFF949}" destId="{0C9AEA71-A7A2-4567-905F-124AC3152A73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D21A335-907E-4AD0-B7BD-F800E91FF395}" type="doc">
      <dgm:prSet loTypeId="urn:microsoft.com/office/officeart/2005/8/layout/pList2#2" loCatId="list" qsTypeId="urn:microsoft.com/office/officeart/2005/8/quickstyle/3d1" qsCatId="3D" csTypeId="urn:microsoft.com/office/officeart/2005/8/colors/accent0_3" csCatId="mainScheme" phldr="1"/>
      <dgm:spPr/>
    </dgm:pt>
    <dgm:pt modelId="{DBD3E24C-5559-4DD9-9DE8-0576F17BEF42}">
      <dgm:prSet phldrT="[Текст]" custT="1"/>
      <dgm:spPr/>
      <dgm:t>
        <a:bodyPr/>
        <a:lstStyle/>
        <a:p>
          <a:pPr algn="just"/>
          <a:r>
            <a:rPr lang="ru-RU" sz="2400" b="1" dirty="0" smtClean="0">
              <a:solidFill>
                <a:schemeClr val="bg1"/>
              </a:solidFill>
            </a:rPr>
            <a:t>Естественным (природным) резервуаром ВГП являются мигрирующие (перелетные) водоплавающие птицы, часто дикие утки и гуси. У диких птиц инфекция протекает в виде энтерита, без видимых признаков общего заболевания. </a:t>
          </a:r>
        </a:p>
        <a:p>
          <a:pPr algn="just"/>
          <a:r>
            <a:rPr lang="ru-RU" sz="2400" b="1" dirty="0" smtClean="0">
              <a:solidFill>
                <a:schemeClr val="bg1"/>
              </a:solidFill>
            </a:rPr>
            <a:t>Домашняя птица не является природным резервуаром ВГП.</a:t>
          </a:r>
          <a:endParaRPr lang="ru-RU" sz="2400" dirty="0">
            <a:solidFill>
              <a:schemeClr val="bg1"/>
            </a:solidFill>
          </a:endParaRPr>
        </a:p>
      </dgm:t>
    </dgm:pt>
    <dgm:pt modelId="{91225E0B-5E0E-4D42-82ED-5E270E768297}" type="parTrans" cxnId="{729A6C85-00A6-4131-BAFD-EF5B0781AA95}">
      <dgm:prSet/>
      <dgm:spPr/>
      <dgm:t>
        <a:bodyPr/>
        <a:lstStyle/>
        <a:p>
          <a:endParaRPr lang="ru-RU"/>
        </a:p>
      </dgm:t>
    </dgm:pt>
    <dgm:pt modelId="{549B3140-283C-4548-AC0C-119D6BAE2FD2}" type="sibTrans" cxnId="{729A6C85-00A6-4131-BAFD-EF5B0781AA95}">
      <dgm:prSet/>
      <dgm:spPr/>
      <dgm:t>
        <a:bodyPr/>
        <a:lstStyle/>
        <a:p>
          <a:endParaRPr lang="ru-RU"/>
        </a:p>
      </dgm:t>
    </dgm:pt>
    <dgm:pt modelId="{035C1AD8-C0C0-44B2-A606-E2695A1CF0BF}" type="pres">
      <dgm:prSet presAssocID="{CD21A335-907E-4AD0-B7BD-F800E91FF395}" presName="Name0" presStyleCnt="0">
        <dgm:presLayoutVars>
          <dgm:dir/>
          <dgm:resizeHandles val="exact"/>
        </dgm:presLayoutVars>
      </dgm:prSet>
      <dgm:spPr/>
    </dgm:pt>
    <dgm:pt modelId="{A3F9C6F4-AA75-4F8A-B94D-A0D33A841A23}" type="pres">
      <dgm:prSet presAssocID="{CD21A335-907E-4AD0-B7BD-F800E91FF395}" presName="bkgdShp" presStyleLbl="alignAccFollowNode1" presStyleIdx="0" presStyleCnt="1" custScaleX="62500" custLinFactNeighborX="8914" custLinFactNeighborY="858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DB6642E-7275-40E5-B86F-3086D54F7FB7}" type="pres">
      <dgm:prSet presAssocID="{CD21A335-907E-4AD0-B7BD-F800E91FF395}" presName="linComp" presStyleCnt="0"/>
      <dgm:spPr/>
    </dgm:pt>
    <dgm:pt modelId="{F16CF520-C125-44EB-AB01-0DD38F912FFE}" type="pres">
      <dgm:prSet presAssocID="{DBD3E24C-5559-4DD9-9DE8-0576F17BEF42}" presName="compNode" presStyleCnt="0"/>
      <dgm:spPr/>
    </dgm:pt>
    <dgm:pt modelId="{0B5FC15F-ED3D-402E-8591-F6F0EE6B416D}" type="pres">
      <dgm:prSet presAssocID="{DBD3E24C-5559-4DD9-9DE8-0576F17BEF42}" presName="node" presStyleLbl="node1" presStyleIdx="0" presStyleCnt="1" custLinFactNeighborX="296" custLinFactNeighborY="82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53CBDA3-DD39-411D-86D7-53EF31B0E6D3}" type="pres">
      <dgm:prSet presAssocID="{DBD3E24C-5559-4DD9-9DE8-0576F17BEF42}" presName="invisiNode" presStyleLbl="node1" presStyleIdx="0" presStyleCnt="1"/>
      <dgm:spPr/>
    </dgm:pt>
    <dgm:pt modelId="{B689DE96-6FFD-4CD2-AFAE-3E3BB6074EF8}" type="pres">
      <dgm:prSet presAssocID="{DBD3E24C-5559-4DD9-9DE8-0576F17BEF42}" presName="imagNode" presStyleLbl="fgImgPlace1" presStyleIdx="0" presStyleCnt="1" custScaleX="25857" custLinFactNeighborX="-37647" custLinFactNeighborY="-964"/>
      <dgm:spPr>
        <a:prstGeom prst="flowChartConnector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729A6C85-00A6-4131-BAFD-EF5B0781AA95}" srcId="{CD21A335-907E-4AD0-B7BD-F800E91FF395}" destId="{DBD3E24C-5559-4DD9-9DE8-0576F17BEF42}" srcOrd="0" destOrd="0" parTransId="{91225E0B-5E0E-4D42-82ED-5E270E768297}" sibTransId="{549B3140-283C-4548-AC0C-119D6BAE2FD2}"/>
    <dgm:cxn modelId="{DDCBEED6-0FC5-43F5-B7E2-D58178084C3C}" type="presOf" srcId="{CD21A335-907E-4AD0-B7BD-F800E91FF395}" destId="{035C1AD8-C0C0-44B2-A606-E2695A1CF0BF}" srcOrd="0" destOrd="0" presId="urn:microsoft.com/office/officeart/2005/8/layout/pList2#2"/>
    <dgm:cxn modelId="{489A2DC0-9DF8-4F42-86CC-6FC5564EFFE7}" type="presOf" srcId="{DBD3E24C-5559-4DD9-9DE8-0576F17BEF42}" destId="{0B5FC15F-ED3D-402E-8591-F6F0EE6B416D}" srcOrd="0" destOrd="0" presId="urn:microsoft.com/office/officeart/2005/8/layout/pList2#2"/>
    <dgm:cxn modelId="{8A6AE2A7-81B3-40F7-9F8D-64E2ACCA3278}" type="presParOf" srcId="{035C1AD8-C0C0-44B2-A606-E2695A1CF0BF}" destId="{A3F9C6F4-AA75-4F8A-B94D-A0D33A841A23}" srcOrd="0" destOrd="0" presId="urn:microsoft.com/office/officeart/2005/8/layout/pList2#2"/>
    <dgm:cxn modelId="{2BFEE278-1B3B-4AA6-8A09-1D3FC79DE9CA}" type="presParOf" srcId="{035C1AD8-C0C0-44B2-A606-E2695A1CF0BF}" destId="{5DB6642E-7275-40E5-B86F-3086D54F7FB7}" srcOrd="1" destOrd="0" presId="urn:microsoft.com/office/officeart/2005/8/layout/pList2#2"/>
    <dgm:cxn modelId="{EF752970-830B-48BC-9F1D-B347CEBAE4D5}" type="presParOf" srcId="{5DB6642E-7275-40E5-B86F-3086D54F7FB7}" destId="{F16CF520-C125-44EB-AB01-0DD38F912FFE}" srcOrd="0" destOrd="0" presId="urn:microsoft.com/office/officeart/2005/8/layout/pList2#2"/>
    <dgm:cxn modelId="{8078C4C4-5631-402F-B871-4A815E4EE7BB}" type="presParOf" srcId="{F16CF520-C125-44EB-AB01-0DD38F912FFE}" destId="{0B5FC15F-ED3D-402E-8591-F6F0EE6B416D}" srcOrd="0" destOrd="0" presId="urn:microsoft.com/office/officeart/2005/8/layout/pList2#2"/>
    <dgm:cxn modelId="{4FEDF8B8-C0D2-4612-A5C4-4C2DE7A8E8C3}" type="presParOf" srcId="{F16CF520-C125-44EB-AB01-0DD38F912FFE}" destId="{653CBDA3-DD39-411D-86D7-53EF31B0E6D3}" srcOrd="1" destOrd="0" presId="urn:microsoft.com/office/officeart/2005/8/layout/pList2#2"/>
    <dgm:cxn modelId="{76880488-3A94-46FE-822F-6D24D9A72D1C}" type="presParOf" srcId="{F16CF520-C125-44EB-AB01-0DD38F912FFE}" destId="{B689DE96-6FFD-4CD2-AFAE-3E3BB6074EF8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D41B69-D565-4112-808A-B070264F62CA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2B9CCEE-AE79-4A06-86D7-3E4E6A5E915A}">
      <dgm:prSet phldrT="[Текст]" custT="1"/>
      <dgm:spPr/>
      <dgm:t>
        <a:bodyPr/>
        <a:lstStyle/>
        <a:p>
          <a:r>
            <a:rPr lang="ru-RU" sz="2000" b="1" dirty="0" smtClean="0"/>
            <a:t>водный</a:t>
          </a:r>
          <a:endParaRPr lang="ru-RU" sz="2000" b="1" dirty="0"/>
        </a:p>
      </dgm:t>
    </dgm:pt>
    <dgm:pt modelId="{9D6473DF-68B3-4753-A054-2DF5D9A52379}" type="parTrans" cxnId="{C3AE6739-AF4F-4156-AB18-661741160611}">
      <dgm:prSet/>
      <dgm:spPr/>
      <dgm:t>
        <a:bodyPr/>
        <a:lstStyle/>
        <a:p>
          <a:endParaRPr lang="ru-RU"/>
        </a:p>
      </dgm:t>
    </dgm:pt>
    <dgm:pt modelId="{15F1EE03-02D2-456D-B237-47EECD346FC6}" type="sibTrans" cxnId="{C3AE6739-AF4F-4156-AB18-661741160611}">
      <dgm:prSet/>
      <dgm:spPr/>
      <dgm:t>
        <a:bodyPr/>
        <a:lstStyle/>
        <a:p>
          <a:endParaRPr lang="ru-RU"/>
        </a:p>
      </dgm:t>
    </dgm:pt>
    <dgm:pt modelId="{5D73187B-8F45-4A9C-A55A-CF8AD88FA436}">
      <dgm:prSet phldrT="[Текст]" custT="1"/>
      <dgm:spPr>
        <a:solidFill>
          <a:schemeClr val="bg1">
            <a:lumMod val="65000"/>
            <a:alpha val="90000"/>
          </a:schemeClr>
        </a:solidFill>
      </dgm:spPr>
      <dgm:t>
        <a:bodyPr lIns="180000" rIns="180000" bIns="36000"/>
        <a:lstStyle/>
        <a:p>
          <a:r>
            <a:rPr lang="ru-RU" sz="1600" dirty="0" smtClean="0">
              <a:solidFill>
                <a:schemeClr val="bg1"/>
              </a:solidFill>
            </a:rPr>
            <a:t>при употреблении сырой воды, </a:t>
          </a:r>
          <a:r>
            <a:rPr lang="ru-RU" sz="1600" dirty="0" err="1" smtClean="0">
              <a:solidFill>
                <a:schemeClr val="bg1"/>
              </a:solidFill>
            </a:rPr>
            <a:t>контаминированной</a:t>
          </a:r>
          <a:r>
            <a:rPr lang="ru-RU" sz="1600" dirty="0" smtClean="0">
              <a:solidFill>
                <a:schemeClr val="bg1"/>
              </a:solidFill>
            </a:rPr>
            <a:t> фекалиями больных птиц</a:t>
          </a:r>
          <a:endParaRPr lang="ru-RU" sz="1600" dirty="0">
            <a:solidFill>
              <a:schemeClr val="bg1"/>
            </a:solidFill>
          </a:endParaRPr>
        </a:p>
      </dgm:t>
    </dgm:pt>
    <dgm:pt modelId="{B3692C3C-04F9-4CE0-8AC8-1045DD5A3C98}" type="parTrans" cxnId="{E0C52A88-AC68-4530-BEE8-21B36C407A9C}">
      <dgm:prSet/>
      <dgm:spPr/>
      <dgm:t>
        <a:bodyPr/>
        <a:lstStyle/>
        <a:p>
          <a:endParaRPr lang="ru-RU"/>
        </a:p>
      </dgm:t>
    </dgm:pt>
    <dgm:pt modelId="{83E56769-D755-4EF9-B2DD-BB46C535E1D6}" type="sibTrans" cxnId="{E0C52A88-AC68-4530-BEE8-21B36C407A9C}">
      <dgm:prSet/>
      <dgm:spPr/>
      <dgm:t>
        <a:bodyPr/>
        <a:lstStyle/>
        <a:p>
          <a:endParaRPr lang="ru-RU"/>
        </a:p>
      </dgm:t>
    </dgm:pt>
    <dgm:pt modelId="{FDCEF7CD-7026-4363-BBEE-07170533B505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000" b="1" dirty="0" smtClean="0"/>
            <a:t>воздушно-капельный</a:t>
          </a:r>
          <a:endParaRPr lang="ru-RU" sz="2000" b="1" dirty="0"/>
        </a:p>
      </dgm:t>
    </dgm:pt>
    <dgm:pt modelId="{B2965FBA-1190-4776-A50E-CB0D9C39895D}" type="parTrans" cxnId="{1BAB60D1-E9B7-4BA4-B98E-18B61E163D74}">
      <dgm:prSet/>
      <dgm:spPr/>
      <dgm:t>
        <a:bodyPr/>
        <a:lstStyle/>
        <a:p>
          <a:endParaRPr lang="ru-RU"/>
        </a:p>
      </dgm:t>
    </dgm:pt>
    <dgm:pt modelId="{919A0485-2718-48F3-B087-4218ED924DA7}" type="sibTrans" cxnId="{1BAB60D1-E9B7-4BA4-B98E-18B61E163D74}">
      <dgm:prSet/>
      <dgm:spPr/>
      <dgm:t>
        <a:bodyPr/>
        <a:lstStyle/>
        <a:p>
          <a:endParaRPr lang="ru-RU"/>
        </a:p>
      </dgm:t>
    </dgm:pt>
    <dgm:pt modelId="{7E387204-3BB8-43CF-89A7-3AD53FB198BF}">
      <dgm:prSet phldrT="[Текст]" custT="1"/>
      <dgm:spPr>
        <a:solidFill>
          <a:schemeClr val="bg1">
            <a:alpha val="90000"/>
          </a:schemeClr>
        </a:solidFill>
      </dgm:spPr>
      <dgm:t>
        <a:bodyPr lIns="180000" rIns="180000" bIns="36000"/>
        <a:lstStyle/>
        <a:p>
          <a:pPr marL="115200" marR="0" indent="-1152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rgbClr val="0070C0"/>
              </a:solidFill>
            </a:rPr>
            <a:t>реализация воздушно-капельного пути заражения для человека не доказана</a:t>
          </a:r>
        </a:p>
        <a:p>
          <a:pPr marL="115200" indent="-11520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dirty="0">
            <a:solidFill>
              <a:srgbClr val="0070C0"/>
            </a:solidFill>
          </a:endParaRPr>
        </a:p>
      </dgm:t>
    </dgm:pt>
    <dgm:pt modelId="{104AF1AD-6EB1-4B67-ADFE-2FFA087C3F89}" type="parTrans" cxnId="{885CCCB5-DC1C-4F4F-BCA0-FE78B7323ACD}">
      <dgm:prSet/>
      <dgm:spPr/>
      <dgm:t>
        <a:bodyPr/>
        <a:lstStyle/>
        <a:p>
          <a:endParaRPr lang="ru-RU"/>
        </a:p>
      </dgm:t>
    </dgm:pt>
    <dgm:pt modelId="{BAAB8B28-398F-43CC-9F03-6108710C06C8}" type="sibTrans" cxnId="{885CCCB5-DC1C-4F4F-BCA0-FE78B7323ACD}">
      <dgm:prSet/>
      <dgm:spPr/>
      <dgm:t>
        <a:bodyPr/>
        <a:lstStyle/>
        <a:p>
          <a:endParaRPr lang="ru-RU"/>
        </a:p>
      </dgm:t>
    </dgm:pt>
    <dgm:pt modelId="{6E049A4D-4EC7-4F8A-842A-E987111EBF6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000" b="1" dirty="0" smtClean="0"/>
            <a:t>внутрибольничная передача </a:t>
          </a:r>
          <a:endParaRPr lang="ru-RU" sz="2000" b="1" dirty="0"/>
        </a:p>
      </dgm:t>
    </dgm:pt>
    <dgm:pt modelId="{329A9DE0-7173-4338-A8E4-D48115239967}" type="parTrans" cxnId="{3769CDC4-93CD-4BA4-B218-AB1CA5836CC0}">
      <dgm:prSet/>
      <dgm:spPr/>
      <dgm:t>
        <a:bodyPr/>
        <a:lstStyle/>
        <a:p>
          <a:endParaRPr lang="ru-RU"/>
        </a:p>
      </dgm:t>
    </dgm:pt>
    <dgm:pt modelId="{B85D4B18-7234-4D27-8986-A9526853086E}" type="sibTrans" cxnId="{3769CDC4-93CD-4BA4-B218-AB1CA5836CC0}">
      <dgm:prSet/>
      <dgm:spPr/>
      <dgm:t>
        <a:bodyPr/>
        <a:lstStyle/>
        <a:p>
          <a:endParaRPr lang="ru-RU"/>
        </a:p>
      </dgm:t>
    </dgm:pt>
    <dgm:pt modelId="{337EBD05-6347-4A7A-813D-33BE698B2F7A}">
      <dgm:prSet phldrT="[Текст]" custT="1"/>
      <dgm:spPr>
        <a:solidFill>
          <a:schemeClr val="bg1">
            <a:alpha val="90000"/>
          </a:schemeClr>
        </a:solidFill>
      </dgm:spPr>
      <dgm:t>
        <a:bodyPr lIns="180000" rIns="180000" bIns="36000"/>
        <a:lstStyle/>
        <a:p>
          <a:pPr marL="115200" marR="0" indent="-1152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rgbClr val="0070C0"/>
              </a:solidFill>
            </a:rPr>
            <a:t>внутрибольничная передача ВГП от человека к человеку пока не зарегистрирована</a:t>
          </a:r>
        </a:p>
        <a:p>
          <a:pPr marL="115200" indent="-11520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dirty="0">
            <a:solidFill>
              <a:srgbClr val="0070C0"/>
            </a:solidFill>
          </a:endParaRPr>
        </a:p>
      </dgm:t>
    </dgm:pt>
    <dgm:pt modelId="{EB1267B1-4E1A-42D3-B30F-39FD95F4C412}" type="parTrans" cxnId="{41E76501-6C5D-4C93-9F06-2FE087AED306}">
      <dgm:prSet/>
      <dgm:spPr/>
      <dgm:t>
        <a:bodyPr/>
        <a:lstStyle/>
        <a:p>
          <a:endParaRPr lang="ru-RU"/>
        </a:p>
      </dgm:t>
    </dgm:pt>
    <dgm:pt modelId="{0CF7856A-CDC9-42E0-AC90-0325A3BF6657}" type="sibTrans" cxnId="{41E76501-6C5D-4C93-9F06-2FE087AED306}">
      <dgm:prSet/>
      <dgm:spPr/>
      <dgm:t>
        <a:bodyPr/>
        <a:lstStyle/>
        <a:p>
          <a:endParaRPr lang="ru-RU"/>
        </a:p>
      </dgm:t>
    </dgm:pt>
    <dgm:pt modelId="{A7BC1EAB-F1C6-4427-9C2C-5613B0D165DA}" type="pres">
      <dgm:prSet presAssocID="{86D41B69-D565-4112-808A-B070264F62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BBB9B3-3DC1-4D93-A80A-CBC145AD87A3}" type="pres">
      <dgm:prSet presAssocID="{42B9CCEE-AE79-4A06-86D7-3E4E6A5E915A}" presName="parentLin" presStyleCnt="0"/>
      <dgm:spPr/>
    </dgm:pt>
    <dgm:pt modelId="{550D2037-406A-4790-A718-BCE9F75026F2}" type="pres">
      <dgm:prSet presAssocID="{42B9CCEE-AE79-4A06-86D7-3E4E6A5E915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A627EFB-DB97-41DA-869A-6FD77D7B8EE9}" type="pres">
      <dgm:prSet presAssocID="{42B9CCEE-AE79-4A06-86D7-3E4E6A5E915A}" presName="parentText" presStyleLbl="node1" presStyleIdx="0" presStyleCnt="3" custScaleX="81649" custLinFactNeighborY="-226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CC6279-F43A-490C-A8A9-A158562E65AC}" type="pres">
      <dgm:prSet presAssocID="{42B9CCEE-AE79-4A06-86D7-3E4E6A5E915A}" presName="negativeSpace" presStyleCnt="0"/>
      <dgm:spPr/>
    </dgm:pt>
    <dgm:pt modelId="{D9677B08-DCC1-4855-ADF5-65347B7F2904}" type="pres">
      <dgm:prSet presAssocID="{42B9CCEE-AE79-4A06-86D7-3E4E6A5E915A}" presName="childText" presStyleLbl="conFgAcc1" presStyleIdx="0" presStyleCnt="3" custScaleY="102130" custLinFactNeighborY="-66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2EF71-19DF-416C-B897-F1E78A56F054}" type="pres">
      <dgm:prSet presAssocID="{15F1EE03-02D2-456D-B237-47EECD346FC6}" presName="spaceBetweenRectangles" presStyleCnt="0"/>
      <dgm:spPr/>
    </dgm:pt>
    <dgm:pt modelId="{9A7A8BEF-E1A1-49C0-91F5-0CED5351BC1D}" type="pres">
      <dgm:prSet presAssocID="{FDCEF7CD-7026-4363-BBEE-07170533B505}" presName="parentLin" presStyleCnt="0"/>
      <dgm:spPr/>
    </dgm:pt>
    <dgm:pt modelId="{483AF13B-BC67-4AD5-9DFB-39B697A76BF7}" type="pres">
      <dgm:prSet presAssocID="{FDCEF7CD-7026-4363-BBEE-07170533B50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48C00DA-BDC1-4B11-BCD9-C090501260A7}" type="pres">
      <dgm:prSet presAssocID="{FDCEF7CD-7026-4363-BBEE-07170533B505}" presName="parentText" presStyleLbl="node1" presStyleIdx="1" presStyleCnt="3" custScaleX="81649" custLinFactNeighborY="-156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7DA3D2-32BF-4E84-8AE8-81DB80B1A6D1}" type="pres">
      <dgm:prSet presAssocID="{FDCEF7CD-7026-4363-BBEE-07170533B505}" presName="negativeSpace" presStyleCnt="0"/>
      <dgm:spPr/>
    </dgm:pt>
    <dgm:pt modelId="{22692D1C-79E1-4907-838C-5C2BC187CBFA}" type="pres">
      <dgm:prSet presAssocID="{FDCEF7CD-7026-4363-BBEE-07170533B505}" presName="childText" presStyleLbl="conFgAcc1" presStyleIdx="1" presStyleCnt="3" custScaleY="90522" custLinFactY="-516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FA0F8-E545-4235-8908-ED00011FC4AD}" type="pres">
      <dgm:prSet presAssocID="{919A0485-2718-48F3-B087-4218ED924DA7}" presName="spaceBetweenRectangles" presStyleCnt="0"/>
      <dgm:spPr/>
    </dgm:pt>
    <dgm:pt modelId="{CE612206-FE0D-4E50-8C97-C701BB912BA4}" type="pres">
      <dgm:prSet presAssocID="{6E049A4D-4EC7-4F8A-842A-E987111EBF63}" presName="parentLin" presStyleCnt="0"/>
      <dgm:spPr/>
    </dgm:pt>
    <dgm:pt modelId="{252DF7D4-1CA7-4F1B-B014-BAAF331C1D22}" type="pres">
      <dgm:prSet presAssocID="{6E049A4D-4EC7-4F8A-842A-E987111EBF6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8DE338A-EFDC-4DEA-B0F1-02FABC893697}" type="pres">
      <dgm:prSet presAssocID="{6E049A4D-4EC7-4F8A-842A-E987111EBF63}" presName="parentText" presStyleLbl="node1" presStyleIdx="2" presStyleCnt="3" custScaleX="103758" custLinFactNeighborY="-222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1DCB8-5F97-4DC0-B838-3459614105C7}" type="pres">
      <dgm:prSet presAssocID="{6E049A4D-4EC7-4F8A-842A-E987111EBF63}" presName="negativeSpace" presStyleCnt="0"/>
      <dgm:spPr/>
    </dgm:pt>
    <dgm:pt modelId="{D47EDB62-E1CD-44F9-88E0-D7D9E3D8B158}" type="pres">
      <dgm:prSet presAssocID="{6E049A4D-4EC7-4F8A-842A-E987111EBF63}" presName="childText" presStyleLbl="conFgAcc1" presStyleIdx="2" presStyleCnt="3" custScaleY="88493" custLinFactNeighborY="-638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4BF840-28B8-4BB0-8FC9-6EE64E0A38F1}" type="presOf" srcId="{7E387204-3BB8-43CF-89A7-3AD53FB198BF}" destId="{22692D1C-79E1-4907-838C-5C2BC187CBFA}" srcOrd="0" destOrd="0" presId="urn:microsoft.com/office/officeart/2005/8/layout/list1"/>
    <dgm:cxn modelId="{841E4F13-8A24-4FAC-A8D7-76D578240A6D}" type="presOf" srcId="{42B9CCEE-AE79-4A06-86D7-3E4E6A5E915A}" destId="{5A627EFB-DB97-41DA-869A-6FD77D7B8EE9}" srcOrd="1" destOrd="0" presId="urn:microsoft.com/office/officeart/2005/8/layout/list1"/>
    <dgm:cxn modelId="{4C5F0D26-6593-463C-830E-4B8C7FBC3617}" type="presOf" srcId="{86D41B69-D565-4112-808A-B070264F62CA}" destId="{A7BC1EAB-F1C6-4427-9C2C-5613B0D165DA}" srcOrd="0" destOrd="0" presId="urn:microsoft.com/office/officeart/2005/8/layout/list1"/>
    <dgm:cxn modelId="{C3AE6739-AF4F-4156-AB18-661741160611}" srcId="{86D41B69-D565-4112-808A-B070264F62CA}" destId="{42B9CCEE-AE79-4A06-86D7-3E4E6A5E915A}" srcOrd="0" destOrd="0" parTransId="{9D6473DF-68B3-4753-A054-2DF5D9A52379}" sibTransId="{15F1EE03-02D2-456D-B237-47EECD346FC6}"/>
    <dgm:cxn modelId="{9F89EF55-8DC0-4016-B08E-CC2E7BD70E73}" type="presOf" srcId="{42B9CCEE-AE79-4A06-86D7-3E4E6A5E915A}" destId="{550D2037-406A-4790-A718-BCE9F75026F2}" srcOrd="0" destOrd="0" presId="urn:microsoft.com/office/officeart/2005/8/layout/list1"/>
    <dgm:cxn modelId="{E0C52A88-AC68-4530-BEE8-21B36C407A9C}" srcId="{42B9CCEE-AE79-4A06-86D7-3E4E6A5E915A}" destId="{5D73187B-8F45-4A9C-A55A-CF8AD88FA436}" srcOrd="0" destOrd="0" parTransId="{B3692C3C-04F9-4CE0-8AC8-1045DD5A3C98}" sibTransId="{83E56769-D755-4EF9-B2DD-BB46C535E1D6}"/>
    <dgm:cxn modelId="{99DFECAD-8E70-4774-AEB4-3B05DE062C43}" type="presOf" srcId="{6E049A4D-4EC7-4F8A-842A-E987111EBF63}" destId="{28DE338A-EFDC-4DEA-B0F1-02FABC893697}" srcOrd="1" destOrd="0" presId="urn:microsoft.com/office/officeart/2005/8/layout/list1"/>
    <dgm:cxn modelId="{ED3FF8E2-805E-4434-A046-4CE28A2CF4DC}" type="presOf" srcId="{5D73187B-8F45-4A9C-A55A-CF8AD88FA436}" destId="{D9677B08-DCC1-4855-ADF5-65347B7F2904}" srcOrd="0" destOrd="0" presId="urn:microsoft.com/office/officeart/2005/8/layout/list1"/>
    <dgm:cxn modelId="{1BAB60D1-E9B7-4BA4-B98E-18B61E163D74}" srcId="{86D41B69-D565-4112-808A-B070264F62CA}" destId="{FDCEF7CD-7026-4363-BBEE-07170533B505}" srcOrd="1" destOrd="0" parTransId="{B2965FBA-1190-4776-A50E-CB0D9C39895D}" sibTransId="{919A0485-2718-48F3-B087-4218ED924DA7}"/>
    <dgm:cxn modelId="{F42F11CD-5837-4D5F-B72F-76A168A50C53}" type="presOf" srcId="{6E049A4D-4EC7-4F8A-842A-E987111EBF63}" destId="{252DF7D4-1CA7-4F1B-B014-BAAF331C1D22}" srcOrd="0" destOrd="0" presId="urn:microsoft.com/office/officeart/2005/8/layout/list1"/>
    <dgm:cxn modelId="{9F8193B9-14F5-4A1D-8476-0657647F517B}" type="presOf" srcId="{FDCEF7CD-7026-4363-BBEE-07170533B505}" destId="{148C00DA-BDC1-4B11-BCD9-C090501260A7}" srcOrd="1" destOrd="0" presId="urn:microsoft.com/office/officeart/2005/8/layout/list1"/>
    <dgm:cxn modelId="{885CCCB5-DC1C-4F4F-BCA0-FE78B7323ACD}" srcId="{FDCEF7CD-7026-4363-BBEE-07170533B505}" destId="{7E387204-3BB8-43CF-89A7-3AD53FB198BF}" srcOrd="0" destOrd="0" parTransId="{104AF1AD-6EB1-4B67-ADFE-2FFA087C3F89}" sibTransId="{BAAB8B28-398F-43CC-9F03-6108710C06C8}"/>
    <dgm:cxn modelId="{07CE7BDB-73BC-4CEB-BA83-E8A3471A8FF7}" type="presOf" srcId="{FDCEF7CD-7026-4363-BBEE-07170533B505}" destId="{483AF13B-BC67-4AD5-9DFB-39B697A76BF7}" srcOrd="0" destOrd="0" presId="urn:microsoft.com/office/officeart/2005/8/layout/list1"/>
    <dgm:cxn modelId="{41E76501-6C5D-4C93-9F06-2FE087AED306}" srcId="{6E049A4D-4EC7-4F8A-842A-E987111EBF63}" destId="{337EBD05-6347-4A7A-813D-33BE698B2F7A}" srcOrd="0" destOrd="0" parTransId="{EB1267B1-4E1A-42D3-B30F-39FD95F4C412}" sibTransId="{0CF7856A-CDC9-42E0-AC90-0325A3BF6657}"/>
    <dgm:cxn modelId="{3769CDC4-93CD-4BA4-B218-AB1CA5836CC0}" srcId="{86D41B69-D565-4112-808A-B070264F62CA}" destId="{6E049A4D-4EC7-4F8A-842A-E987111EBF63}" srcOrd="2" destOrd="0" parTransId="{329A9DE0-7173-4338-A8E4-D48115239967}" sibTransId="{B85D4B18-7234-4D27-8986-A9526853086E}"/>
    <dgm:cxn modelId="{982E06E6-14D6-4A3A-97A2-2629153F902D}" type="presOf" srcId="{337EBD05-6347-4A7A-813D-33BE698B2F7A}" destId="{D47EDB62-E1CD-44F9-88E0-D7D9E3D8B158}" srcOrd="0" destOrd="0" presId="urn:microsoft.com/office/officeart/2005/8/layout/list1"/>
    <dgm:cxn modelId="{2C543EDA-9954-48FC-B6DC-8E5FFC2051CD}" type="presParOf" srcId="{A7BC1EAB-F1C6-4427-9C2C-5613B0D165DA}" destId="{0BBBB9B3-3DC1-4D93-A80A-CBC145AD87A3}" srcOrd="0" destOrd="0" presId="urn:microsoft.com/office/officeart/2005/8/layout/list1"/>
    <dgm:cxn modelId="{EC03D21E-6E4D-46B6-A0A9-7B4C1FE79FEC}" type="presParOf" srcId="{0BBBB9B3-3DC1-4D93-A80A-CBC145AD87A3}" destId="{550D2037-406A-4790-A718-BCE9F75026F2}" srcOrd="0" destOrd="0" presId="urn:microsoft.com/office/officeart/2005/8/layout/list1"/>
    <dgm:cxn modelId="{172BEA96-074C-45F6-B265-6583B559E188}" type="presParOf" srcId="{0BBBB9B3-3DC1-4D93-A80A-CBC145AD87A3}" destId="{5A627EFB-DB97-41DA-869A-6FD77D7B8EE9}" srcOrd="1" destOrd="0" presId="urn:microsoft.com/office/officeart/2005/8/layout/list1"/>
    <dgm:cxn modelId="{956C28C9-9E49-43BB-8341-B143162E6107}" type="presParOf" srcId="{A7BC1EAB-F1C6-4427-9C2C-5613B0D165DA}" destId="{84CC6279-F43A-490C-A8A9-A158562E65AC}" srcOrd="1" destOrd="0" presId="urn:microsoft.com/office/officeart/2005/8/layout/list1"/>
    <dgm:cxn modelId="{BEC72A63-56CA-4EF8-93B3-49830DBD70AB}" type="presParOf" srcId="{A7BC1EAB-F1C6-4427-9C2C-5613B0D165DA}" destId="{D9677B08-DCC1-4855-ADF5-65347B7F2904}" srcOrd="2" destOrd="0" presId="urn:microsoft.com/office/officeart/2005/8/layout/list1"/>
    <dgm:cxn modelId="{8F5DC2A8-340B-43BC-B009-825D28D46E05}" type="presParOf" srcId="{A7BC1EAB-F1C6-4427-9C2C-5613B0D165DA}" destId="{1612EF71-19DF-416C-B897-F1E78A56F054}" srcOrd="3" destOrd="0" presId="urn:microsoft.com/office/officeart/2005/8/layout/list1"/>
    <dgm:cxn modelId="{C42D7321-FEC1-456E-82F1-2DC152C2734C}" type="presParOf" srcId="{A7BC1EAB-F1C6-4427-9C2C-5613B0D165DA}" destId="{9A7A8BEF-E1A1-49C0-91F5-0CED5351BC1D}" srcOrd="4" destOrd="0" presId="urn:microsoft.com/office/officeart/2005/8/layout/list1"/>
    <dgm:cxn modelId="{E08F6EAD-5016-40FA-89B6-7D5D1BBB6E10}" type="presParOf" srcId="{9A7A8BEF-E1A1-49C0-91F5-0CED5351BC1D}" destId="{483AF13B-BC67-4AD5-9DFB-39B697A76BF7}" srcOrd="0" destOrd="0" presId="urn:microsoft.com/office/officeart/2005/8/layout/list1"/>
    <dgm:cxn modelId="{7F44F799-EF26-49CA-92F9-6BB0D2C409B5}" type="presParOf" srcId="{9A7A8BEF-E1A1-49C0-91F5-0CED5351BC1D}" destId="{148C00DA-BDC1-4B11-BCD9-C090501260A7}" srcOrd="1" destOrd="0" presId="urn:microsoft.com/office/officeart/2005/8/layout/list1"/>
    <dgm:cxn modelId="{B893EA39-5132-437B-A628-96DEE06BF5A4}" type="presParOf" srcId="{A7BC1EAB-F1C6-4427-9C2C-5613B0D165DA}" destId="{917DA3D2-32BF-4E84-8AE8-81DB80B1A6D1}" srcOrd="5" destOrd="0" presId="urn:microsoft.com/office/officeart/2005/8/layout/list1"/>
    <dgm:cxn modelId="{2974C4DA-AED1-4518-BA0B-2E9FE368A499}" type="presParOf" srcId="{A7BC1EAB-F1C6-4427-9C2C-5613B0D165DA}" destId="{22692D1C-79E1-4907-838C-5C2BC187CBFA}" srcOrd="6" destOrd="0" presId="urn:microsoft.com/office/officeart/2005/8/layout/list1"/>
    <dgm:cxn modelId="{088E9F2F-3217-4141-B585-0D5705E8BD85}" type="presParOf" srcId="{A7BC1EAB-F1C6-4427-9C2C-5613B0D165DA}" destId="{CCAFA0F8-E545-4235-8908-ED00011FC4AD}" srcOrd="7" destOrd="0" presId="urn:microsoft.com/office/officeart/2005/8/layout/list1"/>
    <dgm:cxn modelId="{648C355F-9191-42F8-82CD-043A5ED56636}" type="presParOf" srcId="{A7BC1EAB-F1C6-4427-9C2C-5613B0D165DA}" destId="{CE612206-FE0D-4E50-8C97-C701BB912BA4}" srcOrd="8" destOrd="0" presId="urn:microsoft.com/office/officeart/2005/8/layout/list1"/>
    <dgm:cxn modelId="{B2F7CA70-D731-4D7D-AA01-E7B4B940F183}" type="presParOf" srcId="{CE612206-FE0D-4E50-8C97-C701BB912BA4}" destId="{252DF7D4-1CA7-4F1B-B014-BAAF331C1D22}" srcOrd="0" destOrd="0" presId="urn:microsoft.com/office/officeart/2005/8/layout/list1"/>
    <dgm:cxn modelId="{DF6C0B89-AD14-43FC-B860-89592B2ECD4D}" type="presParOf" srcId="{CE612206-FE0D-4E50-8C97-C701BB912BA4}" destId="{28DE338A-EFDC-4DEA-B0F1-02FABC893697}" srcOrd="1" destOrd="0" presId="urn:microsoft.com/office/officeart/2005/8/layout/list1"/>
    <dgm:cxn modelId="{0A59E15F-280B-4CD9-BC79-9DD3745C819D}" type="presParOf" srcId="{A7BC1EAB-F1C6-4427-9C2C-5613B0D165DA}" destId="{0501DCB8-5F97-4DC0-B838-3459614105C7}" srcOrd="9" destOrd="0" presId="urn:microsoft.com/office/officeart/2005/8/layout/list1"/>
    <dgm:cxn modelId="{9568FFF6-7E93-49A3-8B20-37FF3FAC821B}" type="presParOf" srcId="{A7BC1EAB-F1C6-4427-9C2C-5613B0D165DA}" destId="{D47EDB62-E1CD-44F9-88E0-D7D9E3D8B15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6D41B69-D565-4112-808A-B070264F62CA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2B9CCEE-AE79-4A06-86D7-3E4E6A5E915A}">
      <dgm:prSet phldrT="[Текст]" custT="1"/>
      <dgm:spPr/>
      <dgm:t>
        <a:bodyPr/>
        <a:lstStyle/>
        <a:p>
          <a:r>
            <a:rPr lang="ru-RU" sz="2000" b="1" dirty="0" smtClean="0"/>
            <a:t>контактно-бытовой</a:t>
          </a:r>
          <a:endParaRPr lang="ru-RU" sz="2000" b="1" dirty="0"/>
        </a:p>
      </dgm:t>
    </dgm:pt>
    <dgm:pt modelId="{9D6473DF-68B3-4753-A054-2DF5D9A52379}" type="parTrans" cxnId="{C3AE6739-AF4F-4156-AB18-661741160611}">
      <dgm:prSet/>
      <dgm:spPr/>
      <dgm:t>
        <a:bodyPr/>
        <a:lstStyle/>
        <a:p>
          <a:endParaRPr lang="ru-RU"/>
        </a:p>
      </dgm:t>
    </dgm:pt>
    <dgm:pt modelId="{15F1EE03-02D2-456D-B237-47EECD346FC6}" type="sibTrans" cxnId="{C3AE6739-AF4F-4156-AB18-661741160611}">
      <dgm:prSet/>
      <dgm:spPr/>
      <dgm:t>
        <a:bodyPr/>
        <a:lstStyle/>
        <a:p>
          <a:endParaRPr lang="ru-RU"/>
        </a:p>
      </dgm:t>
    </dgm:pt>
    <dgm:pt modelId="{5D73187B-8F45-4A9C-A55A-CF8AD88FA436}">
      <dgm:prSet phldrT="[Текст]" custT="1"/>
      <dgm:spPr>
        <a:solidFill>
          <a:schemeClr val="bg1">
            <a:lumMod val="65000"/>
            <a:alpha val="90000"/>
          </a:schemeClr>
        </a:solidFill>
      </dgm:spPr>
      <dgm:t>
        <a:bodyPr lIns="180000" rIns="180000" bIns="36000"/>
        <a:lstStyle/>
        <a:p>
          <a:r>
            <a:rPr lang="ru-RU" sz="1600" dirty="0" smtClean="0">
              <a:solidFill>
                <a:schemeClr val="bg1"/>
              </a:solidFill>
            </a:rPr>
            <a:t>при тесном контакте с инфицированной птицей и их фекалиями при уходе и убое, при перевозке или переработке зараженной птицы или субпродуктов</a:t>
          </a:r>
          <a:endParaRPr lang="ru-RU" sz="1600" dirty="0">
            <a:solidFill>
              <a:schemeClr val="bg1"/>
            </a:solidFill>
          </a:endParaRPr>
        </a:p>
      </dgm:t>
    </dgm:pt>
    <dgm:pt modelId="{B3692C3C-04F9-4CE0-8AC8-1045DD5A3C98}" type="parTrans" cxnId="{E0C52A88-AC68-4530-BEE8-21B36C407A9C}">
      <dgm:prSet/>
      <dgm:spPr/>
      <dgm:t>
        <a:bodyPr/>
        <a:lstStyle/>
        <a:p>
          <a:endParaRPr lang="ru-RU"/>
        </a:p>
      </dgm:t>
    </dgm:pt>
    <dgm:pt modelId="{83E56769-D755-4EF9-B2DD-BB46C535E1D6}" type="sibTrans" cxnId="{E0C52A88-AC68-4530-BEE8-21B36C407A9C}">
      <dgm:prSet/>
      <dgm:spPr/>
      <dgm:t>
        <a:bodyPr/>
        <a:lstStyle/>
        <a:p>
          <a:endParaRPr lang="ru-RU"/>
        </a:p>
      </dgm:t>
    </dgm:pt>
    <dgm:pt modelId="{FDCEF7CD-7026-4363-BBEE-07170533B505}">
      <dgm:prSet phldrT="[Текст]" custT="1"/>
      <dgm:spPr/>
      <dgm:t>
        <a:bodyPr/>
        <a:lstStyle/>
        <a:p>
          <a:r>
            <a:rPr lang="ru-RU" sz="2000" b="1" dirty="0" smtClean="0"/>
            <a:t>алиментарный</a:t>
          </a:r>
          <a:endParaRPr lang="ru-RU" sz="2000" b="1" dirty="0"/>
        </a:p>
      </dgm:t>
    </dgm:pt>
    <dgm:pt modelId="{B2965FBA-1190-4776-A50E-CB0D9C39895D}" type="parTrans" cxnId="{1BAB60D1-E9B7-4BA4-B98E-18B61E163D74}">
      <dgm:prSet/>
      <dgm:spPr/>
      <dgm:t>
        <a:bodyPr/>
        <a:lstStyle/>
        <a:p>
          <a:endParaRPr lang="ru-RU"/>
        </a:p>
      </dgm:t>
    </dgm:pt>
    <dgm:pt modelId="{919A0485-2718-48F3-B087-4218ED924DA7}" type="sibTrans" cxnId="{1BAB60D1-E9B7-4BA4-B98E-18B61E163D74}">
      <dgm:prSet/>
      <dgm:spPr/>
      <dgm:t>
        <a:bodyPr/>
        <a:lstStyle/>
        <a:p>
          <a:endParaRPr lang="ru-RU"/>
        </a:p>
      </dgm:t>
    </dgm:pt>
    <dgm:pt modelId="{7E387204-3BB8-43CF-89A7-3AD53FB198BF}">
      <dgm:prSet phldrT="[Текст]" custT="1"/>
      <dgm:spPr>
        <a:solidFill>
          <a:schemeClr val="bg1">
            <a:lumMod val="65000"/>
            <a:alpha val="90000"/>
          </a:schemeClr>
        </a:solidFill>
      </dgm:spPr>
      <dgm:t>
        <a:bodyPr lIns="180000" rIns="180000" bIns="36000"/>
        <a:lstStyle/>
        <a:p>
          <a:r>
            <a:rPr lang="ru-RU" sz="1600" dirty="0" smtClean="0">
              <a:solidFill>
                <a:schemeClr val="bg1"/>
              </a:solidFill>
            </a:rPr>
            <a:t>при употреблении в пищу термически плохо обработанного мяса птицы и яиц</a:t>
          </a:r>
          <a:endParaRPr lang="ru-RU" sz="1600" dirty="0">
            <a:solidFill>
              <a:schemeClr val="bg1"/>
            </a:solidFill>
          </a:endParaRPr>
        </a:p>
      </dgm:t>
    </dgm:pt>
    <dgm:pt modelId="{104AF1AD-6EB1-4B67-ADFE-2FFA087C3F89}" type="parTrans" cxnId="{885CCCB5-DC1C-4F4F-BCA0-FE78B7323ACD}">
      <dgm:prSet/>
      <dgm:spPr/>
      <dgm:t>
        <a:bodyPr/>
        <a:lstStyle/>
        <a:p>
          <a:endParaRPr lang="ru-RU"/>
        </a:p>
      </dgm:t>
    </dgm:pt>
    <dgm:pt modelId="{BAAB8B28-398F-43CC-9F03-6108710C06C8}" type="sibTrans" cxnId="{885CCCB5-DC1C-4F4F-BCA0-FE78B7323ACD}">
      <dgm:prSet/>
      <dgm:spPr/>
      <dgm:t>
        <a:bodyPr/>
        <a:lstStyle/>
        <a:p>
          <a:endParaRPr lang="ru-RU"/>
        </a:p>
      </dgm:t>
    </dgm:pt>
    <dgm:pt modelId="{6E049A4D-4EC7-4F8A-842A-E987111EBF63}">
      <dgm:prSet phldrT="[Текст]" custT="1"/>
      <dgm:spPr/>
      <dgm:t>
        <a:bodyPr/>
        <a:lstStyle/>
        <a:p>
          <a:r>
            <a:rPr lang="ru-RU" sz="2000" b="1" dirty="0" smtClean="0"/>
            <a:t>воздушно-пылевой</a:t>
          </a:r>
          <a:endParaRPr lang="ru-RU" sz="2000" b="1" dirty="0"/>
        </a:p>
      </dgm:t>
    </dgm:pt>
    <dgm:pt modelId="{329A9DE0-7173-4338-A8E4-D48115239967}" type="parTrans" cxnId="{3769CDC4-93CD-4BA4-B218-AB1CA5836CC0}">
      <dgm:prSet/>
      <dgm:spPr/>
      <dgm:t>
        <a:bodyPr/>
        <a:lstStyle/>
        <a:p>
          <a:endParaRPr lang="ru-RU"/>
        </a:p>
      </dgm:t>
    </dgm:pt>
    <dgm:pt modelId="{B85D4B18-7234-4D27-8986-A9526853086E}" type="sibTrans" cxnId="{3769CDC4-93CD-4BA4-B218-AB1CA5836CC0}">
      <dgm:prSet/>
      <dgm:spPr/>
      <dgm:t>
        <a:bodyPr/>
        <a:lstStyle/>
        <a:p>
          <a:endParaRPr lang="ru-RU"/>
        </a:p>
      </dgm:t>
    </dgm:pt>
    <dgm:pt modelId="{337EBD05-6347-4A7A-813D-33BE698B2F7A}">
      <dgm:prSet phldrT="[Текст]" custT="1"/>
      <dgm:spPr>
        <a:solidFill>
          <a:schemeClr val="bg1">
            <a:lumMod val="65000"/>
            <a:alpha val="90000"/>
          </a:schemeClr>
        </a:solidFill>
      </dgm:spPr>
      <dgm:t>
        <a:bodyPr lIns="180000" rIns="180000" bIns="36000"/>
        <a:lstStyle/>
        <a:p>
          <a:r>
            <a:rPr lang="ru-RU" sz="1600" dirty="0" smtClean="0">
              <a:solidFill>
                <a:schemeClr val="bg1"/>
              </a:solidFill>
            </a:rPr>
            <a:t>при контакте с пылью или почвой, </a:t>
          </a:r>
          <a:r>
            <a:rPr lang="ru-RU" sz="1600" dirty="0" err="1" smtClean="0">
              <a:solidFill>
                <a:schemeClr val="bg1"/>
              </a:solidFill>
            </a:rPr>
            <a:t>контаминированной</a:t>
          </a:r>
          <a:r>
            <a:rPr lang="ru-RU" sz="1600" dirty="0" smtClean="0">
              <a:solidFill>
                <a:schemeClr val="bg1"/>
              </a:solidFill>
            </a:rPr>
            <a:t> фекалиями больных птиц</a:t>
          </a:r>
          <a:endParaRPr lang="ru-RU" sz="1600" dirty="0">
            <a:solidFill>
              <a:schemeClr val="bg1"/>
            </a:solidFill>
          </a:endParaRPr>
        </a:p>
      </dgm:t>
    </dgm:pt>
    <dgm:pt modelId="{EB1267B1-4E1A-42D3-B30F-39FD95F4C412}" type="parTrans" cxnId="{41E76501-6C5D-4C93-9F06-2FE087AED306}">
      <dgm:prSet/>
      <dgm:spPr/>
      <dgm:t>
        <a:bodyPr/>
        <a:lstStyle/>
        <a:p>
          <a:endParaRPr lang="ru-RU"/>
        </a:p>
      </dgm:t>
    </dgm:pt>
    <dgm:pt modelId="{0CF7856A-CDC9-42E0-AC90-0325A3BF6657}" type="sibTrans" cxnId="{41E76501-6C5D-4C93-9F06-2FE087AED306}">
      <dgm:prSet/>
      <dgm:spPr/>
      <dgm:t>
        <a:bodyPr/>
        <a:lstStyle/>
        <a:p>
          <a:endParaRPr lang="ru-RU"/>
        </a:p>
      </dgm:t>
    </dgm:pt>
    <dgm:pt modelId="{30B95FC1-85B8-4C89-A7B5-5D93DBD84C06}" type="pres">
      <dgm:prSet presAssocID="{86D41B69-D565-4112-808A-B070264F62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B2FD2A-581B-41C9-9C26-A23F2CB21431}" type="pres">
      <dgm:prSet presAssocID="{42B9CCEE-AE79-4A06-86D7-3E4E6A5E915A}" presName="parentLin" presStyleCnt="0"/>
      <dgm:spPr/>
    </dgm:pt>
    <dgm:pt modelId="{F99708D6-C1DD-4B62-91BB-4C17FBF0AC38}" type="pres">
      <dgm:prSet presAssocID="{42B9CCEE-AE79-4A06-86D7-3E4E6A5E915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F691E4A-8BBB-4844-B958-5852CB17D7D9}" type="pres">
      <dgm:prSet presAssocID="{42B9CCEE-AE79-4A06-86D7-3E4E6A5E915A}" presName="parentText" presStyleLbl="node1" presStyleIdx="0" presStyleCnt="3" custScaleX="816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1F48B-53E6-493C-956F-453346988789}" type="pres">
      <dgm:prSet presAssocID="{42B9CCEE-AE79-4A06-86D7-3E4E6A5E915A}" presName="negativeSpace" presStyleCnt="0"/>
      <dgm:spPr/>
    </dgm:pt>
    <dgm:pt modelId="{D9E09E8A-A228-4F6B-B2D3-698678CF3721}" type="pres">
      <dgm:prSet presAssocID="{42B9CCEE-AE79-4A06-86D7-3E4E6A5E915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1F8993-23E6-4CEE-9F84-56BE65159752}" type="pres">
      <dgm:prSet presAssocID="{15F1EE03-02D2-456D-B237-47EECD346FC6}" presName="spaceBetweenRectangles" presStyleCnt="0"/>
      <dgm:spPr/>
    </dgm:pt>
    <dgm:pt modelId="{76EAEE9D-6D1E-421C-B857-1D6894442E64}" type="pres">
      <dgm:prSet presAssocID="{FDCEF7CD-7026-4363-BBEE-07170533B505}" presName="parentLin" presStyleCnt="0"/>
      <dgm:spPr/>
    </dgm:pt>
    <dgm:pt modelId="{B7AC899E-E7FE-4AEB-A7AD-F6C51E5B3B17}" type="pres">
      <dgm:prSet presAssocID="{FDCEF7CD-7026-4363-BBEE-07170533B50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8C449FA-3EFE-45E5-A571-65F1065DF33B}" type="pres">
      <dgm:prSet presAssocID="{FDCEF7CD-7026-4363-BBEE-07170533B505}" presName="parentText" presStyleLbl="node1" presStyleIdx="1" presStyleCnt="3" custScaleX="816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84414-AC0C-4D16-BF16-3F0931C48A65}" type="pres">
      <dgm:prSet presAssocID="{FDCEF7CD-7026-4363-BBEE-07170533B505}" presName="negativeSpace" presStyleCnt="0"/>
      <dgm:spPr/>
    </dgm:pt>
    <dgm:pt modelId="{6D18B87C-2BE7-4DCA-B53A-62B373784843}" type="pres">
      <dgm:prSet presAssocID="{FDCEF7CD-7026-4363-BBEE-07170533B505}" presName="childText" presStyleLbl="conFgAcc1" presStyleIdx="1" presStyleCnt="3" custScaleY="102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5EC89-9285-4158-BF36-DF4044301C91}" type="pres">
      <dgm:prSet presAssocID="{919A0485-2718-48F3-B087-4218ED924DA7}" presName="spaceBetweenRectangles" presStyleCnt="0"/>
      <dgm:spPr/>
    </dgm:pt>
    <dgm:pt modelId="{982D8C3C-C898-4C23-B337-EFBDDE662B16}" type="pres">
      <dgm:prSet presAssocID="{6E049A4D-4EC7-4F8A-842A-E987111EBF63}" presName="parentLin" presStyleCnt="0"/>
      <dgm:spPr/>
    </dgm:pt>
    <dgm:pt modelId="{0170A61B-E76C-480B-9E4C-99607570D112}" type="pres">
      <dgm:prSet presAssocID="{6E049A4D-4EC7-4F8A-842A-E987111EBF6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97C6FF5-F097-4631-AB0C-E839249FE8C4}" type="pres">
      <dgm:prSet presAssocID="{6E049A4D-4EC7-4F8A-842A-E987111EBF63}" presName="parentText" presStyleLbl="node1" presStyleIdx="2" presStyleCnt="3" custScaleX="816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ECB97-BE9C-4D0B-84E6-997545C86939}" type="pres">
      <dgm:prSet presAssocID="{6E049A4D-4EC7-4F8A-842A-E987111EBF63}" presName="negativeSpace" presStyleCnt="0"/>
      <dgm:spPr/>
    </dgm:pt>
    <dgm:pt modelId="{56F6B3C0-76F7-446A-88A7-CF301D6B69E0}" type="pres">
      <dgm:prSet presAssocID="{6E049A4D-4EC7-4F8A-842A-E987111EBF63}" presName="childText" presStyleLbl="conFgAcc1" presStyleIdx="2" presStyleCnt="3" custScaleY="99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ADB8FA-510D-475E-AD90-D20F2FABC099}" type="presOf" srcId="{337EBD05-6347-4A7A-813D-33BE698B2F7A}" destId="{56F6B3C0-76F7-446A-88A7-CF301D6B69E0}" srcOrd="0" destOrd="0" presId="urn:microsoft.com/office/officeart/2005/8/layout/list1"/>
    <dgm:cxn modelId="{483E80CC-C0A2-4199-981F-A4A2EA2284CA}" type="presOf" srcId="{6E049A4D-4EC7-4F8A-842A-E987111EBF63}" destId="{697C6FF5-F097-4631-AB0C-E839249FE8C4}" srcOrd="1" destOrd="0" presId="urn:microsoft.com/office/officeart/2005/8/layout/list1"/>
    <dgm:cxn modelId="{7306D01E-B8BD-45A0-BE0E-B934685D5746}" type="presOf" srcId="{86D41B69-D565-4112-808A-B070264F62CA}" destId="{30B95FC1-85B8-4C89-A7B5-5D93DBD84C06}" srcOrd="0" destOrd="0" presId="urn:microsoft.com/office/officeart/2005/8/layout/list1"/>
    <dgm:cxn modelId="{1BAB60D1-E9B7-4BA4-B98E-18B61E163D74}" srcId="{86D41B69-D565-4112-808A-B070264F62CA}" destId="{FDCEF7CD-7026-4363-BBEE-07170533B505}" srcOrd="1" destOrd="0" parTransId="{B2965FBA-1190-4776-A50E-CB0D9C39895D}" sibTransId="{919A0485-2718-48F3-B087-4218ED924DA7}"/>
    <dgm:cxn modelId="{48B0596D-F3D9-48B2-9108-27A6B8EC24D5}" type="presOf" srcId="{42B9CCEE-AE79-4A06-86D7-3E4E6A5E915A}" destId="{DF691E4A-8BBB-4844-B958-5852CB17D7D9}" srcOrd="1" destOrd="0" presId="urn:microsoft.com/office/officeart/2005/8/layout/list1"/>
    <dgm:cxn modelId="{76584260-A5A8-47B1-86CB-7E775DFD8D2C}" type="presOf" srcId="{7E387204-3BB8-43CF-89A7-3AD53FB198BF}" destId="{6D18B87C-2BE7-4DCA-B53A-62B373784843}" srcOrd="0" destOrd="0" presId="urn:microsoft.com/office/officeart/2005/8/layout/list1"/>
    <dgm:cxn modelId="{C3AE6739-AF4F-4156-AB18-661741160611}" srcId="{86D41B69-D565-4112-808A-B070264F62CA}" destId="{42B9CCEE-AE79-4A06-86D7-3E4E6A5E915A}" srcOrd="0" destOrd="0" parTransId="{9D6473DF-68B3-4753-A054-2DF5D9A52379}" sibTransId="{15F1EE03-02D2-456D-B237-47EECD346FC6}"/>
    <dgm:cxn modelId="{3769CDC4-93CD-4BA4-B218-AB1CA5836CC0}" srcId="{86D41B69-D565-4112-808A-B070264F62CA}" destId="{6E049A4D-4EC7-4F8A-842A-E987111EBF63}" srcOrd="2" destOrd="0" parTransId="{329A9DE0-7173-4338-A8E4-D48115239967}" sibTransId="{B85D4B18-7234-4D27-8986-A9526853086E}"/>
    <dgm:cxn modelId="{1ED4BA87-2491-4CC9-9226-A4BF201B2FAC}" type="presOf" srcId="{6E049A4D-4EC7-4F8A-842A-E987111EBF63}" destId="{0170A61B-E76C-480B-9E4C-99607570D112}" srcOrd="0" destOrd="0" presId="urn:microsoft.com/office/officeart/2005/8/layout/list1"/>
    <dgm:cxn modelId="{41E76501-6C5D-4C93-9F06-2FE087AED306}" srcId="{6E049A4D-4EC7-4F8A-842A-E987111EBF63}" destId="{337EBD05-6347-4A7A-813D-33BE698B2F7A}" srcOrd="0" destOrd="0" parTransId="{EB1267B1-4E1A-42D3-B30F-39FD95F4C412}" sibTransId="{0CF7856A-CDC9-42E0-AC90-0325A3BF6657}"/>
    <dgm:cxn modelId="{3935A2FF-9F02-44D8-9484-2E71C400DAD5}" type="presOf" srcId="{42B9CCEE-AE79-4A06-86D7-3E4E6A5E915A}" destId="{F99708D6-C1DD-4B62-91BB-4C17FBF0AC38}" srcOrd="0" destOrd="0" presId="urn:microsoft.com/office/officeart/2005/8/layout/list1"/>
    <dgm:cxn modelId="{CA0B1463-F847-47B9-9FD2-466EB23A0D11}" type="presOf" srcId="{FDCEF7CD-7026-4363-BBEE-07170533B505}" destId="{38C449FA-3EFE-45E5-A571-65F1065DF33B}" srcOrd="1" destOrd="0" presId="urn:microsoft.com/office/officeart/2005/8/layout/list1"/>
    <dgm:cxn modelId="{E0C52A88-AC68-4530-BEE8-21B36C407A9C}" srcId="{42B9CCEE-AE79-4A06-86D7-3E4E6A5E915A}" destId="{5D73187B-8F45-4A9C-A55A-CF8AD88FA436}" srcOrd="0" destOrd="0" parTransId="{B3692C3C-04F9-4CE0-8AC8-1045DD5A3C98}" sibTransId="{83E56769-D755-4EF9-B2DD-BB46C535E1D6}"/>
    <dgm:cxn modelId="{E37A4CE4-FA57-4D23-B1DE-8B81FA6321FA}" type="presOf" srcId="{FDCEF7CD-7026-4363-BBEE-07170533B505}" destId="{B7AC899E-E7FE-4AEB-A7AD-F6C51E5B3B17}" srcOrd="0" destOrd="0" presId="urn:microsoft.com/office/officeart/2005/8/layout/list1"/>
    <dgm:cxn modelId="{885CCCB5-DC1C-4F4F-BCA0-FE78B7323ACD}" srcId="{FDCEF7CD-7026-4363-BBEE-07170533B505}" destId="{7E387204-3BB8-43CF-89A7-3AD53FB198BF}" srcOrd="0" destOrd="0" parTransId="{104AF1AD-6EB1-4B67-ADFE-2FFA087C3F89}" sibTransId="{BAAB8B28-398F-43CC-9F03-6108710C06C8}"/>
    <dgm:cxn modelId="{E6281BE4-70AE-4936-885B-342594604CC0}" type="presOf" srcId="{5D73187B-8F45-4A9C-A55A-CF8AD88FA436}" destId="{D9E09E8A-A228-4F6B-B2D3-698678CF3721}" srcOrd="0" destOrd="0" presId="urn:microsoft.com/office/officeart/2005/8/layout/list1"/>
    <dgm:cxn modelId="{06F28878-9551-41CB-9E1B-2B3937E248FF}" type="presParOf" srcId="{30B95FC1-85B8-4C89-A7B5-5D93DBD84C06}" destId="{E8B2FD2A-581B-41C9-9C26-A23F2CB21431}" srcOrd="0" destOrd="0" presId="urn:microsoft.com/office/officeart/2005/8/layout/list1"/>
    <dgm:cxn modelId="{F1C1D242-7CC3-4435-8E90-D639B1DE39AF}" type="presParOf" srcId="{E8B2FD2A-581B-41C9-9C26-A23F2CB21431}" destId="{F99708D6-C1DD-4B62-91BB-4C17FBF0AC38}" srcOrd="0" destOrd="0" presId="urn:microsoft.com/office/officeart/2005/8/layout/list1"/>
    <dgm:cxn modelId="{8A0184BF-2D29-4800-9717-C6FC9C4CCFAE}" type="presParOf" srcId="{E8B2FD2A-581B-41C9-9C26-A23F2CB21431}" destId="{DF691E4A-8BBB-4844-B958-5852CB17D7D9}" srcOrd="1" destOrd="0" presId="urn:microsoft.com/office/officeart/2005/8/layout/list1"/>
    <dgm:cxn modelId="{1D478ED0-ACBB-4D8C-97D4-BA88C491D690}" type="presParOf" srcId="{30B95FC1-85B8-4C89-A7B5-5D93DBD84C06}" destId="{8871F48B-53E6-493C-956F-453346988789}" srcOrd="1" destOrd="0" presId="urn:microsoft.com/office/officeart/2005/8/layout/list1"/>
    <dgm:cxn modelId="{4B1933F5-E7D8-49C0-8877-084F6706BAA2}" type="presParOf" srcId="{30B95FC1-85B8-4C89-A7B5-5D93DBD84C06}" destId="{D9E09E8A-A228-4F6B-B2D3-698678CF3721}" srcOrd="2" destOrd="0" presId="urn:microsoft.com/office/officeart/2005/8/layout/list1"/>
    <dgm:cxn modelId="{D899D7E8-912D-4C4D-840B-C4B3F3FDFD46}" type="presParOf" srcId="{30B95FC1-85B8-4C89-A7B5-5D93DBD84C06}" destId="{711F8993-23E6-4CEE-9F84-56BE65159752}" srcOrd="3" destOrd="0" presId="urn:microsoft.com/office/officeart/2005/8/layout/list1"/>
    <dgm:cxn modelId="{585A7A24-0ECA-48D6-A80F-0A23FB04A4C7}" type="presParOf" srcId="{30B95FC1-85B8-4C89-A7B5-5D93DBD84C06}" destId="{76EAEE9D-6D1E-421C-B857-1D6894442E64}" srcOrd="4" destOrd="0" presId="urn:microsoft.com/office/officeart/2005/8/layout/list1"/>
    <dgm:cxn modelId="{6B9F6B48-BF1C-4538-AB93-5BBF8E0C4C87}" type="presParOf" srcId="{76EAEE9D-6D1E-421C-B857-1D6894442E64}" destId="{B7AC899E-E7FE-4AEB-A7AD-F6C51E5B3B17}" srcOrd="0" destOrd="0" presId="urn:microsoft.com/office/officeart/2005/8/layout/list1"/>
    <dgm:cxn modelId="{AF6EA97C-BF76-4968-B89E-1A4ABA364501}" type="presParOf" srcId="{76EAEE9D-6D1E-421C-B857-1D6894442E64}" destId="{38C449FA-3EFE-45E5-A571-65F1065DF33B}" srcOrd="1" destOrd="0" presId="urn:microsoft.com/office/officeart/2005/8/layout/list1"/>
    <dgm:cxn modelId="{86052AF9-57FA-46E9-AC30-A3FC717DA2D1}" type="presParOf" srcId="{30B95FC1-85B8-4C89-A7B5-5D93DBD84C06}" destId="{31384414-AC0C-4D16-BF16-3F0931C48A65}" srcOrd="5" destOrd="0" presId="urn:microsoft.com/office/officeart/2005/8/layout/list1"/>
    <dgm:cxn modelId="{843234AF-8673-488C-83B8-273A548D4EBC}" type="presParOf" srcId="{30B95FC1-85B8-4C89-A7B5-5D93DBD84C06}" destId="{6D18B87C-2BE7-4DCA-B53A-62B373784843}" srcOrd="6" destOrd="0" presId="urn:microsoft.com/office/officeart/2005/8/layout/list1"/>
    <dgm:cxn modelId="{79DD2683-BB9E-4D8A-B73D-955FA2C83F7E}" type="presParOf" srcId="{30B95FC1-85B8-4C89-A7B5-5D93DBD84C06}" destId="{84A5EC89-9285-4158-BF36-DF4044301C91}" srcOrd="7" destOrd="0" presId="urn:microsoft.com/office/officeart/2005/8/layout/list1"/>
    <dgm:cxn modelId="{C2819238-6F19-4BD4-A27A-4F7A71322401}" type="presParOf" srcId="{30B95FC1-85B8-4C89-A7B5-5D93DBD84C06}" destId="{982D8C3C-C898-4C23-B337-EFBDDE662B16}" srcOrd="8" destOrd="0" presId="urn:microsoft.com/office/officeart/2005/8/layout/list1"/>
    <dgm:cxn modelId="{2AE646E0-6EF5-4DB7-AEB2-BD1642FEE11D}" type="presParOf" srcId="{982D8C3C-C898-4C23-B337-EFBDDE662B16}" destId="{0170A61B-E76C-480B-9E4C-99607570D112}" srcOrd="0" destOrd="0" presId="urn:microsoft.com/office/officeart/2005/8/layout/list1"/>
    <dgm:cxn modelId="{C0FD141A-D46F-4DB8-B5F8-606351B35CCB}" type="presParOf" srcId="{982D8C3C-C898-4C23-B337-EFBDDE662B16}" destId="{697C6FF5-F097-4631-AB0C-E839249FE8C4}" srcOrd="1" destOrd="0" presId="urn:microsoft.com/office/officeart/2005/8/layout/list1"/>
    <dgm:cxn modelId="{66958E80-6766-4619-A127-E57E2B0CEB94}" type="presParOf" srcId="{30B95FC1-85B8-4C89-A7B5-5D93DBD84C06}" destId="{535ECB97-BE9C-4D0B-84E6-997545C86939}" srcOrd="9" destOrd="0" presId="urn:microsoft.com/office/officeart/2005/8/layout/list1"/>
    <dgm:cxn modelId="{2DB44020-11C8-477D-ADEB-AB6AC7260E83}" type="presParOf" srcId="{30B95FC1-85B8-4C89-A7B5-5D93DBD84C06}" destId="{56F6B3C0-76F7-446A-88A7-CF301D6B69E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6B9D346-D502-4000-9B59-3DA4341A0232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A97E477-4882-4E05-923D-413AB06F3D36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2000" b="1" dirty="0" smtClean="0"/>
            <a:t>Основной материал</a:t>
          </a:r>
          <a:endParaRPr lang="ru-RU" sz="2000" dirty="0"/>
        </a:p>
      </dgm:t>
    </dgm:pt>
    <dgm:pt modelId="{6AFEF35F-39FD-45D0-8EE6-69771B74AF90}" type="parTrans" cxnId="{FEF2C0CC-0A32-45D4-939A-93BDB5151415}">
      <dgm:prSet/>
      <dgm:spPr/>
      <dgm:t>
        <a:bodyPr/>
        <a:lstStyle/>
        <a:p>
          <a:endParaRPr lang="ru-RU"/>
        </a:p>
      </dgm:t>
    </dgm:pt>
    <dgm:pt modelId="{AE21CEE1-CAA9-419D-AE4E-2DBB6CAD0AD9}" type="sibTrans" cxnId="{FEF2C0CC-0A32-45D4-939A-93BDB5151415}">
      <dgm:prSet/>
      <dgm:spPr/>
      <dgm:t>
        <a:bodyPr/>
        <a:lstStyle/>
        <a:p>
          <a:endParaRPr lang="ru-RU"/>
        </a:p>
      </dgm:t>
    </dgm:pt>
    <dgm:pt modelId="{519C2EAD-CC3E-45C4-AE69-594DFF48B11F}">
      <dgm:prSet phldrT="[Текст]" custT="1"/>
      <dgm:spPr/>
      <dgm:t>
        <a:bodyPr/>
        <a:lstStyle/>
        <a:p>
          <a:r>
            <a:rPr lang="ru-RU" sz="2000" b="1" dirty="0" smtClean="0"/>
            <a:t>Секционный материал</a:t>
          </a:r>
          <a:endParaRPr lang="ru-RU" sz="2000" dirty="0"/>
        </a:p>
      </dgm:t>
    </dgm:pt>
    <dgm:pt modelId="{744F2401-8DAD-4082-82B2-E35D63154BAA}" type="parTrans" cxnId="{82FD1A27-1FA8-486C-B009-E386C9AE067F}">
      <dgm:prSet/>
      <dgm:spPr/>
      <dgm:t>
        <a:bodyPr/>
        <a:lstStyle/>
        <a:p>
          <a:endParaRPr lang="ru-RU"/>
        </a:p>
      </dgm:t>
    </dgm:pt>
    <dgm:pt modelId="{485A7ADC-C9D7-4151-96D4-E13D03B7E15A}" type="sibTrans" cxnId="{82FD1A27-1FA8-486C-B009-E386C9AE067F}">
      <dgm:prSet/>
      <dgm:spPr/>
      <dgm:t>
        <a:bodyPr/>
        <a:lstStyle/>
        <a:p>
          <a:endParaRPr lang="ru-RU"/>
        </a:p>
      </dgm:t>
    </dgm:pt>
    <dgm:pt modelId="{D09A3743-B779-40F1-94A2-DB5DE6224AD6}">
      <dgm:prSet custT="1"/>
      <dgm:spPr>
        <a:solidFill>
          <a:schemeClr val="bg1">
            <a:lumMod val="85000"/>
            <a:alpha val="90000"/>
          </a:schemeClr>
        </a:solidFill>
      </dgm:spPr>
      <dgm:t>
        <a:bodyPr lIns="180000" rIns="180000"/>
        <a:lstStyle/>
        <a:p>
          <a:pPr>
            <a:spcAft>
              <a:spcPts val="0"/>
            </a:spcAft>
          </a:pPr>
          <a:r>
            <a:rPr lang="ru-RU" sz="1800" b="0" dirty="0" smtClean="0">
              <a:solidFill>
                <a:srgbClr val="0070C0"/>
              </a:solidFill>
            </a:rPr>
            <a:t>мазок из носа, мазок из  ротоглотки</a:t>
          </a:r>
          <a:endParaRPr lang="ru-RU" sz="1800" b="0" dirty="0">
            <a:solidFill>
              <a:srgbClr val="0070C0"/>
            </a:solidFill>
          </a:endParaRPr>
        </a:p>
      </dgm:t>
    </dgm:pt>
    <dgm:pt modelId="{E3D3C2EC-7EE5-4C74-B7C2-B7AA9D8CF467}" type="parTrans" cxnId="{071B1D9B-0205-41D2-A718-5B5387A2F2C1}">
      <dgm:prSet/>
      <dgm:spPr/>
      <dgm:t>
        <a:bodyPr/>
        <a:lstStyle/>
        <a:p>
          <a:endParaRPr lang="ru-RU"/>
        </a:p>
      </dgm:t>
    </dgm:pt>
    <dgm:pt modelId="{EEF2BB13-0195-4C70-B7DD-0098553E438B}" type="sibTrans" cxnId="{071B1D9B-0205-41D2-A718-5B5387A2F2C1}">
      <dgm:prSet/>
      <dgm:spPr/>
      <dgm:t>
        <a:bodyPr/>
        <a:lstStyle/>
        <a:p>
          <a:endParaRPr lang="ru-RU"/>
        </a:p>
      </dgm:t>
    </dgm:pt>
    <dgm:pt modelId="{42D6F319-1BDD-40A6-8252-7E2084E4646C}">
      <dgm:prSet custT="1"/>
      <dgm:spPr>
        <a:solidFill>
          <a:schemeClr val="bg1">
            <a:lumMod val="85000"/>
            <a:alpha val="90000"/>
          </a:schemeClr>
        </a:solidFill>
      </dgm:spPr>
      <dgm:t>
        <a:bodyPr lIns="180000" rIns="180000"/>
        <a:lstStyle/>
        <a:p>
          <a:pPr>
            <a:spcAft>
              <a:spcPts val="0"/>
            </a:spcAft>
          </a:pPr>
          <a:r>
            <a:rPr lang="ru-RU" sz="1800" b="0" dirty="0" smtClean="0">
              <a:solidFill>
                <a:srgbClr val="0070C0"/>
              </a:solidFill>
            </a:rPr>
            <a:t>смыв из полости носа, смыв из ротоглотки</a:t>
          </a:r>
        </a:p>
      </dgm:t>
    </dgm:pt>
    <dgm:pt modelId="{F3450BC7-2524-4C23-845A-62ED5D8F4877}" type="parTrans" cxnId="{F67BC911-21E8-4C21-8976-4FA0282D57B6}">
      <dgm:prSet/>
      <dgm:spPr/>
      <dgm:t>
        <a:bodyPr/>
        <a:lstStyle/>
        <a:p>
          <a:endParaRPr lang="ru-RU"/>
        </a:p>
      </dgm:t>
    </dgm:pt>
    <dgm:pt modelId="{7F08E1F1-8C48-4BD6-B3D4-93F5F5D91E71}" type="sibTrans" cxnId="{F67BC911-21E8-4C21-8976-4FA0282D57B6}">
      <dgm:prSet/>
      <dgm:spPr/>
      <dgm:t>
        <a:bodyPr/>
        <a:lstStyle/>
        <a:p>
          <a:endParaRPr lang="ru-RU"/>
        </a:p>
      </dgm:t>
    </dgm:pt>
    <dgm:pt modelId="{81E50AB8-D4A0-4137-8CF0-C25BCD5BB690}">
      <dgm:prSet custT="1"/>
      <dgm:spPr>
        <a:solidFill>
          <a:schemeClr val="bg1">
            <a:lumMod val="85000"/>
            <a:alpha val="90000"/>
          </a:schemeClr>
        </a:solidFill>
      </dgm:spPr>
      <dgm:t>
        <a:bodyPr lIns="180000" rIns="180000"/>
        <a:lstStyle/>
        <a:p>
          <a:pPr>
            <a:spcAft>
              <a:spcPts val="0"/>
            </a:spcAft>
          </a:pPr>
          <a:r>
            <a:rPr lang="ru-RU" sz="1800" b="0" dirty="0" smtClean="0">
              <a:solidFill>
                <a:srgbClr val="0070C0"/>
              </a:solidFill>
            </a:rPr>
            <a:t>фекалии</a:t>
          </a:r>
        </a:p>
      </dgm:t>
    </dgm:pt>
    <dgm:pt modelId="{B99C32F8-3E73-4EFE-A0D7-138321B73505}" type="parTrans" cxnId="{25487A8F-7766-467C-87A1-F1334BB4F85F}">
      <dgm:prSet/>
      <dgm:spPr/>
      <dgm:t>
        <a:bodyPr/>
        <a:lstStyle/>
        <a:p>
          <a:endParaRPr lang="ru-RU"/>
        </a:p>
      </dgm:t>
    </dgm:pt>
    <dgm:pt modelId="{E9AD6E88-350A-455B-82C0-ACCD69DB78D1}" type="sibTrans" cxnId="{25487A8F-7766-467C-87A1-F1334BB4F85F}">
      <dgm:prSet/>
      <dgm:spPr/>
      <dgm:t>
        <a:bodyPr/>
        <a:lstStyle/>
        <a:p>
          <a:endParaRPr lang="ru-RU"/>
        </a:p>
      </dgm:t>
    </dgm:pt>
    <dgm:pt modelId="{61E4DA08-943B-4EE4-88A1-F9CFCC44A767}">
      <dgm:prSet custT="1"/>
      <dgm:spPr>
        <a:solidFill>
          <a:schemeClr val="bg1">
            <a:lumMod val="95000"/>
            <a:alpha val="90000"/>
          </a:schemeClr>
        </a:solidFill>
      </dgm:spPr>
      <dgm:t>
        <a:bodyPr lIns="180000" rIns="180000"/>
        <a:lstStyle/>
        <a:p>
          <a:pPr>
            <a:spcAft>
              <a:spcPts val="0"/>
            </a:spcAft>
          </a:pPr>
          <a:r>
            <a:rPr lang="ru-RU" sz="1800" b="0" dirty="0" smtClean="0">
              <a:solidFill>
                <a:srgbClr val="0070C0"/>
              </a:solidFill>
            </a:rPr>
            <a:t>трахеальные смывы</a:t>
          </a:r>
          <a:endParaRPr lang="ru-RU" sz="1800" b="0" dirty="0">
            <a:solidFill>
              <a:srgbClr val="0070C0"/>
            </a:solidFill>
          </a:endParaRPr>
        </a:p>
      </dgm:t>
    </dgm:pt>
    <dgm:pt modelId="{0A7DC2A7-B493-4A29-8758-4D2356D556DF}" type="parTrans" cxnId="{2764B7A4-C9B2-46DB-912C-5618FD1977FA}">
      <dgm:prSet/>
      <dgm:spPr/>
      <dgm:t>
        <a:bodyPr/>
        <a:lstStyle/>
        <a:p>
          <a:endParaRPr lang="ru-RU"/>
        </a:p>
      </dgm:t>
    </dgm:pt>
    <dgm:pt modelId="{B9906551-380E-4CEF-BE6B-8E65C08BB8C4}" type="sibTrans" cxnId="{2764B7A4-C9B2-46DB-912C-5618FD1977FA}">
      <dgm:prSet/>
      <dgm:spPr/>
      <dgm:t>
        <a:bodyPr/>
        <a:lstStyle/>
        <a:p>
          <a:endParaRPr lang="ru-RU"/>
        </a:p>
      </dgm:t>
    </dgm:pt>
    <dgm:pt modelId="{95BEF966-8A3B-4A67-9239-C0EBEB395F45}">
      <dgm:prSet custT="1"/>
      <dgm:spPr>
        <a:solidFill>
          <a:schemeClr val="bg1">
            <a:lumMod val="95000"/>
            <a:alpha val="90000"/>
          </a:schemeClr>
        </a:solidFill>
      </dgm:spPr>
      <dgm:t>
        <a:bodyPr lIns="180000" rIns="180000"/>
        <a:lstStyle/>
        <a:p>
          <a:pPr>
            <a:spcAft>
              <a:spcPts val="0"/>
            </a:spcAft>
          </a:pPr>
          <a:r>
            <a:rPr lang="ru-RU" sz="1800" b="0" dirty="0" err="1" smtClean="0">
              <a:solidFill>
                <a:srgbClr val="0070C0"/>
              </a:solidFill>
            </a:rPr>
            <a:t>биоптат</a:t>
          </a:r>
          <a:r>
            <a:rPr lang="ru-RU" sz="1800" b="0" dirty="0" smtClean="0">
              <a:solidFill>
                <a:srgbClr val="0070C0"/>
              </a:solidFill>
            </a:rPr>
            <a:t> (</a:t>
          </a:r>
          <a:r>
            <a:rPr lang="ru-RU" sz="1800" b="0" dirty="0" err="1" smtClean="0">
              <a:solidFill>
                <a:srgbClr val="0070C0"/>
              </a:solidFill>
            </a:rPr>
            <a:t>аутоптат</a:t>
          </a:r>
          <a:r>
            <a:rPr lang="ru-RU" sz="1800" b="0" dirty="0" smtClean="0">
              <a:solidFill>
                <a:srgbClr val="0070C0"/>
              </a:solidFill>
            </a:rPr>
            <a:t>) легкого и трахеи</a:t>
          </a:r>
        </a:p>
      </dgm:t>
    </dgm:pt>
    <dgm:pt modelId="{39E4E728-AFDB-41F7-9F27-C5F4335B8947}" type="parTrans" cxnId="{70FBBFDB-23D7-4D0A-B49F-3540556CC38E}">
      <dgm:prSet/>
      <dgm:spPr/>
      <dgm:t>
        <a:bodyPr/>
        <a:lstStyle/>
        <a:p>
          <a:endParaRPr lang="ru-RU"/>
        </a:p>
      </dgm:t>
    </dgm:pt>
    <dgm:pt modelId="{2F3EEB53-E21E-428B-A53D-FCFCA0A83960}" type="sibTrans" cxnId="{70FBBFDB-23D7-4D0A-B49F-3540556CC38E}">
      <dgm:prSet/>
      <dgm:spPr/>
      <dgm:t>
        <a:bodyPr/>
        <a:lstStyle/>
        <a:p>
          <a:endParaRPr lang="ru-RU"/>
        </a:p>
      </dgm:t>
    </dgm:pt>
    <dgm:pt modelId="{8D8A4E02-6C2B-49D4-8947-2ADAF3C05821}" type="pres">
      <dgm:prSet presAssocID="{C6B9D346-D502-4000-9B59-3DA4341A023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7964F3-0318-4AC7-BF75-E2E07D35ABF3}" type="pres">
      <dgm:prSet presAssocID="{BA97E477-4882-4E05-923D-413AB06F3D36}" presName="parentLin" presStyleCnt="0"/>
      <dgm:spPr/>
    </dgm:pt>
    <dgm:pt modelId="{0E6E9A5B-5CA6-48FB-AD26-597D88087267}" type="pres">
      <dgm:prSet presAssocID="{BA97E477-4882-4E05-923D-413AB06F3D36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56C10CE-7885-47E0-B714-F93ABD96550F}" type="pres">
      <dgm:prSet presAssocID="{BA97E477-4882-4E05-923D-413AB06F3D3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72A37-41B1-459D-AD37-BF493726C369}" type="pres">
      <dgm:prSet presAssocID="{BA97E477-4882-4E05-923D-413AB06F3D36}" presName="negativeSpace" presStyleCnt="0"/>
      <dgm:spPr/>
    </dgm:pt>
    <dgm:pt modelId="{2CCC233F-05E8-410D-A98A-6D7876E23A93}" type="pres">
      <dgm:prSet presAssocID="{BA97E477-4882-4E05-923D-413AB06F3D3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66AD9-2C6E-4BD5-A39B-6CFB967433A9}" type="pres">
      <dgm:prSet presAssocID="{AE21CEE1-CAA9-419D-AE4E-2DBB6CAD0AD9}" presName="spaceBetweenRectangles" presStyleCnt="0"/>
      <dgm:spPr/>
    </dgm:pt>
    <dgm:pt modelId="{A726C026-E6E5-4C2C-ADBB-916F870CD486}" type="pres">
      <dgm:prSet presAssocID="{519C2EAD-CC3E-45C4-AE69-594DFF48B11F}" presName="parentLin" presStyleCnt="0"/>
      <dgm:spPr/>
    </dgm:pt>
    <dgm:pt modelId="{A9976114-7F76-4650-8C21-D9A600B2B83E}" type="pres">
      <dgm:prSet presAssocID="{519C2EAD-CC3E-45C4-AE69-594DFF48B11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66E2CB9C-C14C-4366-BEE4-4692485C6DF3}" type="pres">
      <dgm:prSet presAssocID="{519C2EAD-CC3E-45C4-AE69-594DFF48B11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A24BA-D961-4BA4-95BB-BD3884A46D2F}" type="pres">
      <dgm:prSet presAssocID="{519C2EAD-CC3E-45C4-AE69-594DFF48B11F}" presName="negativeSpace" presStyleCnt="0"/>
      <dgm:spPr/>
    </dgm:pt>
    <dgm:pt modelId="{32A175A3-BC10-4C3C-839A-ED522BD77278}" type="pres">
      <dgm:prSet presAssocID="{519C2EAD-CC3E-45C4-AE69-594DFF48B11F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FD1A27-1FA8-486C-B009-E386C9AE067F}" srcId="{C6B9D346-D502-4000-9B59-3DA4341A0232}" destId="{519C2EAD-CC3E-45C4-AE69-594DFF48B11F}" srcOrd="1" destOrd="0" parTransId="{744F2401-8DAD-4082-82B2-E35D63154BAA}" sibTransId="{485A7ADC-C9D7-4151-96D4-E13D03B7E15A}"/>
    <dgm:cxn modelId="{FEF2C0CC-0A32-45D4-939A-93BDB5151415}" srcId="{C6B9D346-D502-4000-9B59-3DA4341A0232}" destId="{BA97E477-4882-4E05-923D-413AB06F3D36}" srcOrd="0" destOrd="0" parTransId="{6AFEF35F-39FD-45D0-8EE6-69771B74AF90}" sibTransId="{AE21CEE1-CAA9-419D-AE4E-2DBB6CAD0AD9}"/>
    <dgm:cxn modelId="{0865C3BC-2720-4F0B-B550-20047A6C48D5}" type="presOf" srcId="{C6B9D346-D502-4000-9B59-3DA4341A0232}" destId="{8D8A4E02-6C2B-49D4-8947-2ADAF3C05821}" srcOrd="0" destOrd="0" presId="urn:microsoft.com/office/officeart/2005/8/layout/list1"/>
    <dgm:cxn modelId="{2764B7A4-C9B2-46DB-912C-5618FD1977FA}" srcId="{519C2EAD-CC3E-45C4-AE69-594DFF48B11F}" destId="{61E4DA08-943B-4EE4-88A1-F9CFCC44A767}" srcOrd="0" destOrd="0" parTransId="{0A7DC2A7-B493-4A29-8758-4D2356D556DF}" sibTransId="{B9906551-380E-4CEF-BE6B-8E65C08BB8C4}"/>
    <dgm:cxn modelId="{CB216D86-5B0B-4E77-8479-0C5AD0ACC3AB}" type="presOf" srcId="{519C2EAD-CC3E-45C4-AE69-594DFF48B11F}" destId="{A9976114-7F76-4650-8C21-D9A600B2B83E}" srcOrd="0" destOrd="0" presId="urn:microsoft.com/office/officeart/2005/8/layout/list1"/>
    <dgm:cxn modelId="{071B1D9B-0205-41D2-A718-5B5387A2F2C1}" srcId="{BA97E477-4882-4E05-923D-413AB06F3D36}" destId="{D09A3743-B779-40F1-94A2-DB5DE6224AD6}" srcOrd="0" destOrd="0" parTransId="{E3D3C2EC-7EE5-4C74-B7C2-B7AA9D8CF467}" sibTransId="{EEF2BB13-0195-4C70-B7DD-0098553E438B}"/>
    <dgm:cxn modelId="{2D53C6BA-C484-4612-98F9-1604AA2D2FB3}" type="presOf" srcId="{95BEF966-8A3B-4A67-9239-C0EBEB395F45}" destId="{32A175A3-BC10-4C3C-839A-ED522BD77278}" srcOrd="0" destOrd="1" presId="urn:microsoft.com/office/officeart/2005/8/layout/list1"/>
    <dgm:cxn modelId="{99E0EB82-B801-4C2F-8AE5-2938889C6D0B}" type="presOf" srcId="{D09A3743-B779-40F1-94A2-DB5DE6224AD6}" destId="{2CCC233F-05E8-410D-A98A-6D7876E23A93}" srcOrd="0" destOrd="0" presId="urn:microsoft.com/office/officeart/2005/8/layout/list1"/>
    <dgm:cxn modelId="{25487A8F-7766-467C-87A1-F1334BB4F85F}" srcId="{BA97E477-4882-4E05-923D-413AB06F3D36}" destId="{81E50AB8-D4A0-4137-8CF0-C25BCD5BB690}" srcOrd="2" destOrd="0" parTransId="{B99C32F8-3E73-4EFE-A0D7-138321B73505}" sibTransId="{E9AD6E88-350A-455B-82C0-ACCD69DB78D1}"/>
    <dgm:cxn modelId="{D26FF4C6-0168-41BC-B862-D39EA6F6FBEE}" type="presOf" srcId="{42D6F319-1BDD-40A6-8252-7E2084E4646C}" destId="{2CCC233F-05E8-410D-A98A-6D7876E23A93}" srcOrd="0" destOrd="1" presId="urn:microsoft.com/office/officeart/2005/8/layout/list1"/>
    <dgm:cxn modelId="{0DFD0CAF-AFD2-4309-9BFE-3C1AE616419D}" type="presOf" srcId="{519C2EAD-CC3E-45C4-AE69-594DFF48B11F}" destId="{66E2CB9C-C14C-4366-BEE4-4692485C6DF3}" srcOrd="1" destOrd="0" presId="urn:microsoft.com/office/officeart/2005/8/layout/list1"/>
    <dgm:cxn modelId="{27AE961F-9571-485B-A1B9-58BFDC596D3C}" type="presOf" srcId="{BA97E477-4882-4E05-923D-413AB06F3D36}" destId="{0E6E9A5B-5CA6-48FB-AD26-597D88087267}" srcOrd="0" destOrd="0" presId="urn:microsoft.com/office/officeart/2005/8/layout/list1"/>
    <dgm:cxn modelId="{70FBBFDB-23D7-4D0A-B49F-3540556CC38E}" srcId="{519C2EAD-CC3E-45C4-AE69-594DFF48B11F}" destId="{95BEF966-8A3B-4A67-9239-C0EBEB395F45}" srcOrd="1" destOrd="0" parTransId="{39E4E728-AFDB-41F7-9F27-C5F4335B8947}" sibTransId="{2F3EEB53-E21E-428B-A53D-FCFCA0A83960}"/>
    <dgm:cxn modelId="{F67BC911-21E8-4C21-8976-4FA0282D57B6}" srcId="{BA97E477-4882-4E05-923D-413AB06F3D36}" destId="{42D6F319-1BDD-40A6-8252-7E2084E4646C}" srcOrd="1" destOrd="0" parTransId="{F3450BC7-2524-4C23-845A-62ED5D8F4877}" sibTransId="{7F08E1F1-8C48-4BD6-B3D4-93F5F5D91E71}"/>
    <dgm:cxn modelId="{712E52E9-0B4C-4913-BB1B-B94C42447542}" type="presOf" srcId="{61E4DA08-943B-4EE4-88A1-F9CFCC44A767}" destId="{32A175A3-BC10-4C3C-839A-ED522BD77278}" srcOrd="0" destOrd="0" presId="urn:microsoft.com/office/officeart/2005/8/layout/list1"/>
    <dgm:cxn modelId="{A8D159A6-6718-4FA9-A63A-E491B514F0B2}" type="presOf" srcId="{81E50AB8-D4A0-4137-8CF0-C25BCD5BB690}" destId="{2CCC233F-05E8-410D-A98A-6D7876E23A93}" srcOrd="0" destOrd="2" presId="urn:microsoft.com/office/officeart/2005/8/layout/list1"/>
    <dgm:cxn modelId="{C2194C8B-5406-49E8-AE24-EA62D7476D99}" type="presOf" srcId="{BA97E477-4882-4E05-923D-413AB06F3D36}" destId="{F56C10CE-7885-47E0-B714-F93ABD96550F}" srcOrd="1" destOrd="0" presId="urn:microsoft.com/office/officeart/2005/8/layout/list1"/>
    <dgm:cxn modelId="{30E708EB-F65F-4ED2-AACE-523D817F4C72}" type="presParOf" srcId="{8D8A4E02-6C2B-49D4-8947-2ADAF3C05821}" destId="{1A7964F3-0318-4AC7-BF75-E2E07D35ABF3}" srcOrd="0" destOrd="0" presId="urn:microsoft.com/office/officeart/2005/8/layout/list1"/>
    <dgm:cxn modelId="{CB44C5CE-A5A1-4992-A362-15CC5396F405}" type="presParOf" srcId="{1A7964F3-0318-4AC7-BF75-E2E07D35ABF3}" destId="{0E6E9A5B-5CA6-48FB-AD26-597D88087267}" srcOrd="0" destOrd="0" presId="urn:microsoft.com/office/officeart/2005/8/layout/list1"/>
    <dgm:cxn modelId="{D59B3EEE-A5A8-46E7-8586-C7273FB60CEC}" type="presParOf" srcId="{1A7964F3-0318-4AC7-BF75-E2E07D35ABF3}" destId="{F56C10CE-7885-47E0-B714-F93ABD96550F}" srcOrd="1" destOrd="0" presId="urn:microsoft.com/office/officeart/2005/8/layout/list1"/>
    <dgm:cxn modelId="{1EF92CBC-E640-438B-B52D-BFAC7259F67B}" type="presParOf" srcId="{8D8A4E02-6C2B-49D4-8947-2ADAF3C05821}" destId="{A8572A37-41B1-459D-AD37-BF493726C369}" srcOrd="1" destOrd="0" presId="urn:microsoft.com/office/officeart/2005/8/layout/list1"/>
    <dgm:cxn modelId="{5397BA8E-298B-469C-884E-54A886BBC8EC}" type="presParOf" srcId="{8D8A4E02-6C2B-49D4-8947-2ADAF3C05821}" destId="{2CCC233F-05E8-410D-A98A-6D7876E23A93}" srcOrd="2" destOrd="0" presId="urn:microsoft.com/office/officeart/2005/8/layout/list1"/>
    <dgm:cxn modelId="{97518757-DA95-4FBB-9B08-3531AF1146D3}" type="presParOf" srcId="{8D8A4E02-6C2B-49D4-8947-2ADAF3C05821}" destId="{82366AD9-2C6E-4BD5-A39B-6CFB967433A9}" srcOrd="3" destOrd="0" presId="urn:microsoft.com/office/officeart/2005/8/layout/list1"/>
    <dgm:cxn modelId="{3F89FE4B-E6E9-451B-B2CE-056C4AC82802}" type="presParOf" srcId="{8D8A4E02-6C2B-49D4-8947-2ADAF3C05821}" destId="{A726C026-E6E5-4C2C-ADBB-916F870CD486}" srcOrd="4" destOrd="0" presId="urn:microsoft.com/office/officeart/2005/8/layout/list1"/>
    <dgm:cxn modelId="{A470F6AA-D9E7-469E-9796-72015EB53BE0}" type="presParOf" srcId="{A726C026-E6E5-4C2C-ADBB-916F870CD486}" destId="{A9976114-7F76-4650-8C21-D9A600B2B83E}" srcOrd="0" destOrd="0" presId="urn:microsoft.com/office/officeart/2005/8/layout/list1"/>
    <dgm:cxn modelId="{098647F0-4AB3-4C67-B458-69869703A9D4}" type="presParOf" srcId="{A726C026-E6E5-4C2C-ADBB-916F870CD486}" destId="{66E2CB9C-C14C-4366-BEE4-4692485C6DF3}" srcOrd="1" destOrd="0" presId="urn:microsoft.com/office/officeart/2005/8/layout/list1"/>
    <dgm:cxn modelId="{350862AC-DCBF-4D8E-9A9E-E28BA94B245C}" type="presParOf" srcId="{8D8A4E02-6C2B-49D4-8947-2ADAF3C05821}" destId="{A76A24BA-D961-4BA4-95BB-BD3884A46D2F}" srcOrd="5" destOrd="0" presId="urn:microsoft.com/office/officeart/2005/8/layout/list1"/>
    <dgm:cxn modelId="{34AFBE7D-D46F-4E8A-9AEB-FAE72D1CB669}" type="presParOf" srcId="{8D8A4E02-6C2B-49D4-8947-2ADAF3C05821}" destId="{32A175A3-BC10-4C3C-839A-ED522BD7727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C43DC48-139C-4588-9C07-7712B316D594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5816A45-421A-41E9-AA2A-4B482772099A}">
      <dgm:prSet phldrT="[Текст]" custT="1"/>
      <dgm:spPr>
        <a:solidFill>
          <a:srgbClr val="005DA2"/>
        </a:solidFill>
      </dgm:spPr>
      <dgm:t>
        <a:bodyPr/>
        <a:lstStyle/>
        <a:p>
          <a:r>
            <a:rPr lang="ru-RU" sz="2000" b="1" i="0" dirty="0" smtClean="0">
              <a:solidFill>
                <a:schemeClr val="bg1"/>
              </a:solidFill>
            </a:rPr>
            <a:t>Предварительный  диагноз </a:t>
          </a:r>
          <a:endParaRPr lang="ru-RU" sz="2000" i="0" dirty="0">
            <a:solidFill>
              <a:schemeClr val="bg1"/>
            </a:solidFill>
          </a:endParaRPr>
        </a:p>
      </dgm:t>
    </dgm:pt>
    <dgm:pt modelId="{CA3163D4-016C-4C19-BF34-72AFD527AC92}" type="parTrans" cxnId="{C9CB4EAA-CBF4-4ED8-B97D-92D43A635392}">
      <dgm:prSet/>
      <dgm:spPr/>
      <dgm:t>
        <a:bodyPr/>
        <a:lstStyle/>
        <a:p>
          <a:endParaRPr lang="ru-RU" sz="1400"/>
        </a:p>
      </dgm:t>
    </dgm:pt>
    <dgm:pt modelId="{861A0040-C1FC-4913-BC97-1722826C343E}" type="sibTrans" cxnId="{C9CB4EAA-CBF4-4ED8-B97D-92D43A635392}">
      <dgm:prSet/>
      <dgm:spPr/>
      <dgm:t>
        <a:bodyPr/>
        <a:lstStyle/>
        <a:p>
          <a:endParaRPr lang="ru-RU" sz="1400"/>
        </a:p>
      </dgm:t>
    </dgm:pt>
    <dgm:pt modelId="{0EF1E2E6-F9EE-44A6-BB07-15E675ADC4DE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000" b="1" i="0" dirty="0" smtClean="0">
              <a:solidFill>
                <a:schemeClr val="bg1"/>
              </a:solidFill>
            </a:rPr>
            <a:t>Окончательный диагноз </a:t>
          </a:r>
          <a:endParaRPr lang="ru-RU" sz="2000" i="0" dirty="0">
            <a:solidFill>
              <a:schemeClr val="bg1"/>
            </a:solidFill>
          </a:endParaRPr>
        </a:p>
      </dgm:t>
    </dgm:pt>
    <dgm:pt modelId="{F6D7B52E-2A6F-42BE-81DE-33D6272B331A}" type="parTrans" cxnId="{C3B31F23-62AC-4A8B-A3AD-157B68C6B5C3}">
      <dgm:prSet/>
      <dgm:spPr/>
      <dgm:t>
        <a:bodyPr/>
        <a:lstStyle/>
        <a:p>
          <a:endParaRPr lang="ru-RU" sz="1400"/>
        </a:p>
      </dgm:t>
    </dgm:pt>
    <dgm:pt modelId="{14F68E07-D845-4693-B2EA-E4EFAD080D6B}" type="sibTrans" cxnId="{C3B31F23-62AC-4A8B-A3AD-157B68C6B5C3}">
      <dgm:prSet/>
      <dgm:spPr/>
      <dgm:t>
        <a:bodyPr/>
        <a:lstStyle/>
        <a:p>
          <a:endParaRPr lang="ru-RU" sz="1400"/>
        </a:p>
      </dgm:t>
    </dgm:pt>
    <dgm:pt modelId="{BD8C191F-8423-411C-AA53-D60B8C3ABC8C}">
      <dgm:prSet/>
      <dgm:spPr>
        <a:solidFill>
          <a:schemeClr val="bg1">
            <a:lumMod val="85000"/>
            <a:alpha val="90000"/>
          </a:schemeClr>
        </a:solidFill>
      </dgm:spPr>
      <dgm:t>
        <a:bodyPr lIns="180000" rIns="180000"/>
        <a:lstStyle/>
        <a:p>
          <a:r>
            <a:rPr lang="ru-RU" b="0" i="0" dirty="0" smtClean="0">
              <a:solidFill>
                <a:srgbClr val="0070C0"/>
              </a:solidFill>
            </a:rPr>
            <a:t>грипп А(Н5</a:t>
          </a:r>
          <a:r>
            <a:rPr lang="en-US" b="0" i="0" dirty="0" smtClean="0">
              <a:solidFill>
                <a:srgbClr val="0070C0"/>
              </a:solidFill>
            </a:rPr>
            <a:t>N1) </a:t>
          </a:r>
          <a:r>
            <a:rPr lang="ru-RU" b="0" i="0" dirty="0" smtClean="0">
              <a:solidFill>
                <a:srgbClr val="0070C0"/>
              </a:solidFill>
            </a:rPr>
            <a:t>ставится на основании положительных результатов ПЦР и </a:t>
          </a:r>
          <a:r>
            <a:rPr lang="ru-RU" b="0" i="0" dirty="0" err="1" smtClean="0">
              <a:solidFill>
                <a:srgbClr val="0070C0"/>
              </a:solidFill>
            </a:rPr>
            <a:t>иммунофлюоресценции</a:t>
          </a:r>
          <a:endParaRPr lang="ru-RU" b="0" i="0" dirty="0">
            <a:solidFill>
              <a:srgbClr val="0070C0"/>
            </a:solidFill>
          </a:endParaRPr>
        </a:p>
      </dgm:t>
    </dgm:pt>
    <dgm:pt modelId="{3252E76A-8873-48BD-97BF-393457944943}" type="parTrans" cxnId="{DE18FDDE-4D69-44CD-A494-7348127D64A0}">
      <dgm:prSet/>
      <dgm:spPr/>
      <dgm:t>
        <a:bodyPr/>
        <a:lstStyle/>
        <a:p>
          <a:endParaRPr lang="ru-RU"/>
        </a:p>
      </dgm:t>
    </dgm:pt>
    <dgm:pt modelId="{C96FC6A2-8D80-4D40-8B55-FD8D6C52CC1B}" type="sibTrans" cxnId="{DE18FDDE-4D69-44CD-A494-7348127D64A0}">
      <dgm:prSet/>
      <dgm:spPr/>
      <dgm:t>
        <a:bodyPr/>
        <a:lstStyle/>
        <a:p>
          <a:endParaRPr lang="ru-RU"/>
        </a:p>
      </dgm:t>
    </dgm:pt>
    <dgm:pt modelId="{08C4A53E-A21C-4919-A2D0-B0BEE64DCC8C}">
      <dgm:prSet/>
      <dgm:spPr>
        <a:solidFill>
          <a:schemeClr val="bg1">
            <a:lumMod val="95000"/>
            <a:alpha val="90000"/>
          </a:schemeClr>
        </a:solidFill>
      </dgm:spPr>
      <dgm:t>
        <a:bodyPr lIns="180000" rIns="180000"/>
        <a:lstStyle/>
        <a:p>
          <a:r>
            <a:rPr lang="ru-RU" b="0" i="0" dirty="0" smtClean="0">
              <a:solidFill>
                <a:srgbClr val="0070C0"/>
              </a:solidFill>
            </a:rPr>
            <a:t>на основании реакции </a:t>
          </a:r>
          <a:r>
            <a:rPr lang="ru-RU" b="0" i="0" dirty="0" err="1" smtClean="0">
              <a:solidFill>
                <a:srgbClr val="0070C0"/>
              </a:solidFill>
            </a:rPr>
            <a:t>микронейтрализации</a:t>
          </a:r>
          <a:r>
            <a:rPr lang="ru-RU" b="0" i="0" dirty="0" smtClean="0">
              <a:solidFill>
                <a:srgbClr val="0070C0"/>
              </a:solidFill>
            </a:rPr>
            <a:t> или в случаях выделения вируса (Новосибирский центр вирусологии и биотехнологии «Вектор» и Центр специальной лабораторной диагностики и лечения особо опасных и экзотических инфекций, Московская обл. г. Сергиев-Посад)</a:t>
          </a:r>
          <a:endParaRPr lang="ru-RU" b="0" i="0" dirty="0">
            <a:solidFill>
              <a:srgbClr val="0070C0"/>
            </a:solidFill>
          </a:endParaRPr>
        </a:p>
      </dgm:t>
    </dgm:pt>
    <dgm:pt modelId="{5C50D371-6F9F-4E9A-9FD4-AFD4C8278BE6}" type="parTrans" cxnId="{B504377E-A5BA-4284-AF08-6204D33A7AD9}">
      <dgm:prSet/>
      <dgm:spPr/>
      <dgm:t>
        <a:bodyPr/>
        <a:lstStyle/>
        <a:p>
          <a:endParaRPr lang="ru-RU"/>
        </a:p>
      </dgm:t>
    </dgm:pt>
    <dgm:pt modelId="{86F2BA7A-6491-4D4F-A426-FD5B12331A7A}" type="sibTrans" cxnId="{B504377E-A5BA-4284-AF08-6204D33A7AD9}">
      <dgm:prSet/>
      <dgm:spPr/>
      <dgm:t>
        <a:bodyPr/>
        <a:lstStyle/>
        <a:p>
          <a:endParaRPr lang="ru-RU"/>
        </a:p>
      </dgm:t>
    </dgm:pt>
    <dgm:pt modelId="{CAC067AA-3DB6-4276-85A7-3A878B95B4A4}" type="pres">
      <dgm:prSet presAssocID="{1C43DC48-139C-4588-9C07-7712B316D59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8884F0-6051-4D4A-A184-370C315DE619}" type="pres">
      <dgm:prSet presAssocID="{05816A45-421A-41E9-AA2A-4B482772099A}" presName="parentLin" presStyleCnt="0"/>
      <dgm:spPr/>
    </dgm:pt>
    <dgm:pt modelId="{B845DB2E-BADC-4FC1-BDE2-4E3D5564A590}" type="pres">
      <dgm:prSet presAssocID="{05816A45-421A-41E9-AA2A-4B482772099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A7796C35-A435-4377-B428-8A7B5FFBDF1A}" type="pres">
      <dgm:prSet presAssocID="{05816A45-421A-41E9-AA2A-4B482772099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3EEA0-62DC-4BB0-9767-BAC0142DD686}" type="pres">
      <dgm:prSet presAssocID="{05816A45-421A-41E9-AA2A-4B482772099A}" presName="negativeSpace" presStyleCnt="0"/>
      <dgm:spPr/>
    </dgm:pt>
    <dgm:pt modelId="{4ECB5D36-4BD0-4402-B291-118FF74D2BD9}" type="pres">
      <dgm:prSet presAssocID="{05816A45-421A-41E9-AA2A-4B482772099A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9A512-2093-4EE7-9997-7AA842D1E1F3}" type="pres">
      <dgm:prSet presAssocID="{861A0040-C1FC-4913-BC97-1722826C343E}" presName="spaceBetweenRectangles" presStyleCnt="0"/>
      <dgm:spPr/>
    </dgm:pt>
    <dgm:pt modelId="{035E268B-BE2C-4E97-BB6D-F73F7CB5BBB3}" type="pres">
      <dgm:prSet presAssocID="{0EF1E2E6-F9EE-44A6-BB07-15E675ADC4DE}" presName="parentLin" presStyleCnt="0"/>
      <dgm:spPr/>
    </dgm:pt>
    <dgm:pt modelId="{1B538AC2-9CDD-4066-8511-2AC7B546212C}" type="pres">
      <dgm:prSet presAssocID="{0EF1E2E6-F9EE-44A6-BB07-15E675ADC4D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068F8216-9E49-40C3-8A0A-7EEFC73D4A60}" type="pres">
      <dgm:prSet presAssocID="{0EF1E2E6-F9EE-44A6-BB07-15E675ADC4D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CF94D-F6D3-408D-97D6-8E890B33D105}" type="pres">
      <dgm:prSet presAssocID="{0EF1E2E6-F9EE-44A6-BB07-15E675ADC4DE}" presName="negativeSpace" presStyleCnt="0"/>
      <dgm:spPr/>
    </dgm:pt>
    <dgm:pt modelId="{27966EBE-3556-4F39-92AE-FE10C0AD4470}" type="pres">
      <dgm:prSet presAssocID="{0EF1E2E6-F9EE-44A6-BB07-15E675ADC4DE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FA2176-F2D8-46BE-AD55-4B38F1B60343}" type="presOf" srcId="{1C43DC48-139C-4588-9C07-7712B316D594}" destId="{CAC067AA-3DB6-4276-85A7-3A878B95B4A4}" srcOrd="0" destOrd="0" presId="urn:microsoft.com/office/officeart/2005/8/layout/list1"/>
    <dgm:cxn modelId="{D8F67394-5470-4D79-8C8D-FD9D16CB5397}" type="presOf" srcId="{05816A45-421A-41E9-AA2A-4B482772099A}" destId="{A7796C35-A435-4377-B428-8A7B5FFBDF1A}" srcOrd="1" destOrd="0" presId="urn:microsoft.com/office/officeart/2005/8/layout/list1"/>
    <dgm:cxn modelId="{F95399B1-1A2E-442A-A6E9-1BB15D4358A8}" type="presOf" srcId="{05816A45-421A-41E9-AA2A-4B482772099A}" destId="{B845DB2E-BADC-4FC1-BDE2-4E3D5564A590}" srcOrd="0" destOrd="0" presId="urn:microsoft.com/office/officeart/2005/8/layout/list1"/>
    <dgm:cxn modelId="{DE18FDDE-4D69-44CD-A494-7348127D64A0}" srcId="{05816A45-421A-41E9-AA2A-4B482772099A}" destId="{BD8C191F-8423-411C-AA53-D60B8C3ABC8C}" srcOrd="0" destOrd="0" parTransId="{3252E76A-8873-48BD-97BF-393457944943}" sibTransId="{C96FC6A2-8D80-4D40-8B55-FD8D6C52CC1B}"/>
    <dgm:cxn modelId="{C9CB4EAA-CBF4-4ED8-B97D-92D43A635392}" srcId="{1C43DC48-139C-4588-9C07-7712B316D594}" destId="{05816A45-421A-41E9-AA2A-4B482772099A}" srcOrd="0" destOrd="0" parTransId="{CA3163D4-016C-4C19-BF34-72AFD527AC92}" sibTransId="{861A0040-C1FC-4913-BC97-1722826C343E}"/>
    <dgm:cxn modelId="{B504377E-A5BA-4284-AF08-6204D33A7AD9}" srcId="{0EF1E2E6-F9EE-44A6-BB07-15E675ADC4DE}" destId="{08C4A53E-A21C-4919-A2D0-B0BEE64DCC8C}" srcOrd="0" destOrd="0" parTransId="{5C50D371-6F9F-4E9A-9FD4-AFD4C8278BE6}" sibTransId="{86F2BA7A-6491-4D4F-A426-FD5B12331A7A}"/>
    <dgm:cxn modelId="{7D1ECAB2-FA2E-40C5-B70F-C55A383EDFC4}" type="presOf" srcId="{08C4A53E-A21C-4919-A2D0-B0BEE64DCC8C}" destId="{27966EBE-3556-4F39-92AE-FE10C0AD4470}" srcOrd="0" destOrd="0" presId="urn:microsoft.com/office/officeart/2005/8/layout/list1"/>
    <dgm:cxn modelId="{C3B31F23-62AC-4A8B-A3AD-157B68C6B5C3}" srcId="{1C43DC48-139C-4588-9C07-7712B316D594}" destId="{0EF1E2E6-F9EE-44A6-BB07-15E675ADC4DE}" srcOrd="1" destOrd="0" parTransId="{F6D7B52E-2A6F-42BE-81DE-33D6272B331A}" sibTransId="{14F68E07-D845-4693-B2EA-E4EFAD080D6B}"/>
    <dgm:cxn modelId="{DFE868B3-A066-4A0F-A117-D99BC38240B4}" type="presOf" srcId="{0EF1E2E6-F9EE-44A6-BB07-15E675ADC4DE}" destId="{1B538AC2-9CDD-4066-8511-2AC7B546212C}" srcOrd="0" destOrd="0" presId="urn:microsoft.com/office/officeart/2005/8/layout/list1"/>
    <dgm:cxn modelId="{7E21068D-2EA4-4C33-BB2A-FDF83FF9D866}" type="presOf" srcId="{BD8C191F-8423-411C-AA53-D60B8C3ABC8C}" destId="{4ECB5D36-4BD0-4402-B291-118FF74D2BD9}" srcOrd="0" destOrd="0" presId="urn:microsoft.com/office/officeart/2005/8/layout/list1"/>
    <dgm:cxn modelId="{E6A73897-B27D-4275-B642-02B1E09810AB}" type="presOf" srcId="{0EF1E2E6-F9EE-44A6-BB07-15E675ADC4DE}" destId="{068F8216-9E49-40C3-8A0A-7EEFC73D4A60}" srcOrd="1" destOrd="0" presId="urn:microsoft.com/office/officeart/2005/8/layout/list1"/>
    <dgm:cxn modelId="{63C4CC68-A88E-4CC3-8887-E76EC59D1E1F}" type="presParOf" srcId="{CAC067AA-3DB6-4276-85A7-3A878B95B4A4}" destId="{638884F0-6051-4D4A-A184-370C315DE619}" srcOrd="0" destOrd="0" presId="urn:microsoft.com/office/officeart/2005/8/layout/list1"/>
    <dgm:cxn modelId="{D8544E45-5278-43EB-AB77-E5853BEDD94D}" type="presParOf" srcId="{638884F0-6051-4D4A-A184-370C315DE619}" destId="{B845DB2E-BADC-4FC1-BDE2-4E3D5564A590}" srcOrd="0" destOrd="0" presId="urn:microsoft.com/office/officeart/2005/8/layout/list1"/>
    <dgm:cxn modelId="{2B93503F-0593-4230-828C-411947F0E1AD}" type="presParOf" srcId="{638884F0-6051-4D4A-A184-370C315DE619}" destId="{A7796C35-A435-4377-B428-8A7B5FFBDF1A}" srcOrd="1" destOrd="0" presId="urn:microsoft.com/office/officeart/2005/8/layout/list1"/>
    <dgm:cxn modelId="{4BBA2D7F-A079-4FE9-A790-4C6ABB0A3B4C}" type="presParOf" srcId="{CAC067AA-3DB6-4276-85A7-3A878B95B4A4}" destId="{D463EEA0-62DC-4BB0-9767-BAC0142DD686}" srcOrd="1" destOrd="0" presId="urn:microsoft.com/office/officeart/2005/8/layout/list1"/>
    <dgm:cxn modelId="{B8E5241A-0272-4D93-B914-2B4B16838A9A}" type="presParOf" srcId="{CAC067AA-3DB6-4276-85A7-3A878B95B4A4}" destId="{4ECB5D36-4BD0-4402-B291-118FF74D2BD9}" srcOrd="2" destOrd="0" presId="urn:microsoft.com/office/officeart/2005/8/layout/list1"/>
    <dgm:cxn modelId="{F50BD19B-0E26-438A-8845-1B2FCD8CDD6E}" type="presParOf" srcId="{CAC067AA-3DB6-4276-85A7-3A878B95B4A4}" destId="{EC79A512-2093-4EE7-9997-7AA842D1E1F3}" srcOrd="3" destOrd="0" presId="urn:microsoft.com/office/officeart/2005/8/layout/list1"/>
    <dgm:cxn modelId="{D33CF764-EA08-4D90-B486-9F6C76B33B68}" type="presParOf" srcId="{CAC067AA-3DB6-4276-85A7-3A878B95B4A4}" destId="{035E268B-BE2C-4E97-BB6D-F73F7CB5BBB3}" srcOrd="4" destOrd="0" presId="urn:microsoft.com/office/officeart/2005/8/layout/list1"/>
    <dgm:cxn modelId="{E8B2F7F1-06F7-4096-B880-6EDA2AD1EEAC}" type="presParOf" srcId="{035E268B-BE2C-4E97-BB6D-F73F7CB5BBB3}" destId="{1B538AC2-9CDD-4066-8511-2AC7B546212C}" srcOrd="0" destOrd="0" presId="urn:microsoft.com/office/officeart/2005/8/layout/list1"/>
    <dgm:cxn modelId="{EB371DB5-2FFE-4EBD-8119-69FFAB1B1693}" type="presParOf" srcId="{035E268B-BE2C-4E97-BB6D-F73F7CB5BBB3}" destId="{068F8216-9E49-40C3-8A0A-7EEFC73D4A60}" srcOrd="1" destOrd="0" presId="urn:microsoft.com/office/officeart/2005/8/layout/list1"/>
    <dgm:cxn modelId="{92E20571-AAFB-4777-8828-D155F589C432}" type="presParOf" srcId="{CAC067AA-3DB6-4276-85A7-3A878B95B4A4}" destId="{7A4CF94D-F6D3-408D-97D6-8E890B33D105}" srcOrd="5" destOrd="0" presId="urn:microsoft.com/office/officeart/2005/8/layout/list1"/>
    <dgm:cxn modelId="{F542F5B2-D08B-4457-8B4A-AEA66ACF1D59}" type="presParOf" srcId="{CAC067AA-3DB6-4276-85A7-3A878B95B4A4}" destId="{27966EBE-3556-4F39-92AE-FE10C0AD447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7E60000-0F95-42D8-A21D-18366F922345}" type="doc">
      <dgm:prSet loTypeId="urn:microsoft.com/office/officeart/2005/8/layout/hList3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C108E6A6-72A3-4117-BFB0-D59800326661}">
      <dgm:prSet phldrT="[Текст]" custT="1"/>
      <dgm:spPr>
        <a:noFill/>
      </dgm:spPr>
      <dgm:t>
        <a:bodyPr lIns="360000"/>
        <a:lstStyle/>
        <a:p>
          <a:pPr algn="l"/>
          <a:r>
            <a:rPr lang="ru-RU" sz="4000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ПРЕДПОСЫЛКИ </a:t>
          </a:r>
        </a:p>
        <a:p>
          <a:pPr algn="l"/>
          <a:r>
            <a:rPr lang="ru-RU" sz="4000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ПАНДЕМИИ</a:t>
          </a:r>
          <a:endParaRPr lang="ru-RU" sz="4000" b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1C8539FA-D58D-48A4-9E60-855A51ED6696}" type="parTrans" cxnId="{53A57F1C-996B-4871-B0F5-F84CA76C3BB2}">
      <dgm:prSet/>
      <dgm:spPr/>
      <dgm:t>
        <a:bodyPr/>
        <a:lstStyle/>
        <a:p>
          <a:endParaRPr lang="ru-RU"/>
        </a:p>
      </dgm:t>
    </dgm:pt>
    <dgm:pt modelId="{3AD52598-0D26-47B2-B14B-D4526BAE02A4}" type="sibTrans" cxnId="{53A57F1C-996B-4871-B0F5-F84CA76C3BB2}">
      <dgm:prSet/>
      <dgm:spPr/>
      <dgm:t>
        <a:bodyPr/>
        <a:lstStyle/>
        <a:p>
          <a:endParaRPr lang="ru-RU"/>
        </a:p>
      </dgm:t>
    </dgm:pt>
    <dgm:pt modelId="{C4716620-AFC9-49E7-9D06-487577F0F714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2400" b="0" dirty="0" smtClean="0">
              <a:latin typeface="+mn-lt"/>
            </a:rPr>
            <a:t>Способность</a:t>
          </a:r>
        </a:p>
        <a:p>
          <a:r>
            <a:rPr lang="ru-RU" sz="2400" b="0" dirty="0" smtClean="0">
              <a:latin typeface="+mn-lt"/>
            </a:rPr>
            <a:t>заражать</a:t>
          </a:r>
        </a:p>
        <a:p>
          <a:r>
            <a:rPr lang="ru-RU" sz="2400" b="0" dirty="0" smtClean="0">
              <a:latin typeface="+mn-lt"/>
            </a:rPr>
            <a:t>человека</a:t>
          </a:r>
          <a:endParaRPr lang="ru-RU" sz="2400" b="0" dirty="0">
            <a:latin typeface="+mn-lt"/>
          </a:endParaRPr>
        </a:p>
      </dgm:t>
    </dgm:pt>
    <dgm:pt modelId="{6090FB1F-F561-4010-A573-223779E4DA9F}" type="parTrans" cxnId="{5D7A4B29-A2DD-4B67-BE33-430F5AC21516}">
      <dgm:prSet/>
      <dgm:spPr/>
      <dgm:t>
        <a:bodyPr/>
        <a:lstStyle/>
        <a:p>
          <a:endParaRPr lang="ru-RU"/>
        </a:p>
      </dgm:t>
    </dgm:pt>
    <dgm:pt modelId="{144FA2CA-910A-441C-9B1B-0A879AC727FF}" type="sibTrans" cxnId="{5D7A4B29-A2DD-4B67-BE33-430F5AC21516}">
      <dgm:prSet/>
      <dgm:spPr/>
      <dgm:t>
        <a:bodyPr/>
        <a:lstStyle/>
        <a:p>
          <a:endParaRPr lang="ru-RU"/>
        </a:p>
      </dgm:t>
    </dgm:pt>
    <dgm:pt modelId="{A4C59AC6-DE7C-46C2-9815-B8CA8607B733}">
      <dgm:prSet phldrT="[Текст]" custT="1"/>
      <dgm:spPr>
        <a:solidFill>
          <a:srgbClr val="22518A"/>
        </a:solidFill>
      </dgm:spPr>
      <dgm:t>
        <a:bodyPr/>
        <a:lstStyle/>
        <a:p>
          <a:r>
            <a:rPr lang="ru-RU" sz="2400" b="0" dirty="0" smtClean="0">
              <a:latin typeface="+mn-lt"/>
            </a:rPr>
            <a:t>Способность </a:t>
          </a:r>
        </a:p>
        <a:p>
          <a:r>
            <a:rPr lang="ru-RU" sz="2400" b="0" dirty="0" smtClean="0">
              <a:latin typeface="+mn-lt"/>
            </a:rPr>
            <a:t>размножаться</a:t>
          </a:r>
        </a:p>
        <a:p>
          <a:r>
            <a:rPr lang="ru-RU" sz="2400" b="0" dirty="0" smtClean="0">
              <a:latin typeface="+mn-lt"/>
            </a:rPr>
            <a:t>в организме</a:t>
          </a:r>
        </a:p>
        <a:p>
          <a:r>
            <a:rPr lang="ru-RU" sz="2400" b="0" dirty="0" smtClean="0">
              <a:latin typeface="+mn-lt"/>
            </a:rPr>
            <a:t>и вызывать </a:t>
          </a:r>
        </a:p>
        <a:p>
          <a:r>
            <a:rPr lang="ru-RU" sz="2400" b="0" dirty="0" smtClean="0">
              <a:latin typeface="+mn-lt"/>
            </a:rPr>
            <a:t>заболевание</a:t>
          </a:r>
          <a:endParaRPr lang="ru-RU" sz="2400" b="0" dirty="0">
            <a:latin typeface="+mn-lt"/>
          </a:endParaRPr>
        </a:p>
      </dgm:t>
    </dgm:pt>
    <dgm:pt modelId="{247BD8F4-E4FC-4450-B938-6E01D774E80E}" type="parTrans" cxnId="{02243DAA-D71F-4B91-B339-32EB9229C5A7}">
      <dgm:prSet/>
      <dgm:spPr/>
      <dgm:t>
        <a:bodyPr/>
        <a:lstStyle/>
        <a:p>
          <a:endParaRPr lang="ru-RU"/>
        </a:p>
      </dgm:t>
    </dgm:pt>
    <dgm:pt modelId="{343B867E-C12A-4EE8-A901-31B75B1CB7C5}" type="sibTrans" cxnId="{02243DAA-D71F-4B91-B339-32EB9229C5A7}">
      <dgm:prSet/>
      <dgm:spPr/>
      <dgm:t>
        <a:bodyPr/>
        <a:lstStyle/>
        <a:p>
          <a:endParaRPr lang="ru-RU"/>
        </a:p>
      </dgm:t>
    </dgm:pt>
    <dgm:pt modelId="{A5AC05BD-D3DB-431F-8396-EABD78491BB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400" b="0" dirty="0" smtClean="0">
              <a:latin typeface="+mn-lt"/>
            </a:rPr>
            <a:t>Способность</a:t>
          </a:r>
        </a:p>
        <a:p>
          <a:r>
            <a:rPr lang="ru-RU" sz="2400" b="0" dirty="0" smtClean="0">
              <a:latin typeface="+mn-lt"/>
            </a:rPr>
            <a:t>эффективно </a:t>
          </a:r>
        </a:p>
        <a:p>
          <a:r>
            <a:rPr lang="ru-RU" sz="2400" b="0" dirty="0" smtClean="0">
              <a:latin typeface="+mn-lt"/>
            </a:rPr>
            <a:t>передаваться</a:t>
          </a:r>
        </a:p>
        <a:p>
          <a:r>
            <a:rPr lang="ru-RU" sz="2400" b="0" dirty="0" smtClean="0">
              <a:latin typeface="+mn-lt"/>
            </a:rPr>
            <a:t>от одного</a:t>
          </a:r>
        </a:p>
        <a:p>
          <a:r>
            <a:rPr lang="ru-RU" sz="2400" b="0" dirty="0" smtClean="0">
              <a:latin typeface="+mn-lt"/>
            </a:rPr>
            <a:t>человека</a:t>
          </a:r>
        </a:p>
        <a:p>
          <a:r>
            <a:rPr lang="ru-RU" sz="2400" b="0" dirty="0" smtClean="0">
              <a:latin typeface="+mn-lt"/>
            </a:rPr>
            <a:t>к другому</a:t>
          </a:r>
          <a:endParaRPr lang="ru-RU" sz="2400" b="0" dirty="0">
            <a:latin typeface="+mn-lt"/>
          </a:endParaRPr>
        </a:p>
      </dgm:t>
    </dgm:pt>
    <dgm:pt modelId="{238EF6E4-5BFB-4849-AB27-6D0CDAAA81B9}" type="parTrans" cxnId="{E654C1FB-ED52-42D6-A502-0DB0D0E0E00F}">
      <dgm:prSet/>
      <dgm:spPr/>
      <dgm:t>
        <a:bodyPr/>
        <a:lstStyle/>
        <a:p>
          <a:endParaRPr lang="ru-RU"/>
        </a:p>
      </dgm:t>
    </dgm:pt>
    <dgm:pt modelId="{A59D910C-E9F6-4607-9923-D1AB445CF6A7}" type="sibTrans" cxnId="{E654C1FB-ED52-42D6-A502-0DB0D0E0E00F}">
      <dgm:prSet/>
      <dgm:spPr/>
      <dgm:t>
        <a:bodyPr/>
        <a:lstStyle/>
        <a:p>
          <a:endParaRPr lang="ru-RU"/>
        </a:p>
      </dgm:t>
    </dgm:pt>
    <dgm:pt modelId="{5D81CDFF-1A67-4474-91E6-EC7B75D4C519}" type="pres">
      <dgm:prSet presAssocID="{A7E60000-0F95-42D8-A21D-18366F92234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D1E183-E08F-454B-A401-B3E7ED3088E5}" type="pres">
      <dgm:prSet presAssocID="{C108E6A6-72A3-4117-BFB0-D59800326661}" presName="roof" presStyleLbl="dkBgShp" presStyleIdx="0" presStyleCnt="2" custScaleY="142424" custLinFactNeighborY="15909"/>
      <dgm:spPr/>
      <dgm:t>
        <a:bodyPr/>
        <a:lstStyle/>
        <a:p>
          <a:endParaRPr lang="ru-RU"/>
        </a:p>
      </dgm:t>
    </dgm:pt>
    <dgm:pt modelId="{C911AD66-16D3-44BC-88D1-F7F5FDA7ACE9}" type="pres">
      <dgm:prSet presAssocID="{C108E6A6-72A3-4117-BFB0-D59800326661}" presName="pillars" presStyleCnt="0"/>
      <dgm:spPr/>
    </dgm:pt>
    <dgm:pt modelId="{B49D01A5-BF53-4A18-861A-4790C30297EE}" type="pres">
      <dgm:prSet presAssocID="{C108E6A6-72A3-4117-BFB0-D59800326661}" presName="pillar1" presStyleLbl="node1" presStyleIdx="0" presStyleCnt="3" custScaleY="83406" custLinFactNeighborY="9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27DB3-75D8-4051-8105-5AE47799E30C}" type="pres">
      <dgm:prSet presAssocID="{A4C59AC6-DE7C-46C2-9815-B8CA8607B733}" presName="pillarX" presStyleLbl="node1" presStyleIdx="1" presStyleCnt="3" custScaleY="83406" custLinFactNeighborY="8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8A8BB-BFF7-45A7-B6FB-BAC8797685F9}" type="pres">
      <dgm:prSet presAssocID="{A5AC05BD-D3DB-431F-8396-EABD78491BB3}" presName="pillarX" presStyleLbl="node1" presStyleIdx="2" presStyleCnt="3" custScaleY="83406" custLinFactNeighborY="8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0C801-62B1-4AC0-A062-4C5A95B6018C}" type="pres">
      <dgm:prSet presAssocID="{C108E6A6-72A3-4117-BFB0-D59800326661}" presName="base" presStyleLbl="dkBgShp" presStyleIdx="1" presStyleCnt="2"/>
      <dgm:spPr/>
    </dgm:pt>
  </dgm:ptLst>
  <dgm:cxnLst>
    <dgm:cxn modelId="{02243DAA-D71F-4B91-B339-32EB9229C5A7}" srcId="{C108E6A6-72A3-4117-BFB0-D59800326661}" destId="{A4C59AC6-DE7C-46C2-9815-B8CA8607B733}" srcOrd="1" destOrd="0" parTransId="{247BD8F4-E4FC-4450-B938-6E01D774E80E}" sibTransId="{343B867E-C12A-4EE8-A901-31B75B1CB7C5}"/>
    <dgm:cxn modelId="{71EFEF8A-0268-449C-9AE2-F1553E63CAB7}" type="presOf" srcId="{A7E60000-0F95-42D8-A21D-18366F922345}" destId="{5D81CDFF-1A67-4474-91E6-EC7B75D4C519}" srcOrd="0" destOrd="0" presId="urn:microsoft.com/office/officeart/2005/8/layout/hList3"/>
    <dgm:cxn modelId="{881008F0-7B1B-44F8-8E6A-1608E730DD59}" type="presOf" srcId="{A4C59AC6-DE7C-46C2-9815-B8CA8607B733}" destId="{5C127DB3-75D8-4051-8105-5AE47799E30C}" srcOrd="0" destOrd="0" presId="urn:microsoft.com/office/officeart/2005/8/layout/hList3"/>
    <dgm:cxn modelId="{F3142039-C6F1-4658-B2A8-578235FECD0A}" type="presOf" srcId="{C4716620-AFC9-49E7-9D06-487577F0F714}" destId="{B49D01A5-BF53-4A18-861A-4790C30297EE}" srcOrd="0" destOrd="0" presId="urn:microsoft.com/office/officeart/2005/8/layout/hList3"/>
    <dgm:cxn modelId="{5D7A4B29-A2DD-4B67-BE33-430F5AC21516}" srcId="{C108E6A6-72A3-4117-BFB0-D59800326661}" destId="{C4716620-AFC9-49E7-9D06-487577F0F714}" srcOrd="0" destOrd="0" parTransId="{6090FB1F-F561-4010-A573-223779E4DA9F}" sibTransId="{144FA2CA-910A-441C-9B1B-0A879AC727FF}"/>
    <dgm:cxn modelId="{F9F2A939-C226-4AFC-A9EC-D204294C4C0C}" type="presOf" srcId="{A5AC05BD-D3DB-431F-8396-EABD78491BB3}" destId="{E2E8A8BB-BFF7-45A7-B6FB-BAC8797685F9}" srcOrd="0" destOrd="0" presId="urn:microsoft.com/office/officeart/2005/8/layout/hList3"/>
    <dgm:cxn modelId="{53A57F1C-996B-4871-B0F5-F84CA76C3BB2}" srcId="{A7E60000-0F95-42D8-A21D-18366F922345}" destId="{C108E6A6-72A3-4117-BFB0-D59800326661}" srcOrd="0" destOrd="0" parTransId="{1C8539FA-D58D-48A4-9E60-855A51ED6696}" sibTransId="{3AD52598-0D26-47B2-B14B-D4526BAE02A4}"/>
    <dgm:cxn modelId="{E654C1FB-ED52-42D6-A502-0DB0D0E0E00F}" srcId="{C108E6A6-72A3-4117-BFB0-D59800326661}" destId="{A5AC05BD-D3DB-431F-8396-EABD78491BB3}" srcOrd="2" destOrd="0" parTransId="{238EF6E4-5BFB-4849-AB27-6D0CDAAA81B9}" sibTransId="{A59D910C-E9F6-4607-9923-D1AB445CF6A7}"/>
    <dgm:cxn modelId="{9D45DA52-3DD5-433D-9309-21227D688468}" type="presOf" srcId="{C108E6A6-72A3-4117-BFB0-D59800326661}" destId="{F7D1E183-E08F-454B-A401-B3E7ED3088E5}" srcOrd="0" destOrd="0" presId="urn:microsoft.com/office/officeart/2005/8/layout/hList3"/>
    <dgm:cxn modelId="{CAD275E8-BA6B-49C1-AC80-0A63FA202783}" type="presParOf" srcId="{5D81CDFF-1A67-4474-91E6-EC7B75D4C519}" destId="{F7D1E183-E08F-454B-A401-B3E7ED3088E5}" srcOrd="0" destOrd="0" presId="urn:microsoft.com/office/officeart/2005/8/layout/hList3"/>
    <dgm:cxn modelId="{26D3E7B4-A453-4C14-AFC1-1325FD511D28}" type="presParOf" srcId="{5D81CDFF-1A67-4474-91E6-EC7B75D4C519}" destId="{C911AD66-16D3-44BC-88D1-F7F5FDA7ACE9}" srcOrd="1" destOrd="0" presId="urn:microsoft.com/office/officeart/2005/8/layout/hList3"/>
    <dgm:cxn modelId="{99CB5C65-64FD-4449-B2DF-F16F7A4C9A96}" type="presParOf" srcId="{C911AD66-16D3-44BC-88D1-F7F5FDA7ACE9}" destId="{B49D01A5-BF53-4A18-861A-4790C30297EE}" srcOrd="0" destOrd="0" presId="urn:microsoft.com/office/officeart/2005/8/layout/hList3"/>
    <dgm:cxn modelId="{626B2531-FF4F-42DE-A847-159BEC76119D}" type="presParOf" srcId="{C911AD66-16D3-44BC-88D1-F7F5FDA7ACE9}" destId="{5C127DB3-75D8-4051-8105-5AE47799E30C}" srcOrd="1" destOrd="0" presId="urn:microsoft.com/office/officeart/2005/8/layout/hList3"/>
    <dgm:cxn modelId="{332E1BE8-58ED-4769-B0CA-9AE1C1223DF1}" type="presParOf" srcId="{C911AD66-16D3-44BC-88D1-F7F5FDA7ACE9}" destId="{E2E8A8BB-BFF7-45A7-B6FB-BAC8797685F9}" srcOrd="2" destOrd="0" presId="urn:microsoft.com/office/officeart/2005/8/layout/hList3"/>
    <dgm:cxn modelId="{AA1C841A-A74B-4141-B0D7-170EF688F93C}" type="presParOf" srcId="{5D81CDFF-1A67-4474-91E6-EC7B75D4C519}" destId="{0050C801-62B1-4AC0-A062-4C5A95B6018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BBDACB6-078D-4A18-9204-DE2DE4C1B3EB}" type="doc">
      <dgm:prSet loTypeId="urn:microsoft.com/office/officeart/2005/8/layout/default#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729F0D2-6B9D-4446-A348-CAB51AB727F0}">
      <dgm:prSet phldrT="[Текст]"/>
      <dgm:spPr/>
      <dgm:t>
        <a:bodyPr lIns="180000" rIns="180000"/>
        <a:lstStyle/>
        <a:p>
          <a:pPr algn="just"/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При одновременной 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 </a:t>
          </a:r>
          <a:r>
            <a:rPr lang="ru-RU" b="1" dirty="0" err="1" smtClean="0">
              <a:solidFill>
                <a:schemeClr val="bg1"/>
              </a:solidFill>
              <a:latin typeface="+mn-lt"/>
              <a:cs typeface="Times New Roman" pitchFamily="18" charset="0"/>
            </a:rPr>
            <a:t>коинфекции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 людей птичьим и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 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человеческим вирусом  с 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  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возникновением </a:t>
          </a:r>
          <a:r>
            <a:rPr lang="ru-RU" b="1" dirty="0" err="1" smtClean="0">
              <a:solidFill>
                <a:schemeClr val="bg1"/>
              </a:solidFill>
              <a:latin typeface="+mn-lt"/>
              <a:cs typeface="Times New Roman" pitchFamily="18" charset="0"/>
            </a:rPr>
            <a:t>вирусов-реассортантов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, которые несут 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  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в 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себ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е как гены птичьего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 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вируса 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 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(пов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е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рхностные) так и 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/>
          </a:r>
          <a:br>
            <a:rPr lang="ru-RU" b="1" dirty="0" smtClean="0">
              <a:solidFill>
                <a:schemeClr val="bg1"/>
              </a:solidFill>
              <a:latin typeface="+mn-lt"/>
            </a:rPr>
          </a:b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человеческого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 (внутренние)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 может возникнуть новый пандемический вирус, который будет </a:t>
          </a:r>
          <a:r>
            <a:rPr lang="ru-RU" b="1" dirty="0" err="1" smtClean="0">
              <a:solidFill>
                <a:schemeClr val="bg1"/>
              </a:solidFill>
              <a:latin typeface="+mn-lt"/>
              <a:cs typeface="Times New Roman" pitchFamily="18" charset="0"/>
            </a:rPr>
            <a:t>высококонтагиозный</a:t>
          </a:r>
          <a:r>
            <a:rPr lang="ru-RU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 как  возбудитель птичьего гриппа, но распространяющийся также легко  (воздушно-капельным путем), как вирус гриппа человека</a:t>
          </a:r>
          <a:endParaRPr lang="ru-RU" dirty="0">
            <a:solidFill>
              <a:schemeClr val="bg1"/>
            </a:solidFill>
            <a:latin typeface="+mn-lt"/>
          </a:endParaRPr>
        </a:p>
      </dgm:t>
    </dgm:pt>
    <dgm:pt modelId="{2AD9DAA3-0C0D-48FA-9B6B-565953A708E7}" type="parTrans" cxnId="{1F5E5480-EF49-4CCD-93D0-B5A257C2EFF9}">
      <dgm:prSet/>
      <dgm:spPr/>
      <dgm:t>
        <a:bodyPr/>
        <a:lstStyle/>
        <a:p>
          <a:pPr algn="just"/>
          <a:endParaRPr lang="ru-RU">
            <a:solidFill>
              <a:schemeClr val="bg1"/>
            </a:solidFill>
            <a:latin typeface="+mn-lt"/>
          </a:endParaRPr>
        </a:p>
      </dgm:t>
    </dgm:pt>
    <dgm:pt modelId="{0FA471E3-7114-49E8-B4CF-5DF154255DB7}" type="sibTrans" cxnId="{1F5E5480-EF49-4CCD-93D0-B5A257C2EFF9}">
      <dgm:prSet/>
      <dgm:spPr/>
      <dgm:t>
        <a:bodyPr/>
        <a:lstStyle/>
        <a:p>
          <a:pPr algn="just"/>
          <a:endParaRPr lang="ru-RU">
            <a:solidFill>
              <a:schemeClr val="bg1"/>
            </a:solidFill>
            <a:latin typeface="+mn-lt"/>
          </a:endParaRPr>
        </a:p>
      </dgm:t>
    </dgm:pt>
    <dgm:pt modelId="{C2FA001B-5311-4873-9726-7EE4924808A4}" type="pres">
      <dgm:prSet presAssocID="{DBBDACB6-078D-4A18-9204-DE2DE4C1B3E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17629F-9284-4E33-A504-36797A315AD9}" type="pres">
      <dgm:prSet presAssocID="{D729F0D2-6B9D-4446-A348-CAB51AB727F0}" presName="node" presStyleLbl="node1" presStyleIdx="0" presStyleCnt="1" custScaleX="113651" custLinFactNeighborX="-1143" custLinFactNeighborY="-3416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EC65F34D-4660-4491-9E0B-67006448135C}" type="presOf" srcId="{D729F0D2-6B9D-4446-A348-CAB51AB727F0}" destId="{4517629F-9284-4E33-A504-36797A315AD9}" srcOrd="0" destOrd="0" presId="urn:microsoft.com/office/officeart/2005/8/layout/default#1"/>
    <dgm:cxn modelId="{1F5E5480-EF49-4CCD-93D0-B5A257C2EFF9}" srcId="{DBBDACB6-078D-4A18-9204-DE2DE4C1B3EB}" destId="{D729F0D2-6B9D-4446-A348-CAB51AB727F0}" srcOrd="0" destOrd="0" parTransId="{2AD9DAA3-0C0D-48FA-9B6B-565953A708E7}" sibTransId="{0FA471E3-7114-49E8-B4CF-5DF154255DB7}"/>
    <dgm:cxn modelId="{AEE1CAC5-113E-4B61-937C-7D728592848A}" type="presOf" srcId="{DBBDACB6-078D-4A18-9204-DE2DE4C1B3EB}" destId="{C2FA001B-5311-4873-9726-7EE4924808A4}" srcOrd="0" destOrd="0" presId="urn:microsoft.com/office/officeart/2005/8/layout/default#1"/>
    <dgm:cxn modelId="{7366AD43-CC10-4FFC-BC7F-1D45EE404F53}" type="presParOf" srcId="{C2FA001B-5311-4873-9726-7EE4924808A4}" destId="{4517629F-9284-4E33-A504-36797A315AD9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5F72E8D-3480-4D20-AC63-3A7F21B27D22}" type="doc">
      <dgm:prSet loTypeId="urn:microsoft.com/office/officeart/2005/8/layout/vList2" loCatId="list" qsTypeId="urn:microsoft.com/office/officeart/2005/8/quickstyle/3d1" qsCatId="3D" csTypeId="urn:microsoft.com/office/officeart/2005/8/colors/accent0_3" csCatId="mainScheme" phldr="1"/>
      <dgm:spPr/>
    </dgm:pt>
    <dgm:pt modelId="{7395576C-5EF2-4E28-83EE-98CE6C7D3951}">
      <dgm:prSet phldrT="[Текст]" custT="1"/>
      <dgm:spPr/>
      <dgm:t>
        <a:bodyPr lIns="180000" rIns="180000" anchor="ctr" anchorCtr="0"/>
        <a:lstStyle/>
        <a:p>
          <a:pPr algn="just">
            <a:spcAft>
              <a:spcPts val="0"/>
            </a:spcAft>
          </a:pPr>
          <a:r>
            <a:rPr lang="ru-RU" sz="2400" b="1" dirty="0" smtClean="0">
              <a:solidFill>
                <a:schemeClr val="bg1"/>
              </a:solidFill>
              <a:latin typeface="+mn-lt"/>
            </a:rPr>
            <a:t>прогнозирует появление  в ближайшие годы нового </a:t>
          </a:r>
          <a:r>
            <a:rPr lang="ru-RU" sz="2400" b="1" dirty="0" err="1" smtClean="0">
              <a:solidFill>
                <a:schemeClr val="bg1"/>
              </a:solidFill>
              <a:latin typeface="+mn-lt"/>
            </a:rPr>
            <a:t>антигенного</a:t>
          </a:r>
          <a:r>
            <a:rPr lang="ru-RU" sz="2400" b="1" dirty="0" smtClean="0">
              <a:solidFill>
                <a:schemeClr val="bg1"/>
              </a:solidFill>
              <a:latin typeface="+mn-lt"/>
            </a:rPr>
            <a:t> варианта вируса гриппа, что может привести к развитию крупной пандемии  гриппа с 4-5 кратным ростом заболеваемости и</a:t>
          </a:r>
        </a:p>
        <a:p>
          <a:pPr algn="just">
            <a:spcAft>
              <a:spcPts val="0"/>
            </a:spcAft>
          </a:pPr>
          <a:r>
            <a:rPr lang="ru-RU" sz="2400" b="1" dirty="0" smtClean="0">
              <a:solidFill>
                <a:schemeClr val="bg1"/>
              </a:solidFill>
              <a:latin typeface="+mn-lt"/>
            </a:rPr>
            <a:t>5-10 кратным  ростом смертности</a:t>
          </a:r>
        </a:p>
        <a:p>
          <a:pPr algn="just">
            <a:spcAft>
              <a:spcPts val="0"/>
            </a:spcAft>
          </a:pPr>
          <a:endParaRPr lang="ru-RU" sz="2400" b="1" dirty="0" smtClean="0">
            <a:solidFill>
              <a:schemeClr val="bg1"/>
            </a:solidFill>
            <a:latin typeface="+mn-lt"/>
          </a:endParaRPr>
        </a:p>
        <a:p>
          <a:pPr algn="just">
            <a:spcAft>
              <a:spcPts val="0"/>
            </a:spcAft>
          </a:pPr>
          <a:endParaRPr lang="ru-RU" sz="2400" b="1" dirty="0" smtClean="0">
            <a:solidFill>
              <a:schemeClr val="bg1"/>
            </a:solidFill>
            <a:latin typeface="+mn-lt"/>
          </a:endParaRPr>
        </a:p>
        <a:p>
          <a:pPr algn="just">
            <a:spcAft>
              <a:spcPts val="0"/>
            </a:spcAft>
          </a:pPr>
          <a:endParaRPr lang="ru-RU" sz="2400" b="1" dirty="0" smtClean="0">
            <a:solidFill>
              <a:schemeClr val="bg1"/>
            </a:solidFill>
            <a:latin typeface="Times New Roman" pitchFamily="18" charset="0"/>
          </a:endParaRPr>
        </a:p>
        <a:p>
          <a:pPr algn="just">
            <a:spcAft>
              <a:spcPts val="0"/>
            </a:spcAft>
          </a:pP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</a:rPr>
            <a:t>ВОЗ  определила  ситуацию  </a:t>
          </a:r>
        </a:p>
        <a:p>
          <a:pPr algn="just">
            <a:spcAft>
              <a:spcPts val="0"/>
            </a:spcAft>
          </a:pP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</a:rPr>
            <a:t>по  гриппу  в настоящее время </a:t>
          </a:r>
        </a:p>
        <a:p>
          <a:pPr algn="just">
            <a:spcAft>
              <a:spcPts val="0"/>
            </a:spcAft>
          </a:pP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</a:rPr>
            <a:t>как  </a:t>
          </a:r>
          <a:r>
            <a:rPr lang="ru-RU" sz="2400" b="1" dirty="0" err="1" smtClean="0">
              <a:solidFill>
                <a:schemeClr val="bg1"/>
              </a:solidFill>
              <a:latin typeface="Times New Roman" pitchFamily="18" charset="0"/>
            </a:rPr>
            <a:t>межпандемическую</a:t>
          </a:r>
          <a:endParaRPr lang="ru-RU" sz="2400" dirty="0">
            <a:solidFill>
              <a:schemeClr val="bg1"/>
            </a:solidFill>
            <a:latin typeface="+mn-lt"/>
          </a:endParaRPr>
        </a:p>
      </dgm:t>
    </dgm:pt>
    <dgm:pt modelId="{49DE2FE5-F849-4946-BE95-F617B5553E80}" type="sibTrans" cxnId="{F76F6B7F-AF08-4B36-A93C-CE36B225F71D}">
      <dgm:prSet/>
      <dgm:spPr/>
      <dgm:t>
        <a:bodyPr/>
        <a:lstStyle/>
        <a:p>
          <a:pPr algn="just"/>
          <a:endParaRPr lang="ru-RU">
            <a:solidFill>
              <a:schemeClr val="bg1"/>
            </a:solidFill>
          </a:endParaRPr>
        </a:p>
      </dgm:t>
    </dgm:pt>
    <dgm:pt modelId="{100D5746-F6B0-4762-8248-EF356C4687CF}" type="parTrans" cxnId="{F76F6B7F-AF08-4B36-A93C-CE36B225F71D}">
      <dgm:prSet/>
      <dgm:spPr/>
      <dgm:t>
        <a:bodyPr/>
        <a:lstStyle/>
        <a:p>
          <a:pPr algn="just"/>
          <a:endParaRPr lang="ru-RU">
            <a:solidFill>
              <a:schemeClr val="bg1"/>
            </a:solidFill>
          </a:endParaRPr>
        </a:p>
      </dgm:t>
    </dgm:pt>
    <dgm:pt modelId="{F974409F-5A79-405D-ABFB-3E4B78383D7A}" type="pres">
      <dgm:prSet presAssocID="{75F72E8D-3480-4D20-AC63-3A7F21B27D22}" presName="linear" presStyleCnt="0">
        <dgm:presLayoutVars>
          <dgm:animLvl val="lvl"/>
          <dgm:resizeHandles val="exact"/>
        </dgm:presLayoutVars>
      </dgm:prSet>
      <dgm:spPr/>
    </dgm:pt>
    <dgm:pt modelId="{31908411-177E-4C3A-9692-BED072D7748D}" type="pres">
      <dgm:prSet presAssocID="{7395576C-5EF2-4E28-83EE-98CE6C7D3951}" presName="parentText" presStyleLbl="node1" presStyleIdx="0" presStyleCnt="1" custScaleY="676237" custLinFactNeighborY="-203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6F6B7F-AF08-4B36-A93C-CE36B225F71D}" srcId="{75F72E8D-3480-4D20-AC63-3A7F21B27D22}" destId="{7395576C-5EF2-4E28-83EE-98CE6C7D3951}" srcOrd="0" destOrd="0" parTransId="{100D5746-F6B0-4762-8248-EF356C4687CF}" sibTransId="{49DE2FE5-F849-4946-BE95-F617B5553E80}"/>
    <dgm:cxn modelId="{B1B64A0C-ED00-4E39-875E-8D4464CD17DB}" type="presOf" srcId="{75F72E8D-3480-4D20-AC63-3A7F21B27D22}" destId="{F974409F-5A79-405D-ABFB-3E4B78383D7A}" srcOrd="0" destOrd="0" presId="urn:microsoft.com/office/officeart/2005/8/layout/vList2"/>
    <dgm:cxn modelId="{CF264895-BD32-48B4-AFC1-0A3D490521F2}" type="presOf" srcId="{7395576C-5EF2-4E28-83EE-98CE6C7D3951}" destId="{31908411-177E-4C3A-9692-BED072D7748D}" srcOrd="0" destOrd="0" presId="urn:microsoft.com/office/officeart/2005/8/layout/vList2"/>
    <dgm:cxn modelId="{AD1F09CA-5109-4F59-B05A-8478937D75C1}" type="presParOf" srcId="{F974409F-5A79-405D-ABFB-3E4B78383D7A}" destId="{31908411-177E-4C3A-9692-BED072D774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FD6F2E-5636-4EB4-B4C6-08F824A32EAE}" type="doc">
      <dgm:prSet loTypeId="urn:microsoft.com/office/officeart/2005/8/layout/vList6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F682EF2-470E-4996-901E-03BD51690A50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3200" dirty="0" smtClean="0"/>
            <a:t>пандемия "испанки"</a:t>
          </a:r>
          <a:endParaRPr lang="ru-RU" sz="3200" dirty="0"/>
        </a:p>
      </dgm:t>
    </dgm:pt>
    <dgm:pt modelId="{DB7EA925-23AC-4882-97C6-A030FD0D9490}" type="parTrans" cxnId="{A0B346C5-543B-4615-B2D5-844E214812EA}">
      <dgm:prSet/>
      <dgm:spPr/>
      <dgm:t>
        <a:bodyPr/>
        <a:lstStyle/>
        <a:p>
          <a:endParaRPr lang="ru-RU"/>
        </a:p>
      </dgm:t>
    </dgm:pt>
    <dgm:pt modelId="{DD143F26-F3B1-4817-A04E-4300BE88BC13}" type="sibTrans" cxnId="{A0B346C5-543B-4615-B2D5-844E214812EA}">
      <dgm:prSet/>
      <dgm:spPr/>
      <dgm:t>
        <a:bodyPr/>
        <a:lstStyle/>
        <a:p>
          <a:endParaRPr lang="ru-RU"/>
        </a:p>
      </dgm:t>
    </dgm:pt>
    <dgm:pt modelId="{E3854A30-158E-41EF-A773-6D52D4752D7D}">
      <dgm:prSet phldrT="[Текст]"/>
      <dgm:spPr/>
      <dgm:t>
        <a:bodyPr lIns="360000" anchor="ctr" anchorCtr="0"/>
        <a:lstStyle/>
        <a:p>
          <a:r>
            <a:rPr lang="ru-RU" dirty="0" smtClean="0">
              <a:solidFill>
                <a:srgbClr val="002060"/>
              </a:solidFill>
            </a:rPr>
            <a:t>от 20 до 100 млн. погибших</a:t>
          </a:r>
          <a:endParaRPr lang="ru-RU" dirty="0">
            <a:solidFill>
              <a:srgbClr val="002060"/>
            </a:solidFill>
          </a:endParaRPr>
        </a:p>
      </dgm:t>
    </dgm:pt>
    <dgm:pt modelId="{12D19371-6150-4E96-87AF-FCC661EF0723}" type="parTrans" cxnId="{60A783CA-16E8-4382-A232-45F9BA1C109F}">
      <dgm:prSet/>
      <dgm:spPr/>
      <dgm:t>
        <a:bodyPr/>
        <a:lstStyle/>
        <a:p>
          <a:endParaRPr lang="ru-RU"/>
        </a:p>
      </dgm:t>
    </dgm:pt>
    <dgm:pt modelId="{A0A63F0C-48DE-4054-9F86-6DC132C58088}" type="sibTrans" cxnId="{60A783CA-16E8-4382-A232-45F9BA1C109F}">
      <dgm:prSet/>
      <dgm:spPr/>
      <dgm:t>
        <a:bodyPr/>
        <a:lstStyle/>
        <a:p>
          <a:endParaRPr lang="ru-RU"/>
        </a:p>
      </dgm:t>
    </dgm:pt>
    <dgm:pt modelId="{AB1A4A80-34D6-48AB-93CA-8190BAB76C58}">
      <dgm:prSet phldrT="[Текст]" custT="1"/>
      <dgm:spPr>
        <a:solidFill>
          <a:srgbClr val="2962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3200" dirty="0" smtClean="0"/>
            <a:t>пандемия </a:t>
          </a:r>
        </a:p>
        <a:p>
          <a:pPr>
            <a:spcAft>
              <a:spcPts val="0"/>
            </a:spcAft>
          </a:pPr>
          <a:r>
            <a:rPr lang="ru-RU" sz="3200" dirty="0" smtClean="0"/>
            <a:t>1957 и 1968 гг.</a:t>
          </a:r>
          <a:endParaRPr lang="ru-RU" sz="3200" dirty="0"/>
        </a:p>
      </dgm:t>
    </dgm:pt>
    <dgm:pt modelId="{399C32B9-F05C-47FE-8785-0D0EFE77D759}" type="parTrans" cxnId="{AFAF0AD7-4AD4-47FA-9458-95B43B065EF4}">
      <dgm:prSet/>
      <dgm:spPr/>
      <dgm:t>
        <a:bodyPr/>
        <a:lstStyle/>
        <a:p>
          <a:endParaRPr lang="ru-RU"/>
        </a:p>
      </dgm:t>
    </dgm:pt>
    <dgm:pt modelId="{EA970EFB-8B9B-450C-8CDF-D199AE001BFC}" type="sibTrans" cxnId="{AFAF0AD7-4AD4-47FA-9458-95B43B065EF4}">
      <dgm:prSet/>
      <dgm:spPr/>
      <dgm:t>
        <a:bodyPr/>
        <a:lstStyle/>
        <a:p>
          <a:endParaRPr lang="ru-RU"/>
        </a:p>
      </dgm:t>
    </dgm:pt>
    <dgm:pt modelId="{9CAD68D8-5A84-4822-82EE-909FBD6406D5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 lIns="360000" anchor="ctr" anchorCtr="0"/>
        <a:lstStyle/>
        <a:p>
          <a:r>
            <a:rPr lang="ru-RU" dirty="0" smtClean="0">
              <a:solidFill>
                <a:srgbClr val="002060"/>
              </a:solidFill>
            </a:rPr>
            <a:t>более 1,5 млн. человек погибло</a:t>
          </a:r>
          <a:endParaRPr lang="ru-RU" dirty="0">
            <a:solidFill>
              <a:srgbClr val="002060"/>
            </a:solidFill>
          </a:endParaRPr>
        </a:p>
      </dgm:t>
    </dgm:pt>
    <dgm:pt modelId="{D61D00B4-CB59-420A-AD34-926A130B7D12}" type="parTrans" cxnId="{48EEA789-6E33-4B8E-AA48-07DEBBFC1EA7}">
      <dgm:prSet/>
      <dgm:spPr/>
      <dgm:t>
        <a:bodyPr/>
        <a:lstStyle/>
        <a:p>
          <a:endParaRPr lang="ru-RU"/>
        </a:p>
      </dgm:t>
    </dgm:pt>
    <dgm:pt modelId="{230110ED-7177-48ED-A373-57B4F50D2D21}" type="sibTrans" cxnId="{48EEA789-6E33-4B8E-AA48-07DEBBFC1EA7}">
      <dgm:prSet/>
      <dgm:spPr/>
      <dgm:t>
        <a:bodyPr/>
        <a:lstStyle/>
        <a:p>
          <a:endParaRPr lang="ru-RU"/>
        </a:p>
      </dgm:t>
    </dgm:pt>
    <dgm:pt modelId="{9E865C21-D4F8-41B7-B816-74231CE42A0D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 lIns="360000" anchor="ctr" anchorCtr="0"/>
        <a:lstStyle/>
        <a:p>
          <a:r>
            <a:rPr lang="ru-RU" dirty="0" smtClean="0">
              <a:solidFill>
                <a:srgbClr val="002060"/>
              </a:solidFill>
            </a:rPr>
            <a:t>экономический ущерб 32 млрд. долларов</a:t>
          </a:r>
          <a:endParaRPr lang="ru-RU" dirty="0">
            <a:solidFill>
              <a:srgbClr val="002060"/>
            </a:solidFill>
          </a:endParaRPr>
        </a:p>
      </dgm:t>
    </dgm:pt>
    <dgm:pt modelId="{6FDC1AEA-C85B-4BA7-92E4-E9932B4F1D19}" type="parTrans" cxnId="{9757FD1E-151B-4272-BA63-8F725AE7FBF4}">
      <dgm:prSet/>
      <dgm:spPr/>
      <dgm:t>
        <a:bodyPr/>
        <a:lstStyle/>
        <a:p>
          <a:endParaRPr lang="ru-RU"/>
        </a:p>
      </dgm:t>
    </dgm:pt>
    <dgm:pt modelId="{4ADABE86-CE18-4517-91C5-A115A98065B9}" type="sibTrans" cxnId="{9757FD1E-151B-4272-BA63-8F725AE7FBF4}">
      <dgm:prSet/>
      <dgm:spPr/>
      <dgm:t>
        <a:bodyPr/>
        <a:lstStyle/>
        <a:p>
          <a:endParaRPr lang="ru-RU"/>
        </a:p>
      </dgm:t>
    </dgm:pt>
    <dgm:pt modelId="{E9B784E5-02CA-40CD-A0B0-B6037CFFBF9C}" type="pres">
      <dgm:prSet presAssocID="{51FD6F2E-5636-4EB4-B4C6-08F824A32EA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E74FDDE-EB95-44C6-AE77-06766B41ADDA}" type="pres">
      <dgm:prSet presAssocID="{2F682EF2-470E-4996-901E-03BD51690A50}" presName="linNode" presStyleCnt="0"/>
      <dgm:spPr/>
    </dgm:pt>
    <dgm:pt modelId="{B97B9467-F4FF-410C-B898-570B5C7A0482}" type="pres">
      <dgm:prSet presAssocID="{2F682EF2-470E-4996-901E-03BD51690A50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46E313-0C81-497C-8D59-9B595768149C}" type="pres">
      <dgm:prSet presAssocID="{2F682EF2-470E-4996-901E-03BD51690A50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B9BA9-F937-4114-A057-B4849A16E452}" type="pres">
      <dgm:prSet presAssocID="{DD143F26-F3B1-4817-A04E-4300BE88BC13}" presName="spacing" presStyleCnt="0"/>
      <dgm:spPr/>
    </dgm:pt>
    <dgm:pt modelId="{B98056FA-B5FF-4328-B206-00C588ECF26C}" type="pres">
      <dgm:prSet presAssocID="{AB1A4A80-34D6-48AB-93CA-8190BAB76C58}" presName="linNode" presStyleCnt="0"/>
      <dgm:spPr/>
    </dgm:pt>
    <dgm:pt modelId="{04BC4DE8-A410-4D36-8BB0-1ACD37E857B1}" type="pres">
      <dgm:prSet presAssocID="{AB1A4A80-34D6-48AB-93CA-8190BAB76C58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3667C-9523-4108-9814-049535037F17}" type="pres">
      <dgm:prSet presAssocID="{AB1A4A80-34D6-48AB-93CA-8190BAB76C58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345F70-BB67-450C-B06E-E0CB5D2D7662}" type="presOf" srcId="{2F682EF2-470E-4996-901E-03BD51690A50}" destId="{B97B9467-F4FF-410C-B898-570B5C7A0482}" srcOrd="0" destOrd="0" presId="urn:microsoft.com/office/officeart/2005/8/layout/vList6"/>
    <dgm:cxn modelId="{48EEA789-6E33-4B8E-AA48-07DEBBFC1EA7}" srcId="{AB1A4A80-34D6-48AB-93CA-8190BAB76C58}" destId="{9CAD68D8-5A84-4822-82EE-909FBD6406D5}" srcOrd="0" destOrd="0" parTransId="{D61D00B4-CB59-420A-AD34-926A130B7D12}" sibTransId="{230110ED-7177-48ED-A373-57B4F50D2D21}"/>
    <dgm:cxn modelId="{A0B346C5-543B-4615-B2D5-844E214812EA}" srcId="{51FD6F2E-5636-4EB4-B4C6-08F824A32EAE}" destId="{2F682EF2-470E-4996-901E-03BD51690A50}" srcOrd="0" destOrd="0" parTransId="{DB7EA925-23AC-4882-97C6-A030FD0D9490}" sibTransId="{DD143F26-F3B1-4817-A04E-4300BE88BC13}"/>
    <dgm:cxn modelId="{8835E12E-6F73-4EBB-B008-741A7274C919}" type="presOf" srcId="{AB1A4A80-34D6-48AB-93CA-8190BAB76C58}" destId="{04BC4DE8-A410-4D36-8BB0-1ACD37E857B1}" srcOrd="0" destOrd="0" presId="urn:microsoft.com/office/officeart/2005/8/layout/vList6"/>
    <dgm:cxn modelId="{AFAF0AD7-4AD4-47FA-9458-95B43B065EF4}" srcId="{51FD6F2E-5636-4EB4-B4C6-08F824A32EAE}" destId="{AB1A4A80-34D6-48AB-93CA-8190BAB76C58}" srcOrd="1" destOrd="0" parTransId="{399C32B9-F05C-47FE-8785-0D0EFE77D759}" sibTransId="{EA970EFB-8B9B-450C-8CDF-D199AE001BFC}"/>
    <dgm:cxn modelId="{60A783CA-16E8-4382-A232-45F9BA1C109F}" srcId="{2F682EF2-470E-4996-901E-03BD51690A50}" destId="{E3854A30-158E-41EF-A773-6D52D4752D7D}" srcOrd="0" destOrd="0" parTransId="{12D19371-6150-4E96-87AF-FCC661EF0723}" sibTransId="{A0A63F0C-48DE-4054-9F86-6DC132C58088}"/>
    <dgm:cxn modelId="{48A8E41C-E0FE-4851-9432-BC796C836464}" type="presOf" srcId="{51FD6F2E-5636-4EB4-B4C6-08F824A32EAE}" destId="{E9B784E5-02CA-40CD-A0B0-B6037CFFBF9C}" srcOrd="0" destOrd="0" presId="urn:microsoft.com/office/officeart/2005/8/layout/vList6"/>
    <dgm:cxn modelId="{898F2ECB-7569-4CCF-B4B3-5C05D372ACAA}" type="presOf" srcId="{9CAD68D8-5A84-4822-82EE-909FBD6406D5}" destId="{0773667C-9523-4108-9814-049535037F17}" srcOrd="0" destOrd="0" presId="urn:microsoft.com/office/officeart/2005/8/layout/vList6"/>
    <dgm:cxn modelId="{1B3B9076-57A1-4053-9674-9DB4FC98CED6}" type="presOf" srcId="{9E865C21-D4F8-41B7-B816-74231CE42A0D}" destId="{0773667C-9523-4108-9814-049535037F17}" srcOrd="0" destOrd="1" presId="urn:microsoft.com/office/officeart/2005/8/layout/vList6"/>
    <dgm:cxn modelId="{594F093C-F28E-43A5-ADF8-0181E966526F}" type="presOf" srcId="{E3854A30-158E-41EF-A773-6D52D4752D7D}" destId="{9346E313-0C81-497C-8D59-9B595768149C}" srcOrd="0" destOrd="0" presId="urn:microsoft.com/office/officeart/2005/8/layout/vList6"/>
    <dgm:cxn modelId="{9757FD1E-151B-4272-BA63-8F725AE7FBF4}" srcId="{AB1A4A80-34D6-48AB-93CA-8190BAB76C58}" destId="{9E865C21-D4F8-41B7-B816-74231CE42A0D}" srcOrd="1" destOrd="0" parTransId="{6FDC1AEA-C85B-4BA7-92E4-E9932B4F1D19}" sibTransId="{4ADABE86-CE18-4517-91C5-A115A98065B9}"/>
    <dgm:cxn modelId="{EB0D2E4B-49E6-4A98-ADDA-E93F44F30E54}" type="presParOf" srcId="{E9B784E5-02CA-40CD-A0B0-B6037CFFBF9C}" destId="{EE74FDDE-EB95-44C6-AE77-06766B41ADDA}" srcOrd="0" destOrd="0" presId="urn:microsoft.com/office/officeart/2005/8/layout/vList6"/>
    <dgm:cxn modelId="{C58DEC5F-0795-4C70-AF63-CA63F983D9FB}" type="presParOf" srcId="{EE74FDDE-EB95-44C6-AE77-06766B41ADDA}" destId="{B97B9467-F4FF-410C-B898-570B5C7A0482}" srcOrd="0" destOrd="0" presId="urn:microsoft.com/office/officeart/2005/8/layout/vList6"/>
    <dgm:cxn modelId="{6FE910B6-6675-4B8F-8762-05DB5A157C24}" type="presParOf" srcId="{EE74FDDE-EB95-44C6-AE77-06766B41ADDA}" destId="{9346E313-0C81-497C-8D59-9B595768149C}" srcOrd="1" destOrd="0" presId="urn:microsoft.com/office/officeart/2005/8/layout/vList6"/>
    <dgm:cxn modelId="{7A348EA1-93E7-4EC9-B43C-CC7D2C06E521}" type="presParOf" srcId="{E9B784E5-02CA-40CD-A0B0-B6037CFFBF9C}" destId="{83FB9BA9-F937-4114-A057-B4849A16E452}" srcOrd="1" destOrd="0" presId="urn:microsoft.com/office/officeart/2005/8/layout/vList6"/>
    <dgm:cxn modelId="{57590982-A405-4114-B7D0-A14034944C68}" type="presParOf" srcId="{E9B784E5-02CA-40CD-A0B0-B6037CFFBF9C}" destId="{B98056FA-B5FF-4328-B206-00C588ECF26C}" srcOrd="2" destOrd="0" presId="urn:microsoft.com/office/officeart/2005/8/layout/vList6"/>
    <dgm:cxn modelId="{26A07154-8A70-43C6-A0D9-B1E894E64C85}" type="presParOf" srcId="{B98056FA-B5FF-4328-B206-00C588ECF26C}" destId="{04BC4DE8-A410-4D36-8BB0-1ACD37E857B1}" srcOrd="0" destOrd="0" presId="urn:microsoft.com/office/officeart/2005/8/layout/vList6"/>
    <dgm:cxn modelId="{5E7225AF-F89A-47EA-86CA-81444DF19CC9}" type="presParOf" srcId="{B98056FA-B5FF-4328-B206-00C588ECF26C}" destId="{0773667C-9523-4108-9814-049535037F1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0FC314-3992-46F1-AF38-F0D2228853B4}" type="doc">
      <dgm:prSet loTypeId="urn:microsoft.com/office/officeart/2005/8/layout/vList3#1" loCatId="list" qsTypeId="urn:microsoft.com/office/officeart/2005/8/quickstyle/3d1" qsCatId="3D" csTypeId="urn:microsoft.com/office/officeart/2005/8/colors/accent0_3" csCatId="mainScheme" phldr="1"/>
      <dgm:spPr/>
    </dgm:pt>
    <dgm:pt modelId="{FE0FEA1F-A191-4102-AD8A-4C58CD6C81E3}">
      <dgm:prSet phldrT="[Текст]"/>
      <dgm:spPr/>
      <dgm:t>
        <a:bodyPr/>
        <a:lstStyle/>
        <a:p>
          <a:pPr algn="l"/>
          <a:r>
            <a:rPr lang="ru-RU" dirty="0" smtClean="0"/>
            <a:t>Все они относятся к РНК-содержащим </a:t>
          </a:r>
          <a:r>
            <a:rPr lang="ru-RU" dirty="0" err="1" smtClean="0"/>
            <a:t>ортомиксовирусам</a:t>
          </a:r>
          <a:r>
            <a:rPr lang="ru-RU" dirty="0" smtClean="0"/>
            <a:t> (семейство </a:t>
          </a:r>
          <a:r>
            <a:rPr lang="en-US" dirty="0" err="1" smtClean="0"/>
            <a:t>Orthomyxoviridae</a:t>
          </a:r>
          <a:r>
            <a:rPr lang="ru-RU" dirty="0" smtClean="0"/>
            <a:t>)</a:t>
          </a:r>
          <a:endParaRPr lang="ru-RU" dirty="0"/>
        </a:p>
      </dgm:t>
    </dgm:pt>
    <dgm:pt modelId="{E86A3900-E17A-4AFF-8252-CB779311FD97}" type="parTrans" cxnId="{C3355FC6-B32B-4FDB-A7B9-D7EE05AD6C17}">
      <dgm:prSet/>
      <dgm:spPr/>
      <dgm:t>
        <a:bodyPr/>
        <a:lstStyle/>
        <a:p>
          <a:pPr algn="l"/>
          <a:endParaRPr lang="ru-RU"/>
        </a:p>
      </dgm:t>
    </dgm:pt>
    <dgm:pt modelId="{5B6CD564-3511-480F-AB48-CCC60D913506}" type="sibTrans" cxnId="{C3355FC6-B32B-4FDB-A7B9-D7EE05AD6C17}">
      <dgm:prSet/>
      <dgm:spPr/>
      <dgm:t>
        <a:bodyPr/>
        <a:lstStyle/>
        <a:p>
          <a:pPr algn="l"/>
          <a:endParaRPr lang="ru-RU"/>
        </a:p>
      </dgm:t>
    </dgm:pt>
    <dgm:pt modelId="{0EF05BA6-E937-44A5-8D91-697FF5EF99CA}">
      <dgm:prSet phldrT="[Текст]"/>
      <dgm:spPr/>
      <dgm:t>
        <a:bodyPr/>
        <a:lstStyle/>
        <a:p>
          <a:pPr algn="l"/>
          <a:r>
            <a:rPr lang="ru-RU" dirty="0" smtClean="0"/>
            <a:t>Наибольшее эпидемиологическое значение имеют вирусы гриппа типа А, что связано с их высокой способностью к изменчивости</a:t>
          </a:r>
          <a:endParaRPr lang="ru-RU" dirty="0"/>
        </a:p>
      </dgm:t>
    </dgm:pt>
    <dgm:pt modelId="{AE4D47C6-F671-4719-9C5D-468A167E9A82}" type="parTrans" cxnId="{DE8361D1-D232-4216-B530-70B1BC4CA468}">
      <dgm:prSet/>
      <dgm:spPr/>
      <dgm:t>
        <a:bodyPr/>
        <a:lstStyle/>
        <a:p>
          <a:pPr algn="l"/>
          <a:endParaRPr lang="ru-RU"/>
        </a:p>
      </dgm:t>
    </dgm:pt>
    <dgm:pt modelId="{C856FDCF-0C68-4714-8D75-2D07E784E01F}" type="sibTrans" cxnId="{DE8361D1-D232-4216-B530-70B1BC4CA468}">
      <dgm:prSet/>
      <dgm:spPr/>
      <dgm:t>
        <a:bodyPr/>
        <a:lstStyle/>
        <a:p>
          <a:pPr algn="l"/>
          <a:endParaRPr lang="ru-RU"/>
        </a:p>
      </dgm:t>
    </dgm:pt>
    <dgm:pt modelId="{A90CDB28-742C-409C-8A28-5D47E16050E5}" type="pres">
      <dgm:prSet presAssocID="{A00FC314-3992-46F1-AF38-F0D2228853B4}" presName="linearFlow" presStyleCnt="0">
        <dgm:presLayoutVars>
          <dgm:dir/>
          <dgm:resizeHandles val="exact"/>
        </dgm:presLayoutVars>
      </dgm:prSet>
      <dgm:spPr/>
    </dgm:pt>
    <dgm:pt modelId="{4B669933-D40C-4BE0-A614-90F2696A35EC}" type="pres">
      <dgm:prSet presAssocID="{FE0FEA1F-A191-4102-AD8A-4C58CD6C81E3}" presName="composite" presStyleCnt="0"/>
      <dgm:spPr/>
    </dgm:pt>
    <dgm:pt modelId="{AE846001-4CDC-4643-A232-050896600085}" type="pres">
      <dgm:prSet presAssocID="{FE0FEA1F-A191-4102-AD8A-4C58CD6C81E3}" presName="imgShp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880C4D-94E8-4FFC-AAD6-1CBDCED5E7D3}" type="pres">
      <dgm:prSet presAssocID="{FE0FEA1F-A191-4102-AD8A-4C58CD6C81E3}" presName="txShp" presStyleLbl="node1" presStyleIdx="0" presStyleCnt="2" custScaleX="109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762A1-9686-4C0C-AEFB-4A7FDAD6E6B9}" type="pres">
      <dgm:prSet presAssocID="{5B6CD564-3511-480F-AB48-CCC60D913506}" presName="spacing" presStyleCnt="0"/>
      <dgm:spPr/>
    </dgm:pt>
    <dgm:pt modelId="{F8ABEABA-F590-4302-B430-C4686FB256C9}" type="pres">
      <dgm:prSet presAssocID="{0EF05BA6-E937-44A5-8D91-697FF5EF99CA}" presName="composite" presStyleCnt="0"/>
      <dgm:spPr/>
    </dgm:pt>
    <dgm:pt modelId="{69702BC3-3FBE-463C-8B66-EC4DFE5C5919}" type="pres">
      <dgm:prSet presAssocID="{0EF05BA6-E937-44A5-8D91-697FF5EF99CA}" presName="imgShp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6EF4755-5375-4357-9B15-940F9C0781D2}" type="pres">
      <dgm:prSet presAssocID="{0EF05BA6-E937-44A5-8D91-697FF5EF99CA}" presName="txShp" presStyleLbl="node1" presStyleIdx="1" presStyleCnt="2" custScaleX="109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9FF6B8-B626-4B8B-B34F-75079CCE8D74}" type="presOf" srcId="{A00FC314-3992-46F1-AF38-F0D2228853B4}" destId="{A90CDB28-742C-409C-8A28-5D47E16050E5}" srcOrd="0" destOrd="0" presId="urn:microsoft.com/office/officeart/2005/8/layout/vList3#1"/>
    <dgm:cxn modelId="{164195DC-AFAD-4CD6-83B8-10383C0C1256}" type="presOf" srcId="{FE0FEA1F-A191-4102-AD8A-4C58CD6C81E3}" destId="{16880C4D-94E8-4FFC-AAD6-1CBDCED5E7D3}" srcOrd="0" destOrd="0" presId="urn:microsoft.com/office/officeart/2005/8/layout/vList3#1"/>
    <dgm:cxn modelId="{863CF422-2DB6-4374-9B63-B6707629C8A2}" type="presOf" srcId="{0EF05BA6-E937-44A5-8D91-697FF5EF99CA}" destId="{06EF4755-5375-4357-9B15-940F9C0781D2}" srcOrd="0" destOrd="0" presId="urn:microsoft.com/office/officeart/2005/8/layout/vList3#1"/>
    <dgm:cxn modelId="{DE8361D1-D232-4216-B530-70B1BC4CA468}" srcId="{A00FC314-3992-46F1-AF38-F0D2228853B4}" destId="{0EF05BA6-E937-44A5-8D91-697FF5EF99CA}" srcOrd="1" destOrd="0" parTransId="{AE4D47C6-F671-4719-9C5D-468A167E9A82}" sibTransId="{C856FDCF-0C68-4714-8D75-2D07E784E01F}"/>
    <dgm:cxn modelId="{C3355FC6-B32B-4FDB-A7B9-D7EE05AD6C17}" srcId="{A00FC314-3992-46F1-AF38-F0D2228853B4}" destId="{FE0FEA1F-A191-4102-AD8A-4C58CD6C81E3}" srcOrd="0" destOrd="0" parTransId="{E86A3900-E17A-4AFF-8252-CB779311FD97}" sibTransId="{5B6CD564-3511-480F-AB48-CCC60D913506}"/>
    <dgm:cxn modelId="{8F564621-7F0B-400F-B964-06DD3C789A5D}" type="presParOf" srcId="{A90CDB28-742C-409C-8A28-5D47E16050E5}" destId="{4B669933-D40C-4BE0-A614-90F2696A35EC}" srcOrd="0" destOrd="0" presId="urn:microsoft.com/office/officeart/2005/8/layout/vList3#1"/>
    <dgm:cxn modelId="{7752CF5E-D2C0-478B-80CA-1A762C4CA8E0}" type="presParOf" srcId="{4B669933-D40C-4BE0-A614-90F2696A35EC}" destId="{AE846001-4CDC-4643-A232-050896600085}" srcOrd="0" destOrd="0" presId="urn:microsoft.com/office/officeart/2005/8/layout/vList3#1"/>
    <dgm:cxn modelId="{E1C7C10C-2FAB-4A72-B8F7-8E1EAACBCC1B}" type="presParOf" srcId="{4B669933-D40C-4BE0-A614-90F2696A35EC}" destId="{16880C4D-94E8-4FFC-AAD6-1CBDCED5E7D3}" srcOrd="1" destOrd="0" presId="urn:microsoft.com/office/officeart/2005/8/layout/vList3#1"/>
    <dgm:cxn modelId="{FE2653C4-7EFE-45C0-9F48-1C61ECCA4F6C}" type="presParOf" srcId="{A90CDB28-742C-409C-8A28-5D47E16050E5}" destId="{751762A1-9686-4C0C-AEFB-4A7FDAD6E6B9}" srcOrd="1" destOrd="0" presId="urn:microsoft.com/office/officeart/2005/8/layout/vList3#1"/>
    <dgm:cxn modelId="{71C00A4B-3219-40CB-9390-97034849AEE6}" type="presParOf" srcId="{A90CDB28-742C-409C-8A28-5D47E16050E5}" destId="{F8ABEABA-F590-4302-B430-C4686FB256C9}" srcOrd="2" destOrd="0" presId="urn:microsoft.com/office/officeart/2005/8/layout/vList3#1"/>
    <dgm:cxn modelId="{A3E891B3-A0D0-4B28-992F-259B03DC7783}" type="presParOf" srcId="{F8ABEABA-F590-4302-B430-C4686FB256C9}" destId="{69702BC3-3FBE-463C-8B66-EC4DFE5C5919}" srcOrd="0" destOrd="0" presId="urn:microsoft.com/office/officeart/2005/8/layout/vList3#1"/>
    <dgm:cxn modelId="{B945D09B-92C8-43B9-9D66-7F3D6859CDB4}" type="presParOf" srcId="{F8ABEABA-F590-4302-B430-C4686FB256C9}" destId="{06EF4755-5375-4357-9B15-940F9C0781D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5DF806-16C6-41FF-ACAA-2CDD935068F6}" type="doc">
      <dgm:prSet loTypeId="urn:microsoft.com/office/officeart/2005/8/layout/pList2#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2F953D0-4A07-42F1-8D59-7395B70D4663}">
      <dgm:prSet phldrT="[Текст]" custT="1"/>
      <dgm:spPr/>
      <dgm:t>
        <a:bodyPr lIns="180000" rIns="180000" anchor="b" anchorCtr="0"/>
        <a:lstStyle/>
        <a:p>
          <a:pPr algn="l">
            <a:lnSpc>
              <a:spcPct val="100000"/>
            </a:lnSpc>
            <a:spcAft>
              <a:spcPts val="0"/>
            </a:spcAft>
          </a:pPr>
          <a:endParaRPr lang="ru-RU" sz="240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endParaRPr lang="ru-RU" sz="240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400" dirty="0" smtClean="0"/>
            <a:t>Разделение вируса гриппа А на </a:t>
          </a:r>
          <a:r>
            <a:rPr lang="ru-RU" sz="2400" dirty="0" err="1" smtClean="0"/>
            <a:t>субтипы</a:t>
          </a:r>
          <a:r>
            <a:rPr lang="ru-RU" sz="2400" dirty="0" smtClean="0"/>
            <a:t> (подтипы) основано на различиях в </a:t>
          </a:r>
          <a:r>
            <a:rPr lang="ru-RU" sz="2400" dirty="0" err="1" smtClean="0"/>
            <a:t>антигенных</a:t>
          </a:r>
          <a:r>
            <a:rPr lang="ru-RU" sz="2400" dirty="0" smtClean="0"/>
            <a:t> свойствах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400" dirty="0" smtClean="0"/>
            <a:t>двух его поверхностных гликопротеидов: </a:t>
          </a:r>
        </a:p>
      </dgm:t>
    </dgm:pt>
    <dgm:pt modelId="{56E21C00-BE94-476E-B57C-165D70F00353}" type="sibTrans" cxnId="{089AC12E-1DEE-4FAA-AC68-77298D993477}">
      <dgm:prSet/>
      <dgm:spPr/>
      <dgm:t>
        <a:bodyPr/>
        <a:lstStyle/>
        <a:p>
          <a:endParaRPr lang="ru-RU"/>
        </a:p>
      </dgm:t>
    </dgm:pt>
    <dgm:pt modelId="{63557EEF-A83A-47F9-B9EE-713CB30B7758}" type="parTrans" cxnId="{089AC12E-1DEE-4FAA-AC68-77298D993477}">
      <dgm:prSet/>
      <dgm:spPr/>
      <dgm:t>
        <a:bodyPr/>
        <a:lstStyle/>
        <a:p>
          <a:endParaRPr lang="ru-RU"/>
        </a:p>
      </dgm:t>
    </dgm:pt>
    <dgm:pt modelId="{046D5386-EDB2-413E-BE4B-560A961C6212}" type="pres">
      <dgm:prSet presAssocID="{6F5DF806-16C6-41FF-ACAA-2CDD935068F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92F811-7A6E-42EA-B5D7-FC56157E3B73}" type="pres">
      <dgm:prSet presAssocID="{6F5DF806-16C6-41FF-ACAA-2CDD935068F6}" presName="bkgdShp" presStyleLbl="alignAccFollowNode1" presStyleIdx="0" presStyleCnt="1" custScaleX="25418" custScaleY="75580" custLinFactNeighborX="35365" custLinFactNeighborY="9554"/>
      <dgm:spPr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D3D64B2-714A-4EE4-86DC-0E7B2A0A7610}" type="pres">
      <dgm:prSet presAssocID="{6F5DF806-16C6-41FF-ACAA-2CDD935068F6}" presName="linComp" presStyleCnt="0"/>
      <dgm:spPr/>
    </dgm:pt>
    <dgm:pt modelId="{49DDD522-3C0C-4FE8-A56F-9E617700A44A}" type="pres">
      <dgm:prSet presAssocID="{F2F953D0-4A07-42F1-8D59-7395B70D4663}" presName="compNode" presStyleCnt="0"/>
      <dgm:spPr/>
    </dgm:pt>
    <dgm:pt modelId="{BD324E12-8F82-4726-81FC-0EB349A923FB}" type="pres">
      <dgm:prSet presAssocID="{F2F953D0-4A07-42F1-8D59-7395B70D4663}" presName="node" presStyleLbl="node1" presStyleIdx="0" presStyleCnt="1" custScaleX="92556" custScaleY="40447" custLinFactY="-25112" custLinFactNeighborX="-4619" custLinFactNeighborY="-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CBD77F8-B79A-4080-BAF6-9B1DEA88FA2F}" type="pres">
      <dgm:prSet presAssocID="{F2F953D0-4A07-42F1-8D59-7395B70D4663}" presName="invisiNode" presStyleLbl="node1" presStyleIdx="0" presStyleCnt="1"/>
      <dgm:spPr/>
    </dgm:pt>
    <dgm:pt modelId="{C8B1253A-723C-43A9-B980-F18C37B7E7B5}" type="pres">
      <dgm:prSet presAssocID="{F2F953D0-4A07-42F1-8D59-7395B70D4663}" presName="imagNode" presStyleLbl="fgImgPlace1" presStyleIdx="0" presStyleCnt="1" custScaleX="44750" custScaleY="165355" custLinFactNeighborX="-29049" custLinFactNeighborY="7807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089AC12E-1DEE-4FAA-AC68-77298D993477}" srcId="{6F5DF806-16C6-41FF-ACAA-2CDD935068F6}" destId="{F2F953D0-4A07-42F1-8D59-7395B70D4663}" srcOrd="0" destOrd="0" parTransId="{63557EEF-A83A-47F9-B9EE-713CB30B7758}" sibTransId="{56E21C00-BE94-476E-B57C-165D70F00353}"/>
    <dgm:cxn modelId="{A8028592-A622-4C15-BCA9-140E47BE713F}" type="presOf" srcId="{F2F953D0-4A07-42F1-8D59-7395B70D4663}" destId="{BD324E12-8F82-4726-81FC-0EB349A923FB}" srcOrd="0" destOrd="0" presId="urn:microsoft.com/office/officeart/2005/8/layout/pList2#1"/>
    <dgm:cxn modelId="{F83EA063-2871-4A20-9BB8-3B7D8E262EA1}" type="presOf" srcId="{6F5DF806-16C6-41FF-ACAA-2CDD935068F6}" destId="{046D5386-EDB2-413E-BE4B-560A961C6212}" srcOrd="0" destOrd="0" presId="urn:microsoft.com/office/officeart/2005/8/layout/pList2#1"/>
    <dgm:cxn modelId="{D1D792B0-493A-4A02-9ACC-7DFFE74D39F3}" type="presParOf" srcId="{046D5386-EDB2-413E-BE4B-560A961C6212}" destId="{A892F811-7A6E-42EA-B5D7-FC56157E3B73}" srcOrd="0" destOrd="0" presId="urn:microsoft.com/office/officeart/2005/8/layout/pList2#1"/>
    <dgm:cxn modelId="{A3C3EA76-88A9-4AE2-B772-17EBC8057AC9}" type="presParOf" srcId="{046D5386-EDB2-413E-BE4B-560A961C6212}" destId="{9D3D64B2-714A-4EE4-86DC-0E7B2A0A7610}" srcOrd="1" destOrd="0" presId="urn:microsoft.com/office/officeart/2005/8/layout/pList2#1"/>
    <dgm:cxn modelId="{564ECC4B-F55B-4D02-950F-F5999C57F84D}" type="presParOf" srcId="{9D3D64B2-714A-4EE4-86DC-0E7B2A0A7610}" destId="{49DDD522-3C0C-4FE8-A56F-9E617700A44A}" srcOrd="0" destOrd="0" presId="urn:microsoft.com/office/officeart/2005/8/layout/pList2#1"/>
    <dgm:cxn modelId="{EB754216-1CE7-49DA-9BEE-DF4B4B799168}" type="presParOf" srcId="{49DDD522-3C0C-4FE8-A56F-9E617700A44A}" destId="{BD324E12-8F82-4726-81FC-0EB349A923FB}" srcOrd="0" destOrd="0" presId="urn:microsoft.com/office/officeart/2005/8/layout/pList2#1"/>
    <dgm:cxn modelId="{47CAE1A4-D748-43DB-B692-45DFFAB17858}" type="presParOf" srcId="{49DDD522-3C0C-4FE8-A56F-9E617700A44A}" destId="{8CBD77F8-B79A-4080-BAF6-9B1DEA88FA2F}" srcOrd="1" destOrd="0" presId="urn:microsoft.com/office/officeart/2005/8/layout/pList2#1"/>
    <dgm:cxn modelId="{98915E27-7434-4276-AFD9-7B1C9F01CC31}" type="presParOf" srcId="{49DDD522-3C0C-4FE8-A56F-9E617700A44A}" destId="{C8B1253A-723C-43A9-B980-F18C37B7E7B5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A1547F-A7E9-4351-905C-027642B39BCF}" type="doc">
      <dgm:prSet loTypeId="urn:microsoft.com/office/officeart/2005/8/layout/vList2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034B571-F5C3-4F6E-8BCB-C8CA1F173938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/>
            <a:t>"</a:t>
          </a:r>
          <a:r>
            <a:rPr lang="ru-RU" sz="2800" b="1" dirty="0" err="1" smtClean="0"/>
            <a:t>антигенный</a:t>
          </a:r>
          <a:r>
            <a:rPr lang="ru-RU" sz="2800" b="1" dirty="0" smtClean="0"/>
            <a:t> дрейф"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i="1" dirty="0" smtClean="0"/>
            <a:t>или точечные мутации, обусловленные мутациями в геноме вируса</a:t>
          </a:r>
        </a:p>
      </dgm:t>
    </dgm:pt>
    <dgm:pt modelId="{C4BA55A5-1CAA-4C2D-AE8F-4FA6079C2272}" type="parTrans" cxnId="{F8637272-351B-45D8-9035-97832B47A62B}">
      <dgm:prSet/>
      <dgm:spPr/>
      <dgm:t>
        <a:bodyPr/>
        <a:lstStyle/>
        <a:p>
          <a:endParaRPr lang="ru-RU"/>
        </a:p>
      </dgm:t>
    </dgm:pt>
    <dgm:pt modelId="{47465209-5BFF-4011-8A91-8F981CDAA90A}" type="sibTrans" cxnId="{F8637272-351B-45D8-9035-97832B47A62B}">
      <dgm:prSet/>
      <dgm:spPr/>
      <dgm:t>
        <a:bodyPr/>
        <a:lstStyle/>
        <a:p>
          <a:endParaRPr lang="ru-RU"/>
        </a:p>
      </dgm:t>
    </dgm:pt>
    <dgm:pt modelId="{940AC0F8-F013-47B2-A268-AF78E5482706}">
      <dgm:prSet phldrT="[Текст]"/>
      <dgm:spPr/>
      <dgm:t>
        <a:bodyPr/>
        <a:lstStyle/>
        <a:p>
          <a:endParaRPr lang="ru-RU" dirty="0"/>
        </a:p>
      </dgm:t>
    </dgm:pt>
    <dgm:pt modelId="{BFF5F9B9-5F3E-4CE3-8051-ACDA36B8AFDB}" type="parTrans" cxnId="{273B7D3F-688E-43E6-A815-1DD1127E5D66}">
      <dgm:prSet/>
      <dgm:spPr/>
      <dgm:t>
        <a:bodyPr/>
        <a:lstStyle/>
        <a:p>
          <a:endParaRPr lang="ru-RU"/>
        </a:p>
      </dgm:t>
    </dgm:pt>
    <dgm:pt modelId="{37BF3100-458F-4EA7-ABCB-B0DABCEA3F5F}" type="sibTrans" cxnId="{273B7D3F-688E-43E6-A815-1DD1127E5D66}">
      <dgm:prSet/>
      <dgm:spPr/>
      <dgm:t>
        <a:bodyPr/>
        <a:lstStyle/>
        <a:p>
          <a:endParaRPr lang="ru-RU"/>
        </a:p>
      </dgm:t>
    </dgm:pt>
    <dgm:pt modelId="{13D50709-0A91-4CF3-BF93-8A50758E560E}">
      <dgm:prSet phldrT="[Текст]"/>
      <dgm:spPr/>
      <dgm:t>
        <a:bodyPr/>
        <a:lstStyle/>
        <a:p>
          <a:endParaRPr lang="ru-RU" dirty="0"/>
        </a:p>
      </dgm:t>
    </dgm:pt>
    <dgm:pt modelId="{45C8790B-2B10-4477-A029-18B52EB7A813}" type="parTrans" cxnId="{89A2F1C6-42BA-4E85-8A78-34CF10259C9B}">
      <dgm:prSet/>
      <dgm:spPr/>
      <dgm:t>
        <a:bodyPr/>
        <a:lstStyle/>
        <a:p>
          <a:endParaRPr lang="ru-RU"/>
        </a:p>
      </dgm:t>
    </dgm:pt>
    <dgm:pt modelId="{10D88209-0C4D-4F24-AD0C-89B39E9D30B8}" type="sibTrans" cxnId="{89A2F1C6-42BA-4E85-8A78-34CF10259C9B}">
      <dgm:prSet/>
      <dgm:spPr/>
      <dgm:t>
        <a:bodyPr/>
        <a:lstStyle/>
        <a:p>
          <a:endParaRPr lang="ru-RU"/>
        </a:p>
      </dgm:t>
    </dgm:pt>
    <dgm:pt modelId="{7C78D3A4-BD2E-4D94-9F84-8E45764121B6}">
      <dgm:prSet custT="1"/>
      <dgm:spPr>
        <a:solidFill>
          <a:srgbClr val="005DA2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/>
            <a:t>"</a:t>
          </a:r>
          <a:r>
            <a:rPr lang="ru-RU" sz="2800" b="1" dirty="0" err="1" smtClean="0"/>
            <a:t>шифтовые</a:t>
          </a:r>
          <a:r>
            <a:rPr lang="ru-RU" sz="2800" b="1" dirty="0" smtClean="0"/>
            <a:t> изменения",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i="1" dirty="0" smtClean="0"/>
            <a:t>обусловленные заменой НА или </a:t>
          </a:r>
          <a:r>
            <a:rPr lang="en-US" sz="2400" i="1" dirty="0" smtClean="0"/>
            <a:t>NA</a:t>
          </a:r>
          <a:r>
            <a:rPr lang="ru-RU" sz="2400" i="1" dirty="0" smtClean="0"/>
            <a:t>, или обоих этих белков на новые</a:t>
          </a:r>
          <a:endParaRPr lang="ru-RU" sz="2400" i="1" dirty="0"/>
        </a:p>
      </dgm:t>
    </dgm:pt>
    <dgm:pt modelId="{93FD9911-6E22-4995-AC2B-82EA4381BD83}" type="parTrans" cxnId="{E9AF1212-42A7-4642-9238-F70A8D2279BD}">
      <dgm:prSet/>
      <dgm:spPr/>
      <dgm:t>
        <a:bodyPr/>
        <a:lstStyle/>
        <a:p>
          <a:endParaRPr lang="ru-RU"/>
        </a:p>
      </dgm:t>
    </dgm:pt>
    <dgm:pt modelId="{00ADD8B0-1BA4-4610-B8E8-DB4B8101D62A}" type="sibTrans" cxnId="{E9AF1212-42A7-4642-9238-F70A8D2279BD}">
      <dgm:prSet/>
      <dgm:spPr/>
      <dgm:t>
        <a:bodyPr/>
        <a:lstStyle/>
        <a:p>
          <a:endParaRPr lang="ru-RU"/>
        </a:p>
      </dgm:t>
    </dgm:pt>
    <dgm:pt modelId="{EDF41744-BE28-4A9A-9B3C-364D1A754167}" type="pres">
      <dgm:prSet presAssocID="{7FA1547F-A7E9-4351-905C-027642B39B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05E02A-7AD4-42D3-B5AA-CC83C2E85784}" type="pres">
      <dgm:prSet presAssocID="{2034B571-F5C3-4F6E-8BCB-C8CA1F173938}" presName="parentText" presStyleLbl="node1" presStyleIdx="0" presStyleCnt="2" custLinFactNeighborY="242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83AC79-1D92-432F-8C2C-914EE5BCA6AF}" type="pres">
      <dgm:prSet presAssocID="{2034B571-F5C3-4F6E-8BCB-C8CA1F17393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0A1B0-0266-4115-A19B-85451568B629}" type="pres">
      <dgm:prSet presAssocID="{7C78D3A4-BD2E-4D94-9F84-8E45764121B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AF1212-42A7-4642-9238-F70A8D2279BD}" srcId="{7FA1547F-A7E9-4351-905C-027642B39BCF}" destId="{7C78D3A4-BD2E-4D94-9F84-8E45764121B6}" srcOrd="1" destOrd="0" parTransId="{93FD9911-6E22-4995-AC2B-82EA4381BD83}" sibTransId="{00ADD8B0-1BA4-4610-B8E8-DB4B8101D62A}"/>
    <dgm:cxn modelId="{1021DC83-4D85-4B95-989C-0F6FECEA65BE}" type="presOf" srcId="{7C78D3A4-BD2E-4D94-9F84-8E45764121B6}" destId="{8850A1B0-0266-4115-A19B-85451568B629}" srcOrd="0" destOrd="0" presId="urn:microsoft.com/office/officeart/2005/8/layout/vList2"/>
    <dgm:cxn modelId="{3465C3AF-424D-4B08-85F0-CEF237B2FBFC}" type="presOf" srcId="{940AC0F8-F013-47B2-A268-AF78E5482706}" destId="{5183AC79-1D92-432F-8C2C-914EE5BCA6AF}" srcOrd="0" destOrd="0" presId="urn:microsoft.com/office/officeart/2005/8/layout/vList2"/>
    <dgm:cxn modelId="{273B7D3F-688E-43E6-A815-1DD1127E5D66}" srcId="{2034B571-F5C3-4F6E-8BCB-C8CA1F173938}" destId="{940AC0F8-F013-47B2-A268-AF78E5482706}" srcOrd="0" destOrd="0" parTransId="{BFF5F9B9-5F3E-4CE3-8051-ACDA36B8AFDB}" sibTransId="{37BF3100-458F-4EA7-ABCB-B0DABCEA3F5F}"/>
    <dgm:cxn modelId="{89A2F1C6-42BA-4E85-8A78-34CF10259C9B}" srcId="{2034B571-F5C3-4F6E-8BCB-C8CA1F173938}" destId="{13D50709-0A91-4CF3-BF93-8A50758E560E}" srcOrd="1" destOrd="0" parTransId="{45C8790B-2B10-4477-A029-18B52EB7A813}" sibTransId="{10D88209-0C4D-4F24-AD0C-89B39E9D30B8}"/>
    <dgm:cxn modelId="{1B814E93-FC17-4D5E-8C9F-DF5E6041D95D}" type="presOf" srcId="{7FA1547F-A7E9-4351-905C-027642B39BCF}" destId="{EDF41744-BE28-4A9A-9B3C-364D1A754167}" srcOrd="0" destOrd="0" presId="urn:microsoft.com/office/officeart/2005/8/layout/vList2"/>
    <dgm:cxn modelId="{F8637272-351B-45D8-9035-97832B47A62B}" srcId="{7FA1547F-A7E9-4351-905C-027642B39BCF}" destId="{2034B571-F5C3-4F6E-8BCB-C8CA1F173938}" srcOrd="0" destOrd="0" parTransId="{C4BA55A5-1CAA-4C2D-AE8F-4FA6079C2272}" sibTransId="{47465209-5BFF-4011-8A91-8F981CDAA90A}"/>
    <dgm:cxn modelId="{6C7CD6D0-F314-4274-84A9-EA914873E0F3}" type="presOf" srcId="{2034B571-F5C3-4F6E-8BCB-C8CA1F173938}" destId="{B405E02A-7AD4-42D3-B5AA-CC83C2E85784}" srcOrd="0" destOrd="0" presId="urn:microsoft.com/office/officeart/2005/8/layout/vList2"/>
    <dgm:cxn modelId="{EED1DC42-20A3-418F-9EAF-52624B3DEDD1}" type="presOf" srcId="{13D50709-0A91-4CF3-BF93-8A50758E560E}" destId="{5183AC79-1D92-432F-8C2C-914EE5BCA6AF}" srcOrd="0" destOrd="1" presId="urn:microsoft.com/office/officeart/2005/8/layout/vList2"/>
    <dgm:cxn modelId="{B4E8D009-90CF-4744-95B3-52DA8AFDC9CE}" type="presParOf" srcId="{EDF41744-BE28-4A9A-9B3C-364D1A754167}" destId="{B405E02A-7AD4-42D3-B5AA-CC83C2E85784}" srcOrd="0" destOrd="0" presId="urn:microsoft.com/office/officeart/2005/8/layout/vList2"/>
    <dgm:cxn modelId="{D1DA4076-8EC4-4D45-BFFF-6230A4AC7022}" type="presParOf" srcId="{EDF41744-BE28-4A9A-9B3C-364D1A754167}" destId="{5183AC79-1D92-432F-8C2C-914EE5BCA6AF}" srcOrd="1" destOrd="0" presId="urn:microsoft.com/office/officeart/2005/8/layout/vList2"/>
    <dgm:cxn modelId="{76F1E0DD-3D03-426F-90FF-D2236FC9C633}" type="presParOf" srcId="{EDF41744-BE28-4A9A-9B3C-364D1A754167}" destId="{8850A1B0-0266-4115-A19B-85451568B62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A1547F-A7E9-4351-905C-027642B39BCF}" type="doc">
      <dgm:prSet loTypeId="urn:microsoft.com/office/officeart/2005/8/layout/vList2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034B571-F5C3-4F6E-8BCB-C8CA1F173938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i="0" dirty="0" smtClean="0"/>
            <a:t>в</a:t>
          </a:r>
          <a:r>
            <a:rPr lang="ru-RU" sz="2400" i="0" baseline="0" dirty="0" smtClean="0"/>
            <a:t> результате "</a:t>
          </a:r>
          <a:r>
            <a:rPr lang="ru-RU" sz="2400" i="0" baseline="0" dirty="0" err="1" smtClean="0"/>
            <a:t>шифтовых</a:t>
          </a:r>
          <a:r>
            <a:rPr lang="ru-RU" sz="2400" i="0" baseline="0" dirty="0" smtClean="0"/>
            <a:t>" изменений, замены с помощью </a:t>
          </a:r>
          <a:r>
            <a:rPr lang="ru-RU" sz="2400" i="0" baseline="0" dirty="0" err="1" smtClean="0"/>
            <a:t>реассортации</a:t>
          </a:r>
          <a:r>
            <a:rPr lang="ru-RU" sz="2400" i="0" baseline="0" dirty="0" smtClean="0"/>
            <a:t> сегмента генома вируса гриппа человека на соответствующий сегмент генома другого вируса (например, животного происхождения)</a:t>
          </a:r>
          <a:endParaRPr lang="ru-RU" sz="2400" i="0" dirty="0" smtClean="0"/>
        </a:p>
      </dgm:t>
    </dgm:pt>
    <dgm:pt modelId="{C4BA55A5-1CAA-4C2D-AE8F-4FA6079C2272}" type="parTrans" cxnId="{F8637272-351B-45D8-9035-97832B47A62B}">
      <dgm:prSet/>
      <dgm:spPr/>
      <dgm:t>
        <a:bodyPr/>
        <a:lstStyle/>
        <a:p>
          <a:endParaRPr lang="ru-RU" i="0"/>
        </a:p>
      </dgm:t>
    </dgm:pt>
    <dgm:pt modelId="{47465209-5BFF-4011-8A91-8F981CDAA90A}" type="sibTrans" cxnId="{F8637272-351B-45D8-9035-97832B47A62B}">
      <dgm:prSet/>
      <dgm:spPr/>
      <dgm:t>
        <a:bodyPr/>
        <a:lstStyle/>
        <a:p>
          <a:endParaRPr lang="ru-RU" i="0"/>
        </a:p>
      </dgm:t>
    </dgm:pt>
    <dgm:pt modelId="{940AC0F8-F013-47B2-A268-AF78E5482706}">
      <dgm:prSet phldrT="[Текст]"/>
      <dgm:spPr/>
      <dgm:t>
        <a:bodyPr/>
        <a:lstStyle/>
        <a:p>
          <a:endParaRPr lang="ru-RU" i="0" dirty="0"/>
        </a:p>
      </dgm:t>
    </dgm:pt>
    <dgm:pt modelId="{BFF5F9B9-5F3E-4CE3-8051-ACDA36B8AFDB}" type="parTrans" cxnId="{273B7D3F-688E-43E6-A815-1DD1127E5D66}">
      <dgm:prSet/>
      <dgm:spPr/>
      <dgm:t>
        <a:bodyPr/>
        <a:lstStyle/>
        <a:p>
          <a:endParaRPr lang="ru-RU" i="0"/>
        </a:p>
      </dgm:t>
    </dgm:pt>
    <dgm:pt modelId="{37BF3100-458F-4EA7-ABCB-B0DABCEA3F5F}" type="sibTrans" cxnId="{273B7D3F-688E-43E6-A815-1DD1127E5D66}">
      <dgm:prSet/>
      <dgm:spPr/>
      <dgm:t>
        <a:bodyPr/>
        <a:lstStyle/>
        <a:p>
          <a:endParaRPr lang="ru-RU" i="0"/>
        </a:p>
      </dgm:t>
    </dgm:pt>
    <dgm:pt modelId="{13D50709-0A91-4CF3-BF93-8A50758E560E}">
      <dgm:prSet phldrT="[Текст]"/>
      <dgm:spPr/>
      <dgm:t>
        <a:bodyPr/>
        <a:lstStyle/>
        <a:p>
          <a:endParaRPr lang="ru-RU" i="0" dirty="0"/>
        </a:p>
      </dgm:t>
    </dgm:pt>
    <dgm:pt modelId="{45C8790B-2B10-4477-A029-18B52EB7A813}" type="parTrans" cxnId="{89A2F1C6-42BA-4E85-8A78-34CF10259C9B}">
      <dgm:prSet/>
      <dgm:spPr/>
      <dgm:t>
        <a:bodyPr/>
        <a:lstStyle/>
        <a:p>
          <a:endParaRPr lang="ru-RU" i="0"/>
        </a:p>
      </dgm:t>
    </dgm:pt>
    <dgm:pt modelId="{10D88209-0C4D-4F24-AD0C-89B39E9D30B8}" type="sibTrans" cxnId="{89A2F1C6-42BA-4E85-8A78-34CF10259C9B}">
      <dgm:prSet/>
      <dgm:spPr/>
      <dgm:t>
        <a:bodyPr/>
        <a:lstStyle/>
        <a:p>
          <a:endParaRPr lang="ru-RU" i="0"/>
        </a:p>
      </dgm:t>
    </dgm:pt>
    <dgm:pt modelId="{7C78D3A4-BD2E-4D94-9F84-8E45764121B6}">
      <dgm:prSet custT="1"/>
      <dgm:spPr>
        <a:solidFill>
          <a:srgbClr val="22518A"/>
        </a:solidFill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i="0" dirty="0" smtClean="0"/>
            <a:t>сохранение</a:t>
          </a:r>
          <a:r>
            <a:rPr lang="ru-RU" sz="2400" i="0" baseline="0" dirty="0" smtClean="0"/>
            <a:t> в скрытой циркуляции среди людей или в форме длительной персистенции в организме человека "старых" вирусов гриппа, возвращающихся при ослаблении к ним коллективного иммунитета</a:t>
          </a:r>
          <a:endParaRPr lang="ru-RU" sz="2400" i="0" dirty="0"/>
        </a:p>
      </dgm:t>
    </dgm:pt>
    <dgm:pt modelId="{93FD9911-6E22-4995-AC2B-82EA4381BD83}" type="parTrans" cxnId="{E9AF1212-42A7-4642-9238-F70A8D2279BD}">
      <dgm:prSet/>
      <dgm:spPr/>
      <dgm:t>
        <a:bodyPr/>
        <a:lstStyle/>
        <a:p>
          <a:endParaRPr lang="ru-RU" i="0"/>
        </a:p>
      </dgm:t>
    </dgm:pt>
    <dgm:pt modelId="{00ADD8B0-1BA4-4610-B8E8-DB4B8101D62A}" type="sibTrans" cxnId="{E9AF1212-42A7-4642-9238-F70A8D2279BD}">
      <dgm:prSet/>
      <dgm:spPr/>
      <dgm:t>
        <a:bodyPr/>
        <a:lstStyle/>
        <a:p>
          <a:endParaRPr lang="ru-RU" i="0"/>
        </a:p>
      </dgm:t>
    </dgm:pt>
    <dgm:pt modelId="{EDF41744-BE28-4A9A-9B3C-364D1A754167}" type="pres">
      <dgm:prSet presAssocID="{7FA1547F-A7E9-4351-905C-027642B39B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05E02A-7AD4-42D3-B5AA-CC83C2E85784}" type="pres">
      <dgm:prSet presAssocID="{2034B571-F5C3-4F6E-8BCB-C8CA1F173938}" presName="parentText" presStyleLbl="node1" presStyleIdx="0" presStyleCnt="2" custLinFactNeighborY="582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83AC79-1D92-432F-8C2C-914EE5BCA6AF}" type="pres">
      <dgm:prSet presAssocID="{2034B571-F5C3-4F6E-8BCB-C8CA1F17393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0A1B0-0266-4115-A19B-85451568B629}" type="pres">
      <dgm:prSet presAssocID="{7C78D3A4-BD2E-4D94-9F84-8E45764121B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3D0615-CFCD-4F47-A6B9-09DAA47FE2E2}" type="presOf" srcId="{2034B571-F5C3-4F6E-8BCB-C8CA1F173938}" destId="{B405E02A-7AD4-42D3-B5AA-CC83C2E85784}" srcOrd="0" destOrd="0" presId="urn:microsoft.com/office/officeart/2005/8/layout/vList2"/>
    <dgm:cxn modelId="{02AAC1D8-68E1-48BA-84B0-35C3F4EA5D3D}" type="presOf" srcId="{13D50709-0A91-4CF3-BF93-8A50758E560E}" destId="{5183AC79-1D92-432F-8C2C-914EE5BCA6AF}" srcOrd="0" destOrd="1" presId="urn:microsoft.com/office/officeart/2005/8/layout/vList2"/>
    <dgm:cxn modelId="{7C397D20-4C92-41B8-9A4A-CAFB0BA59209}" type="presOf" srcId="{7FA1547F-A7E9-4351-905C-027642B39BCF}" destId="{EDF41744-BE28-4A9A-9B3C-364D1A754167}" srcOrd="0" destOrd="0" presId="urn:microsoft.com/office/officeart/2005/8/layout/vList2"/>
    <dgm:cxn modelId="{E9AF1212-42A7-4642-9238-F70A8D2279BD}" srcId="{7FA1547F-A7E9-4351-905C-027642B39BCF}" destId="{7C78D3A4-BD2E-4D94-9F84-8E45764121B6}" srcOrd="1" destOrd="0" parTransId="{93FD9911-6E22-4995-AC2B-82EA4381BD83}" sibTransId="{00ADD8B0-1BA4-4610-B8E8-DB4B8101D62A}"/>
    <dgm:cxn modelId="{F8637272-351B-45D8-9035-97832B47A62B}" srcId="{7FA1547F-A7E9-4351-905C-027642B39BCF}" destId="{2034B571-F5C3-4F6E-8BCB-C8CA1F173938}" srcOrd="0" destOrd="0" parTransId="{C4BA55A5-1CAA-4C2D-AE8F-4FA6079C2272}" sibTransId="{47465209-5BFF-4011-8A91-8F981CDAA90A}"/>
    <dgm:cxn modelId="{877B7B36-A6A5-4775-94FD-EBC177A3EDFC}" type="presOf" srcId="{7C78D3A4-BD2E-4D94-9F84-8E45764121B6}" destId="{8850A1B0-0266-4115-A19B-85451568B629}" srcOrd="0" destOrd="0" presId="urn:microsoft.com/office/officeart/2005/8/layout/vList2"/>
    <dgm:cxn modelId="{B7813C8E-D936-4E9A-A8BA-44FBB06E4AAF}" type="presOf" srcId="{940AC0F8-F013-47B2-A268-AF78E5482706}" destId="{5183AC79-1D92-432F-8C2C-914EE5BCA6AF}" srcOrd="0" destOrd="0" presId="urn:microsoft.com/office/officeart/2005/8/layout/vList2"/>
    <dgm:cxn modelId="{273B7D3F-688E-43E6-A815-1DD1127E5D66}" srcId="{2034B571-F5C3-4F6E-8BCB-C8CA1F173938}" destId="{940AC0F8-F013-47B2-A268-AF78E5482706}" srcOrd="0" destOrd="0" parTransId="{BFF5F9B9-5F3E-4CE3-8051-ACDA36B8AFDB}" sibTransId="{37BF3100-458F-4EA7-ABCB-B0DABCEA3F5F}"/>
    <dgm:cxn modelId="{89A2F1C6-42BA-4E85-8A78-34CF10259C9B}" srcId="{2034B571-F5C3-4F6E-8BCB-C8CA1F173938}" destId="{13D50709-0A91-4CF3-BF93-8A50758E560E}" srcOrd="1" destOrd="0" parTransId="{45C8790B-2B10-4477-A029-18B52EB7A813}" sibTransId="{10D88209-0C4D-4F24-AD0C-89B39E9D30B8}"/>
    <dgm:cxn modelId="{69816758-FEE7-4987-B812-DDE3B01D4F07}" type="presParOf" srcId="{EDF41744-BE28-4A9A-9B3C-364D1A754167}" destId="{B405E02A-7AD4-42D3-B5AA-CC83C2E85784}" srcOrd="0" destOrd="0" presId="urn:microsoft.com/office/officeart/2005/8/layout/vList2"/>
    <dgm:cxn modelId="{3213C20E-35E8-497D-9ADD-0DBD395CEE68}" type="presParOf" srcId="{EDF41744-BE28-4A9A-9B3C-364D1A754167}" destId="{5183AC79-1D92-432F-8C2C-914EE5BCA6AF}" srcOrd="1" destOrd="0" presId="urn:microsoft.com/office/officeart/2005/8/layout/vList2"/>
    <dgm:cxn modelId="{1F34CA77-8F47-46D2-B116-6AB4AD85180F}" type="presParOf" srcId="{EDF41744-BE28-4A9A-9B3C-364D1A754167}" destId="{8850A1B0-0266-4115-A19B-85451568B62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21F9ED-8307-4361-8756-9CA03C7678CA}" type="doc">
      <dgm:prSet loTypeId="urn:microsoft.com/office/officeart/2005/8/layout/vList4#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DF2DA92-7C5D-4288-9528-C80E3BA1BC5E}">
      <dgm:prSet phldrT="[Текст]" custT="1"/>
      <dgm:spPr/>
      <dgm:t>
        <a:bodyPr lIns="180000"/>
        <a:lstStyle/>
        <a:p>
          <a:r>
            <a:rPr kumimoji="0" lang="ru-RU" sz="2800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домашних </a:t>
          </a:r>
        </a:p>
        <a:p>
          <a:r>
            <a:rPr kumimoji="0" lang="ru-RU" sz="2400" b="0" i="1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(свиньи, лошади) </a:t>
          </a:r>
          <a:endParaRPr lang="ru-RU" sz="2400" b="0" i="1" dirty="0">
            <a:solidFill>
              <a:schemeClr val="bg1"/>
            </a:solidFill>
          </a:endParaRPr>
        </a:p>
      </dgm:t>
    </dgm:pt>
    <dgm:pt modelId="{0E43882F-488B-49E7-9CA2-F539400EED87}" type="parTrans" cxnId="{A6B6A9DE-E6CA-45C1-B834-28730D60119A}">
      <dgm:prSet/>
      <dgm:spPr/>
      <dgm:t>
        <a:bodyPr/>
        <a:lstStyle/>
        <a:p>
          <a:endParaRPr lang="ru-RU" sz="2000">
            <a:solidFill>
              <a:schemeClr val="bg1"/>
            </a:solidFill>
          </a:endParaRPr>
        </a:p>
      </dgm:t>
    </dgm:pt>
    <dgm:pt modelId="{6E2DD154-C2BB-47F3-95FE-023561015EF4}" type="sibTrans" cxnId="{A6B6A9DE-E6CA-45C1-B834-28730D60119A}">
      <dgm:prSet/>
      <dgm:spPr/>
      <dgm:t>
        <a:bodyPr/>
        <a:lstStyle/>
        <a:p>
          <a:endParaRPr lang="ru-RU" sz="2000">
            <a:solidFill>
              <a:schemeClr val="bg1"/>
            </a:solidFill>
          </a:endParaRPr>
        </a:p>
      </dgm:t>
    </dgm:pt>
    <dgm:pt modelId="{BAF1CA9E-C60C-40E8-8290-1A6DBCD839AB}">
      <dgm:prSet phldrT="[Текст]" custT="1"/>
      <dgm:spPr>
        <a:solidFill>
          <a:srgbClr val="005DA2"/>
        </a:solidFill>
      </dgm:spPr>
      <dgm:t>
        <a:bodyPr lIns="180000"/>
        <a:lstStyle/>
        <a:p>
          <a:r>
            <a:rPr kumimoji="0" lang="ru-RU" sz="2800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диких</a:t>
          </a:r>
          <a:r>
            <a:rPr kumimoji="0" lang="ru-RU" sz="2400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 </a:t>
          </a:r>
        </a:p>
        <a:p>
          <a:r>
            <a:rPr kumimoji="0" lang="ru-RU" sz="2400" b="0" i="1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(норки, тюлени, китообразные и др.)</a:t>
          </a:r>
          <a:endParaRPr lang="ru-RU" sz="2400" b="0" i="1" dirty="0">
            <a:solidFill>
              <a:schemeClr val="bg1"/>
            </a:solidFill>
          </a:endParaRPr>
        </a:p>
      </dgm:t>
    </dgm:pt>
    <dgm:pt modelId="{46D643AC-984A-4688-B0AD-F988EA3D8E2E}" type="parTrans" cxnId="{3BECD13A-8491-41B8-BDE7-181197E94EB7}">
      <dgm:prSet/>
      <dgm:spPr/>
      <dgm:t>
        <a:bodyPr/>
        <a:lstStyle/>
        <a:p>
          <a:endParaRPr lang="ru-RU" sz="2000">
            <a:solidFill>
              <a:schemeClr val="bg1"/>
            </a:solidFill>
          </a:endParaRPr>
        </a:p>
      </dgm:t>
    </dgm:pt>
    <dgm:pt modelId="{E5103A83-1D95-4104-B81A-3DC7DB009037}" type="sibTrans" cxnId="{3BECD13A-8491-41B8-BDE7-181197E94EB7}">
      <dgm:prSet/>
      <dgm:spPr/>
      <dgm:t>
        <a:bodyPr/>
        <a:lstStyle/>
        <a:p>
          <a:endParaRPr lang="ru-RU" sz="2000">
            <a:solidFill>
              <a:schemeClr val="bg1"/>
            </a:solidFill>
          </a:endParaRPr>
        </a:p>
      </dgm:t>
    </dgm:pt>
    <dgm:pt modelId="{31361115-BFF7-49F6-8AD4-5548AE7AA67E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 lIns="180000"/>
        <a:lstStyle/>
        <a:p>
          <a:r>
            <a:rPr kumimoji="0" lang="ru-RU" sz="2400" b="0" i="1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Есть сообщения о гибели в зоопарках тигров и леопардов, кошек и собак, которых кормили инфицированной птицей</a:t>
          </a:r>
          <a:endParaRPr lang="ru-RU" sz="2400" b="0" i="1" dirty="0">
            <a:solidFill>
              <a:schemeClr val="bg1"/>
            </a:solidFill>
          </a:endParaRPr>
        </a:p>
      </dgm:t>
    </dgm:pt>
    <dgm:pt modelId="{EDEB2BCA-A5C4-4BEB-9237-55F062600662}" type="parTrans" cxnId="{E31F7EB9-E580-437B-96AF-9464D1242D3C}">
      <dgm:prSet/>
      <dgm:spPr/>
      <dgm:t>
        <a:bodyPr/>
        <a:lstStyle/>
        <a:p>
          <a:endParaRPr lang="ru-RU" sz="2000">
            <a:solidFill>
              <a:schemeClr val="bg1"/>
            </a:solidFill>
          </a:endParaRPr>
        </a:p>
      </dgm:t>
    </dgm:pt>
    <dgm:pt modelId="{AF9055D3-023A-4FD0-AD2D-2F017B215D87}" type="sibTrans" cxnId="{E31F7EB9-E580-437B-96AF-9464D1242D3C}">
      <dgm:prSet/>
      <dgm:spPr/>
      <dgm:t>
        <a:bodyPr/>
        <a:lstStyle/>
        <a:p>
          <a:endParaRPr lang="ru-RU" sz="2000">
            <a:solidFill>
              <a:schemeClr val="bg1"/>
            </a:solidFill>
          </a:endParaRPr>
        </a:p>
      </dgm:t>
    </dgm:pt>
    <dgm:pt modelId="{F4DC5832-D1D0-4829-8484-A4D75401A6E7}" type="pres">
      <dgm:prSet presAssocID="{D421F9ED-8307-4361-8756-9CA03C7678C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B7117B-2C9E-40CC-BAF7-2EEF0F5C776A}" type="pres">
      <dgm:prSet presAssocID="{3DF2DA92-7C5D-4288-9528-C80E3BA1BC5E}" presName="comp" presStyleCnt="0"/>
      <dgm:spPr/>
    </dgm:pt>
    <dgm:pt modelId="{806BD450-D5D7-44E4-857B-029C40A2FCEF}" type="pres">
      <dgm:prSet presAssocID="{3DF2DA92-7C5D-4288-9528-C80E3BA1BC5E}" presName="box" presStyleLbl="node1" presStyleIdx="0" presStyleCnt="3"/>
      <dgm:spPr/>
      <dgm:t>
        <a:bodyPr/>
        <a:lstStyle/>
        <a:p>
          <a:endParaRPr lang="ru-RU"/>
        </a:p>
      </dgm:t>
    </dgm:pt>
    <dgm:pt modelId="{006235D5-7195-4A8F-8341-7EDE540380A8}" type="pres">
      <dgm:prSet presAssocID="{3DF2DA92-7C5D-4288-9528-C80E3BA1BC5E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3E32304-681A-4C71-8360-3AC48F0500E9}" type="pres">
      <dgm:prSet presAssocID="{3DF2DA92-7C5D-4288-9528-C80E3BA1BC5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377AB-D5A6-4C69-BE94-6D8915EF769A}" type="pres">
      <dgm:prSet presAssocID="{6E2DD154-C2BB-47F3-95FE-023561015EF4}" presName="spacer" presStyleCnt="0"/>
      <dgm:spPr/>
    </dgm:pt>
    <dgm:pt modelId="{D86D9584-9341-4379-BA38-ED4A61F4E6D5}" type="pres">
      <dgm:prSet presAssocID="{BAF1CA9E-C60C-40E8-8290-1A6DBCD839AB}" presName="comp" presStyleCnt="0"/>
      <dgm:spPr/>
    </dgm:pt>
    <dgm:pt modelId="{0E577776-BD00-46F0-98E1-B430DB2A0282}" type="pres">
      <dgm:prSet presAssocID="{BAF1CA9E-C60C-40E8-8290-1A6DBCD839AB}" presName="box" presStyleLbl="node1" presStyleIdx="1" presStyleCnt="3"/>
      <dgm:spPr/>
      <dgm:t>
        <a:bodyPr/>
        <a:lstStyle/>
        <a:p>
          <a:endParaRPr lang="ru-RU"/>
        </a:p>
      </dgm:t>
    </dgm:pt>
    <dgm:pt modelId="{0EF0A51E-A875-4ECE-8AE3-FF403CE0780A}" type="pres">
      <dgm:prSet presAssocID="{BAF1CA9E-C60C-40E8-8290-1A6DBCD839AB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87211C0-458A-48AF-BB84-A97373669981}" type="pres">
      <dgm:prSet presAssocID="{BAF1CA9E-C60C-40E8-8290-1A6DBCD839A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3C581-85F9-4501-9400-009748F6F2D2}" type="pres">
      <dgm:prSet presAssocID="{E5103A83-1D95-4104-B81A-3DC7DB009037}" presName="spacer" presStyleCnt="0"/>
      <dgm:spPr/>
    </dgm:pt>
    <dgm:pt modelId="{8AE64C8B-CEFB-42CE-9635-9F8ECEBE89F3}" type="pres">
      <dgm:prSet presAssocID="{31361115-BFF7-49F6-8AD4-5548AE7AA67E}" presName="comp" presStyleCnt="0"/>
      <dgm:spPr/>
    </dgm:pt>
    <dgm:pt modelId="{CFE86796-8714-402B-B60B-1AAE07C130B4}" type="pres">
      <dgm:prSet presAssocID="{31361115-BFF7-49F6-8AD4-5548AE7AA67E}" presName="box" presStyleLbl="node1" presStyleIdx="2" presStyleCnt="3"/>
      <dgm:spPr/>
      <dgm:t>
        <a:bodyPr/>
        <a:lstStyle/>
        <a:p>
          <a:endParaRPr lang="ru-RU"/>
        </a:p>
      </dgm:t>
    </dgm:pt>
    <dgm:pt modelId="{88D9EF8B-C5A8-4BC1-85F5-EE8E56D7292A}" type="pres">
      <dgm:prSet presAssocID="{31361115-BFF7-49F6-8AD4-5548AE7AA67E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CFE5CB1-C92A-4677-B996-2BAB2E634457}" type="pres">
      <dgm:prSet presAssocID="{31361115-BFF7-49F6-8AD4-5548AE7AA67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1F7EB9-E580-437B-96AF-9464D1242D3C}" srcId="{D421F9ED-8307-4361-8756-9CA03C7678CA}" destId="{31361115-BFF7-49F6-8AD4-5548AE7AA67E}" srcOrd="2" destOrd="0" parTransId="{EDEB2BCA-A5C4-4BEB-9237-55F062600662}" sibTransId="{AF9055D3-023A-4FD0-AD2D-2F017B215D87}"/>
    <dgm:cxn modelId="{5C449889-5B0D-4922-9EAE-60D5F494A85D}" type="presOf" srcId="{D421F9ED-8307-4361-8756-9CA03C7678CA}" destId="{F4DC5832-D1D0-4829-8484-A4D75401A6E7}" srcOrd="0" destOrd="0" presId="urn:microsoft.com/office/officeart/2005/8/layout/vList4#1"/>
    <dgm:cxn modelId="{9F42CB64-527D-4C4C-8B83-722CBB184A3C}" type="presOf" srcId="{3DF2DA92-7C5D-4288-9528-C80E3BA1BC5E}" destId="{806BD450-D5D7-44E4-857B-029C40A2FCEF}" srcOrd="0" destOrd="0" presId="urn:microsoft.com/office/officeart/2005/8/layout/vList4#1"/>
    <dgm:cxn modelId="{A6B6A9DE-E6CA-45C1-B834-28730D60119A}" srcId="{D421F9ED-8307-4361-8756-9CA03C7678CA}" destId="{3DF2DA92-7C5D-4288-9528-C80E3BA1BC5E}" srcOrd="0" destOrd="0" parTransId="{0E43882F-488B-49E7-9CA2-F539400EED87}" sibTransId="{6E2DD154-C2BB-47F3-95FE-023561015EF4}"/>
    <dgm:cxn modelId="{7A845C8B-5BA0-4689-9972-02C6F7D93AAB}" type="presOf" srcId="{31361115-BFF7-49F6-8AD4-5548AE7AA67E}" destId="{DCFE5CB1-C92A-4677-B996-2BAB2E634457}" srcOrd="1" destOrd="0" presId="urn:microsoft.com/office/officeart/2005/8/layout/vList4#1"/>
    <dgm:cxn modelId="{7E789701-BDAE-4D77-A0AA-27821E295481}" type="presOf" srcId="{BAF1CA9E-C60C-40E8-8290-1A6DBCD839AB}" destId="{0E577776-BD00-46F0-98E1-B430DB2A0282}" srcOrd="0" destOrd="0" presId="urn:microsoft.com/office/officeart/2005/8/layout/vList4#1"/>
    <dgm:cxn modelId="{3BECD13A-8491-41B8-BDE7-181197E94EB7}" srcId="{D421F9ED-8307-4361-8756-9CA03C7678CA}" destId="{BAF1CA9E-C60C-40E8-8290-1A6DBCD839AB}" srcOrd="1" destOrd="0" parTransId="{46D643AC-984A-4688-B0AD-F988EA3D8E2E}" sibTransId="{E5103A83-1D95-4104-B81A-3DC7DB009037}"/>
    <dgm:cxn modelId="{D0F66EB9-6A10-402C-B2BD-29ABB4B7A26B}" type="presOf" srcId="{31361115-BFF7-49F6-8AD4-5548AE7AA67E}" destId="{CFE86796-8714-402B-B60B-1AAE07C130B4}" srcOrd="0" destOrd="0" presId="urn:microsoft.com/office/officeart/2005/8/layout/vList4#1"/>
    <dgm:cxn modelId="{279FF91C-9CAD-4F76-B7AA-27D2D0B1B4E1}" type="presOf" srcId="{3DF2DA92-7C5D-4288-9528-C80E3BA1BC5E}" destId="{63E32304-681A-4C71-8360-3AC48F0500E9}" srcOrd="1" destOrd="0" presId="urn:microsoft.com/office/officeart/2005/8/layout/vList4#1"/>
    <dgm:cxn modelId="{39FD6C20-2F31-4F32-9A67-78C18D55E25A}" type="presOf" srcId="{BAF1CA9E-C60C-40E8-8290-1A6DBCD839AB}" destId="{987211C0-458A-48AF-BB84-A97373669981}" srcOrd="1" destOrd="0" presId="urn:microsoft.com/office/officeart/2005/8/layout/vList4#1"/>
    <dgm:cxn modelId="{2E0E32E6-8966-4FC0-B70F-FA9321E49F0F}" type="presParOf" srcId="{F4DC5832-D1D0-4829-8484-A4D75401A6E7}" destId="{7CB7117B-2C9E-40CC-BAF7-2EEF0F5C776A}" srcOrd="0" destOrd="0" presId="urn:microsoft.com/office/officeart/2005/8/layout/vList4#1"/>
    <dgm:cxn modelId="{1910A28C-9C29-4BC3-9E4C-2079063D28E7}" type="presParOf" srcId="{7CB7117B-2C9E-40CC-BAF7-2EEF0F5C776A}" destId="{806BD450-D5D7-44E4-857B-029C40A2FCEF}" srcOrd="0" destOrd="0" presId="urn:microsoft.com/office/officeart/2005/8/layout/vList4#1"/>
    <dgm:cxn modelId="{AA8D20AF-F961-45B3-A933-8AA15BCD79C4}" type="presParOf" srcId="{7CB7117B-2C9E-40CC-BAF7-2EEF0F5C776A}" destId="{006235D5-7195-4A8F-8341-7EDE540380A8}" srcOrd="1" destOrd="0" presId="urn:microsoft.com/office/officeart/2005/8/layout/vList4#1"/>
    <dgm:cxn modelId="{423A37FC-2C14-40A9-8A6F-6FA54E898239}" type="presParOf" srcId="{7CB7117B-2C9E-40CC-BAF7-2EEF0F5C776A}" destId="{63E32304-681A-4C71-8360-3AC48F0500E9}" srcOrd="2" destOrd="0" presId="urn:microsoft.com/office/officeart/2005/8/layout/vList4#1"/>
    <dgm:cxn modelId="{9B8535EB-445B-4E07-A3FF-7D5D62CB19D9}" type="presParOf" srcId="{F4DC5832-D1D0-4829-8484-A4D75401A6E7}" destId="{9F8377AB-D5A6-4C69-BE94-6D8915EF769A}" srcOrd="1" destOrd="0" presId="urn:microsoft.com/office/officeart/2005/8/layout/vList4#1"/>
    <dgm:cxn modelId="{09ECBB91-9400-40A9-A6DE-1AFD6AFF44BB}" type="presParOf" srcId="{F4DC5832-D1D0-4829-8484-A4D75401A6E7}" destId="{D86D9584-9341-4379-BA38-ED4A61F4E6D5}" srcOrd="2" destOrd="0" presId="urn:microsoft.com/office/officeart/2005/8/layout/vList4#1"/>
    <dgm:cxn modelId="{E01C883D-3144-4817-ABC1-2AF02D4AEDE9}" type="presParOf" srcId="{D86D9584-9341-4379-BA38-ED4A61F4E6D5}" destId="{0E577776-BD00-46F0-98E1-B430DB2A0282}" srcOrd="0" destOrd="0" presId="urn:microsoft.com/office/officeart/2005/8/layout/vList4#1"/>
    <dgm:cxn modelId="{0395D31E-0D69-453F-B725-CECFF0C51B43}" type="presParOf" srcId="{D86D9584-9341-4379-BA38-ED4A61F4E6D5}" destId="{0EF0A51E-A875-4ECE-8AE3-FF403CE0780A}" srcOrd="1" destOrd="0" presId="urn:microsoft.com/office/officeart/2005/8/layout/vList4#1"/>
    <dgm:cxn modelId="{E516965D-65B4-44A9-AEDD-0BC7C9D308EE}" type="presParOf" srcId="{D86D9584-9341-4379-BA38-ED4A61F4E6D5}" destId="{987211C0-458A-48AF-BB84-A97373669981}" srcOrd="2" destOrd="0" presId="urn:microsoft.com/office/officeart/2005/8/layout/vList4#1"/>
    <dgm:cxn modelId="{ED9C5E74-0073-4088-8E34-293B47F29353}" type="presParOf" srcId="{F4DC5832-D1D0-4829-8484-A4D75401A6E7}" destId="{CE83C581-85F9-4501-9400-009748F6F2D2}" srcOrd="3" destOrd="0" presId="urn:microsoft.com/office/officeart/2005/8/layout/vList4#1"/>
    <dgm:cxn modelId="{AA8FF72C-A6AB-4B9E-8E48-ADA56AF97A85}" type="presParOf" srcId="{F4DC5832-D1D0-4829-8484-A4D75401A6E7}" destId="{8AE64C8B-CEFB-42CE-9635-9F8ECEBE89F3}" srcOrd="4" destOrd="0" presId="urn:microsoft.com/office/officeart/2005/8/layout/vList4#1"/>
    <dgm:cxn modelId="{0F33CA34-7A89-4166-AD05-2E3FDF436812}" type="presParOf" srcId="{8AE64C8B-CEFB-42CE-9635-9F8ECEBE89F3}" destId="{CFE86796-8714-402B-B60B-1AAE07C130B4}" srcOrd="0" destOrd="0" presId="urn:microsoft.com/office/officeart/2005/8/layout/vList4#1"/>
    <dgm:cxn modelId="{D2979DD5-7276-4A80-8A3D-49431CB765DC}" type="presParOf" srcId="{8AE64C8B-CEFB-42CE-9635-9F8ECEBE89F3}" destId="{88D9EF8B-C5A8-4BC1-85F5-EE8E56D7292A}" srcOrd="1" destOrd="0" presId="urn:microsoft.com/office/officeart/2005/8/layout/vList4#1"/>
    <dgm:cxn modelId="{55E28678-829F-4D85-A02C-4A12DB3153FD}" type="presParOf" srcId="{8AE64C8B-CEFB-42CE-9635-9F8ECEBE89F3}" destId="{DCFE5CB1-C92A-4677-B996-2BAB2E63445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7C26E2-BA0A-45D3-8ABF-0A0913B9B31B}" type="doc">
      <dgm:prSet loTypeId="urn:microsoft.com/office/officeart/2005/8/layout/vList2" loCatId="list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9937EE2-2A80-4E87-B787-3FC2E5BE8E06}">
      <dgm:prSet phldrT="[Текст]" custT="1"/>
      <dgm:spPr/>
      <dgm:t>
        <a:bodyPr/>
        <a:lstStyle/>
        <a:p>
          <a:pPr algn="just"/>
          <a:r>
            <a:rPr lang="ru-RU" sz="2400" dirty="0" smtClean="0"/>
            <a:t>Вирусы, вызвавшие предыдущие пандемии гриппа, по-видимому, передавались человеку от птиц через "посредников", которыми, вероятно, являлись свиньи</a:t>
          </a:r>
          <a:endParaRPr lang="ru-RU" sz="2400" dirty="0"/>
        </a:p>
      </dgm:t>
    </dgm:pt>
    <dgm:pt modelId="{F9F7DE27-1785-4B38-8B5A-F69B22452912}" type="parTrans" cxnId="{7A9BF51E-93C5-411D-B9CD-3EAB71355623}">
      <dgm:prSet/>
      <dgm:spPr/>
      <dgm:t>
        <a:bodyPr/>
        <a:lstStyle/>
        <a:p>
          <a:endParaRPr lang="ru-RU"/>
        </a:p>
      </dgm:t>
    </dgm:pt>
    <dgm:pt modelId="{A1C16440-A4E6-47F6-8AAE-AF90E9899565}" type="sibTrans" cxnId="{7A9BF51E-93C5-411D-B9CD-3EAB71355623}">
      <dgm:prSet/>
      <dgm:spPr/>
      <dgm:t>
        <a:bodyPr/>
        <a:lstStyle/>
        <a:p>
          <a:endParaRPr lang="ru-RU"/>
        </a:p>
      </dgm:t>
    </dgm:pt>
    <dgm:pt modelId="{66E71BDA-6612-43C6-8D0E-6A5E2A6A769D}">
      <dgm:prSet phldrT="[Текст]" custT="1"/>
      <dgm:spPr>
        <a:solidFill>
          <a:srgbClr val="2962A7"/>
        </a:solidFill>
      </dgm:spPr>
      <dgm:t>
        <a:bodyPr/>
        <a:lstStyle/>
        <a:p>
          <a:pPr algn="l"/>
          <a:r>
            <a:rPr lang="ru-RU" sz="2400" dirty="0" smtClean="0"/>
            <a:t>Вирус </a:t>
          </a:r>
          <a:r>
            <a:rPr lang="ru-RU" sz="2400" dirty="0" err="1" smtClean="0"/>
            <a:t>субтипа</a:t>
          </a:r>
          <a:r>
            <a:rPr lang="ru-RU" sz="2400" dirty="0" smtClean="0"/>
            <a:t> </a:t>
          </a:r>
          <a:r>
            <a:rPr lang="en-US" sz="2400" dirty="0" smtClean="0"/>
            <a:t>H5N1</a:t>
          </a:r>
          <a:r>
            <a:rPr lang="ru-RU" sz="2400" dirty="0" smtClean="0"/>
            <a:t> обнаружил способность передаваться людям непосредственно от птиц</a:t>
          </a:r>
          <a:endParaRPr lang="ru-RU" sz="2400" dirty="0"/>
        </a:p>
      </dgm:t>
    </dgm:pt>
    <dgm:pt modelId="{0EFA2B39-2993-42B3-A0AC-7C10AC8BF378}" type="parTrans" cxnId="{0284D6B0-7F73-48CA-BCC3-35654EA56500}">
      <dgm:prSet/>
      <dgm:spPr/>
      <dgm:t>
        <a:bodyPr/>
        <a:lstStyle/>
        <a:p>
          <a:endParaRPr lang="ru-RU"/>
        </a:p>
      </dgm:t>
    </dgm:pt>
    <dgm:pt modelId="{F0C16F13-85B8-4923-B3EC-ED26BC0A33EF}" type="sibTrans" cxnId="{0284D6B0-7F73-48CA-BCC3-35654EA56500}">
      <dgm:prSet/>
      <dgm:spPr/>
      <dgm:t>
        <a:bodyPr/>
        <a:lstStyle/>
        <a:p>
          <a:endParaRPr lang="ru-RU"/>
        </a:p>
      </dgm:t>
    </dgm:pt>
    <dgm:pt modelId="{C67F4E03-394E-4DEC-80A7-ABEDE452D3E7}" type="pres">
      <dgm:prSet presAssocID="{F47C26E2-BA0A-45D3-8ABF-0A0913B9B3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01617F-E239-42B8-8A4F-2595F9CF8FA3}" type="pres">
      <dgm:prSet presAssocID="{99937EE2-2A80-4E87-B787-3FC2E5BE8E06}" presName="parentText" presStyleLbl="node1" presStyleIdx="0" presStyleCnt="2" custLinFactNeighborX="-348" custLinFactNeighborY="-35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38F9D-92E2-46A5-9EE5-10B8CD302FFA}" type="pres">
      <dgm:prSet presAssocID="{A1C16440-A4E6-47F6-8AAE-AF90E9899565}" presName="spacer" presStyleCnt="0"/>
      <dgm:spPr/>
    </dgm:pt>
    <dgm:pt modelId="{E790E935-6A49-4AE6-A626-15BD34266E8F}" type="pres">
      <dgm:prSet presAssocID="{66E71BDA-6612-43C6-8D0E-6A5E2A6A769D}" presName="parentText" presStyleLbl="node1" presStyleIdx="1" presStyleCnt="2" custScaleY="76820" custLinFactY="115756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9BF51E-93C5-411D-B9CD-3EAB71355623}" srcId="{F47C26E2-BA0A-45D3-8ABF-0A0913B9B31B}" destId="{99937EE2-2A80-4E87-B787-3FC2E5BE8E06}" srcOrd="0" destOrd="0" parTransId="{F9F7DE27-1785-4B38-8B5A-F69B22452912}" sibTransId="{A1C16440-A4E6-47F6-8AAE-AF90E9899565}"/>
    <dgm:cxn modelId="{0284D6B0-7F73-48CA-BCC3-35654EA56500}" srcId="{F47C26E2-BA0A-45D3-8ABF-0A0913B9B31B}" destId="{66E71BDA-6612-43C6-8D0E-6A5E2A6A769D}" srcOrd="1" destOrd="0" parTransId="{0EFA2B39-2993-42B3-A0AC-7C10AC8BF378}" sibTransId="{F0C16F13-85B8-4923-B3EC-ED26BC0A33EF}"/>
    <dgm:cxn modelId="{1B0F0B00-D646-4BCB-8F19-A85992EF769F}" type="presOf" srcId="{66E71BDA-6612-43C6-8D0E-6A5E2A6A769D}" destId="{E790E935-6A49-4AE6-A626-15BD34266E8F}" srcOrd="0" destOrd="0" presId="urn:microsoft.com/office/officeart/2005/8/layout/vList2"/>
    <dgm:cxn modelId="{77F8DCA1-1EB3-47C3-A7EA-6408DDE4433D}" type="presOf" srcId="{99937EE2-2A80-4E87-B787-3FC2E5BE8E06}" destId="{0201617F-E239-42B8-8A4F-2595F9CF8FA3}" srcOrd="0" destOrd="0" presId="urn:microsoft.com/office/officeart/2005/8/layout/vList2"/>
    <dgm:cxn modelId="{1876D43A-85DA-4F4B-AA18-ED6879F51823}" type="presOf" srcId="{F47C26E2-BA0A-45D3-8ABF-0A0913B9B31B}" destId="{C67F4E03-394E-4DEC-80A7-ABEDE452D3E7}" srcOrd="0" destOrd="0" presId="urn:microsoft.com/office/officeart/2005/8/layout/vList2"/>
    <dgm:cxn modelId="{6713D295-168B-4C46-949F-7AFDB9E85936}" type="presParOf" srcId="{C67F4E03-394E-4DEC-80A7-ABEDE452D3E7}" destId="{0201617F-E239-42B8-8A4F-2595F9CF8FA3}" srcOrd="0" destOrd="0" presId="urn:microsoft.com/office/officeart/2005/8/layout/vList2"/>
    <dgm:cxn modelId="{67E66ADA-0F40-4FBC-A47D-9A2A2FF38111}" type="presParOf" srcId="{C67F4E03-394E-4DEC-80A7-ABEDE452D3E7}" destId="{5EC38F9D-92E2-46A5-9EE5-10B8CD302FFA}" srcOrd="1" destOrd="0" presId="urn:microsoft.com/office/officeart/2005/8/layout/vList2"/>
    <dgm:cxn modelId="{40B16D6A-1A71-498D-A20E-B2FAF985D36C}" type="presParOf" srcId="{C67F4E03-394E-4DEC-80A7-ABEDE452D3E7}" destId="{E790E935-6A49-4AE6-A626-15BD34266E8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E1218C-3037-4764-AD0B-02347A8C8B48}" type="doc">
      <dgm:prSet loTypeId="urn:microsoft.com/office/officeart/2005/8/layout/vList4#2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01F30CC-9904-434B-83A1-B86FFD087E1C}">
      <dgm:prSet phldrT="[Текст]"/>
      <dgm:spPr/>
      <dgm:t>
        <a:bodyPr lIns="432000" rIns="180000"/>
        <a:lstStyle/>
        <a:p>
          <a:pPr algn="just"/>
          <a:r>
            <a:rPr lang="ru-RU" dirty="0" smtClean="0"/>
            <a:t>штаммы </a:t>
          </a:r>
          <a:r>
            <a:rPr lang="ru-RU" dirty="0" err="1" smtClean="0"/>
            <a:t>высокопатогенного</a:t>
          </a:r>
          <a:r>
            <a:rPr lang="ru-RU" dirty="0" smtClean="0"/>
            <a:t> ВГП (</a:t>
          </a:r>
          <a:r>
            <a:rPr lang="en-US" dirty="0" smtClean="0"/>
            <a:t>highly pathogenic avian influenza – HPAI)</a:t>
          </a:r>
          <a:r>
            <a:rPr lang="ru-RU" dirty="0" smtClean="0"/>
            <a:t>, при котором смертность птицы достигает практически 100 %. К этой группе относят вирусы </a:t>
          </a:r>
          <a:r>
            <a:rPr lang="ru-RU" dirty="0" err="1" smtClean="0"/>
            <a:t>субтипов</a:t>
          </a:r>
          <a:r>
            <a:rPr lang="en-US" dirty="0" smtClean="0"/>
            <a:t> H5N1, H7N7, H9N2, H7N3</a:t>
          </a:r>
          <a:endParaRPr lang="ru-RU" dirty="0"/>
        </a:p>
      </dgm:t>
    </dgm:pt>
    <dgm:pt modelId="{B4C9CCA2-7029-474D-88E2-3BE467AC4796}" type="parTrans" cxnId="{FA3418A7-CAF5-4B02-BEF2-99286C3FA054}">
      <dgm:prSet/>
      <dgm:spPr/>
      <dgm:t>
        <a:bodyPr/>
        <a:lstStyle/>
        <a:p>
          <a:pPr algn="just"/>
          <a:endParaRPr lang="ru-RU"/>
        </a:p>
      </dgm:t>
    </dgm:pt>
    <dgm:pt modelId="{58EDFF31-15D1-48A6-8616-401649D6C40F}" type="sibTrans" cxnId="{FA3418A7-CAF5-4B02-BEF2-99286C3FA054}">
      <dgm:prSet/>
      <dgm:spPr/>
      <dgm:t>
        <a:bodyPr/>
        <a:lstStyle/>
        <a:p>
          <a:pPr algn="just"/>
          <a:endParaRPr lang="ru-RU"/>
        </a:p>
      </dgm:t>
    </dgm:pt>
    <dgm:pt modelId="{77B86A1C-D9D2-4CDC-8A0E-24BC8C5E0707}">
      <dgm:prSet phldrT="[Текст]"/>
      <dgm:spPr/>
      <dgm:t>
        <a:bodyPr lIns="432000" rIns="180000"/>
        <a:lstStyle/>
        <a:p>
          <a:pPr algn="just"/>
          <a:r>
            <a:rPr lang="ru-RU" dirty="0" err="1" smtClean="0"/>
            <a:t>низкопатогенный</a:t>
          </a:r>
          <a:r>
            <a:rPr lang="ru-RU" dirty="0" smtClean="0"/>
            <a:t> ВГП (</a:t>
          </a:r>
          <a:r>
            <a:rPr lang="en-US" dirty="0" smtClean="0"/>
            <a:t>low pathogenic avian influenza – LPAI</a:t>
          </a:r>
          <a:r>
            <a:rPr lang="ru-RU" dirty="0" smtClean="0"/>
            <a:t>) вызывает гораздо более слабые формы заболевания у птиц, а летальных исходов среди людей пока не зарегистрировано</a:t>
          </a:r>
          <a:endParaRPr lang="ru-RU" dirty="0"/>
        </a:p>
      </dgm:t>
    </dgm:pt>
    <dgm:pt modelId="{BFFFF109-6D66-4140-BDCC-30B44F68A9E1}" type="parTrans" cxnId="{F13E29B8-6406-4FA3-9D07-209604973400}">
      <dgm:prSet/>
      <dgm:spPr/>
      <dgm:t>
        <a:bodyPr/>
        <a:lstStyle/>
        <a:p>
          <a:pPr algn="just"/>
          <a:endParaRPr lang="ru-RU"/>
        </a:p>
      </dgm:t>
    </dgm:pt>
    <dgm:pt modelId="{F5F4A58D-CC55-4A70-B359-433D8D6F42D4}" type="sibTrans" cxnId="{F13E29B8-6406-4FA3-9D07-209604973400}">
      <dgm:prSet/>
      <dgm:spPr/>
      <dgm:t>
        <a:bodyPr/>
        <a:lstStyle/>
        <a:p>
          <a:pPr algn="just"/>
          <a:endParaRPr lang="ru-RU"/>
        </a:p>
      </dgm:t>
    </dgm:pt>
    <dgm:pt modelId="{2D5F04F7-D766-458A-9E32-E38CD9990394}" type="pres">
      <dgm:prSet presAssocID="{AFE1218C-3037-4764-AD0B-02347A8C8B4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67792D-B3AD-425F-9908-CDE0E63883BE}" type="pres">
      <dgm:prSet presAssocID="{D01F30CC-9904-434B-83A1-B86FFD087E1C}" presName="comp" presStyleCnt="0"/>
      <dgm:spPr/>
    </dgm:pt>
    <dgm:pt modelId="{D1AFB0BF-DCC6-4E30-AE9B-A07A33DC4218}" type="pres">
      <dgm:prSet presAssocID="{D01F30CC-9904-434B-83A1-B86FFD087E1C}" presName="box" presStyleLbl="node1" presStyleIdx="0" presStyleCnt="2"/>
      <dgm:spPr/>
      <dgm:t>
        <a:bodyPr/>
        <a:lstStyle/>
        <a:p>
          <a:endParaRPr lang="ru-RU"/>
        </a:p>
      </dgm:t>
    </dgm:pt>
    <dgm:pt modelId="{17066CA2-F85A-43ED-9CFF-9A36D6E07777}" type="pres">
      <dgm:prSet presAssocID="{D01F30CC-9904-434B-83A1-B86FFD087E1C}" presName="img" presStyleLbl="fgImgPlace1" presStyleIdx="0" presStyleCnt="2" custScaleX="122080" custScaleY="78585" custLinFactNeighborX="8681"/>
      <dgm:spPr>
        <a:blipFill rotWithShape="0">
          <a:blip xmlns:r="http://schemas.openxmlformats.org/officeDocument/2006/relationships" r:embed="rId1">
            <a:lum bright="20000" contrast="1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2D17E5A-11C5-4443-872A-D530EAC3D771}" type="pres">
      <dgm:prSet presAssocID="{D01F30CC-9904-434B-83A1-B86FFD087E1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67B45-1DD7-4A55-95B0-6E388898774C}" type="pres">
      <dgm:prSet presAssocID="{58EDFF31-15D1-48A6-8616-401649D6C40F}" presName="spacer" presStyleCnt="0"/>
      <dgm:spPr/>
    </dgm:pt>
    <dgm:pt modelId="{BCDFC181-1BAF-4895-B99C-225FB1FE55BB}" type="pres">
      <dgm:prSet presAssocID="{77B86A1C-D9D2-4CDC-8A0E-24BC8C5E0707}" presName="comp" presStyleCnt="0"/>
      <dgm:spPr/>
    </dgm:pt>
    <dgm:pt modelId="{E5F7BFBC-FD5D-43E8-BA4D-29F474512ADD}" type="pres">
      <dgm:prSet presAssocID="{77B86A1C-D9D2-4CDC-8A0E-24BC8C5E0707}" presName="box" presStyleLbl="node1" presStyleIdx="1" presStyleCnt="2"/>
      <dgm:spPr/>
      <dgm:t>
        <a:bodyPr/>
        <a:lstStyle/>
        <a:p>
          <a:endParaRPr lang="ru-RU"/>
        </a:p>
      </dgm:t>
    </dgm:pt>
    <dgm:pt modelId="{EE35B6C9-F9AB-421A-862F-D22D44900CE6}" type="pres">
      <dgm:prSet presAssocID="{77B86A1C-D9D2-4CDC-8A0E-24BC8C5E0707}" presName="img" presStyleLbl="fgImgPlace1" presStyleIdx="1" presStyleCnt="2" custScaleX="122080" custScaleY="80060" custLinFactNeighborX="9232"/>
      <dgm:spPr>
        <a:blipFill rotWithShape="0">
          <a:blip xmlns:r="http://schemas.openxmlformats.org/officeDocument/2006/relationships" r:embed="rId2">
            <a:lum contrast="1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5E8CC0-79D3-4DA0-9A94-4A4A05B239DB}" type="pres">
      <dgm:prSet presAssocID="{77B86A1C-D9D2-4CDC-8A0E-24BC8C5E070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3418A7-CAF5-4B02-BEF2-99286C3FA054}" srcId="{AFE1218C-3037-4764-AD0B-02347A8C8B48}" destId="{D01F30CC-9904-434B-83A1-B86FFD087E1C}" srcOrd="0" destOrd="0" parTransId="{B4C9CCA2-7029-474D-88E2-3BE467AC4796}" sibTransId="{58EDFF31-15D1-48A6-8616-401649D6C40F}"/>
    <dgm:cxn modelId="{F13E29B8-6406-4FA3-9D07-209604973400}" srcId="{AFE1218C-3037-4764-AD0B-02347A8C8B48}" destId="{77B86A1C-D9D2-4CDC-8A0E-24BC8C5E0707}" srcOrd="1" destOrd="0" parTransId="{BFFFF109-6D66-4140-BDCC-30B44F68A9E1}" sibTransId="{F5F4A58D-CC55-4A70-B359-433D8D6F42D4}"/>
    <dgm:cxn modelId="{AF96F006-9932-4B9A-A4DD-4E4AD1B833D7}" type="presOf" srcId="{D01F30CC-9904-434B-83A1-B86FFD087E1C}" destId="{D1AFB0BF-DCC6-4E30-AE9B-A07A33DC4218}" srcOrd="0" destOrd="0" presId="urn:microsoft.com/office/officeart/2005/8/layout/vList4#2"/>
    <dgm:cxn modelId="{8861FB3D-F462-48B9-8131-6B2F49BB6639}" type="presOf" srcId="{D01F30CC-9904-434B-83A1-B86FFD087E1C}" destId="{C2D17E5A-11C5-4443-872A-D530EAC3D771}" srcOrd="1" destOrd="0" presId="urn:microsoft.com/office/officeart/2005/8/layout/vList4#2"/>
    <dgm:cxn modelId="{730AC65F-8FB1-469A-8D89-3E62C828322A}" type="presOf" srcId="{AFE1218C-3037-4764-AD0B-02347A8C8B48}" destId="{2D5F04F7-D766-458A-9E32-E38CD9990394}" srcOrd="0" destOrd="0" presId="urn:microsoft.com/office/officeart/2005/8/layout/vList4#2"/>
    <dgm:cxn modelId="{6FA56D59-3494-46AB-B2DF-BE8CF268E1E8}" type="presOf" srcId="{77B86A1C-D9D2-4CDC-8A0E-24BC8C5E0707}" destId="{A75E8CC0-79D3-4DA0-9A94-4A4A05B239DB}" srcOrd="1" destOrd="0" presId="urn:microsoft.com/office/officeart/2005/8/layout/vList4#2"/>
    <dgm:cxn modelId="{92DA467B-CC67-48DB-A02B-9C10C2C96445}" type="presOf" srcId="{77B86A1C-D9D2-4CDC-8A0E-24BC8C5E0707}" destId="{E5F7BFBC-FD5D-43E8-BA4D-29F474512ADD}" srcOrd="0" destOrd="0" presId="urn:microsoft.com/office/officeart/2005/8/layout/vList4#2"/>
    <dgm:cxn modelId="{3EAE390F-C842-4D08-9EF2-E14BFE583046}" type="presParOf" srcId="{2D5F04F7-D766-458A-9E32-E38CD9990394}" destId="{2C67792D-B3AD-425F-9908-CDE0E63883BE}" srcOrd="0" destOrd="0" presId="urn:microsoft.com/office/officeart/2005/8/layout/vList4#2"/>
    <dgm:cxn modelId="{0DB996F5-9630-407D-B376-BC0835305258}" type="presParOf" srcId="{2C67792D-B3AD-425F-9908-CDE0E63883BE}" destId="{D1AFB0BF-DCC6-4E30-AE9B-A07A33DC4218}" srcOrd="0" destOrd="0" presId="urn:microsoft.com/office/officeart/2005/8/layout/vList4#2"/>
    <dgm:cxn modelId="{72C5C679-55B9-4D18-83DC-E8B348E9DC4A}" type="presParOf" srcId="{2C67792D-B3AD-425F-9908-CDE0E63883BE}" destId="{17066CA2-F85A-43ED-9CFF-9A36D6E07777}" srcOrd="1" destOrd="0" presId="urn:microsoft.com/office/officeart/2005/8/layout/vList4#2"/>
    <dgm:cxn modelId="{9F657A65-B6B6-4849-B0C2-EFD3A0CEE33C}" type="presParOf" srcId="{2C67792D-B3AD-425F-9908-CDE0E63883BE}" destId="{C2D17E5A-11C5-4443-872A-D530EAC3D771}" srcOrd="2" destOrd="0" presId="urn:microsoft.com/office/officeart/2005/8/layout/vList4#2"/>
    <dgm:cxn modelId="{D701A27C-09F9-4815-9480-05311B9E5919}" type="presParOf" srcId="{2D5F04F7-D766-458A-9E32-E38CD9990394}" destId="{1F067B45-1DD7-4A55-95B0-6E388898774C}" srcOrd="1" destOrd="0" presId="urn:microsoft.com/office/officeart/2005/8/layout/vList4#2"/>
    <dgm:cxn modelId="{D62E4A71-BF07-4C23-A0CC-6A357F80DF21}" type="presParOf" srcId="{2D5F04F7-D766-458A-9E32-E38CD9990394}" destId="{BCDFC181-1BAF-4895-B99C-225FB1FE55BB}" srcOrd="2" destOrd="0" presId="urn:microsoft.com/office/officeart/2005/8/layout/vList4#2"/>
    <dgm:cxn modelId="{D41CF20F-F838-43D1-A828-86797B74BB00}" type="presParOf" srcId="{BCDFC181-1BAF-4895-B99C-225FB1FE55BB}" destId="{E5F7BFBC-FD5D-43E8-BA4D-29F474512ADD}" srcOrd="0" destOrd="0" presId="urn:microsoft.com/office/officeart/2005/8/layout/vList4#2"/>
    <dgm:cxn modelId="{8E1B6DC0-FA22-47C6-8EA6-A6AEE986488A}" type="presParOf" srcId="{BCDFC181-1BAF-4895-B99C-225FB1FE55BB}" destId="{EE35B6C9-F9AB-421A-862F-D22D44900CE6}" srcOrd="1" destOrd="0" presId="urn:microsoft.com/office/officeart/2005/8/layout/vList4#2"/>
    <dgm:cxn modelId="{B531C865-C6D5-4D79-B6BF-8F68D1C81EE7}" type="presParOf" srcId="{BCDFC181-1BAF-4895-B99C-225FB1FE55BB}" destId="{A75E8CC0-79D3-4DA0-9A94-4A4A05B239DB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36D86-BC15-47AC-AE4F-A482DDAEC7EB}">
      <dsp:nvSpPr>
        <dsp:cNvPr id="0" name=""/>
        <dsp:cNvSpPr/>
      </dsp:nvSpPr>
      <dsp:spPr>
        <a:xfrm>
          <a:off x="1502581" y="5061"/>
          <a:ext cx="5781711" cy="475390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39682D-1170-40AD-B72B-B74AFC5ACF9A}">
      <dsp:nvSpPr>
        <dsp:cNvPr id="0" name=""/>
        <dsp:cNvSpPr/>
      </dsp:nvSpPr>
      <dsp:spPr>
        <a:xfrm>
          <a:off x="321291" y="4164769"/>
          <a:ext cx="8144290" cy="187692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800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+mn-lt"/>
            </a:rPr>
            <a:t>Ежегодно эпидемии гриппа в развитых странах вызывают </a:t>
          </a:r>
          <a:br>
            <a:rPr lang="ru-RU" sz="2400" kern="1200" dirty="0" smtClean="0">
              <a:latin typeface="+mn-lt"/>
            </a:rPr>
          </a:br>
          <a:r>
            <a:rPr lang="ru-RU" sz="2400" kern="1200" dirty="0" smtClean="0">
              <a:latin typeface="+mn-lt"/>
            </a:rPr>
            <a:t>от 3 до 5 млн. случаев заболеваний </a:t>
          </a:r>
          <a:br>
            <a:rPr lang="ru-RU" sz="2400" kern="1200" dirty="0" smtClean="0">
              <a:latin typeface="+mn-lt"/>
            </a:rPr>
          </a:br>
          <a:r>
            <a:rPr lang="ru-RU" sz="2400" kern="1200" dirty="0" smtClean="0">
              <a:latin typeface="+mn-lt"/>
            </a:rPr>
            <a:t>и 250-500 тысяч смертельных случаев</a:t>
          </a:r>
          <a:endParaRPr lang="ru-RU" sz="2400" kern="1200" dirty="0">
            <a:latin typeface="+mn-lt"/>
          </a:endParaRPr>
        </a:p>
      </dsp:txBody>
      <dsp:txXfrm>
        <a:off x="321291" y="4164769"/>
        <a:ext cx="5735415" cy="1876926"/>
      </dsp:txXfrm>
    </dsp:sp>
    <dsp:sp modelId="{5015F72D-E71C-4488-8679-5342672BB3A1}">
      <dsp:nvSpPr>
        <dsp:cNvPr id="0" name=""/>
        <dsp:cNvSpPr/>
      </dsp:nvSpPr>
      <dsp:spPr>
        <a:xfrm>
          <a:off x="6489030" y="4358009"/>
          <a:ext cx="2117337" cy="21173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6EC69-09C8-4A31-976A-29EDDD92546A}">
      <dsp:nvSpPr>
        <dsp:cNvPr id="0" name=""/>
        <dsp:cNvSpPr/>
      </dsp:nvSpPr>
      <dsp:spPr>
        <a:xfrm>
          <a:off x="4325" y="0"/>
          <a:ext cx="8849661" cy="650083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1">
                <a:shade val="30000"/>
                <a:satMod val="115000"/>
              </a:schemeClr>
            </a:gs>
            <a:gs pos="50000">
              <a:schemeClr val="bg1">
                <a:shade val="67500"/>
                <a:satMod val="115000"/>
              </a:schemeClr>
            </a:gs>
            <a:gs pos="100000">
              <a:schemeClr val="bg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6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Устойчивость ВГП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6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окружающей среде:</a:t>
          </a:r>
          <a:endParaRPr lang="ru-RU" sz="36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25" y="0"/>
        <a:ext cx="8849661" cy="1950250"/>
      </dsp:txXfrm>
    </dsp:sp>
    <dsp:sp modelId="{D8C1BC2C-6438-4671-B748-26BCBE827A15}">
      <dsp:nvSpPr>
        <dsp:cNvPr id="0" name=""/>
        <dsp:cNvSpPr/>
      </dsp:nvSpPr>
      <dsp:spPr>
        <a:xfrm>
          <a:off x="361179" y="1609763"/>
          <a:ext cx="8135953" cy="74766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 фекалиях птицы сохраняет </a:t>
          </a:r>
          <a:r>
            <a:rPr lang="ru-RU" sz="2400" kern="1200" dirty="0" err="1" smtClean="0"/>
            <a:t>инфекционность</a:t>
          </a:r>
          <a:r>
            <a:rPr lang="ru-RU" sz="2400" kern="1200" dirty="0" smtClean="0"/>
            <a:t> при 4</a:t>
          </a:r>
          <a:r>
            <a:rPr lang="en-US" sz="2400" kern="1200" dirty="0" smtClean="0"/>
            <a:t>º</a:t>
          </a:r>
          <a:r>
            <a:rPr lang="ru-RU" sz="2400" kern="1200" dirty="0" smtClean="0"/>
            <a:t>С – до 35 дней, при 20</a:t>
          </a:r>
          <a:r>
            <a:rPr lang="en-US" sz="2400" kern="1200" dirty="0" smtClean="0"/>
            <a:t>º</a:t>
          </a:r>
          <a:r>
            <a:rPr lang="ru-RU" sz="2400" kern="1200" dirty="0" smtClean="0"/>
            <a:t>С – до 7 дней</a:t>
          </a:r>
          <a:endParaRPr lang="ru-RU" sz="2400" kern="1200" dirty="0"/>
        </a:p>
      </dsp:txBody>
      <dsp:txXfrm>
        <a:off x="383077" y="1631661"/>
        <a:ext cx="8092157" cy="703870"/>
      </dsp:txXfrm>
    </dsp:sp>
    <dsp:sp modelId="{BFF1B7F7-E962-4F38-BD1E-B44D0D9DDBD3}">
      <dsp:nvSpPr>
        <dsp:cNvPr id="0" name=""/>
        <dsp:cNvSpPr/>
      </dsp:nvSpPr>
      <dsp:spPr>
        <a:xfrm>
          <a:off x="357179" y="2492768"/>
          <a:ext cx="8143953" cy="46010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 охлажденных тушках птицы – не менее 23 дней</a:t>
          </a:r>
          <a:endParaRPr lang="ru-RU" sz="2400" kern="1200" dirty="0"/>
        </a:p>
      </dsp:txBody>
      <dsp:txXfrm>
        <a:off x="370655" y="2506244"/>
        <a:ext cx="8117001" cy="433153"/>
      </dsp:txXfrm>
    </dsp:sp>
    <dsp:sp modelId="{EED26EF6-AC2F-425E-8363-2598CC4D72BF}">
      <dsp:nvSpPr>
        <dsp:cNvPr id="0" name=""/>
        <dsp:cNvSpPr/>
      </dsp:nvSpPr>
      <dsp:spPr>
        <a:xfrm>
          <a:off x="357179" y="3117502"/>
          <a:ext cx="8143953" cy="460105"/>
        </a:xfrm>
        <a:prstGeom prst="roundRect">
          <a:avLst>
            <a:gd name="adj" fmla="val 10000"/>
          </a:avLst>
        </a:prstGeom>
        <a:solidFill>
          <a:srgbClr val="22518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 воде при 22</a:t>
          </a:r>
          <a:r>
            <a:rPr lang="en-US" sz="2400" kern="1200" dirty="0" smtClean="0"/>
            <a:t>º</a:t>
          </a:r>
          <a:r>
            <a:rPr lang="ru-RU" sz="2400" kern="1200" dirty="0" smtClean="0"/>
            <a:t>С – до 4 дней, при 0</a:t>
          </a:r>
          <a:r>
            <a:rPr lang="en-US" sz="2400" kern="1200" dirty="0" smtClean="0"/>
            <a:t>º</a:t>
          </a:r>
          <a:r>
            <a:rPr lang="ru-RU" sz="2400" kern="1200" dirty="0" smtClean="0"/>
            <a:t>С – более 30 дней</a:t>
          </a:r>
          <a:endParaRPr lang="ru-RU" sz="2400" kern="1200" dirty="0"/>
        </a:p>
      </dsp:txBody>
      <dsp:txXfrm>
        <a:off x="370655" y="3130978"/>
        <a:ext cx="8117001" cy="433153"/>
      </dsp:txXfrm>
    </dsp:sp>
    <dsp:sp modelId="{93C541D5-EDB7-4826-838E-ED479FFF0320}">
      <dsp:nvSpPr>
        <dsp:cNvPr id="0" name=""/>
        <dsp:cNvSpPr/>
      </dsp:nvSpPr>
      <dsp:spPr>
        <a:xfrm>
          <a:off x="357179" y="3716438"/>
          <a:ext cx="8143953" cy="734535"/>
        </a:xfrm>
        <a:prstGeom prst="roundRect">
          <a:avLst>
            <a:gd name="adj" fmla="val 10000"/>
          </a:avLst>
        </a:prstGeom>
        <a:solidFill>
          <a:srgbClr val="005DA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инактивируется при 56</a:t>
          </a:r>
          <a:r>
            <a:rPr lang="en-US" sz="2400" kern="1200" dirty="0" smtClean="0"/>
            <a:t>º</a:t>
          </a:r>
          <a:r>
            <a:rPr lang="ru-RU" sz="2400" kern="1200" dirty="0" smtClean="0"/>
            <a:t>С - через 3 часа, при 60</a:t>
          </a:r>
          <a:r>
            <a:rPr lang="en-US" sz="2400" kern="1200" dirty="0" smtClean="0"/>
            <a:t>º</a:t>
          </a:r>
          <a:r>
            <a:rPr lang="ru-RU" sz="2400" kern="1200" dirty="0" smtClean="0"/>
            <a:t>С – через 30 минут, при 121</a:t>
          </a:r>
          <a:r>
            <a:rPr lang="en-US" sz="2400" kern="1200" dirty="0" smtClean="0"/>
            <a:t>º</a:t>
          </a:r>
          <a:r>
            <a:rPr lang="ru-RU" sz="2400" kern="1200" dirty="0" smtClean="0"/>
            <a:t>С – через 15 минут</a:t>
          </a:r>
          <a:endParaRPr lang="ru-RU" sz="2400" kern="1200" dirty="0"/>
        </a:p>
      </dsp:txBody>
      <dsp:txXfrm>
        <a:off x="378693" y="3737952"/>
        <a:ext cx="8100925" cy="691507"/>
      </dsp:txXfrm>
    </dsp:sp>
    <dsp:sp modelId="{D47B30ED-41CF-42C7-81AB-5F7A039EFD66}">
      <dsp:nvSpPr>
        <dsp:cNvPr id="0" name=""/>
        <dsp:cNvSpPr/>
      </dsp:nvSpPr>
      <dsp:spPr>
        <a:xfrm>
          <a:off x="357179" y="4626100"/>
          <a:ext cx="8143953" cy="721146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70 % этанол инактивирует ВГП на зараженных поверхностях в течение 10 минут</a:t>
          </a:r>
          <a:endParaRPr lang="ru-RU" sz="2400" kern="1200" dirty="0"/>
        </a:p>
      </dsp:txBody>
      <dsp:txXfrm>
        <a:off x="378301" y="4647222"/>
        <a:ext cx="8101709" cy="678902"/>
      </dsp:txXfrm>
    </dsp:sp>
    <dsp:sp modelId="{0C9AEA71-A7A2-4567-905F-124AC3152A73}">
      <dsp:nvSpPr>
        <dsp:cNvPr id="0" name=""/>
        <dsp:cNvSpPr/>
      </dsp:nvSpPr>
      <dsp:spPr>
        <a:xfrm>
          <a:off x="357179" y="5509775"/>
          <a:ext cx="8143953" cy="74769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ВГП быстро инактивируется под воздействием 3 % </a:t>
          </a:r>
          <a:r>
            <a:rPr lang="en-US" sz="2400" kern="1200" dirty="0" err="1" smtClean="0"/>
            <a:t>NaOH</a:t>
          </a:r>
          <a:r>
            <a:rPr lang="ru-RU" sz="2400" kern="1200" dirty="0" smtClean="0"/>
            <a:t>, 0,1 % формальдегида</a:t>
          </a:r>
          <a:endParaRPr lang="ru-RU" sz="2400" kern="1200" dirty="0"/>
        </a:p>
      </dsp:txBody>
      <dsp:txXfrm>
        <a:off x="379078" y="5531674"/>
        <a:ext cx="8100155" cy="7039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9C6F4-AA75-4F8A-B94D-A0D33A841A23}">
      <dsp:nvSpPr>
        <dsp:cNvPr id="0" name=""/>
        <dsp:cNvSpPr/>
      </dsp:nvSpPr>
      <dsp:spPr>
        <a:xfrm>
          <a:off x="2411038" y="242893"/>
          <a:ext cx="5447147" cy="28289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89DE96-6FFD-4CD2-AFAE-3E3BB6074EF8}">
      <dsp:nvSpPr>
        <dsp:cNvPr id="0" name=""/>
        <dsp:cNvSpPr/>
      </dsp:nvSpPr>
      <dsp:spPr>
        <a:xfrm>
          <a:off x="214315" y="357193"/>
          <a:ext cx="2118337" cy="2074559"/>
        </a:xfrm>
        <a:prstGeom prst="flowChartConnector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B5FC15F-ED3D-402E-8591-F6F0EE6B416D}">
      <dsp:nvSpPr>
        <dsp:cNvPr id="0" name=""/>
        <dsp:cNvSpPr/>
      </dsp:nvSpPr>
      <dsp:spPr>
        <a:xfrm rot="10800000">
          <a:off x="285712" y="2828944"/>
          <a:ext cx="8192509" cy="34575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Естественным (природным) резервуаром ВГП являются мигрирующие (перелетные) водоплавающие птицы, часто дикие утки и гуси. У диких птиц инфекция протекает в виде энтерита, без видимых признаков общего заболевания.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Домашняя птица не является природным резервуаром ВГП.</a:t>
          </a:r>
          <a:endParaRPr lang="ru-RU" sz="2400" kern="1200" dirty="0">
            <a:solidFill>
              <a:schemeClr val="bg1"/>
            </a:solidFill>
          </a:endParaRPr>
        </a:p>
      </dsp:txBody>
      <dsp:txXfrm rot="10800000">
        <a:off x="454498" y="2997730"/>
        <a:ext cx="7854937" cy="31200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77B08-DCC1-4855-ADF5-65347B7F2904}">
      <dsp:nvSpPr>
        <dsp:cNvPr id="0" name=""/>
        <dsp:cNvSpPr/>
      </dsp:nvSpPr>
      <dsp:spPr>
        <a:xfrm>
          <a:off x="0" y="143554"/>
          <a:ext cx="6643734" cy="707760"/>
        </a:xfrm>
        <a:prstGeom prst="rect">
          <a:avLst/>
        </a:prstGeom>
        <a:solidFill>
          <a:schemeClr val="bg1">
            <a:lumMod val="6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229108" rIns="180000" bIns="360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</a:rPr>
            <a:t>при употреблении сырой воды, </a:t>
          </a:r>
          <a:r>
            <a:rPr lang="ru-RU" sz="1600" kern="1200" dirty="0" err="1" smtClean="0">
              <a:solidFill>
                <a:schemeClr val="bg1"/>
              </a:solidFill>
            </a:rPr>
            <a:t>контаминированной</a:t>
          </a:r>
          <a:r>
            <a:rPr lang="ru-RU" sz="1600" kern="1200" dirty="0" smtClean="0">
              <a:solidFill>
                <a:schemeClr val="bg1"/>
              </a:solidFill>
            </a:rPr>
            <a:t> фекалиями больных птиц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143554"/>
        <a:ext cx="6643734" cy="707760"/>
      </dsp:txXfrm>
    </dsp:sp>
    <dsp:sp modelId="{5A627EFB-DB97-41DA-869A-6FD77D7B8EE9}">
      <dsp:nvSpPr>
        <dsp:cNvPr id="0" name=""/>
        <dsp:cNvSpPr/>
      </dsp:nvSpPr>
      <dsp:spPr>
        <a:xfrm>
          <a:off x="332186" y="0"/>
          <a:ext cx="3797179" cy="3247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782" tIns="0" rIns="1757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водный</a:t>
          </a:r>
          <a:endParaRPr lang="ru-RU" sz="2000" b="1" kern="1200" dirty="0"/>
        </a:p>
      </dsp:txBody>
      <dsp:txXfrm>
        <a:off x="348038" y="15852"/>
        <a:ext cx="3765475" cy="293016"/>
      </dsp:txXfrm>
    </dsp:sp>
    <dsp:sp modelId="{22692D1C-79E1-4907-838C-5C2BC187CBFA}">
      <dsp:nvSpPr>
        <dsp:cNvPr id="0" name=""/>
        <dsp:cNvSpPr/>
      </dsp:nvSpPr>
      <dsp:spPr>
        <a:xfrm>
          <a:off x="0" y="1003868"/>
          <a:ext cx="6643734" cy="862561"/>
        </a:xfrm>
        <a:prstGeom prst="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229108" rIns="180000" bIns="36000" numCol="1" spcCol="1270" anchor="t" anchorCtr="0">
          <a:noAutofit/>
        </a:bodyPr>
        <a:lstStyle/>
        <a:p>
          <a:pPr marL="115200" marR="0" lvl="1" indent="-1152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>
              <a:solidFill>
                <a:srgbClr val="0070C0"/>
              </a:solidFill>
            </a:rPr>
            <a:t>реализация воздушно-капельного пути заражения для человека не доказана</a:t>
          </a:r>
        </a:p>
        <a:p>
          <a:pPr marL="115200" lvl="1" indent="-1152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solidFill>
              <a:srgbClr val="0070C0"/>
            </a:solidFill>
          </a:endParaRPr>
        </a:p>
      </dsp:txBody>
      <dsp:txXfrm>
        <a:off x="0" y="1003868"/>
        <a:ext cx="6643734" cy="862561"/>
      </dsp:txXfrm>
    </dsp:sp>
    <dsp:sp modelId="{148C00DA-BDC1-4B11-BCD9-C090501260A7}">
      <dsp:nvSpPr>
        <dsp:cNvPr id="0" name=""/>
        <dsp:cNvSpPr/>
      </dsp:nvSpPr>
      <dsp:spPr>
        <a:xfrm>
          <a:off x="332186" y="899274"/>
          <a:ext cx="3797179" cy="32472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782" tIns="0" rIns="1757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воздушно-капельный</a:t>
          </a:r>
          <a:endParaRPr lang="ru-RU" sz="2000" b="1" kern="1200" dirty="0"/>
        </a:p>
      </dsp:txBody>
      <dsp:txXfrm>
        <a:off x="348038" y="915126"/>
        <a:ext cx="3765475" cy="293016"/>
      </dsp:txXfrm>
    </dsp:sp>
    <dsp:sp modelId="{D47EDB62-E1CD-44F9-88E0-D7D9E3D8B158}">
      <dsp:nvSpPr>
        <dsp:cNvPr id="0" name=""/>
        <dsp:cNvSpPr/>
      </dsp:nvSpPr>
      <dsp:spPr>
        <a:xfrm>
          <a:off x="0" y="2093163"/>
          <a:ext cx="6643734" cy="843227"/>
        </a:xfrm>
        <a:prstGeom prst="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229108" rIns="180000" bIns="36000" numCol="1" spcCol="1270" anchor="t" anchorCtr="0">
          <a:noAutofit/>
        </a:bodyPr>
        <a:lstStyle/>
        <a:p>
          <a:pPr marL="115200" marR="0" lvl="1" indent="-1152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>
              <a:solidFill>
                <a:srgbClr val="0070C0"/>
              </a:solidFill>
            </a:rPr>
            <a:t>внутрибольничная передача ВГП от человека к человеку пока не зарегистрирована</a:t>
          </a:r>
        </a:p>
        <a:p>
          <a:pPr marL="115200" lvl="1" indent="-11520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solidFill>
              <a:srgbClr val="0070C0"/>
            </a:solidFill>
          </a:endParaRPr>
        </a:p>
      </dsp:txBody>
      <dsp:txXfrm>
        <a:off x="0" y="2093163"/>
        <a:ext cx="6643734" cy="843227"/>
      </dsp:txXfrm>
    </dsp:sp>
    <dsp:sp modelId="{28DE338A-EFDC-4DEA-B0F1-02FABC893697}">
      <dsp:nvSpPr>
        <dsp:cNvPr id="0" name=""/>
        <dsp:cNvSpPr/>
      </dsp:nvSpPr>
      <dsp:spPr>
        <a:xfrm>
          <a:off x="332186" y="1962193"/>
          <a:ext cx="4825383" cy="32472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782" tIns="0" rIns="1757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внутрибольничная передача </a:t>
          </a:r>
          <a:endParaRPr lang="ru-RU" sz="2000" b="1" kern="1200" dirty="0"/>
        </a:p>
      </dsp:txBody>
      <dsp:txXfrm>
        <a:off x="348038" y="1978045"/>
        <a:ext cx="4793679" cy="2930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09E8A-A228-4F6B-B2D3-698678CF3721}">
      <dsp:nvSpPr>
        <dsp:cNvPr id="0" name=""/>
        <dsp:cNvSpPr/>
      </dsp:nvSpPr>
      <dsp:spPr>
        <a:xfrm>
          <a:off x="0" y="221618"/>
          <a:ext cx="6643734" cy="926100"/>
        </a:xfrm>
        <a:prstGeom prst="rect">
          <a:avLst/>
        </a:prstGeom>
        <a:solidFill>
          <a:schemeClr val="bg1">
            <a:lumMod val="6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249936" rIns="180000" bIns="360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</a:rPr>
            <a:t>при тесном контакте с инфицированной птицей и их фекалиями при уходе и убое, при перевозке или переработке зараженной птицы или субпродуктов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221618"/>
        <a:ext cx="6643734" cy="926100"/>
      </dsp:txXfrm>
    </dsp:sp>
    <dsp:sp modelId="{DF691E4A-8BBB-4844-B958-5852CB17D7D9}">
      <dsp:nvSpPr>
        <dsp:cNvPr id="0" name=""/>
        <dsp:cNvSpPr/>
      </dsp:nvSpPr>
      <dsp:spPr>
        <a:xfrm>
          <a:off x="332186" y="44498"/>
          <a:ext cx="3797179" cy="3542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782" tIns="0" rIns="1757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контактно-бытовой</a:t>
          </a:r>
          <a:endParaRPr lang="ru-RU" sz="2000" b="1" kern="1200" dirty="0"/>
        </a:p>
      </dsp:txBody>
      <dsp:txXfrm>
        <a:off x="349479" y="61791"/>
        <a:ext cx="3762593" cy="319654"/>
      </dsp:txXfrm>
    </dsp:sp>
    <dsp:sp modelId="{6D18B87C-2BE7-4DCA-B53A-62B373784843}">
      <dsp:nvSpPr>
        <dsp:cNvPr id="0" name=""/>
        <dsp:cNvSpPr/>
      </dsp:nvSpPr>
      <dsp:spPr>
        <a:xfrm>
          <a:off x="0" y="1389638"/>
          <a:ext cx="6643734" cy="739142"/>
        </a:xfrm>
        <a:prstGeom prst="rect">
          <a:avLst/>
        </a:prstGeom>
        <a:solidFill>
          <a:schemeClr val="bg1">
            <a:lumMod val="6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249936" rIns="180000" bIns="360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</a:rPr>
            <a:t>при употреблении в пищу термически плохо обработанного мяса птицы и яиц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1389638"/>
        <a:ext cx="6643734" cy="739142"/>
      </dsp:txXfrm>
    </dsp:sp>
    <dsp:sp modelId="{38C449FA-3EFE-45E5-A571-65F1065DF33B}">
      <dsp:nvSpPr>
        <dsp:cNvPr id="0" name=""/>
        <dsp:cNvSpPr/>
      </dsp:nvSpPr>
      <dsp:spPr>
        <a:xfrm>
          <a:off x="332186" y="1212518"/>
          <a:ext cx="3797133" cy="3542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782" tIns="0" rIns="1757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алиментарный</a:t>
          </a:r>
          <a:endParaRPr lang="ru-RU" sz="2000" b="1" kern="1200" dirty="0"/>
        </a:p>
      </dsp:txBody>
      <dsp:txXfrm>
        <a:off x="349479" y="1229811"/>
        <a:ext cx="3762547" cy="319654"/>
      </dsp:txXfrm>
    </dsp:sp>
    <dsp:sp modelId="{56F6B3C0-76F7-446A-88A7-CF301D6B69E0}">
      <dsp:nvSpPr>
        <dsp:cNvPr id="0" name=""/>
        <dsp:cNvSpPr/>
      </dsp:nvSpPr>
      <dsp:spPr>
        <a:xfrm>
          <a:off x="0" y="2370701"/>
          <a:ext cx="6643734" cy="716799"/>
        </a:xfrm>
        <a:prstGeom prst="rect">
          <a:avLst/>
        </a:prstGeom>
        <a:solidFill>
          <a:schemeClr val="bg1">
            <a:lumMod val="6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249936" rIns="180000" bIns="360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</a:rPr>
            <a:t>при контакте с пылью или почвой, </a:t>
          </a:r>
          <a:r>
            <a:rPr lang="ru-RU" sz="1600" kern="1200" dirty="0" err="1" smtClean="0">
              <a:solidFill>
                <a:schemeClr val="bg1"/>
              </a:solidFill>
            </a:rPr>
            <a:t>контаминированной</a:t>
          </a:r>
          <a:r>
            <a:rPr lang="ru-RU" sz="1600" kern="1200" dirty="0" smtClean="0">
              <a:solidFill>
                <a:schemeClr val="bg1"/>
              </a:solidFill>
            </a:rPr>
            <a:t> фекалиями больных птиц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2370701"/>
        <a:ext cx="6643734" cy="716799"/>
      </dsp:txXfrm>
    </dsp:sp>
    <dsp:sp modelId="{697C6FF5-F097-4631-AB0C-E839249FE8C4}">
      <dsp:nvSpPr>
        <dsp:cNvPr id="0" name=""/>
        <dsp:cNvSpPr/>
      </dsp:nvSpPr>
      <dsp:spPr>
        <a:xfrm>
          <a:off x="332186" y="2193581"/>
          <a:ext cx="3797179" cy="3542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782" tIns="0" rIns="1757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воздушно-пылевой</a:t>
          </a:r>
          <a:endParaRPr lang="ru-RU" sz="2000" b="1" kern="1200" dirty="0"/>
        </a:p>
      </dsp:txBody>
      <dsp:txXfrm>
        <a:off x="349479" y="2210874"/>
        <a:ext cx="3762593" cy="3196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C233F-05E8-410D-A98A-6D7876E23A93}">
      <dsp:nvSpPr>
        <dsp:cNvPr id="0" name=""/>
        <dsp:cNvSpPr/>
      </dsp:nvSpPr>
      <dsp:spPr>
        <a:xfrm>
          <a:off x="0" y="243122"/>
          <a:ext cx="6572296" cy="1184400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33248" rIns="18000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kern="1200" dirty="0" smtClean="0">
              <a:solidFill>
                <a:srgbClr val="0070C0"/>
              </a:solidFill>
            </a:rPr>
            <a:t>мазок из носа, мазок из  ротоглотки</a:t>
          </a:r>
          <a:endParaRPr lang="ru-RU" sz="1800" b="0" kern="1200" dirty="0">
            <a:solidFill>
              <a:srgbClr val="0070C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kern="1200" dirty="0" smtClean="0">
              <a:solidFill>
                <a:srgbClr val="0070C0"/>
              </a:solidFill>
            </a:rPr>
            <a:t>смыв из полости носа, смыв из ротоглотки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kern="1200" dirty="0" smtClean="0">
              <a:solidFill>
                <a:srgbClr val="0070C0"/>
              </a:solidFill>
            </a:rPr>
            <a:t>фекалии</a:t>
          </a:r>
        </a:p>
      </dsp:txBody>
      <dsp:txXfrm>
        <a:off x="0" y="243122"/>
        <a:ext cx="6572296" cy="1184400"/>
      </dsp:txXfrm>
    </dsp:sp>
    <dsp:sp modelId="{F56C10CE-7885-47E0-B714-F93ABD96550F}">
      <dsp:nvSpPr>
        <dsp:cNvPr id="0" name=""/>
        <dsp:cNvSpPr/>
      </dsp:nvSpPr>
      <dsp:spPr>
        <a:xfrm>
          <a:off x="328614" y="6962"/>
          <a:ext cx="4600607" cy="47232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892" tIns="0" rIns="1738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Основной материал</a:t>
          </a:r>
          <a:endParaRPr lang="ru-RU" sz="2000" kern="1200" dirty="0"/>
        </a:p>
      </dsp:txBody>
      <dsp:txXfrm>
        <a:off x="351671" y="30019"/>
        <a:ext cx="4554493" cy="426206"/>
      </dsp:txXfrm>
    </dsp:sp>
    <dsp:sp modelId="{32A175A3-BC10-4C3C-839A-ED522BD77278}">
      <dsp:nvSpPr>
        <dsp:cNvPr id="0" name=""/>
        <dsp:cNvSpPr/>
      </dsp:nvSpPr>
      <dsp:spPr>
        <a:xfrm>
          <a:off x="0" y="1750082"/>
          <a:ext cx="6572296" cy="9576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33248" rIns="18000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kern="1200" dirty="0" smtClean="0">
              <a:solidFill>
                <a:srgbClr val="0070C0"/>
              </a:solidFill>
            </a:rPr>
            <a:t>трахеальные смывы</a:t>
          </a:r>
          <a:endParaRPr lang="ru-RU" sz="1800" b="0" kern="1200" dirty="0">
            <a:solidFill>
              <a:srgbClr val="0070C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kern="1200" dirty="0" err="1" smtClean="0">
              <a:solidFill>
                <a:srgbClr val="0070C0"/>
              </a:solidFill>
            </a:rPr>
            <a:t>биоптат</a:t>
          </a:r>
          <a:r>
            <a:rPr lang="ru-RU" sz="1800" b="0" kern="1200" dirty="0" smtClean="0">
              <a:solidFill>
                <a:srgbClr val="0070C0"/>
              </a:solidFill>
            </a:rPr>
            <a:t> (</a:t>
          </a:r>
          <a:r>
            <a:rPr lang="ru-RU" sz="1800" b="0" kern="1200" dirty="0" err="1" smtClean="0">
              <a:solidFill>
                <a:srgbClr val="0070C0"/>
              </a:solidFill>
            </a:rPr>
            <a:t>аутоптат</a:t>
          </a:r>
          <a:r>
            <a:rPr lang="ru-RU" sz="1800" b="0" kern="1200" dirty="0" smtClean="0">
              <a:solidFill>
                <a:srgbClr val="0070C0"/>
              </a:solidFill>
            </a:rPr>
            <a:t>) легкого и трахеи</a:t>
          </a:r>
        </a:p>
      </dsp:txBody>
      <dsp:txXfrm>
        <a:off x="0" y="1750082"/>
        <a:ext cx="6572296" cy="957600"/>
      </dsp:txXfrm>
    </dsp:sp>
    <dsp:sp modelId="{66E2CB9C-C14C-4366-BEE4-4692485C6DF3}">
      <dsp:nvSpPr>
        <dsp:cNvPr id="0" name=""/>
        <dsp:cNvSpPr/>
      </dsp:nvSpPr>
      <dsp:spPr>
        <a:xfrm>
          <a:off x="328614" y="1513922"/>
          <a:ext cx="4600607" cy="4723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892" tIns="0" rIns="1738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Секционный материал</a:t>
          </a:r>
          <a:endParaRPr lang="ru-RU" sz="2000" kern="1200" dirty="0"/>
        </a:p>
      </dsp:txBody>
      <dsp:txXfrm>
        <a:off x="351671" y="1536979"/>
        <a:ext cx="4554493" cy="4262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B5D36-4BD0-4402-B291-118FF74D2BD9}">
      <dsp:nvSpPr>
        <dsp:cNvPr id="0" name=""/>
        <dsp:cNvSpPr/>
      </dsp:nvSpPr>
      <dsp:spPr>
        <a:xfrm>
          <a:off x="0" y="361248"/>
          <a:ext cx="8501122" cy="992250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solidFill>
                <a:srgbClr val="0070C0"/>
              </a:solidFill>
            </a:rPr>
            <a:t>грипп А(Н5</a:t>
          </a:r>
          <a:r>
            <a:rPr lang="en-US" sz="1800" b="0" i="0" kern="1200" dirty="0" smtClean="0">
              <a:solidFill>
                <a:srgbClr val="0070C0"/>
              </a:solidFill>
            </a:rPr>
            <a:t>N1) </a:t>
          </a:r>
          <a:r>
            <a:rPr lang="ru-RU" sz="1800" b="0" i="0" kern="1200" dirty="0" smtClean="0">
              <a:solidFill>
                <a:srgbClr val="0070C0"/>
              </a:solidFill>
            </a:rPr>
            <a:t>ставится на основании положительных результатов ПЦР и </a:t>
          </a:r>
          <a:r>
            <a:rPr lang="ru-RU" sz="1800" b="0" i="0" kern="1200" dirty="0" err="1" smtClean="0">
              <a:solidFill>
                <a:srgbClr val="0070C0"/>
              </a:solidFill>
            </a:rPr>
            <a:t>иммунофлюоресценции</a:t>
          </a:r>
          <a:endParaRPr lang="ru-RU" sz="1800" b="0" i="0" kern="1200" dirty="0">
            <a:solidFill>
              <a:srgbClr val="0070C0"/>
            </a:solidFill>
          </a:endParaRPr>
        </a:p>
      </dsp:txBody>
      <dsp:txXfrm>
        <a:off x="0" y="361248"/>
        <a:ext cx="8501122" cy="992250"/>
      </dsp:txXfrm>
    </dsp:sp>
    <dsp:sp modelId="{A7796C35-A435-4377-B428-8A7B5FFBDF1A}">
      <dsp:nvSpPr>
        <dsp:cNvPr id="0" name=""/>
        <dsp:cNvSpPr/>
      </dsp:nvSpPr>
      <dsp:spPr>
        <a:xfrm>
          <a:off x="425056" y="95568"/>
          <a:ext cx="5950785" cy="531360"/>
        </a:xfrm>
        <a:prstGeom prst="roundRect">
          <a:avLst/>
        </a:prstGeom>
        <a:solidFill>
          <a:srgbClr val="005DA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926" tIns="0" rIns="2249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bg1"/>
              </a:solidFill>
            </a:rPr>
            <a:t>Предварительный  диагноз </a:t>
          </a:r>
          <a:endParaRPr lang="ru-RU" sz="2000" i="0" kern="1200" dirty="0">
            <a:solidFill>
              <a:schemeClr val="bg1"/>
            </a:solidFill>
          </a:endParaRPr>
        </a:p>
      </dsp:txBody>
      <dsp:txXfrm>
        <a:off x="450995" y="121507"/>
        <a:ext cx="5898907" cy="479482"/>
      </dsp:txXfrm>
    </dsp:sp>
    <dsp:sp modelId="{27966EBE-3556-4F39-92AE-FE10C0AD4470}">
      <dsp:nvSpPr>
        <dsp:cNvPr id="0" name=""/>
        <dsp:cNvSpPr/>
      </dsp:nvSpPr>
      <dsp:spPr>
        <a:xfrm>
          <a:off x="0" y="1716378"/>
          <a:ext cx="8501122" cy="14742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solidFill>
                <a:srgbClr val="0070C0"/>
              </a:solidFill>
            </a:rPr>
            <a:t>на основании реакции </a:t>
          </a:r>
          <a:r>
            <a:rPr lang="ru-RU" sz="1800" b="0" i="0" kern="1200" dirty="0" err="1" smtClean="0">
              <a:solidFill>
                <a:srgbClr val="0070C0"/>
              </a:solidFill>
            </a:rPr>
            <a:t>микронейтрализации</a:t>
          </a:r>
          <a:r>
            <a:rPr lang="ru-RU" sz="1800" b="0" i="0" kern="1200" dirty="0" smtClean="0">
              <a:solidFill>
                <a:srgbClr val="0070C0"/>
              </a:solidFill>
            </a:rPr>
            <a:t> или в случаях выделения вируса (Новосибирский центр вирусологии и биотехнологии «Вектор» и Центр специальной лабораторной диагностики и лечения особо опасных и экзотических инфекций, Московская обл. г. Сергиев-Посад)</a:t>
          </a:r>
          <a:endParaRPr lang="ru-RU" sz="1800" b="0" i="0" kern="1200" dirty="0">
            <a:solidFill>
              <a:srgbClr val="0070C0"/>
            </a:solidFill>
          </a:endParaRPr>
        </a:p>
      </dsp:txBody>
      <dsp:txXfrm>
        <a:off x="0" y="1716378"/>
        <a:ext cx="8501122" cy="1474200"/>
      </dsp:txXfrm>
    </dsp:sp>
    <dsp:sp modelId="{068F8216-9E49-40C3-8A0A-7EEFC73D4A60}">
      <dsp:nvSpPr>
        <dsp:cNvPr id="0" name=""/>
        <dsp:cNvSpPr/>
      </dsp:nvSpPr>
      <dsp:spPr>
        <a:xfrm>
          <a:off x="425056" y="1450699"/>
          <a:ext cx="5950785" cy="53136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926" tIns="0" rIns="2249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bg1"/>
              </a:solidFill>
            </a:rPr>
            <a:t>Окончательный диагноз </a:t>
          </a:r>
          <a:endParaRPr lang="ru-RU" sz="2000" i="0" kern="1200" dirty="0">
            <a:solidFill>
              <a:schemeClr val="bg1"/>
            </a:solidFill>
          </a:endParaRPr>
        </a:p>
      </dsp:txBody>
      <dsp:txXfrm>
        <a:off x="450995" y="1476638"/>
        <a:ext cx="5898907" cy="47948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1E183-E08F-454B-A401-B3E7ED3088E5}">
      <dsp:nvSpPr>
        <dsp:cNvPr id="0" name=""/>
        <dsp:cNvSpPr/>
      </dsp:nvSpPr>
      <dsp:spPr>
        <a:xfrm>
          <a:off x="0" y="100012"/>
          <a:ext cx="8429684" cy="268606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ПРЕДПОСЫЛКИ 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ПАНДЕМИИ</a:t>
          </a:r>
          <a:endParaRPr lang="ru-RU" sz="4000" b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100012"/>
        <a:ext cx="8429684" cy="2686064"/>
      </dsp:txXfrm>
    </dsp:sp>
    <dsp:sp modelId="{B49D01A5-BF53-4A18-861A-4790C30297EE}">
      <dsp:nvSpPr>
        <dsp:cNvPr id="0" name=""/>
        <dsp:cNvSpPr/>
      </dsp:nvSpPr>
      <dsp:spPr>
        <a:xfrm>
          <a:off x="4116" y="2771792"/>
          <a:ext cx="2807150" cy="3303313"/>
        </a:xfrm>
        <a:prstGeom prst="rect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Способность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заражать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человека</a:t>
          </a:r>
          <a:endParaRPr lang="ru-RU" sz="2400" b="0" kern="1200" dirty="0">
            <a:latin typeface="+mn-lt"/>
          </a:endParaRPr>
        </a:p>
      </dsp:txBody>
      <dsp:txXfrm>
        <a:off x="4116" y="2771792"/>
        <a:ext cx="2807150" cy="3303313"/>
      </dsp:txXfrm>
    </dsp:sp>
    <dsp:sp modelId="{5C127DB3-75D8-4051-8105-5AE47799E30C}">
      <dsp:nvSpPr>
        <dsp:cNvPr id="0" name=""/>
        <dsp:cNvSpPr/>
      </dsp:nvSpPr>
      <dsp:spPr>
        <a:xfrm>
          <a:off x="2811266" y="2754643"/>
          <a:ext cx="2807150" cy="3303313"/>
        </a:xfrm>
        <a:prstGeom prst="rect">
          <a:avLst/>
        </a:prstGeom>
        <a:solidFill>
          <a:srgbClr val="22518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Способность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размножаться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в организме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и вызывать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заболевание</a:t>
          </a:r>
          <a:endParaRPr lang="ru-RU" sz="2400" b="0" kern="1200" dirty="0">
            <a:latin typeface="+mn-lt"/>
          </a:endParaRPr>
        </a:p>
      </dsp:txBody>
      <dsp:txXfrm>
        <a:off x="2811266" y="2754643"/>
        <a:ext cx="2807150" cy="3303313"/>
      </dsp:txXfrm>
    </dsp:sp>
    <dsp:sp modelId="{E2E8A8BB-BFF7-45A7-B6FB-BAC8797685F9}">
      <dsp:nvSpPr>
        <dsp:cNvPr id="0" name=""/>
        <dsp:cNvSpPr/>
      </dsp:nvSpPr>
      <dsp:spPr>
        <a:xfrm>
          <a:off x="5618417" y="2754643"/>
          <a:ext cx="2807150" cy="330331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Способность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эффективно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передаваться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от одного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человека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n-lt"/>
            </a:rPr>
            <a:t>к другому</a:t>
          </a:r>
          <a:endParaRPr lang="ru-RU" sz="2400" b="0" kern="1200" dirty="0">
            <a:latin typeface="+mn-lt"/>
          </a:endParaRPr>
        </a:p>
      </dsp:txBody>
      <dsp:txXfrm>
        <a:off x="5618417" y="2754643"/>
        <a:ext cx="2807150" cy="3303313"/>
      </dsp:txXfrm>
    </dsp:sp>
    <dsp:sp modelId="{0050C801-62B1-4AC0-A062-4C5A95B6018C}">
      <dsp:nvSpPr>
        <dsp:cNvPr id="0" name=""/>
        <dsp:cNvSpPr/>
      </dsp:nvSpPr>
      <dsp:spPr>
        <a:xfrm>
          <a:off x="0" y="6046511"/>
          <a:ext cx="8429684" cy="440058"/>
        </a:xfrm>
        <a:prstGeom prst="rect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7629F-9284-4E33-A504-36797A315AD9}">
      <dsp:nvSpPr>
        <dsp:cNvPr id="0" name=""/>
        <dsp:cNvSpPr/>
      </dsp:nvSpPr>
      <dsp:spPr>
        <a:xfrm>
          <a:off x="0" y="0"/>
          <a:ext cx="8572522" cy="452570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9060" rIns="18000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При одновременной </a:t>
          </a:r>
          <a:r>
            <a:rPr lang="ru-RU" sz="2600" b="1" kern="1200" dirty="0" smtClean="0">
              <a:solidFill>
                <a:schemeClr val="bg1"/>
              </a:solidFill>
              <a:latin typeface="+mn-lt"/>
            </a:rPr>
            <a:t> </a:t>
          </a:r>
          <a:r>
            <a:rPr lang="ru-RU" sz="2600" b="1" kern="1200" dirty="0" err="1" smtClean="0">
              <a:solidFill>
                <a:schemeClr val="bg1"/>
              </a:solidFill>
              <a:latin typeface="+mn-lt"/>
              <a:cs typeface="Times New Roman" pitchFamily="18" charset="0"/>
            </a:rPr>
            <a:t>коинфекции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 людей птичьим и</a:t>
          </a:r>
          <a:r>
            <a:rPr lang="ru-RU" sz="2600" b="1" kern="1200" dirty="0" smtClean="0">
              <a:solidFill>
                <a:schemeClr val="bg1"/>
              </a:solidFill>
              <a:latin typeface="+mn-lt"/>
            </a:rPr>
            <a:t> 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человеческим вирусом  с </a:t>
          </a:r>
          <a:r>
            <a:rPr lang="ru-RU" sz="2600" b="1" kern="1200" dirty="0" smtClean="0">
              <a:solidFill>
                <a:schemeClr val="bg1"/>
              </a:solidFill>
              <a:latin typeface="+mn-lt"/>
            </a:rPr>
            <a:t>  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возникновением </a:t>
          </a:r>
          <a:r>
            <a:rPr lang="ru-RU" sz="2600" b="1" kern="1200" dirty="0" err="1" smtClean="0">
              <a:solidFill>
                <a:schemeClr val="bg1"/>
              </a:solidFill>
              <a:latin typeface="+mn-lt"/>
              <a:cs typeface="Times New Roman" pitchFamily="18" charset="0"/>
            </a:rPr>
            <a:t>вирусов-реассортантов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, которые несут </a:t>
          </a:r>
          <a:r>
            <a:rPr lang="ru-RU" sz="2600" b="1" kern="1200" dirty="0" smtClean="0">
              <a:solidFill>
                <a:schemeClr val="bg1"/>
              </a:solidFill>
              <a:latin typeface="+mn-lt"/>
            </a:rPr>
            <a:t>  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в </a:t>
          </a:r>
          <a:r>
            <a:rPr lang="ru-RU" sz="2600" b="1" kern="1200" dirty="0" smtClean="0">
              <a:solidFill>
                <a:schemeClr val="bg1"/>
              </a:solidFill>
              <a:latin typeface="+mn-lt"/>
            </a:rPr>
            <a:t>себ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е как гены птичьего</a:t>
          </a:r>
          <a:r>
            <a:rPr lang="ru-RU" sz="2600" b="1" kern="1200" dirty="0" smtClean="0">
              <a:solidFill>
                <a:schemeClr val="bg1"/>
              </a:solidFill>
              <a:latin typeface="+mn-lt"/>
            </a:rPr>
            <a:t> 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вируса </a:t>
          </a:r>
          <a:r>
            <a:rPr lang="ru-RU" sz="2600" b="1" kern="1200" dirty="0" smtClean="0">
              <a:solidFill>
                <a:schemeClr val="bg1"/>
              </a:solidFill>
              <a:latin typeface="+mn-lt"/>
            </a:rPr>
            <a:t> 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(пов</a:t>
          </a:r>
          <a:r>
            <a:rPr lang="ru-RU" sz="2600" b="1" kern="1200" dirty="0" smtClean="0">
              <a:solidFill>
                <a:schemeClr val="bg1"/>
              </a:solidFill>
              <a:latin typeface="+mn-lt"/>
            </a:rPr>
            <a:t>е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рхностные) так и </a:t>
          </a:r>
          <a:r>
            <a:rPr lang="ru-RU" sz="2600" b="1" kern="1200" dirty="0" smtClean="0">
              <a:solidFill>
                <a:schemeClr val="bg1"/>
              </a:solidFill>
              <a:latin typeface="+mn-lt"/>
            </a:rPr>
            <a:t/>
          </a:r>
          <a:br>
            <a:rPr lang="ru-RU" sz="2600" b="1" kern="1200" dirty="0" smtClean="0">
              <a:solidFill>
                <a:schemeClr val="bg1"/>
              </a:solidFill>
              <a:latin typeface="+mn-lt"/>
            </a:rPr>
          </a:b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человеческого</a:t>
          </a:r>
          <a:r>
            <a:rPr lang="ru-RU" sz="2600" b="1" kern="1200" dirty="0" smtClean="0">
              <a:solidFill>
                <a:schemeClr val="bg1"/>
              </a:solidFill>
              <a:latin typeface="+mn-lt"/>
            </a:rPr>
            <a:t> (внутренние)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 может возникнуть новый пандемический вирус, который будет </a:t>
          </a:r>
          <a:r>
            <a:rPr lang="ru-RU" sz="2600" b="1" kern="1200" dirty="0" err="1" smtClean="0">
              <a:solidFill>
                <a:schemeClr val="bg1"/>
              </a:solidFill>
              <a:latin typeface="+mn-lt"/>
              <a:cs typeface="Times New Roman" pitchFamily="18" charset="0"/>
            </a:rPr>
            <a:t>высококонтагиозный</a:t>
          </a:r>
          <a:r>
            <a:rPr lang="ru-RU" sz="2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 как  возбудитель птичьего гриппа, но распространяющийся также легко  (воздушно-капельным путем), как вирус гриппа человека</a:t>
          </a:r>
          <a:endParaRPr lang="ru-RU" sz="2600" kern="1200" dirty="0">
            <a:solidFill>
              <a:schemeClr val="bg1"/>
            </a:solidFill>
            <a:latin typeface="+mn-lt"/>
          </a:endParaRPr>
        </a:p>
      </dsp:txBody>
      <dsp:txXfrm>
        <a:off x="220927" y="220927"/>
        <a:ext cx="8130668" cy="408385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08411-177E-4C3A-9692-BED072D7748D}">
      <dsp:nvSpPr>
        <dsp:cNvPr id="0" name=""/>
        <dsp:cNvSpPr/>
      </dsp:nvSpPr>
      <dsp:spPr>
        <a:xfrm>
          <a:off x="0" y="0"/>
          <a:ext cx="8572560" cy="489584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bg1"/>
              </a:solidFill>
              <a:latin typeface="+mn-lt"/>
            </a:rPr>
            <a:t>прогнозирует появление  в ближайшие годы нового </a:t>
          </a:r>
          <a:r>
            <a:rPr lang="ru-RU" sz="2400" b="1" kern="1200" dirty="0" err="1" smtClean="0">
              <a:solidFill>
                <a:schemeClr val="bg1"/>
              </a:solidFill>
              <a:latin typeface="+mn-lt"/>
            </a:rPr>
            <a:t>антигенного</a:t>
          </a:r>
          <a:r>
            <a:rPr lang="ru-RU" sz="2400" b="1" kern="1200" dirty="0" smtClean="0">
              <a:solidFill>
                <a:schemeClr val="bg1"/>
              </a:solidFill>
              <a:latin typeface="+mn-lt"/>
            </a:rPr>
            <a:t> варианта вируса гриппа, что может привести к развитию крупной пандемии  гриппа с 4-5 кратным ростом заболеваемости и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bg1"/>
              </a:solidFill>
              <a:latin typeface="+mn-lt"/>
            </a:rPr>
            <a:t>5-10 кратным  ростом смертности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400" b="1" kern="1200" dirty="0" smtClean="0">
            <a:solidFill>
              <a:schemeClr val="bg1"/>
            </a:solidFill>
            <a:latin typeface="+mn-lt"/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400" b="1" kern="1200" dirty="0" smtClean="0">
            <a:solidFill>
              <a:schemeClr val="bg1"/>
            </a:solidFill>
            <a:latin typeface="+mn-lt"/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400" b="1" kern="1200" dirty="0" smtClean="0">
            <a:solidFill>
              <a:schemeClr val="bg1"/>
            </a:solidFill>
            <a:latin typeface="Times New Roman" pitchFamily="18" charset="0"/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</a:rPr>
            <a:t>ВОЗ  определила  ситуацию 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</a:rPr>
            <a:t>по  гриппу  в настоящее время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</a:rPr>
            <a:t>как 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itchFamily="18" charset="0"/>
            </a:rPr>
            <a:t>межпандемическую</a:t>
          </a:r>
          <a:endParaRPr lang="ru-RU" sz="2400" kern="1200" dirty="0">
            <a:solidFill>
              <a:schemeClr val="bg1"/>
            </a:solidFill>
            <a:latin typeface="+mn-lt"/>
          </a:endParaRPr>
        </a:p>
      </dsp:txBody>
      <dsp:txXfrm>
        <a:off x="238996" y="238996"/>
        <a:ext cx="8094568" cy="4417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6E313-0C81-497C-8D59-9B595768149C}">
      <dsp:nvSpPr>
        <dsp:cNvPr id="0" name=""/>
        <dsp:cNvSpPr/>
      </dsp:nvSpPr>
      <dsp:spPr>
        <a:xfrm>
          <a:off x="3291839" y="589"/>
          <a:ext cx="4937760" cy="2299055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solidFill>
                <a:srgbClr val="002060"/>
              </a:solidFill>
            </a:rPr>
            <a:t>от 20 до 100 млн. погибших</a:t>
          </a:r>
          <a:endParaRPr lang="ru-RU" sz="2600" kern="1200" dirty="0">
            <a:solidFill>
              <a:srgbClr val="002060"/>
            </a:solidFill>
          </a:endParaRPr>
        </a:p>
      </dsp:txBody>
      <dsp:txXfrm>
        <a:off x="3291839" y="287971"/>
        <a:ext cx="4075614" cy="1724291"/>
      </dsp:txXfrm>
    </dsp:sp>
    <dsp:sp modelId="{B97B9467-F4FF-410C-B898-570B5C7A0482}">
      <dsp:nvSpPr>
        <dsp:cNvPr id="0" name=""/>
        <dsp:cNvSpPr/>
      </dsp:nvSpPr>
      <dsp:spPr>
        <a:xfrm>
          <a:off x="0" y="589"/>
          <a:ext cx="3291840" cy="2299055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пандемия "испанки"</a:t>
          </a:r>
          <a:endParaRPr lang="ru-RU" sz="3200" kern="1200" dirty="0"/>
        </a:p>
      </dsp:txBody>
      <dsp:txXfrm>
        <a:off x="112231" y="112820"/>
        <a:ext cx="3067378" cy="2074593"/>
      </dsp:txXfrm>
    </dsp:sp>
    <dsp:sp modelId="{0773667C-9523-4108-9814-049535037F17}">
      <dsp:nvSpPr>
        <dsp:cNvPr id="0" name=""/>
        <dsp:cNvSpPr/>
      </dsp:nvSpPr>
      <dsp:spPr>
        <a:xfrm>
          <a:off x="3291839" y="2529550"/>
          <a:ext cx="4937760" cy="2299055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solidFill>
                <a:srgbClr val="002060"/>
              </a:solidFill>
            </a:rPr>
            <a:t>более 1,5 млн. человек погибло</a:t>
          </a:r>
          <a:endParaRPr lang="ru-RU" sz="2600" kern="1200" dirty="0">
            <a:solidFill>
              <a:srgbClr val="002060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solidFill>
                <a:srgbClr val="002060"/>
              </a:solidFill>
            </a:rPr>
            <a:t>экономический ущерб 32 млрд. долларов</a:t>
          </a:r>
          <a:endParaRPr lang="ru-RU" sz="2600" kern="1200" dirty="0">
            <a:solidFill>
              <a:srgbClr val="002060"/>
            </a:solidFill>
          </a:endParaRPr>
        </a:p>
      </dsp:txBody>
      <dsp:txXfrm>
        <a:off x="3291839" y="2816932"/>
        <a:ext cx="4075614" cy="1724291"/>
      </dsp:txXfrm>
    </dsp:sp>
    <dsp:sp modelId="{04BC4DE8-A410-4D36-8BB0-1ACD37E857B1}">
      <dsp:nvSpPr>
        <dsp:cNvPr id="0" name=""/>
        <dsp:cNvSpPr/>
      </dsp:nvSpPr>
      <dsp:spPr>
        <a:xfrm>
          <a:off x="0" y="2529550"/>
          <a:ext cx="3291840" cy="2299055"/>
        </a:xfrm>
        <a:prstGeom prst="roundRect">
          <a:avLst/>
        </a:prstGeom>
        <a:solidFill>
          <a:srgbClr val="2962A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200" kern="1200" dirty="0" smtClean="0"/>
            <a:t>пандемия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200" kern="1200" dirty="0" smtClean="0"/>
            <a:t>1957 и 1968 гг.</a:t>
          </a:r>
          <a:endParaRPr lang="ru-RU" sz="3200" kern="1200" dirty="0"/>
        </a:p>
      </dsp:txBody>
      <dsp:txXfrm>
        <a:off x="112231" y="2641781"/>
        <a:ext cx="3067378" cy="20745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80C4D-94E8-4FFC-AAD6-1CBDCED5E7D3}">
      <dsp:nvSpPr>
        <dsp:cNvPr id="0" name=""/>
        <dsp:cNvSpPr/>
      </dsp:nvSpPr>
      <dsp:spPr>
        <a:xfrm rot="10800000">
          <a:off x="1549109" y="1022"/>
          <a:ext cx="6269338" cy="1968197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7921" tIns="99060" rIns="184912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Все они относятся к РНК-содержащим </a:t>
          </a:r>
          <a:r>
            <a:rPr lang="ru-RU" sz="2600" kern="1200" dirty="0" err="1" smtClean="0"/>
            <a:t>ортомиксовирусам</a:t>
          </a:r>
          <a:r>
            <a:rPr lang="ru-RU" sz="2600" kern="1200" dirty="0" smtClean="0"/>
            <a:t> (семейство </a:t>
          </a:r>
          <a:r>
            <a:rPr lang="en-US" sz="2600" kern="1200" dirty="0" err="1" smtClean="0"/>
            <a:t>Orthomyxoviridae</a:t>
          </a:r>
          <a:r>
            <a:rPr lang="ru-RU" sz="2600" kern="1200" dirty="0" smtClean="0"/>
            <a:t>)</a:t>
          </a:r>
          <a:endParaRPr lang="ru-RU" sz="2600" kern="1200" dirty="0"/>
        </a:p>
      </dsp:txBody>
      <dsp:txXfrm rot="10800000">
        <a:off x="2041158" y="1022"/>
        <a:ext cx="5777289" cy="1968197"/>
      </dsp:txXfrm>
    </dsp:sp>
    <dsp:sp modelId="{AE846001-4CDC-4643-A232-050896600085}">
      <dsp:nvSpPr>
        <dsp:cNvPr id="0" name=""/>
        <dsp:cNvSpPr/>
      </dsp:nvSpPr>
      <dsp:spPr>
        <a:xfrm>
          <a:off x="825550" y="1022"/>
          <a:ext cx="1968197" cy="196819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6EF4755-5375-4357-9B15-940F9C0781D2}">
      <dsp:nvSpPr>
        <dsp:cNvPr id="0" name=""/>
        <dsp:cNvSpPr/>
      </dsp:nvSpPr>
      <dsp:spPr>
        <a:xfrm rot="10800000">
          <a:off x="1523888" y="2556742"/>
          <a:ext cx="6302965" cy="1968197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7921" tIns="99060" rIns="184912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Наибольшее эпидемиологическое значение имеют вирусы гриппа типа А, что связано с их высокой способностью к изменчивости</a:t>
          </a:r>
          <a:endParaRPr lang="ru-RU" sz="2600" kern="1200" dirty="0"/>
        </a:p>
      </dsp:txBody>
      <dsp:txXfrm rot="10800000">
        <a:off x="2015937" y="2556742"/>
        <a:ext cx="5810916" cy="1968197"/>
      </dsp:txXfrm>
    </dsp:sp>
    <dsp:sp modelId="{69702BC3-3FBE-463C-8B66-EC4DFE5C5919}">
      <dsp:nvSpPr>
        <dsp:cNvPr id="0" name=""/>
        <dsp:cNvSpPr/>
      </dsp:nvSpPr>
      <dsp:spPr>
        <a:xfrm>
          <a:off x="817143" y="2556742"/>
          <a:ext cx="1968197" cy="196819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2F811-7A6E-42EA-B5D7-FC56157E3B73}">
      <dsp:nvSpPr>
        <dsp:cNvPr id="0" name=""/>
        <dsp:cNvSpPr/>
      </dsp:nvSpPr>
      <dsp:spPr>
        <a:xfrm>
          <a:off x="6643664" y="646505"/>
          <a:ext cx="2324221" cy="22110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B1253A-723C-43A9-B980-F18C37B7E7B5}">
      <dsp:nvSpPr>
        <dsp:cNvPr id="0" name=""/>
        <dsp:cNvSpPr/>
      </dsp:nvSpPr>
      <dsp:spPr>
        <a:xfrm>
          <a:off x="311881" y="2061678"/>
          <a:ext cx="3846423" cy="35473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D324E12-8F82-4726-81FC-0EB349A923FB}">
      <dsp:nvSpPr>
        <dsp:cNvPr id="0" name=""/>
        <dsp:cNvSpPr/>
      </dsp:nvSpPr>
      <dsp:spPr>
        <a:xfrm rot="10800000">
          <a:off x="357179" y="214328"/>
          <a:ext cx="7955521" cy="144617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70688" rIns="180000" bIns="170688" numCol="1" spcCol="1270" anchor="b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2400" kern="1200" dirty="0" smtClean="0"/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2400" kern="1200" dirty="0" smtClean="0"/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/>
            <a:t>Разделение вируса гриппа А на </a:t>
          </a:r>
          <a:r>
            <a:rPr lang="ru-RU" sz="2400" kern="1200" dirty="0" err="1" smtClean="0"/>
            <a:t>субтипы</a:t>
          </a:r>
          <a:r>
            <a:rPr lang="ru-RU" sz="2400" kern="1200" dirty="0" smtClean="0"/>
            <a:t> (подтипы) основано на различиях в </a:t>
          </a:r>
          <a:r>
            <a:rPr lang="ru-RU" sz="2400" kern="1200" dirty="0" err="1" smtClean="0"/>
            <a:t>антигенных</a:t>
          </a:r>
          <a:r>
            <a:rPr lang="ru-RU" sz="2400" kern="1200" dirty="0" smtClean="0"/>
            <a:t> свойствах 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/>
            <a:t>двух его поверхностных гликопротеидов: </a:t>
          </a:r>
        </a:p>
      </dsp:txBody>
      <dsp:txXfrm rot="10800000">
        <a:off x="427775" y="284924"/>
        <a:ext cx="7814329" cy="13049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5E02A-7AD4-42D3-B5AA-CC83C2E85784}">
      <dsp:nvSpPr>
        <dsp:cNvPr id="0" name=""/>
        <dsp:cNvSpPr/>
      </dsp:nvSpPr>
      <dsp:spPr>
        <a:xfrm>
          <a:off x="0" y="114012"/>
          <a:ext cx="8229600" cy="151632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/>
            <a:t>"</a:t>
          </a:r>
          <a:r>
            <a:rPr lang="ru-RU" sz="2800" b="1" kern="1200" dirty="0" err="1" smtClean="0"/>
            <a:t>антигенный</a:t>
          </a:r>
          <a:r>
            <a:rPr lang="ru-RU" sz="2800" b="1" kern="1200" dirty="0" smtClean="0"/>
            <a:t> дрейф"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i="1" kern="1200" dirty="0" smtClean="0"/>
            <a:t>или точечные мутации, обусловленные мутациями в геноме вируса</a:t>
          </a:r>
        </a:p>
      </dsp:txBody>
      <dsp:txXfrm>
        <a:off x="74021" y="188033"/>
        <a:ext cx="8081558" cy="1368278"/>
      </dsp:txXfrm>
    </dsp:sp>
    <dsp:sp modelId="{5183AC79-1D92-432F-8C2C-914EE5BCA6AF}">
      <dsp:nvSpPr>
        <dsp:cNvPr id="0" name=""/>
        <dsp:cNvSpPr/>
      </dsp:nvSpPr>
      <dsp:spPr>
        <a:xfrm>
          <a:off x="0" y="1517356"/>
          <a:ext cx="8229600" cy="46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400" kern="1200" dirty="0"/>
        </a:p>
      </dsp:txBody>
      <dsp:txXfrm>
        <a:off x="0" y="1517356"/>
        <a:ext cx="8229600" cy="465750"/>
      </dsp:txXfrm>
    </dsp:sp>
    <dsp:sp modelId="{8850A1B0-0266-4115-A19B-85451568B629}">
      <dsp:nvSpPr>
        <dsp:cNvPr id="0" name=""/>
        <dsp:cNvSpPr/>
      </dsp:nvSpPr>
      <dsp:spPr>
        <a:xfrm>
          <a:off x="0" y="1983106"/>
          <a:ext cx="8229600" cy="1516320"/>
        </a:xfrm>
        <a:prstGeom prst="roundRect">
          <a:avLst/>
        </a:prstGeom>
        <a:solidFill>
          <a:srgbClr val="005DA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/>
            <a:t>"</a:t>
          </a:r>
          <a:r>
            <a:rPr lang="ru-RU" sz="2800" b="1" kern="1200" dirty="0" err="1" smtClean="0"/>
            <a:t>шифтовые</a:t>
          </a:r>
          <a:r>
            <a:rPr lang="ru-RU" sz="2800" b="1" kern="1200" dirty="0" smtClean="0"/>
            <a:t> изменения",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i="1" kern="1200" dirty="0" smtClean="0"/>
            <a:t>обусловленные заменой НА или </a:t>
          </a:r>
          <a:r>
            <a:rPr lang="en-US" sz="2400" i="1" kern="1200" dirty="0" smtClean="0"/>
            <a:t>NA</a:t>
          </a:r>
          <a:r>
            <a:rPr lang="ru-RU" sz="2400" i="1" kern="1200" dirty="0" smtClean="0"/>
            <a:t>, или обоих этих белков на новые</a:t>
          </a:r>
          <a:endParaRPr lang="ru-RU" sz="2400" i="1" kern="1200" dirty="0"/>
        </a:p>
      </dsp:txBody>
      <dsp:txXfrm>
        <a:off x="74021" y="2057127"/>
        <a:ext cx="8081558" cy="1368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5E02A-7AD4-42D3-B5AA-CC83C2E85784}">
      <dsp:nvSpPr>
        <dsp:cNvPr id="0" name=""/>
        <dsp:cNvSpPr/>
      </dsp:nvSpPr>
      <dsp:spPr>
        <a:xfrm>
          <a:off x="0" y="281602"/>
          <a:ext cx="8229600" cy="179010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i="0" kern="1200" dirty="0" smtClean="0"/>
            <a:t>в</a:t>
          </a:r>
          <a:r>
            <a:rPr lang="ru-RU" sz="2400" i="0" kern="1200" baseline="0" dirty="0" smtClean="0"/>
            <a:t> результате "</a:t>
          </a:r>
          <a:r>
            <a:rPr lang="ru-RU" sz="2400" i="0" kern="1200" baseline="0" dirty="0" err="1" smtClean="0"/>
            <a:t>шифтовых</a:t>
          </a:r>
          <a:r>
            <a:rPr lang="ru-RU" sz="2400" i="0" kern="1200" baseline="0" dirty="0" smtClean="0"/>
            <a:t>" изменений, замены с помощью </a:t>
          </a:r>
          <a:r>
            <a:rPr lang="ru-RU" sz="2400" i="0" kern="1200" baseline="0" dirty="0" err="1" smtClean="0"/>
            <a:t>реассортации</a:t>
          </a:r>
          <a:r>
            <a:rPr lang="ru-RU" sz="2400" i="0" kern="1200" baseline="0" dirty="0" smtClean="0"/>
            <a:t> сегмента генома вируса гриппа человека на соответствующий сегмент генома другого вируса (например, животного происхождения)</a:t>
          </a:r>
          <a:endParaRPr lang="ru-RU" sz="2400" i="0" kern="1200" dirty="0" smtClean="0"/>
        </a:p>
      </dsp:txBody>
      <dsp:txXfrm>
        <a:off x="87385" y="368987"/>
        <a:ext cx="8054830" cy="1615330"/>
      </dsp:txXfrm>
    </dsp:sp>
    <dsp:sp modelId="{5183AC79-1D92-432F-8C2C-914EE5BCA6AF}">
      <dsp:nvSpPr>
        <dsp:cNvPr id="0" name=""/>
        <dsp:cNvSpPr/>
      </dsp:nvSpPr>
      <dsp:spPr>
        <a:xfrm>
          <a:off x="0" y="1820444"/>
          <a:ext cx="8229600" cy="431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300" i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300" i="0" kern="1200" dirty="0"/>
        </a:p>
      </dsp:txBody>
      <dsp:txXfrm>
        <a:off x="0" y="1820444"/>
        <a:ext cx="8229600" cy="431077"/>
      </dsp:txXfrm>
    </dsp:sp>
    <dsp:sp modelId="{8850A1B0-0266-4115-A19B-85451568B629}">
      <dsp:nvSpPr>
        <dsp:cNvPr id="0" name=""/>
        <dsp:cNvSpPr/>
      </dsp:nvSpPr>
      <dsp:spPr>
        <a:xfrm>
          <a:off x="0" y="2251521"/>
          <a:ext cx="8229600" cy="1790100"/>
        </a:xfrm>
        <a:prstGeom prst="roundRect">
          <a:avLst/>
        </a:prstGeom>
        <a:solidFill>
          <a:srgbClr val="22518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i="0" kern="1200" dirty="0" smtClean="0"/>
            <a:t>сохранение</a:t>
          </a:r>
          <a:r>
            <a:rPr lang="ru-RU" sz="2400" i="0" kern="1200" baseline="0" dirty="0" smtClean="0"/>
            <a:t> в скрытой циркуляции среди людей или в форме длительной персистенции в организме человека "старых" вирусов гриппа, возвращающихся при ослаблении к ним коллективного иммунитета</a:t>
          </a:r>
          <a:endParaRPr lang="ru-RU" sz="2400" i="0" kern="1200" dirty="0"/>
        </a:p>
      </dsp:txBody>
      <dsp:txXfrm>
        <a:off x="87385" y="2338906"/>
        <a:ext cx="8054830" cy="16153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BD450-D5D7-44E4-857B-029C40A2FCEF}">
      <dsp:nvSpPr>
        <dsp:cNvPr id="0" name=""/>
        <dsp:cNvSpPr/>
      </dsp:nvSpPr>
      <dsp:spPr>
        <a:xfrm>
          <a:off x="0" y="0"/>
          <a:ext cx="8229600" cy="1495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домашних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(свиньи, лошади) </a:t>
          </a:r>
          <a:endParaRPr lang="ru-RU" sz="2400" b="0" i="1" kern="1200" dirty="0">
            <a:solidFill>
              <a:schemeClr val="bg1"/>
            </a:solidFill>
          </a:endParaRPr>
        </a:p>
      </dsp:txBody>
      <dsp:txXfrm>
        <a:off x="1795493" y="0"/>
        <a:ext cx="6434106" cy="1495733"/>
      </dsp:txXfrm>
    </dsp:sp>
    <dsp:sp modelId="{006235D5-7195-4A8F-8341-7EDE540380A8}">
      <dsp:nvSpPr>
        <dsp:cNvPr id="0" name=""/>
        <dsp:cNvSpPr/>
      </dsp:nvSpPr>
      <dsp:spPr>
        <a:xfrm>
          <a:off x="149573" y="149573"/>
          <a:ext cx="1645920" cy="11965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E577776-BD00-46F0-98E1-B430DB2A0282}">
      <dsp:nvSpPr>
        <dsp:cNvPr id="0" name=""/>
        <dsp:cNvSpPr/>
      </dsp:nvSpPr>
      <dsp:spPr>
        <a:xfrm>
          <a:off x="0" y="1645306"/>
          <a:ext cx="8229600" cy="1495733"/>
        </a:xfrm>
        <a:prstGeom prst="roundRect">
          <a:avLst>
            <a:gd name="adj" fmla="val 10000"/>
          </a:avLst>
        </a:prstGeom>
        <a:solidFill>
          <a:srgbClr val="005DA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диких</a:t>
          </a:r>
          <a:r>
            <a: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(норки, тюлени, китообразные и др.)</a:t>
          </a:r>
          <a:endParaRPr lang="ru-RU" sz="2400" b="0" i="1" kern="1200" dirty="0">
            <a:solidFill>
              <a:schemeClr val="bg1"/>
            </a:solidFill>
          </a:endParaRPr>
        </a:p>
      </dsp:txBody>
      <dsp:txXfrm>
        <a:off x="1795493" y="1645306"/>
        <a:ext cx="6434106" cy="1495733"/>
      </dsp:txXfrm>
    </dsp:sp>
    <dsp:sp modelId="{0EF0A51E-A875-4ECE-8AE3-FF403CE0780A}">
      <dsp:nvSpPr>
        <dsp:cNvPr id="0" name=""/>
        <dsp:cNvSpPr/>
      </dsp:nvSpPr>
      <dsp:spPr>
        <a:xfrm>
          <a:off x="149573" y="1794879"/>
          <a:ext cx="1645920" cy="11965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FE86796-8714-402B-B60B-1AAE07C130B4}">
      <dsp:nvSpPr>
        <dsp:cNvPr id="0" name=""/>
        <dsp:cNvSpPr/>
      </dsp:nvSpPr>
      <dsp:spPr>
        <a:xfrm>
          <a:off x="0" y="3290612"/>
          <a:ext cx="8229600" cy="1495733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Есть сообщения о гибели в зоопарках тигров и леопардов, кошек и собак, которых кормили инфицированной птицей</a:t>
          </a:r>
          <a:endParaRPr lang="ru-RU" sz="2400" b="0" i="1" kern="1200" dirty="0">
            <a:solidFill>
              <a:schemeClr val="bg1"/>
            </a:solidFill>
          </a:endParaRPr>
        </a:p>
      </dsp:txBody>
      <dsp:txXfrm>
        <a:off x="1795493" y="3290612"/>
        <a:ext cx="6434106" cy="1495733"/>
      </dsp:txXfrm>
    </dsp:sp>
    <dsp:sp modelId="{88D9EF8B-C5A8-4BC1-85F5-EE8E56D7292A}">
      <dsp:nvSpPr>
        <dsp:cNvPr id="0" name=""/>
        <dsp:cNvSpPr/>
      </dsp:nvSpPr>
      <dsp:spPr>
        <a:xfrm>
          <a:off x="149573" y="3440186"/>
          <a:ext cx="1645920" cy="11965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1617F-E239-42B8-8A4F-2595F9CF8FA3}">
      <dsp:nvSpPr>
        <dsp:cNvPr id="0" name=""/>
        <dsp:cNvSpPr/>
      </dsp:nvSpPr>
      <dsp:spPr>
        <a:xfrm>
          <a:off x="0" y="1864353"/>
          <a:ext cx="8229600" cy="129285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Вирусы, вызвавшие предыдущие пандемии гриппа, по-видимому, передавались человеку от птиц через "посредников", которыми, вероятно, являлись свиньи</a:t>
          </a:r>
          <a:endParaRPr lang="ru-RU" sz="2400" kern="1200" dirty="0"/>
        </a:p>
      </dsp:txBody>
      <dsp:txXfrm>
        <a:off x="63112" y="1927465"/>
        <a:ext cx="8103376" cy="1166626"/>
      </dsp:txXfrm>
    </dsp:sp>
    <dsp:sp modelId="{E790E935-6A49-4AE6-A626-15BD34266E8F}">
      <dsp:nvSpPr>
        <dsp:cNvPr id="0" name=""/>
        <dsp:cNvSpPr/>
      </dsp:nvSpPr>
      <dsp:spPr>
        <a:xfrm>
          <a:off x="0" y="5221938"/>
          <a:ext cx="8229600" cy="993167"/>
        </a:xfrm>
        <a:prstGeom prst="roundRect">
          <a:avLst/>
        </a:prstGeom>
        <a:solidFill>
          <a:srgbClr val="2962A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Вирус </a:t>
          </a:r>
          <a:r>
            <a:rPr lang="ru-RU" sz="2400" kern="1200" dirty="0" err="1" smtClean="0"/>
            <a:t>субтипа</a:t>
          </a:r>
          <a:r>
            <a:rPr lang="ru-RU" sz="2400" kern="1200" dirty="0" smtClean="0"/>
            <a:t> </a:t>
          </a:r>
          <a:r>
            <a:rPr lang="en-US" sz="2400" kern="1200" dirty="0" smtClean="0"/>
            <a:t>H5N1</a:t>
          </a:r>
          <a:r>
            <a:rPr lang="ru-RU" sz="2400" kern="1200" dirty="0" smtClean="0"/>
            <a:t> обнаружил способность передаваться людям непосредственно от птиц</a:t>
          </a:r>
          <a:endParaRPr lang="ru-RU" sz="2400" kern="1200" dirty="0"/>
        </a:p>
      </dsp:txBody>
      <dsp:txXfrm>
        <a:off x="48482" y="5270420"/>
        <a:ext cx="8132636" cy="8962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FB0BF-DCC6-4E30-AE9B-A07A33DC4218}">
      <dsp:nvSpPr>
        <dsp:cNvPr id="0" name=""/>
        <dsp:cNvSpPr/>
      </dsp:nvSpPr>
      <dsp:spPr>
        <a:xfrm>
          <a:off x="0" y="0"/>
          <a:ext cx="8229600" cy="23330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2000" tIns="99060" rIns="18000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штаммы </a:t>
          </a:r>
          <a:r>
            <a:rPr lang="ru-RU" sz="2600" kern="1200" dirty="0" err="1" smtClean="0"/>
            <a:t>высокопатогенного</a:t>
          </a:r>
          <a:r>
            <a:rPr lang="ru-RU" sz="2600" kern="1200" dirty="0" smtClean="0"/>
            <a:t> ВГП (</a:t>
          </a:r>
          <a:r>
            <a:rPr lang="en-US" sz="2600" kern="1200" dirty="0" smtClean="0"/>
            <a:t>highly pathogenic avian influenza – HPAI)</a:t>
          </a:r>
          <a:r>
            <a:rPr lang="ru-RU" sz="2600" kern="1200" dirty="0" smtClean="0"/>
            <a:t>, при котором смертность птицы достигает практически 100 %. К этой группе относят вирусы </a:t>
          </a:r>
          <a:r>
            <a:rPr lang="ru-RU" sz="2600" kern="1200" dirty="0" err="1" smtClean="0"/>
            <a:t>субтипов</a:t>
          </a:r>
          <a:r>
            <a:rPr lang="en-US" sz="2600" kern="1200" dirty="0" smtClean="0"/>
            <a:t> H5N1, H7N7, H9N2, H7N3</a:t>
          </a:r>
          <a:endParaRPr lang="ru-RU" sz="2600" kern="1200" dirty="0"/>
        </a:p>
      </dsp:txBody>
      <dsp:txXfrm>
        <a:off x="1879226" y="0"/>
        <a:ext cx="6350373" cy="2333065"/>
      </dsp:txXfrm>
    </dsp:sp>
    <dsp:sp modelId="{17066CA2-F85A-43ED-9CFF-9A36D6E07777}">
      <dsp:nvSpPr>
        <dsp:cNvPr id="0" name=""/>
        <dsp:cNvSpPr/>
      </dsp:nvSpPr>
      <dsp:spPr>
        <a:xfrm>
          <a:off x="194479" y="433156"/>
          <a:ext cx="2009339" cy="14667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20000" contrast="10000"/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5F7BFBC-FD5D-43E8-BA4D-29F474512ADD}">
      <dsp:nvSpPr>
        <dsp:cNvPr id="0" name=""/>
        <dsp:cNvSpPr/>
      </dsp:nvSpPr>
      <dsp:spPr>
        <a:xfrm>
          <a:off x="0" y="2566372"/>
          <a:ext cx="8229600" cy="23330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2000" tIns="99060" rIns="18000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/>
            <a:t>низкопатогенный</a:t>
          </a:r>
          <a:r>
            <a:rPr lang="ru-RU" sz="2600" kern="1200" dirty="0" smtClean="0"/>
            <a:t> ВГП (</a:t>
          </a:r>
          <a:r>
            <a:rPr lang="en-US" sz="2600" kern="1200" dirty="0" smtClean="0"/>
            <a:t>low pathogenic avian influenza – LPAI</a:t>
          </a:r>
          <a:r>
            <a:rPr lang="ru-RU" sz="2600" kern="1200" dirty="0" smtClean="0"/>
            <a:t>) вызывает гораздо более слабые формы заболевания у птиц, а летальных исходов среди людей пока не зарегистрировано</a:t>
          </a:r>
          <a:endParaRPr lang="ru-RU" sz="2600" kern="1200" dirty="0"/>
        </a:p>
      </dsp:txBody>
      <dsp:txXfrm>
        <a:off x="1879226" y="2566372"/>
        <a:ext cx="6350373" cy="2333065"/>
      </dsp:txXfrm>
    </dsp:sp>
    <dsp:sp modelId="{EE35B6C9-F9AB-421A-862F-D22D44900CE6}">
      <dsp:nvSpPr>
        <dsp:cNvPr id="0" name=""/>
        <dsp:cNvSpPr/>
      </dsp:nvSpPr>
      <dsp:spPr>
        <a:xfrm>
          <a:off x="203548" y="2985763"/>
          <a:ext cx="2009339" cy="14942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contrast="10000"/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CF9F585-B711-47A0-9D7C-4F29E12F6CCB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107E609-7DFF-488B-88E3-E95F6507AE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1428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D3636C9-7E0E-41F4-869E-849A256E64F3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EB73B88-C272-4AED-B3FC-4B8CA3263E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975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914F0E-4663-46B7-BFFD-E0ACC14C4843}" type="slidenum">
              <a:rPr lang="ru-RU" altLang="ru-RU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5089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B0E65E-769A-4579-826D-ADAA785A49E0}" type="slidenum">
              <a:rPr lang="ru-RU" altLang="ru-RU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1588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EFB282-19A9-42C7-B5C6-F5CBBFB19DF1}" type="slidenum">
              <a:rPr lang="ru-RU" altLang="ru-RU"/>
              <a:pPr/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555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8AD0250-F265-4E22-868B-C2F352AD1346}" type="slidenum">
              <a:rPr lang="ru-RU" altLang="ru-RU" sz="1200"/>
              <a:pPr algn="r" eaLnBrk="1" hangingPunct="1"/>
              <a:t>57</a:t>
            </a:fld>
            <a:endParaRPr lang="ru-RU" altLang="ru-RU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Подсчитано, что польза вакцинации и, в частности, у детей, больше, чем все другие медицинские мероприятия, включая использование антибиотиков. В то же время показательным является то, что менее 10% мирового бюджета расходуется на проведение вакцинопрофилактики. Экономическая эффективность предотвращения гриппа является одной из самых выгодных для бюджета стратегий в области превентивной медицины, уступая лишь профилактике гепатита В.</a:t>
            </a:r>
          </a:p>
        </p:txBody>
      </p:sp>
    </p:spTree>
    <p:extLst>
      <p:ext uri="{BB962C8B-B14F-4D97-AF65-F5344CB8AC3E}">
        <p14:creationId xmlns:p14="http://schemas.microsoft.com/office/powerpoint/2010/main" val="3955890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3238F86-3D0D-4070-9BE2-A5BA3F2F0CBD}" type="slidenum">
              <a:rPr lang="ru-RU" altLang="ru-RU" sz="1200"/>
              <a:pPr algn="r" eaLnBrk="1" hangingPunct="1"/>
              <a:t>62</a:t>
            </a:fld>
            <a:endParaRPr lang="ru-RU" altLang="ru-RU" sz="1200"/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AE71E4A-9C39-47B8-B47A-EC2F3D7F7B40}" type="slidenum">
              <a:rPr lang="ru-RU" altLang="ru-RU" sz="1200"/>
              <a:pPr algn="r" eaLnBrk="1" hangingPunct="1"/>
              <a:t>62</a:t>
            </a:fld>
            <a:endParaRPr lang="ru-RU" altLang="ru-RU" sz="1200"/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В настоящее время в России зарегистрировано 11 вакцин против сезонного гриппа и 5 против пандемического. Все вакцины сравнимы по иммуногенности, с каждым поколением увеличивается безопасность вакцины</a:t>
            </a:r>
          </a:p>
        </p:txBody>
      </p:sp>
    </p:spTree>
    <p:extLst>
      <p:ext uri="{BB962C8B-B14F-4D97-AF65-F5344CB8AC3E}">
        <p14:creationId xmlns:p14="http://schemas.microsoft.com/office/powerpoint/2010/main" val="3562741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7CCFD5-3D73-458E-B073-EF66DF85BF42}" type="slidenum">
              <a:rPr lang="ru-RU" altLang="ru-RU"/>
              <a:pPr/>
              <a:t>67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2088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F47CBB-95EA-47B5-8D9C-5F63DDCC9CE4}" type="slidenum">
              <a:rPr lang="ru-RU" altLang="ru-RU"/>
              <a:pPr/>
              <a:t>70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1248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16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EFF85F-BA72-4FB0-9462-6A2FEA8A9DD0}" type="slidenum">
              <a:rPr lang="ru-RU" altLang="ru-RU"/>
              <a:pPr/>
              <a:t>72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7509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919D8E-65E5-4DD0-A1AB-2964F192E498}" type="slidenum">
              <a:rPr lang="ru-RU" altLang="ru-RU"/>
              <a:pPr/>
              <a:t>77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2722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36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17D0C9-CE44-44DA-B0C1-7F3D1571E564}" type="slidenum">
              <a:rPr lang="ru-RU" altLang="ru-RU"/>
              <a:pPr/>
              <a:t>79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9193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5F3B85-A79C-442B-9804-8A10E17C9E1F}" type="slidenum">
              <a:rPr lang="ru-RU" altLang="ru-RU"/>
              <a:pPr/>
              <a:t>86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502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9CABFA-5A4E-49D9-9470-A966744982AB}" type="slidenum">
              <a:rPr lang="ru-RU" altLang="ru-RU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188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D07AEE-51CB-4CFB-A6E8-BA3AF1D229B1}" type="slidenum">
              <a:rPr lang="ru-RU" altLang="ru-RU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3223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7F4E9E-AF7D-4FEC-ADA9-87F5C28A5F4E}" type="slidenum">
              <a:rPr lang="ru-RU" altLang="ru-RU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7732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1F7101-0F4B-4792-8F33-CE9A279DFF8A}" type="slidenum">
              <a:rPr lang="ru-RU" altLang="ru-RU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518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76EBB3-7126-4CBD-A00E-738E00382314}" type="slidenum">
              <a:rPr lang="ru-RU" altLang="ru-RU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5725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1D6E21-8DB2-46C9-8FCF-666574C10C0B}" type="slidenum">
              <a:rPr lang="ru-RU" altLang="ru-RU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7860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5D0DEF-EB97-4926-9A6D-3A515D122EDC}" type="slidenum">
              <a:rPr lang="ru-RU" altLang="ru-RU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1980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8050" y="752475"/>
            <a:ext cx="4948238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xfrm>
            <a:off x="898525" y="4732338"/>
            <a:ext cx="4957763" cy="4494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Общеизвестно, что грипп наносит ущерб как здоровью человека, так и несёт тяжёлые социально-экономические последствия. </a:t>
            </a:r>
          </a:p>
        </p:txBody>
      </p:sp>
    </p:spTree>
    <p:extLst>
      <p:ext uri="{BB962C8B-B14F-4D97-AF65-F5344CB8AC3E}">
        <p14:creationId xmlns:p14="http://schemas.microsoft.com/office/powerpoint/2010/main" val="118927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E9570-E0E9-41AF-AB40-C5F2F58B5378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E815F-15CF-4EB8-A820-3FF1EF8E8F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61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0498C-5EB9-42ED-9AA4-47111CDBBA46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C1E2C-34CA-4928-AF33-350338DF01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810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5684-5BBF-4A45-80B8-642B07F200C8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704CD-31D7-49CD-A3FF-D49A1254FB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9141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137B6D-B472-4EDF-A5BA-7E336A348D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3083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840B5-8426-44CD-B6DC-AE4533F7D1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613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0E507-87F8-4FB2-81CA-8D9A630BD4AD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8763B-5B25-4093-A1EA-92D505DA62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404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3C7A2-9FE8-45F8-8245-3ADBE0FA8907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8906C-D3CC-4D0D-B110-5B64F972DE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703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E9D13-D8FA-4A7B-9366-BC6CD9CA7603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A5393-5A16-4533-AA26-B8F9BDD9E8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010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D9DE9-3C4D-42D4-A6C2-22D0C2AD45B5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04E9E-5887-404E-9499-9B362604FE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56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E7924-E3E0-41CB-9831-33E84DE4190E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DC742-4416-49D8-B7FD-33291B542C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4337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A3C76-39EC-4B15-B071-A1228652723A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44EE3-FD46-410F-805B-B591252780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115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FD8F2-7996-4C48-A767-B016CC1130F9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C4F4C-AAEB-4250-BA1F-49BE3F854B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172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B18E4-15BB-45D0-A175-1E39D30DD105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7592C-3579-42B4-9767-28C03FFA9C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342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FF"/>
            </a:gs>
            <a:gs pos="50000">
              <a:srgbClr val="C2D1ED"/>
            </a:gs>
            <a:gs pos="100000">
              <a:srgbClr val="E1E8F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4B3F5D-DDB0-49FB-909F-6354BC523B27}" type="datetimeFigureOut">
              <a:rPr lang="ru-RU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rebuchet MS" panose="020B0603020202020204" pitchFamily="34" charset="0"/>
              </a:defRPr>
            </a:lvl1pPr>
          </a:lstStyle>
          <a:p>
            <a:fld id="{A486A387-3A3D-4419-A125-704A9AD40F3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blat.dp.ua/rf/fuxconc/image/inst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blat.dp.ua/rf/fuxconc/image/inst.jpg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strf.ru/Attachment.aspx?Id=9847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12" Type="http://schemas.openxmlformats.org/officeDocument/2006/relationships/image" Target="../media/image38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11" Type="http://schemas.openxmlformats.org/officeDocument/2006/relationships/image" Target="../media/image37.wmf"/><Relationship Id="rId5" Type="http://schemas.openxmlformats.org/officeDocument/2006/relationships/image" Target="../media/image31.wmf"/><Relationship Id="rId10" Type="http://schemas.openxmlformats.org/officeDocument/2006/relationships/image" Target="../media/image36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diagramLayout" Target="../diagrams/layout8.xml"/><Relationship Id="rId7" Type="http://schemas.openxmlformats.org/officeDocument/2006/relationships/image" Target="../media/image43.wm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46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5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59.png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image" Target="../media/image58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image" Target="../media/image61.png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Layout" Target="../diagrams/layout14.xml"/><Relationship Id="rId7" Type="http://schemas.openxmlformats.org/officeDocument/2006/relationships/image" Target="../media/image62.png"/><Relationship Id="rId12" Type="http://schemas.microsoft.com/office/2007/relationships/diagramDrawing" Target="../diagrams/drawing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openxmlformats.org/officeDocument/2006/relationships/diagramColors" Target="../diagrams/colors15.xml"/><Relationship Id="rId5" Type="http://schemas.openxmlformats.org/officeDocument/2006/relationships/diagramColors" Target="../diagrams/colors14.xml"/><Relationship Id="rId10" Type="http://schemas.openxmlformats.org/officeDocument/2006/relationships/diagramQuickStyle" Target="../diagrams/quickStyle15.xml"/><Relationship Id="rId4" Type="http://schemas.openxmlformats.org/officeDocument/2006/relationships/diagramQuickStyle" Target="../diagrams/quickStyle14.xml"/><Relationship Id="rId9" Type="http://schemas.openxmlformats.org/officeDocument/2006/relationships/diagramLayout" Target="../diagrams/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63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42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65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slide" Target="slide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8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wer%20No.3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wmf"/><Relationship Id="rId4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4.jpe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2.png"/><Relationship Id="rId4" Type="http://schemas.openxmlformats.org/officeDocument/2006/relationships/oleObject" Target="../embeddings/oleObject9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ctrTitle"/>
          </p:nvPr>
        </p:nvSpPr>
        <p:spPr>
          <a:xfrm>
            <a:off x="428625" y="2643188"/>
            <a:ext cx="3821113" cy="1470025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ГРИПП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subTitle" idx="1"/>
          </p:nvPr>
        </p:nvSpPr>
        <p:spPr>
          <a:xfrm>
            <a:off x="468313" y="4652963"/>
            <a:ext cx="7335837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Лекция для студентов </a:t>
            </a:r>
            <a:r>
              <a:rPr lang="ru-RU" alt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5 курса медико-профилактического </a:t>
            </a:r>
            <a:r>
              <a:rPr lang="ru-RU" alt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факультета</a:t>
            </a:r>
          </a:p>
          <a:p>
            <a:pPr>
              <a:lnSpc>
                <a:spcPct val="80000"/>
              </a:lnSpc>
            </a:pPr>
            <a:endParaRPr lang="ru-RU" altLang="ru-RU" sz="1800" b="1" i="1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80000"/>
              </a:lnSpc>
            </a:pPr>
            <a:r>
              <a:rPr lang="ru-RU" alt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Корнеев А.Г., доцент</a:t>
            </a:r>
          </a:p>
          <a:p>
            <a:pPr>
              <a:lnSpc>
                <a:spcPct val="80000"/>
              </a:lnSpc>
            </a:pPr>
            <a:endParaRPr lang="ru-RU" altLang="ru-RU" sz="1800" b="1" i="1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1800" b="1" i="1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24 марта 2020</a:t>
            </a:r>
            <a:endParaRPr lang="ru-RU" altLang="ru-RU" sz="1800" b="1" i="1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0" name="Picture 5" descr="Картинка 2 из 20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8" t="2750" r="1782"/>
          <a:stretch>
            <a:fillRect/>
          </a:stretch>
        </p:blipFill>
        <p:spPr bwMode="auto">
          <a:xfrm>
            <a:off x="4564063" y="301625"/>
            <a:ext cx="404018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2"/>
          <p:cNvGraphicFramePr>
            <a:graphicFrameLocks/>
          </p:cNvGraphicFramePr>
          <p:nvPr/>
        </p:nvGraphicFramePr>
        <p:xfrm>
          <a:off x="-285784" y="0"/>
          <a:ext cx="9858444" cy="6357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0" y="58578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000000"/>
                </a:solidFill>
                <a:cs typeface="Times New Roman" panose="02020603050405020304" pitchFamily="18" charset="0"/>
              </a:rPr>
              <a:t>Многолетняя динамика и прямолинейная тенденция заболеваемости ОРЗ населения Оренбургской области за период с 1991 по 2010 гг. 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8161338" y="5240338"/>
            <a:ext cx="8620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900"/>
              <a:t>годы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14112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0" y="157321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6388" name="Object 6"/>
          <p:cNvGraphicFramePr>
            <a:graphicFrameLocks noChangeAspect="1"/>
          </p:cNvGraphicFramePr>
          <p:nvPr/>
        </p:nvGraphicFramePr>
        <p:xfrm>
          <a:off x="-279400" y="500063"/>
          <a:ext cx="9423400" cy="566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r:id="rId3" imgW="9425233" imgH="5663675" progId="Excel.Chart.8">
                  <p:embed/>
                </p:oleObj>
              </mc:Choice>
              <mc:Fallback>
                <p:oleObj r:id="rId3" imgW="9425233" imgH="5663675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79400" y="500063"/>
                        <a:ext cx="9423400" cy="566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0" y="157321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0" y="14112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0" y="157321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0" y="157321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7413" name="Object 8"/>
          <p:cNvGraphicFramePr>
            <a:graphicFrameLocks noChangeAspect="1"/>
          </p:cNvGraphicFramePr>
          <p:nvPr/>
        </p:nvGraphicFramePr>
        <p:xfrm>
          <a:off x="-279400" y="500063"/>
          <a:ext cx="9607550" cy="589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Worksheet" r:id="rId3" imgW="5105400" imgH="2733751" progId="Excel.Sheet.8">
                  <p:embed/>
                </p:oleObj>
              </mc:Choice>
              <mc:Fallback>
                <p:oleObj name="Worksheet" r:id="rId3" imgW="5105400" imgH="2733751" progId="Excel.Shee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79400" y="500063"/>
                        <a:ext cx="9607550" cy="589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8"/>
          <p:cNvSpPr txBox="1">
            <a:spLocks noChangeArrowheads="1"/>
          </p:cNvSpPr>
          <p:nvPr/>
        </p:nvSpPr>
        <p:spPr bwMode="auto">
          <a:xfrm>
            <a:off x="428625" y="5500688"/>
            <a:ext cx="8429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22518A"/>
                </a:solidFill>
              </a:rPr>
              <a:t>Доля городского и сельского населения заболевших ОРЗ в Оренбургской области в 2010 г.</a:t>
            </a:r>
          </a:p>
        </p:txBody>
      </p:sp>
      <p:graphicFrame>
        <p:nvGraphicFramePr>
          <p:cNvPr id="18435" name="Диаграмма 15"/>
          <p:cNvGraphicFramePr>
            <a:graphicFrameLocks/>
          </p:cNvGraphicFramePr>
          <p:nvPr/>
        </p:nvGraphicFramePr>
        <p:xfrm>
          <a:off x="1143000" y="500063"/>
          <a:ext cx="6665913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r:id="rId4" imgW="4206605" imgH="2840982" progId="Excel.Sheet.8">
                  <p:embed/>
                </p:oleObj>
              </mc:Choice>
              <mc:Fallback>
                <p:oleObj r:id="rId4" imgW="4206605" imgH="2840982" progId="Excel.Sheet.8">
                  <p:embed/>
                  <p:pic>
                    <p:nvPicPr>
                      <p:cNvPr id="0" name="Диаграмма 1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00063"/>
                        <a:ext cx="6665913" cy="471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6"/>
          <p:cNvSpPr txBox="1">
            <a:spLocks noChangeArrowheads="1"/>
          </p:cNvSpPr>
          <p:nvPr/>
        </p:nvSpPr>
        <p:spPr bwMode="auto">
          <a:xfrm>
            <a:off x="428625" y="5429250"/>
            <a:ext cx="8264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22518A"/>
                </a:solidFill>
              </a:rPr>
              <a:t>Возрастная структура заболевших ОРЗ в Оренбургской области в 2010 г.</a:t>
            </a:r>
          </a:p>
        </p:txBody>
      </p:sp>
      <p:graphicFrame>
        <p:nvGraphicFramePr>
          <p:cNvPr id="19459" name="Диаграмма 14"/>
          <p:cNvGraphicFramePr>
            <a:graphicFrameLocks/>
          </p:cNvGraphicFramePr>
          <p:nvPr/>
        </p:nvGraphicFramePr>
        <p:xfrm>
          <a:off x="1143000" y="571500"/>
          <a:ext cx="7015163" cy="446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r:id="rId4" imgW="4096867" imgH="2840982" progId="Excel.Sheet.8">
                  <p:embed/>
                </p:oleObj>
              </mc:Choice>
              <mc:Fallback>
                <p:oleObj r:id="rId4" imgW="4096867" imgH="2840982" progId="Excel.Sheet.8">
                  <p:embed/>
                  <p:pic>
                    <p:nvPicPr>
                      <p:cNvPr id="0" name="Диаграмма 1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71500"/>
                        <a:ext cx="7015163" cy="446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96300" y="6499225"/>
            <a:ext cx="647700" cy="358775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Назад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85813" y="2357438"/>
            <a:ext cx="7643812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Исторические аспекты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4294967295"/>
          </p:nvPr>
        </p:nvSpPr>
        <p:spPr>
          <a:xfrm>
            <a:off x="457200" y="285750"/>
            <a:ext cx="8229600" cy="6022975"/>
          </a:xfrm>
        </p:spPr>
        <p:txBody>
          <a:bodyPr/>
          <a:lstStyle/>
          <a:p>
            <a:pPr marL="419100" indent="-382588"/>
            <a:r>
              <a:rPr lang="ru-RU" altLang="ru-RU" sz="2800" b="1" smtClean="0">
                <a:solidFill>
                  <a:schemeClr val="tx2"/>
                </a:solidFill>
              </a:rPr>
              <a:t>Первые сведения о гриппе относятся к 412 году до нашей эры</a:t>
            </a:r>
          </a:p>
          <a:p>
            <a:pPr marL="419100" indent="-382588"/>
            <a:r>
              <a:rPr lang="ru-RU" altLang="ru-RU" sz="2800" b="1" smtClean="0">
                <a:solidFill>
                  <a:schemeClr val="tx2"/>
                </a:solidFill>
              </a:rPr>
              <a:t>Название «инфлюэнца»в медицинских трудах появилось во время пандемии 1732—1738 гг. Название «грипп» — во время следующей пандемии 1742—1743 гг. Существует не менее двух точек зрения на происхождение этого термина:</a:t>
            </a:r>
          </a:p>
          <a:p>
            <a:pPr marL="419100" indent="-382588"/>
            <a:r>
              <a:rPr lang="ru-RU" altLang="ru-RU" sz="2800" b="1" smtClean="0">
                <a:solidFill>
                  <a:schemeClr val="tx2"/>
                </a:solidFill>
              </a:rPr>
              <a:t>1. от фр. «</a:t>
            </a:r>
            <a:r>
              <a:rPr lang="ru-RU" altLang="ru-RU" sz="2800" smtClean="0">
                <a:solidFill>
                  <a:schemeClr val="tx2"/>
                </a:solidFill>
              </a:rPr>
              <a:t>la Grippe»</a:t>
            </a:r>
            <a:r>
              <a:rPr lang="en-US" altLang="ru-RU" sz="2800" smtClean="0">
                <a:solidFill>
                  <a:schemeClr val="tx2"/>
                </a:solidFill>
              </a:rPr>
              <a:t> </a:t>
            </a:r>
            <a:r>
              <a:rPr lang="ru-RU" altLang="ru-RU" sz="2800" smtClean="0">
                <a:solidFill>
                  <a:schemeClr val="tx2"/>
                </a:solidFill>
              </a:rPr>
              <a:t>«цеплять, хватать»</a:t>
            </a:r>
          </a:p>
          <a:p>
            <a:pPr marL="419100" indent="-382588"/>
            <a:r>
              <a:rPr lang="ru-RU" altLang="ru-RU" sz="2800" b="1" smtClean="0">
                <a:solidFill>
                  <a:schemeClr val="tx2"/>
                </a:solidFill>
              </a:rPr>
              <a:t>2. от нем. «</a:t>
            </a:r>
            <a:r>
              <a:rPr lang="en-US" altLang="ru-RU" sz="2800" smtClean="0">
                <a:solidFill>
                  <a:schemeClr val="tx2"/>
                </a:solidFill>
              </a:rPr>
              <a:t>G</a:t>
            </a:r>
            <a:r>
              <a:rPr lang="ru-RU" altLang="ru-RU" sz="2800" smtClean="0">
                <a:solidFill>
                  <a:schemeClr val="tx2"/>
                </a:solidFill>
              </a:rPr>
              <a:t>reifen», фр. «</a:t>
            </a:r>
            <a:r>
              <a:rPr lang="en-US" altLang="ru-RU" sz="2800" smtClean="0">
                <a:solidFill>
                  <a:schemeClr val="tx2"/>
                </a:solidFill>
              </a:rPr>
              <a:t>A</a:t>
            </a:r>
            <a:r>
              <a:rPr lang="ru-RU" altLang="ru-RU" sz="2800" smtClean="0">
                <a:solidFill>
                  <a:schemeClr val="tx2"/>
                </a:solidFill>
              </a:rPr>
              <a:t>gripper» - «жадно хватать, схватывать» </a:t>
            </a:r>
            <a:endParaRPr lang="ru-RU" altLang="ru-RU" sz="2800" b="1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428625"/>
            <a:ext cx="7467600" cy="1143000"/>
          </a:xfrm>
        </p:spPr>
        <p:txBody>
          <a:bodyPr lIns="45720" rIns="45720">
            <a:normAutofit fontScale="90000"/>
          </a:bodyPr>
          <a:lstStyle/>
          <a:p>
            <a:pPr>
              <a:defRPr/>
            </a:pPr>
            <a:r>
              <a:rPr lang="ru-RU" sz="2700" b="1" smtClean="0">
                <a:solidFill>
                  <a:schemeClr val="tx2"/>
                </a:solidFill>
              </a:rPr>
              <a:t>Первые исторически зафиксированные эпидемии гриппа</a:t>
            </a:r>
            <a:r>
              <a:rPr lang="ru-RU" sz="3900" smtClean="0">
                <a:solidFill>
                  <a:schemeClr val="tx2"/>
                </a:solidFill>
              </a:rPr>
              <a:t/>
            </a:r>
            <a:br>
              <a:rPr lang="ru-RU" sz="3900" smtClean="0">
                <a:solidFill>
                  <a:schemeClr val="tx2"/>
                </a:solidFill>
              </a:rPr>
            </a:br>
            <a:endParaRPr lang="ru-RU" sz="3900" smtClean="0">
              <a:solidFill>
                <a:schemeClr val="tx2"/>
              </a:solidFill>
            </a:endParaRPr>
          </a:p>
        </p:txBody>
      </p:sp>
      <p:sp>
        <p:nvSpPr>
          <p:cNvPr id="22531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214438"/>
            <a:ext cx="7467600" cy="5643562"/>
          </a:xfrm>
        </p:spPr>
        <p:txBody>
          <a:bodyPr/>
          <a:lstStyle/>
          <a:p>
            <a:pPr marL="419100" indent="-382588"/>
            <a:r>
              <a:rPr lang="ru-RU" altLang="ru-RU" sz="2600" smtClean="0">
                <a:solidFill>
                  <a:schemeClr val="tx2"/>
                </a:solidFill>
              </a:rPr>
              <a:t>В летописях </a:t>
            </a:r>
            <a:r>
              <a:rPr lang="ru-RU" altLang="ru-RU" sz="2600" b="1" smtClean="0">
                <a:solidFill>
                  <a:schemeClr val="tx2"/>
                </a:solidFill>
              </a:rPr>
              <a:t>XIV</a:t>
            </a:r>
            <a:r>
              <a:rPr lang="ru-RU" altLang="ru-RU" sz="2600" smtClean="0">
                <a:solidFill>
                  <a:schemeClr val="tx2"/>
                </a:solidFill>
              </a:rPr>
              <a:t> века упоминается уже о трех эпидемиях гриппа: в 1323 г. (Италия, Франция), в 1328 г. (Италия) и 1387 г. (Италия, Франция и Германия).</a:t>
            </a:r>
          </a:p>
          <a:p>
            <a:pPr marL="419100" indent="-382588"/>
            <a:r>
              <a:rPr lang="ru-RU" altLang="ru-RU" sz="2600" smtClean="0">
                <a:solidFill>
                  <a:schemeClr val="tx2"/>
                </a:solidFill>
              </a:rPr>
              <a:t>В </a:t>
            </a:r>
            <a:r>
              <a:rPr lang="ru-RU" altLang="ru-RU" sz="2600" b="1" smtClean="0">
                <a:solidFill>
                  <a:schemeClr val="tx2"/>
                </a:solidFill>
              </a:rPr>
              <a:t>XV</a:t>
            </a:r>
            <a:r>
              <a:rPr lang="ru-RU" altLang="ru-RU" sz="2600" smtClean="0">
                <a:solidFill>
                  <a:schemeClr val="tx2"/>
                </a:solidFill>
              </a:rPr>
              <a:t> столетии описаны эпидемии, имевшие место в 1404 г. (Голландия, Германия), 1411, 1413, 1414 и 1427 гг. (Франция, Германия и Италия).</a:t>
            </a:r>
          </a:p>
          <a:p>
            <a:pPr marL="419100" indent="-382588"/>
            <a:r>
              <a:rPr lang="ru-RU" altLang="ru-RU" sz="2600" smtClean="0">
                <a:solidFill>
                  <a:schemeClr val="tx2"/>
                </a:solidFill>
              </a:rPr>
              <a:t> В </a:t>
            </a:r>
            <a:r>
              <a:rPr lang="ru-RU" altLang="ru-RU" sz="2600" b="1" smtClean="0">
                <a:solidFill>
                  <a:schemeClr val="tx2"/>
                </a:solidFill>
              </a:rPr>
              <a:t>XVI</a:t>
            </a:r>
            <a:r>
              <a:rPr lang="ru-RU" altLang="ru-RU" sz="2600" smtClean="0">
                <a:solidFill>
                  <a:schemeClr val="tx2"/>
                </a:solidFill>
              </a:rPr>
              <a:t> столетии эпидемии гриппа отмечают в 1510, 1557, 1562, 1574, </a:t>
            </a:r>
            <a:r>
              <a:rPr lang="ru-RU" altLang="ru-RU" sz="2600" b="1" smtClean="0">
                <a:solidFill>
                  <a:schemeClr val="tx2"/>
                </a:solidFill>
              </a:rPr>
              <a:t>1580</a:t>
            </a:r>
            <a:r>
              <a:rPr lang="ru-RU" altLang="ru-RU" sz="2600" smtClean="0">
                <a:solidFill>
                  <a:schemeClr val="tx2"/>
                </a:solidFill>
              </a:rPr>
              <a:t>, 1587 и 1593 гг.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45720" rIns="45720">
            <a:normAutofit fontScale="90000"/>
          </a:bodyPr>
          <a:lstStyle/>
          <a:p>
            <a:pPr>
              <a:defRPr/>
            </a:pPr>
            <a:r>
              <a:rPr lang="ru-RU" sz="3900" b="1" smtClean="0">
                <a:solidFill>
                  <a:schemeClr val="tx2"/>
                </a:solidFill>
              </a:rPr>
              <a:t>Гриппозные эпидемии </a:t>
            </a:r>
            <a:br>
              <a:rPr lang="ru-RU" sz="3900" b="1" smtClean="0">
                <a:solidFill>
                  <a:schemeClr val="tx2"/>
                </a:solidFill>
              </a:rPr>
            </a:br>
            <a:r>
              <a:rPr lang="ru-RU" sz="3900" b="1" smtClean="0">
                <a:solidFill>
                  <a:schemeClr val="tx2"/>
                </a:solidFill>
              </a:rPr>
              <a:t>XVII столетия</a:t>
            </a:r>
            <a:endParaRPr lang="ru-RU" sz="3900" smtClean="0">
              <a:solidFill>
                <a:schemeClr val="tx2"/>
              </a:solidFill>
            </a:endParaRPr>
          </a:p>
        </p:txBody>
      </p:sp>
      <p:sp>
        <p:nvSpPr>
          <p:cNvPr id="23555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472488" cy="5257800"/>
          </a:xfrm>
          <a:solidFill>
            <a:schemeClr val="bg1"/>
          </a:solidFill>
        </p:spPr>
        <p:txBody>
          <a:bodyPr/>
          <a:lstStyle/>
          <a:p>
            <a:pPr marL="419100" indent="-382588">
              <a:lnSpc>
                <a:spcPct val="90000"/>
              </a:lnSpc>
            </a:pPr>
            <a:r>
              <a:rPr lang="ru-RU" altLang="ru-RU" sz="2600" b="1" smtClean="0">
                <a:solidFill>
                  <a:schemeClr val="tx2"/>
                </a:solidFill>
              </a:rPr>
              <a:t>В XVII столетии описано 16 эпидемий гриппа. </a:t>
            </a:r>
          </a:p>
          <a:p>
            <a:pPr marL="419100" indent="-382588">
              <a:lnSpc>
                <a:spcPct val="90000"/>
              </a:lnSpc>
            </a:pPr>
            <a:r>
              <a:rPr lang="ru-RU" altLang="ru-RU" sz="2600" b="1" smtClean="0">
                <a:solidFill>
                  <a:schemeClr val="tx2"/>
                </a:solidFill>
              </a:rPr>
              <a:t>1. 1602 г. </a:t>
            </a:r>
          </a:p>
          <a:p>
            <a:pPr marL="419100" indent="-382588">
              <a:lnSpc>
                <a:spcPct val="90000"/>
              </a:lnSpc>
            </a:pPr>
            <a:r>
              <a:rPr lang="ru-RU" altLang="ru-RU" sz="2600" b="1" smtClean="0">
                <a:solidFill>
                  <a:schemeClr val="tx2"/>
                </a:solidFill>
              </a:rPr>
              <a:t>2. 1626 г. - Италия и южная часть Франции</a:t>
            </a:r>
          </a:p>
          <a:p>
            <a:pPr marL="419100" indent="-382588">
              <a:lnSpc>
                <a:spcPct val="90000"/>
              </a:lnSpc>
            </a:pPr>
            <a:r>
              <a:rPr lang="ru-RU" altLang="ru-RU" sz="2600" b="1" smtClean="0">
                <a:solidFill>
                  <a:schemeClr val="tx2"/>
                </a:solidFill>
              </a:rPr>
              <a:t>3. 1647 г. - Испания, Северная и Южная Америка, Вест-Индия</a:t>
            </a:r>
          </a:p>
          <a:p>
            <a:pPr marL="419100" indent="-382588">
              <a:lnSpc>
                <a:spcPct val="90000"/>
              </a:lnSpc>
            </a:pPr>
            <a:r>
              <a:rPr lang="ru-RU" altLang="ru-RU" sz="2600" b="1" smtClean="0">
                <a:solidFill>
                  <a:schemeClr val="tx2"/>
                </a:solidFill>
              </a:rPr>
              <a:t>4. 1655 г. - Северная Америка</a:t>
            </a:r>
          </a:p>
          <a:p>
            <a:pPr marL="419100" indent="-382588">
              <a:lnSpc>
                <a:spcPct val="90000"/>
              </a:lnSpc>
            </a:pPr>
            <a:r>
              <a:rPr lang="ru-RU" altLang="ru-RU" sz="2600" b="1" smtClean="0">
                <a:solidFill>
                  <a:schemeClr val="tx2"/>
                </a:solidFill>
              </a:rPr>
              <a:t>5. 1657—1658 гг. - Швейцария, Германия и Англия</a:t>
            </a:r>
          </a:p>
          <a:p>
            <a:pPr marL="419100" indent="-382588">
              <a:lnSpc>
                <a:spcPct val="90000"/>
              </a:lnSpc>
            </a:pPr>
            <a:r>
              <a:rPr lang="ru-RU" altLang="ru-RU" sz="2600" b="1" smtClean="0">
                <a:solidFill>
                  <a:schemeClr val="tx2"/>
                </a:solidFill>
              </a:rPr>
              <a:t>6. 1675 г. - Германия, Венгрия, Австрия и Англия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357188"/>
            <a:ext cx="8464550" cy="1143000"/>
          </a:xfrm>
        </p:spPr>
        <p:txBody>
          <a:bodyPr lIns="45720" rIns="45720">
            <a:normAutofit fontScale="90000"/>
          </a:bodyPr>
          <a:lstStyle/>
          <a:p>
            <a:pPr>
              <a:defRPr/>
            </a:pPr>
            <a:r>
              <a:rPr lang="ru-RU" sz="3900" b="1" smtClean="0">
                <a:solidFill>
                  <a:schemeClr val="tx2"/>
                </a:solidFill>
              </a:rPr>
              <a:t>Гриппозные эпидемии и пандемии XVIII столетия</a:t>
            </a:r>
            <a:r>
              <a:rPr lang="ru-RU" sz="3900" smtClean="0">
                <a:solidFill>
                  <a:schemeClr val="tx2"/>
                </a:solidFill>
              </a:rPr>
              <a:t/>
            </a:r>
            <a:br>
              <a:rPr lang="ru-RU" sz="3900" smtClean="0">
                <a:solidFill>
                  <a:schemeClr val="tx2"/>
                </a:solidFill>
              </a:rPr>
            </a:br>
            <a:endParaRPr lang="ru-RU" sz="3900" smtClean="0">
              <a:solidFill>
                <a:schemeClr val="tx2"/>
              </a:solidFill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Эпидемии гриппа на протяжении XVIII века повторялись довольно часто, с промежутками от 2 до 7–13 лет. 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Наиболее интенсивными были эпидемии и пандемии 1729—1730, 1732—1733, 1742—1743, 1757, 1767, 1781—1782 и 1788—1789 гг.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ctrTitle"/>
          </p:nvPr>
        </p:nvSpPr>
        <p:spPr>
          <a:xfrm>
            <a:off x="428625" y="2643188"/>
            <a:ext cx="3821113" cy="1470025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ГРИПП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subTitle" idx="1"/>
          </p:nvPr>
        </p:nvSpPr>
        <p:spPr>
          <a:xfrm>
            <a:off x="468313" y="4652963"/>
            <a:ext cx="8135937" cy="1752600"/>
          </a:xfrm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ru-RU" alt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Цель лекции – ознакомить студентов с основными понятиями актуальности, истории открытия, этиологии, особенностях клинического проявлений,  эпидемиологические особенности, профилактические и противоэпидемические мероприятия, знание которых необходимо для приобретение студентами в соответствии с рабочей программой и ФГОС способности и готовности обеспечения санитарно-эпидемиологического благополучия населения РФ. </a:t>
            </a:r>
          </a:p>
        </p:txBody>
      </p:sp>
      <p:pic>
        <p:nvPicPr>
          <p:cNvPr id="5124" name="Picture 5" descr="Картинка 2 из 20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8" t="2750" r="1782"/>
          <a:stretch>
            <a:fillRect/>
          </a:stretch>
        </p:blipFill>
        <p:spPr bwMode="auto">
          <a:xfrm>
            <a:off x="4564063" y="301625"/>
            <a:ext cx="404018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/>
          </p:cNvSpPr>
          <p:nvPr/>
        </p:nvSpPr>
        <p:spPr bwMode="auto">
          <a:xfrm>
            <a:off x="468313" y="692696"/>
            <a:ext cx="388766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Внимание</a:t>
            </a:r>
            <a:r>
              <a:rPr lang="ru-RU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разделы в лекции расположены в порядке необходимом для интерактивного изложения. </a:t>
            </a:r>
            <a:endParaRPr lang="ru-RU" altLang="ru-RU" sz="18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63" y="357188"/>
            <a:ext cx="7467600" cy="1143000"/>
          </a:xfrm>
        </p:spPr>
        <p:txBody>
          <a:bodyPr lIns="45720" rIns="45720">
            <a:normAutofit fontScale="90000"/>
          </a:bodyPr>
          <a:lstStyle/>
          <a:p>
            <a:pPr>
              <a:defRPr/>
            </a:pPr>
            <a:r>
              <a:rPr lang="ru-RU" sz="3900" b="1" smtClean="0">
                <a:solidFill>
                  <a:schemeClr val="tx2"/>
                </a:solidFill>
              </a:rPr>
              <a:t>Гриппозные эпидемии и пандемии XIХ столетия</a:t>
            </a:r>
            <a:r>
              <a:rPr lang="ru-RU" sz="3900" smtClean="0">
                <a:solidFill>
                  <a:schemeClr val="tx2"/>
                </a:solidFill>
              </a:rPr>
              <a:t/>
            </a:r>
            <a:br>
              <a:rPr lang="ru-RU" sz="3900" smtClean="0">
                <a:solidFill>
                  <a:schemeClr val="tx2"/>
                </a:solidFill>
              </a:rPr>
            </a:br>
            <a:endParaRPr lang="ru-RU" sz="3900" smtClean="0">
              <a:solidFill>
                <a:schemeClr val="tx2"/>
              </a:solidFill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По подсчетам Г.Ф. Вогралика  было четыре масштабных пандемии гриппа: 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пандемия 1830—1833 гг.,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 пандемия 1836—1837 гг., 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пандемия 1847—1848 гг. 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 пандемия 1889—1890 гг.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329613" cy="654050"/>
          </a:xfrm>
        </p:spPr>
        <p:txBody>
          <a:bodyPr lIns="45720" rIns="45720">
            <a:normAutofit fontScale="90000"/>
          </a:bodyPr>
          <a:lstStyle/>
          <a:p>
            <a:pPr>
              <a:defRPr/>
            </a:pPr>
            <a:r>
              <a:rPr lang="ru-RU" sz="3900" smtClean="0"/>
              <a:t>История эпидемий, серотип </a:t>
            </a:r>
            <a:r>
              <a:rPr lang="en-US" sz="3900" smtClean="0"/>
              <a:t>A</a:t>
            </a:r>
            <a:endParaRPr lang="ru-RU" sz="3900" smtClean="0"/>
          </a:p>
        </p:txBody>
      </p:sp>
      <p:graphicFrame>
        <p:nvGraphicFramePr>
          <p:cNvPr id="99381" name="Group 53"/>
          <p:cNvGraphicFramePr>
            <a:graphicFrameLocks noGrp="1"/>
          </p:cNvGraphicFramePr>
          <p:nvPr/>
        </p:nvGraphicFramePr>
        <p:xfrm>
          <a:off x="214313" y="1071563"/>
          <a:ext cx="8643937" cy="5160962"/>
        </p:xfrm>
        <a:graphic>
          <a:graphicData uri="http://schemas.openxmlformats.org/drawingml/2006/table">
            <a:tbl>
              <a:tblPr/>
              <a:tblGrid>
                <a:gridCol w="2881312"/>
                <a:gridCol w="2881313"/>
                <a:gridCol w="2881312"/>
              </a:tblGrid>
              <a:tr h="3714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Год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Подтип / жертвы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Распространение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1889—1890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H2N8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rebuchet MS" pitchFamily="34" charset="0"/>
                        </a:rPr>
                        <a:t>Тяжёлая эпидемия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  <a:tr h="3714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1900—1903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H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Умеренная эпидемия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1918—1919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H1N1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rebuchet MS" pitchFamily="34" charset="0"/>
                        </a:rPr>
                        <a:t>Тяжёлая пандемия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(Испанский грипп)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  <a:tr h="3714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1933—1935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H1N1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Средняя эпидемия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3714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1946—1947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H1N1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Средняя эпидемия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1957—1958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H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rebuchet MS" pitchFamily="34" charset="0"/>
                        </a:rPr>
                        <a:t>Тяжёлая пандемия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(Азиатский грипп)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1968—1969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DA2"/>
                          </a:solidFill>
                          <a:effectLst/>
                          <a:latin typeface="Trebuchet MS" pitchFamily="34" charset="0"/>
                        </a:rPr>
                        <a:t>H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DA2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DA2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DA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Умеренная пандемия (Гонконгский грипп)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  <a:tr h="3714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1977—1978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H1N1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Средняя эпидемия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3714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1995—1996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H1N1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и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DA2"/>
                          </a:solidFill>
                          <a:effectLst/>
                          <a:latin typeface="Trebuchet MS" pitchFamily="34" charset="0"/>
                        </a:rPr>
                        <a:t>H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DA2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DA2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DA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rebuchet MS" pitchFamily="34" charset="0"/>
                        </a:rPr>
                        <a:t>Тяжёлая эпидемия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2009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H1N1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Умеренная эпидемия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(Свиной грипп)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692150"/>
            <a:ext cx="8123237" cy="1462088"/>
          </a:xfrm>
        </p:spPr>
        <p:txBody>
          <a:bodyPr/>
          <a:lstStyle/>
          <a:p>
            <a:r>
              <a:rPr kumimoji="1" lang="ru-RU" altLang="ru-RU" sz="4000" i="1" smtClean="0">
                <a:latin typeface="Times New Roman" panose="02020603050405020304" pitchFamily="18" charset="0"/>
              </a:rPr>
              <a:t>Число жертв пандемий гриппа </a:t>
            </a:r>
            <a:br>
              <a:rPr kumimoji="1" lang="ru-RU" altLang="ru-RU" sz="4000" i="1" smtClean="0">
                <a:latin typeface="Times New Roman" panose="02020603050405020304" pitchFamily="18" charset="0"/>
              </a:rPr>
            </a:br>
            <a:r>
              <a:rPr kumimoji="1" lang="ru-RU" altLang="ru-RU" sz="4000" i="1" smtClean="0">
                <a:latin typeface="Times New Roman" panose="02020603050405020304" pitchFamily="18" charset="0"/>
              </a:rPr>
              <a:t>в 20 веке:</a:t>
            </a:r>
            <a:br>
              <a:rPr kumimoji="1" lang="ru-RU" altLang="ru-RU" sz="4000" i="1" smtClean="0">
                <a:latin typeface="Times New Roman" panose="02020603050405020304" pitchFamily="18" charset="0"/>
              </a:rPr>
            </a:br>
            <a:endParaRPr kumimoji="1" lang="ru-RU" altLang="ru-RU" sz="4000" i="1" smtClean="0">
              <a:latin typeface="Times New Roman" panose="02020603050405020304" pitchFamily="18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57188" y="2133600"/>
            <a:ext cx="83915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CC3300"/>
                </a:solidFill>
                <a:latin typeface="Times New Roman" panose="02020603050405020304" pitchFamily="18" charset="0"/>
              </a:rPr>
              <a:t>1918 –1919 гг.</a:t>
            </a:r>
            <a:r>
              <a:rPr lang="ru-RU" altLang="ru-RU" sz="2400" b="1">
                <a:latin typeface="Times New Roman" panose="02020603050405020304" pitchFamily="18" charset="0"/>
              </a:rPr>
              <a:t> – «Испанка» - 20-100 млн. погибших в мире;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CC3300"/>
                </a:solidFill>
                <a:latin typeface="Times New Roman" panose="02020603050405020304" pitchFamily="18" charset="0"/>
              </a:rPr>
              <a:t>1957 –1958 гг.</a:t>
            </a:r>
            <a:r>
              <a:rPr lang="ru-RU" altLang="ru-RU" sz="2400" b="1">
                <a:latin typeface="Times New Roman" panose="02020603050405020304" pitchFamily="18" charset="0"/>
              </a:rPr>
              <a:t> – «Азиатский грипп» - 70 тыс.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latin typeface="Times New Roman" panose="02020603050405020304" pitchFamily="18" charset="0"/>
              </a:rPr>
              <a:t>   погибших только в США;2 млн. погибших в мире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CC3300"/>
                </a:solidFill>
                <a:latin typeface="Times New Roman" panose="02020603050405020304" pitchFamily="18" charset="0"/>
              </a:rPr>
              <a:t>1968 – 1969 гг.</a:t>
            </a:r>
            <a:r>
              <a:rPr lang="ru-RU" altLang="ru-RU" sz="2400" b="1">
                <a:latin typeface="Times New Roman" panose="02020603050405020304" pitchFamily="18" charset="0"/>
              </a:rPr>
              <a:t> –  «Гонконгский грипп»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latin typeface="Times New Roman" panose="02020603050405020304" pitchFamily="18" charset="0"/>
              </a:rPr>
              <a:t>   - всего число погибших составило 1 млн.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CC3300"/>
                </a:solidFill>
                <a:latin typeface="Times New Roman" panose="02020603050405020304" pitchFamily="18" charset="0"/>
              </a:rPr>
              <a:t>С 1968 г.</a:t>
            </a:r>
            <a:r>
              <a:rPr lang="ru-RU" altLang="ru-RU" sz="2400" b="1">
                <a:latin typeface="Times New Roman" panose="02020603050405020304" pitchFamily="18" charset="0"/>
              </a:rPr>
              <a:t> эпидемии гриппа унесли более 400 тыс. жизней.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27652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96300" y="6499225"/>
            <a:ext cx="647700" cy="358775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Назад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85813" y="2357438"/>
            <a:ext cx="7643812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Ущерб, </a:t>
            </a:r>
            <a:b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нанесенный пандемиями гриппа: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8229600" cy="4829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r>
              <a:rPr lang="ru-RU" altLang="ru-RU" sz="2300" b="1" smtClean="0">
                <a:solidFill>
                  <a:schemeClr val="bg1"/>
                </a:solidFill>
              </a:rPr>
              <a:t>Заболеваемость острыми кишечными инфекциями </a:t>
            </a:r>
            <a:br>
              <a:rPr lang="ru-RU" altLang="ru-RU" sz="2300" b="1" smtClean="0">
                <a:solidFill>
                  <a:schemeClr val="bg1"/>
                </a:solidFill>
              </a:rPr>
            </a:br>
            <a:r>
              <a:rPr lang="ru-RU" altLang="ru-RU" sz="2300" b="1" smtClean="0">
                <a:solidFill>
                  <a:schemeClr val="bg1"/>
                </a:solidFill>
              </a:rPr>
              <a:t>в Российской Федерации и Оренбургской области (показатель на 100 тысяч населения)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8737600" y="630872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4</a:t>
            </a:r>
          </a:p>
        </p:txBody>
      </p:sp>
      <p:graphicFrame>
        <p:nvGraphicFramePr>
          <p:cNvPr id="30724" name="Object 7"/>
          <p:cNvGraphicFramePr>
            <a:graphicFrameLocks noChangeAspect="1"/>
          </p:cNvGraphicFramePr>
          <p:nvPr/>
        </p:nvGraphicFramePr>
        <p:xfrm>
          <a:off x="346075" y="2246313"/>
          <a:ext cx="7681913" cy="347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Диаграмма" r:id="rId3" imgW="3943301" imgH="1781110" progId="Excel.Chart.8">
                  <p:embed/>
                </p:oleObj>
              </mc:Choice>
              <mc:Fallback>
                <p:oleObj name="Диаграмма" r:id="rId3" imgW="3943301" imgH="1781110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" y="2246313"/>
                        <a:ext cx="7681913" cy="347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539750" y="836613"/>
            <a:ext cx="8208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2251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экономическая значимость</a:t>
            </a:r>
            <a:br>
              <a:rPr lang="ru-RU" altLang="ru-RU" sz="2400" b="1">
                <a:solidFill>
                  <a:srgbClr val="2251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solidFill>
                  <a:srgbClr val="2251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 первых ранговых мест) инфекционной заболеваемости населения Оренбургской области в 2009 г </a:t>
            </a:r>
          </a:p>
        </p:txBody>
      </p:sp>
      <p:sp>
        <p:nvSpPr>
          <p:cNvPr id="30726" name="AutoShape 9"/>
          <p:cNvSpPr>
            <a:spLocks noChangeArrowheads="1"/>
          </p:cNvSpPr>
          <p:nvPr/>
        </p:nvSpPr>
        <p:spPr bwMode="auto">
          <a:xfrm>
            <a:off x="2144713" y="2492375"/>
            <a:ext cx="6099175" cy="369888"/>
          </a:xfrm>
          <a:prstGeom prst="rightArrow">
            <a:avLst>
              <a:gd name="adj1" fmla="val 50000"/>
              <a:gd name="adj2" fmla="val 41223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7451725" y="2179638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/>
              <a:t>400730,44</a:t>
            </a:r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6659563" y="5084763"/>
            <a:ext cx="5635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00">
                <a:latin typeface="Times New Roman" panose="02020603050405020304" pitchFamily="18" charset="0"/>
              </a:rPr>
              <a:t>Тыс.руб.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304800" y="279400"/>
            <a:ext cx="8153400" cy="1143000"/>
          </a:xfrm>
        </p:spPr>
        <p:txBody>
          <a:bodyPr/>
          <a:lstStyle/>
          <a:p>
            <a:r>
              <a:rPr lang="ru-RU" altLang="ru-RU" smtClean="0">
                <a:solidFill>
                  <a:schemeClr val="tx2"/>
                </a:solidFill>
                <a:latin typeface="Times New Roman" panose="02020603050405020304" pitchFamily="18" charset="0"/>
              </a:rPr>
              <a:t>П</a:t>
            </a:r>
            <a:r>
              <a:rPr lang="en-US" altLang="ru-RU" smtClean="0">
                <a:solidFill>
                  <a:schemeClr val="tx2"/>
                </a:solidFill>
                <a:latin typeface="Times New Roman" panose="02020603050405020304" pitchFamily="18" charset="0"/>
              </a:rPr>
              <a:t>оследствия гриппа</a:t>
            </a: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228600" y="14478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794125" y="3241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581400" y="1524000"/>
            <a:ext cx="2165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Увеличение числа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госпитализаций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57225" y="2133600"/>
            <a:ext cx="18224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Существенное 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ухудшение 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самочувствия</a:t>
            </a:r>
            <a:endParaRPr lang="en-US" altLang="ru-RU" sz="2400">
              <a:latin typeface="Times New Roman" panose="02020603050405020304" pitchFamily="18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746125" y="3810000"/>
            <a:ext cx="1544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Повышение 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смертности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617538" y="5029200"/>
            <a:ext cx="22494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>
                <a:latin typeface="Times New Roman" panose="02020603050405020304" pitchFamily="18" charset="0"/>
              </a:rPr>
              <a:t>снижение</a:t>
            </a:r>
            <a:endParaRPr lang="en-US" altLang="ru-RU" sz="2000">
              <a:latin typeface="Times New Roman" panose="02020603050405020304" pitchFamily="18" charset="0"/>
            </a:endParaRP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качества жизни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(семья, социальная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 сфера и др.)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3794125" y="5424488"/>
            <a:ext cx="1716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Увеличение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числа визитов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к врачу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705600" y="2514600"/>
            <a:ext cx="1647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Пропуск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рабочих дней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по болезни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324600" y="4419600"/>
            <a:ext cx="2486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Снижение 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работоспособности и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производительности</a:t>
            </a:r>
          </a:p>
          <a:p>
            <a:pPr algn="ctr"/>
            <a:r>
              <a:rPr lang="en-US" altLang="ru-RU" sz="2000">
                <a:latin typeface="Times New Roman" panose="02020603050405020304" pitchFamily="18" charset="0"/>
              </a:rPr>
              <a:t>труда</a:t>
            </a: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H="1" flipV="1">
            <a:off x="2743200" y="2971800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H="1">
            <a:off x="2667000" y="4191000"/>
            <a:ext cx="838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H="1">
            <a:off x="2819400" y="4876800"/>
            <a:ext cx="6858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>
            <a:off x="4495800" y="5105400"/>
            <a:ext cx="3048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>
            <a:off x="5638800" y="4343400"/>
            <a:ext cx="6096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 flipV="1">
            <a:off x="5562600" y="3276600"/>
            <a:ext cx="8382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 flipV="1">
            <a:off x="4419600" y="2286000"/>
            <a:ext cx="2286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1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708275"/>
            <a:ext cx="188277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0"/>
            <a:ext cx="8488363" cy="1196975"/>
          </a:xfrm>
        </p:spPr>
        <p:txBody>
          <a:bodyPr/>
          <a:lstStyle/>
          <a:p>
            <a:r>
              <a:rPr lang="ru-RU" altLang="ru-RU" sz="2400" smtClean="0">
                <a:solidFill>
                  <a:srgbClr val="FF0000"/>
                </a:solidFill>
              </a:rPr>
              <a:t>Статистика годовой смертности от гриппа в зарубежных странах тыс. на 100 тыс. насетения</a:t>
            </a: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125538"/>
            <a:ext cx="8518525" cy="497363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США: 20-37,5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Австралия-0,4-1,2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Бельгия-0,5-1,5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Франция-2,8-8,4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Германия-3,85-11,55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Италия-2,75-8,25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Португалия-0,5-1,5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Испания-2-6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Швейцария-0,35-1,08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Нидерланды-0,75-2,25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Великобритания-0,8-8,4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В России смертность от 5 до 19 лет составляет от 0,9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00589A"/>
                </a:solidFill>
              </a:rPr>
              <a:t>                                      от 65 лет составляет 103,5</a:t>
            </a:r>
          </a:p>
        </p:txBody>
      </p:sp>
      <p:sp>
        <p:nvSpPr>
          <p:cNvPr id="32772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96300" y="6499225"/>
            <a:ext cx="647700" cy="358775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Назад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85813" y="2357438"/>
            <a:ext cx="7643812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Этиология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Различают 3 серотипа вирусов гриппа: А, В и С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214282" y="1785926"/>
          <a:ext cx="864399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77125" cy="1143000"/>
          </a:xfrm>
        </p:spPr>
        <p:txBody>
          <a:bodyPr/>
          <a:lstStyle/>
          <a:p>
            <a:r>
              <a:rPr lang="ru-RU" altLang="ru-RU" sz="4800" smtClean="0">
                <a:solidFill>
                  <a:schemeClr val="tx2"/>
                </a:solidFill>
              </a:rPr>
              <a:t>Грипп -</a:t>
            </a:r>
            <a:r>
              <a:rPr lang="ru-RU" altLang="ru-RU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8229600" cy="3757613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mtClean="0">
                <a:solidFill>
                  <a:schemeClr val="tx2"/>
                </a:solidFill>
              </a:rPr>
              <a:t>   острая респираторная антропонозная инфекция, вызываемая вирусами типов А, В и С, протекающая с развитием интоксикации и поражением эпителия слизистой оболочки верхних дыхательных путей, чаще трахеи. Заболевание склонно к быстрому и глобальному распространению.</a:t>
            </a:r>
          </a:p>
          <a:p>
            <a:pPr>
              <a:lnSpc>
                <a:spcPct val="90000"/>
              </a:lnSpc>
            </a:pPr>
            <a:endParaRPr lang="ru-RU" altLang="ru-RU" smtClean="0">
              <a:solidFill>
                <a:schemeClr val="tx2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0063" y="5072063"/>
            <a:ext cx="83089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b="1"/>
              <a:t>Грипп</a:t>
            </a:r>
            <a:r>
              <a:rPr lang="ru-RU" altLang="ru-RU"/>
              <a:t> (</a:t>
            </a:r>
            <a:r>
              <a:rPr lang="ru-RU" altLang="ru-RU" i="1"/>
              <a:t>Grippus, Influenza</a:t>
            </a:r>
            <a:r>
              <a:rPr lang="ru-RU" altLang="ru-RU"/>
              <a:t>) — острая инфекционная болезнь с аэрозольным механизмом передачи возбудителя, характеризующаяся массовым распространением, кратковременной лихорадкой, интоксикацией и поражением воздухоносных путей, а также большой частотой возникновения осложнений.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Картинка 0 из 3289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711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6572250" y="714375"/>
            <a:ext cx="199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Рисунок  7.. Строение вируса гриппа.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142852"/>
          <a:ext cx="9144000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5"/>
          <p:cNvGrpSpPr/>
          <p:nvPr/>
        </p:nvGrpSpPr>
        <p:grpSpPr>
          <a:xfrm>
            <a:off x="3428992" y="5214950"/>
            <a:ext cx="5500726" cy="1373444"/>
            <a:chOff x="0" y="114012"/>
            <a:chExt cx="8229600" cy="1516320"/>
          </a:xfrm>
          <a:scene3d>
            <a:camera prst="orthographicFront"/>
            <a:lightRig rig="fla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114012"/>
              <a:ext cx="8229600" cy="1516320"/>
            </a:xfrm>
            <a:prstGeom prst="roundRect">
              <a:avLst/>
            </a:prstGeom>
            <a:solidFill>
              <a:srgbClr val="00206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74021" y="188033"/>
              <a:ext cx="8081558" cy="13682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106680" rIns="106680" bIns="106680" spcCol="1270" anchor="ctr"/>
            <a:lstStyle/>
            <a:p>
              <a:pPr eaLnBrk="1" hangingPunct="1">
                <a:spcAft>
                  <a:spcPts val="0"/>
                </a:spcAft>
                <a:defRPr/>
              </a:pPr>
              <a:r>
                <a:rPr lang="ru-RU" sz="2400" dirty="0"/>
                <a:t>В настоящее время известно </a:t>
              </a:r>
            </a:p>
            <a:p>
              <a:pPr eaLnBrk="1" hangingPunct="1">
                <a:spcAft>
                  <a:spcPts val="0"/>
                </a:spcAft>
                <a:defRPr/>
              </a:pPr>
              <a:r>
                <a:rPr lang="ru-RU" sz="2400" b="1" dirty="0"/>
                <a:t>16</a:t>
              </a:r>
              <a:r>
                <a:rPr lang="ru-RU" sz="2400" dirty="0"/>
                <a:t> типов гемагглютининов (Н1-Н16) </a:t>
              </a:r>
            </a:p>
            <a:p>
              <a:pPr eaLnBrk="1" hangingPunct="1">
                <a:spcAft>
                  <a:spcPts val="0"/>
                </a:spcAft>
                <a:defRPr/>
              </a:pPr>
              <a:r>
                <a:rPr lang="ru-RU" sz="2400" dirty="0"/>
                <a:t>и </a:t>
              </a:r>
              <a:r>
                <a:rPr lang="ru-RU" sz="2400" b="1" dirty="0"/>
                <a:t>9</a:t>
              </a:r>
              <a:r>
                <a:rPr lang="ru-RU" sz="2400" dirty="0"/>
                <a:t> типов нейраминидазы </a:t>
              </a:r>
              <a:r>
                <a:rPr lang="en-US" sz="2400" dirty="0"/>
                <a:t>(N</a:t>
              </a:r>
              <a:r>
                <a:rPr lang="ru-RU" sz="2400" dirty="0"/>
                <a:t>1-</a:t>
              </a:r>
              <a:r>
                <a:rPr lang="en-US" sz="2400" dirty="0"/>
                <a:t>N9)</a:t>
              </a:r>
              <a:endParaRPr lang="ru-RU" sz="2400" dirty="0"/>
            </a:p>
          </p:txBody>
        </p:sp>
      </p:grpSp>
      <p:sp>
        <p:nvSpPr>
          <p:cNvPr id="11" name="Пятиугольник 10"/>
          <p:cNvSpPr/>
          <p:nvPr/>
        </p:nvSpPr>
        <p:spPr>
          <a:xfrm flipH="1">
            <a:off x="4143375" y="3714750"/>
            <a:ext cx="3214688" cy="571500"/>
          </a:xfrm>
          <a:prstGeom prst="homePlate">
            <a:avLst>
              <a:gd name="adj" fmla="val 1151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гемагглютинина (НА) 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3714750" y="2643188"/>
            <a:ext cx="3214688" cy="571500"/>
          </a:xfrm>
          <a:prstGeom prst="homePlate">
            <a:avLst>
              <a:gd name="adj" fmla="val 1132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 нейраминидазы (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NA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6" name="Group 2"/>
          <p:cNvGraphicFramePr>
            <a:graphicFrameLocks noGrp="1"/>
          </p:cNvGraphicFramePr>
          <p:nvPr/>
        </p:nvGraphicFramePr>
        <p:xfrm>
          <a:off x="611188" y="1000125"/>
          <a:ext cx="8137525" cy="5883275"/>
        </p:xfrm>
        <a:graphic>
          <a:graphicData uri="http://schemas.openxmlformats.org/drawingml/2006/table">
            <a:tbl>
              <a:tblPr/>
              <a:tblGrid>
                <a:gridCol w="2901950"/>
                <a:gridCol w="1746250"/>
                <a:gridCol w="1744662"/>
                <a:gridCol w="1744663"/>
              </a:tblGrid>
              <a:tr h="274638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Гемагглютинин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Нейраминидаза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Тип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Носитель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Тип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Носитель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человек, свинья, птица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N1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человек, свинья, птица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человек, свинья, птица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N2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человек, свинья, птица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человек, свинья, лошадь, птица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N3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N4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N5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N6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лошадь, 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N7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лошадь, 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N8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лошадь, 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N9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Н10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Н11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Arial Unicode MS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Н12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Н13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Н14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Н15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Н16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птица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986" name="Text Box 98"/>
          <p:cNvSpPr txBox="1">
            <a:spLocks noChangeArrowheads="1"/>
          </p:cNvSpPr>
          <p:nvPr/>
        </p:nvSpPr>
        <p:spPr bwMode="auto">
          <a:xfrm>
            <a:off x="755650" y="177800"/>
            <a:ext cx="7993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37987" name="Text Box 99"/>
          <p:cNvSpPr txBox="1">
            <a:spLocks noChangeArrowheads="1"/>
          </p:cNvSpPr>
          <p:nvPr/>
        </p:nvSpPr>
        <p:spPr bwMode="auto">
          <a:xfrm>
            <a:off x="430213" y="333375"/>
            <a:ext cx="87137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/>
              <a:t>ТИПЫ ГЕМАГГЛЮТИНИНА И НЕЙРАМИНИДАЗЫ ВИРУСА ГРИППА </a:t>
            </a:r>
            <a:r>
              <a:rPr lang="ru-RU" altLang="ru-RU" sz="3200" b="1"/>
              <a:t>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ru-RU" altLang="ru-RU" sz="2800" b="1" smtClean="0"/>
              <a:t>КЛАССИФИКАЦИЯ ВИРУСА ГРИППА</a:t>
            </a:r>
            <a:r>
              <a:rPr lang="ru-RU" altLang="ru-RU" sz="4000" smtClean="0"/>
              <a:t> </a:t>
            </a:r>
            <a:r>
              <a:rPr lang="ru-RU" altLang="ru-RU" sz="5400" b="1" smtClean="0"/>
              <a:t>А</a:t>
            </a:r>
            <a:br>
              <a:rPr lang="ru-RU" altLang="ru-RU" sz="5400" b="1" smtClean="0"/>
            </a:br>
            <a:r>
              <a:rPr lang="ru-RU" altLang="ru-RU" sz="1800" b="1" smtClean="0"/>
              <a:t>(до 1980 Г.)</a:t>
            </a:r>
          </a:p>
        </p:txBody>
      </p:sp>
      <p:graphicFrame>
        <p:nvGraphicFramePr>
          <p:cNvPr id="115715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900113" y="1916113"/>
          <a:ext cx="7200900" cy="3184525"/>
        </p:xfrm>
        <a:graphic>
          <a:graphicData uri="http://schemas.openxmlformats.org/drawingml/2006/table">
            <a:tbl>
              <a:tblPr/>
              <a:tblGrid>
                <a:gridCol w="3600450"/>
                <a:gridCol w="3600450"/>
              </a:tblGrid>
              <a:tr h="518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Гемагглютинин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Нейраминидаза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Hsw1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       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           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8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7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H2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       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N2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H3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935" name="Line 23"/>
          <p:cNvSpPr>
            <a:spLocks noChangeShapeType="1"/>
          </p:cNvSpPr>
          <p:nvPr/>
        </p:nvSpPr>
        <p:spPr bwMode="auto">
          <a:xfrm flipH="1" flipV="1">
            <a:off x="3851275" y="2708275"/>
            <a:ext cx="2160588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 flipH="1">
            <a:off x="3563938" y="3213100"/>
            <a:ext cx="2232025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 flipH="1">
            <a:off x="3708400" y="3213100"/>
            <a:ext cx="2447925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 flipH="1" flipV="1">
            <a:off x="3924300" y="4221163"/>
            <a:ext cx="1800225" cy="714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39" name="Line 27"/>
          <p:cNvSpPr>
            <a:spLocks noChangeShapeType="1"/>
          </p:cNvSpPr>
          <p:nvPr/>
        </p:nvSpPr>
        <p:spPr bwMode="auto">
          <a:xfrm flipH="1">
            <a:off x="3851275" y="4292600"/>
            <a:ext cx="1873250" cy="5048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Этиология гриппа</a:t>
            </a:r>
            <a:br>
              <a:rPr lang="ru-RU" altLang="ru-RU" sz="4000" smtClean="0"/>
            </a:br>
            <a:endParaRPr lang="ru-RU" altLang="ru-RU" sz="4000" smtClean="0"/>
          </a:p>
        </p:txBody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ru-RU" b="1" smtClean="0">
                <a:latin typeface="Times New Roman" panose="02020603050405020304" pitchFamily="18" charset="0"/>
              </a:rPr>
              <a:t>1918-1928 </a:t>
            </a:r>
            <a:r>
              <a:rPr lang="en-US" altLang="ru-RU" b="1" smtClean="0"/>
              <a:t>–</a:t>
            </a:r>
            <a:r>
              <a:rPr lang="en-US" altLang="ru-RU" b="1" smtClean="0">
                <a:latin typeface="Times New Roman" panose="02020603050405020304" pitchFamily="18" charset="0"/>
              </a:rPr>
              <a:t> </a:t>
            </a:r>
            <a:r>
              <a:rPr lang="en-US" altLang="ru-RU" b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H1N1</a:t>
            </a:r>
          </a:p>
          <a:p>
            <a:r>
              <a:rPr lang="en-US" altLang="ru-RU" b="1" smtClean="0">
                <a:latin typeface="Times New Roman" panose="02020603050405020304" pitchFamily="18" charset="0"/>
              </a:rPr>
              <a:t>1929-1946 </a:t>
            </a:r>
            <a:r>
              <a:rPr lang="en-US" altLang="ru-RU" b="1" smtClean="0"/>
              <a:t>–</a:t>
            </a:r>
            <a:r>
              <a:rPr lang="en-US" altLang="ru-RU" b="1" smtClean="0">
                <a:latin typeface="Times New Roman" panose="02020603050405020304" pitchFamily="18" charset="0"/>
              </a:rPr>
              <a:t> </a:t>
            </a:r>
            <a:r>
              <a:rPr lang="en-US" altLang="ru-RU" b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</a:t>
            </a:r>
            <a:r>
              <a:rPr lang="ru-RU" altLang="ru-RU" b="1" smtClean="0">
                <a:solidFill>
                  <a:srgbClr val="CC33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ru-RU" b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N1</a:t>
            </a:r>
          </a:p>
          <a:p>
            <a:r>
              <a:rPr lang="en-US" altLang="ru-RU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1947-1956 </a:t>
            </a:r>
            <a:r>
              <a:rPr lang="en-US" altLang="ru-RU" b="1" smtClean="0">
                <a:solidFill>
                  <a:srgbClr val="FF3300"/>
                </a:solidFill>
              </a:rPr>
              <a:t>–</a:t>
            </a:r>
            <a:r>
              <a:rPr lang="en-US" altLang="ru-RU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 H1N1 </a:t>
            </a:r>
          </a:p>
          <a:p>
            <a:r>
              <a:rPr lang="en-US" altLang="ru-RU" b="1" smtClean="0">
                <a:latin typeface="Times New Roman" panose="02020603050405020304" pitchFamily="18" charset="0"/>
              </a:rPr>
              <a:t>1957-1967 </a:t>
            </a:r>
            <a:r>
              <a:rPr lang="en-US" altLang="ru-RU" b="1" smtClean="0"/>
              <a:t>–</a:t>
            </a:r>
            <a:r>
              <a:rPr lang="en-US" altLang="ru-RU" b="1" smtClean="0">
                <a:latin typeface="Times New Roman" panose="02020603050405020304" pitchFamily="18" charset="0"/>
              </a:rPr>
              <a:t> </a:t>
            </a:r>
            <a:r>
              <a:rPr lang="en-US" altLang="ru-RU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H2N2 </a:t>
            </a:r>
            <a:r>
              <a:rPr lang="ru-RU" altLang="ru-RU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b="1" smtClean="0">
                <a:latin typeface="Times New Roman" panose="02020603050405020304" pitchFamily="18" charset="0"/>
              </a:rPr>
              <a:t> </a:t>
            </a:r>
          </a:p>
          <a:p>
            <a:r>
              <a:rPr lang="ru-RU" altLang="ru-RU" b="1" smtClean="0">
                <a:latin typeface="Times New Roman" panose="02020603050405020304" pitchFamily="18" charset="0"/>
              </a:rPr>
              <a:t>с 1968 </a:t>
            </a:r>
            <a:r>
              <a:rPr lang="ru-RU" altLang="ru-RU" b="1" smtClean="0"/>
              <a:t>–</a:t>
            </a:r>
            <a:r>
              <a:rPr lang="ru-RU" altLang="ru-RU" b="1" smtClean="0">
                <a:latin typeface="Times New Roman" panose="02020603050405020304" pitchFamily="18" charset="0"/>
              </a:rPr>
              <a:t> </a:t>
            </a:r>
            <a:r>
              <a:rPr lang="en-US" altLang="ru-RU" b="1" smtClean="0">
                <a:solidFill>
                  <a:srgbClr val="008000"/>
                </a:solidFill>
                <a:latin typeface="Times New Roman" panose="02020603050405020304" pitchFamily="18" charset="0"/>
              </a:rPr>
              <a:t>H3N2</a:t>
            </a:r>
            <a:endParaRPr lang="ru-RU" altLang="ru-RU" b="1" smtClean="0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r>
              <a:rPr lang="ru-RU" altLang="ru-RU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С 1977 - </a:t>
            </a:r>
            <a:r>
              <a:rPr lang="en-US" altLang="ru-RU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H1N1 </a:t>
            </a:r>
            <a:endParaRPr lang="ru-RU" altLang="ru-RU" b="1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ru-RU" altLang="ru-RU" sz="40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С 2009 - </a:t>
            </a:r>
            <a:r>
              <a:rPr lang="en-US" altLang="ru-RU" sz="4000" b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H1N1</a:t>
            </a:r>
          </a:p>
          <a:p>
            <a:endParaRPr lang="ru-RU" altLang="ru-RU" sz="4000" b="1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endParaRPr lang="ru-RU" altLang="ru-RU" b="1" smtClean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1" name="Rectangle 5"/>
          <p:cNvSpPr>
            <a:spLocks/>
          </p:cNvSpPr>
          <p:nvPr/>
        </p:nvSpPr>
        <p:spPr bwMode="auto">
          <a:xfrm>
            <a:off x="4335463" y="16287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ru-RU" sz="3200" b="1">
                <a:latin typeface="Times New Roman" panose="02020603050405020304" pitchFamily="18" charset="0"/>
              </a:rPr>
              <a:t>1918-1928 </a:t>
            </a:r>
            <a:r>
              <a:rPr lang="en-US" altLang="ru-RU" sz="3200" b="1">
                <a:latin typeface="Trebuchet MS" panose="020B0603020202020204" pitchFamily="34" charset="0"/>
              </a:rPr>
              <a:t>–</a:t>
            </a:r>
            <a:r>
              <a:rPr lang="en-US" altLang="ru-RU" sz="3200" b="1">
                <a:latin typeface="Times New Roman" panose="02020603050405020304" pitchFamily="18" charset="0"/>
              </a:rPr>
              <a:t> </a:t>
            </a:r>
            <a:r>
              <a:rPr lang="en-US" altLang="ru-RU" sz="3200" b="1">
                <a:solidFill>
                  <a:srgbClr val="CC3300"/>
                </a:solidFill>
                <a:latin typeface="Times New Roman" panose="02020603050405020304" pitchFamily="18" charset="0"/>
              </a:rPr>
              <a:t>Hsw1N1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ru-RU" sz="3200" b="1">
                <a:latin typeface="Times New Roman" panose="02020603050405020304" pitchFamily="18" charset="0"/>
              </a:rPr>
              <a:t>1929-1946 </a:t>
            </a:r>
            <a:r>
              <a:rPr lang="en-US" altLang="ru-RU" sz="3200" b="1">
                <a:latin typeface="Trebuchet MS" panose="020B0603020202020204" pitchFamily="34" charset="0"/>
              </a:rPr>
              <a:t>–</a:t>
            </a:r>
            <a:r>
              <a:rPr lang="en-US" altLang="ru-RU" sz="3200" b="1">
                <a:latin typeface="Times New Roman" panose="02020603050405020304" pitchFamily="18" charset="0"/>
              </a:rPr>
              <a:t> </a:t>
            </a:r>
            <a:r>
              <a:rPr lang="en-US" altLang="ru-RU" sz="3200" b="1">
                <a:solidFill>
                  <a:srgbClr val="CC3300"/>
                </a:solidFill>
                <a:latin typeface="Times New Roman" panose="02020603050405020304" pitchFamily="18" charset="0"/>
              </a:rPr>
              <a:t>HON1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ru-RU" sz="3200" b="1">
                <a:solidFill>
                  <a:srgbClr val="FF3300"/>
                </a:solidFill>
                <a:latin typeface="Times New Roman" panose="02020603050405020304" pitchFamily="18" charset="0"/>
              </a:rPr>
              <a:t>1947-1956 </a:t>
            </a:r>
            <a:r>
              <a:rPr lang="en-US" altLang="ru-RU" sz="3200" b="1">
                <a:solidFill>
                  <a:srgbClr val="FF3300"/>
                </a:solidFill>
                <a:latin typeface="Trebuchet MS" panose="020B0603020202020204" pitchFamily="34" charset="0"/>
              </a:rPr>
              <a:t>–</a:t>
            </a:r>
            <a:r>
              <a:rPr lang="en-US" altLang="ru-RU" sz="3200" b="1">
                <a:solidFill>
                  <a:srgbClr val="FF3300"/>
                </a:solidFill>
                <a:latin typeface="Times New Roman" panose="02020603050405020304" pitchFamily="18" charset="0"/>
              </a:rPr>
              <a:t> H1N1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ru-RU" sz="3200" b="1">
                <a:latin typeface="Times New Roman" panose="02020603050405020304" pitchFamily="18" charset="0"/>
              </a:rPr>
              <a:t>1957-1967 </a:t>
            </a:r>
            <a:r>
              <a:rPr lang="en-US" altLang="ru-RU" sz="3200" b="1">
                <a:latin typeface="Trebuchet MS" panose="020B0603020202020204" pitchFamily="34" charset="0"/>
              </a:rPr>
              <a:t>–</a:t>
            </a:r>
            <a:r>
              <a:rPr lang="en-US" altLang="ru-RU" sz="3200" b="1">
                <a:latin typeface="Times New Roman" panose="02020603050405020304" pitchFamily="18" charset="0"/>
              </a:rPr>
              <a:t> </a:t>
            </a:r>
            <a:r>
              <a:rPr lang="en-US" altLang="ru-RU" sz="3200" b="1">
                <a:solidFill>
                  <a:srgbClr val="000099"/>
                </a:solidFill>
                <a:latin typeface="Times New Roman" panose="02020603050405020304" pitchFamily="18" charset="0"/>
              </a:rPr>
              <a:t>H2N2 </a:t>
            </a:r>
            <a:r>
              <a:rPr lang="ru-RU" altLang="ru-RU" sz="3200" b="1">
                <a:solidFill>
                  <a:srgbClr val="000099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3200" b="1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ru-RU" sz="3200" b="1">
                <a:latin typeface="Times New Roman" panose="02020603050405020304" pitchFamily="18" charset="0"/>
              </a:rPr>
              <a:t>с 1968 </a:t>
            </a:r>
            <a:r>
              <a:rPr lang="ru-RU" altLang="ru-RU" sz="3200" b="1">
                <a:latin typeface="Trebuchet MS" panose="020B0603020202020204" pitchFamily="34" charset="0"/>
              </a:rPr>
              <a:t>–</a:t>
            </a:r>
            <a:r>
              <a:rPr lang="ru-RU" altLang="ru-RU" sz="3200" b="1">
                <a:latin typeface="Times New Roman" panose="02020603050405020304" pitchFamily="18" charset="0"/>
              </a:rPr>
              <a:t> </a:t>
            </a:r>
            <a:r>
              <a:rPr lang="en-US" altLang="ru-RU" sz="3200" b="1">
                <a:solidFill>
                  <a:srgbClr val="008000"/>
                </a:solidFill>
                <a:latin typeface="Times New Roman" panose="02020603050405020304" pitchFamily="18" charset="0"/>
              </a:rPr>
              <a:t>H3N2</a:t>
            </a:r>
            <a:endParaRPr lang="ru-RU" altLang="ru-RU" sz="3200" b="1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ru-RU" sz="3200" b="1">
                <a:solidFill>
                  <a:srgbClr val="FF3300"/>
                </a:solidFill>
                <a:latin typeface="Times New Roman" panose="02020603050405020304" pitchFamily="18" charset="0"/>
              </a:rPr>
              <a:t>С 1977 - </a:t>
            </a:r>
            <a:r>
              <a:rPr lang="en-US" altLang="ru-RU" sz="3200" b="1">
                <a:solidFill>
                  <a:srgbClr val="FF3300"/>
                </a:solidFill>
                <a:latin typeface="Times New Roman" panose="02020603050405020304" pitchFamily="18" charset="0"/>
              </a:rPr>
              <a:t>H1N1 </a:t>
            </a:r>
            <a:endParaRPr lang="ru-RU" altLang="ru-RU" sz="3200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ru-RU" sz="4000" b="1">
                <a:solidFill>
                  <a:srgbClr val="FF3300"/>
                </a:solidFill>
                <a:latin typeface="Times New Roman" panose="02020603050405020304" pitchFamily="18" charset="0"/>
              </a:rPr>
              <a:t>С 2009 - </a:t>
            </a:r>
            <a:r>
              <a:rPr lang="en-US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Hsw1N1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altLang="ru-RU" sz="4000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altLang="ru-RU" sz="32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2" name="Rectangle 6"/>
          <p:cNvSpPr>
            <a:spLocks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ru-RU" altLang="ru-RU" sz="2800">
                <a:latin typeface="Trebuchet MS" panose="020B0603020202020204" pitchFamily="34" charset="0"/>
              </a:rPr>
              <a:t/>
            </a:r>
            <a:br>
              <a:rPr lang="ru-RU" altLang="ru-RU" sz="2800">
                <a:latin typeface="Trebuchet MS" panose="020B0603020202020204" pitchFamily="34" charset="0"/>
              </a:rPr>
            </a:br>
            <a:r>
              <a:rPr lang="ru-RU" altLang="ru-RU" sz="2800">
                <a:latin typeface="Trebuchet MS" panose="020B0603020202020204" pitchFamily="34" charset="0"/>
              </a:rPr>
              <a:t>(классификация до 1980 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/>
      <p:bldP spid="1167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ru-RU" altLang="ru-RU" sz="2800" b="1" smtClean="0"/>
              <a:t>КЛАССИФИКАЦИЯ ВИРУСА ГРИППА</a:t>
            </a:r>
            <a:r>
              <a:rPr lang="ru-RU" altLang="ru-RU" sz="4000" smtClean="0"/>
              <a:t> </a:t>
            </a:r>
            <a:r>
              <a:rPr lang="ru-RU" altLang="ru-RU" sz="5400" b="1" smtClean="0"/>
              <a:t>А</a:t>
            </a:r>
            <a:br>
              <a:rPr lang="ru-RU" altLang="ru-RU" sz="5400" b="1" smtClean="0"/>
            </a:br>
            <a:r>
              <a:rPr lang="ru-RU" altLang="ru-RU" sz="1800" b="1" smtClean="0"/>
              <a:t>(до 1980 Г.)</a:t>
            </a:r>
          </a:p>
        </p:txBody>
      </p:sp>
      <p:graphicFrame>
        <p:nvGraphicFramePr>
          <p:cNvPr id="115715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900113" y="1916113"/>
          <a:ext cx="7200900" cy="3184525"/>
        </p:xfrm>
        <a:graphic>
          <a:graphicData uri="http://schemas.openxmlformats.org/drawingml/2006/table">
            <a:tbl>
              <a:tblPr/>
              <a:tblGrid>
                <a:gridCol w="3600450"/>
                <a:gridCol w="3600450"/>
              </a:tblGrid>
              <a:tr h="518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Гемагглютинин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Нейраминидаза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Hsw1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       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           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8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7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H2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       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N2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H3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983" name="Line 23"/>
          <p:cNvSpPr>
            <a:spLocks noChangeShapeType="1"/>
          </p:cNvSpPr>
          <p:nvPr/>
        </p:nvSpPr>
        <p:spPr bwMode="auto">
          <a:xfrm flipH="1" flipV="1">
            <a:off x="3851275" y="2708275"/>
            <a:ext cx="2160588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84" name="Line 24"/>
          <p:cNvSpPr>
            <a:spLocks noChangeShapeType="1"/>
          </p:cNvSpPr>
          <p:nvPr/>
        </p:nvSpPr>
        <p:spPr bwMode="auto">
          <a:xfrm flipH="1">
            <a:off x="3563938" y="3213100"/>
            <a:ext cx="2232025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 flipH="1">
            <a:off x="3708400" y="3213100"/>
            <a:ext cx="2447925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 flipH="1" flipV="1">
            <a:off x="3924300" y="4221163"/>
            <a:ext cx="1800225" cy="714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 flipH="1">
            <a:off x="3851275" y="4292600"/>
            <a:ext cx="1873250" cy="5048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5740" name="Text Box 28"/>
          <p:cNvSpPr txBox="1">
            <a:spLocks noChangeArrowheads="1"/>
          </p:cNvSpPr>
          <p:nvPr/>
        </p:nvSpPr>
        <p:spPr bwMode="auto">
          <a:xfrm>
            <a:off x="2195513" y="2636838"/>
            <a:ext cx="13525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7200" b="1">
                <a:solidFill>
                  <a:schemeClr val="tx2"/>
                </a:solidFill>
              </a:rPr>
              <a:t>Н1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2714625" y="5429250"/>
            <a:ext cx="2428875" cy="1143000"/>
          </a:xfrm>
          <a:prstGeom prst="wedgeRectCallout">
            <a:avLst>
              <a:gd name="adj1" fmla="val -38397"/>
              <a:gd name="adj2" fmla="val -2148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/>
              <a:t>Классификация </a:t>
            </a:r>
          </a:p>
          <a:p>
            <a:pPr algn="ctr" eaLnBrk="1" hangingPunct="1">
              <a:defRPr/>
            </a:pPr>
            <a:r>
              <a:rPr lang="ru-RU" dirty="0"/>
              <a:t>с 1981 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357438" y="500063"/>
            <a:ext cx="6329362" cy="2286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Различают 2 типа </a:t>
            </a:r>
            <a:r>
              <a:rPr lang="ru-RU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антигенных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изменений поверхностных белков вируса гриппа: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57200" y="2928934"/>
          <a:ext cx="8229600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235743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85750" y="571500"/>
            <a:ext cx="8572500" cy="2214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Существуют 2 объяснения механизма появления эпидемических и пандемических штаммов вируса гриппа человека:</a:t>
            </a:r>
            <a:b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57200" y="2500306"/>
          <a:ext cx="8229600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301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785813" y="571500"/>
            <a:ext cx="7429500" cy="1146175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Реассортантный новый вирус гриппа </a:t>
            </a:r>
            <a:r>
              <a:rPr lang="en-US" altLang="ru-RU" smtClean="0">
                <a:solidFill>
                  <a:srgbClr val="FF0000"/>
                </a:solidFill>
              </a:rPr>
              <a:t>H1N1 (</a:t>
            </a:r>
            <a:r>
              <a:rPr lang="ru-RU" altLang="ru-RU" smtClean="0">
                <a:solidFill>
                  <a:srgbClr val="FF0000"/>
                </a:solidFill>
              </a:rPr>
              <a:t>НА, NА, М, РВ1, РВ2, РА, NР, NS</a:t>
            </a:r>
            <a:r>
              <a:rPr lang="en-US" altLang="ru-RU" smtClean="0">
                <a:solidFill>
                  <a:srgbClr val="FF0000"/>
                </a:solidFill>
              </a:rPr>
              <a:t>)</a:t>
            </a:r>
            <a:endParaRPr lang="ru-RU" altLang="ru-RU" smtClean="0">
              <a:solidFill>
                <a:srgbClr val="FF0000"/>
              </a:solidFill>
            </a:endParaRPr>
          </a:p>
        </p:txBody>
      </p:sp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3214688" y="2571750"/>
            <a:ext cx="2333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/>
              <a:t>механизмы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2714625" y="3143250"/>
            <a:ext cx="928688" cy="4286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000625" y="3143250"/>
            <a:ext cx="785813" cy="50006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038" name="TextBox 7"/>
          <p:cNvSpPr txBox="1">
            <a:spLocks noChangeArrowheads="1"/>
          </p:cNvSpPr>
          <p:nvPr/>
        </p:nvSpPr>
        <p:spPr bwMode="auto">
          <a:xfrm>
            <a:off x="0" y="2357438"/>
            <a:ext cx="30003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реассортации между</a:t>
            </a:r>
          </a:p>
          <a:p>
            <a:pPr eaLnBrk="1" hangingPunct="1"/>
            <a:r>
              <a:rPr lang="ru-RU" altLang="ru-RU" sz="2400"/>
              <a:t>вирусами гриппа</a:t>
            </a:r>
          </a:p>
          <a:p>
            <a:pPr eaLnBrk="1" hangingPunct="1"/>
            <a:r>
              <a:rPr lang="ru-RU" altLang="ru-RU" sz="2400"/>
              <a:t>животных/птиц и человека</a:t>
            </a:r>
          </a:p>
        </p:txBody>
      </p:sp>
      <p:sp>
        <p:nvSpPr>
          <p:cNvPr id="44039" name="TextBox 8"/>
          <p:cNvSpPr txBox="1">
            <a:spLocks noChangeArrowheads="1"/>
          </p:cNvSpPr>
          <p:nvPr/>
        </p:nvSpPr>
        <p:spPr bwMode="auto">
          <a:xfrm>
            <a:off x="6215063" y="2286000"/>
            <a:ext cx="29289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непосредственной адаптации</a:t>
            </a:r>
          </a:p>
          <a:p>
            <a:pPr eaLnBrk="1" hangingPunct="1"/>
            <a:r>
              <a:rPr lang="ru-RU" altLang="ru-RU" sz="2400"/>
              <a:t>вируса животных/птиц к</a:t>
            </a:r>
          </a:p>
          <a:p>
            <a:pPr eaLnBrk="1" hangingPunct="1"/>
            <a:r>
              <a:rPr lang="ru-RU" altLang="ru-RU" sz="2400"/>
              <a:t>человеку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4286250"/>
            <a:ext cx="9144000" cy="30163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4041" name="TextBox 15"/>
          <p:cNvSpPr txBox="1">
            <a:spLocks noChangeArrowheads="1"/>
          </p:cNvSpPr>
          <p:nvPr/>
        </p:nvSpPr>
        <p:spPr bwMode="auto">
          <a:xfrm>
            <a:off x="0" y="4357688"/>
            <a:ext cx="9144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/>
              <a:t>Анализ последовательностей гена нуклеопротеина показал, что вирусы гриппа птиц</a:t>
            </a:r>
          </a:p>
          <a:p>
            <a:pPr algn="ctr" eaLnBrk="1" hangingPunct="1"/>
            <a:r>
              <a:rPr lang="ru-RU" altLang="ru-RU" sz="2000"/>
              <a:t>эволюционировали с появлением 5 специфических хозяйских линий:</a:t>
            </a:r>
          </a:p>
          <a:p>
            <a:pPr algn="ctr" eaLnBrk="1" hangingPunct="1"/>
            <a:r>
              <a:rPr lang="ru-RU" altLang="ru-RU" sz="2000"/>
              <a:t>вирусы диких и домашних лошадей, чаек, свиней и человека. Причем (!) вирусы гриппа человека и свиней составляют</a:t>
            </a:r>
          </a:p>
          <a:p>
            <a:pPr algn="ctr" eaLnBrk="1" hangingPunct="1"/>
            <a:r>
              <a:rPr lang="ru-RU" altLang="ru-RU" sz="2000"/>
              <a:t>так называемую сестринскую группу, что свидетельствует об их близком родстве и, естественно, общем происхождении. </a:t>
            </a:r>
          </a:p>
        </p:txBody>
      </p:sp>
      <p:sp>
        <p:nvSpPr>
          <p:cNvPr id="44042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96300" y="6499225"/>
            <a:ext cx="647700" cy="358775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Назад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body" idx="4294967295"/>
          </p:nvPr>
        </p:nvSpPr>
        <p:spPr>
          <a:xfrm>
            <a:off x="539750" y="1125538"/>
            <a:ext cx="8229600" cy="1223962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6000" smtClean="0">
                <a:solidFill>
                  <a:schemeClr val="tx2"/>
                </a:solidFill>
                <a:latin typeface="Times New Roman" panose="02020603050405020304" pitchFamily="18" charset="0"/>
              </a:rPr>
              <a:t>ГРИПП ПТИЦ</a:t>
            </a:r>
          </a:p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ru-RU" sz="6000" smtClean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ru-RU" sz="6000" b="1" smtClean="0">
                <a:solidFill>
                  <a:schemeClr val="tx2"/>
                </a:solidFill>
                <a:latin typeface="Times New Roman" panose="02020603050405020304" pitchFamily="18" charset="0"/>
              </a:rPr>
              <a:t>H5N1</a:t>
            </a:r>
            <a:endParaRPr lang="ru-RU" altLang="ru-RU" sz="6000" b="1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МКБ-Х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95288" y="1527175"/>
            <a:ext cx="7991475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1" u="sng">
                <a:solidFill>
                  <a:srgbClr val="FF0000"/>
                </a:solidFill>
              </a:rPr>
              <a:t>       I.  Некоторые инфекционные и паразитарные болезни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II.  Новообразования                   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III.  Болезни  крови,  кроветворных  органов  и  отдельные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     нарушения, вовлекающие иммунный механизм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IV.  Болезни эндокринной системы,  расстройства питания и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     нарушения обмена веществ          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 V.  Психические расстройства и расстройства поведения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VI.  Болезни нервной системы           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VII.  Болезни глаза и его придаточного аппарата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VIII.  Болезни уха и сосцевидного отростка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IX.  Болезни системы кровообращения                               </a:t>
            </a:r>
          </a:p>
          <a:p>
            <a:pPr eaLnBrk="1" hangingPunct="1"/>
            <a:r>
              <a:rPr lang="ru-RU" altLang="ru-RU" sz="1400" b="1" u="sng">
                <a:solidFill>
                  <a:srgbClr val="FF0000"/>
                </a:solidFill>
              </a:rPr>
              <a:t>        Х.  Болезни органов дыхания           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XI.  Болезни органов пищеварения       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XII.  Болезни кожи и подкожной клетчатки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XIII.  Болезни  костно-мышечной  системы  и  соединительной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     ткани                             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XIV.  Болезни мочеполовой системы       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XV.  Беременность, роды и послеродовой период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XVI.  Отдельные  состояния,  возникающие  в  перинатальном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     периоде                           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XVII.  Врожденные аномалии [пороки развития],  деформации и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        хромосомные нарушения …            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folHlink"/>
                </a:solidFill>
              </a:rPr>
              <a:t>    </a:t>
            </a:r>
            <a:r>
              <a:rPr lang="ru-RU" altLang="ru-RU" sz="1400" u="sng">
                <a:solidFill>
                  <a:schemeClr val="bg1"/>
                </a:solidFill>
              </a:rPr>
              <a:t>XVIII.  Симптомы, признаки и отклонения от нормы, выявленные         </a:t>
            </a:r>
          </a:p>
          <a:p>
            <a:pPr eaLnBrk="1" hangingPunct="1"/>
            <a:r>
              <a:rPr lang="ru-RU" altLang="ru-RU" sz="1400" u="sng">
                <a:solidFill>
                  <a:schemeClr val="bg1"/>
                </a:solidFill>
              </a:rPr>
              <a:t>            при клинических  и  лабораторных исследованиях,  не          </a:t>
            </a:r>
          </a:p>
          <a:p>
            <a:pPr eaLnBrk="1" hangingPunct="1"/>
            <a:r>
              <a:rPr lang="ru-RU" altLang="ru-RU" sz="1400" u="sng">
                <a:solidFill>
                  <a:schemeClr val="bg1"/>
                </a:solidFill>
              </a:rPr>
              <a:t>            классифицированные в других рубриках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bg1"/>
                </a:solidFill>
              </a:rPr>
              <a:t>      XIX.  Травмы,  отравления  и  некоторые другие последствия         </a:t>
            </a:r>
          </a:p>
          <a:p>
            <a:pPr eaLnBrk="1" hangingPunct="1"/>
            <a:r>
              <a:rPr lang="ru-RU" altLang="ru-RU" sz="1400" u="sng">
                <a:solidFill>
                  <a:schemeClr val="bg1"/>
                </a:solidFill>
              </a:rPr>
              <a:t>            воздействия внешних причин                 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bg1"/>
                </a:solidFill>
              </a:rPr>
              <a:t>       XX.  Внешние причины заболеваемости и смертности                  </a:t>
            </a:r>
          </a:p>
          <a:p>
            <a:pPr eaLnBrk="1" hangingPunct="1"/>
            <a:r>
              <a:rPr lang="ru-RU" altLang="ru-RU" sz="1400" u="sng">
                <a:solidFill>
                  <a:schemeClr val="bg1"/>
                </a:solidFill>
              </a:rPr>
              <a:t>      XXI.  Факторы,  влияющие на состояние здоровья и обращения         </a:t>
            </a:r>
          </a:p>
          <a:p>
            <a:pPr eaLnBrk="1" hangingPunct="1"/>
            <a:r>
              <a:rPr lang="ru-RU" altLang="ru-RU" sz="1400" u="sng">
                <a:solidFill>
                  <a:schemeClr val="bg1"/>
                </a:solidFill>
              </a:rPr>
              <a:t>            в учреждения здравоохранения</a:t>
            </a:r>
            <a:r>
              <a:rPr lang="ru-RU" altLang="ru-RU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6308725"/>
            <a:ext cx="9144000" cy="523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400" i="1">
                <a:solidFill>
                  <a:schemeClr val="bg1"/>
                </a:solidFill>
              </a:rPr>
              <a:t>Международная статистическая классификация болезней и проблем, связанных со здоровьем, </a:t>
            </a:r>
            <a:r>
              <a:rPr lang="en-US" altLang="ru-RU" sz="1400" i="1">
                <a:solidFill>
                  <a:schemeClr val="bg1"/>
                </a:solidFill>
              </a:rPr>
              <a:t/>
            </a:r>
            <a:br>
              <a:rPr lang="en-US" altLang="ru-RU" sz="1400" i="1">
                <a:solidFill>
                  <a:schemeClr val="bg1"/>
                </a:solidFill>
              </a:rPr>
            </a:br>
            <a:r>
              <a:rPr lang="ru-RU" altLang="ru-RU" sz="1400" i="1">
                <a:solidFill>
                  <a:schemeClr val="bg1"/>
                </a:solidFill>
              </a:rPr>
              <a:t>10-го пересмотра, принятая 43-ей Всемирной Ассамблеей Здравоохранения</a:t>
            </a:r>
            <a:r>
              <a:rPr lang="ru-RU" altLang="ru-RU" sz="14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 со стрелкой вниз 5"/>
          <p:cNvSpPr/>
          <p:nvPr/>
        </p:nvSpPr>
        <p:spPr>
          <a:xfrm>
            <a:off x="1571604" y="142852"/>
            <a:ext cx="6072230" cy="5214974"/>
          </a:xfrm>
          <a:prstGeom prst="downArrowCallout">
            <a:avLst>
              <a:gd name="adj1" fmla="val 14398"/>
              <a:gd name="adj2" fmla="val 26427"/>
              <a:gd name="adj3" fmla="val 25000"/>
              <a:gd name="adj4" fmla="val 64977"/>
            </a:avLst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6085" name="Содержимое 2"/>
          <p:cNvSpPr>
            <a:spLocks noGrp="1"/>
          </p:cNvSpPr>
          <p:nvPr>
            <p:ph idx="4294967295"/>
          </p:nvPr>
        </p:nvSpPr>
        <p:spPr>
          <a:xfrm>
            <a:off x="395288" y="3933825"/>
            <a:ext cx="8258175" cy="2071688"/>
          </a:xfrm>
        </p:spPr>
        <p:txBody>
          <a:bodyPr/>
          <a:lstStyle/>
          <a:p>
            <a:pPr algn="just" eaLnBrk="1" hangingPunct="1"/>
            <a:r>
              <a:rPr lang="ru-RU" altLang="ru-RU" sz="2000" smtClean="0">
                <a:solidFill>
                  <a:srgbClr val="002060"/>
                </a:solidFill>
              </a:rPr>
              <a:t>Предполагают, что вирусы гриппа, вызвавшие пандемии в </a:t>
            </a:r>
            <a:r>
              <a:rPr lang="en-US" altLang="ru-RU" sz="2000" smtClean="0">
                <a:solidFill>
                  <a:srgbClr val="002060"/>
                </a:solidFill>
              </a:rPr>
              <a:t>XX</a:t>
            </a:r>
            <a:r>
              <a:rPr lang="ru-RU" altLang="ru-RU" sz="2000" smtClean="0">
                <a:solidFill>
                  <a:srgbClr val="002060"/>
                </a:solidFill>
              </a:rPr>
              <a:t> веке, перешли к человеку от птиц в результате изменений антигенных свойств путем реассортации</a:t>
            </a:r>
          </a:p>
          <a:p>
            <a:pPr algn="just" eaLnBrk="1" hangingPunct="1"/>
            <a:r>
              <a:rPr lang="ru-RU" altLang="ru-RU" sz="2000" smtClean="0">
                <a:solidFill>
                  <a:srgbClr val="002060"/>
                </a:solidFill>
              </a:rPr>
              <a:t>Предполагают, что пандемия "испанки" была вызвана реассортантом, возникшим на основе вируса ГП субтипа </a:t>
            </a:r>
            <a:r>
              <a:rPr lang="en-US" altLang="ru-RU" sz="2000" smtClean="0">
                <a:solidFill>
                  <a:srgbClr val="002060"/>
                </a:solidFill>
              </a:rPr>
              <a:t>H1N1</a:t>
            </a:r>
            <a:r>
              <a:rPr lang="ru-RU" altLang="ru-RU" sz="2000" smtClean="0">
                <a:solidFill>
                  <a:srgbClr val="002060"/>
                </a:solidFill>
              </a:rPr>
              <a:t> и слабопатогенного человеческого штамма ВГ</a:t>
            </a:r>
          </a:p>
        </p:txBody>
      </p:sp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28600"/>
            <a:ext cx="47625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786313"/>
            <a:ext cx="22574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286125"/>
            <a:ext cx="16573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3"/>
          <p:cNvGrpSpPr/>
          <p:nvPr/>
        </p:nvGrpSpPr>
        <p:grpSpPr>
          <a:xfrm>
            <a:off x="428596" y="428604"/>
            <a:ext cx="8229600" cy="1790100"/>
            <a:chOff x="0" y="281602"/>
            <a:chExt cx="8229600" cy="1790100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81602"/>
              <a:ext cx="8229600" cy="1790100"/>
            </a:xfrm>
            <a:prstGeom prst="roundRect">
              <a:avLst/>
            </a:prstGeom>
            <a:solidFill>
              <a:srgbClr val="00206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7385" y="368987"/>
              <a:ext cx="8054830" cy="16153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eaLnBrk="1" fontAlgn="auto" hangingPunct="1">
                <a:spcAft>
                  <a:spcPts val="0"/>
                </a:spcAft>
                <a:defRPr/>
              </a:pPr>
              <a:r>
                <a:rPr lang="ru-RU" sz="2400" dirty="0"/>
                <a:t>Все известные варианты НА и </a:t>
              </a:r>
              <a:r>
                <a:rPr lang="en-US" sz="2400" dirty="0"/>
                <a:t>N</a:t>
              </a:r>
              <a:r>
                <a:rPr lang="ru-RU" sz="2400" dirty="0"/>
                <a:t>А вирусов гриппа типа А обнаружены у вирусов, выделенных от различных видов птиц и некоторых млекопитающих</a:t>
              </a:r>
            </a:p>
          </p:txBody>
        </p:sp>
      </p:grpSp>
      <p:pic>
        <p:nvPicPr>
          <p:cNvPr id="4710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857750"/>
            <a:ext cx="19192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857750"/>
            <a:ext cx="2508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500313"/>
            <a:ext cx="18351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571750"/>
            <a:ext cx="18097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714625"/>
            <a:ext cx="164306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000250"/>
            <a:ext cx="28813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857625"/>
            <a:ext cx="206216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cap="all" dirty="0" smtClean="0">
                <a:solidFill>
                  <a:srgbClr val="0070C0"/>
                </a:solidFill>
              </a:rPr>
              <a:t>Грипп птиц</a:t>
            </a:r>
            <a:r>
              <a:rPr lang="ru-RU" sz="2400" b="1" dirty="0" smtClean="0">
                <a:solidFill>
                  <a:srgbClr val="0070C0"/>
                </a:solidFill>
              </a:rPr>
              <a:t> - высоко контагиозная вирусная кишечная инфекция, которая поражает все виды пернатых</a:t>
            </a:r>
            <a:endParaRPr lang="ru-RU" sz="2400" dirty="0"/>
          </a:p>
        </p:txBody>
      </p:sp>
      <p:sp>
        <p:nvSpPr>
          <p:cNvPr id="4" name="Блок-схема: узел 3"/>
          <p:cNvSpPr/>
          <p:nvPr/>
        </p:nvSpPr>
        <p:spPr>
          <a:xfrm>
            <a:off x="3429000" y="2857500"/>
            <a:ext cx="2389188" cy="1974850"/>
          </a:xfrm>
          <a:prstGeom prst="flowChartConnector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6" name="Рисунок 5" descr="C:\Documents and Settings\Ярулина\Рабочий стол\Нужная\Clipart\STANDARD\STDDIR1\AN04101_.WM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428750"/>
            <a:ext cx="1190625" cy="181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Documents and Settings\Ярулина\Рабочий стол\Нужная\Clipart\STANDARD\STDDIR1\AN04127_.WM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1357313"/>
            <a:ext cx="1793875" cy="181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Ярулина\Рабочий стол\Нужная\Clipart\STANDARD\STDDIR1\AN04134_.WM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3214688"/>
            <a:ext cx="1819275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Documents and Settings\Ярулина\Рабочий стол\Нужная\Clipart\STANDARD\STDDIR1\AN04097_.WMF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688" y="5214938"/>
            <a:ext cx="1819275" cy="133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Documents and Settings\Ярулина\Рабочий стол\Нужная\Clipart\STANDARD\STDDIR1\AN04106_.WMF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0" y="4786313"/>
            <a:ext cx="1225550" cy="180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Documents and Settings\Ярулина\Рабочий стол\Нужная\Clipart\STANDARD\STDDIR1\AN04107_.WMF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688" y="3500438"/>
            <a:ext cx="1811337" cy="151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Documents and Settings\Ярулина\Рабочий стол\Нужная\Clipart\STANDARD\STDDIR1\AN04102_.WMF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5813" y="5214938"/>
            <a:ext cx="1819275" cy="1258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Documents and Settings\Ярулина\Рабочий стол\Нужная\Clipart\STANDARD\STDDIR1\AN04125_.WMF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28938" y="4786313"/>
            <a:ext cx="1612900" cy="181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Documents and Settings\Ярулина\Рабочий стол\Нужная\Clipart\STANDARD\STDDIR1\AN04116_.WMF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250" y="1714500"/>
            <a:ext cx="966788" cy="181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Documents and Settings\Ярулина\Рабочий стол\Нужная\Clipart\STANDARD\STDDIR1\AN04132_.WMF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28875" y="1571625"/>
            <a:ext cx="1811338" cy="152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00188" y="274638"/>
            <a:ext cx="750093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Грипп птиц представляет опасность и для других животных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57200" y="1714488"/>
          <a:ext cx="8229600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20398"/>
            <a:ext cx="1428760" cy="1279776"/>
          </a:xfrm>
          <a:prstGeom prst="flowChartConnector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57200" y="357166"/>
          <a:ext cx="8229600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C:\Documents and Settings\Ярулина\Рабочий стол\Нужная\Clipart\STANDARD\STDDIR1\AN04104_.WMF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688" y="500063"/>
            <a:ext cx="1811337" cy="142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Ярулина\Рабочий стол\Нужная\Clipart\STANDARD\STDDIR1\AN04320_.WMF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63" y="931863"/>
            <a:ext cx="1828800" cy="85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Documents and Settings\Ярулина\Рабочий стол\Нужная\Clipart\STANDARD\STDDIR4\PE04041_.WMF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250" y="285750"/>
            <a:ext cx="801688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Ярулина\Рабочий стол\Нужная\Clipart\STANDARD\STDDIR1\AN04104_.WMF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0" y="3786188"/>
            <a:ext cx="1811338" cy="142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Documents and Settings\Ярулина\Рабочий стол\Нужная\Clipart\STANDARD\STDDIR4\PE04041_.WMF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4563" y="3714750"/>
            <a:ext cx="801687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трелка вниз 11"/>
          <p:cNvSpPr/>
          <p:nvPr/>
        </p:nvSpPr>
        <p:spPr>
          <a:xfrm rot="5400000" flipH="1">
            <a:off x="2373313" y="984250"/>
            <a:ext cx="374650" cy="977900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5400000" flipH="1">
            <a:off x="4087813" y="4324350"/>
            <a:ext cx="374650" cy="977900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5400000" flipH="1">
            <a:off x="5730875" y="984250"/>
            <a:ext cx="374650" cy="977900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1934" y="4064493"/>
            <a:ext cx="495159" cy="507515"/>
          </a:xfrm>
          <a:prstGeom prst="flowChartConnector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57422" y="714356"/>
            <a:ext cx="483935" cy="500066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8" y="714356"/>
            <a:ext cx="483935" cy="500066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штаммы ВГП можно разделить на 2 группы:</a:t>
            </a:r>
            <a:endParaRPr lang="ru-RU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8229600" cy="4900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20398"/>
            <a:ext cx="1357322" cy="1279776"/>
          </a:xfrm>
          <a:prstGeom prst="flowChartConnector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142844" y="142876"/>
          <a:ext cx="8858312" cy="650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91836"/>
            <a:ext cx="1428760" cy="1279776"/>
          </a:xfrm>
          <a:prstGeom prst="flowChartConnector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214282" y="285728"/>
          <a:ext cx="8715436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214282" y="1962378"/>
            <a:ext cx="8715436" cy="1966688"/>
            <a:chOff x="0" y="1857387"/>
            <a:chExt cx="8715436" cy="1647360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1857387"/>
              <a:ext cx="8715436" cy="1647360"/>
            </a:xfrm>
            <a:prstGeom prst="roundRect">
              <a:avLst/>
            </a:prstGeom>
            <a:solidFill>
              <a:srgbClr val="00206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0417" y="1937804"/>
              <a:ext cx="8554602" cy="14865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0000" tIns="91440" rIns="180000" bIns="91440" spcCol="1270" anchor="ctr"/>
            <a:lstStyle/>
            <a:p>
              <a:pPr algn="just" defTabSz="10668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/>
                <a:t>Предполагается, что передача ВГП </a:t>
              </a:r>
              <a:r>
                <a:rPr lang="ru-RU" sz="2400" dirty="0" err="1"/>
                <a:t>субтипа</a:t>
              </a:r>
              <a:r>
                <a:rPr lang="en-US" sz="2400" dirty="0"/>
                <a:t> H5N1</a:t>
              </a:r>
              <a:r>
                <a:rPr lang="ru-RU" sz="2400" dirty="0"/>
                <a:t> от больной птицы здоровой осуществляется с помощью фекально-орального механизма. Показано, что в 1 грамме фекалий больной птицы количество вируса достаточно для заражения 1 млн. птиц. </a:t>
              </a:r>
            </a:p>
          </p:txBody>
        </p:sp>
      </p:grpSp>
      <p:grpSp>
        <p:nvGrpSpPr>
          <p:cNvPr id="3" name="Группа 6"/>
          <p:cNvGrpSpPr/>
          <p:nvPr/>
        </p:nvGrpSpPr>
        <p:grpSpPr>
          <a:xfrm>
            <a:off x="285720" y="4071942"/>
            <a:ext cx="5500726" cy="1500198"/>
            <a:chOff x="0" y="5486744"/>
            <a:chExt cx="8715436" cy="799793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5486744"/>
              <a:ext cx="8715436" cy="799793"/>
            </a:xfrm>
            <a:prstGeom prst="roundRect">
              <a:avLst/>
            </a:prstGeom>
            <a:solidFill>
              <a:srgbClr val="2962A7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361437"/>
                <a:satOff val="-7560"/>
                <a:lumOff val="4206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39043" y="5525787"/>
              <a:ext cx="8637350" cy="7217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0000" tIns="91440" rIns="180000" bIns="91440" spcCol="1270" anchor="ctr"/>
            <a:lstStyle/>
            <a:p>
              <a:pPr algn="just" defTabSz="1066800" eaLnBrk="1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400" dirty="0"/>
                <a:t>Воздушно-капельный механизм заражения птиц вирусом ГП был подтвержден экспериментально в лабораторных условиях.</a:t>
              </a:r>
            </a:p>
          </p:txBody>
        </p:sp>
      </p:grpSp>
      <p:pic>
        <p:nvPicPr>
          <p:cNvPr id="5427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57188"/>
            <a:ext cx="18288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/>
          <p:cNvSpPr/>
          <p:nvPr/>
        </p:nvSpPr>
        <p:spPr>
          <a:xfrm rot="16200000">
            <a:off x="4036219" y="-750093"/>
            <a:ext cx="642937" cy="400050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" anchor="ctr"/>
          <a:lstStyle/>
          <a:p>
            <a:pPr algn="ctr" eaLnBrk="1" hangingPunct="1">
              <a:defRPr/>
            </a:pPr>
            <a:r>
              <a:rPr lang="ru-RU" sz="2000" dirty="0"/>
              <a:t>фекально-оральный механизм</a:t>
            </a:r>
          </a:p>
        </p:txBody>
      </p:sp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76238"/>
            <a:ext cx="20002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492593"/>
            <a:ext cx="495159" cy="507515"/>
          </a:xfrm>
          <a:prstGeom prst="flowChartConnector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8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071938"/>
            <a:ext cx="228600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542925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542925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5214938"/>
            <a:ext cx="1357313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трелка вниз 17"/>
          <p:cNvSpPr/>
          <p:nvPr/>
        </p:nvSpPr>
        <p:spPr>
          <a:xfrm rot="16200000">
            <a:off x="5643563" y="5715000"/>
            <a:ext cx="642938" cy="642937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" anchor="ctr"/>
          <a:lstStyle/>
          <a:p>
            <a:pPr algn="ctr" eaLnBrk="1" hangingPunct="1"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одержимое 12"/>
          <p:cNvGraphicFramePr>
            <a:graphicFrameLocks noGrp="1"/>
          </p:cNvGraphicFramePr>
          <p:nvPr>
            <p:ph idx="4294967295"/>
          </p:nvPr>
        </p:nvGraphicFramePr>
        <p:xfrm>
          <a:off x="214282" y="3786190"/>
          <a:ext cx="6643734" cy="306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Содержимое 12"/>
          <p:cNvGraphicFramePr>
            <a:graphicFrameLocks/>
          </p:cNvGraphicFramePr>
          <p:nvPr/>
        </p:nvGraphicFramePr>
        <p:xfrm>
          <a:off x="214282" y="642918"/>
          <a:ext cx="6643734" cy="31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1438"/>
            <a:ext cx="9144000" cy="654050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заражения человека вирусом ГП (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H5N1)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301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286000"/>
            <a:ext cx="20859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5446713"/>
            <a:ext cx="2071688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929063"/>
            <a:ext cx="207168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785813"/>
            <a:ext cx="207168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4294967295"/>
          </p:nvPr>
        </p:nvSpPr>
        <p:spPr>
          <a:xfrm>
            <a:off x="0" y="214313"/>
            <a:ext cx="8964613" cy="6429375"/>
          </a:xfrm>
        </p:spPr>
        <p:txBody>
          <a:bodyPr/>
          <a:lstStyle/>
          <a:p>
            <a:pPr marL="419100" indent="-382588">
              <a:buFont typeface="Arial" panose="020B0604020202020204" pitchFamily="34" charset="0"/>
              <a:buNone/>
            </a:pPr>
            <a:r>
              <a:rPr lang="ru-RU" altLang="ru-RU" sz="2400" b="1" smtClean="0">
                <a:solidFill>
                  <a:schemeClr val="tx2"/>
                </a:solidFill>
              </a:rPr>
              <a:t>Симптомы (по историческим данным):</a:t>
            </a:r>
            <a:r>
              <a:rPr lang="ru-RU" altLang="ru-RU" sz="2400" smtClean="0">
                <a:solidFill>
                  <a:schemeClr val="tx2"/>
                </a:solidFill>
              </a:rPr>
              <a:t> </a:t>
            </a:r>
          </a:p>
          <a:p>
            <a:pPr marL="419100" indent="-382588"/>
            <a:r>
              <a:rPr lang="ru-RU" altLang="ru-RU" sz="2400" smtClean="0">
                <a:solidFill>
                  <a:schemeClr val="tx2"/>
                </a:solidFill>
              </a:rPr>
              <a:t>Сильная слабость, бессонница, большой жар и замедленный, слабый, почти неощутимый пульс. </a:t>
            </a:r>
          </a:p>
          <a:p>
            <a:pPr marL="419100" indent="-382588"/>
            <a:r>
              <a:rPr lang="ru-RU" altLang="ru-RU" sz="2400" smtClean="0">
                <a:solidFill>
                  <a:schemeClr val="tx2"/>
                </a:solidFill>
              </a:rPr>
              <a:t>Потеря аппетита и сухой мучительный кашель.</a:t>
            </a:r>
          </a:p>
          <a:p>
            <a:pPr marL="419100" indent="-382588"/>
            <a:r>
              <a:rPr lang="ru-RU" altLang="ru-RU" sz="2400" smtClean="0">
                <a:solidFill>
                  <a:schemeClr val="tx2"/>
                </a:solidFill>
              </a:rPr>
              <a:t>Боли в голове и стеснение в груди.</a:t>
            </a:r>
          </a:p>
          <a:p>
            <a:pPr marL="419100" indent="-382588"/>
            <a:r>
              <a:rPr lang="ru-RU" altLang="ru-RU" sz="2400" smtClean="0">
                <a:solidFill>
                  <a:schemeClr val="tx2"/>
                </a:solidFill>
              </a:rPr>
              <a:t>Сильные боли в спине и в сочленениях, онемение в членах, повторные ознобы и поносы.  </a:t>
            </a:r>
          </a:p>
          <a:p>
            <a:pPr marL="419100" indent="-382588"/>
            <a:r>
              <a:rPr lang="ru-RU" altLang="ru-RU" sz="2400" smtClean="0">
                <a:solidFill>
                  <a:schemeClr val="tx2"/>
                </a:solidFill>
              </a:rPr>
              <a:t>Далее хрипота, дрожь во всем теле, наконец, припухание лица. </a:t>
            </a:r>
          </a:p>
          <a:p>
            <a:pPr marL="419100" indent="-382588">
              <a:buFont typeface="Arial" panose="020B0604020202020204" pitchFamily="34" charset="0"/>
              <a:buNone/>
            </a:pPr>
            <a:r>
              <a:rPr lang="ru-RU" altLang="ru-RU" sz="2400" smtClean="0">
                <a:solidFill>
                  <a:schemeClr val="tx2"/>
                </a:solidFill>
              </a:rPr>
              <a:t>В тяжелых случаях: бессонница, бред, конвульсии, или же продолжительная гектическая лихорадка, с кровохарканьем.</a:t>
            </a:r>
          </a:p>
          <a:p>
            <a:pPr marL="419100" indent="-382588">
              <a:buFont typeface="Arial" panose="020B0604020202020204" pitchFamily="34" charset="0"/>
              <a:buNone/>
            </a:pPr>
            <a:endParaRPr lang="ru-RU" altLang="ru-RU" sz="240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1438"/>
            <a:ext cx="8229600" cy="796925"/>
          </a:xfrm>
        </p:spPr>
        <p:txBody>
          <a:bodyPr/>
          <a:lstStyle/>
          <a:p>
            <a:pPr>
              <a:defRPr/>
            </a:pP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Лабораторное исследование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4294967295"/>
          </p:nvPr>
        </p:nvGraphicFramePr>
        <p:xfrm>
          <a:off x="357158" y="785795"/>
          <a:ext cx="6572296" cy="271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6324" name="Picture 20"/>
          <p:cNvPicPr>
            <a:picLocks noChangeAspect="1" noChangeArrowheads="1"/>
          </p:cNvPicPr>
          <p:nvPr/>
        </p:nvPicPr>
        <p:blipFill>
          <a:blip r:embed="rId7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1276350"/>
            <a:ext cx="3213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Содержимое 3"/>
          <p:cNvGraphicFramePr>
            <a:graphicFrameLocks/>
          </p:cNvGraphicFramePr>
          <p:nvPr/>
        </p:nvGraphicFramePr>
        <p:xfrm>
          <a:off x="357158" y="3500438"/>
          <a:ext cx="8501122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357158" y="285729"/>
          <a:ext cx="8429684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73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00063"/>
            <a:ext cx="285115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285720" y="214290"/>
          <a:ext cx="857256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5072074"/>
            <a:ext cx="1428760" cy="1428760"/>
          </a:xfrm>
          <a:prstGeom prst="flowChartConnector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3286116" y="5143512"/>
            <a:ext cx="1428760" cy="1428760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8375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5000625"/>
            <a:ext cx="23812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люс 7"/>
          <p:cNvSpPr/>
          <p:nvPr/>
        </p:nvSpPr>
        <p:spPr>
          <a:xfrm>
            <a:off x="2286000" y="5357813"/>
            <a:ext cx="914400" cy="914400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Равно 8"/>
          <p:cNvSpPr/>
          <p:nvPr/>
        </p:nvSpPr>
        <p:spPr>
          <a:xfrm>
            <a:off x="4857750" y="5357813"/>
            <a:ext cx="914400" cy="914400"/>
          </a:xfrm>
          <a:prstGeom prst="mathEqua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Всемирная организация </a:t>
            </a:r>
            <a:b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здравоохранения</a:t>
            </a:r>
            <a:endParaRPr lang="ru-RU" sz="40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285720" y="1600200"/>
          <a:ext cx="8572560" cy="4900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301207" y="285728"/>
            <a:ext cx="1341835" cy="127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5" descr="цыпленок2"/>
          <p:cNvPicPr>
            <a:picLocks noChangeAspect="1" noChangeArrowheads="1"/>
          </p:cNvPicPr>
          <p:nvPr/>
        </p:nvPicPr>
        <p:blipFill>
          <a:blip r:embed="rId8" cstate="print">
            <a:lum bright="6000" contrast="30000"/>
          </a:blip>
          <a:srcRect/>
          <a:stretch>
            <a:fillRect/>
          </a:stretch>
        </p:blipFill>
        <p:spPr bwMode="auto">
          <a:xfrm>
            <a:off x="5691219" y="4071942"/>
            <a:ext cx="2809871" cy="2028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9398" name="AutoShape 10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96300" y="6499225"/>
            <a:ext cx="647700" cy="358775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Назад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body" idx="4294967295"/>
          </p:nvPr>
        </p:nvSpPr>
        <p:spPr>
          <a:xfrm>
            <a:off x="539750" y="1412875"/>
            <a:ext cx="8229600" cy="1223963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 sz="7200" smtClean="0">
                <a:solidFill>
                  <a:schemeClr val="tx2"/>
                </a:solidFill>
                <a:latin typeface="Times New Roman" panose="02020603050405020304" pitchFamily="18" charset="0"/>
              </a:rPr>
              <a:t>ПРОФИЛАКТИКА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539750" y="4630738"/>
            <a:ext cx="4721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tx2"/>
                </a:solidFill>
              </a:rPr>
              <a:t>неспецифическая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4500563" y="3573463"/>
            <a:ext cx="4132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rgbClr val="FF3300"/>
                </a:solidFill>
              </a:rPr>
              <a:t>специфическая</a:t>
            </a:r>
          </a:p>
        </p:txBody>
      </p:sp>
      <p:sp>
        <p:nvSpPr>
          <p:cNvPr id="119813" name="Line 5"/>
          <p:cNvSpPr>
            <a:spLocks noChangeShapeType="1"/>
          </p:cNvSpPr>
          <p:nvPr/>
        </p:nvSpPr>
        <p:spPr bwMode="auto">
          <a:xfrm flipH="1">
            <a:off x="2268538" y="2636838"/>
            <a:ext cx="1439862" cy="1944687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9814" name="Line 6"/>
          <p:cNvSpPr>
            <a:spLocks noChangeShapeType="1"/>
          </p:cNvSpPr>
          <p:nvPr/>
        </p:nvSpPr>
        <p:spPr bwMode="auto">
          <a:xfrm>
            <a:off x="4643438" y="2636838"/>
            <a:ext cx="720725" cy="10795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/>
      <p:bldP spid="119812" grpId="0"/>
      <p:bldP spid="119813" grpId="0" animBg="1"/>
      <p:bldP spid="1198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>
            <a:spLocks noChangeArrowheads="1"/>
          </p:cNvSpPr>
          <p:nvPr/>
        </p:nvSpPr>
        <p:spPr bwMode="auto">
          <a:xfrm>
            <a:off x="450850" y="3357563"/>
            <a:ext cx="1995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Рисунок  7.. Строение вируса гриппа.</a:t>
            </a:r>
          </a:p>
        </p:txBody>
      </p:sp>
      <p:pic>
        <p:nvPicPr>
          <p:cNvPr id="61443" name="Picture 13" descr="health_moscow_2008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3"/>
            <a:ext cx="8297862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14"/>
          <p:cNvSpPr>
            <a:spLocks noChangeArrowheads="1"/>
          </p:cNvSpPr>
          <p:nvPr/>
        </p:nvSpPr>
        <p:spPr bwMode="auto">
          <a:xfrm>
            <a:off x="517525" y="5984875"/>
            <a:ext cx="8340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174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5000"/>
              </a:lnSpc>
            </a:pPr>
            <a:r>
              <a:rPr lang="ru-RU" altLang="ru-RU" sz="2400" b="1">
                <a:solidFill>
                  <a:srgbClr val="00589A"/>
                </a:solidFill>
              </a:rPr>
              <a:t>Многолетняя динамика заболеваемости  гриппом и ОРВИ в Москве и России.</a:t>
            </a:r>
            <a:r>
              <a:rPr lang="ru-RU" altLang="ru-RU" sz="3600" b="1">
                <a:solidFill>
                  <a:srgbClr val="00589A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765175"/>
            <a:ext cx="8229600" cy="811213"/>
          </a:xfrm>
        </p:spPr>
        <p:txBody>
          <a:bodyPr/>
          <a:lstStyle/>
          <a:p>
            <a:r>
              <a:rPr lang="ru-RU" altLang="ru-RU" sz="3200" i="1" smtClean="0">
                <a:solidFill>
                  <a:srgbClr val="333399"/>
                </a:solidFill>
                <a:latin typeface="Times New Roman" panose="02020603050405020304" pitchFamily="18" charset="0"/>
              </a:rPr>
              <a:t>Динамика заболеваемости гриппом </a:t>
            </a:r>
            <a:br>
              <a:rPr lang="ru-RU" altLang="ru-RU" sz="3200" i="1" smtClean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r>
              <a:rPr lang="ru-RU" altLang="ru-RU" sz="3200" i="1" smtClean="0">
                <a:solidFill>
                  <a:srgbClr val="333399"/>
                </a:solidFill>
                <a:latin typeface="Times New Roman" panose="02020603050405020304" pitchFamily="18" charset="0"/>
              </a:rPr>
              <a:t>в Свердловской области в зависимости от объемов иммунизации</a:t>
            </a:r>
          </a:p>
        </p:txBody>
      </p:sp>
      <p:graphicFrame>
        <p:nvGraphicFramePr>
          <p:cNvPr id="62467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279400" y="1763713"/>
          <a:ext cx="8864600" cy="468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9" name="Chart" r:id="rId4" imgW="8934405" imgH="4724374" progId="MSGraph.Chart.8">
                  <p:embed followColorScheme="full"/>
                </p:oleObj>
              </mc:Choice>
              <mc:Fallback>
                <p:oleObj name="Chart" r:id="rId4" imgW="8934405" imgH="4724374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1763713"/>
                        <a:ext cx="8864600" cy="468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971550" y="2708275"/>
            <a:ext cx="7416800" cy="2016125"/>
            <a:chOff x="567" y="1979"/>
            <a:chExt cx="4672" cy="1270"/>
          </a:xfrm>
        </p:grpSpPr>
        <p:sp>
          <p:nvSpPr>
            <p:cNvPr id="63495" name="Rectangle 3"/>
            <p:cNvSpPr>
              <a:spLocks noChangeArrowheads="1"/>
            </p:cNvSpPr>
            <p:nvPr/>
          </p:nvSpPr>
          <p:spPr bwMode="auto">
            <a:xfrm>
              <a:off x="567" y="1979"/>
              <a:ext cx="4672" cy="1270"/>
            </a:xfrm>
            <a:prstGeom prst="rect">
              <a:avLst/>
            </a:prstGeom>
            <a:solidFill>
              <a:srgbClr val="C5C9F3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ru-RU" altLang="ru-RU"/>
            </a:p>
          </p:txBody>
        </p:sp>
        <p:sp>
          <p:nvSpPr>
            <p:cNvPr id="63496" name="Oval 4"/>
            <p:cNvSpPr>
              <a:spLocks noChangeArrowheads="1"/>
            </p:cNvSpPr>
            <p:nvPr/>
          </p:nvSpPr>
          <p:spPr bwMode="auto">
            <a:xfrm>
              <a:off x="839" y="2200"/>
              <a:ext cx="96" cy="96"/>
            </a:xfrm>
            <a:prstGeom prst="ellipse">
              <a:avLst/>
            </a:prstGeom>
            <a:solidFill>
              <a:srgbClr val="CC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/>
            </a:p>
          </p:txBody>
        </p:sp>
        <p:sp>
          <p:nvSpPr>
            <p:cNvPr id="63497" name="Oval 5"/>
            <p:cNvSpPr>
              <a:spLocks noChangeArrowheads="1"/>
            </p:cNvSpPr>
            <p:nvPr/>
          </p:nvSpPr>
          <p:spPr bwMode="auto">
            <a:xfrm>
              <a:off x="839" y="2523"/>
              <a:ext cx="96" cy="96"/>
            </a:xfrm>
            <a:prstGeom prst="ellipse">
              <a:avLst/>
            </a:prstGeom>
            <a:solidFill>
              <a:srgbClr val="CC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/>
            </a:p>
          </p:txBody>
        </p:sp>
        <p:sp>
          <p:nvSpPr>
            <p:cNvPr id="63498" name="Oval 6"/>
            <p:cNvSpPr>
              <a:spLocks noChangeArrowheads="1"/>
            </p:cNvSpPr>
            <p:nvPr/>
          </p:nvSpPr>
          <p:spPr bwMode="auto">
            <a:xfrm>
              <a:off x="839" y="2840"/>
              <a:ext cx="96" cy="96"/>
            </a:xfrm>
            <a:prstGeom prst="ellipse">
              <a:avLst/>
            </a:prstGeom>
            <a:solidFill>
              <a:srgbClr val="CC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/>
            </a:p>
          </p:txBody>
        </p:sp>
      </p:grpSp>
      <p:sp>
        <p:nvSpPr>
          <p:cNvPr id="135175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771775" y="260350"/>
            <a:ext cx="2951163" cy="922338"/>
          </a:xfrm>
        </p:spPr>
        <p:txBody>
          <a:bodyPr/>
          <a:lstStyle/>
          <a:p>
            <a:pPr marL="53975" eaLnBrk="1" hangingPunct="1"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Вакцинация</a:t>
            </a:r>
          </a:p>
        </p:txBody>
      </p:sp>
      <p:sp>
        <p:nvSpPr>
          <p:cNvPr id="63492" name="Rectangle 8"/>
          <p:cNvSpPr>
            <a:spLocks noGrp="1" noChangeArrowheads="1"/>
          </p:cNvSpPr>
          <p:nvPr>
            <p:ph idx="4294967295"/>
          </p:nvPr>
        </p:nvSpPr>
        <p:spPr>
          <a:xfrm>
            <a:off x="395288" y="1628775"/>
            <a:ext cx="8435975" cy="4249738"/>
          </a:xfrm>
        </p:spPr>
        <p:txBody>
          <a:bodyPr/>
          <a:lstStyle/>
          <a:p>
            <a:pPr marL="361950" indent="0" algn="ctr" eaLnBrk="1" hangingPunct="1">
              <a:buFont typeface="Arial" panose="020B0604020202020204" pitchFamily="34" charset="0"/>
              <a:buNone/>
            </a:pPr>
            <a:r>
              <a:rPr lang="ru-RU" altLang="ru-RU" sz="2400" smtClean="0"/>
              <a:t>«…— единственная социально и экономически оправданная мера борьбы с гриппом»*</a:t>
            </a:r>
          </a:p>
          <a:p>
            <a:pPr marL="361950" indent="0" eaLnBrk="1" hangingPunct="1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marL="361950" indent="0" eaLnBrk="1" hangingPunct="1">
              <a:buFont typeface="Arial" panose="020B0604020202020204" pitchFamily="34" charset="0"/>
              <a:buNone/>
            </a:pPr>
            <a:endParaRPr lang="ru-RU" altLang="ru-RU" sz="2400" smtClean="0"/>
          </a:p>
        </p:txBody>
      </p:sp>
      <p:sp>
        <p:nvSpPr>
          <p:cNvPr id="63493" name="Rectangle 9"/>
          <p:cNvSpPr>
            <a:spLocks noChangeArrowheads="1"/>
          </p:cNvSpPr>
          <p:nvPr/>
        </p:nvSpPr>
        <p:spPr bwMode="auto">
          <a:xfrm>
            <a:off x="708025" y="5300663"/>
            <a:ext cx="84359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sz="1600"/>
              <a:t>*</a:t>
            </a:r>
            <a:r>
              <a:rPr kumimoji="1" lang="en-US" altLang="ru-RU" sz="1600"/>
              <a:t>World Health Organization</a:t>
            </a:r>
            <a:r>
              <a:rPr kumimoji="1" lang="ru-RU" altLang="ru-RU" sz="1600"/>
              <a:t>, </a:t>
            </a:r>
            <a:r>
              <a:rPr kumimoji="1" lang="en-US" altLang="ru-RU" sz="1600">
                <a:hlinkClick r:id="rId3"/>
              </a:rPr>
              <a:t>www.who.int/wer No.33</a:t>
            </a:r>
            <a:r>
              <a:rPr kumimoji="1" lang="en-US" altLang="ru-RU" sz="1600"/>
              <a:t>, 2005, 0 277-288</a:t>
            </a:r>
            <a:endParaRPr kumimoji="1" lang="ru-RU" altLang="ru-RU" sz="160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sz="1600"/>
              <a:t>** Kristin L.Nickol. Efficacy, activity and profitability of inactivated vaccines/ Vaccine, 21, 2003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endParaRPr kumimoji="1" lang="ru-RU" altLang="ru-RU" sz="1600"/>
          </a:p>
        </p:txBody>
      </p:sp>
      <p:sp>
        <p:nvSpPr>
          <p:cNvPr id="63494" name="Rectangle 10"/>
          <p:cNvSpPr>
            <a:spLocks noChangeArrowheads="1"/>
          </p:cNvSpPr>
          <p:nvPr/>
        </p:nvSpPr>
        <p:spPr bwMode="auto">
          <a:xfrm>
            <a:off x="1258888" y="2997200"/>
            <a:ext cx="72723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b="1"/>
              <a:t>Снижает заболеваемость гриппом на 90%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endParaRPr kumimoji="1" lang="ru-RU" altLang="ru-RU" b="1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b="1"/>
              <a:t>Снижает заболеваемость ОРВИ на 56%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endParaRPr kumimoji="1" lang="ru-RU" altLang="ru-RU" b="1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b="1"/>
              <a:t>Снижет количество госпитализаций на 48%**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476250"/>
            <a:ext cx="8229600" cy="1066800"/>
          </a:xfrm>
        </p:spPr>
        <p:txBody>
          <a:bodyPr anchor="b"/>
          <a:lstStyle/>
          <a:p>
            <a:r>
              <a:rPr lang="ru-RU" altLang="ru-RU" sz="3400" smtClean="0">
                <a:solidFill>
                  <a:schemeClr val="tx2"/>
                </a:solidFill>
              </a:rPr>
              <a:t>В ПЕРВУЮ ОЧЕРЕДЬ ВАКЦИНАЦИИ ПОДЛЕЖАТ</a:t>
            </a:r>
            <a:r>
              <a:rPr lang="ru-RU" altLang="ru-RU" sz="4100" smtClean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64515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79388" y="1700213"/>
            <a:ext cx="8507412" cy="4584700"/>
          </a:xfrm>
        </p:spPr>
        <p:txBody>
          <a:bodyPr/>
          <a:lstStyle/>
          <a:p>
            <a:pPr marL="273050" indent="-273050">
              <a:lnSpc>
                <a:spcPct val="90000"/>
              </a:lnSpc>
              <a:buFont typeface="Arial" panose="020B0604020202020204" pitchFamily="34" charset="0"/>
              <a:buNone/>
            </a:pPr>
            <a:endParaRPr lang="ru-RU" altLang="ru-RU" sz="2300" smtClean="0">
              <a:solidFill>
                <a:schemeClr val="tx2"/>
              </a:solidFill>
            </a:endParaRPr>
          </a:p>
          <a:p>
            <a:pPr marL="273050" indent="-273050">
              <a:lnSpc>
                <a:spcPct val="90000"/>
              </a:lnSpc>
            </a:pPr>
            <a:r>
              <a:rPr lang="ru-RU" altLang="ru-RU" sz="2300" smtClean="0">
                <a:solidFill>
                  <a:schemeClr val="tx2"/>
                </a:solidFill>
              </a:rPr>
              <a:t>дети дошкольного возраста;</a:t>
            </a:r>
          </a:p>
          <a:p>
            <a:pPr marL="273050" indent="-273050">
              <a:lnSpc>
                <a:spcPct val="90000"/>
              </a:lnSpc>
            </a:pPr>
            <a:r>
              <a:rPr lang="ru-RU" altLang="ru-RU" sz="2300" smtClean="0">
                <a:solidFill>
                  <a:schemeClr val="tx2"/>
                </a:solidFill>
              </a:rPr>
              <a:t>школьники;</a:t>
            </a:r>
          </a:p>
          <a:p>
            <a:pPr marL="273050" indent="-273050">
              <a:lnSpc>
                <a:spcPct val="90000"/>
              </a:lnSpc>
            </a:pPr>
            <a:r>
              <a:rPr lang="ru-RU" altLang="ru-RU" sz="2300" smtClean="0">
                <a:solidFill>
                  <a:schemeClr val="tx2"/>
                </a:solidFill>
              </a:rPr>
              <a:t>медицинские работники;</a:t>
            </a:r>
          </a:p>
          <a:p>
            <a:pPr marL="273050" indent="-273050">
              <a:lnSpc>
                <a:spcPct val="90000"/>
              </a:lnSpc>
            </a:pPr>
            <a:r>
              <a:rPr lang="ru-RU" altLang="ru-RU" sz="2300" smtClean="0">
                <a:solidFill>
                  <a:schemeClr val="tx2"/>
                </a:solidFill>
              </a:rPr>
              <a:t>работники сферы обслуживания, транспорта, учебных заведений;</a:t>
            </a:r>
          </a:p>
          <a:p>
            <a:pPr marL="273050" indent="-273050">
              <a:lnSpc>
                <a:spcPct val="90000"/>
              </a:lnSpc>
            </a:pPr>
            <a:r>
              <a:rPr lang="ru-RU" altLang="ru-RU" sz="2300" smtClean="0">
                <a:solidFill>
                  <a:schemeClr val="tx2"/>
                </a:solidFill>
              </a:rPr>
              <a:t>воинские контингенты</a:t>
            </a:r>
          </a:p>
          <a:p>
            <a:pPr marL="273050" indent="-273050">
              <a:lnSpc>
                <a:spcPct val="90000"/>
              </a:lnSpc>
            </a:pPr>
            <a:r>
              <a:rPr lang="ru-RU" altLang="ru-RU" sz="2300" smtClean="0">
                <a:solidFill>
                  <a:schemeClr val="tx2"/>
                </a:solidFill>
              </a:rPr>
              <a:t>лица старше 60 лет;</a:t>
            </a:r>
          </a:p>
          <a:p>
            <a:pPr marL="273050" indent="-273050">
              <a:lnSpc>
                <a:spcPct val="90000"/>
              </a:lnSpc>
            </a:pPr>
            <a:r>
              <a:rPr lang="ru-RU" altLang="ru-RU" sz="2300" smtClean="0">
                <a:solidFill>
                  <a:schemeClr val="tx2"/>
                </a:solidFill>
              </a:rPr>
              <a:t>лица, страдающие хроническими соматическими заболеваниями;</a:t>
            </a:r>
          </a:p>
          <a:p>
            <a:pPr marL="273050" indent="-273050">
              <a:lnSpc>
                <a:spcPct val="90000"/>
              </a:lnSpc>
            </a:pPr>
            <a:r>
              <a:rPr lang="ru-RU" altLang="ru-RU" sz="2300" smtClean="0">
                <a:solidFill>
                  <a:schemeClr val="tx2"/>
                </a:solidFill>
              </a:rPr>
              <a:t>часто болеющие острыми респираторными вирусными заболеваниями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b">
            <a:normAutofit fontScale="90000"/>
          </a:bodyPr>
          <a:lstStyle/>
          <a:p>
            <a:pPr>
              <a:defRPr/>
            </a:pPr>
            <a:r>
              <a:rPr lang="ru-RU" sz="4500" smtClean="0">
                <a:solidFill>
                  <a:schemeClr val="tx2"/>
                </a:solidFill>
              </a:rPr>
              <a:t>ПРОТИВОПОКАЗАНИЯМИ К ПРИМЕНЕНИЮ ЯВЛЯЮТСЯ:</a:t>
            </a:r>
          </a:p>
        </p:txBody>
      </p:sp>
      <p:sp>
        <p:nvSpPr>
          <p:cNvPr id="65539" name="Содержимое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273050" indent="-273050"/>
            <a:r>
              <a:rPr lang="ru-RU" altLang="ru-RU" sz="2400" smtClean="0">
                <a:solidFill>
                  <a:schemeClr val="tx2"/>
                </a:solidFill>
              </a:rPr>
              <a:t> аллергические реакции на куриный белок и компоненты вакцины.</a:t>
            </a:r>
          </a:p>
          <a:p>
            <a:pPr marL="273050" indent="-273050"/>
            <a:r>
              <a:rPr lang="ru-RU" altLang="ru-RU" sz="2400" smtClean="0">
                <a:solidFill>
                  <a:schemeClr val="tx2"/>
                </a:solidFill>
              </a:rPr>
              <a:t> острые лихорадочные состояния или обострение хронического заболевания (Вакцинацию проводят после выздоровления или в период ремиссии).</a:t>
            </a:r>
          </a:p>
          <a:p>
            <a:pPr marL="273050" indent="-273050"/>
            <a:r>
              <a:rPr lang="ru-RU" altLang="ru-RU" sz="2400" smtClean="0">
                <a:solidFill>
                  <a:schemeClr val="tx2"/>
                </a:solidFill>
              </a:rPr>
              <a:t> противопоказано лицам, ранее имевшим аллергические реакции на введение противогриппозных вакцин.</a:t>
            </a:r>
          </a:p>
          <a:p>
            <a:pPr marL="273050" indent="-273050"/>
            <a:r>
              <a:rPr lang="ru-RU" altLang="ru-RU" sz="2400" smtClean="0">
                <a:solidFill>
                  <a:schemeClr val="tx2"/>
                </a:solidFill>
              </a:rPr>
              <a:t> при нетяжелых ОРВИ, острых кишечных заболеваниях вакцинацию проводят сразу после нормализации температуры.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4294967295"/>
          </p:nvPr>
        </p:nvGraphicFramePr>
        <p:xfrm>
          <a:off x="142844" y="142852"/>
          <a:ext cx="8786874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79613" y="333375"/>
            <a:ext cx="5184775" cy="3743325"/>
            <a:chOff x="1247" y="210"/>
            <a:chExt cx="3266" cy="2358"/>
          </a:xfrm>
        </p:grpSpPr>
        <p:sp>
          <p:nvSpPr>
            <p:cNvPr id="9220" name="Line 3"/>
            <p:cNvSpPr>
              <a:spLocks noChangeShapeType="1"/>
            </p:cNvSpPr>
            <p:nvPr/>
          </p:nvSpPr>
          <p:spPr bwMode="auto">
            <a:xfrm flipV="1">
              <a:off x="1247" y="300"/>
              <a:ext cx="3266" cy="226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" name="Line 4"/>
            <p:cNvSpPr>
              <a:spLocks noChangeShapeType="1"/>
            </p:cNvSpPr>
            <p:nvPr/>
          </p:nvSpPr>
          <p:spPr bwMode="auto">
            <a:xfrm>
              <a:off x="1247" y="210"/>
              <a:ext cx="3175" cy="226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2"/>
          <p:cNvSpPr>
            <a:spLocks noChangeShapeType="1"/>
          </p:cNvSpPr>
          <p:nvPr/>
        </p:nvSpPr>
        <p:spPr bwMode="auto">
          <a:xfrm flipH="1">
            <a:off x="4711700" y="2506663"/>
            <a:ext cx="298450" cy="795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 flipH="1" flipV="1">
            <a:off x="6118225" y="4824413"/>
            <a:ext cx="417513" cy="7064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 flipH="1" flipV="1">
            <a:off x="2038350" y="4251325"/>
            <a:ext cx="330200" cy="936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725488" y="169863"/>
            <a:ext cx="8389937" cy="11874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CC0000"/>
                </a:solidFill>
                <a:latin typeface="Arial Cyr" panose="020B0604020202020204" pitchFamily="34" charset="0"/>
              </a:rPr>
              <a:t>     Всемирно запатентованный шприц Дюфарджект – </a:t>
            </a:r>
            <a:endParaRPr lang="en-US" altLang="ru-RU" sz="2400" b="1">
              <a:solidFill>
                <a:srgbClr val="CC0000"/>
              </a:solidFill>
              <a:latin typeface="Arial Cyr" panose="020B0604020202020204" pitchFamily="34" charset="0"/>
            </a:endParaRPr>
          </a:p>
          <a:p>
            <a:pPr algn="ctr" eaLnBrk="1" hangingPunct="1"/>
            <a:r>
              <a:rPr lang="ru-RU" altLang="ru-RU" sz="2400" b="1">
                <a:solidFill>
                  <a:srgbClr val="CC0000"/>
                </a:solidFill>
                <a:latin typeface="Arial Cyr" panose="020B0604020202020204" pitchFamily="34" charset="0"/>
              </a:rPr>
              <a:t>гарантия безопасного и безболезненного введения </a:t>
            </a:r>
            <a:endParaRPr lang="en-US" altLang="ru-RU" sz="2400" b="1">
              <a:solidFill>
                <a:srgbClr val="CC0000"/>
              </a:solidFill>
              <a:latin typeface="Arial Cyr" panose="020B0604020202020204" pitchFamily="34" charset="0"/>
            </a:endParaRPr>
          </a:p>
          <a:p>
            <a:pPr algn="ctr" eaLnBrk="1" hangingPunct="1"/>
            <a:r>
              <a:rPr lang="ru-RU" altLang="ru-RU" sz="2400" b="1">
                <a:solidFill>
                  <a:srgbClr val="CC0000"/>
                </a:solidFill>
                <a:latin typeface="Arial Cyr" panose="020B0604020202020204" pitchFamily="34" charset="0"/>
              </a:rPr>
              <a:t>точной дозы</a:t>
            </a:r>
          </a:p>
        </p:txBody>
      </p:sp>
      <p:pic>
        <p:nvPicPr>
          <p:cNvPr id="66566" name="Picture 6" descr="Sprits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2462213"/>
            <a:ext cx="6951663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1979613" y="1600200"/>
            <a:ext cx="20812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Фронтальный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фиксатор,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гарантирующий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стерильность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706938" y="1660525"/>
            <a:ext cx="20050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Камера с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лекарственным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средством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7466013" y="3786188"/>
            <a:ext cx="1257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Поршень</a:t>
            </a: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5854700" y="5599113"/>
            <a:ext cx="2589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Защитный колпачок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иглы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1447800" y="5237163"/>
            <a:ext cx="3452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Стерильная игла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000" b="1">
                <a:latin typeface="Times New Roman" panose="02020603050405020304" pitchFamily="18" charset="0"/>
              </a:rPr>
              <a:t>со специальным покрытием</a:t>
            </a: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H="1" flipV="1">
            <a:off x="7669213" y="3068638"/>
            <a:ext cx="417512" cy="7064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3459163" y="2806700"/>
            <a:ext cx="311150" cy="8143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5283200" y="1727200"/>
            <a:ext cx="3657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003300" y="1727200"/>
            <a:ext cx="3657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67588" name="Picture 4" descr="ВАКЦИНА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1890713"/>
            <a:ext cx="1744662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ВАКЦИНА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2032000"/>
            <a:ext cx="1535112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669925" y="1277938"/>
            <a:ext cx="4267200" cy="396875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rgbClr val="900090"/>
                </a:solidFill>
                <a:latin typeface="Arial Cyr" panose="020B0604020202020204" pitchFamily="34" charset="0"/>
              </a:rPr>
              <a:t>Цельновирионные вакцины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5453063" y="1292225"/>
            <a:ext cx="3352800" cy="396875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rgbClr val="900090"/>
                </a:solidFill>
                <a:latin typeface="Arial Cyr" panose="020B0604020202020204" pitchFamily="34" charset="0"/>
              </a:rPr>
              <a:t>Сплит вакцины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2497138" y="4033838"/>
            <a:ext cx="4373562" cy="396875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rgbClr val="900090"/>
                </a:solidFill>
                <a:latin typeface="Arial Cyr" panose="020B0604020202020204" pitchFamily="34" charset="0"/>
              </a:rPr>
              <a:t>Субъединичные вакцины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1066800" y="1752600"/>
            <a:ext cx="156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>
                <a:latin typeface="Times New Roman" panose="02020603050405020304" pitchFamily="18" charset="0"/>
              </a:rPr>
              <a:t>Гемагглютинин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5257800" y="2590800"/>
            <a:ext cx="156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>
                <a:latin typeface="Times New Roman" panose="02020603050405020304" pitchFamily="18" charset="0"/>
              </a:rPr>
              <a:t>Гемагглютинин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969963" y="2209800"/>
            <a:ext cx="1544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>
                <a:latin typeface="Times New Roman" panose="02020603050405020304" pitchFamily="18" charset="0"/>
              </a:rPr>
              <a:t>Нейраминидаза</a:t>
            </a:r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5313363" y="3200400"/>
            <a:ext cx="1544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>
                <a:latin typeface="Times New Roman" panose="02020603050405020304" pitchFamily="18" charset="0"/>
              </a:rPr>
              <a:t>Нейраминидаза</a:t>
            </a:r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1027113" y="2914650"/>
            <a:ext cx="1563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>
                <a:latin typeface="Times New Roman" panose="02020603050405020304" pitchFamily="18" charset="0"/>
              </a:rPr>
              <a:t>Липидный слой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1143000" y="3352800"/>
            <a:ext cx="13604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1600">
                <a:latin typeface="Times New Roman" panose="02020603050405020304" pitchFamily="18" charset="0"/>
              </a:rPr>
              <a:t>Внутренние антигены</a:t>
            </a:r>
          </a:p>
        </p:txBody>
      </p:sp>
      <p:sp>
        <p:nvSpPr>
          <p:cNvPr id="67599" name="Line 15"/>
          <p:cNvSpPr>
            <a:spLocks noChangeShapeType="1"/>
          </p:cNvSpPr>
          <p:nvPr/>
        </p:nvSpPr>
        <p:spPr bwMode="auto">
          <a:xfrm>
            <a:off x="2603500" y="1955800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600" name="Line 16"/>
          <p:cNvSpPr>
            <a:spLocks noChangeShapeType="1"/>
          </p:cNvSpPr>
          <p:nvPr/>
        </p:nvSpPr>
        <p:spPr bwMode="auto">
          <a:xfrm>
            <a:off x="2451100" y="2413000"/>
            <a:ext cx="457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601" name="Line 17"/>
          <p:cNvSpPr>
            <a:spLocks noChangeShapeType="1"/>
          </p:cNvSpPr>
          <p:nvPr/>
        </p:nvSpPr>
        <p:spPr bwMode="auto">
          <a:xfrm flipV="1">
            <a:off x="2527300" y="2946400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602" name="Line 18"/>
          <p:cNvSpPr>
            <a:spLocks noChangeShapeType="1"/>
          </p:cNvSpPr>
          <p:nvPr/>
        </p:nvSpPr>
        <p:spPr bwMode="auto">
          <a:xfrm flipV="1">
            <a:off x="2374900" y="3098800"/>
            <a:ext cx="1066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603" name="Line 19"/>
          <p:cNvSpPr>
            <a:spLocks noChangeShapeType="1"/>
          </p:cNvSpPr>
          <p:nvPr/>
        </p:nvSpPr>
        <p:spPr bwMode="auto">
          <a:xfrm>
            <a:off x="6858000" y="2057400"/>
            <a:ext cx="93980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604" name="Line 20"/>
          <p:cNvSpPr>
            <a:spLocks noChangeShapeType="1"/>
          </p:cNvSpPr>
          <p:nvPr/>
        </p:nvSpPr>
        <p:spPr bwMode="auto">
          <a:xfrm>
            <a:off x="6807200" y="2794000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605" name="Line 21"/>
          <p:cNvSpPr>
            <a:spLocks noChangeShapeType="1"/>
          </p:cNvSpPr>
          <p:nvPr/>
        </p:nvSpPr>
        <p:spPr bwMode="auto">
          <a:xfrm flipV="1">
            <a:off x="6781800" y="3251200"/>
            <a:ext cx="711200" cy="17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5562600" y="1752600"/>
            <a:ext cx="1295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1600">
                <a:latin typeface="Times New Roman" panose="02020603050405020304" pitchFamily="18" charset="0"/>
              </a:rPr>
              <a:t>Внутренние </a:t>
            </a:r>
          </a:p>
          <a:p>
            <a:pPr algn="ctr">
              <a:lnSpc>
                <a:spcPct val="90000"/>
              </a:lnSpc>
            </a:pPr>
            <a:r>
              <a:rPr lang="ru-RU" altLang="ru-RU" sz="1600">
                <a:latin typeface="Times New Roman" panose="02020603050405020304" pitchFamily="18" charset="0"/>
              </a:rPr>
              <a:t>антигены</a:t>
            </a:r>
          </a:p>
        </p:txBody>
      </p:sp>
      <p:sp>
        <p:nvSpPr>
          <p:cNvPr id="67607" name="Rectangle 23"/>
          <p:cNvSpPr>
            <a:spLocks noChangeArrowheads="1"/>
          </p:cNvSpPr>
          <p:nvPr/>
        </p:nvSpPr>
        <p:spPr bwMode="auto">
          <a:xfrm>
            <a:off x="107950" y="260350"/>
            <a:ext cx="87630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500" b="1">
                <a:solidFill>
                  <a:srgbClr val="CC0000"/>
                </a:solidFill>
                <a:latin typeface="Arial Unicode MS" panose="020B0604020202020204" pitchFamily="34" charset="-128"/>
              </a:rPr>
              <a:t>Поколения противогриппозных вакцин </a:t>
            </a:r>
            <a:br>
              <a:rPr lang="ru-RU" altLang="ru-RU" sz="2500" b="1">
                <a:solidFill>
                  <a:srgbClr val="CC0000"/>
                </a:solidFill>
                <a:latin typeface="Arial Unicode MS" panose="020B0604020202020204" pitchFamily="34" charset="-128"/>
              </a:rPr>
            </a:br>
            <a:r>
              <a:rPr lang="ru-RU" altLang="ru-RU" sz="2500" b="1">
                <a:solidFill>
                  <a:srgbClr val="CC0000"/>
                </a:solidFill>
                <a:latin typeface="Arial Unicode MS" panose="020B0604020202020204" pitchFamily="34" charset="-128"/>
              </a:rPr>
              <a:t>для профилактики гриппа</a:t>
            </a:r>
          </a:p>
        </p:txBody>
      </p:sp>
      <p:sp>
        <p:nvSpPr>
          <p:cNvPr id="67608" name="Rectangle 24"/>
          <p:cNvSpPr>
            <a:spLocks noChangeArrowheads="1"/>
          </p:cNvSpPr>
          <p:nvPr/>
        </p:nvSpPr>
        <p:spPr bwMode="auto">
          <a:xfrm>
            <a:off x="3187700" y="4419600"/>
            <a:ext cx="3657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67609" name="Picture 25" descr="ВАКЦИНА3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24400"/>
            <a:ext cx="16827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10" name="Text Box 26"/>
          <p:cNvSpPr txBox="1">
            <a:spLocks noChangeArrowheads="1"/>
          </p:cNvSpPr>
          <p:nvPr/>
        </p:nvSpPr>
        <p:spPr bwMode="auto">
          <a:xfrm>
            <a:off x="838200" y="4495800"/>
            <a:ext cx="156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>
                <a:latin typeface="Times New Roman" panose="02020603050405020304" pitchFamily="18" charset="0"/>
              </a:rPr>
              <a:t>Гемагглютинин</a:t>
            </a:r>
          </a:p>
        </p:txBody>
      </p:sp>
      <p:sp>
        <p:nvSpPr>
          <p:cNvPr id="67611" name="Text Box 27"/>
          <p:cNvSpPr txBox="1">
            <a:spLocks noChangeArrowheads="1"/>
          </p:cNvSpPr>
          <p:nvPr/>
        </p:nvSpPr>
        <p:spPr bwMode="auto">
          <a:xfrm>
            <a:off x="893763" y="5791200"/>
            <a:ext cx="1544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>
                <a:latin typeface="Times New Roman" panose="02020603050405020304" pitchFamily="18" charset="0"/>
              </a:rPr>
              <a:t>Нейраминидаза</a:t>
            </a:r>
          </a:p>
        </p:txBody>
      </p:sp>
      <p:sp>
        <p:nvSpPr>
          <p:cNvPr id="67612" name="Line 28"/>
          <p:cNvSpPr>
            <a:spLocks noChangeShapeType="1"/>
          </p:cNvSpPr>
          <p:nvPr/>
        </p:nvSpPr>
        <p:spPr bwMode="auto">
          <a:xfrm>
            <a:off x="2362200" y="4724400"/>
            <a:ext cx="609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613" name="Line 29"/>
          <p:cNvSpPr>
            <a:spLocks noChangeShapeType="1"/>
          </p:cNvSpPr>
          <p:nvPr/>
        </p:nvSpPr>
        <p:spPr bwMode="auto">
          <a:xfrm>
            <a:off x="2362200" y="6019800"/>
            <a:ext cx="7620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7614" name="Group 30"/>
          <p:cNvGrpSpPr>
            <a:grpSpLocks/>
          </p:cNvGrpSpPr>
          <p:nvPr/>
        </p:nvGrpSpPr>
        <p:grpSpPr bwMode="auto">
          <a:xfrm>
            <a:off x="5132388" y="5459413"/>
            <a:ext cx="1003300" cy="939800"/>
            <a:chOff x="2938" y="3178"/>
            <a:chExt cx="866" cy="821"/>
          </a:xfrm>
        </p:grpSpPr>
        <p:sp>
          <p:nvSpPr>
            <p:cNvPr id="67617" name="Freeform 31"/>
            <p:cNvSpPr>
              <a:spLocks/>
            </p:cNvSpPr>
            <p:nvPr/>
          </p:nvSpPr>
          <p:spPr bwMode="auto">
            <a:xfrm>
              <a:off x="3460" y="3584"/>
              <a:ext cx="8" cy="2"/>
            </a:xfrm>
            <a:custGeom>
              <a:avLst/>
              <a:gdLst>
                <a:gd name="T0" fmla="*/ 8 w 8"/>
                <a:gd name="T1" fmla="*/ 2 h 2"/>
                <a:gd name="T2" fmla="*/ 0 w 8"/>
                <a:gd name="T3" fmla="*/ 2 h 2"/>
                <a:gd name="T4" fmla="*/ 0 w 8"/>
                <a:gd name="T5" fmla="*/ 0 h 2"/>
                <a:gd name="T6" fmla="*/ 8 w 8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"/>
                <a:gd name="T14" fmla="*/ 8 w 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">
                  <a:moveTo>
                    <a:pt x="8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7618" name="Rectangle 32"/>
            <p:cNvSpPr>
              <a:spLocks noChangeArrowheads="1"/>
            </p:cNvSpPr>
            <p:nvPr/>
          </p:nvSpPr>
          <p:spPr bwMode="auto">
            <a:xfrm>
              <a:off x="3727" y="3667"/>
              <a:ext cx="2" cy="1"/>
            </a:xfrm>
            <a:prstGeom prst="rect">
              <a:avLst/>
            </a:prstGeom>
            <a:solidFill>
              <a:srgbClr val="000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7619" name="Rectangle 33"/>
            <p:cNvSpPr>
              <a:spLocks noChangeArrowheads="1"/>
            </p:cNvSpPr>
            <p:nvPr/>
          </p:nvSpPr>
          <p:spPr bwMode="auto">
            <a:xfrm>
              <a:off x="3802" y="3576"/>
              <a:ext cx="2" cy="1"/>
            </a:xfrm>
            <a:prstGeom prst="rect">
              <a:avLst/>
            </a:prstGeom>
            <a:solidFill>
              <a:srgbClr val="0000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7620" name="Rectangle 34"/>
            <p:cNvSpPr>
              <a:spLocks noChangeArrowheads="1"/>
            </p:cNvSpPr>
            <p:nvPr/>
          </p:nvSpPr>
          <p:spPr bwMode="auto">
            <a:xfrm>
              <a:off x="3334" y="3262"/>
              <a:ext cx="48" cy="282"/>
            </a:xfrm>
            <a:prstGeom prst="rect">
              <a:avLst/>
            </a:prstGeom>
            <a:gradFill rotWithShape="0">
              <a:gsLst>
                <a:gs pos="0">
                  <a:srgbClr val="6F9DBD"/>
                </a:gs>
                <a:gs pos="50000">
                  <a:srgbClr val="92B5CD"/>
                </a:gs>
                <a:gs pos="100000">
                  <a:srgbClr val="6F9DBD"/>
                </a:gs>
              </a:gsLst>
              <a:lin ang="0" scaled="1"/>
            </a:gradFill>
            <a:ln w="3175">
              <a:solidFill>
                <a:srgbClr val="6F9DB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7621" name="Freeform 35"/>
            <p:cNvSpPr>
              <a:spLocks/>
            </p:cNvSpPr>
            <p:nvPr/>
          </p:nvSpPr>
          <p:spPr bwMode="auto">
            <a:xfrm>
              <a:off x="3245" y="3178"/>
              <a:ext cx="121" cy="121"/>
            </a:xfrm>
            <a:custGeom>
              <a:avLst/>
              <a:gdLst>
                <a:gd name="T0" fmla="*/ 0 w 121"/>
                <a:gd name="T1" fmla="*/ 34 h 121"/>
                <a:gd name="T2" fmla="*/ 33 w 121"/>
                <a:gd name="T3" fmla="*/ 0 h 121"/>
                <a:gd name="T4" fmla="*/ 121 w 121"/>
                <a:gd name="T5" fmla="*/ 88 h 121"/>
                <a:gd name="T6" fmla="*/ 87 w 121"/>
                <a:gd name="T7" fmla="*/ 121 h 121"/>
                <a:gd name="T8" fmla="*/ 0 w 121"/>
                <a:gd name="T9" fmla="*/ 34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121"/>
                <a:gd name="T17" fmla="*/ 121 w 121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121">
                  <a:moveTo>
                    <a:pt x="0" y="34"/>
                  </a:moveTo>
                  <a:lnTo>
                    <a:pt x="33" y="0"/>
                  </a:lnTo>
                  <a:lnTo>
                    <a:pt x="121" y="88"/>
                  </a:lnTo>
                  <a:lnTo>
                    <a:pt x="87" y="121"/>
                  </a:lnTo>
                  <a:lnTo>
                    <a:pt x="0" y="34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100000">
                  <a:srgbClr val="8DB2CB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22" name="Freeform 36"/>
            <p:cNvSpPr>
              <a:spLocks/>
            </p:cNvSpPr>
            <p:nvPr/>
          </p:nvSpPr>
          <p:spPr bwMode="auto">
            <a:xfrm>
              <a:off x="3349" y="3180"/>
              <a:ext cx="123" cy="120"/>
            </a:xfrm>
            <a:custGeom>
              <a:avLst/>
              <a:gdLst>
                <a:gd name="T0" fmla="*/ 123 w 123"/>
                <a:gd name="T1" fmla="*/ 34 h 120"/>
                <a:gd name="T2" fmla="*/ 88 w 123"/>
                <a:gd name="T3" fmla="*/ 0 h 120"/>
                <a:gd name="T4" fmla="*/ 0 w 123"/>
                <a:gd name="T5" fmla="*/ 88 h 120"/>
                <a:gd name="T6" fmla="*/ 35 w 123"/>
                <a:gd name="T7" fmla="*/ 120 h 120"/>
                <a:gd name="T8" fmla="*/ 123 w 123"/>
                <a:gd name="T9" fmla="*/ 34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120"/>
                <a:gd name="T17" fmla="*/ 123 w 123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120">
                  <a:moveTo>
                    <a:pt x="123" y="34"/>
                  </a:moveTo>
                  <a:lnTo>
                    <a:pt x="88" y="0"/>
                  </a:lnTo>
                  <a:lnTo>
                    <a:pt x="0" y="88"/>
                  </a:lnTo>
                  <a:lnTo>
                    <a:pt x="35" y="120"/>
                  </a:lnTo>
                  <a:lnTo>
                    <a:pt x="123" y="34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100000">
                  <a:srgbClr val="8DB2CB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23" name="Freeform 37"/>
            <p:cNvSpPr>
              <a:spLocks/>
            </p:cNvSpPr>
            <p:nvPr/>
          </p:nvSpPr>
          <p:spPr bwMode="auto">
            <a:xfrm>
              <a:off x="3072" y="3385"/>
              <a:ext cx="260" cy="200"/>
            </a:xfrm>
            <a:custGeom>
              <a:avLst/>
              <a:gdLst>
                <a:gd name="T0" fmla="*/ 0 w 260"/>
                <a:gd name="T1" fmla="*/ 38 h 200"/>
                <a:gd name="T2" fmla="*/ 27 w 260"/>
                <a:gd name="T3" fmla="*/ 0 h 200"/>
                <a:gd name="T4" fmla="*/ 260 w 260"/>
                <a:gd name="T5" fmla="*/ 161 h 200"/>
                <a:gd name="T6" fmla="*/ 233 w 260"/>
                <a:gd name="T7" fmla="*/ 200 h 200"/>
                <a:gd name="T8" fmla="*/ 0 w 260"/>
                <a:gd name="T9" fmla="*/ 38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200"/>
                <a:gd name="T17" fmla="*/ 260 w 260"/>
                <a:gd name="T18" fmla="*/ 200 h 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200">
                  <a:moveTo>
                    <a:pt x="0" y="38"/>
                  </a:moveTo>
                  <a:lnTo>
                    <a:pt x="27" y="0"/>
                  </a:lnTo>
                  <a:lnTo>
                    <a:pt x="260" y="161"/>
                  </a:lnTo>
                  <a:lnTo>
                    <a:pt x="233" y="200"/>
                  </a:lnTo>
                  <a:lnTo>
                    <a:pt x="0" y="38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50000">
                  <a:srgbClr val="B5CDDD"/>
                </a:gs>
                <a:gs pos="100000">
                  <a:srgbClr val="6F9DBD"/>
                </a:gs>
              </a:gsLst>
              <a:lin ang="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24" name="Freeform 38"/>
            <p:cNvSpPr>
              <a:spLocks/>
            </p:cNvSpPr>
            <p:nvPr/>
          </p:nvSpPr>
          <p:spPr bwMode="auto">
            <a:xfrm>
              <a:off x="2970" y="3398"/>
              <a:ext cx="131" cy="70"/>
            </a:xfrm>
            <a:custGeom>
              <a:avLst/>
              <a:gdLst>
                <a:gd name="T0" fmla="*/ 10 w 131"/>
                <a:gd name="T1" fmla="*/ 70 h 70"/>
                <a:gd name="T2" fmla="*/ 0 w 131"/>
                <a:gd name="T3" fmla="*/ 23 h 70"/>
                <a:gd name="T4" fmla="*/ 123 w 131"/>
                <a:gd name="T5" fmla="*/ 0 h 70"/>
                <a:gd name="T6" fmla="*/ 131 w 131"/>
                <a:gd name="T7" fmla="*/ 48 h 70"/>
                <a:gd name="T8" fmla="*/ 10 w 131"/>
                <a:gd name="T9" fmla="*/ 7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70"/>
                <a:gd name="T17" fmla="*/ 131 w 131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70">
                  <a:moveTo>
                    <a:pt x="10" y="70"/>
                  </a:moveTo>
                  <a:lnTo>
                    <a:pt x="0" y="23"/>
                  </a:lnTo>
                  <a:lnTo>
                    <a:pt x="123" y="0"/>
                  </a:lnTo>
                  <a:lnTo>
                    <a:pt x="131" y="48"/>
                  </a:lnTo>
                  <a:lnTo>
                    <a:pt x="10" y="70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100000">
                  <a:srgbClr val="85ACC7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25" name="Freeform 39"/>
            <p:cNvSpPr>
              <a:spLocks/>
            </p:cNvSpPr>
            <p:nvPr/>
          </p:nvSpPr>
          <p:spPr bwMode="auto">
            <a:xfrm>
              <a:off x="3064" y="3283"/>
              <a:ext cx="68" cy="131"/>
            </a:xfrm>
            <a:custGeom>
              <a:avLst/>
              <a:gdLst>
                <a:gd name="T0" fmla="*/ 47 w 68"/>
                <a:gd name="T1" fmla="*/ 0 h 131"/>
                <a:gd name="T2" fmla="*/ 0 w 68"/>
                <a:gd name="T3" fmla="*/ 8 h 131"/>
                <a:gd name="T4" fmla="*/ 22 w 68"/>
                <a:gd name="T5" fmla="*/ 131 h 131"/>
                <a:gd name="T6" fmla="*/ 68 w 68"/>
                <a:gd name="T7" fmla="*/ 121 h 131"/>
                <a:gd name="T8" fmla="*/ 47 w 68"/>
                <a:gd name="T9" fmla="*/ 0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31"/>
                <a:gd name="T17" fmla="*/ 68 w 68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31">
                  <a:moveTo>
                    <a:pt x="47" y="0"/>
                  </a:moveTo>
                  <a:lnTo>
                    <a:pt x="0" y="8"/>
                  </a:lnTo>
                  <a:lnTo>
                    <a:pt x="22" y="131"/>
                  </a:lnTo>
                  <a:lnTo>
                    <a:pt x="68" y="121"/>
                  </a:lnTo>
                  <a:lnTo>
                    <a:pt x="47" y="0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100000">
                  <a:srgbClr val="8DB2CB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26" name="Freeform 40"/>
            <p:cNvSpPr>
              <a:spLocks/>
            </p:cNvSpPr>
            <p:nvPr/>
          </p:nvSpPr>
          <p:spPr bwMode="auto">
            <a:xfrm>
              <a:off x="3382" y="3360"/>
              <a:ext cx="242" cy="225"/>
            </a:xfrm>
            <a:custGeom>
              <a:avLst/>
              <a:gdLst>
                <a:gd name="T0" fmla="*/ 242 w 242"/>
                <a:gd name="T1" fmla="*/ 35 h 225"/>
                <a:gd name="T2" fmla="*/ 211 w 242"/>
                <a:gd name="T3" fmla="*/ 0 h 225"/>
                <a:gd name="T4" fmla="*/ 0 w 242"/>
                <a:gd name="T5" fmla="*/ 188 h 225"/>
                <a:gd name="T6" fmla="*/ 32 w 242"/>
                <a:gd name="T7" fmla="*/ 225 h 225"/>
                <a:gd name="T8" fmla="*/ 242 w 242"/>
                <a:gd name="T9" fmla="*/ 35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2"/>
                <a:gd name="T16" fmla="*/ 0 h 225"/>
                <a:gd name="T17" fmla="*/ 242 w 242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2" h="225">
                  <a:moveTo>
                    <a:pt x="242" y="35"/>
                  </a:moveTo>
                  <a:lnTo>
                    <a:pt x="211" y="0"/>
                  </a:lnTo>
                  <a:lnTo>
                    <a:pt x="0" y="188"/>
                  </a:lnTo>
                  <a:lnTo>
                    <a:pt x="32" y="225"/>
                  </a:lnTo>
                  <a:lnTo>
                    <a:pt x="242" y="35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50000">
                  <a:srgbClr val="B5CDDD"/>
                </a:gs>
                <a:gs pos="100000">
                  <a:srgbClr val="6F9DBD"/>
                </a:gs>
              </a:gsLst>
              <a:lin ang="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27" name="Freeform 41"/>
            <p:cNvSpPr>
              <a:spLocks/>
            </p:cNvSpPr>
            <p:nvPr/>
          </p:nvSpPr>
          <p:spPr bwMode="auto">
            <a:xfrm>
              <a:off x="3599" y="3373"/>
              <a:ext cx="125" cy="54"/>
            </a:xfrm>
            <a:custGeom>
              <a:avLst/>
              <a:gdLst>
                <a:gd name="T0" fmla="*/ 123 w 125"/>
                <a:gd name="T1" fmla="*/ 54 h 54"/>
                <a:gd name="T2" fmla="*/ 125 w 125"/>
                <a:gd name="T3" fmla="*/ 6 h 54"/>
                <a:gd name="T4" fmla="*/ 2 w 125"/>
                <a:gd name="T5" fmla="*/ 0 h 54"/>
                <a:gd name="T6" fmla="*/ 0 w 125"/>
                <a:gd name="T7" fmla="*/ 48 h 54"/>
                <a:gd name="T8" fmla="*/ 123 w 125"/>
                <a:gd name="T9" fmla="*/ 54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54"/>
                <a:gd name="T17" fmla="*/ 125 w 125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54">
                  <a:moveTo>
                    <a:pt x="123" y="54"/>
                  </a:moveTo>
                  <a:lnTo>
                    <a:pt x="125" y="6"/>
                  </a:lnTo>
                  <a:lnTo>
                    <a:pt x="2" y="0"/>
                  </a:lnTo>
                  <a:lnTo>
                    <a:pt x="0" y="48"/>
                  </a:lnTo>
                  <a:lnTo>
                    <a:pt x="123" y="54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100000">
                  <a:srgbClr val="8DB2CB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28" name="Freeform 42"/>
            <p:cNvSpPr>
              <a:spLocks/>
            </p:cNvSpPr>
            <p:nvPr/>
          </p:nvSpPr>
          <p:spPr bwMode="auto">
            <a:xfrm>
              <a:off x="3562" y="3260"/>
              <a:ext cx="54" cy="127"/>
            </a:xfrm>
            <a:custGeom>
              <a:avLst/>
              <a:gdLst>
                <a:gd name="T0" fmla="*/ 6 w 54"/>
                <a:gd name="T1" fmla="*/ 0 h 127"/>
                <a:gd name="T2" fmla="*/ 54 w 54"/>
                <a:gd name="T3" fmla="*/ 2 h 127"/>
                <a:gd name="T4" fmla="*/ 48 w 54"/>
                <a:gd name="T5" fmla="*/ 127 h 127"/>
                <a:gd name="T6" fmla="*/ 0 w 54"/>
                <a:gd name="T7" fmla="*/ 123 h 127"/>
                <a:gd name="T8" fmla="*/ 6 w 54"/>
                <a:gd name="T9" fmla="*/ 0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27"/>
                <a:gd name="T17" fmla="*/ 54 w 54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27">
                  <a:moveTo>
                    <a:pt x="6" y="0"/>
                  </a:moveTo>
                  <a:lnTo>
                    <a:pt x="54" y="2"/>
                  </a:lnTo>
                  <a:lnTo>
                    <a:pt x="48" y="127"/>
                  </a:lnTo>
                  <a:lnTo>
                    <a:pt x="0" y="123"/>
                  </a:ln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100000">
                  <a:srgbClr val="8DB2CB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29" name="Freeform 43"/>
            <p:cNvSpPr>
              <a:spLocks/>
            </p:cNvSpPr>
            <p:nvPr/>
          </p:nvSpPr>
          <p:spPr bwMode="auto">
            <a:xfrm>
              <a:off x="3360" y="3631"/>
              <a:ext cx="185" cy="267"/>
            </a:xfrm>
            <a:custGeom>
              <a:avLst/>
              <a:gdLst>
                <a:gd name="T0" fmla="*/ 41 w 185"/>
                <a:gd name="T1" fmla="*/ 0 h 267"/>
                <a:gd name="T2" fmla="*/ 0 w 185"/>
                <a:gd name="T3" fmla="*/ 25 h 267"/>
                <a:gd name="T4" fmla="*/ 145 w 185"/>
                <a:gd name="T5" fmla="*/ 267 h 267"/>
                <a:gd name="T6" fmla="*/ 185 w 185"/>
                <a:gd name="T7" fmla="*/ 242 h 267"/>
                <a:gd name="T8" fmla="*/ 41 w 185"/>
                <a:gd name="T9" fmla="*/ 0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5"/>
                <a:gd name="T16" fmla="*/ 0 h 267"/>
                <a:gd name="T17" fmla="*/ 185 w 185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5" h="267">
                  <a:moveTo>
                    <a:pt x="41" y="0"/>
                  </a:moveTo>
                  <a:lnTo>
                    <a:pt x="0" y="25"/>
                  </a:lnTo>
                  <a:lnTo>
                    <a:pt x="145" y="267"/>
                  </a:lnTo>
                  <a:lnTo>
                    <a:pt x="185" y="242"/>
                  </a:lnTo>
                  <a:lnTo>
                    <a:pt x="41" y="0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50000">
                  <a:srgbClr val="B5CDDD"/>
                </a:gs>
                <a:gs pos="100000">
                  <a:srgbClr val="6F9DBD"/>
                </a:gs>
              </a:gsLst>
              <a:lin ang="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30" name="Freeform 44"/>
            <p:cNvSpPr>
              <a:spLocks/>
            </p:cNvSpPr>
            <p:nvPr/>
          </p:nvSpPr>
          <p:spPr bwMode="auto">
            <a:xfrm>
              <a:off x="3455" y="3869"/>
              <a:ext cx="77" cy="130"/>
            </a:xfrm>
            <a:custGeom>
              <a:avLst/>
              <a:gdLst>
                <a:gd name="T0" fmla="*/ 0 w 77"/>
                <a:gd name="T1" fmla="*/ 119 h 130"/>
                <a:gd name="T2" fmla="*/ 46 w 77"/>
                <a:gd name="T3" fmla="*/ 130 h 130"/>
                <a:gd name="T4" fmla="*/ 77 w 77"/>
                <a:gd name="T5" fmla="*/ 11 h 130"/>
                <a:gd name="T6" fmla="*/ 28 w 77"/>
                <a:gd name="T7" fmla="*/ 0 h 130"/>
                <a:gd name="T8" fmla="*/ 0 w 77"/>
                <a:gd name="T9" fmla="*/ 11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30"/>
                <a:gd name="T17" fmla="*/ 77 w 77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30">
                  <a:moveTo>
                    <a:pt x="0" y="119"/>
                  </a:moveTo>
                  <a:lnTo>
                    <a:pt x="46" y="130"/>
                  </a:lnTo>
                  <a:lnTo>
                    <a:pt x="77" y="11"/>
                  </a:lnTo>
                  <a:lnTo>
                    <a:pt x="28" y="0"/>
                  </a:lnTo>
                  <a:lnTo>
                    <a:pt x="0" y="119"/>
                  </a:lnTo>
                  <a:close/>
                </a:path>
              </a:pathLst>
            </a:custGeom>
            <a:gradFill rotWithShape="0">
              <a:gsLst>
                <a:gs pos="0">
                  <a:srgbClr val="92B5CD"/>
                </a:gs>
                <a:gs pos="100000">
                  <a:srgbClr val="6F9DBD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31" name="Freeform 45"/>
            <p:cNvSpPr>
              <a:spLocks/>
            </p:cNvSpPr>
            <p:nvPr/>
          </p:nvSpPr>
          <p:spPr bwMode="auto">
            <a:xfrm>
              <a:off x="3516" y="3840"/>
              <a:ext cx="131" cy="75"/>
            </a:xfrm>
            <a:custGeom>
              <a:avLst/>
              <a:gdLst>
                <a:gd name="T0" fmla="*/ 131 w 131"/>
                <a:gd name="T1" fmla="*/ 29 h 75"/>
                <a:gd name="T2" fmla="*/ 119 w 131"/>
                <a:gd name="T3" fmla="*/ 75 h 75"/>
                <a:gd name="T4" fmla="*/ 0 w 131"/>
                <a:gd name="T5" fmla="*/ 46 h 75"/>
                <a:gd name="T6" fmla="*/ 12 w 131"/>
                <a:gd name="T7" fmla="*/ 0 h 75"/>
                <a:gd name="T8" fmla="*/ 131 w 131"/>
                <a:gd name="T9" fmla="*/ 29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75"/>
                <a:gd name="T17" fmla="*/ 131 w 131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75">
                  <a:moveTo>
                    <a:pt x="131" y="29"/>
                  </a:moveTo>
                  <a:lnTo>
                    <a:pt x="119" y="75"/>
                  </a:lnTo>
                  <a:lnTo>
                    <a:pt x="0" y="46"/>
                  </a:lnTo>
                  <a:lnTo>
                    <a:pt x="12" y="0"/>
                  </a:lnTo>
                  <a:lnTo>
                    <a:pt x="131" y="29"/>
                  </a:lnTo>
                  <a:close/>
                </a:path>
              </a:pathLst>
            </a:custGeom>
            <a:gradFill rotWithShape="0">
              <a:gsLst>
                <a:gs pos="0">
                  <a:srgbClr val="92B5CD"/>
                </a:gs>
                <a:gs pos="100000">
                  <a:srgbClr val="6F9DBD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32" name="Freeform 46"/>
            <p:cNvSpPr>
              <a:spLocks/>
            </p:cNvSpPr>
            <p:nvPr/>
          </p:nvSpPr>
          <p:spPr bwMode="auto">
            <a:xfrm>
              <a:off x="3162" y="3631"/>
              <a:ext cx="197" cy="261"/>
            </a:xfrm>
            <a:custGeom>
              <a:avLst/>
              <a:gdLst>
                <a:gd name="T0" fmla="*/ 158 w 197"/>
                <a:gd name="T1" fmla="*/ 0 h 261"/>
                <a:gd name="T2" fmla="*/ 197 w 197"/>
                <a:gd name="T3" fmla="*/ 27 h 261"/>
                <a:gd name="T4" fmla="*/ 41 w 197"/>
                <a:gd name="T5" fmla="*/ 261 h 261"/>
                <a:gd name="T6" fmla="*/ 0 w 197"/>
                <a:gd name="T7" fmla="*/ 234 h 261"/>
                <a:gd name="T8" fmla="*/ 158 w 197"/>
                <a:gd name="T9" fmla="*/ 0 h 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7"/>
                <a:gd name="T16" fmla="*/ 0 h 261"/>
                <a:gd name="T17" fmla="*/ 197 w 197"/>
                <a:gd name="T18" fmla="*/ 261 h 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7" h="261">
                  <a:moveTo>
                    <a:pt x="158" y="0"/>
                  </a:moveTo>
                  <a:lnTo>
                    <a:pt x="197" y="27"/>
                  </a:lnTo>
                  <a:lnTo>
                    <a:pt x="41" y="261"/>
                  </a:lnTo>
                  <a:lnTo>
                    <a:pt x="0" y="234"/>
                  </a:lnTo>
                  <a:lnTo>
                    <a:pt x="158" y="0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50000">
                  <a:srgbClr val="B5CDDD"/>
                </a:gs>
                <a:gs pos="100000">
                  <a:srgbClr val="6F9DBD"/>
                </a:gs>
              </a:gsLst>
              <a:lin ang="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33" name="Freeform 47"/>
            <p:cNvSpPr>
              <a:spLocks/>
            </p:cNvSpPr>
            <p:nvPr/>
          </p:nvSpPr>
          <p:spPr bwMode="auto">
            <a:xfrm>
              <a:off x="3178" y="3863"/>
              <a:ext cx="71" cy="131"/>
            </a:xfrm>
            <a:custGeom>
              <a:avLst/>
              <a:gdLst>
                <a:gd name="T0" fmla="*/ 71 w 71"/>
                <a:gd name="T1" fmla="*/ 121 h 131"/>
                <a:gd name="T2" fmla="*/ 23 w 71"/>
                <a:gd name="T3" fmla="*/ 131 h 131"/>
                <a:gd name="T4" fmla="*/ 0 w 71"/>
                <a:gd name="T5" fmla="*/ 10 h 131"/>
                <a:gd name="T6" fmla="*/ 46 w 71"/>
                <a:gd name="T7" fmla="*/ 0 h 131"/>
                <a:gd name="T8" fmla="*/ 71 w 71"/>
                <a:gd name="T9" fmla="*/ 121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131"/>
                <a:gd name="T17" fmla="*/ 71 w 71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131">
                  <a:moveTo>
                    <a:pt x="71" y="121"/>
                  </a:moveTo>
                  <a:lnTo>
                    <a:pt x="23" y="131"/>
                  </a:lnTo>
                  <a:lnTo>
                    <a:pt x="0" y="10"/>
                  </a:lnTo>
                  <a:lnTo>
                    <a:pt x="46" y="0"/>
                  </a:lnTo>
                  <a:lnTo>
                    <a:pt x="71" y="121"/>
                  </a:lnTo>
                  <a:close/>
                </a:path>
              </a:pathLst>
            </a:custGeom>
            <a:gradFill rotWithShape="0">
              <a:gsLst>
                <a:gs pos="0">
                  <a:srgbClr val="92B5CD"/>
                </a:gs>
                <a:gs pos="100000">
                  <a:srgbClr val="6F9DBD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34" name="Freeform 48"/>
            <p:cNvSpPr>
              <a:spLocks/>
            </p:cNvSpPr>
            <p:nvPr/>
          </p:nvSpPr>
          <p:spPr bwMode="auto">
            <a:xfrm>
              <a:off x="3061" y="3832"/>
              <a:ext cx="130" cy="71"/>
            </a:xfrm>
            <a:custGeom>
              <a:avLst/>
              <a:gdLst>
                <a:gd name="T0" fmla="*/ 0 w 130"/>
                <a:gd name="T1" fmla="*/ 23 h 71"/>
                <a:gd name="T2" fmla="*/ 9 w 130"/>
                <a:gd name="T3" fmla="*/ 71 h 71"/>
                <a:gd name="T4" fmla="*/ 130 w 130"/>
                <a:gd name="T5" fmla="*/ 46 h 71"/>
                <a:gd name="T6" fmla="*/ 121 w 130"/>
                <a:gd name="T7" fmla="*/ 0 h 71"/>
                <a:gd name="T8" fmla="*/ 0 w 130"/>
                <a:gd name="T9" fmla="*/ 23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71"/>
                <a:gd name="T17" fmla="*/ 130 w 130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71">
                  <a:moveTo>
                    <a:pt x="0" y="23"/>
                  </a:moveTo>
                  <a:lnTo>
                    <a:pt x="9" y="71"/>
                  </a:lnTo>
                  <a:lnTo>
                    <a:pt x="130" y="46"/>
                  </a:lnTo>
                  <a:lnTo>
                    <a:pt x="121" y="0"/>
                  </a:lnTo>
                  <a:lnTo>
                    <a:pt x="0" y="23"/>
                  </a:lnTo>
                  <a:close/>
                </a:path>
              </a:pathLst>
            </a:custGeom>
            <a:gradFill rotWithShape="0">
              <a:gsLst>
                <a:gs pos="0">
                  <a:srgbClr val="92B5CD"/>
                </a:gs>
                <a:gs pos="100000">
                  <a:srgbClr val="6F9DBD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35" name="Freeform 49"/>
            <p:cNvSpPr>
              <a:spLocks/>
            </p:cNvSpPr>
            <p:nvPr/>
          </p:nvSpPr>
          <p:spPr bwMode="auto">
            <a:xfrm>
              <a:off x="3036" y="3583"/>
              <a:ext cx="282" cy="128"/>
            </a:xfrm>
            <a:custGeom>
              <a:avLst/>
              <a:gdLst>
                <a:gd name="T0" fmla="*/ 0 w 282"/>
                <a:gd name="T1" fmla="*/ 82 h 128"/>
                <a:gd name="T2" fmla="*/ 13 w 282"/>
                <a:gd name="T3" fmla="*/ 128 h 128"/>
                <a:gd name="T4" fmla="*/ 282 w 282"/>
                <a:gd name="T5" fmla="*/ 46 h 128"/>
                <a:gd name="T6" fmla="*/ 269 w 282"/>
                <a:gd name="T7" fmla="*/ 0 h 128"/>
                <a:gd name="T8" fmla="*/ 0 w 282"/>
                <a:gd name="T9" fmla="*/ 82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2"/>
                <a:gd name="T16" fmla="*/ 0 h 128"/>
                <a:gd name="T17" fmla="*/ 282 w 282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2" h="128">
                  <a:moveTo>
                    <a:pt x="0" y="82"/>
                  </a:moveTo>
                  <a:lnTo>
                    <a:pt x="13" y="128"/>
                  </a:lnTo>
                  <a:lnTo>
                    <a:pt x="282" y="46"/>
                  </a:lnTo>
                  <a:lnTo>
                    <a:pt x="269" y="0"/>
                  </a:lnTo>
                  <a:lnTo>
                    <a:pt x="0" y="82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50000">
                  <a:srgbClr val="B5CDDD"/>
                </a:gs>
                <a:gs pos="100000">
                  <a:srgbClr val="6F9DBD"/>
                </a:gs>
              </a:gsLst>
              <a:lin ang="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36" name="Freeform 50"/>
            <p:cNvSpPr>
              <a:spLocks/>
            </p:cNvSpPr>
            <p:nvPr/>
          </p:nvSpPr>
          <p:spPr bwMode="auto">
            <a:xfrm>
              <a:off x="2938" y="3594"/>
              <a:ext cx="130" cy="100"/>
            </a:xfrm>
            <a:custGeom>
              <a:avLst/>
              <a:gdLst>
                <a:gd name="T0" fmla="*/ 23 w 130"/>
                <a:gd name="T1" fmla="*/ 0 h 100"/>
                <a:gd name="T2" fmla="*/ 0 w 130"/>
                <a:gd name="T3" fmla="*/ 43 h 100"/>
                <a:gd name="T4" fmla="*/ 109 w 130"/>
                <a:gd name="T5" fmla="*/ 100 h 100"/>
                <a:gd name="T6" fmla="*/ 130 w 130"/>
                <a:gd name="T7" fmla="*/ 58 h 100"/>
                <a:gd name="T8" fmla="*/ 23 w 130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100"/>
                <a:gd name="T17" fmla="*/ 130 w 130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100">
                  <a:moveTo>
                    <a:pt x="23" y="0"/>
                  </a:moveTo>
                  <a:lnTo>
                    <a:pt x="0" y="43"/>
                  </a:lnTo>
                  <a:lnTo>
                    <a:pt x="109" y="100"/>
                  </a:lnTo>
                  <a:lnTo>
                    <a:pt x="130" y="58"/>
                  </a:lnTo>
                  <a:lnTo>
                    <a:pt x="23" y="0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100000">
                  <a:srgbClr val="8DB2CB"/>
                </a:gs>
              </a:gsLst>
              <a:lin ang="27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37" name="Freeform 51"/>
            <p:cNvSpPr>
              <a:spLocks/>
            </p:cNvSpPr>
            <p:nvPr/>
          </p:nvSpPr>
          <p:spPr bwMode="auto">
            <a:xfrm>
              <a:off x="2986" y="3679"/>
              <a:ext cx="100" cy="130"/>
            </a:xfrm>
            <a:custGeom>
              <a:avLst/>
              <a:gdLst>
                <a:gd name="T0" fmla="*/ 42 w 100"/>
                <a:gd name="T1" fmla="*/ 130 h 130"/>
                <a:gd name="T2" fmla="*/ 0 w 100"/>
                <a:gd name="T3" fmla="*/ 109 h 130"/>
                <a:gd name="T4" fmla="*/ 57 w 100"/>
                <a:gd name="T5" fmla="*/ 0 h 130"/>
                <a:gd name="T6" fmla="*/ 100 w 100"/>
                <a:gd name="T7" fmla="*/ 23 h 130"/>
                <a:gd name="T8" fmla="*/ 42 w 100"/>
                <a:gd name="T9" fmla="*/ 13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130"/>
                <a:gd name="T17" fmla="*/ 100 w 100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130">
                  <a:moveTo>
                    <a:pt x="42" y="130"/>
                  </a:moveTo>
                  <a:lnTo>
                    <a:pt x="0" y="109"/>
                  </a:lnTo>
                  <a:lnTo>
                    <a:pt x="57" y="0"/>
                  </a:lnTo>
                  <a:lnTo>
                    <a:pt x="100" y="23"/>
                  </a:lnTo>
                  <a:lnTo>
                    <a:pt x="42" y="130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100000">
                  <a:srgbClr val="8DB2CB"/>
                </a:gs>
              </a:gsLst>
              <a:lin ang="27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38" name="Freeform 52"/>
            <p:cNvSpPr>
              <a:spLocks/>
            </p:cNvSpPr>
            <p:nvPr/>
          </p:nvSpPr>
          <p:spPr bwMode="auto">
            <a:xfrm>
              <a:off x="3403" y="3585"/>
              <a:ext cx="284" cy="115"/>
            </a:xfrm>
            <a:custGeom>
              <a:avLst/>
              <a:gdLst>
                <a:gd name="T0" fmla="*/ 273 w 284"/>
                <a:gd name="T1" fmla="*/ 115 h 115"/>
                <a:gd name="T2" fmla="*/ 284 w 284"/>
                <a:gd name="T3" fmla="*/ 69 h 115"/>
                <a:gd name="T4" fmla="*/ 11 w 284"/>
                <a:gd name="T5" fmla="*/ 0 h 115"/>
                <a:gd name="T6" fmla="*/ 0 w 284"/>
                <a:gd name="T7" fmla="*/ 48 h 115"/>
                <a:gd name="T8" fmla="*/ 273 w 284"/>
                <a:gd name="T9" fmla="*/ 115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115"/>
                <a:gd name="T17" fmla="*/ 284 w 284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115">
                  <a:moveTo>
                    <a:pt x="273" y="115"/>
                  </a:moveTo>
                  <a:lnTo>
                    <a:pt x="284" y="69"/>
                  </a:lnTo>
                  <a:lnTo>
                    <a:pt x="11" y="0"/>
                  </a:lnTo>
                  <a:lnTo>
                    <a:pt x="0" y="48"/>
                  </a:lnTo>
                  <a:lnTo>
                    <a:pt x="273" y="115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50000">
                  <a:srgbClr val="B5CDDD"/>
                </a:gs>
                <a:gs pos="100000">
                  <a:srgbClr val="6F9DBD"/>
                </a:gs>
              </a:gsLst>
              <a:lin ang="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39" name="Freeform 53"/>
            <p:cNvSpPr>
              <a:spLocks/>
            </p:cNvSpPr>
            <p:nvPr/>
          </p:nvSpPr>
          <p:spPr bwMode="auto">
            <a:xfrm>
              <a:off x="3641" y="3667"/>
              <a:ext cx="104" cy="131"/>
            </a:xfrm>
            <a:custGeom>
              <a:avLst/>
              <a:gdLst>
                <a:gd name="T0" fmla="*/ 64 w 104"/>
                <a:gd name="T1" fmla="*/ 131 h 131"/>
                <a:gd name="T2" fmla="*/ 104 w 104"/>
                <a:gd name="T3" fmla="*/ 106 h 131"/>
                <a:gd name="T4" fmla="*/ 40 w 104"/>
                <a:gd name="T5" fmla="*/ 0 h 131"/>
                <a:gd name="T6" fmla="*/ 0 w 104"/>
                <a:gd name="T7" fmla="*/ 25 h 131"/>
                <a:gd name="T8" fmla="*/ 64 w 104"/>
                <a:gd name="T9" fmla="*/ 131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31"/>
                <a:gd name="T17" fmla="*/ 104 w 104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31">
                  <a:moveTo>
                    <a:pt x="64" y="131"/>
                  </a:moveTo>
                  <a:lnTo>
                    <a:pt x="104" y="106"/>
                  </a:lnTo>
                  <a:lnTo>
                    <a:pt x="40" y="0"/>
                  </a:lnTo>
                  <a:lnTo>
                    <a:pt x="0" y="25"/>
                  </a:lnTo>
                  <a:lnTo>
                    <a:pt x="64" y="131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100000">
                  <a:srgbClr val="8DB2CB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40" name="Freeform 54"/>
            <p:cNvSpPr>
              <a:spLocks/>
            </p:cNvSpPr>
            <p:nvPr/>
          </p:nvSpPr>
          <p:spPr bwMode="auto">
            <a:xfrm>
              <a:off x="3651" y="3577"/>
              <a:ext cx="130" cy="106"/>
            </a:xfrm>
            <a:custGeom>
              <a:avLst/>
              <a:gdLst>
                <a:gd name="T0" fmla="*/ 105 w 130"/>
                <a:gd name="T1" fmla="*/ 0 h 106"/>
                <a:gd name="T2" fmla="*/ 130 w 130"/>
                <a:gd name="T3" fmla="*/ 42 h 106"/>
                <a:gd name="T4" fmla="*/ 25 w 130"/>
                <a:gd name="T5" fmla="*/ 106 h 106"/>
                <a:gd name="T6" fmla="*/ 0 w 130"/>
                <a:gd name="T7" fmla="*/ 65 h 106"/>
                <a:gd name="T8" fmla="*/ 105 w 130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106"/>
                <a:gd name="T17" fmla="*/ 130 w 130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106">
                  <a:moveTo>
                    <a:pt x="105" y="0"/>
                  </a:moveTo>
                  <a:lnTo>
                    <a:pt x="130" y="42"/>
                  </a:lnTo>
                  <a:lnTo>
                    <a:pt x="25" y="106"/>
                  </a:lnTo>
                  <a:lnTo>
                    <a:pt x="0" y="65"/>
                  </a:lnTo>
                  <a:lnTo>
                    <a:pt x="105" y="0"/>
                  </a:lnTo>
                  <a:close/>
                </a:path>
              </a:pathLst>
            </a:custGeom>
            <a:gradFill rotWithShape="0">
              <a:gsLst>
                <a:gs pos="0">
                  <a:srgbClr val="6F9DBD"/>
                </a:gs>
                <a:gs pos="100000">
                  <a:srgbClr val="8DB2CB"/>
                </a:gs>
              </a:gsLst>
              <a:lin ang="5400000" scaled="1"/>
            </a:gradFill>
            <a:ln w="3175">
              <a:solidFill>
                <a:srgbClr val="6F9DB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41" name="Freeform 55"/>
            <p:cNvSpPr>
              <a:spLocks/>
            </p:cNvSpPr>
            <p:nvPr/>
          </p:nvSpPr>
          <p:spPr bwMode="auto">
            <a:xfrm>
              <a:off x="3299" y="3537"/>
              <a:ext cx="121" cy="119"/>
            </a:xfrm>
            <a:custGeom>
              <a:avLst/>
              <a:gdLst>
                <a:gd name="T0" fmla="*/ 61 w 121"/>
                <a:gd name="T1" fmla="*/ 0 h 119"/>
                <a:gd name="T2" fmla="*/ 73 w 121"/>
                <a:gd name="T3" fmla="*/ 0 h 119"/>
                <a:gd name="T4" fmla="*/ 85 w 121"/>
                <a:gd name="T5" fmla="*/ 3 h 119"/>
                <a:gd name="T6" fmla="*/ 94 w 121"/>
                <a:gd name="T7" fmla="*/ 9 h 119"/>
                <a:gd name="T8" fmla="*/ 104 w 121"/>
                <a:gd name="T9" fmla="*/ 17 h 119"/>
                <a:gd name="T10" fmla="*/ 111 w 121"/>
                <a:gd name="T11" fmla="*/ 27 h 119"/>
                <a:gd name="T12" fmla="*/ 115 w 121"/>
                <a:gd name="T13" fmla="*/ 36 h 119"/>
                <a:gd name="T14" fmla="*/ 119 w 121"/>
                <a:gd name="T15" fmla="*/ 48 h 119"/>
                <a:gd name="T16" fmla="*/ 121 w 121"/>
                <a:gd name="T17" fmla="*/ 59 h 119"/>
                <a:gd name="T18" fmla="*/ 119 w 121"/>
                <a:gd name="T19" fmla="*/ 71 h 119"/>
                <a:gd name="T20" fmla="*/ 115 w 121"/>
                <a:gd name="T21" fmla="*/ 82 h 119"/>
                <a:gd name="T22" fmla="*/ 111 w 121"/>
                <a:gd name="T23" fmla="*/ 94 h 119"/>
                <a:gd name="T24" fmla="*/ 104 w 121"/>
                <a:gd name="T25" fmla="*/ 101 h 119"/>
                <a:gd name="T26" fmla="*/ 94 w 121"/>
                <a:gd name="T27" fmla="*/ 109 h 119"/>
                <a:gd name="T28" fmla="*/ 85 w 121"/>
                <a:gd name="T29" fmla="*/ 115 h 119"/>
                <a:gd name="T30" fmla="*/ 73 w 121"/>
                <a:gd name="T31" fmla="*/ 119 h 119"/>
                <a:gd name="T32" fmla="*/ 61 w 121"/>
                <a:gd name="T33" fmla="*/ 119 h 119"/>
                <a:gd name="T34" fmla="*/ 48 w 121"/>
                <a:gd name="T35" fmla="*/ 119 h 119"/>
                <a:gd name="T36" fmla="*/ 38 w 121"/>
                <a:gd name="T37" fmla="*/ 115 h 119"/>
                <a:gd name="T38" fmla="*/ 27 w 121"/>
                <a:gd name="T39" fmla="*/ 109 h 119"/>
                <a:gd name="T40" fmla="*/ 19 w 121"/>
                <a:gd name="T41" fmla="*/ 101 h 119"/>
                <a:gd name="T42" fmla="*/ 11 w 121"/>
                <a:gd name="T43" fmla="*/ 94 h 119"/>
                <a:gd name="T44" fmla="*/ 6 w 121"/>
                <a:gd name="T45" fmla="*/ 82 h 119"/>
                <a:gd name="T46" fmla="*/ 2 w 121"/>
                <a:gd name="T47" fmla="*/ 71 h 119"/>
                <a:gd name="T48" fmla="*/ 0 w 121"/>
                <a:gd name="T49" fmla="*/ 59 h 119"/>
                <a:gd name="T50" fmla="*/ 2 w 121"/>
                <a:gd name="T51" fmla="*/ 48 h 119"/>
                <a:gd name="T52" fmla="*/ 6 w 121"/>
                <a:gd name="T53" fmla="*/ 36 h 119"/>
                <a:gd name="T54" fmla="*/ 11 w 121"/>
                <a:gd name="T55" fmla="*/ 27 h 119"/>
                <a:gd name="T56" fmla="*/ 19 w 121"/>
                <a:gd name="T57" fmla="*/ 17 h 119"/>
                <a:gd name="T58" fmla="*/ 27 w 121"/>
                <a:gd name="T59" fmla="*/ 9 h 119"/>
                <a:gd name="T60" fmla="*/ 38 w 121"/>
                <a:gd name="T61" fmla="*/ 3 h 119"/>
                <a:gd name="T62" fmla="*/ 48 w 121"/>
                <a:gd name="T63" fmla="*/ 0 h 119"/>
                <a:gd name="T64" fmla="*/ 61 w 121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119"/>
                <a:gd name="T101" fmla="*/ 121 w 121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119">
                  <a:moveTo>
                    <a:pt x="61" y="0"/>
                  </a:moveTo>
                  <a:lnTo>
                    <a:pt x="73" y="0"/>
                  </a:lnTo>
                  <a:lnTo>
                    <a:pt x="85" y="3"/>
                  </a:lnTo>
                  <a:lnTo>
                    <a:pt x="94" y="9"/>
                  </a:lnTo>
                  <a:lnTo>
                    <a:pt x="104" y="17"/>
                  </a:lnTo>
                  <a:lnTo>
                    <a:pt x="111" y="27"/>
                  </a:lnTo>
                  <a:lnTo>
                    <a:pt x="115" y="36"/>
                  </a:lnTo>
                  <a:lnTo>
                    <a:pt x="119" y="48"/>
                  </a:lnTo>
                  <a:lnTo>
                    <a:pt x="121" y="59"/>
                  </a:lnTo>
                  <a:lnTo>
                    <a:pt x="119" y="71"/>
                  </a:lnTo>
                  <a:lnTo>
                    <a:pt x="115" y="82"/>
                  </a:lnTo>
                  <a:lnTo>
                    <a:pt x="111" y="94"/>
                  </a:lnTo>
                  <a:lnTo>
                    <a:pt x="104" y="101"/>
                  </a:lnTo>
                  <a:lnTo>
                    <a:pt x="94" y="109"/>
                  </a:lnTo>
                  <a:lnTo>
                    <a:pt x="85" y="115"/>
                  </a:lnTo>
                  <a:lnTo>
                    <a:pt x="73" y="119"/>
                  </a:lnTo>
                  <a:lnTo>
                    <a:pt x="61" y="119"/>
                  </a:lnTo>
                  <a:lnTo>
                    <a:pt x="48" y="119"/>
                  </a:lnTo>
                  <a:lnTo>
                    <a:pt x="38" y="115"/>
                  </a:lnTo>
                  <a:lnTo>
                    <a:pt x="27" y="109"/>
                  </a:lnTo>
                  <a:lnTo>
                    <a:pt x="19" y="101"/>
                  </a:lnTo>
                  <a:lnTo>
                    <a:pt x="11" y="94"/>
                  </a:lnTo>
                  <a:lnTo>
                    <a:pt x="6" y="82"/>
                  </a:lnTo>
                  <a:lnTo>
                    <a:pt x="2" y="71"/>
                  </a:lnTo>
                  <a:lnTo>
                    <a:pt x="0" y="59"/>
                  </a:lnTo>
                  <a:lnTo>
                    <a:pt x="2" y="48"/>
                  </a:lnTo>
                  <a:lnTo>
                    <a:pt x="6" y="36"/>
                  </a:lnTo>
                  <a:lnTo>
                    <a:pt x="11" y="27"/>
                  </a:lnTo>
                  <a:lnTo>
                    <a:pt x="19" y="17"/>
                  </a:lnTo>
                  <a:lnTo>
                    <a:pt x="27" y="9"/>
                  </a:lnTo>
                  <a:lnTo>
                    <a:pt x="38" y="3"/>
                  </a:lnTo>
                  <a:lnTo>
                    <a:pt x="48" y="0"/>
                  </a:lnTo>
                  <a:lnTo>
                    <a:pt x="61" y="0"/>
                  </a:lnTo>
                </a:path>
              </a:pathLst>
            </a:custGeom>
            <a:solidFill>
              <a:srgbClr val="94B7CE"/>
            </a:solidFill>
            <a:ln w="3175">
              <a:solidFill>
                <a:srgbClr val="94B7C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7615" name="Picture 56" descr="Graphic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5456238"/>
            <a:ext cx="9302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16" name="Text Box 57"/>
          <p:cNvSpPr txBox="1">
            <a:spLocks noChangeArrowheads="1"/>
          </p:cNvSpPr>
          <p:nvPr/>
        </p:nvSpPr>
        <p:spPr bwMode="auto">
          <a:xfrm>
            <a:off x="4343400" y="4611688"/>
            <a:ext cx="4800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b="1">
                <a:latin typeface="Times New Roman" panose="02020603050405020304" pitchFamily="18" charset="0"/>
              </a:rPr>
              <a:t>Например, </a:t>
            </a:r>
            <a:r>
              <a:rPr lang="en-US" altLang="ru-RU" sz="1600" b="1">
                <a:latin typeface="Times New Roman" panose="02020603050405020304" pitchFamily="18" charset="0"/>
              </a:rPr>
              <a:t>Know How</a:t>
            </a:r>
            <a:r>
              <a:rPr lang="en-US" altLang="ru-RU" sz="1600">
                <a:latin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</a:rPr>
              <a:t>вакцины </a:t>
            </a:r>
            <a:r>
              <a:rPr lang="ru-RU" altLang="ru-RU" sz="1600" b="1">
                <a:latin typeface="Times New Roman" panose="02020603050405020304" pitchFamily="18" charset="0"/>
              </a:rPr>
              <a:t>Инфлювак: </a:t>
            </a:r>
            <a:r>
              <a:rPr lang="ru-RU" altLang="ru-RU" sz="1600">
                <a:latin typeface="Times New Roman" panose="02020603050405020304" pitchFamily="18" charset="0"/>
              </a:rPr>
              <a:t>субъединицы в виде сфероподобных  «розеток» обеспечивают иммунный ответ</a:t>
            </a:r>
            <a:r>
              <a:rPr lang="en-US" altLang="ru-RU" sz="1600">
                <a:latin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</a:rPr>
              <a:t>равный ЦВВ.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82" name="Group 42"/>
          <p:cNvGraphicFramePr>
            <a:graphicFrameLocks noGrp="1"/>
          </p:cNvGraphicFramePr>
          <p:nvPr/>
        </p:nvGraphicFramePr>
        <p:xfrm>
          <a:off x="0" y="0"/>
          <a:ext cx="9036050" cy="6600825"/>
        </p:xfrm>
        <a:graphic>
          <a:graphicData uri="http://schemas.openxmlformats.org/drawingml/2006/table">
            <a:tbl>
              <a:tblPr/>
              <a:tblGrid>
                <a:gridCol w="1612900"/>
                <a:gridCol w="2311400"/>
                <a:gridCol w="2447925"/>
                <a:gridCol w="2663825"/>
              </a:tblGrid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Поколение</a:t>
                      </a: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Тип вакцины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Примеры вакцин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Основные характеристики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97948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 поколение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цельновирионные</a:t>
                      </a:r>
                      <a:r>
                        <a:rPr kumimoji="1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 </a:t>
                      </a: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/>
                      </a:r>
                      <a:b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</a:b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(живые и инактивированные)</a:t>
                      </a: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Живая гриппозная вакцина (ослабленный  вирус гриппа)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Живая гриппозная вакцина Ультравак (Микроген)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Область применения  ограничена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423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Инактивированная гриппозная вакцина (целые вирусы гриппа, прошедшие инактивацию и очистку)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Вакцина гриппозная элюатно-центрифужная жидкая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Грипповак (СПбНИИВС)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Хорошие показатели иммуногенности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97948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 </a:t>
                      </a:r>
                      <a:r>
                        <a:rPr kumimoji="1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п-е</a:t>
                      </a: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/>
                      </a:r>
                      <a:b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расщепленные (</a:t>
                      </a:r>
                      <a:r>
                        <a:rPr kumimoji="1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сплит</a:t>
                      </a: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Частицы разрушенного вируса, поверхностные и внутренние белки</a:t>
                      </a: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Флюарикс (</a:t>
                      </a:r>
                      <a:r>
                        <a:rPr kumimoji="1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GSK-</a:t>
                      </a: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Биомед)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Ваксигрип </a:t>
                      </a:r>
                      <a:r>
                        <a:rPr kumimoji="1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(Sanofi)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Бегривак (</a:t>
                      </a:r>
                      <a:r>
                        <a:rPr kumimoji="1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Novartis)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Флюваксин (Китай)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Содержат по 15 мкг каждого штамма вируса гриппа и липопротеиды клеточной стенки вируса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4224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поколение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субъединичные</a:t>
                      </a: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Содержат высокоочищенные поверхностные антигены вируса гриппа (гемагглютинин и нейраминидазу)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Инфлювак </a:t>
                      </a:r>
                      <a:endParaRPr kumimoji="1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(Solvay </a:t>
                      </a: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в составе </a:t>
                      </a:r>
                      <a:r>
                        <a:rPr kumimoji="1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Abbott)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Агриппал (</a:t>
                      </a:r>
                      <a:r>
                        <a:rPr kumimoji="1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Novartis)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По 15 мкг антигенов вируса, хорошие показатели иммуногенности</a:t>
                      </a: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147955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поколение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субъединичные</a:t>
                      </a: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адьювантные</a:t>
                      </a: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Содержат антигены вируса гриппа и </a:t>
                      </a:r>
                      <a:r>
                        <a:rPr kumimoji="1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иммуноадъювант</a:t>
                      </a: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 </a:t>
                      </a:r>
                      <a:r>
                        <a:rPr kumimoji="1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Полиоксидоний</a:t>
                      </a: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Гриппол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(СПбНИИВС, Микроген)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Гриппол плюс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(ФК «ПЕТРОВАКС»)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Гриппол Нео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(ФК «ПЕТРОВАКС»)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D4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Сниженное содержание антигенов: по 5 мкг на каждый штамм</a:t>
                      </a: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</a:tbl>
          </a:graphicData>
        </a:graphic>
      </p:graphicFrame>
      <p:pic>
        <p:nvPicPr>
          <p:cNvPr id="68646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22714" r="19644"/>
          <a:stretch>
            <a:fillRect/>
          </a:stretch>
        </p:blipFill>
        <p:spPr bwMode="auto">
          <a:xfrm>
            <a:off x="285750" y="428625"/>
            <a:ext cx="1143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19591" r="19730"/>
          <a:stretch>
            <a:fillRect/>
          </a:stretch>
        </p:blipFill>
        <p:spPr bwMode="auto">
          <a:xfrm>
            <a:off x="785813" y="2786063"/>
            <a:ext cx="7429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8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t="17857" r="24767" b="1785"/>
          <a:stretch>
            <a:fillRect/>
          </a:stretch>
        </p:blipFill>
        <p:spPr bwMode="auto">
          <a:xfrm>
            <a:off x="428625" y="3871913"/>
            <a:ext cx="8572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9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8" t="30354" r="25452" b="2605"/>
          <a:stretch>
            <a:fillRect/>
          </a:stretch>
        </p:blipFill>
        <p:spPr bwMode="auto">
          <a:xfrm>
            <a:off x="374650" y="5143500"/>
            <a:ext cx="9826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14313" y="285750"/>
            <a:ext cx="8686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FF0000"/>
                </a:solidFill>
                <a:latin typeface="Tahoma" panose="020B0604030504040204" pitchFamily="34" charset="0"/>
              </a:rPr>
              <a:t>Подходы, предложенные ВОЗ для реализации стратегии совершенствования вакцин на основе существующих принципов построения вакцин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17500" y="2214563"/>
            <a:ext cx="88265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b="1"/>
              <a:t>Включение в состав гриппозных вакцин адъювантов – </a:t>
            </a:r>
          </a:p>
          <a:p>
            <a:pPr eaLnBrk="1" hangingPunct="1"/>
            <a:r>
              <a:rPr lang="en-US" altLang="ru-RU" b="1"/>
              <a:t>     </a:t>
            </a:r>
            <a:r>
              <a:rPr lang="ru-RU" altLang="ru-RU" b="1"/>
              <a:t>потенциаторов иммунного ответа:</a:t>
            </a:r>
          </a:p>
          <a:p>
            <a:pPr eaLnBrk="1" hangingPunct="1"/>
            <a:r>
              <a:rPr lang="ru-RU" altLang="ru-RU" b="1"/>
              <a:t>		- повышение иммуногенности;</a:t>
            </a:r>
          </a:p>
          <a:p>
            <a:pPr eaLnBrk="1" hangingPunct="1"/>
            <a:r>
              <a:rPr lang="ru-RU" altLang="ru-RU" b="1"/>
              <a:t>		- снижение антигенной нагрузки на организм 	 	     	   </a:t>
            </a:r>
          </a:p>
          <a:p>
            <a:pPr eaLnBrk="1" hangingPunct="1"/>
            <a:r>
              <a:rPr lang="ru-RU" altLang="ru-RU" b="1"/>
              <a:t>                 вследствие снижения дозы вирусных белков.</a:t>
            </a:r>
          </a:p>
          <a:p>
            <a:pPr eaLnBrk="1" hangingPunct="1"/>
            <a:endParaRPr lang="ru-RU" altLang="ru-RU" b="1"/>
          </a:p>
          <a:p>
            <a:pPr eaLnBrk="1" hangingPunct="1">
              <a:buFontTx/>
              <a:buAutoNum type="arabicPeriod" startAt="2"/>
            </a:pPr>
            <a:r>
              <a:rPr lang="ru-RU" altLang="ru-RU" b="1"/>
              <a:t>Разработка  технологий производства вакцин:</a:t>
            </a:r>
          </a:p>
          <a:p>
            <a:pPr eaLnBrk="1" hangingPunct="1"/>
            <a:r>
              <a:rPr lang="ru-RU" altLang="ru-RU" b="1"/>
              <a:t>		- переход от традиционной аллантоисной технологии наработки </a:t>
            </a:r>
          </a:p>
          <a:p>
            <a:pPr eaLnBrk="1" hangingPunct="1"/>
            <a:r>
              <a:rPr lang="ru-RU" altLang="ru-RU" b="1"/>
              <a:t>                 вируса к новой клеточной технологии;</a:t>
            </a:r>
          </a:p>
          <a:p>
            <a:pPr eaLnBrk="1" hangingPunct="1"/>
            <a:r>
              <a:rPr lang="ru-RU" altLang="ru-RU" b="1"/>
              <a:t>		- элиминация консерванта;</a:t>
            </a:r>
          </a:p>
          <a:p>
            <a:pPr eaLnBrk="1" hangingPunct="1"/>
            <a:r>
              <a:rPr lang="ru-RU" altLang="ru-RU" b="1"/>
              <a:t>		- новые пути введения 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203575" y="5373688"/>
            <a:ext cx="5791200" cy="1231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i="1"/>
              <a:t>Изложены в документах ВОЗ: </a:t>
            </a:r>
          </a:p>
          <a:p>
            <a:pPr eaLnBrk="1" hangingPunct="1"/>
            <a:r>
              <a:rPr lang="en-US" altLang="ru-RU" sz="1400" i="1">
                <a:solidFill>
                  <a:srgbClr val="003399"/>
                </a:solidFill>
              </a:rPr>
              <a:t>- GIVS </a:t>
            </a:r>
            <a:r>
              <a:rPr lang="ru-RU" altLang="ru-RU" sz="1400" i="1">
                <a:solidFill>
                  <a:srgbClr val="003399"/>
                </a:solidFill>
              </a:rPr>
              <a:t>Global Immunization Vision and Strategy</a:t>
            </a:r>
            <a:r>
              <a:rPr lang="en-US" altLang="ru-RU" sz="1400" i="1">
                <a:solidFill>
                  <a:srgbClr val="003399"/>
                </a:solidFill>
              </a:rPr>
              <a:t> </a:t>
            </a:r>
            <a:r>
              <a:rPr lang="ru-RU" altLang="ru-RU" sz="1400" i="1">
                <a:solidFill>
                  <a:srgbClr val="003399"/>
                </a:solidFill>
              </a:rPr>
              <a:t>2006-2015 </a:t>
            </a:r>
            <a:r>
              <a:rPr lang="en-US" altLang="ru-RU" sz="1400" i="1">
                <a:solidFill>
                  <a:srgbClr val="003399"/>
                </a:solidFill>
              </a:rPr>
              <a:t>(2003)</a:t>
            </a:r>
          </a:p>
          <a:p>
            <a:pPr eaLnBrk="1" hangingPunct="1"/>
            <a:r>
              <a:rPr lang="en-US" altLang="ru-RU" sz="1400" i="1">
                <a:solidFill>
                  <a:srgbClr val="003399"/>
                </a:solidFill>
              </a:rPr>
              <a:t>- Global pandemic influenza action plan (2006)</a:t>
            </a:r>
          </a:p>
          <a:p>
            <a:pPr eaLnBrk="1" hangingPunct="1"/>
            <a:r>
              <a:rPr lang="en-US" altLang="ru-RU" sz="1400" i="1">
                <a:solidFill>
                  <a:srgbClr val="003399"/>
                </a:solidFill>
              </a:rPr>
              <a:t>- Recommendations of </a:t>
            </a:r>
            <a:r>
              <a:rPr lang="ru-RU" altLang="ru-RU" sz="1400" i="1">
                <a:solidFill>
                  <a:srgbClr val="003399"/>
                </a:solidFill>
              </a:rPr>
              <a:t>Third </a:t>
            </a:r>
            <a:r>
              <a:rPr lang="en-US" altLang="ru-RU" sz="1400" i="1">
                <a:solidFill>
                  <a:srgbClr val="003399"/>
                </a:solidFill>
              </a:rPr>
              <a:t>WHO </a:t>
            </a:r>
            <a:r>
              <a:rPr lang="ru-RU" altLang="ru-RU" sz="1400" i="1">
                <a:solidFill>
                  <a:srgbClr val="003399"/>
                </a:solidFill>
              </a:rPr>
              <a:t>meeting on influenza vaccines </a:t>
            </a:r>
            <a:endParaRPr lang="en-US" altLang="ru-RU" sz="1400" i="1">
              <a:solidFill>
                <a:srgbClr val="003399"/>
              </a:solidFill>
            </a:endParaRPr>
          </a:p>
          <a:p>
            <a:pPr eaLnBrk="1" hangingPunct="1"/>
            <a:r>
              <a:rPr lang="ru-RU" altLang="ru-RU" sz="1400" i="1">
                <a:solidFill>
                  <a:srgbClr val="003399"/>
                </a:solidFill>
              </a:rPr>
              <a:t>that induce broad spectrum and long-lasting immune responses</a:t>
            </a:r>
            <a:r>
              <a:rPr lang="en-US" altLang="ru-RU" sz="1400" i="1">
                <a:solidFill>
                  <a:srgbClr val="003399"/>
                </a:solidFill>
              </a:rPr>
              <a:t> (2007)</a:t>
            </a:r>
            <a:endParaRPr lang="ru-RU" altLang="ru-RU" b="1" i="1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b">
            <a:normAutofit fontScale="90000"/>
          </a:bodyPr>
          <a:lstStyle/>
          <a:p>
            <a:pPr>
              <a:defRPr/>
            </a:pPr>
            <a:r>
              <a:rPr lang="ru-RU" sz="3700" b="1" smtClean="0"/>
              <a:t>ВАКЦИНЫ ПРОТИВ ГРИППА, ЗАРЕГИСТРИРОВАННЫЕ В РФ</a:t>
            </a:r>
            <a:endParaRPr lang="ru-RU" sz="3700" smtClean="0"/>
          </a:p>
        </p:txBody>
      </p:sp>
      <p:sp>
        <p:nvSpPr>
          <p:cNvPr id="70659" name="Содержимое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273050" indent="-273050"/>
            <a:r>
              <a:rPr lang="ru-RU" altLang="ru-RU" sz="2400" b="1" smtClean="0"/>
              <a:t>Живые вакцины: Ультравак. </a:t>
            </a:r>
            <a:r>
              <a:rPr lang="ru-RU" altLang="ru-RU" sz="2400" smtClean="0"/>
              <a:t>Вакцина гриппозная аллантоисная живая сухая интраназальная.</a:t>
            </a:r>
          </a:p>
          <a:p>
            <a:pPr marL="273050" indent="-273050"/>
            <a:r>
              <a:rPr lang="ru-RU" altLang="ru-RU" sz="2400" b="1" smtClean="0"/>
              <a:t>Инактивированные вакцины:</a:t>
            </a:r>
            <a:endParaRPr lang="ru-RU" altLang="ru-RU" sz="2400" smtClean="0"/>
          </a:p>
          <a:p>
            <a:pPr marL="273050" indent="-273050"/>
            <a:r>
              <a:rPr lang="ru-RU" altLang="ru-RU" sz="2400" b="1" smtClean="0"/>
              <a:t>МоноГриппол. </a:t>
            </a:r>
            <a:r>
              <a:rPr lang="ru-RU" altLang="ru-RU" sz="2400" smtClean="0"/>
              <a:t>Вакцина гриппозная моновалентная инактивированная субъединичная адъювантная</a:t>
            </a:r>
          </a:p>
          <a:p>
            <a:pPr marL="273050" indent="-273050"/>
            <a:r>
              <a:rPr lang="ru-RU" altLang="ru-RU" sz="2400" b="1" smtClean="0"/>
              <a:t>Гриппол</a:t>
            </a:r>
            <a:r>
              <a:rPr lang="ru-RU" altLang="ru-RU" sz="2400" b="1" baseline="30000" smtClean="0"/>
              <a:t>®</a:t>
            </a:r>
            <a:r>
              <a:rPr lang="ru-RU" altLang="ru-RU" sz="2400" b="1" smtClean="0"/>
              <a:t>.</a:t>
            </a:r>
            <a:r>
              <a:rPr lang="ru-RU" altLang="ru-RU" sz="2400" smtClean="0"/>
              <a:t> Вакцина гриппозная тривалентная поли­мер-субъединичная жидкая</a:t>
            </a:r>
          </a:p>
          <a:p>
            <a:pPr marL="273050" indent="-273050"/>
            <a:r>
              <a:rPr lang="ru-RU" altLang="ru-RU" sz="2400" b="1" smtClean="0"/>
              <a:t>Инфлювак</a:t>
            </a:r>
            <a:r>
              <a:rPr lang="ru-RU" altLang="ru-RU" sz="2400" smtClean="0"/>
              <a:t>®. Вакцина гриппозная, субъединичная, инактивированная</a:t>
            </a:r>
          </a:p>
          <a:p>
            <a:pPr marL="273050" indent="-273050"/>
            <a:r>
              <a:rPr lang="ru-RU" altLang="ru-RU" sz="2400" b="1" smtClean="0"/>
              <a:t>Бегривак</a:t>
            </a:r>
            <a:r>
              <a:rPr lang="ru-RU" altLang="ru-RU" sz="2400" smtClean="0"/>
              <a:t>®. Вакцина гриппозная инактивированная расщепленная (сплит-вакцина)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web-pack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00213"/>
            <a:ext cx="183038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10"/>
          <p:cNvPicPr>
            <a:picLocks noChangeAspect="1" noChangeArrowheads="1"/>
          </p:cNvPicPr>
          <p:nvPr/>
        </p:nvPicPr>
        <p:blipFill>
          <a:blip r:embed="rId3">
            <a:lum bright="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933825"/>
            <a:ext cx="1779587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7" descr="GrippolN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45125"/>
            <a:ext cx="18129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7" name="Text Box 7"/>
          <p:cNvSpPr txBox="1">
            <a:spLocks noChangeArrowheads="1"/>
          </p:cNvSpPr>
          <p:nvPr/>
        </p:nvSpPr>
        <p:spPr bwMode="auto">
          <a:xfrm>
            <a:off x="0" y="549275"/>
            <a:ext cx="9144000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Вакцины семейства ГРИППОЛ</a:t>
            </a:r>
          </a:p>
        </p:txBody>
      </p:sp>
      <p:sp>
        <p:nvSpPr>
          <p:cNvPr id="71686" name="TextBox 9"/>
          <p:cNvSpPr txBox="1">
            <a:spLocks noChangeArrowheads="1"/>
          </p:cNvSpPr>
          <p:nvPr/>
        </p:nvSpPr>
        <p:spPr bwMode="auto">
          <a:xfrm>
            <a:off x="179388" y="1844675"/>
            <a:ext cx="1420812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chemeClr val="accent2"/>
                </a:solidFill>
              </a:rPr>
              <a:t>1996</a:t>
            </a:r>
          </a:p>
          <a:p>
            <a:pPr eaLnBrk="1" hangingPunct="1"/>
            <a:r>
              <a:rPr lang="ru-RU" altLang="ru-RU" sz="2000" b="1">
                <a:solidFill>
                  <a:schemeClr val="accent2"/>
                </a:solidFill>
              </a:rPr>
              <a:t>ГРИППОЛ</a:t>
            </a:r>
          </a:p>
          <a:p>
            <a:pPr eaLnBrk="1" hangingPunct="1"/>
            <a:endParaRPr lang="ru-RU" altLang="ru-RU" sz="2000" b="1">
              <a:solidFill>
                <a:schemeClr val="accent2"/>
              </a:solidFill>
            </a:endParaRPr>
          </a:p>
          <a:p>
            <a:pPr eaLnBrk="1" hangingPunct="1"/>
            <a:endParaRPr lang="ru-RU" altLang="ru-RU" sz="2000" b="1">
              <a:solidFill>
                <a:schemeClr val="accent2"/>
              </a:solidFill>
            </a:endParaRPr>
          </a:p>
          <a:p>
            <a:pPr eaLnBrk="1" hangingPunct="1"/>
            <a:endParaRPr lang="en-US" altLang="ru-RU" sz="2000" b="1">
              <a:solidFill>
                <a:schemeClr val="accent2"/>
              </a:solidFill>
            </a:endParaRPr>
          </a:p>
          <a:p>
            <a:pPr eaLnBrk="1" hangingPunct="1"/>
            <a:endParaRPr lang="en-US" altLang="ru-RU" sz="2000" b="1">
              <a:solidFill>
                <a:schemeClr val="accent2"/>
              </a:solidFill>
            </a:endParaRPr>
          </a:p>
          <a:p>
            <a:pPr eaLnBrk="1" hangingPunct="1"/>
            <a:r>
              <a:rPr lang="ru-RU" altLang="ru-RU" sz="2000" b="1">
                <a:solidFill>
                  <a:schemeClr val="accent2"/>
                </a:solidFill>
              </a:rPr>
              <a:t>2008</a:t>
            </a:r>
          </a:p>
          <a:p>
            <a:pPr eaLnBrk="1" hangingPunct="1"/>
            <a:r>
              <a:rPr lang="ru-RU" altLang="ru-RU" sz="2000" b="1">
                <a:solidFill>
                  <a:schemeClr val="accent2"/>
                </a:solidFill>
              </a:rPr>
              <a:t>Гриппол </a:t>
            </a:r>
          </a:p>
          <a:p>
            <a:pPr eaLnBrk="1" hangingPunct="1"/>
            <a:r>
              <a:rPr lang="ru-RU" altLang="ru-RU" sz="2000" b="1" i="1">
                <a:solidFill>
                  <a:srgbClr val="FF3300"/>
                </a:solidFill>
              </a:rPr>
              <a:t>плюс</a:t>
            </a:r>
          </a:p>
          <a:p>
            <a:pPr eaLnBrk="1" hangingPunct="1"/>
            <a:endParaRPr lang="ru-RU" altLang="ru-RU" sz="900" b="1">
              <a:solidFill>
                <a:schemeClr val="accent2"/>
              </a:solidFill>
            </a:endParaRPr>
          </a:p>
          <a:p>
            <a:pPr eaLnBrk="1" hangingPunct="1"/>
            <a:endParaRPr lang="ru-RU" altLang="ru-RU" sz="900" b="1">
              <a:solidFill>
                <a:schemeClr val="accent2"/>
              </a:solidFill>
            </a:endParaRPr>
          </a:p>
          <a:p>
            <a:pPr eaLnBrk="1" hangingPunct="1"/>
            <a:endParaRPr lang="ru-RU" altLang="ru-RU" sz="900" b="1">
              <a:solidFill>
                <a:schemeClr val="accent2"/>
              </a:solidFill>
            </a:endParaRPr>
          </a:p>
          <a:p>
            <a:pPr eaLnBrk="1" hangingPunct="1"/>
            <a:endParaRPr lang="ru-RU" altLang="ru-RU" sz="900" b="1">
              <a:solidFill>
                <a:schemeClr val="accent2"/>
              </a:solidFill>
            </a:endParaRPr>
          </a:p>
          <a:p>
            <a:pPr eaLnBrk="1" hangingPunct="1"/>
            <a:endParaRPr lang="ru-RU" altLang="ru-RU" sz="900" b="1">
              <a:solidFill>
                <a:schemeClr val="accent2"/>
              </a:solidFill>
            </a:endParaRPr>
          </a:p>
          <a:p>
            <a:pPr eaLnBrk="1" hangingPunct="1"/>
            <a:r>
              <a:rPr lang="ru-RU" altLang="ru-RU" sz="2000" b="1">
                <a:solidFill>
                  <a:schemeClr val="accent2"/>
                </a:solidFill>
              </a:rPr>
              <a:t>2009</a:t>
            </a:r>
          </a:p>
          <a:p>
            <a:pPr eaLnBrk="1" hangingPunct="1"/>
            <a:r>
              <a:rPr lang="ru-RU" altLang="ru-RU" sz="2000" b="1">
                <a:solidFill>
                  <a:schemeClr val="accent2"/>
                </a:solidFill>
              </a:rPr>
              <a:t>Гриппол </a:t>
            </a:r>
          </a:p>
          <a:p>
            <a:pPr eaLnBrk="1" hangingPunct="1"/>
            <a:r>
              <a:rPr lang="ru-RU" altLang="ru-RU" sz="2000" b="1" i="1">
                <a:solidFill>
                  <a:srgbClr val="FF3300"/>
                </a:solidFill>
              </a:rPr>
              <a:t>Нео</a:t>
            </a:r>
          </a:p>
        </p:txBody>
      </p:sp>
      <p:sp>
        <p:nvSpPr>
          <p:cNvPr id="71687" name="TextBox 10"/>
          <p:cNvSpPr txBox="1">
            <a:spLocks noChangeArrowheads="1"/>
          </p:cNvSpPr>
          <p:nvPr/>
        </p:nvSpPr>
        <p:spPr bwMode="auto">
          <a:xfrm>
            <a:off x="1331913" y="3068638"/>
            <a:ext cx="2736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/>
              <a:t>Производитель </a:t>
            </a:r>
            <a:r>
              <a:rPr lang="en-US" altLang="ru-RU" sz="1400"/>
              <a:t>– </a:t>
            </a:r>
            <a:r>
              <a:rPr lang="ru-RU" altLang="ru-RU" sz="1400"/>
              <a:t>Микроген, Уфа (по лицензии Петровакс)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71550" y="3644900"/>
            <a:ext cx="7358063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9" name="TextBox 14"/>
          <p:cNvSpPr txBox="1">
            <a:spLocks noChangeArrowheads="1"/>
          </p:cNvSpPr>
          <p:nvPr/>
        </p:nvSpPr>
        <p:spPr bwMode="auto">
          <a:xfrm>
            <a:off x="1619250" y="6165850"/>
            <a:ext cx="24288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/>
              <a:t>Производитель - Петровакс</a:t>
            </a: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4211638" y="1557338"/>
            <a:ext cx="4573587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solidFill>
                  <a:schemeClr val="accent2"/>
                </a:solidFill>
              </a:rPr>
              <a:t>- </a:t>
            </a:r>
            <a:r>
              <a:rPr lang="ru-RU" altLang="ru-RU">
                <a:solidFill>
                  <a:schemeClr val="accent2"/>
                </a:solidFill>
              </a:rPr>
              <a:t>Первая</a:t>
            </a:r>
            <a:r>
              <a:rPr lang="en-US" altLang="ru-RU">
                <a:solidFill>
                  <a:srgbClr val="CC3300"/>
                </a:solidFill>
              </a:rPr>
              <a:t> </a:t>
            </a:r>
            <a:r>
              <a:rPr lang="ru-RU" altLang="ru-RU">
                <a:solidFill>
                  <a:srgbClr val="CC3300"/>
                </a:solidFill>
              </a:rPr>
              <a:t>субъединичная адъювантная гриппозная вакцина</a:t>
            </a:r>
            <a:r>
              <a:rPr lang="en-US" altLang="ru-RU">
                <a:solidFill>
                  <a:srgbClr val="CC3300"/>
                </a:solidFill>
              </a:rPr>
              <a:t> </a:t>
            </a:r>
            <a:r>
              <a:rPr lang="ru-RU" altLang="ru-RU">
                <a:solidFill>
                  <a:srgbClr val="114594"/>
                </a:solidFill>
              </a:rPr>
              <a:t>для массовой вакцинопрофилактики</a:t>
            </a:r>
            <a:r>
              <a:rPr lang="en-US" altLang="ru-RU">
                <a:solidFill>
                  <a:srgbClr val="114594"/>
                </a:solidFill>
              </a:rPr>
              <a:t> </a:t>
            </a:r>
          </a:p>
          <a:p>
            <a:pPr eaLnBrk="1" hangingPunct="1"/>
            <a:r>
              <a:rPr lang="en-US" altLang="ru-RU">
                <a:solidFill>
                  <a:srgbClr val="114594"/>
                </a:solidFill>
              </a:rPr>
              <a:t>- </a:t>
            </a:r>
            <a:r>
              <a:rPr lang="ru-RU" altLang="ru-RU">
                <a:solidFill>
                  <a:srgbClr val="114594"/>
                </a:solidFill>
              </a:rPr>
              <a:t>Длительный опыт успешного применения – более </a:t>
            </a:r>
            <a:r>
              <a:rPr lang="en-US" altLang="ru-RU">
                <a:solidFill>
                  <a:srgbClr val="114594"/>
                </a:solidFill>
              </a:rPr>
              <a:t>12 </a:t>
            </a:r>
            <a:r>
              <a:rPr lang="ru-RU" altLang="ru-RU">
                <a:solidFill>
                  <a:srgbClr val="114594"/>
                </a:solidFill>
              </a:rPr>
              <a:t>лет</a:t>
            </a:r>
            <a:endParaRPr lang="en-US" altLang="ru-RU">
              <a:solidFill>
                <a:srgbClr val="114594"/>
              </a:solidFill>
            </a:endParaRPr>
          </a:p>
          <a:p>
            <a:pPr eaLnBrk="1" hangingPunct="1"/>
            <a:r>
              <a:rPr lang="en-US" altLang="ru-RU">
                <a:solidFill>
                  <a:srgbClr val="114594"/>
                </a:solidFill>
              </a:rPr>
              <a:t>- </a:t>
            </a:r>
            <a:r>
              <a:rPr lang="ru-RU" altLang="ru-RU">
                <a:solidFill>
                  <a:srgbClr val="114594"/>
                </a:solidFill>
              </a:rPr>
              <a:t>Вакцина национального календаря профилактических прививок РФ</a:t>
            </a:r>
            <a:endParaRPr lang="en-US" altLang="ru-RU">
              <a:solidFill>
                <a:srgbClr val="114594"/>
              </a:solidFill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4140200" y="3789363"/>
            <a:ext cx="47434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114594"/>
                </a:solidFill>
              </a:rPr>
              <a:t>- Первая Российская гриппозная вакцина </a:t>
            </a:r>
            <a:r>
              <a:rPr lang="ru-RU" altLang="ru-RU">
                <a:solidFill>
                  <a:srgbClr val="CC3300"/>
                </a:solidFill>
              </a:rPr>
              <a:t>без консерванта, в индивидуальных шприц-дозах</a:t>
            </a:r>
          </a:p>
          <a:p>
            <a:pPr eaLnBrk="1" hangingPunct="1"/>
            <a:r>
              <a:rPr lang="ru-RU" altLang="ru-RU">
                <a:solidFill>
                  <a:srgbClr val="114594"/>
                </a:solidFill>
              </a:rPr>
              <a:t>- Вакцина национального календаря профилактических прививок РФ для детей</a:t>
            </a:r>
            <a:endParaRPr lang="en-US" altLang="ru-RU">
              <a:solidFill>
                <a:srgbClr val="CC3300"/>
              </a:solidFill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4284663" y="5661025"/>
            <a:ext cx="46688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114594"/>
                </a:solidFill>
              </a:rPr>
              <a:t>- </a:t>
            </a:r>
            <a:r>
              <a:rPr lang="ru-RU" altLang="ru-RU">
                <a:solidFill>
                  <a:srgbClr val="114594"/>
                </a:solidFill>
              </a:rPr>
              <a:t>Первая Российская гриппозная вакцина на базе</a:t>
            </a:r>
            <a:r>
              <a:rPr lang="ru-RU" altLang="ru-RU"/>
              <a:t> </a:t>
            </a:r>
            <a:r>
              <a:rPr lang="ru-RU" altLang="ru-RU">
                <a:solidFill>
                  <a:srgbClr val="CC3300"/>
                </a:solidFill>
              </a:rPr>
              <a:t>клеточной технологии выращивания вакцинного вируса</a:t>
            </a:r>
            <a:endParaRPr lang="ru-RU" altLang="ru-RU">
              <a:solidFill>
                <a:srgbClr val="11459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884613"/>
            <a:ext cx="549116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692400" y="2416175"/>
            <a:ext cx="453707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Times New Roman" panose="02020603050405020304" pitchFamily="18" charset="0"/>
              </a:rPr>
              <a:t>            Доказанная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 b="1">
                <a:latin typeface="Times New Roman" panose="02020603050405020304" pitchFamily="18" charset="0"/>
              </a:rPr>
              <a:t> высокая иммуногенность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 b="1">
                <a:latin typeface="Times New Roman" panose="02020603050405020304" pitchFamily="18" charset="0"/>
              </a:rPr>
              <a:t> низкая реактогенность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947738" y="131763"/>
            <a:ext cx="8024812" cy="213677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rgbClr val="CC0000"/>
                </a:solidFill>
                <a:latin typeface="Arial Cyr" panose="020B0604020202020204" pitchFamily="34" charset="0"/>
              </a:rPr>
              <a:t>     </a:t>
            </a:r>
            <a:r>
              <a:rPr lang="ru-RU" altLang="ru-RU" sz="3100" b="1">
                <a:solidFill>
                  <a:srgbClr val="CC0000"/>
                </a:solidFill>
                <a:latin typeface="Arial Cyr" panose="020B0604020202020204" pitchFamily="34" charset="0"/>
              </a:rPr>
              <a:t>Субъединичная вакцина ИНФЛЮВАК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3100" b="1">
                <a:solidFill>
                  <a:srgbClr val="CC0000"/>
                </a:solidFill>
                <a:latin typeface="Arial Cyr" panose="020B0604020202020204" pitchFamily="34" charset="0"/>
              </a:rPr>
              <a:t>для профилактики гриппа</a:t>
            </a:r>
          </a:p>
          <a:p>
            <a:pPr algn="ctr" eaLnBrk="1" hangingPunct="1">
              <a:lnSpc>
                <a:spcPct val="90000"/>
              </a:lnSpc>
            </a:pPr>
            <a:endParaRPr lang="ru-RU" altLang="ru-RU" sz="3100" b="1">
              <a:solidFill>
                <a:srgbClr val="CC0000"/>
              </a:solidFill>
              <a:latin typeface="Arial Cyr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rgbClr val="CC0000"/>
                </a:solidFill>
                <a:latin typeface="Arial Cyr" panose="020B0604020202020204" pitchFamily="34" charset="0"/>
              </a:rPr>
              <a:t>20-летний опыт применения,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rgbClr val="CC0000"/>
                </a:solidFill>
                <a:latin typeface="Arial Cyr" panose="020B0604020202020204" pitchFamily="34" charset="0"/>
              </a:rPr>
              <a:t>более 2</a:t>
            </a:r>
            <a:r>
              <a:rPr lang="en-US" altLang="ru-RU" sz="2800" b="1">
                <a:solidFill>
                  <a:srgbClr val="CC0000"/>
                </a:solidFill>
                <a:latin typeface="Arial Cyr" panose="020B0604020202020204" pitchFamily="34" charset="0"/>
              </a:rPr>
              <a:t>0</a:t>
            </a:r>
            <a:r>
              <a:rPr lang="ru-RU" altLang="ru-RU" sz="2800" b="1">
                <a:solidFill>
                  <a:srgbClr val="CC0000"/>
                </a:solidFill>
                <a:latin typeface="Arial Cyr" panose="020B0604020202020204" pitchFamily="34" charset="0"/>
              </a:rPr>
              <a:t>0 млн. доз вакцины</a:t>
            </a:r>
          </a:p>
        </p:txBody>
      </p:sp>
      <p:sp>
        <p:nvSpPr>
          <p:cNvPr id="72709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96300" y="6499225"/>
            <a:ext cx="647700" cy="358775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Назад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00063" y="2357438"/>
            <a:ext cx="8358187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Эпидемиология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7"/>
          <p:cNvSpPr txBox="1">
            <a:spLocks noChangeArrowheads="1"/>
          </p:cNvSpPr>
          <p:nvPr/>
        </p:nvSpPr>
        <p:spPr bwMode="auto">
          <a:xfrm>
            <a:off x="357188" y="285750"/>
            <a:ext cx="85010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00589A"/>
                </a:solidFill>
              </a:rPr>
              <a:t>Источник возбудителя инфекции: </a:t>
            </a:r>
            <a:r>
              <a:rPr lang="ru-RU" altLang="ru-RU" sz="2000">
                <a:solidFill>
                  <a:srgbClr val="00589A"/>
                </a:solidFill>
              </a:rPr>
              <a:t>больной гриппом человек с клинически выраженной или стёртой формами течения заболевания.</a:t>
            </a:r>
          </a:p>
          <a:p>
            <a:pPr eaLnBrk="1" hangingPunct="1"/>
            <a:endParaRPr lang="ru-RU" altLang="ru-RU" sz="2000">
              <a:solidFill>
                <a:srgbClr val="00589A"/>
              </a:solidFill>
            </a:endParaRPr>
          </a:p>
          <a:p>
            <a:pPr eaLnBrk="1" hangingPunct="1"/>
            <a:r>
              <a:rPr lang="ru-RU" altLang="ru-RU" sz="2000" b="1">
                <a:solidFill>
                  <a:srgbClr val="00589A"/>
                </a:solidFill>
              </a:rPr>
              <a:t>Механизм передачи вируса</a:t>
            </a:r>
            <a:r>
              <a:rPr lang="ru-RU" altLang="ru-RU" sz="2000">
                <a:solidFill>
                  <a:srgbClr val="00589A"/>
                </a:solidFill>
              </a:rPr>
              <a:t> — аэрозольный. </a:t>
            </a:r>
          </a:p>
          <a:p>
            <a:pPr eaLnBrk="1" hangingPunct="1"/>
            <a:endParaRPr lang="ru-RU" altLang="ru-RU" sz="2000">
              <a:solidFill>
                <a:srgbClr val="00589A"/>
              </a:solidFill>
            </a:endParaRPr>
          </a:p>
          <a:p>
            <a:pPr eaLnBrk="1" hangingPunct="1"/>
            <a:r>
              <a:rPr lang="ru-RU" altLang="ru-RU" sz="2000" b="1">
                <a:solidFill>
                  <a:srgbClr val="00589A"/>
                </a:solidFill>
              </a:rPr>
              <a:t>Путь передачи</a:t>
            </a:r>
            <a:r>
              <a:rPr lang="ru-RU" altLang="ru-RU" sz="2000">
                <a:solidFill>
                  <a:srgbClr val="00589A"/>
                </a:solidFill>
              </a:rPr>
              <a:t> — воздушно- капельный (контактно-бытовой, воздушно-пылевой, …)</a:t>
            </a:r>
          </a:p>
          <a:p>
            <a:pPr eaLnBrk="1" hangingPunct="1"/>
            <a:endParaRPr lang="ru-RU" altLang="ru-RU" sz="2000">
              <a:solidFill>
                <a:srgbClr val="00589A"/>
              </a:solidFill>
            </a:endParaRPr>
          </a:p>
          <a:p>
            <a:pPr eaLnBrk="1" hangingPunct="1"/>
            <a:r>
              <a:rPr lang="ru-RU" altLang="ru-RU" sz="2000" b="1">
                <a:solidFill>
                  <a:srgbClr val="00589A"/>
                </a:solidFill>
              </a:rPr>
              <a:t>Восприимчивость</a:t>
            </a:r>
            <a:r>
              <a:rPr lang="ru-RU" altLang="ru-RU" sz="2000">
                <a:solidFill>
                  <a:srgbClr val="00589A"/>
                </a:solidFill>
              </a:rPr>
              <a:t> высокая. </a:t>
            </a:r>
          </a:p>
          <a:p>
            <a:pPr eaLnBrk="1" hangingPunct="1"/>
            <a:endParaRPr lang="ru-RU" altLang="ru-RU" sz="2000">
              <a:solidFill>
                <a:srgbClr val="00589A"/>
              </a:solidFill>
            </a:endParaRPr>
          </a:p>
          <a:p>
            <a:pPr eaLnBrk="1" hangingPunct="1"/>
            <a:r>
              <a:rPr lang="ru-RU" altLang="ru-RU" sz="2000" i="1">
                <a:solidFill>
                  <a:srgbClr val="00589A"/>
                </a:solidFill>
              </a:rPr>
              <a:t>Антигенный дрейф </a:t>
            </a:r>
            <a:r>
              <a:rPr lang="ru-RU" altLang="ru-RU" sz="2000">
                <a:solidFill>
                  <a:srgbClr val="00589A"/>
                </a:solidFill>
              </a:rPr>
              <a:t>обусловливает периодичность эпидемий (продолжительность 6–8 нед). </a:t>
            </a:r>
          </a:p>
          <a:p>
            <a:pPr eaLnBrk="1" hangingPunct="1"/>
            <a:endParaRPr lang="ru-RU" altLang="ru-RU" sz="2000">
              <a:solidFill>
                <a:srgbClr val="00589A"/>
              </a:solidFill>
            </a:endParaRPr>
          </a:p>
          <a:p>
            <a:pPr eaLnBrk="1" hangingPunct="1"/>
            <a:r>
              <a:rPr lang="ru-RU" altLang="ru-RU" sz="2000">
                <a:solidFill>
                  <a:srgbClr val="00589A"/>
                </a:solidFill>
              </a:rPr>
              <a:t>Эпидемические подъёмы в осенне-зимний период связывают с общими факторами, определяющими сезонную неравномерность заболеваемости ОРЗ. </a:t>
            </a:r>
          </a:p>
          <a:p>
            <a:pPr eaLnBrk="1" hangingPunct="1"/>
            <a:endParaRPr lang="ru-RU" altLang="ru-RU" sz="2000">
              <a:solidFill>
                <a:srgbClr val="00589A"/>
              </a:solidFill>
            </a:endParaRPr>
          </a:p>
          <a:p>
            <a:pPr eaLnBrk="1" hangingPunct="1"/>
            <a:r>
              <a:rPr lang="ru-RU" altLang="ru-RU" sz="2000">
                <a:solidFill>
                  <a:srgbClr val="00589A"/>
                </a:solidFill>
              </a:rPr>
              <a:t>Результат </a:t>
            </a:r>
            <a:r>
              <a:rPr lang="ru-RU" altLang="ru-RU" sz="2000" i="1">
                <a:solidFill>
                  <a:srgbClr val="00589A"/>
                </a:solidFill>
              </a:rPr>
              <a:t>антигенного шифта </a:t>
            </a:r>
            <a:r>
              <a:rPr lang="ru-RU" altLang="ru-RU" sz="2000">
                <a:solidFill>
                  <a:srgbClr val="00589A"/>
                </a:solidFill>
              </a:rPr>
              <a:t>— возникновенние пандемий.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r>
              <a:rPr lang="ru-RU" altLang="ru-RU" sz="2300" b="1" smtClean="0">
                <a:solidFill>
                  <a:schemeClr val="bg1"/>
                </a:solidFill>
              </a:rPr>
              <a:t>Заболеваемость острыми кишечными инфекциями </a:t>
            </a:r>
            <a:br>
              <a:rPr lang="ru-RU" altLang="ru-RU" sz="2300" b="1" smtClean="0">
                <a:solidFill>
                  <a:schemeClr val="bg1"/>
                </a:solidFill>
              </a:rPr>
            </a:br>
            <a:r>
              <a:rPr lang="ru-RU" altLang="ru-RU" sz="2300" b="1" smtClean="0">
                <a:solidFill>
                  <a:schemeClr val="bg1"/>
                </a:solidFill>
              </a:rPr>
              <a:t>в Российской Федерации и Оренбургской области (показатель на 100 тысяч населения)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673100" y="749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>
                <a:solidFill>
                  <a:schemeClr val="tx2"/>
                </a:solidFill>
                <a:latin typeface="Times New Roman" panose="02020603050405020304" pitchFamily="18" charset="0"/>
              </a:rPr>
              <a:t>Индекс контагиозности</a:t>
            </a:r>
          </a:p>
        </p:txBody>
      </p:sp>
      <p:sp>
        <p:nvSpPr>
          <p:cNvPr id="75780" name="Text Box 12"/>
          <p:cNvSpPr txBox="1">
            <a:spLocks noChangeArrowheads="1"/>
          </p:cNvSpPr>
          <p:nvPr/>
        </p:nvSpPr>
        <p:spPr bwMode="auto">
          <a:xfrm>
            <a:off x="376238" y="2008188"/>
            <a:ext cx="8516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b="1">
                <a:solidFill>
                  <a:srgbClr val="22518A"/>
                </a:solidFill>
              </a:rPr>
              <a:t>ПРОЦЕНТ ЗАБОЛЕВШИХ ИЗ ОБЩЕГО ЧИСЛА ВОСПРИИМЧИВЫХ ЛИЦ, НАХОДИВШИХСЯ В КОНТАКТЕ С  ИСТОЧНИКОМ ИНФЕКЦИИ</a:t>
            </a:r>
          </a:p>
        </p:txBody>
      </p:sp>
      <p:sp>
        <p:nvSpPr>
          <p:cNvPr id="75781" name="Text Box 13"/>
          <p:cNvSpPr txBox="1">
            <a:spLocks noChangeArrowheads="1"/>
          </p:cNvSpPr>
          <p:nvPr/>
        </p:nvSpPr>
        <p:spPr bwMode="auto">
          <a:xfrm>
            <a:off x="571500" y="3500438"/>
            <a:ext cx="462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>
                <a:solidFill>
                  <a:srgbClr val="FF0000"/>
                </a:solidFill>
              </a:rPr>
              <a:t>При гриппе - 100%</a:t>
            </a:r>
          </a:p>
          <a:p>
            <a:pPr eaLnBrk="1" hangingPunct="1"/>
            <a:endParaRPr lang="ru-RU" altLang="ru-RU" sz="3600">
              <a:solidFill>
                <a:srgbClr val="FF0000"/>
              </a:solidFill>
            </a:endParaRPr>
          </a:p>
        </p:txBody>
      </p:sp>
      <p:grpSp>
        <p:nvGrpSpPr>
          <p:cNvPr id="75782" name="Group 12"/>
          <p:cNvGrpSpPr>
            <a:grpSpLocks/>
          </p:cNvGrpSpPr>
          <p:nvPr/>
        </p:nvGrpSpPr>
        <p:grpSpPr bwMode="auto">
          <a:xfrm>
            <a:off x="6300788" y="3429000"/>
            <a:ext cx="2016125" cy="1081088"/>
            <a:chOff x="4059" y="1797"/>
            <a:chExt cx="1270" cy="998"/>
          </a:xfrm>
        </p:grpSpPr>
        <p:sp>
          <p:nvSpPr>
            <p:cNvPr id="75786" name="Line 13"/>
            <p:cNvSpPr>
              <a:spLocks noChangeShapeType="1"/>
            </p:cNvSpPr>
            <p:nvPr/>
          </p:nvSpPr>
          <p:spPr bwMode="auto">
            <a:xfrm>
              <a:off x="4059" y="179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5787" name="Line 14"/>
            <p:cNvSpPr>
              <a:spLocks noChangeShapeType="1"/>
            </p:cNvSpPr>
            <p:nvPr/>
          </p:nvSpPr>
          <p:spPr bwMode="auto">
            <a:xfrm flipH="1">
              <a:off x="4059" y="2795"/>
              <a:ext cx="12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5783" name="Freeform 19"/>
          <p:cNvSpPr>
            <a:spLocks/>
          </p:cNvSpPr>
          <p:nvPr/>
        </p:nvSpPr>
        <p:spPr bwMode="auto">
          <a:xfrm>
            <a:off x="6443663" y="3644900"/>
            <a:ext cx="935037" cy="744538"/>
          </a:xfrm>
          <a:custGeom>
            <a:avLst/>
            <a:gdLst>
              <a:gd name="T0" fmla="*/ 0 w 589"/>
              <a:gd name="T1" fmla="*/ 2147483647 h 469"/>
              <a:gd name="T2" fmla="*/ 2147483647 w 589"/>
              <a:gd name="T3" fmla="*/ 2147483647 h 469"/>
              <a:gd name="T4" fmla="*/ 2147483647 w 589"/>
              <a:gd name="T5" fmla="*/ 2147483647 h 469"/>
              <a:gd name="T6" fmla="*/ 2147483647 w 589"/>
              <a:gd name="T7" fmla="*/ 2147483647 h 469"/>
              <a:gd name="T8" fmla="*/ 2147483647 w 589"/>
              <a:gd name="T9" fmla="*/ 2147483647 h 469"/>
              <a:gd name="T10" fmla="*/ 2147483647 w 589"/>
              <a:gd name="T11" fmla="*/ 2147483647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89"/>
              <a:gd name="T19" fmla="*/ 0 h 469"/>
              <a:gd name="T20" fmla="*/ 589 w 589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89" h="469">
                <a:moveTo>
                  <a:pt x="0" y="469"/>
                </a:moveTo>
                <a:cubicBezTo>
                  <a:pt x="41" y="461"/>
                  <a:pt x="83" y="454"/>
                  <a:pt x="136" y="378"/>
                </a:cubicBezTo>
                <a:cubicBezTo>
                  <a:pt x="189" y="302"/>
                  <a:pt x="264" y="30"/>
                  <a:pt x="317" y="15"/>
                </a:cubicBezTo>
                <a:cubicBezTo>
                  <a:pt x="370" y="0"/>
                  <a:pt x="423" y="219"/>
                  <a:pt x="453" y="287"/>
                </a:cubicBezTo>
                <a:cubicBezTo>
                  <a:pt x="483" y="355"/>
                  <a:pt x="476" y="394"/>
                  <a:pt x="499" y="424"/>
                </a:cubicBezTo>
                <a:cubicBezTo>
                  <a:pt x="522" y="454"/>
                  <a:pt x="559" y="462"/>
                  <a:pt x="589" y="469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5784" name="Text Box 20"/>
          <p:cNvSpPr txBox="1">
            <a:spLocks noChangeArrowheads="1"/>
          </p:cNvSpPr>
          <p:nvPr/>
        </p:nvSpPr>
        <p:spPr bwMode="auto">
          <a:xfrm>
            <a:off x="4427538" y="4724400"/>
            <a:ext cx="454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>
                <a:solidFill>
                  <a:srgbClr val="22518A"/>
                </a:solidFill>
              </a:rPr>
              <a:t>Скорость распространения тем больше, </a:t>
            </a:r>
            <a:br>
              <a:rPr lang="ru-RU" altLang="ru-RU">
                <a:solidFill>
                  <a:srgbClr val="22518A"/>
                </a:solidFill>
              </a:rPr>
            </a:br>
            <a:r>
              <a:rPr lang="ru-RU" altLang="ru-RU">
                <a:solidFill>
                  <a:srgbClr val="22518A"/>
                </a:solidFill>
              </a:rPr>
              <a:t>чем выше плотность населения </a:t>
            </a:r>
          </a:p>
        </p:txBody>
      </p:sp>
      <p:sp>
        <p:nvSpPr>
          <p:cNvPr id="75785" name="Text Box 21"/>
          <p:cNvSpPr txBox="1">
            <a:spLocks noChangeArrowheads="1"/>
          </p:cNvSpPr>
          <p:nvPr/>
        </p:nvSpPr>
        <p:spPr bwMode="auto">
          <a:xfrm>
            <a:off x="7380288" y="4221163"/>
            <a:ext cx="7985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900" b="1">
                <a:solidFill>
                  <a:srgbClr val="FF0000"/>
                </a:solidFill>
              </a:rPr>
              <a:t>иммунитет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57188" y="2428875"/>
            <a:ext cx="8429625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ЭПИДСИТУАЦИЯ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85813" y="2357438"/>
            <a:ext cx="7643812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Содержимое 2"/>
          <p:cNvSpPr>
            <a:spLocks noGrp="1"/>
          </p:cNvSpPr>
          <p:nvPr>
            <p:ph idx="4294967295"/>
          </p:nvPr>
        </p:nvSpPr>
        <p:spPr>
          <a:xfrm>
            <a:off x="0" y="142875"/>
            <a:ext cx="9144000" cy="6715125"/>
          </a:xfrm>
        </p:spPr>
        <p:txBody>
          <a:bodyPr/>
          <a:lstStyle/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В 1931 году Ричард Шоуп открыл </a:t>
            </a:r>
            <a:br>
              <a:rPr lang="ru-RU" altLang="ru-RU" sz="2800" smtClean="0">
                <a:solidFill>
                  <a:schemeClr val="tx2"/>
                </a:solidFill>
              </a:rPr>
            </a:br>
            <a:r>
              <a:rPr lang="ru-RU" altLang="ru-RU" sz="2800" smtClean="0">
                <a:solidFill>
                  <a:schemeClr val="tx2"/>
                </a:solidFill>
              </a:rPr>
              <a:t>вирусную природу гриппа.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В 1933 году в Лондоне ученые </a:t>
            </a:r>
            <a:br>
              <a:rPr lang="ru-RU" altLang="ru-RU" sz="2800" smtClean="0">
                <a:solidFill>
                  <a:schemeClr val="tx2"/>
                </a:solidFill>
              </a:rPr>
            </a:br>
            <a:r>
              <a:rPr lang="ru-RU" altLang="ru-RU" sz="2800" smtClean="0">
                <a:solidFill>
                  <a:schemeClr val="tx2"/>
                </a:solidFill>
              </a:rPr>
              <a:t>Национального института медицинских исследований Уилсон Смит, </a:t>
            </a:r>
            <a:br>
              <a:rPr lang="ru-RU" altLang="ru-RU" sz="2800" smtClean="0">
                <a:solidFill>
                  <a:schemeClr val="tx2"/>
                </a:solidFill>
              </a:rPr>
            </a:br>
            <a:r>
              <a:rPr lang="ru-RU" altLang="ru-RU" sz="2800" b="1" smtClean="0">
                <a:solidFill>
                  <a:schemeClr val="tx2"/>
                </a:solidFill>
              </a:rPr>
              <a:t>Кристофер Эндрюс</a:t>
            </a:r>
            <a:r>
              <a:rPr lang="ru-RU" altLang="ru-RU" sz="2800" smtClean="0">
                <a:solidFill>
                  <a:schemeClr val="tx2"/>
                </a:solidFill>
              </a:rPr>
              <a:t> и Патрик Лейдлоу </a:t>
            </a:r>
            <a:br>
              <a:rPr lang="ru-RU" altLang="ru-RU" sz="2800" smtClean="0">
                <a:solidFill>
                  <a:schemeClr val="tx2"/>
                </a:solidFill>
              </a:rPr>
            </a:br>
            <a:r>
              <a:rPr lang="ru-RU" altLang="ru-RU" sz="2800" smtClean="0">
                <a:solidFill>
                  <a:schemeClr val="tx2"/>
                </a:solidFill>
              </a:rPr>
              <a:t>впервые выделили человеческий вирус </a:t>
            </a:r>
            <a:br>
              <a:rPr lang="ru-RU" altLang="ru-RU" sz="2800" smtClean="0">
                <a:solidFill>
                  <a:schemeClr val="tx2"/>
                </a:solidFill>
              </a:rPr>
            </a:br>
            <a:r>
              <a:rPr lang="ru-RU" altLang="ru-RU" sz="2800" smtClean="0">
                <a:solidFill>
                  <a:schemeClr val="tx2"/>
                </a:solidFill>
              </a:rPr>
              <a:t>гриппа, который был назван «вирус гриппа типа А»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в 1940 году научный мир потрясает еще одно открытие — Томас Френсис </a:t>
            </a:r>
            <a:br>
              <a:rPr lang="ru-RU" altLang="ru-RU" sz="2800" smtClean="0">
                <a:solidFill>
                  <a:schemeClr val="tx2"/>
                </a:solidFill>
              </a:rPr>
            </a:br>
            <a:r>
              <a:rPr lang="ru-RU" altLang="ru-RU" sz="2800" smtClean="0">
                <a:solidFill>
                  <a:schemeClr val="tx2"/>
                </a:solidFill>
              </a:rPr>
              <a:t>выделяет еще один вирус </a:t>
            </a:r>
            <a:br>
              <a:rPr lang="ru-RU" altLang="ru-RU" sz="2800" smtClean="0">
                <a:solidFill>
                  <a:schemeClr val="tx2"/>
                </a:solidFill>
              </a:rPr>
            </a:br>
            <a:r>
              <a:rPr lang="ru-RU" altLang="ru-RU" sz="2800" smtClean="0">
                <a:solidFill>
                  <a:schemeClr val="tx2"/>
                </a:solidFill>
              </a:rPr>
              <a:t>гриппа, вирус типа В, а в </a:t>
            </a:r>
            <a:br>
              <a:rPr lang="ru-RU" altLang="ru-RU" sz="2800" smtClean="0">
                <a:solidFill>
                  <a:schemeClr val="tx2"/>
                </a:solidFill>
              </a:rPr>
            </a:br>
            <a:r>
              <a:rPr lang="ru-RU" altLang="ru-RU" sz="2800" smtClean="0">
                <a:solidFill>
                  <a:schemeClr val="tx2"/>
                </a:solidFill>
              </a:rPr>
              <a:t>1947 году Ричард Тейлор </a:t>
            </a:r>
            <a:br>
              <a:rPr lang="ru-RU" altLang="ru-RU" sz="2800" smtClean="0">
                <a:solidFill>
                  <a:schemeClr val="tx2"/>
                </a:solidFill>
              </a:rPr>
            </a:br>
            <a:r>
              <a:rPr lang="ru-RU" altLang="ru-RU" sz="2800" smtClean="0">
                <a:solidFill>
                  <a:schemeClr val="tx2"/>
                </a:solidFill>
              </a:rPr>
              <a:t>открывает вирус гриппа </a:t>
            </a:r>
            <a:br>
              <a:rPr lang="ru-RU" altLang="ru-RU" sz="2800" smtClean="0">
                <a:solidFill>
                  <a:schemeClr val="tx2"/>
                </a:solidFill>
              </a:rPr>
            </a:br>
            <a:r>
              <a:rPr lang="ru-RU" altLang="ru-RU" sz="2800" smtClean="0">
                <a:solidFill>
                  <a:schemeClr val="tx2"/>
                </a:solidFill>
              </a:rPr>
              <a:t>типа С. </a:t>
            </a:r>
          </a:p>
          <a:p>
            <a:pPr marL="419100" indent="-382588"/>
            <a:endParaRPr lang="ru-RU" altLang="ru-RU" sz="2800" smtClean="0">
              <a:solidFill>
                <a:schemeClr val="tx2"/>
              </a:solidFill>
            </a:endParaRPr>
          </a:p>
        </p:txBody>
      </p:sp>
      <p:pic>
        <p:nvPicPr>
          <p:cNvPr id="77827" name="Рисунок 3" descr="chimi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437063"/>
            <a:ext cx="306705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28" name="Object 2"/>
          <p:cNvGraphicFramePr>
            <a:graphicFrameLocks noChangeAspect="1"/>
          </p:cNvGraphicFramePr>
          <p:nvPr/>
        </p:nvGraphicFramePr>
        <p:xfrm>
          <a:off x="6227763" y="115888"/>
          <a:ext cx="1243012" cy="141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3" name="Image" r:id="rId4" imgW="1730176" imgH="1908693" progId="Photoshop.Image.6">
                  <p:embed/>
                </p:oleObj>
              </mc:Choice>
              <mc:Fallback>
                <p:oleObj name="Image" r:id="rId4" imgW="1730176" imgH="1908693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15888"/>
                        <a:ext cx="1243012" cy="1414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9" name="Object 3"/>
          <p:cNvGraphicFramePr>
            <a:graphicFrameLocks noChangeAspect="1"/>
          </p:cNvGraphicFramePr>
          <p:nvPr/>
        </p:nvGraphicFramePr>
        <p:xfrm>
          <a:off x="7596188" y="1557338"/>
          <a:ext cx="1433512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4" name="Image" r:id="rId6" imgW="2923614" imgH="3403861" progId="Photoshop.Image.6">
                  <p:embed/>
                </p:oleObj>
              </mc:Choice>
              <mc:Fallback>
                <p:oleObj name="Image" r:id="rId6" imgW="2923614" imgH="3403861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557338"/>
                        <a:ext cx="1433512" cy="166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0" name="AutoShape 1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96300" y="6499225"/>
            <a:ext cx="647700" cy="358775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Назад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85813" y="2357438"/>
            <a:ext cx="7643812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¡«Испанка»!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45720" rIns="45720">
            <a:normAutofit fontScale="90000"/>
          </a:bodyPr>
          <a:lstStyle/>
          <a:p>
            <a:pPr>
              <a:defRPr/>
            </a:pPr>
            <a:r>
              <a:rPr lang="ru-RU" sz="3900" b="1" smtClean="0">
                <a:solidFill>
                  <a:schemeClr val="tx2"/>
                </a:solidFill>
              </a:rPr>
              <a:t>Вернемся к «испанке»</a:t>
            </a:r>
            <a:br>
              <a:rPr lang="ru-RU" sz="3900" b="1" smtClean="0">
                <a:solidFill>
                  <a:schemeClr val="tx2"/>
                </a:solidFill>
              </a:rPr>
            </a:br>
            <a:endParaRPr lang="ru-RU" sz="3900" smtClean="0">
              <a:solidFill>
                <a:schemeClr val="tx2"/>
              </a:solidFill>
            </a:endParaRPr>
          </a:p>
        </p:txBody>
      </p:sp>
      <p:sp>
        <p:nvSpPr>
          <p:cNvPr id="79875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000125"/>
            <a:ext cx="8472488" cy="5715000"/>
          </a:xfrm>
          <a:solidFill>
            <a:schemeClr val="bg1"/>
          </a:solidFill>
        </p:spPr>
        <p:txBody>
          <a:bodyPr/>
          <a:lstStyle/>
          <a:p>
            <a:pPr marL="419100" indent="-382588">
              <a:buFont typeface="Arial" panose="020B0604020202020204" pitchFamily="34" charset="0"/>
              <a:buNone/>
            </a:pPr>
            <a:r>
              <a:rPr lang="ru-RU" altLang="ru-RU" sz="2800" b="1" smtClean="0">
                <a:solidFill>
                  <a:schemeClr val="tx2"/>
                </a:solidFill>
              </a:rPr>
              <a:t>Пандемия гриппа 1918—1920-х гг. </a:t>
            </a:r>
            <a:endParaRPr lang="ru-RU" altLang="ru-RU" sz="2800" smtClean="0">
              <a:solidFill>
                <a:schemeClr val="tx2"/>
              </a:solidFill>
            </a:endParaRP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Родина «испанки» -  Китай.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Первые смертельные случаи болезни были описаны врачами в Соединенных Штатах в марте 1918 и в портовых городах Франции, Испании и Италии в апреле 1918 года.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За десять месяцев «испанка» распространилась по всему миру.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Три волны пандемии.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Мишень – взрослое население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214313" y="5813425"/>
            <a:ext cx="8786812" cy="701675"/>
          </a:xfrm>
        </p:spPr>
        <p:txBody>
          <a:bodyPr anchor="ctr">
            <a:spAutoFit/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смертельных случаев от гриппа в крупнейших городах мира на 1тыс. человек населения во время трех волн пандемии гриппа в 1918</a:t>
            </a:r>
            <a:r>
              <a:rPr lang="ru-RU" altLang="ru-RU" sz="200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ru-RU" altLang="ru-RU" sz="20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 гг</a:t>
            </a:r>
            <a:endParaRPr lang="ru-RU" altLang="ru-RU" sz="2000" smtClean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80899" name="Рисунок 4" descr="787px-Spanish_flu_death_ch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8913"/>
            <a:ext cx="72834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414338"/>
            <a:ext cx="8750300" cy="1143000"/>
          </a:xfrm>
        </p:spPr>
        <p:txBody>
          <a:bodyPr lIns="45720" rIns="45720">
            <a:normAutofit fontScale="90000"/>
          </a:bodyPr>
          <a:lstStyle/>
          <a:p>
            <a:pPr>
              <a:defRPr/>
            </a:pPr>
            <a:r>
              <a:rPr lang="ru-RU" sz="3500" smtClean="0">
                <a:solidFill>
                  <a:schemeClr val="tx2"/>
                </a:solidFill>
              </a:rPr>
              <a:t>Современные исследования вируса «испанки»</a:t>
            </a:r>
            <a:br>
              <a:rPr lang="ru-RU" sz="3500" smtClean="0">
                <a:solidFill>
                  <a:schemeClr val="tx2"/>
                </a:solidFill>
              </a:rPr>
            </a:br>
            <a:endParaRPr lang="ru-RU" sz="3500" smtClean="0">
              <a:solidFill>
                <a:schemeClr val="tx2"/>
              </a:solidFill>
            </a:endParaRPr>
          </a:p>
        </p:txBody>
      </p:sp>
      <p:sp>
        <p:nvSpPr>
          <p:cNvPr id="81923" name="Содержимое 2"/>
          <p:cNvSpPr>
            <a:spLocks noGrp="1"/>
          </p:cNvSpPr>
          <p:nvPr>
            <p:ph idx="4294967295"/>
          </p:nvPr>
        </p:nvSpPr>
        <p:spPr>
          <a:xfrm>
            <a:off x="0" y="1428750"/>
            <a:ext cx="9144000" cy="5429250"/>
          </a:xfrm>
        </p:spPr>
        <p:txBody>
          <a:bodyPr/>
          <a:lstStyle/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В 1997 году Институт Молекулярной Патологии Армии США (AFIP) получил образец вируса H1N1 1918 года из трупа коренной жительницы Аляски, захороненной в вечной мерзлоте 80 лет назад</a:t>
            </a:r>
          </a:p>
          <a:p>
            <a:pPr marL="419100" indent="-382588"/>
            <a:r>
              <a:rPr lang="ru-RU" altLang="ru-RU" sz="2800" smtClean="0">
                <a:solidFill>
                  <a:schemeClr val="tx2"/>
                </a:solidFill>
              </a:rPr>
              <a:t>Вирус «испанки» не был «эпидемической новинкой» 1918 года — его «предковый» вариант «проник» в человеческую популяцию приблизительно в 1900 году и циркулировал в ограниченных популяциях людей почти 18 лет.</a:t>
            </a:r>
          </a:p>
          <a:p>
            <a:pPr marL="419100" indent="-382588"/>
            <a:r>
              <a:rPr lang="ru-RU" altLang="ru-RU" sz="1400" smtClean="0">
                <a:solidFill>
                  <a:schemeClr val="tx2"/>
                </a:solidFill>
              </a:rPr>
              <a:t>Современный вирус H1N1 имеет 5 эпитопов в дополнение к 4, найденным у всех птичьих вирусов. Вирус «испанки» имеет только 4 консервативных птичьих участка. </a:t>
            </a:r>
          </a:p>
          <a:p>
            <a:pPr marL="419100" indent="-382588"/>
            <a:r>
              <a:rPr lang="ru-RU" altLang="ru-RU" sz="1400" smtClean="0">
                <a:solidFill>
                  <a:schemeClr val="tx2"/>
                </a:solidFill>
              </a:rPr>
              <a:t>Наличие необъяснимого сердечно-сосудистого синдрома «испанки»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pPr marL="419100" indent="-382588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2400" dirty="0" smtClean="0"/>
              <a:t>1. Пандемия «испанского гриппа» развивалась как и большинство других пандемий гриппа прошлого, с характерными тремя волнами заболеваемости, и с той же «скоростью», но по тяжести клиники болезни и характеру осложнений она напоминала пандемию 1836—1837 гг.</a:t>
            </a:r>
          </a:p>
          <a:p>
            <a:pPr marL="419100" indent="-382588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2400" dirty="0" smtClean="0"/>
              <a:t>2. Наиболее опасными осложнениями гриппа в эту пандемию, обычно наблюдающихся у молодых людей, были быстро нарастающее поражение </a:t>
            </a:r>
            <a:r>
              <a:rPr lang="ru-RU" sz="2400" dirty="0" err="1" smtClean="0"/>
              <a:t>сердечно-сосудистой</a:t>
            </a:r>
            <a:r>
              <a:rPr lang="ru-RU" sz="2400" dirty="0" smtClean="0"/>
              <a:t> системы, резкое падение кровяного давления, помрачение сознания, геморрагические явления, развивающиеся у больных даже раньше, чем осложнения со стороны легких.</a:t>
            </a:r>
          </a:p>
          <a:p>
            <a:pPr marL="419100" indent="-382588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2400" dirty="0" smtClean="0"/>
              <a:t>3. Молодой возраст погибших нельзя объяснить только тем, что люди старших возрастов переболели гриппом в пандемию 1889—1892 гг., так как серотип вируса, вызвавший эту пандемию (N2H2), не совпадает с серотипом вируса, вызвавшим пандемию «испанки» 1918—1920 гг. (N1H1). </a:t>
            </a:r>
          </a:p>
          <a:p>
            <a:pPr marL="419100" indent="-382588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2400" dirty="0" smtClean="0"/>
              <a:t>4. Пандемическое распространение, клинику и </a:t>
            </a:r>
            <a:r>
              <a:rPr lang="ru-RU" sz="2400" dirty="0" err="1" smtClean="0"/>
              <a:t>патанатомию</a:t>
            </a:r>
            <a:r>
              <a:rPr lang="ru-RU" sz="2400" dirty="0" smtClean="0"/>
              <a:t> «испанского гриппа» нельзя объяснить результатами расшифровки генома вируса гриппа, вызвавшего «испанку», так как они не показали отличий генов «вирулентности» вируса «испанки» от штаммов вируса гриппа, циркулирующих среди людей сегодня.</a:t>
            </a:r>
          </a:p>
          <a:p>
            <a:pPr marL="419100" indent="-382588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2400" dirty="0" smtClean="0"/>
              <a:t>5. Вирус, вызвавший пандемию гриппа 1918—1920 </a:t>
            </a:r>
            <a:r>
              <a:rPr lang="ru-RU" sz="2400" dirty="0" err="1" smtClean="0"/>
              <a:t>гг</a:t>
            </a:r>
            <a:r>
              <a:rPr lang="ru-RU" sz="2400" dirty="0" smtClean="0"/>
              <a:t> предполагает наличие у него альтернативного хозяина.</a:t>
            </a:r>
          </a:p>
        </p:txBody>
      </p:sp>
      <p:sp>
        <p:nvSpPr>
          <p:cNvPr id="82947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96300" y="6499225"/>
            <a:ext cx="647700" cy="358775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Назад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85813" y="2357438"/>
            <a:ext cx="7643812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Нормативные акты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/>
          <p:cNvSpPr>
            <a:spLocks noChangeArrowheads="1"/>
          </p:cNvSpPr>
          <p:nvPr/>
        </p:nvSpPr>
        <p:spPr bwMode="auto">
          <a:xfrm>
            <a:off x="0" y="14112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4995" name="Rectangle 7"/>
          <p:cNvSpPr>
            <a:spLocks noChangeArrowheads="1"/>
          </p:cNvSpPr>
          <p:nvPr/>
        </p:nvSpPr>
        <p:spPr bwMode="auto">
          <a:xfrm>
            <a:off x="0" y="157321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4996" name="Rectangle 9"/>
          <p:cNvSpPr>
            <a:spLocks noChangeArrowheads="1"/>
          </p:cNvSpPr>
          <p:nvPr/>
        </p:nvSpPr>
        <p:spPr bwMode="auto">
          <a:xfrm>
            <a:off x="0" y="157321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4997" name="Text Box 2"/>
          <p:cNvSpPr txBox="1">
            <a:spLocks noChangeArrowheads="1"/>
          </p:cNvSpPr>
          <p:nvPr/>
        </p:nvSpPr>
        <p:spPr bwMode="auto">
          <a:xfrm>
            <a:off x="0" y="0"/>
            <a:ext cx="8913813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>
                <a:solidFill>
                  <a:srgbClr val="FF0000"/>
                </a:solidFill>
              </a:rPr>
              <a:t>Нормативные документы:</a:t>
            </a:r>
            <a:endParaRPr lang="en-US" altLang="ru-RU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2400"/>
              <a:t>СП 3.1.2.1319-03 "Профилактика гриппа". 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400"/>
          </a:p>
          <a:p>
            <a:pPr eaLnBrk="1" hangingPunct="1"/>
            <a:r>
              <a:rPr lang="ru-RU" altLang="ru-RU" sz="2400"/>
              <a:t>СП 3.1.2.1382-03. Дополнения и изменения к СП 3.1.2.1319-03 "Профилактика гриппа".</a:t>
            </a:r>
          </a:p>
          <a:p>
            <a:pPr eaLnBrk="1" hangingPunct="1"/>
            <a:r>
              <a:rPr lang="ru-RU" altLang="ru-RU" sz="2400"/>
              <a:t>Приказ МЗ РФ N 25 от 25.01.98 "Об усилении мероприятий по профилактике гриппа и других острых респираторных вирусных инфекций".</a:t>
            </a:r>
          </a:p>
          <a:p>
            <a:pPr eaLnBrk="1" hangingPunct="1"/>
            <a:endParaRPr lang="ru-RU" altLang="ru-RU" sz="2400"/>
          </a:p>
          <a:p>
            <a:pPr eaLnBrk="1" hangingPunct="1">
              <a:spcBef>
                <a:spcPts val="538"/>
              </a:spcBef>
              <a:spcAft>
                <a:spcPts val="538"/>
              </a:spcAft>
            </a:pPr>
            <a:r>
              <a:rPr lang="ru-RU" altLang="ru-RU" sz="2400"/>
              <a:t>МУ 3.3.1889-04 Порядок проведения профилактических прививок«</a:t>
            </a:r>
          </a:p>
          <a:p>
            <a:pPr eaLnBrk="1" hangingPunct="1">
              <a:spcBef>
                <a:spcPts val="538"/>
              </a:spcBef>
              <a:spcAft>
                <a:spcPts val="538"/>
              </a:spcAft>
            </a:pPr>
            <a:r>
              <a:rPr lang="ru-RU" altLang="ru-RU" sz="2400"/>
              <a:t>Постановление Главного государственного санитарного врача РФ от 30 августа 2011 г. N 117 "О мероприятиях по профилактике гриппа и острых респираторных вирусных инфекций в эпидсезоне 2011 - 2012 годов"</a:t>
            </a:r>
          </a:p>
          <a:p>
            <a:pPr algn="just" eaLnBrk="1" hangingPunct="1"/>
            <a:endParaRPr lang="ru-RU" altLang="ru-RU" sz="2400"/>
          </a:p>
        </p:txBody>
      </p:sp>
      <p:sp>
        <p:nvSpPr>
          <p:cNvPr id="84998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96300" y="6499225"/>
            <a:ext cx="647700" cy="358775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Назад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85813" y="2357438"/>
            <a:ext cx="7643812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Прочее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Структура инфекционной заболеваемости*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0" y="6308725"/>
            <a:ext cx="9144000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000" i="1">
                <a:solidFill>
                  <a:schemeClr val="folHlink"/>
                </a:solidFill>
              </a:rPr>
              <a:t>Оренбургская область, 2009 год.</a:t>
            </a:r>
            <a:endParaRPr lang="ru-RU" altLang="ru-RU" sz="2000">
              <a:solidFill>
                <a:schemeClr val="folHlink"/>
              </a:solidFill>
            </a:endParaRP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5272088" y="4097338"/>
            <a:ext cx="1189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i="1">
                <a:solidFill>
                  <a:schemeClr val="folHlink"/>
                </a:solidFill>
              </a:rPr>
              <a:t>Млн. руб.</a:t>
            </a:r>
          </a:p>
        </p:txBody>
      </p:sp>
      <p:graphicFrame>
        <p:nvGraphicFramePr>
          <p:cNvPr id="13317" name="Object 8"/>
          <p:cNvGraphicFramePr>
            <a:graphicFrameLocks noChangeAspect="1"/>
          </p:cNvGraphicFramePr>
          <p:nvPr>
            <p:ph idx="4294967295"/>
          </p:nvPr>
        </p:nvGraphicFramePr>
        <p:xfrm>
          <a:off x="1087438" y="1828800"/>
          <a:ext cx="6967537" cy="430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Диаграмма" r:id="rId3" imgW="5895975" imgH="3886200" progId="Excel.Chart.8">
                  <p:embed/>
                </p:oleObj>
              </mc:Choice>
              <mc:Fallback>
                <p:oleObj name="Диаграмма" r:id="rId3" imgW="5895975" imgH="3886200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438" y="1828800"/>
                        <a:ext cx="6967537" cy="430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7648575" y="164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9" name="Text Box 32"/>
          <p:cNvSpPr txBox="1">
            <a:spLocks noChangeArrowheads="1"/>
          </p:cNvSpPr>
          <p:nvPr/>
        </p:nvSpPr>
        <p:spPr bwMode="auto">
          <a:xfrm>
            <a:off x="900113" y="1844675"/>
            <a:ext cx="7580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200" i="1"/>
              <a:t>*Без учета зарегистрированных форм носительства, укусов, ослюнений </a:t>
            </a:r>
            <a:br>
              <a:rPr lang="ru-RU" altLang="ru-RU" sz="1200" i="1"/>
            </a:br>
            <a:r>
              <a:rPr lang="ru-RU" altLang="ru-RU" sz="1200" i="1"/>
              <a:t>и поствакцинальных осложнений.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/>
              <a:t>Возбудители гриппа</a:t>
            </a:r>
            <a:r>
              <a:rPr lang="ru-RU" altLang="ru-RU" sz="2000"/>
              <a:t> — ортомиксовирусы (семейство </a:t>
            </a:r>
            <a:r>
              <a:rPr lang="ru-RU" altLang="ru-RU" sz="2000" i="1"/>
              <a:t>Orthomyxoviridae</a:t>
            </a:r>
            <a:r>
              <a:rPr lang="ru-RU" altLang="ru-RU" sz="2000"/>
              <a:t>) — РНК-содержащие сложноорганизованные вирусы. Семейство включает род </a:t>
            </a:r>
            <a:r>
              <a:rPr lang="ru-RU" altLang="ru-RU" sz="2000" i="1"/>
              <a:t>Influenzavirus</a:t>
            </a:r>
            <a:r>
              <a:rPr lang="ru-RU" altLang="ru-RU" sz="2000"/>
              <a:t>, содержащий вирусы 3 серотипов: А, В и С. </a:t>
            </a:r>
          </a:p>
          <a:p>
            <a:pPr eaLnBrk="1" hangingPunct="1"/>
            <a:endParaRPr lang="ru-RU" altLang="ru-RU" sz="2000"/>
          </a:p>
          <a:p>
            <a:pPr eaLnBrk="1" hangingPunct="1"/>
            <a:r>
              <a:rPr lang="ru-RU" altLang="ru-RU" sz="2000"/>
              <a:t>Диаметр вирусной частицы 80–120 нм. Вирион сферической формы (реже нитевидный). В центре вириона расположен нуклеокапсид. </a:t>
            </a:r>
          </a:p>
          <a:p>
            <a:pPr eaLnBrk="1" hangingPunct="1"/>
            <a:r>
              <a:rPr lang="ru-RU" altLang="ru-RU" sz="2000"/>
              <a:t>Геном представлен однонитевой молекулой РНК, имеющей у серотипов А и В по 8 сегментов и 7 сегментов у серотипа С. </a:t>
            </a:r>
          </a:p>
          <a:p>
            <a:pPr eaLnBrk="1" hangingPunct="1"/>
            <a:r>
              <a:rPr lang="ru-RU" altLang="ru-RU" sz="2000"/>
              <a:t>Капсид состоит из нуклеопротеина (NP) и белков полимеразного комлекса (P). Нуклеокапсид окружён слоем матриксных и мембранных белков (М). Снаружи этих структур расположена наружная липопротеиновая оболочка, несущая на своей поверхности сложные белки (гликопротеины): гемагглютинин (Н) и нейра минидазу (N). Для вирусов серотипа А характерна постоянная изменчивость поверхностных антигенов, причём изменения Н- и N-антигенов происходят независимо друг от друга. Известно 15 подтипов гемагглютинина и 9 — нейраминидазы. Вирусы серотипа В более стабильны (выделяют 5 подтипов). Антигенная структура вирусов серотипа С не подвержена изменениям, нейраминидаза у них отсутствует.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5"/>
          <p:cNvSpPr>
            <a:spLocks noChangeArrowheads="1"/>
          </p:cNvSpPr>
          <p:nvPr/>
        </p:nvSpPr>
        <p:spPr bwMode="auto">
          <a:xfrm>
            <a:off x="0" y="14112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88067" name="Object 4"/>
          <p:cNvGraphicFramePr>
            <a:graphicFrameLocks noChangeAspect="1"/>
          </p:cNvGraphicFramePr>
          <p:nvPr/>
        </p:nvGraphicFramePr>
        <p:xfrm>
          <a:off x="-323850" y="114300"/>
          <a:ext cx="9537700" cy="631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1" r:id="rId3" imgW="4608975" imgH="2816596" progId="Excel.Chart.8">
                  <p:embed/>
                </p:oleObj>
              </mc:Choice>
              <mc:Fallback>
                <p:oleObj r:id="rId3" imgW="4608975" imgH="2816596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3850" y="114300"/>
                        <a:ext cx="9537700" cy="631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8" name="Rectangle 7"/>
          <p:cNvSpPr>
            <a:spLocks noChangeArrowheads="1"/>
          </p:cNvSpPr>
          <p:nvPr/>
        </p:nvSpPr>
        <p:spPr bwMode="auto">
          <a:xfrm>
            <a:off x="0" y="157321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8069" name="Rectangle 9"/>
          <p:cNvSpPr>
            <a:spLocks noChangeArrowheads="1"/>
          </p:cNvSpPr>
          <p:nvPr/>
        </p:nvSpPr>
        <p:spPr bwMode="auto">
          <a:xfrm>
            <a:off x="0" y="157321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CC3300"/>
                </a:solidFill>
              </a:rPr>
              <a:t>ПРОГНОЗ ПАНДЕМИИ 2010-2012</a:t>
            </a:r>
            <a:br>
              <a:rPr lang="ru-RU" altLang="ru-RU" sz="4000" b="1" smtClean="0">
                <a:solidFill>
                  <a:srgbClr val="CC3300"/>
                </a:solidFill>
              </a:rPr>
            </a:br>
            <a:r>
              <a:rPr lang="ru-RU" altLang="ru-RU" sz="4000" smtClean="0"/>
              <a:t>(данные для США): </a:t>
            </a:r>
            <a:br>
              <a:rPr lang="ru-RU" altLang="ru-RU" sz="4000" smtClean="0"/>
            </a:br>
            <a:endParaRPr lang="ru-RU" altLang="ru-RU" sz="4000" smtClean="0"/>
          </a:p>
        </p:txBody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ru-RU" altLang="ru-RU" smtClean="0"/>
              <a:t>до 200 млн. человек будет инфицировано </a:t>
            </a:r>
          </a:p>
          <a:p>
            <a:r>
              <a:rPr lang="ru-RU" altLang="ru-RU" smtClean="0"/>
              <a:t>от 40 до 100 млн. заболеют </a:t>
            </a:r>
          </a:p>
          <a:p>
            <a:r>
              <a:rPr lang="ru-RU" altLang="ru-RU" smtClean="0"/>
              <a:t>от 18 до 45 млн. будут нуждаться в амбулаторном лечении </a:t>
            </a:r>
          </a:p>
          <a:p>
            <a:r>
              <a:rPr lang="ru-RU" altLang="ru-RU" smtClean="0"/>
              <a:t>от 300.000 до 800.000 человек будет госпитализировано </a:t>
            </a:r>
          </a:p>
          <a:p>
            <a:r>
              <a:rPr lang="ru-RU" altLang="ru-RU" smtClean="0"/>
              <a:t>от 88.000 до 300.000 человек умрет 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>
                <a:solidFill>
                  <a:srgbClr val="CC3300"/>
                </a:solidFill>
              </a:rPr>
              <a:t>Если экстраполировать эти данные на Россию, то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2800" smtClean="0"/>
              <a:t>Если экстраполировать эти данные на Россию, то </a:t>
            </a:r>
          </a:p>
          <a:p>
            <a:r>
              <a:rPr lang="ru-RU" altLang="ru-RU" sz="2800" smtClean="0"/>
              <a:t>до 120 млн. человек будет инфицировано </a:t>
            </a:r>
          </a:p>
          <a:p>
            <a:r>
              <a:rPr lang="ru-RU" altLang="ru-RU" sz="2800" smtClean="0"/>
              <a:t>до 60 млн. человек заболеют </a:t>
            </a:r>
          </a:p>
          <a:p>
            <a:r>
              <a:rPr lang="ru-RU" altLang="ru-RU" sz="2800" smtClean="0"/>
              <a:t>до 30 млн. человек будут нуждаться в амбулаторном лечении </a:t>
            </a:r>
          </a:p>
          <a:p>
            <a:r>
              <a:rPr lang="ru-RU" altLang="ru-RU" sz="2800" smtClean="0"/>
              <a:t>до 500 тыс. человек будет госпитализировано </a:t>
            </a:r>
          </a:p>
          <a:p>
            <a:r>
              <a:rPr lang="ru-RU" altLang="ru-RU" sz="2800" smtClean="0"/>
              <a:t>до 200 тыс. человек умрет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>
                <a:solidFill>
                  <a:srgbClr val="CC3300"/>
                </a:solidFill>
              </a:rPr>
              <a:t>Если экстраполировать эти данные на Оренбург, то</a:t>
            </a:r>
          </a:p>
        </p:txBody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до 430 000 человек будет инфицировано </a:t>
            </a:r>
          </a:p>
          <a:p>
            <a:r>
              <a:rPr lang="ru-RU" altLang="ru-RU" smtClean="0"/>
              <a:t>до 210 000 человек заболеют </a:t>
            </a:r>
          </a:p>
          <a:p>
            <a:r>
              <a:rPr lang="ru-RU" altLang="ru-RU" smtClean="0"/>
              <a:t>до 110000 человек будут нуждаться в амбулаторном лечении </a:t>
            </a:r>
          </a:p>
          <a:p>
            <a:r>
              <a:rPr lang="ru-RU" altLang="ru-RU" smtClean="0"/>
              <a:t>до 2000 человек будет госпитализировано </a:t>
            </a:r>
          </a:p>
          <a:p>
            <a:r>
              <a:rPr lang="ru-RU" altLang="ru-RU" smtClean="0"/>
              <a:t>до 700 человек умрет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250825" y="549275"/>
          <a:ext cx="8893175" cy="595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4" name="Photo Editor Photo" r:id="rId3" imgW="6857143" imgH="5144218" progId="MSPhotoEd.3">
                  <p:embed/>
                </p:oleObj>
              </mc:Choice>
              <mc:Fallback>
                <p:oleObj name="Photo Editor Photo" r:id="rId3" imgW="6857143" imgH="514421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49275"/>
                        <a:ext cx="8893175" cy="595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71563" y="4500563"/>
            <a:ext cx="7643812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87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96300" y="6499225"/>
            <a:ext cx="647700" cy="358775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Назад</a:t>
            </a:r>
          </a:p>
        </p:txBody>
      </p:sp>
      <p:pic>
        <p:nvPicPr>
          <p:cNvPr id="93188" name="Содержимое 3" descr="00055f00375f005f00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000125"/>
            <a:ext cx="634841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8064" y="525453"/>
            <a:ext cx="6929486" cy="2308325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спасибо </a:t>
            </a:r>
          </a:p>
          <a:p>
            <a:pPr algn="ctr" eaLnBrk="1" hangingPunct="1">
              <a:defRPr/>
            </a:pPr>
            <a:r>
              <a:rPr lang="ru-RU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за внимание!</a:t>
            </a:r>
          </a:p>
        </p:txBody>
      </p:sp>
      <p:pic>
        <p:nvPicPr>
          <p:cNvPr id="11267" name="Содержимое 3" descr="Грипп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73463"/>
            <a:ext cx="4011613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250825" y="246063"/>
          <a:ext cx="8642350" cy="636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Лист" r:id="rId4" imgW="4609938" imgH="3181285" progId="Excel.Sheet.8">
                  <p:embed/>
                </p:oleObj>
              </mc:Choice>
              <mc:Fallback>
                <p:oleObj name="Лист" r:id="rId4" imgW="4609938" imgH="3181285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46063"/>
                        <a:ext cx="8642350" cy="636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3906</Words>
  <Application>Microsoft Office PowerPoint</Application>
  <PresentationFormat>Экран (4:3)</PresentationFormat>
  <Paragraphs>672</Paragraphs>
  <Slides>87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6</vt:i4>
      </vt:variant>
      <vt:variant>
        <vt:lpstr>Заголовки слайдов</vt:lpstr>
      </vt:variant>
      <vt:variant>
        <vt:i4>87</vt:i4>
      </vt:variant>
    </vt:vector>
  </HeadingPairs>
  <TitlesOfParts>
    <vt:vector size="102" baseType="lpstr">
      <vt:lpstr>Arial</vt:lpstr>
      <vt:lpstr>Trebuchet MS</vt:lpstr>
      <vt:lpstr>Calibri</vt:lpstr>
      <vt:lpstr>Times New Roman</vt:lpstr>
      <vt:lpstr>Tahoma</vt:lpstr>
      <vt:lpstr>Wingdings</vt:lpstr>
      <vt:lpstr>Arial Unicode MS</vt:lpstr>
      <vt:lpstr>Arial Cyr</vt:lpstr>
      <vt:lpstr>Тема Office</vt:lpstr>
      <vt:lpstr>Диаграмма Microsoft Office Excel</vt:lpstr>
      <vt:lpstr>Лист Microsoft Office Excel</vt:lpstr>
      <vt:lpstr>Лист Microsoft Office Excel 97-2003</vt:lpstr>
      <vt:lpstr>Microsoft Graph 97 Chart</vt:lpstr>
      <vt:lpstr>Image</vt:lpstr>
      <vt:lpstr>Microsoft Photo Editor 3.0 Photo</vt:lpstr>
      <vt:lpstr>ГРИПП</vt:lpstr>
      <vt:lpstr>ГРИПП</vt:lpstr>
      <vt:lpstr>Грипп - </vt:lpstr>
      <vt:lpstr>МКБ-Х</vt:lpstr>
      <vt:lpstr>Презентация PowerPoint</vt:lpstr>
      <vt:lpstr>Презентация PowerPoint</vt:lpstr>
      <vt:lpstr>Презентация PowerPoint</vt:lpstr>
      <vt:lpstr>Структура инфекционной заболеваемости*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Первые исторически зафиксированные эпидемии гриппа </vt:lpstr>
      <vt:lpstr>Гриппозные эпидемии  XVII столетия</vt:lpstr>
      <vt:lpstr>Гриппозные эпидемии и пандемии XVIII столетия </vt:lpstr>
      <vt:lpstr>Гриппозные эпидемии и пандемии XIХ столетия </vt:lpstr>
      <vt:lpstr>История эпидемий, серотип A</vt:lpstr>
      <vt:lpstr>Число жертв пандемий гриппа  в 20 веке: </vt:lpstr>
      <vt:lpstr>Презентация PowerPoint</vt:lpstr>
      <vt:lpstr>Ущерб,  нанесенный пандемиями гриппа:</vt:lpstr>
      <vt:lpstr>Заболеваемость острыми кишечными инфекциями  в Российской Федерации и Оренбургской области (показатель на 100 тысяч населения)</vt:lpstr>
      <vt:lpstr>Последствия гриппа</vt:lpstr>
      <vt:lpstr>Статистика годовой смертности от гриппа в зарубежных странах тыс. на 100 тыс. насетения</vt:lpstr>
      <vt:lpstr>Презентация PowerPoint</vt:lpstr>
      <vt:lpstr>Различают 3 серотипа вирусов гриппа: А, В и С</vt:lpstr>
      <vt:lpstr>Презентация PowerPoint</vt:lpstr>
      <vt:lpstr>Презентация PowerPoint</vt:lpstr>
      <vt:lpstr>Презентация PowerPoint</vt:lpstr>
      <vt:lpstr>КЛАССИФИКАЦИЯ ВИРУСА ГРИППА А (до 1980 Г.)</vt:lpstr>
      <vt:lpstr>Этиология гриппа </vt:lpstr>
      <vt:lpstr>КЛАССИФИКАЦИЯ ВИРУСА ГРИППА А (до 1980 Г.)</vt:lpstr>
      <vt:lpstr>Различают 2 типа антигенных изменений поверхностных белков вируса гриппа:</vt:lpstr>
      <vt:lpstr>Существуют 2 объяснения механизма появления эпидемических и пандемических штаммов вируса гриппа человека: </vt:lpstr>
      <vt:lpstr>Реассортантный новый вирус гриппа H1N1 (НА, NА, М, РВ1, РВ2, РА, NР, NS)</vt:lpstr>
      <vt:lpstr>Презентация PowerPoint</vt:lpstr>
      <vt:lpstr>Презентация PowerPoint</vt:lpstr>
      <vt:lpstr>Презентация PowerPoint</vt:lpstr>
      <vt:lpstr>Грипп птиц - высоко контагиозная вирусная кишечная инфекция, которая поражает все виды пернатых</vt:lpstr>
      <vt:lpstr>Грипп птиц представляет опасность и для других животных </vt:lpstr>
      <vt:lpstr>Презентация PowerPoint</vt:lpstr>
      <vt:lpstr>Все штаммы ВГП можно разделить на 2 группы:</vt:lpstr>
      <vt:lpstr>Презентация PowerPoint</vt:lpstr>
      <vt:lpstr>Презентация PowerPoint</vt:lpstr>
      <vt:lpstr>Презентация PowerPoint</vt:lpstr>
      <vt:lpstr>Пути заражения человека вирусом ГП (H5N1)</vt:lpstr>
      <vt:lpstr>Лабораторное исследование</vt:lpstr>
      <vt:lpstr>Презентация PowerPoint</vt:lpstr>
      <vt:lpstr>Презентация PowerPoint</vt:lpstr>
      <vt:lpstr>Всемирная организация   здравоохранения</vt:lpstr>
      <vt:lpstr>Презентация PowerPoint</vt:lpstr>
      <vt:lpstr>Презентация PowerPoint</vt:lpstr>
      <vt:lpstr>Динамика заболеваемости гриппом  в Свердловской области в зависимости от объемов иммунизации</vt:lpstr>
      <vt:lpstr>Вакцинация</vt:lpstr>
      <vt:lpstr>В ПЕРВУЮ ОЧЕРЕДЬ ВАКЦИНАЦИИ ПОДЛЕЖАТ:</vt:lpstr>
      <vt:lpstr>ПРОТИВОПОКАЗАНИЯМИ К ПРИМЕНЕНИЮ ЯВЛЯЮТСЯ:</vt:lpstr>
      <vt:lpstr>Презентация PowerPoint</vt:lpstr>
      <vt:lpstr>Презентация PowerPoint</vt:lpstr>
      <vt:lpstr>Презентация PowerPoint</vt:lpstr>
      <vt:lpstr>Презентация PowerPoint</vt:lpstr>
      <vt:lpstr>ВАКЦИНЫ ПРОТИВ ГРИППА, ЗАРЕГИСТРИРОВАННЫЕ В РФ</vt:lpstr>
      <vt:lpstr>Презентация PowerPoint</vt:lpstr>
      <vt:lpstr>Презентация PowerPoint</vt:lpstr>
      <vt:lpstr>Презентация PowerPoint</vt:lpstr>
      <vt:lpstr>Презентация PowerPoint</vt:lpstr>
      <vt:lpstr>Заболеваемость острыми кишечными инфекциями  в Российской Федерации и Оренбургской области (показатель на 100 тысяч населения)</vt:lpstr>
      <vt:lpstr>Презентация PowerPoint</vt:lpstr>
      <vt:lpstr>Презентация PowerPoint</vt:lpstr>
      <vt:lpstr>Презентация PowerPoint</vt:lpstr>
      <vt:lpstr>Вернемся к «испанке» </vt:lpstr>
      <vt:lpstr>Презентация PowerPoint</vt:lpstr>
      <vt:lpstr>Современные исследования вируса «испанки»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 ПАНДЕМИИ 2010-2012 (данные для США):  </vt:lpstr>
      <vt:lpstr>Если экстраполировать эти данные на Россию, то</vt:lpstr>
      <vt:lpstr>Если экстраполировать эти данные на Оренбург, то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яяя</dc:creator>
  <cp:lastModifiedBy>Алексей Корнеев</cp:lastModifiedBy>
  <cp:revision>254</cp:revision>
  <cp:lastPrinted>2019-02-12T04:41:04Z</cp:lastPrinted>
  <dcterms:created xsi:type="dcterms:W3CDTF">2008-04-01T04:23:01Z</dcterms:created>
  <dcterms:modified xsi:type="dcterms:W3CDTF">2020-03-17T13:46:32Z</dcterms:modified>
</cp:coreProperties>
</file>