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1" r:id="rId2"/>
    <p:sldId id="293" r:id="rId3"/>
    <p:sldId id="300" r:id="rId4"/>
    <p:sldId id="284" r:id="rId5"/>
    <p:sldId id="285" r:id="rId6"/>
    <p:sldId id="286" r:id="rId7"/>
    <p:sldId id="287" r:id="rId8"/>
    <p:sldId id="277" r:id="rId9"/>
    <p:sldId id="283" r:id="rId10"/>
    <p:sldId id="267" r:id="rId11"/>
    <p:sldId id="282" r:id="rId12"/>
    <p:sldId id="289" r:id="rId13"/>
    <p:sldId id="276" r:id="rId14"/>
    <p:sldId id="292" r:id="rId15"/>
    <p:sldId id="269" r:id="rId16"/>
    <p:sldId id="291" r:id="rId17"/>
    <p:sldId id="270" r:id="rId18"/>
    <p:sldId id="258" r:id="rId19"/>
    <p:sldId id="261" r:id="rId20"/>
    <p:sldId id="259" r:id="rId21"/>
    <p:sldId id="288" r:id="rId22"/>
    <p:sldId id="297" r:id="rId23"/>
    <p:sldId id="295" r:id="rId24"/>
    <p:sldId id="298" r:id="rId25"/>
    <p:sldId id="296" r:id="rId26"/>
    <p:sldId id="302" r:id="rId27"/>
    <p:sldId id="303" r:id="rId28"/>
    <p:sldId id="304" r:id="rId29"/>
    <p:sldId id="305" r:id="rId30"/>
    <p:sldId id="299" r:id="rId31"/>
    <p:sldId id="260" r:id="rId32"/>
    <p:sldId id="262" r:id="rId33"/>
    <p:sldId id="263" r:id="rId34"/>
    <p:sldId id="278" r:id="rId35"/>
    <p:sldId id="273" r:id="rId36"/>
    <p:sldId id="274" r:id="rId37"/>
    <p:sldId id="275" r:id="rId38"/>
    <p:sldId id="279" r:id="rId39"/>
    <p:sldId id="280" r:id="rId40"/>
    <p:sldId id="281" r:id="rId41"/>
    <p:sldId id="290" r:id="rId42"/>
    <p:sldId id="264" r:id="rId43"/>
    <p:sldId id="265" r:id="rId44"/>
    <p:sldId id="266" r:id="rId45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453" autoAdjust="0"/>
  </p:normalViewPr>
  <p:slideViewPr>
    <p:cSldViewPr>
      <p:cViewPr varScale="1">
        <p:scale>
          <a:sx n="102" d="100"/>
          <a:sy n="102" d="100"/>
        </p:scale>
        <p:origin x="83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4C578-4905-4AF8-A883-11F23309C04B}" type="doc">
      <dgm:prSet loTypeId="urn:microsoft.com/office/officeart/2005/8/layout/hierarchy6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79E1719-A711-47AB-BFDC-A50681641FB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7689F177-05C9-4219-A70A-CD1ADD29DBC4}" type="parTrans" cxnId="{5A2E3FA4-4776-47EB-9253-0EB5C694093F}">
      <dgm:prSet/>
      <dgm:spPr/>
      <dgm:t>
        <a:bodyPr/>
        <a:lstStyle/>
        <a:p>
          <a:endParaRPr lang="en-US"/>
        </a:p>
      </dgm:t>
    </dgm:pt>
    <dgm:pt modelId="{C0A8A109-38FE-4759-BFA2-9A56FFD2AD08}" type="sibTrans" cxnId="{5A2E3FA4-4776-47EB-9253-0EB5C694093F}">
      <dgm:prSet/>
      <dgm:spPr/>
      <dgm:t>
        <a:bodyPr/>
        <a:lstStyle/>
        <a:p>
          <a:endParaRPr lang="en-US"/>
        </a:p>
      </dgm:t>
    </dgm:pt>
    <dgm:pt modelId="{A4B203EF-AF12-420C-8959-2EBFF61EFCC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2134F1D8-090F-415C-896B-CEE6244DF72D}" type="parTrans" cxnId="{746CD3A7-76D6-44BA-8150-41EA64A18B99}">
      <dgm:prSet/>
      <dgm:spPr/>
      <dgm:t>
        <a:bodyPr/>
        <a:lstStyle/>
        <a:p>
          <a:endParaRPr lang="en-US"/>
        </a:p>
      </dgm:t>
    </dgm:pt>
    <dgm:pt modelId="{DB4A81DE-9A43-4BB3-8407-3477A34DA46C}" type="sibTrans" cxnId="{746CD3A7-76D6-44BA-8150-41EA64A18B99}">
      <dgm:prSet/>
      <dgm:spPr/>
      <dgm:t>
        <a:bodyPr/>
        <a:lstStyle/>
        <a:p>
          <a:endParaRPr lang="en-US"/>
        </a:p>
      </dgm:t>
    </dgm:pt>
    <dgm:pt modelId="{8A667492-D3C2-47EE-9991-65C852C929E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1AD38DF3-9234-4C45-8007-635DC5568661}" type="parTrans" cxnId="{83F58BF4-D6E7-4F72-9604-D2DF089A1618}">
      <dgm:prSet/>
      <dgm:spPr/>
      <dgm:t>
        <a:bodyPr/>
        <a:lstStyle/>
        <a:p>
          <a:endParaRPr lang="en-US"/>
        </a:p>
      </dgm:t>
    </dgm:pt>
    <dgm:pt modelId="{E08400AA-D5FE-43CB-A144-F65F9B4E3AF0}" type="sibTrans" cxnId="{83F58BF4-D6E7-4F72-9604-D2DF089A1618}">
      <dgm:prSet/>
      <dgm:spPr/>
      <dgm:t>
        <a:bodyPr/>
        <a:lstStyle/>
        <a:p>
          <a:endParaRPr lang="en-US"/>
        </a:p>
      </dgm:t>
    </dgm:pt>
    <dgm:pt modelId="{AAA899D2-82C1-482D-BB36-5A2FB83AF7A1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5EC72F3A-D49A-4343-960D-FFB0C7552A64}" type="parTrans" cxnId="{B864FB7D-D8EC-4242-93C0-172634E40711}">
      <dgm:prSet/>
      <dgm:spPr/>
      <dgm:t>
        <a:bodyPr/>
        <a:lstStyle/>
        <a:p>
          <a:endParaRPr lang="en-US"/>
        </a:p>
      </dgm:t>
    </dgm:pt>
    <dgm:pt modelId="{BAC35E80-60D8-4A1E-84E2-3C4303C02813}" type="sibTrans" cxnId="{B864FB7D-D8EC-4242-93C0-172634E40711}">
      <dgm:prSet/>
      <dgm:spPr/>
      <dgm:t>
        <a:bodyPr/>
        <a:lstStyle/>
        <a:p>
          <a:endParaRPr lang="en-US"/>
        </a:p>
      </dgm:t>
    </dgm:pt>
    <dgm:pt modelId="{6E1442FB-1856-4EDC-9DB3-2888B1050AF5}">
      <dgm:prSet phldrT="[Text]" custT="1"/>
      <dgm:spPr/>
      <dgm:t>
        <a:bodyPr/>
        <a:lstStyle/>
        <a:p>
          <a:pPr algn="l" defTabSz="914400">
            <a:buNone/>
          </a:pPr>
          <a:r>
            <a:rPr lang="ru-RU" sz="2400" b="0" i="0" noProof="0" dirty="0">
              <a:latin typeface="Calibri"/>
              <a:ea typeface="+mn-ea"/>
              <a:cs typeface="+mn-cs"/>
            </a:rPr>
            <a:t>Окружающей среды</a:t>
          </a:r>
          <a:r>
            <a:rPr lang="en-US" sz="2400" b="0" i="0" noProof="0" dirty="0">
              <a:latin typeface="Calibri"/>
              <a:ea typeface="+mn-ea"/>
              <a:cs typeface="+mn-cs"/>
            </a:rPr>
            <a:t> </a:t>
          </a:r>
          <a:r>
            <a:rPr lang="ru-RU" sz="2400" b="0" i="0" noProof="0" dirty="0">
              <a:latin typeface="Calibri"/>
              <a:ea typeface="+mn-ea"/>
              <a:cs typeface="+mn-cs"/>
            </a:rPr>
            <a:t>20</a:t>
          </a:r>
          <a:r>
            <a:rPr lang="en-US" sz="2400" b="0" i="0" noProof="0" dirty="0">
              <a:latin typeface="Calibri"/>
              <a:ea typeface="+mn-ea"/>
              <a:cs typeface="+mn-cs"/>
            </a:rPr>
            <a:t>%</a:t>
          </a:r>
          <a:endParaRPr lang="ru-RU" sz="2400" b="0" i="0" noProof="0" dirty="0">
            <a:latin typeface="Calibri"/>
            <a:ea typeface="+mn-ea"/>
            <a:cs typeface="+mn-cs"/>
          </a:endParaRPr>
        </a:p>
      </dgm:t>
    </dgm:pt>
    <dgm:pt modelId="{1B10008C-72E0-445A-9A6E-D0829A2BE00D}" type="parTrans" cxnId="{B8524A01-426B-489E-B68E-6C9ADC32D976}">
      <dgm:prSet/>
      <dgm:spPr/>
      <dgm:t>
        <a:bodyPr/>
        <a:lstStyle/>
        <a:p>
          <a:endParaRPr lang="en-US"/>
        </a:p>
      </dgm:t>
    </dgm:pt>
    <dgm:pt modelId="{8FF07A7C-B162-4C1F-BA3A-82BECFFED9EA}" type="sibTrans" cxnId="{B8524A01-426B-489E-B68E-6C9ADC32D976}">
      <dgm:prSet/>
      <dgm:spPr/>
      <dgm:t>
        <a:bodyPr/>
        <a:lstStyle/>
        <a:p>
          <a:endParaRPr lang="en-US"/>
        </a:p>
      </dgm:t>
    </dgm:pt>
    <dgm:pt modelId="{C7B5E644-B0DB-488B-BAE6-800A180FA210}">
      <dgm:prSet phldrT="[Text]" custT="1"/>
      <dgm:spPr/>
      <dgm:t>
        <a:bodyPr/>
        <a:lstStyle/>
        <a:p>
          <a:pPr algn="just" defTabSz="914400">
            <a:buNone/>
          </a:pPr>
          <a:r>
            <a:rPr lang="ru-RU" sz="2400" b="0" i="0" noProof="0" dirty="0">
              <a:latin typeface="Calibri"/>
              <a:ea typeface="+mn-ea"/>
              <a:cs typeface="+mn-cs"/>
            </a:rPr>
            <a:t>генетические</a:t>
          </a:r>
          <a:r>
            <a:rPr lang="en-US" sz="2400" b="0" i="0" noProof="0" dirty="0">
              <a:latin typeface="Calibri"/>
              <a:ea typeface="+mn-ea"/>
              <a:cs typeface="+mn-cs"/>
            </a:rPr>
            <a:t> –</a:t>
          </a:r>
        </a:p>
        <a:p>
          <a:pPr algn="just" defTabSz="914400">
            <a:buNone/>
          </a:pPr>
          <a:r>
            <a:rPr lang="en-US" sz="2400" b="0" i="0" noProof="0" dirty="0">
              <a:latin typeface="Calibri"/>
              <a:ea typeface="+mn-ea"/>
              <a:cs typeface="+mn-cs"/>
            </a:rPr>
            <a:t> 8-13%</a:t>
          </a:r>
          <a:endParaRPr lang="ru-RU" sz="2400" b="0" i="0" noProof="0" dirty="0">
            <a:latin typeface="Calibri"/>
            <a:ea typeface="+mn-ea"/>
            <a:cs typeface="+mn-cs"/>
          </a:endParaRPr>
        </a:p>
      </dgm:t>
    </dgm:pt>
    <dgm:pt modelId="{AF75E3A1-1CE6-4BD4-8FF5-D0A1A469226D}" type="parTrans" cxnId="{A3C8A9E4-7F37-41B4-8C1E-428028EA6724}">
      <dgm:prSet/>
      <dgm:spPr/>
      <dgm:t>
        <a:bodyPr/>
        <a:lstStyle/>
        <a:p>
          <a:endParaRPr lang="en-US"/>
        </a:p>
      </dgm:t>
    </dgm:pt>
    <dgm:pt modelId="{FFEC2656-EB0D-4AE9-AA52-9E21653E0453}" type="sibTrans" cxnId="{A3C8A9E4-7F37-41B4-8C1E-428028EA6724}">
      <dgm:prSet/>
      <dgm:spPr/>
      <dgm:t>
        <a:bodyPr/>
        <a:lstStyle/>
        <a:p>
          <a:endParaRPr lang="en-US"/>
        </a:p>
      </dgm:t>
    </dgm:pt>
    <dgm:pt modelId="{25A1B8A0-CAD7-4888-AD26-F3980FEAA8F2}">
      <dgm:prSet phldrT="[Text]" custT="1"/>
      <dgm:spPr/>
      <dgm:t>
        <a:bodyPr/>
        <a:lstStyle/>
        <a:p>
          <a:pPr algn="l" defTabSz="914400">
            <a:lnSpc>
              <a:spcPts val="2000"/>
            </a:lnSpc>
            <a:buNone/>
          </a:pPr>
          <a:r>
            <a:rPr lang="ru-RU" sz="2400" b="0" i="0" noProof="0" dirty="0">
              <a:latin typeface="Calibri"/>
              <a:ea typeface="+mn-ea"/>
              <a:cs typeface="+mn-cs"/>
            </a:rPr>
            <a:t>Социальные (образ жизни)</a:t>
          </a:r>
          <a:r>
            <a:rPr lang="en-US" sz="2400" b="0" i="0" noProof="0" dirty="0">
              <a:latin typeface="Calibri"/>
              <a:ea typeface="+mn-ea"/>
              <a:cs typeface="+mn-cs"/>
            </a:rPr>
            <a:t> </a:t>
          </a:r>
        </a:p>
        <a:p>
          <a:pPr algn="l" defTabSz="914400">
            <a:lnSpc>
              <a:spcPct val="90000"/>
            </a:lnSpc>
            <a:buNone/>
          </a:pPr>
          <a:r>
            <a:rPr lang="en-US" sz="2400" b="0" i="0" noProof="0" dirty="0">
              <a:latin typeface="Calibri"/>
              <a:ea typeface="+mn-ea"/>
              <a:cs typeface="+mn-cs"/>
            </a:rPr>
            <a:t>60%</a:t>
          </a:r>
          <a:endParaRPr lang="ru-RU" sz="2400" b="0" i="0" noProof="0" dirty="0">
            <a:latin typeface="Calibri"/>
            <a:ea typeface="+mn-ea"/>
            <a:cs typeface="+mn-cs"/>
          </a:endParaRPr>
        </a:p>
      </dgm:t>
    </dgm:pt>
    <dgm:pt modelId="{AFDD1285-554A-4ED5-A134-56AF6F621916}" type="parTrans" cxnId="{52F2CB68-6515-4A2B-B924-D2598334B87B}">
      <dgm:prSet/>
      <dgm:spPr/>
      <dgm:t>
        <a:bodyPr/>
        <a:lstStyle/>
        <a:p>
          <a:endParaRPr lang="en-US"/>
        </a:p>
      </dgm:t>
    </dgm:pt>
    <dgm:pt modelId="{FED0784F-9402-4F45-AD81-7F1B83E2517E}" type="sibTrans" cxnId="{52F2CB68-6515-4A2B-B924-D2598334B87B}">
      <dgm:prSet/>
      <dgm:spPr/>
      <dgm:t>
        <a:bodyPr/>
        <a:lstStyle/>
        <a:p>
          <a:endParaRPr lang="en-US"/>
        </a:p>
      </dgm:t>
    </dgm:pt>
    <dgm:pt modelId="{D7AA497E-5376-4B16-9AA5-AD72392FA660}">
      <dgm:prSet phldrT="[Text]" custT="1"/>
      <dgm:spPr/>
      <dgm:t>
        <a:bodyPr/>
        <a:lstStyle/>
        <a:p>
          <a:pPr algn="l" defTabSz="914400">
            <a:buNone/>
          </a:pPr>
          <a:r>
            <a:rPr lang="ru-RU" sz="2300" b="0" i="0" noProof="0" dirty="0">
              <a:latin typeface="Calibri"/>
              <a:ea typeface="+mn-ea"/>
              <a:cs typeface="+mn-cs"/>
            </a:rPr>
            <a:t>Состояния здравоохранения 5-</a:t>
          </a:r>
          <a:r>
            <a:rPr lang="en-US" sz="2300" b="0" i="0" noProof="0" dirty="0">
              <a:latin typeface="Calibri"/>
              <a:ea typeface="+mn-ea"/>
              <a:cs typeface="+mn-cs"/>
            </a:rPr>
            <a:t>10%</a:t>
          </a:r>
          <a:endParaRPr lang="ru-RU" sz="2300" b="0" i="0" noProof="0" dirty="0">
            <a:latin typeface="Calibri"/>
            <a:ea typeface="+mn-ea"/>
            <a:cs typeface="+mn-cs"/>
          </a:endParaRPr>
        </a:p>
      </dgm:t>
    </dgm:pt>
    <dgm:pt modelId="{2F5CB069-D7B2-4FD0-88A4-B2156198898D}" type="parTrans" cxnId="{97279D77-926C-4769-9E52-2F7A0733347F}">
      <dgm:prSet/>
      <dgm:spPr/>
      <dgm:t>
        <a:bodyPr/>
        <a:lstStyle/>
        <a:p>
          <a:endParaRPr lang="en-US"/>
        </a:p>
      </dgm:t>
    </dgm:pt>
    <dgm:pt modelId="{ECA8C0DF-181F-464B-9E9D-34787F2C520B}" type="sibTrans" cxnId="{97279D77-926C-4769-9E52-2F7A0733347F}">
      <dgm:prSet/>
      <dgm:spPr/>
      <dgm:t>
        <a:bodyPr/>
        <a:lstStyle/>
        <a:p>
          <a:endParaRPr lang="en-US"/>
        </a:p>
      </dgm:t>
    </dgm:pt>
    <dgm:pt modelId="{3D70E6FF-3CB9-4A1A-8365-FEFD0E0AEFD2}" type="pres">
      <dgm:prSet presAssocID="{3A34C578-4905-4AF8-A883-11F23309C04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256B5D-5CB5-4D04-AEBF-DAFBD721FCE0}" type="pres">
      <dgm:prSet presAssocID="{3A34C578-4905-4AF8-A883-11F23309C04B}" presName="hierFlow" presStyleCnt="0"/>
      <dgm:spPr/>
    </dgm:pt>
    <dgm:pt modelId="{15972576-AE2B-41E1-AE12-6EF94C338739}" type="pres">
      <dgm:prSet presAssocID="{3A34C578-4905-4AF8-A883-11F23309C04B}" presName="firstBuf" presStyleCnt="0"/>
      <dgm:spPr/>
    </dgm:pt>
    <dgm:pt modelId="{C4CAE978-9B35-46A8-900A-AF520806E374}" type="pres">
      <dgm:prSet presAssocID="{3A34C578-4905-4AF8-A883-11F23309C04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2EDD493-13BB-4D60-A61E-A3BADF726391}" type="pres">
      <dgm:prSet presAssocID="{F79E1719-A711-47AB-BFDC-A50681641FB2}" presName="Name14" presStyleCnt="0"/>
      <dgm:spPr/>
    </dgm:pt>
    <dgm:pt modelId="{7432F717-1D11-4B91-B822-91E8EB50D0B7}" type="pres">
      <dgm:prSet presAssocID="{F79E1719-A711-47AB-BFDC-A50681641FB2}" presName="level1Shape" presStyleLbl="node0" presStyleIdx="0" presStyleCnt="1" custScaleX="136564" custScaleY="132718" custLinFactNeighborX="74894" custLinFactNeighborY="-25040">
        <dgm:presLayoutVars>
          <dgm:chPref val="3"/>
        </dgm:presLayoutVars>
      </dgm:prSet>
      <dgm:spPr/>
    </dgm:pt>
    <dgm:pt modelId="{6AEB5BD9-E474-40ED-BE86-04831A61185A}" type="pres">
      <dgm:prSet presAssocID="{F79E1719-A711-47AB-BFDC-A50681641FB2}" presName="hierChild2" presStyleCnt="0"/>
      <dgm:spPr/>
    </dgm:pt>
    <dgm:pt modelId="{6D23C3D0-A1E9-4B94-A5A6-DB0ADF8A688E}" type="pres">
      <dgm:prSet presAssocID="{2134F1D8-090F-415C-896B-CEE6244DF72D}" presName="Name19" presStyleLbl="parChTrans1D2" presStyleIdx="0" presStyleCnt="1"/>
      <dgm:spPr/>
    </dgm:pt>
    <dgm:pt modelId="{325B7B48-25F4-47C0-8422-5DA63087902C}" type="pres">
      <dgm:prSet presAssocID="{A4B203EF-AF12-420C-8959-2EBFF61EFCCD}" presName="Name21" presStyleCnt="0"/>
      <dgm:spPr/>
    </dgm:pt>
    <dgm:pt modelId="{EF0890B2-B502-44B8-A7E0-4A028BC1ED30}" type="pres">
      <dgm:prSet presAssocID="{A4B203EF-AF12-420C-8959-2EBFF61EFCCD}" presName="level2Shape" presStyleLbl="node2" presStyleIdx="0" presStyleCnt="1" custScaleX="127495" custScaleY="131015" custLinFactNeighborX="81595" custLinFactNeighborY="-39670"/>
      <dgm:spPr/>
    </dgm:pt>
    <dgm:pt modelId="{C3FC2825-13DF-47EF-8C6E-14821A67A459}" type="pres">
      <dgm:prSet presAssocID="{A4B203EF-AF12-420C-8959-2EBFF61EFCCD}" presName="hierChild3" presStyleCnt="0"/>
      <dgm:spPr/>
    </dgm:pt>
    <dgm:pt modelId="{EA3E0409-5440-4E73-B40F-5FB26BFDAA90}" type="pres">
      <dgm:prSet presAssocID="{1AD38DF3-9234-4C45-8007-635DC5568661}" presName="Name19" presStyleLbl="parChTrans1D3" presStyleIdx="0" presStyleCnt="1"/>
      <dgm:spPr/>
    </dgm:pt>
    <dgm:pt modelId="{962B324C-3E52-4EC2-91A7-282F27218009}" type="pres">
      <dgm:prSet presAssocID="{8A667492-D3C2-47EE-9991-65C852C929E5}" presName="Name21" presStyleCnt="0"/>
      <dgm:spPr/>
    </dgm:pt>
    <dgm:pt modelId="{6A27DAD3-66E1-4B93-A794-56B9BF46586D}" type="pres">
      <dgm:prSet presAssocID="{8A667492-D3C2-47EE-9991-65C852C929E5}" presName="level2Shape" presStyleLbl="node3" presStyleIdx="0" presStyleCnt="1" custScaleX="135788" custScaleY="128976" custLinFactNeighborX="85742" custLinFactNeighborY="-47655"/>
      <dgm:spPr/>
    </dgm:pt>
    <dgm:pt modelId="{313A7505-EB77-444F-8BC7-E98D165B3F2F}" type="pres">
      <dgm:prSet presAssocID="{8A667492-D3C2-47EE-9991-65C852C929E5}" presName="hierChild3" presStyleCnt="0"/>
      <dgm:spPr/>
    </dgm:pt>
    <dgm:pt modelId="{BEA403A3-BDAC-4851-84BF-E9B1973491E6}" type="pres">
      <dgm:prSet presAssocID="{5EC72F3A-D49A-4343-960D-FFB0C7552A64}" presName="Name19" presStyleLbl="parChTrans1D4" presStyleIdx="0" presStyleCnt="1"/>
      <dgm:spPr/>
    </dgm:pt>
    <dgm:pt modelId="{91F9CB62-268B-4C05-8F65-4EF3D1DDE916}" type="pres">
      <dgm:prSet presAssocID="{AAA899D2-82C1-482D-BB36-5A2FB83AF7A1}" presName="Name21" presStyleCnt="0"/>
      <dgm:spPr/>
    </dgm:pt>
    <dgm:pt modelId="{75FAB5C6-D098-4BC5-995E-E72C333EC9B3}" type="pres">
      <dgm:prSet presAssocID="{AAA899D2-82C1-482D-BB36-5A2FB83AF7A1}" presName="level2Shape" presStyleLbl="node4" presStyleIdx="0" presStyleCnt="1" custScaleX="157661" custScaleY="145981" custLinFactNeighborX="96678" custLinFactNeighborY="-62182"/>
      <dgm:spPr/>
    </dgm:pt>
    <dgm:pt modelId="{A7C1022D-C4D8-4B96-BBDD-B2FCA68E8B74}" type="pres">
      <dgm:prSet presAssocID="{AAA899D2-82C1-482D-BB36-5A2FB83AF7A1}" presName="hierChild3" presStyleCnt="0"/>
      <dgm:spPr/>
    </dgm:pt>
    <dgm:pt modelId="{D34BB6E2-F141-4A79-A6A4-BB1A6562C33E}" type="pres">
      <dgm:prSet presAssocID="{3A34C578-4905-4AF8-A883-11F23309C04B}" presName="bgShapesFlow" presStyleCnt="0"/>
      <dgm:spPr/>
    </dgm:pt>
    <dgm:pt modelId="{73255D31-3D98-4E00-8F6D-8599BB071082}" type="pres">
      <dgm:prSet presAssocID="{6E1442FB-1856-4EDC-9DB3-2888B1050AF5}" presName="rectComp" presStyleCnt="0"/>
      <dgm:spPr/>
    </dgm:pt>
    <dgm:pt modelId="{90F351CA-6D7B-4B89-AB6C-EDFBF1F752E8}" type="pres">
      <dgm:prSet presAssocID="{6E1442FB-1856-4EDC-9DB3-2888B1050AF5}" presName="bgRect" presStyleLbl="bgShp" presStyleIdx="0" presStyleCnt="4"/>
      <dgm:spPr/>
    </dgm:pt>
    <dgm:pt modelId="{98E2A762-0471-4D97-BB1E-2F88A2D145CA}" type="pres">
      <dgm:prSet presAssocID="{6E1442FB-1856-4EDC-9DB3-2888B1050AF5}" presName="bgRectTx" presStyleLbl="bgShp" presStyleIdx="0" presStyleCnt="4">
        <dgm:presLayoutVars>
          <dgm:bulletEnabled val="1"/>
        </dgm:presLayoutVars>
      </dgm:prSet>
      <dgm:spPr/>
    </dgm:pt>
    <dgm:pt modelId="{4CC8CBDF-7D9D-4792-9662-40128541F1B0}" type="pres">
      <dgm:prSet presAssocID="{6E1442FB-1856-4EDC-9DB3-2888B1050AF5}" presName="spComp" presStyleCnt="0"/>
      <dgm:spPr/>
    </dgm:pt>
    <dgm:pt modelId="{1284DBBE-3063-4EC0-8F9D-8C6230C19F3A}" type="pres">
      <dgm:prSet presAssocID="{6E1442FB-1856-4EDC-9DB3-2888B1050AF5}" presName="vSp" presStyleCnt="0"/>
      <dgm:spPr/>
    </dgm:pt>
    <dgm:pt modelId="{09E9790B-78D5-4C74-9CA9-9923BC0C5926}" type="pres">
      <dgm:prSet presAssocID="{C7B5E644-B0DB-488B-BAE6-800A180FA210}" presName="rectComp" presStyleCnt="0"/>
      <dgm:spPr/>
    </dgm:pt>
    <dgm:pt modelId="{E64B3726-D402-4C6E-8861-DE480FE9C296}" type="pres">
      <dgm:prSet presAssocID="{C7B5E644-B0DB-488B-BAE6-800A180FA210}" presName="bgRect" presStyleLbl="bgShp" presStyleIdx="1" presStyleCnt="4" custLinFactNeighborY="2540"/>
      <dgm:spPr/>
    </dgm:pt>
    <dgm:pt modelId="{ABA2D3D7-0360-47FD-AB79-4EFB11D21D76}" type="pres">
      <dgm:prSet presAssocID="{C7B5E644-B0DB-488B-BAE6-800A180FA210}" presName="bgRectTx" presStyleLbl="bgShp" presStyleIdx="1" presStyleCnt="4">
        <dgm:presLayoutVars>
          <dgm:bulletEnabled val="1"/>
        </dgm:presLayoutVars>
      </dgm:prSet>
      <dgm:spPr/>
    </dgm:pt>
    <dgm:pt modelId="{D26EDC69-6881-4757-B958-5850D57F5EA0}" type="pres">
      <dgm:prSet presAssocID="{C7B5E644-B0DB-488B-BAE6-800A180FA210}" presName="spComp" presStyleCnt="0"/>
      <dgm:spPr/>
    </dgm:pt>
    <dgm:pt modelId="{75BB2461-5A4A-457C-B0D7-16DB56E2979D}" type="pres">
      <dgm:prSet presAssocID="{C7B5E644-B0DB-488B-BAE6-800A180FA210}" presName="vSp" presStyleCnt="0"/>
      <dgm:spPr/>
    </dgm:pt>
    <dgm:pt modelId="{9232EFFB-0A94-45EF-8248-5BCF2FF01DD2}" type="pres">
      <dgm:prSet presAssocID="{25A1B8A0-CAD7-4888-AD26-F3980FEAA8F2}" presName="rectComp" presStyleCnt="0"/>
      <dgm:spPr/>
    </dgm:pt>
    <dgm:pt modelId="{93EFAB6C-64CC-4E5A-A9EA-ECF9F77E297C}" type="pres">
      <dgm:prSet presAssocID="{25A1B8A0-CAD7-4888-AD26-F3980FEAA8F2}" presName="bgRect" presStyleLbl="bgShp" presStyleIdx="2" presStyleCnt="4" custLinFactNeighborX="271" custLinFactNeighborY="28882"/>
      <dgm:spPr/>
    </dgm:pt>
    <dgm:pt modelId="{7279CC07-61DD-4066-AEDE-0D90C9476C78}" type="pres">
      <dgm:prSet presAssocID="{25A1B8A0-CAD7-4888-AD26-F3980FEAA8F2}" presName="bgRectTx" presStyleLbl="bgShp" presStyleIdx="2" presStyleCnt="4">
        <dgm:presLayoutVars>
          <dgm:bulletEnabled val="1"/>
        </dgm:presLayoutVars>
      </dgm:prSet>
      <dgm:spPr/>
    </dgm:pt>
    <dgm:pt modelId="{AE6BBBCF-147E-4C46-AC0E-22CA5B0DFB9D}" type="pres">
      <dgm:prSet presAssocID="{25A1B8A0-CAD7-4888-AD26-F3980FEAA8F2}" presName="spComp" presStyleCnt="0"/>
      <dgm:spPr/>
    </dgm:pt>
    <dgm:pt modelId="{98DC3DE8-25E4-46F9-BEC0-8DF31BAEA8E3}" type="pres">
      <dgm:prSet presAssocID="{25A1B8A0-CAD7-4888-AD26-F3980FEAA8F2}" presName="vSp" presStyleCnt="0"/>
      <dgm:spPr/>
    </dgm:pt>
    <dgm:pt modelId="{D9E1D101-D85B-4A6E-97A6-DB8C83BBF884}" type="pres">
      <dgm:prSet presAssocID="{D7AA497E-5376-4B16-9AA5-AD72392FA660}" presName="rectComp" presStyleCnt="0"/>
      <dgm:spPr/>
    </dgm:pt>
    <dgm:pt modelId="{D5E1924F-04DA-47DF-B839-D87F9A20A3CE}" type="pres">
      <dgm:prSet presAssocID="{D7AA497E-5376-4B16-9AA5-AD72392FA660}" presName="bgRect" presStyleLbl="bgShp" presStyleIdx="3" presStyleCnt="4" custLinFactNeighborY="40923"/>
      <dgm:spPr/>
    </dgm:pt>
    <dgm:pt modelId="{BCC9AE20-BA25-4C9B-910B-10A70E6BB291}" type="pres">
      <dgm:prSet presAssocID="{D7AA497E-5376-4B16-9AA5-AD72392FA660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B8524A01-426B-489E-B68E-6C9ADC32D976}" srcId="{3A34C578-4905-4AF8-A883-11F23309C04B}" destId="{6E1442FB-1856-4EDC-9DB3-2888B1050AF5}" srcOrd="1" destOrd="0" parTransId="{1B10008C-72E0-445A-9A6E-D0829A2BE00D}" sibTransId="{8FF07A7C-B162-4C1F-BA3A-82BECFFED9EA}"/>
    <dgm:cxn modelId="{01DC0731-1409-44CC-98C2-1383E27D1E85}" type="presOf" srcId="{D7AA497E-5376-4B16-9AA5-AD72392FA660}" destId="{D5E1924F-04DA-47DF-B839-D87F9A20A3CE}" srcOrd="0" destOrd="0" presId="urn:microsoft.com/office/officeart/2005/8/layout/hierarchy6"/>
    <dgm:cxn modelId="{18FB6B32-B843-483E-981A-AD0B7E7FBACA}" type="presOf" srcId="{AAA899D2-82C1-482D-BB36-5A2FB83AF7A1}" destId="{75FAB5C6-D098-4BC5-995E-E72C333EC9B3}" srcOrd="0" destOrd="0" presId="urn:microsoft.com/office/officeart/2005/8/layout/hierarchy6"/>
    <dgm:cxn modelId="{466F3B64-B871-4715-B621-BFEC9510181D}" type="presOf" srcId="{2134F1D8-090F-415C-896B-CEE6244DF72D}" destId="{6D23C3D0-A1E9-4B94-A5A6-DB0ADF8A688E}" srcOrd="0" destOrd="0" presId="urn:microsoft.com/office/officeart/2005/8/layout/hierarchy6"/>
    <dgm:cxn modelId="{52F2CB68-6515-4A2B-B924-D2598334B87B}" srcId="{3A34C578-4905-4AF8-A883-11F23309C04B}" destId="{25A1B8A0-CAD7-4888-AD26-F3980FEAA8F2}" srcOrd="3" destOrd="0" parTransId="{AFDD1285-554A-4ED5-A134-56AF6F621916}" sibTransId="{FED0784F-9402-4F45-AD81-7F1B83E2517E}"/>
    <dgm:cxn modelId="{E6497B49-C593-4C48-84F5-199946DDEB22}" type="presOf" srcId="{1AD38DF3-9234-4C45-8007-635DC5568661}" destId="{EA3E0409-5440-4E73-B40F-5FB26BFDAA90}" srcOrd="0" destOrd="0" presId="urn:microsoft.com/office/officeart/2005/8/layout/hierarchy6"/>
    <dgm:cxn modelId="{7200B26E-2FD5-421B-A709-C94279A7F613}" type="presOf" srcId="{6E1442FB-1856-4EDC-9DB3-2888B1050AF5}" destId="{98E2A762-0471-4D97-BB1E-2F88A2D145CA}" srcOrd="1" destOrd="0" presId="urn:microsoft.com/office/officeart/2005/8/layout/hierarchy6"/>
    <dgm:cxn modelId="{97279D77-926C-4769-9E52-2F7A0733347F}" srcId="{3A34C578-4905-4AF8-A883-11F23309C04B}" destId="{D7AA497E-5376-4B16-9AA5-AD72392FA660}" srcOrd="4" destOrd="0" parTransId="{2F5CB069-D7B2-4FD0-88A4-B2156198898D}" sibTransId="{ECA8C0DF-181F-464B-9E9D-34787F2C520B}"/>
    <dgm:cxn modelId="{1557315A-0B9B-42BA-A4E6-D641F2C0DA6A}" type="presOf" srcId="{6E1442FB-1856-4EDC-9DB3-2888B1050AF5}" destId="{90F351CA-6D7B-4B89-AB6C-EDFBF1F752E8}" srcOrd="0" destOrd="0" presId="urn:microsoft.com/office/officeart/2005/8/layout/hierarchy6"/>
    <dgm:cxn modelId="{B864FB7D-D8EC-4242-93C0-172634E40711}" srcId="{8A667492-D3C2-47EE-9991-65C852C929E5}" destId="{AAA899D2-82C1-482D-BB36-5A2FB83AF7A1}" srcOrd="0" destOrd="0" parTransId="{5EC72F3A-D49A-4343-960D-FFB0C7552A64}" sibTransId="{BAC35E80-60D8-4A1E-84E2-3C4303C02813}"/>
    <dgm:cxn modelId="{4B60E184-5F81-48CA-ABE7-45E6903E0B59}" type="presOf" srcId="{25A1B8A0-CAD7-4888-AD26-F3980FEAA8F2}" destId="{93EFAB6C-64CC-4E5A-A9EA-ECF9F77E297C}" srcOrd="0" destOrd="0" presId="urn:microsoft.com/office/officeart/2005/8/layout/hierarchy6"/>
    <dgm:cxn modelId="{4294018C-2C7D-4E40-BE06-4D5ADA88AD8A}" type="presOf" srcId="{F79E1719-A711-47AB-BFDC-A50681641FB2}" destId="{7432F717-1D11-4B91-B822-91E8EB50D0B7}" srcOrd="0" destOrd="0" presId="urn:microsoft.com/office/officeart/2005/8/layout/hierarchy6"/>
    <dgm:cxn modelId="{99473499-EBBC-4432-B196-B749BA236476}" type="presOf" srcId="{C7B5E644-B0DB-488B-BAE6-800A180FA210}" destId="{E64B3726-D402-4C6E-8861-DE480FE9C296}" srcOrd="0" destOrd="0" presId="urn:microsoft.com/office/officeart/2005/8/layout/hierarchy6"/>
    <dgm:cxn modelId="{C68AF99A-F998-4CAB-90BF-44A65239675A}" type="presOf" srcId="{C7B5E644-B0DB-488B-BAE6-800A180FA210}" destId="{ABA2D3D7-0360-47FD-AB79-4EFB11D21D76}" srcOrd="1" destOrd="0" presId="urn:microsoft.com/office/officeart/2005/8/layout/hierarchy6"/>
    <dgm:cxn modelId="{5A2E3FA4-4776-47EB-9253-0EB5C694093F}" srcId="{3A34C578-4905-4AF8-A883-11F23309C04B}" destId="{F79E1719-A711-47AB-BFDC-A50681641FB2}" srcOrd="0" destOrd="0" parTransId="{7689F177-05C9-4219-A70A-CD1ADD29DBC4}" sibTransId="{C0A8A109-38FE-4759-BFA2-9A56FFD2AD08}"/>
    <dgm:cxn modelId="{746CD3A7-76D6-44BA-8150-41EA64A18B99}" srcId="{F79E1719-A711-47AB-BFDC-A50681641FB2}" destId="{A4B203EF-AF12-420C-8959-2EBFF61EFCCD}" srcOrd="0" destOrd="0" parTransId="{2134F1D8-090F-415C-896B-CEE6244DF72D}" sibTransId="{DB4A81DE-9A43-4BB3-8407-3477A34DA46C}"/>
    <dgm:cxn modelId="{056BE5AA-9921-4D88-9D87-D69FFDB64F3B}" type="presOf" srcId="{8A667492-D3C2-47EE-9991-65C852C929E5}" destId="{6A27DAD3-66E1-4B93-A794-56B9BF46586D}" srcOrd="0" destOrd="0" presId="urn:microsoft.com/office/officeart/2005/8/layout/hierarchy6"/>
    <dgm:cxn modelId="{E9C0B4AF-D1B6-49E5-AA74-7922C7686FBA}" type="presOf" srcId="{A4B203EF-AF12-420C-8959-2EBFF61EFCCD}" destId="{EF0890B2-B502-44B8-A7E0-4A028BC1ED30}" srcOrd="0" destOrd="0" presId="urn:microsoft.com/office/officeart/2005/8/layout/hierarchy6"/>
    <dgm:cxn modelId="{A82C17BC-CBFF-49A7-9CD3-EC3C6691BBB7}" type="presOf" srcId="{D7AA497E-5376-4B16-9AA5-AD72392FA660}" destId="{BCC9AE20-BA25-4C9B-910B-10A70E6BB291}" srcOrd="1" destOrd="0" presId="urn:microsoft.com/office/officeart/2005/8/layout/hierarchy6"/>
    <dgm:cxn modelId="{4EFE8AC5-37C6-4BE6-8368-2F86B88E2AFE}" type="presOf" srcId="{25A1B8A0-CAD7-4888-AD26-F3980FEAA8F2}" destId="{7279CC07-61DD-4066-AEDE-0D90C9476C78}" srcOrd="1" destOrd="0" presId="urn:microsoft.com/office/officeart/2005/8/layout/hierarchy6"/>
    <dgm:cxn modelId="{A3C8A9E4-7F37-41B4-8C1E-428028EA6724}" srcId="{3A34C578-4905-4AF8-A883-11F23309C04B}" destId="{C7B5E644-B0DB-488B-BAE6-800A180FA210}" srcOrd="2" destOrd="0" parTransId="{AF75E3A1-1CE6-4BD4-8FF5-D0A1A469226D}" sibTransId="{FFEC2656-EB0D-4AE9-AA52-9E21653E0453}"/>
    <dgm:cxn modelId="{75916FF2-B14A-416A-9684-3AFB7409F4E2}" type="presOf" srcId="{3A34C578-4905-4AF8-A883-11F23309C04B}" destId="{3D70E6FF-3CB9-4A1A-8365-FEFD0E0AEFD2}" srcOrd="0" destOrd="0" presId="urn:microsoft.com/office/officeart/2005/8/layout/hierarchy6"/>
    <dgm:cxn modelId="{83F58BF4-D6E7-4F72-9604-D2DF089A1618}" srcId="{A4B203EF-AF12-420C-8959-2EBFF61EFCCD}" destId="{8A667492-D3C2-47EE-9991-65C852C929E5}" srcOrd="0" destOrd="0" parTransId="{1AD38DF3-9234-4C45-8007-635DC5568661}" sibTransId="{E08400AA-D5FE-43CB-A144-F65F9B4E3AF0}"/>
    <dgm:cxn modelId="{1430B7FF-F8E6-4410-AC44-E55865318645}" type="presOf" srcId="{5EC72F3A-D49A-4343-960D-FFB0C7552A64}" destId="{BEA403A3-BDAC-4851-84BF-E9B1973491E6}" srcOrd="0" destOrd="0" presId="urn:microsoft.com/office/officeart/2005/8/layout/hierarchy6"/>
    <dgm:cxn modelId="{41B12555-75C3-424C-88C9-24C42C863459}" type="presParOf" srcId="{3D70E6FF-3CB9-4A1A-8365-FEFD0E0AEFD2}" destId="{7B256B5D-5CB5-4D04-AEBF-DAFBD721FCE0}" srcOrd="0" destOrd="0" presId="urn:microsoft.com/office/officeart/2005/8/layout/hierarchy6"/>
    <dgm:cxn modelId="{0F549CCF-5513-4DF4-854A-7372359E9F91}" type="presParOf" srcId="{7B256B5D-5CB5-4D04-AEBF-DAFBD721FCE0}" destId="{15972576-AE2B-41E1-AE12-6EF94C338739}" srcOrd="0" destOrd="0" presId="urn:microsoft.com/office/officeart/2005/8/layout/hierarchy6"/>
    <dgm:cxn modelId="{9C820ABF-5099-4180-9C46-3D208E922FF0}" type="presParOf" srcId="{7B256B5D-5CB5-4D04-AEBF-DAFBD721FCE0}" destId="{C4CAE978-9B35-46A8-900A-AF520806E374}" srcOrd="1" destOrd="0" presId="urn:microsoft.com/office/officeart/2005/8/layout/hierarchy6"/>
    <dgm:cxn modelId="{CC969EA0-5E02-4EDE-9BBE-BC1D0DBA3345}" type="presParOf" srcId="{C4CAE978-9B35-46A8-900A-AF520806E374}" destId="{12EDD493-13BB-4D60-A61E-A3BADF726391}" srcOrd="0" destOrd="0" presId="urn:microsoft.com/office/officeart/2005/8/layout/hierarchy6"/>
    <dgm:cxn modelId="{7C46F8D5-D473-4FAB-9BDD-4217776B5690}" type="presParOf" srcId="{12EDD493-13BB-4D60-A61E-A3BADF726391}" destId="{7432F717-1D11-4B91-B822-91E8EB50D0B7}" srcOrd="0" destOrd="0" presId="urn:microsoft.com/office/officeart/2005/8/layout/hierarchy6"/>
    <dgm:cxn modelId="{2A92862E-FD79-4219-8120-7E6DD58AF64F}" type="presParOf" srcId="{12EDD493-13BB-4D60-A61E-A3BADF726391}" destId="{6AEB5BD9-E474-40ED-BE86-04831A61185A}" srcOrd="1" destOrd="0" presId="urn:microsoft.com/office/officeart/2005/8/layout/hierarchy6"/>
    <dgm:cxn modelId="{CFE2FECC-9E55-4321-A3A1-919F94F05684}" type="presParOf" srcId="{6AEB5BD9-E474-40ED-BE86-04831A61185A}" destId="{6D23C3D0-A1E9-4B94-A5A6-DB0ADF8A688E}" srcOrd="0" destOrd="0" presId="urn:microsoft.com/office/officeart/2005/8/layout/hierarchy6"/>
    <dgm:cxn modelId="{0AB77FF4-9359-412B-AF87-F655C3782348}" type="presParOf" srcId="{6AEB5BD9-E474-40ED-BE86-04831A61185A}" destId="{325B7B48-25F4-47C0-8422-5DA63087902C}" srcOrd="1" destOrd="0" presId="urn:microsoft.com/office/officeart/2005/8/layout/hierarchy6"/>
    <dgm:cxn modelId="{841BB1BE-48DB-4898-B2BD-45BAA8167EE7}" type="presParOf" srcId="{325B7B48-25F4-47C0-8422-5DA63087902C}" destId="{EF0890B2-B502-44B8-A7E0-4A028BC1ED30}" srcOrd="0" destOrd="0" presId="urn:microsoft.com/office/officeart/2005/8/layout/hierarchy6"/>
    <dgm:cxn modelId="{FB4A0A56-73F9-465A-B0CA-C045F32E151B}" type="presParOf" srcId="{325B7B48-25F4-47C0-8422-5DA63087902C}" destId="{C3FC2825-13DF-47EF-8C6E-14821A67A459}" srcOrd="1" destOrd="0" presId="urn:microsoft.com/office/officeart/2005/8/layout/hierarchy6"/>
    <dgm:cxn modelId="{3DC1354D-BC41-4E60-BE79-A838E8A8E1B2}" type="presParOf" srcId="{C3FC2825-13DF-47EF-8C6E-14821A67A459}" destId="{EA3E0409-5440-4E73-B40F-5FB26BFDAA90}" srcOrd="0" destOrd="0" presId="urn:microsoft.com/office/officeart/2005/8/layout/hierarchy6"/>
    <dgm:cxn modelId="{4CA909C3-4C88-4A86-9569-5C969677D426}" type="presParOf" srcId="{C3FC2825-13DF-47EF-8C6E-14821A67A459}" destId="{962B324C-3E52-4EC2-91A7-282F27218009}" srcOrd="1" destOrd="0" presId="urn:microsoft.com/office/officeart/2005/8/layout/hierarchy6"/>
    <dgm:cxn modelId="{59D05784-5D7C-44C5-B062-80E843ED35E7}" type="presParOf" srcId="{962B324C-3E52-4EC2-91A7-282F27218009}" destId="{6A27DAD3-66E1-4B93-A794-56B9BF46586D}" srcOrd="0" destOrd="0" presId="urn:microsoft.com/office/officeart/2005/8/layout/hierarchy6"/>
    <dgm:cxn modelId="{325E44AF-D627-4A75-8FEB-3F6A45BF786D}" type="presParOf" srcId="{962B324C-3E52-4EC2-91A7-282F27218009}" destId="{313A7505-EB77-444F-8BC7-E98D165B3F2F}" srcOrd="1" destOrd="0" presId="urn:microsoft.com/office/officeart/2005/8/layout/hierarchy6"/>
    <dgm:cxn modelId="{E3AC098D-7662-420D-B40F-3F22C516195C}" type="presParOf" srcId="{313A7505-EB77-444F-8BC7-E98D165B3F2F}" destId="{BEA403A3-BDAC-4851-84BF-E9B1973491E6}" srcOrd="0" destOrd="0" presId="urn:microsoft.com/office/officeart/2005/8/layout/hierarchy6"/>
    <dgm:cxn modelId="{0C28C5A8-67E6-47FF-B515-FEC69BDEE22B}" type="presParOf" srcId="{313A7505-EB77-444F-8BC7-E98D165B3F2F}" destId="{91F9CB62-268B-4C05-8F65-4EF3D1DDE916}" srcOrd="1" destOrd="0" presId="urn:microsoft.com/office/officeart/2005/8/layout/hierarchy6"/>
    <dgm:cxn modelId="{5C64C44C-15CF-49A6-BF3D-5BE55659B03D}" type="presParOf" srcId="{91F9CB62-268B-4C05-8F65-4EF3D1DDE916}" destId="{75FAB5C6-D098-4BC5-995E-E72C333EC9B3}" srcOrd="0" destOrd="0" presId="urn:microsoft.com/office/officeart/2005/8/layout/hierarchy6"/>
    <dgm:cxn modelId="{DBB90605-5B04-4CDD-B3C4-77BF96941BB2}" type="presParOf" srcId="{91F9CB62-268B-4C05-8F65-4EF3D1DDE916}" destId="{A7C1022D-C4D8-4B96-BBDD-B2FCA68E8B74}" srcOrd="1" destOrd="0" presId="urn:microsoft.com/office/officeart/2005/8/layout/hierarchy6"/>
    <dgm:cxn modelId="{F3D63417-CDF7-4FF2-BC66-B5478BA8D0D8}" type="presParOf" srcId="{3D70E6FF-3CB9-4A1A-8365-FEFD0E0AEFD2}" destId="{D34BB6E2-F141-4A79-A6A4-BB1A6562C33E}" srcOrd="1" destOrd="0" presId="urn:microsoft.com/office/officeart/2005/8/layout/hierarchy6"/>
    <dgm:cxn modelId="{257D5B11-BA66-42B2-9FDC-35D56EC84D99}" type="presParOf" srcId="{D34BB6E2-F141-4A79-A6A4-BB1A6562C33E}" destId="{73255D31-3D98-4E00-8F6D-8599BB071082}" srcOrd="0" destOrd="0" presId="urn:microsoft.com/office/officeart/2005/8/layout/hierarchy6"/>
    <dgm:cxn modelId="{5195D8A1-E206-45BE-94FA-E5F56416D3DC}" type="presParOf" srcId="{73255D31-3D98-4E00-8F6D-8599BB071082}" destId="{90F351CA-6D7B-4B89-AB6C-EDFBF1F752E8}" srcOrd="0" destOrd="0" presId="urn:microsoft.com/office/officeart/2005/8/layout/hierarchy6"/>
    <dgm:cxn modelId="{AFC8C8BC-A42E-43C5-8100-0DED728A02C5}" type="presParOf" srcId="{73255D31-3D98-4E00-8F6D-8599BB071082}" destId="{98E2A762-0471-4D97-BB1E-2F88A2D145CA}" srcOrd="1" destOrd="0" presId="urn:microsoft.com/office/officeart/2005/8/layout/hierarchy6"/>
    <dgm:cxn modelId="{160EC150-2AED-43DE-A2DB-5B8038B23BA1}" type="presParOf" srcId="{D34BB6E2-F141-4A79-A6A4-BB1A6562C33E}" destId="{4CC8CBDF-7D9D-4792-9662-40128541F1B0}" srcOrd="1" destOrd="0" presId="urn:microsoft.com/office/officeart/2005/8/layout/hierarchy6"/>
    <dgm:cxn modelId="{2601D858-4E69-4187-8793-079D1017CCB2}" type="presParOf" srcId="{4CC8CBDF-7D9D-4792-9662-40128541F1B0}" destId="{1284DBBE-3063-4EC0-8F9D-8C6230C19F3A}" srcOrd="0" destOrd="0" presId="urn:microsoft.com/office/officeart/2005/8/layout/hierarchy6"/>
    <dgm:cxn modelId="{E47961C7-5694-49F4-BECC-C279CD541FC0}" type="presParOf" srcId="{D34BB6E2-F141-4A79-A6A4-BB1A6562C33E}" destId="{09E9790B-78D5-4C74-9CA9-9923BC0C5926}" srcOrd="2" destOrd="0" presId="urn:microsoft.com/office/officeart/2005/8/layout/hierarchy6"/>
    <dgm:cxn modelId="{96154344-1E4B-48C2-82B0-3F11807FA8C4}" type="presParOf" srcId="{09E9790B-78D5-4C74-9CA9-9923BC0C5926}" destId="{E64B3726-D402-4C6E-8861-DE480FE9C296}" srcOrd="0" destOrd="0" presId="urn:microsoft.com/office/officeart/2005/8/layout/hierarchy6"/>
    <dgm:cxn modelId="{53E557F8-6C66-4CDC-A96E-34321994295A}" type="presParOf" srcId="{09E9790B-78D5-4C74-9CA9-9923BC0C5926}" destId="{ABA2D3D7-0360-47FD-AB79-4EFB11D21D76}" srcOrd="1" destOrd="0" presId="urn:microsoft.com/office/officeart/2005/8/layout/hierarchy6"/>
    <dgm:cxn modelId="{6F5114BB-F3CE-4786-A0BB-729655C0B324}" type="presParOf" srcId="{D34BB6E2-F141-4A79-A6A4-BB1A6562C33E}" destId="{D26EDC69-6881-4757-B958-5850D57F5EA0}" srcOrd="3" destOrd="0" presId="urn:microsoft.com/office/officeart/2005/8/layout/hierarchy6"/>
    <dgm:cxn modelId="{CE1B1A40-27E4-411F-95C6-CAB742407FD1}" type="presParOf" srcId="{D26EDC69-6881-4757-B958-5850D57F5EA0}" destId="{75BB2461-5A4A-457C-B0D7-16DB56E2979D}" srcOrd="0" destOrd="0" presId="urn:microsoft.com/office/officeart/2005/8/layout/hierarchy6"/>
    <dgm:cxn modelId="{80243B45-6C7E-4B12-B778-61937A157D4F}" type="presParOf" srcId="{D34BB6E2-F141-4A79-A6A4-BB1A6562C33E}" destId="{9232EFFB-0A94-45EF-8248-5BCF2FF01DD2}" srcOrd="4" destOrd="0" presId="urn:microsoft.com/office/officeart/2005/8/layout/hierarchy6"/>
    <dgm:cxn modelId="{6B18ACA5-E6B5-48D1-AEE0-BA8F79652C6B}" type="presParOf" srcId="{9232EFFB-0A94-45EF-8248-5BCF2FF01DD2}" destId="{93EFAB6C-64CC-4E5A-A9EA-ECF9F77E297C}" srcOrd="0" destOrd="0" presId="urn:microsoft.com/office/officeart/2005/8/layout/hierarchy6"/>
    <dgm:cxn modelId="{FCDD5991-B2BB-497A-BCF6-E1B846D238AA}" type="presParOf" srcId="{9232EFFB-0A94-45EF-8248-5BCF2FF01DD2}" destId="{7279CC07-61DD-4066-AEDE-0D90C9476C78}" srcOrd="1" destOrd="0" presId="urn:microsoft.com/office/officeart/2005/8/layout/hierarchy6"/>
    <dgm:cxn modelId="{BC70A384-ECC1-4612-9828-DB92F600C666}" type="presParOf" srcId="{D34BB6E2-F141-4A79-A6A4-BB1A6562C33E}" destId="{AE6BBBCF-147E-4C46-AC0E-22CA5B0DFB9D}" srcOrd="5" destOrd="0" presId="urn:microsoft.com/office/officeart/2005/8/layout/hierarchy6"/>
    <dgm:cxn modelId="{0F734311-2293-4236-A222-D63F19AB1DD1}" type="presParOf" srcId="{AE6BBBCF-147E-4C46-AC0E-22CA5B0DFB9D}" destId="{98DC3DE8-25E4-46F9-BEC0-8DF31BAEA8E3}" srcOrd="0" destOrd="0" presId="urn:microsoft.com/office/officeart/2005/8/layout/hierarchy6"/>
    <dgm:cxn modelId="{DE0F821C-4E3F-44C5-8A0B-CA8FF63179AB}" type="presParOf" srcId="{D34BB6E2-F141-4A79-A6A4-BB1A6562C33E}" destId="{D9E1D101-D85B-4A6E-97A6-DB8C83BBF884}" srcOrd="6" destOrd="0" presId="urn:microsoft.com/office/officeart/2005/8/layout/hierarchy6"/>
    <dgm:cxn modelId="{F2559A15-AD7D-4C35-9C83-088CF92BF68B}" type="presParOf" srcId="{D9E1D101-D85B-4A6E-97A6-DB8C83BBF884}" destId="{D5E1924F-04DA-47DF-B839-D87F9A20A3CE}" srcOrd="0" destOrd="0" presId="urn:microsoft.com/office/officeart/2005/8/layout/hierarchy6"/>
    <dgm:cxn modelId="{59E0114A-9624-4A6C-8EC0-9C11F110D9E3}" type="presParOf" srcId="{D9E1D101-D85B-4A6E-97A6-DB8C83BBF884}" destId="{BCC9AE20-BA25-4C9B-910B-10A70E6BB29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1924F-04DA-47DF-B839-D87F9A20A3CE}">
      <dsp:nvSpPr>
        <dsp:cNvPr id="0" name=""/>
        <dsp:cNvSpPr/>
      </dsp:nvSpPr>
      <dsp:spPr>
        <a:xfrm>
          <a:off x="0" y="3998149"/>
          <a:ext cx="10814992" cy="10075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noProof="0" dirty="0">
              <a:latin typeface="Calibri"/>
              <a:ea typeface="+mn-ea"/>
              <a:cs typeface="+mn-cs"/>
            </a:rPr>
            <a:t>Состояния здравоохранения 5-</a:t>
          </a:r>
          <a:r>
            <a:rPr lang="en-US" sz="2300" b="0" i="0" kern="1200" noProof="0" dirty="0">
              <a:latin typeface="Calibri"/>
              <a:ea typeface="+mn-ea"/>
              <a:cs typeface="+mn-cs"/>
            </a:rPr>
            <a:t>10%</a:t>
          </a:r>
          <a:endParaRPr lang="ru-RU" sz="2300" b="0" i="0" kern="1200" noProof="0" dirty="0">
            <a:latin typeface="Calibri"/>
            <a:ea typeface="+mn-ea"/>
            <a:cs typeface="+mn-cs"/>
          </a:endParaRPr>
        </a:p>
      </dsp:txBody>
      <dsp:txXfrm>
        <a:off x="0" y="3998149"/>
        <a:ext cx="3244497" cy="1007568"/>
      </dsp:txXfrm>
    </dsp:sp>
    <dsp:sp modelId="{93EFAB6C-64CC-4E5A-A9EA-ECF9F77E297C}">
      <dsp:nvSpPr>
        <dsp:cNvPr id="0" name=""/>
        <dsp:cNvSpPr/>
      </dsp:nvSpPr>
      <dsp:spPr>
        <a:xfrm>
          <a:off x="0" y="2701331"/>
          <a:ext cx="10814992" cy="10075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9144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noProof="0" dirty="0">
              <a:latin typeface="Calibri"/>
              <a:ea typeface="+mn-ea"/>
              <a:cs typeface="+mn-cs"/>
            </a:rPr>
            <a:t>Социальные (образ жизни)</a:t>
          </a:r>
          <a:r>
            <a:rPr lang="en-US" sz="2400" b="0" i="0" kern="1200" noProof="0" dirty="0">
              <a:latin typeface="Calibri"/>
              <a:ea typeface="+mn-ea"/>
              <a:cs typeface="+mn-cs"/>
            </a:rPr>
            <a:t> </a:t>
          </a:r>
        </a:p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noProof="0" dirty="0">
              <a:latin typeface="Calibri"/>
              <a:ea typeface="+mn-ea"/>
              <a:cs typeface="+mn-cs"/>
            </a:rPr>
            <a:t>60%</a:t>
          </a:r>
          <a:endParaRPr lang="ru-RU" sz="2400" b="0" i="0" kern="1200" noProof="0" dirty="0">
            <a:latin typeface="Calibri"/>
            <a:ea typeface="+mn-ea"/>
            <a:cs typeface="+mn-cs"/>
          </a:endParaRPr>
        </a:p>
      </dsp:txBody>
      <dsp:txXfrm>
        <a:off x="0" y="2701331"/>
        <a:ext cx="3244497" cy="1007568"/>
      </dsp:txXfrm>
    </dsp:sp>
    <dsp:sp modelId="{E64B3726-D402-4C6E-8861-DE480FE9C296}">
      <dsp:nvSpPr>
        <dsp:cNvPr id="0" name=""/>
        <dsp:cNvSpPr/>
      </dsp:nvSpPr>
      <dsp:spPr>
        <a:xfrm>
          <a:off x="0" y="1260420"/>
          <a:ext cx="10814992" cy="10075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noProof="0" dirty="0">
              <a:latin typeface="Calibri"/>
              <a:ea typeface="+mn-ea"/>
              <a:cs typeface="+mn-cs"/>
            </a:rPr>
            <a:t>генетические</a:t>
          </a:r>
          <a:r>
            <a:rPr lang="en-US" sz="2400" b="0" i="0" kern="1200" noProof="0" dirty="0">
              <a:latin typeface="Calibri"/>
              <a:ea typeface="+mn-ea"/>
              <a:cs typeface="+mn-cs"/>
            </a:rPr>
            <a:t> –</a:t>
          </a:r>
        </a:p>
        <a:p>
          <a:pPr marL="0" lvl="0" indent="0" algn="just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noProof="0" dirty="0">
              <a:latin typeface="Calibri"/>
              <a:ea typeface="+mn-ea"/>
              <a:cs typeface="+mn-cs"/>
            </a:rPr>
            <a:t> 8-13%</a:t>
          </a:r>
          <a:endParaRPr lang="ru-RU" sz="2400" b="0" i="0" kern="1200" noProof="0" dirty="0">
            <a:latin typeface="Calibri"/>
            <a:ea typeface="+mn-ea"/>
            <a:cs typeface="+mn-cs"/>
          </a:endParaRPr>
        </a:p>
      </dsp:txBody>
      <dsp:txXfrm>
        <a:off x="0" y="1260420"/>
        <a:ext cx="3244497" cy="1007568"/>
      </dsp:txXfrm>
    </dsp:sp>
    <dsp:sp modelId="{90F351CA-6D7B-4B89-AB6C-EDFBF1F752E8}">
      <dsp:nvSpPr>
        <dsp:cNvPr id="0" name=""/>
        <dsp:cNvSpPr/>
      </dsp:nvSpPr>
      <dsp:spPr>
        <a:xfrm>
          <a:off x="0" y="59331"/>
          <a:ext cx="10814992" cy="10075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noProof="0" dirty="0">
              <a:latin typeface="Calibri"/>
              <a:ea typeface="+mn-ea"/>
              <a:cs typeface="+mn-cs"/>
            </a:rPr>
            <a:t>Окружающей среды</a:t>
          </a:r>
          <a:r>
            <a:rPr lang="en-US" sz="2400" b="0" i="0" kern="1200" noProof="0" dirty="0">
              <a:latin typeface="Calibri"/>
              <a:ea typeface="+mn-ea"/>
              <a:cs typeface="+mn-cs"/>
            </a:rPr>
            <a:t> </a:t>
          </a:r>
          <a:r>
            <a:rPr lang="ru-RU" sz="2400" b="0" i="0" kern="1200" noProof="0" dirty="0">
              <a:latin typeface="Calibri"/>
              <a:ea typeface="+mn-ea"/>
              <a:cs typeface="+mn-cs"/>
            </a:rPr>
            <a:t>20</a:t>
          </a:r>
          <a:r>
            <a:rPr lang="en-US" sz="2400" b="0" i="0" kern="1200" noProof="0" dirty="0">
              <a:latin typeface="Calibri"/>
              <a:ea typeface="+mn-ea"/>
              <a:cs typeface="+mn-cs"/>
            </a:rPr>
            <a:t>%</a:t>
          </a:r>
          <a:endParaRPr lang="ru-RU" sz="2400" b="0" i="0" kern="1200" noProof="0" dirty="0">
            <a:latin typeface="Calibri"/>
            <a:ea typeface="+mn-ea"/>
            <a:cs typeface="+mn-cs"/>
          </a:endParaRPr>
        </a:p>
      </dsp:txBody>
      <dsp:txXfrm>
        <a:off x="0" y="59331"/>
        <a:ext cx="3244497" cy="1007568"/>
      </dsp:txXfrm>
    </dsp:sp>
    <dsp:sp modelId="{7432F717-1D11-4B91-B822-91E8EB50D0B7}">
      <dsp:nvSpPr>
        <dsp:cNvPr id="0" name=""/>
        <dsp:cNvSpPr/>
      </dsp:nvSpPr>
      <dsp:spPr>
        <a:xfrm>
          <a:off x="7004870" y="0"/>
          <a:ext cx="1719969" cy="11143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b="0" i="0" kern="1200" noProof="0" dirty="0">
            <a:latin typeface="Calibri"/>
            <a:ea typeface="+mn-ea"/>
            <a:cs typeface="+mn-cs"/>
          </a:endParaRPr>
        </a:p>
      </dsp:txBody>
      <dsp:txXfrm>
        <a:off x="7037508" y="32638"/>
        <a:ext cx="1654693" cy="1049078"/>
      </dsp:txXfrm>
    </dsp:sp>
    <dsp:sp modelId="{6D23C3D0-A1E9-4B94-A5A6-DB0ADF8A688E}">
      <dsp:nvSpPr>
        <dsp:cNvPr id="0" name=""/>
        <dsp:cNvSpPr/>
      </dsp:nvSpPr>
      <dsp:spPr>
        <a:xfrm>
          <a:off x="7819135" y="1114354"/>
          <a:ext cx="91440" cy="146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33"/>
              </a:lnTo>
              <a:lnTo>
                <a:pt x="130116" y="73033"/>
              </a:lnTo>
              <a:lnTo>
                <a:pt x="130116" y="14606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890B2-B502-44B8-A7E0-4A028BC1ED30}">
      <dsp:nvSpPr>
        <dsp:cNvPr id="0" name=""/>
        <dsp:cNvSpPr/>
      </dsp:nvSpPr>
      <dsp:spPr>
        <a:xfrm>
          <a:off x="7146377" y="1260420"/>
          <a:ext cx="1605749" cy="11000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b="0" i="0" kern="1200" noProof="0" dirty="0">
            <a:latin typeface="Calibri"/>
            <a:ea typeface="+mn-ea"/>
            <a:cs typeface="+mn-cs"/>
          </a:endParaRPr>
        </a:p>
      </dsp:txBody>
      <dsp:txXfrm>
        <a:off x="7178596" y="1292639"/>
        <a:ext cx="1541311" cy="1035616"/>
      </dsp:txXfrm>
    </dsp:sp>
    <dsp:sp modelId="{EA3E0409-5440-4E73-B40F-5FB26BFDAA90}">
      <dsp:nvSpPr>
        <dsp:cNvPr id="0" name=""/>
        <dsp:cNvSpPr/>
      </dsp:nvSpPr>
      <dsp:spPr>
        <a:xfrm>
          <a:off x="7903531" y="2360475"/>
          <a:ext cx="91440" cy="2688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405"/>
              </a:lnTo>
              <a:lnTo>
                <a:pt x="97949" y="134405"/>
              </a:lnTo>
              <a:lnTo>
                <a:pt x="97949" y="26881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7DAD3-66E1-4B93-A794-56B9BF46586D}">
      <dsp:nvSpPr>
        <dsp:cNvPr id="0" name=""/>
        <dsp:cNvSpPr/>
      </dsp:nvSpPr>
      <dsp:spPr>
        <a:xfrm>
          <a:off x="7146383" y="2629286"/>
          <a:ext cx="1710196" cy="10829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b="0" i="0" kern="1200" noProof="0" dirty="0">
            <a:latin typeface="Calibri"/>
            <a:ea typeface="+mn-ea"/>
            <a:cs typeface="+mn-cs"/>
          </a:endParaRPr>
        </a:p>
      </dsp:txBody>
      <dsp:txXfrm>
        <a:off x="7178101" y="2661004"/>
        <a:ext cx="1646760" cy="1019498"/>
      </dsp:txXfrm>
    </dsp:sp>
    <dsp:sp modelId="{BEA403A3-BDAC-4851-84BF-E9B1973491E6}">
      <dsp:nvSpPr>
        <dsp:cNvPr id="0" name=""/>
        <dsp:cNvSpPr/>
      </dsp:nvSpPr>
      <dsp:spPr>
        <a:xfrm>
          <a:off x="8001481" y="3712221"/>
          <a:ext cx="137734" cy="213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40"/>
              </a:lnTo>
              <a:lnTo>
                <a:pt x="137734" y="106940"/>
              </a:lnTo>
              <a:lnTo>
                <a:pt x="137734" y="21388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AB5C6-D098-4BC5-995E-E72C333EC9B3}">
      <dsp:nvSpPr>
        <dsp:cNvPr id="0" name=""/>
        <dsp:cNvSpPr/>
      </dsp:nvSpPr>
      <dsp:spPr>
        <a:xfrm>
          <a:off x="7146377" y="3926103"/>
          <a:ext cx="1985678" cy="1225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300" b="0" i="0" kern="1200" noProof="0" dirty="0">
            <a:latin typeface="Calibri"/>
            <a:ea typeface="+mn-ea"/>
            <a:cs typeface="+mn-cs"/>
          </a:endParaRPr>
        </a:p>
      </dsp:txBody>
      <dsp:txXfrm>
        <a:off x="7182277" y="3962003"/>
        <a:ext cx="1913878" cy="115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6176-1943-499A-B785-0EB0615E9680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31452-5904-4D3A-835E-A06E86728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6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31452-5904-4D3A-835E-A06E867283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3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BADC-8E1D-40A0-BA42-21F0FC98E5F5}" type="datetime1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37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A396-A515-439F-9C60-8D1DF03212E5}" type="datetime1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7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3BAA-5E59-42E8-BFA8-B10D31127430}" type="datetime1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8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C514-603E-44A0-B0C1-28CF7A7A448A}" type="datetime1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86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6021-122A-472F-81A7-C21915D432C8}" type="datetime1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5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9BF6-9ACF-441E-9A1D-67E432047FDC}" type="datetime1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3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0E50-1E35-4493-842F-FBB0CDA41B63}" type="datetime1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5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595-DF13-4890-BB33-A306AC4E315F}" type="datetime1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E3D-2003-4E72-B099-41EC0FEAE3C3}" type="datetime1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1FDE-0132-4B17-8A85-D3FF9801A693}" type="datetime1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4B61-CB50-4F67-A543-27D1B89AA263}" type="datetime1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558C-0E2C-4767-81B6-E27DF0641F3B}" type="datetime1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6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11095/?dst=100046" TargetMode="External"/><Relationship Id="rId2" Type="http://schemas.openxmlformats.org/officeDocument/2006/relationships/hyperlink" Target="http://www.consultant.ru/document/cons_doc_LAW_111095/?dst=1000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8" y="260650"/>
            <a:ext cx="8496944" cy="100811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Введение в «Здоровый образ жизни». Основные компоненты ЗОЖ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1544" y="1628800"/>
            <a:ext cx="7992888" cy="5040560"/>
          </a:xfrm>
        </p:spPr>
        <p:txBody>
          <a:bodyPr>
            <a:normAutofit fontScale="925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Актуальность проблемы. Критерии общественного Здоровья.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Законодательные основы охраны здоровья граждан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Основные понятия о ЗОЖ и компоненты ЗОЖ, мотивация для его формирования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Вредные привычки, влияние на здоровье.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Решение проблемы по формированию здорового образа жизни у населения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46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0"/>
            <a:ext cx="12000656" cy="476672"/>
          </a:xfrm>
        </p:spPr>
        <p:txBody>
          <a:bodyPr>
            <a:noAutofit/>
          </a:bodyPr>
          <a:lstStyle/>
          <a:p>
            <a:r>
              <a:rPr lang="ru-RU" sz="3600" dirty="0"/>
              <a:t>Естественное движение населения  РФ за 1950-2014г.г.</a:t>
            </a:r>
          </a:p>
        </p:txBody>
      </p:sp>
      <p:pic>
        <p:nvPicPr>
          <p:cNvPr id="1026" name="Picture 2" descr="https://upload.wikimedia.org/wikipedia/commons/0/03/%D0%95%D1%81%D1%82%D0%B5%D1%81%D1%82%D0%B2%D0%B5%D0%BD%D0%BD%D1%8B%D0%B9_%D0%BF%D1%80%D0%B8%D1%80%D0%BE%D1%81%D1%82_%D0%BD%D0%B0%D1%81%D0%B5%D0%BB%D0%B5%D0%BD%D0%B8%D1%8F_%D0%A0%D0%BE%D1%81%D1%81%D0%B8%D0%B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2192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49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11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A5CA60-6691-4514-8E70-389D208E6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36526"/>
            <a:ext cx="12025336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3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71235"/>
            <a:ext cx="11737304" cy="67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9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13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2D7B83-0053-4C62-A9DB-C3D65D0F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0"/>
            <a:ext cx="11089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6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44AD8E-0ABD-4D45-A513-241477B6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5C444E-E6C6-4AE8-8306-91A976E95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0"/>
            <a:ext cx="107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3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15</a:t>
            </a:fld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4265DA4-4EF9-468A-AF91-9DAF6A7FE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00157"/>
            <a:ext cx="11305256" cy="6584950"/>
          </a:xfrm>
        </p:spPr>
      </p:pic>
    </p:spTree>
    <p:extLst>
      <p:ext uri="{BB962C8B-B14F-4D97-AF65-F5344CB8AC3E}">
        <p14:creationId xmlns:p14="http://schemas.microsoft.com/office/powerpoint/2010/main" val="348324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4C7B48-A398-467C-B1B1-F0E04473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F1306B-D147-4110-9820-5ADEA8996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0"/>
            <a:ext cx="11449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521280" cy="1210146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Структура причин смертности в РФ за 2019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916832"/>
            <a:ext cx="11175032" cy="4804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latin typeface="Arial Narrow" panose="020B0606020202030204" pitchFamily="34" charset="0"/>
              </a:rPr>
              <a:t>1. Сердечно-сосудистые заболевания-53 %</a:t>
            </a:r>
          </a:p>
          <a:p>
            <a:pPr marL="0" indent="0">
              <a:buNone/>
            </a:pPr>
            <a:r>
              <a:rPr lang="ru-RU" sz="4000" dirty="0">
                <a:latin typeface="Arial Narrow" panose="020B0606020202030204" pitchFamily="34" charset="0"/>
              </a:rPr>
              <a:t>2. Злокачественные новообразования-19 %</a:t>
            </a:r>
          </a:p>
          <a:p>
            <a:pPr marL="0" indent="0">
              <a:buNone/>
            </a:pPr>
            <a:r>
              <a:rPr lang="ru-RU" sz="4000" dirty="0">
                <a:latin typeface="Arial Narrow" panose="020B0606020202030204" pitchFamily="34" charset="0"/>
              </a:rPr>
              <a:t>3. Другие заболевания- 12 %</a:t>
            </a:r>
          </a:p>
          <a:p>
            <a:pPr marL="0" indent="0">
              <a:buNone/>
            </a:pPr>
            <a:r>
              <a:rPr lang="ru-RU" sz="4000" dirty="0">
                <a:latin typeface="Arial Narrow" panose="020B0606020202030204" pitchFamily="34" charset="0"/>
              </a:rPr>
              <a:t>4. Смертность от внешних причин – 8 %</a:t>
            </a:r>
          </a:p>
          <a:p>
            <a:pPr marL="0" indent="0">
              <a:buNone/>
            </a:pPr>
            <a:r>
              <a:rPr lang="ru-RU" sz="4000" dirty="0">
                <a:latin typeface="Arial Narrow" panose="020B0606020202030204" pitchFamily="34" charset="0"/>
              </a:rPr>
              <a:t>5. Болезни органов пищеварения -5 %</a:t>
            </a:r>
          </a:p>
          <a:p>
            <a:pPr marL="0" indent="0">
              <a:buNone/>
            </a:pPr>
            <a:r>
              <a:rPr lang="ru-RU" sz="4000" dirty="0">
                <a:latin typeface="Arial Narrow" panose="020B0606020202030204" pitchFamily="34" charset="0"/>
              </a:rPr>
              <a:t>6. Болезни органов дыхания – 3 %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7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368" y="6124"/>
            <a:ext cx="8291264" cy="9025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Законодательные основы охраны здоровья граждан и формирования здорового образа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940298"/>
            <a:ext cx="11881320" cy="578117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Новый текст Конституции РФ с поправками 2020 года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В статье </a:t>
            </a:r>
            <a:r>
              <a:rPr lang="ru-RU" sz="2400" b="1" dirty="0">
                <a:latin typeface="Arial Narrow" panose="020B0606020202030204" pitchFamily="34" charset="0"/>
              </a:rPr>
              <a:t>38 </a:t>
            </a:r>
            <a:r>
              <a:rPr lang="ru-RU" sz="2400" dirty="0">
                <a:latin typeface="Arial Narrow" panose="020B0606020202030204" pitchFamily="34" charset="0"/>
              </a:rPr>
              <a:t>говорится, что «материнство и детство, семья находятся под защитой государства»;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Статья </a:t>
            </a:r>
            <a:r>
              <a:rPr lang="ru-RU" sz="2400" b="1" dirty="0">
                <a:latin typeface="Arial Narrow" panose="020B0606020202030204" pitchFamily="34" charset="0"/>
              </a:rPr>
              <a:t>39</a:t>
            </a:r>
            <a:r>
              <a:rPr lang="ru-RU" sz="2400" dirty="0">
                <a:latin typeface="Arial Narrow" panose="020B0606020202030204" pitchFamily="34" charset="0"/>
              </a:rPr>
              <a:t> гарантирует «социальное обеспечение по возрасту, в случае болезни, инвалидности»;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Статья</a:t>
            </a:r>
            <a:r>
              <a:rPr lang="ru-RU" sz="2400" b="1" dirty="0">
                <a:latin typeface="Arial Narrow" panose="020B0606020202030204" pitchFamily="34" charset="0"/>
              </a:rPr>
              <a:t> 41 </a:t>
            </a:r>
            <a:r>
              <a:rPr lang="ru-RU" sz="2400" dirty="0">
                <a:latin typeface="Arial Narrow" panose="020B0606020202030204" pitchFamily="34" charset="0"/>
              </a:rPr>
              <a:t>является основной, посвященной проблемам здоровья. В ней, в частности, установлено: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• право каждого гражданина на охрану здоровья и медицинскую помощь,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• финансирование федеральных программ охраны и укрепления здоровья населения,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• поощрение деятельности, способствующей укреплению здоровья человека, развитию физической культуры и спорта, экологическому и санитарно-эпидемиологическому благополучию;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</a:rPr>
              <a:t>Статья </a:t>
            </a:r>
            <a:r>
              <a:rPr lang="ru-RU" sz="2400" b="1" dirty="0">
                <a:latin typeface="Arial Narrow" panose="020B0606020202030204" pitchFamily="34" charset="0"/>
              </a:rPr>
              <a:t>42</a:t>
            </a:r>
            <a:r>
              <a:rPr lang="ru-RU" sz="2400" dirty="0">
                <a:latin typeface="Arial Narrow" panose="020B0606020202030204" pitchFamily="34" charset="0"/>
              </a:rPr>
              <a:t> гарантирует право на «благоприятную окружающую среду».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73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523"/>
            <a:ext cx="12072664" cy="91621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Законодательные основы охраны здоровья граждан и формирования здорового образа жизни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11582400" cy="516468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2. ФЗ №323 от 21 ноября 2011 года «Об основах охраны здоровья граждан».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Статья 30. Профилактика заболеваний и формирование здорового образа жизни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1. Профилактика инфекционных заболеваний осуществляется органами государственной власти, органами местного самоуправления, работодателями, медицинскими организациями, общественными объединениями путем разработки и реализации системы правовых, экономических и социальных мер, направленных на предупреждение возникновения, распространения и раннее выявление таких заболеваний, в том числе в рамках программы государственных гарантий бесплатного оказания гражданам медицинской помощи, программы иммунопрофилактики инфекционных болезней в соответствии с </a:t>
            </a:r>
            <a:r>
              <a:rPr lang="ru-RU" dirty="0">
                <a:hlinkClick r:id="rId2" tooltip="Приказ Минздравсоцразвития РФ от 31.01.2011 N 51н &quot;Об утверждении национального календаря профилактических прививок и календаря профилактических прививок по эпидемическим показаниям&quot;"/>
              </a:rPr>
              <a:t>национальным календарем</a:t>
            </a:r>
            <a:r>
              <a:rPr lang="ru-RU" dirty="0"/>
              <a:t> профилактических прививок и </a:t>
            </a:r>
            <a:r>
              <a:rPr lang="ru-RU" dirty="0">
                <a:hlinkClick r:id="rId3" tooltip="Приказ Минздравсоцразвития РФ от 31.01.2011 N 51н &quot;Об утверждении национального календаря профилактических прививок и календаря профилактических прививок по эпидемическим показаниям&quot;"/>
              </a:rPr>
              <a:t>календарем</a:t>
            </a:r>
            <a:r>
              <a:rPr lang="ru-RU" dirty="0"/>
              <a:t> профилактических прививок по эпидемическим показаниям. 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2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B4EA7E-11BB-451E-9BEE-F9A9FB69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36526"/>
            <a:ext cx="11737304" cy="610078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Актуальность здорового образа жизни обусловлена возрастанием и изменением характера нагрузок на человеческий организм в связи с увеличением рисков техногенного и экологического характера и усложнением социальной структуры. В текущей ситуации забота о здоровье и самочувствии индивидуума связана с выживанием и сохранением человека как вида.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Здоровый образ жизни и его составляющие – это образ или стиль жизни, направленный на оздоровление и укрепление организма человека, профилактику различного рода заболеваний, поддержание здоровья на должном уровне.</a:t>
            </a: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r>
              <a:rPr lang="ru-RU" sz="2400" dirty="0">
                <a:latin typeface="Arial Narrow" panose="020B0606020202030204" pitchFamily="34" charset="0"/>
              </a:rPr>
              <a:t>Здоровый образ жизни – предпосылка и необходимое условие для полноценного развития самых разных сторон человеческой жизнедеятельности, достижения человеком активного долголетия, активного участия человека любого возраста в социальной, трудовой, семейной деятельности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4F2CE0-D57C-430C-B8AA-0D927E64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1245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Законодательные основы охраны здоровья граждан и формирования здорового образа жизни (продолжение</a:t>
            </a:r>
            <a:r>
              <a:rPr lang="ru-RU" sz="28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340768"/>
            <a:ext cx="12025336" cy="55172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2. Профилактика неинфекционных заболеваний осуществляется на популяционном, групповом и индивидуальном уровнях органами государственной власти, органами местного самоуправления, работодателями, медицинскими организациями, образовательными организациями и физкультурно-спортивными организациями, общественными объединениями путем разработки и реализации системы правовых, экономических и социальных мер, направленных на предупреждение возникновения, распространения и раннее выявление таких заболеваний, а также на снижение риска их развития, предупреждение и устранение отрицательного воздействия на здоровье факторов внутренней и внешней среды, формирование здорового образа жизни. </a:t>
            </a: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3. Формирование здорового образа жизни у граждан начиная с детского возраста обеспечивается путем проведения мероприятий, направленных на информирование граждан о факторах риска для их здоровья, формирование мотивации к ведению здорового образа жизни и создание условий для ведения здорового образа жизни, в том числе для занятий физической культурой и спортом.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600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511" y="135279"/>
            <a:ext cx="12097344" cy="128215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Приказ Министерства здравоохранения РФ от 30 сентября 2015 г. N 683н "Об утверждении Порядка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052736"/>
            <a:ext cx="11737304" cy="566874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endParaRPr lang="ru-RU" sz="4400" dirty="0">
              <a:latin typeface="Arial Narrow" panose="020B0606020202030204" pitchFamily="34" charset="0"/>
            </a:endParaRPr>
          </a:p>
          <a:p>
            <a:r>
              <a:rPr lang="ru-RU" sz="4400" dirty="0">
                <a:latin typeface="Arial Narrow" panose="020B0606020202030204" pitchFamily="34" charset="0"/>
              </a:rPr>
              <a:t>Утвержден Порядок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организациях.</a:t>
            </a:r>
          </a:p>
          <a:p>
            <a:endParaRPr lang="ru-RU" sz="4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4400" dirty="0">
                <a:latin typeface="Arial Narrow" panose="020B0606020202030204" pitchFamily="34" charset="0"/>
              </a:rPr>
              <a:t>Организация профилактики неинфекционных заболеваний и формирование здорового образа жизни осуществляются медицинскими организациями и их структурными подразделениями в соответствии с установленными: 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правилами организации деятельности отделения </a:t>
            </a:r>
            <a:r>
              <a:rPr lang="ru-RU" sz="4400" b="1" dirty="0">
                <a:latin typeface="Arial Narrow" panose="020B0606020202030204" pitchFamily="34" charset="0"/>
              </a:rPr>
              <a:t>(кабинета) медицинской профилактики для взрослых; 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рекомендуемыми штатными нормативами отделения (кабинета) медицинской профилактики для взрослых;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 стандартом оснащения отделения (кабинета) медицинской профилактики для взрослых; 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правилами организации деятельности </a:t>
            </a:r>
            <a:r>
              <a:rPr lang="ru-RU" sz="4400" b="1" dirty="0">
                <a:latin typeface="Arial Narrow" panose="020B0606020202030204" pitchFamily="34" charset="0"/>
              </a:rPr>
              <a:t>центра здоровья</a:t>
            </a:r>
            <a:r>
              <a:rPr lang="ru-RU" sz="44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 рекомендуемыми штатными нормативами центра здоровья;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 стандартом оснащения центра здоровья;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 правилами организации деятельности </a:t>
            </a:r>
            <a:r>
              <a:rPr lang="ru-RU" sz="4400" b="1" dirty="0">
                <a:latin typeface="Arial Narrow" panose="020B0606020202030204" pitchFamily="34" charset="0"/>
              </a:rPr>
              <a:t>центра медицинской профилактики</a:t>
            </a:r>
            <a:r>
              <a:rPr lang="ru-RU" sz="4400" dirty="0">
                <a:latin typeface="Arial Narrow" panose="020B0606020202030204" pitchFamily="34" charset="0"/>
              </a:rPr>
              <a:t>;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 рекомендуемыми штатными нормативами центра медицинской профилактики и стандартом оснащения центра медицинской профилактики.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491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A44576-11FF-4CBD-89EF-1BE05BB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7B1F49-53BA-4B3E-AD7F-2C0715872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-18277"/>
            <a:ext cx="5328592" cy="6858000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D2C6CBEA-E252-4B9E-89F5-07C8F27E4B23}"/>
              </a:ext>
            </a:extLst>
          </p:cNvPr>
          <p:cNvSpPr/>
          <p:nvPr/>
        </p:nvSpPr>
        <p:spPr>
          <a:xfrm>
            <a:off x="6672064" y="260648"/>
            <a:ext cx="468000" cy="468000"/>
          </a:xfrm>
          <a:custGeom>
            <a:avLst/>
            <a:gdLst>
              <a:gd name="connsiteX0" fmla="*/ 65988 w 490194"/>
              <a:gd name="connsiteY0" fmla="*/ 116606 h 455971"/>
              <a:gd name="connsiteX1" fmla="*/ 103695 w 490194"/>
              <a:gd name="connsiteY1" fmla="*/ 69472 h 455971"/>
              <a:gd name="connsiteX2" fmla="*/ 122549 w 490194"/>
              <a:gd name="connsiteY2" fmla="*/ 41191 h 455971"/>
              <a:gd name="connsiteX3" fmla="*/ 150829 w 490194"/>
              <a:gd name="connsiteY3" fmla="*/ 31765 h 455971"/>
              <a:gd name="connsiteX4" fmla="*/ 179110 w 490194"/>
              <a:gd name="connsiteY4" fmla="*/ 12911 h 455971"/>
              <a:gd name="connsiteX5" fmla="*/ 367646 w 490194"/>
              <a:gd name="connsiteY5" fmla="*/ 12911 h 455971"/>
              <a:gd name="connsiteX6" fmla="*/ 433633 w 490194"/>
              <a:gd name="connsiteY6" fmla="*/ 78899 h 455971"/>
              <a:gd name="connsiteX7" fmla="*/ 452487 w 490194"/>
              <a:gd name="connsiteY7" fmla="*/ 107179 h 455971"/>
              <a:gd name="connsiteX8" fmla="*/ 471341 w 490194"/>
              <a:gd name="connsiteY8" fmla="*/ 163740 h 455971"/>
              <a:gd name="connsiteX9" fmla="*/ 490194 w 490194"/>
              <a:gd name="connsiteY9" fmla="*/ 229727 h 455971"/>
              <a:gd name="connsiteX10" fmla="*/ 461914 w 490194"/>
              <a:gd name="connsiteY10" fmla="*/ 323995 h 455971"/>
              <a:gd name="connsiteX11" fmla="*/ 405353 w 490194"/>
              <a:gd name="connsiteY11" fmla="*/ 361703 h 455971"/>
              <a:gd name="connsiteX12" fmla="*/ 395926 w 490194"/>
              <a:gd name="connsiteY12" fmla="*/ 389983 h 455971"/>
              <a:gd name="connsiteX13" fmla="*/ 367646 w 490194"/>
              <a:gd name="connsiteY13" fmla="*/ 399410 h 455971"/>
              <a:gd name="connsiteX14" fmla="*/ 311085 w 490194"/>
              <a:gd name="connsiteY14" fmla="*/ 437117 h 455971"/>
              <a:gd name="connsiteX15" fmla="*/ 254524 w 490194"/>
              <a:gd name="connsiteY15" fmla="*/ 455971 h 455971"/>
              <a:gd name="connsiteX16" fmla="*/ 113122 w 490194"/>
              <a:gd name="connsiteY16" fmla="*/ 437117 h 455971"/>
              <a:gd name="connsiteX17" fmla="*/ 56561 w 490194"/>
              <a:gd name="connsiteY17" fmla="*/ 418264 h 455971"/>
              <a:gd name="connsiteX18" fmla="*/ 9427 w 490194"/>
              <a:gd name="connsiteY18" fmla="*/ 342849 h 455971"/>
              <a:gd name="connsiteX19" fmla="*/ 0 w 490194"/>
              <a:gd name="connsiteY19" fmla="*/ 314569 h 455971"/>
              <a:gd name="connsiteX20" fmla="*/ 28281 w 490194"/>
              <a:gd name="connsiteY20" fmla="*/ 135459 h 455971"/>
              <a:gd name="connsiteX21" fmla="*/ 47134 w 490194"/>
              <a:gd name="connsiteY21" fmla="*/ 107179 h 455971"/>
              <a:gd name="connsiteX22" fmla="*/ 65988 w 490194"/>
              <a:gd name="connsiteY22" fmla="*/ 116606 h 45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0194" h="455971">
                <a:moveTo>
                  <a:pt x="65988" y="116606"/>
                </a:moveTo>
                <a:cubicBezTo>
                  <a:pt x="75415" y="110321"/>
                  <a:pt x="91623" y="85568"/>
                  <a:pt x="103695" y="69472"/>
                </a:cubicBezTo>
                <a:cubicBezTo>
                  <a:pt x="110493" y="60408"/>
                  <a:pt x="113702" y="48269"/>
                  <a:pt x="122549" y="41191"/>
                </a:cubicBezTo>
                <a:cubicBezTo>
                  <a:pt x="130308" y="34984"/>
                  <a:pt x="141402" y="34907"/>
                  <a:pt x="150829" y="31765"/>
                </a:cubicBezTo>
                <a:cubicBezTo>
                  <a:pt x="160256" y="25480"/>
                  <a:pt x="168976" y="17978"/>
                  <a:pt x="179110" y="12911"/>
                </a:cubicBezTo>
                <a:cubicBezTo>
                  <a:pt x="234581" y="-14825"/>
                  <a:pt x="324422" y="10368"/>
                  <a:pt x="367646" y="12911"/>
                </a:cubicBezTo>
                <a:cubicBezTo>
                  <a:pt x="417423" y="29504"/>
                  <a:pt x="390413" y="14070"/>
                  <a:pt x="433633" y="78899"/>
                </a:cubicBezTo>
                <a:cubicBezTo>
                  <a:pt x="439918" y="88326"/>
                  <a:pt x="448904" y="96431"/>
                  <a:pt x="452487" y="107179"/>
                </a:cubicBezTo>
                <a:cubicBezTo>
                  <a:pt x="458772" y="126033"/>
                  <a:pt x="466521" y="144460"/>
                  <a:pt x="471341" y="163740"/>
                </a:cubicBezTo>
                <a:cubicBezTo>
                  <a:pt x="483177" y="211087"/>
                  <a:pt x="476670" y="189156"/>
                  <a:pt x="490194" y="229727"/>
                </a:cubicBezTo>
                <a:cubicBezTo>
                  <a:pt x="486421" y="244820"/>
                  <a:pt x="468799" y="319405"/>
                  <a:pt x="461914" y="323995"/>
                </a:cubicBezTo>
                <a:lnTo>
                  <a:pt x="405353" y="361703"/>
                </a:lnTo>
                <a:cubicBezTo>
                  <a:pt x="402211" y="371130"/>
                  <a:pt x="402952" y="382957"/>
                  <a:pt x="395926" y="389983"/>
                </a:cubicBezTo>
                <a:cubicBezTo>
                  <a:pt x="388900" y="397009"/>
                  <a:pt x="376332" y="394584"/>
                  <a:pt x="367646" y="399410"/>
                </a:cubicBezTo>
                <a:cubicBezTo>
                  <a:pt x="347838" y="410414"/>
                  <a:pt x="332581" y="429951"/>
                  <a:pt x="311085" y="437117"/>
                </a:cubicBezTo>
                <a:lnTo>
                  <a:pt x="254524" y="455971"/>
                </a:lnTo>
                <a:cubicBezTo>
                  <a:pt x="183643" y="449527"/>
                  <a:pt x="167435" y="453411"/>
                  <a:pt x="113122" y="437117"/>
                </a:cubicBezTo>
                <a:cubicBezTo>
                  <a:pt x="94087" y="431406"/>
                  <a:pt x="56561" y="418264"/>
                  <a:pt x="56561" y="418264"/>
                </a:cubicBezTo>
                <a:cubicBezTo>
                  <a:pt x="11745" y="388386"/>
                  <a:pt x="31864" y="410158"/>
                  <a:pt x="9427" y="342849"/>
                </a:cubicBezTo>
                <a:lnTo>
                  <a:pt x="0" y="314569"/>
                </a:lnTo>
                <a:cubicBezTo>
                  <a:pt x="2398" y="283398"/>
                  <a:pt x="620" y="176951"/>
                  <a:pt x="28281" y="135459"/>
                </a:cubicBezTo>
                <a:cubicBezTo>
                  <a:pt x="34565" y="126032"/>
                  <a:pt x="38287" y="114256"/>
                  <a:pt x="47134" y="107179"/>
                </a:cubicBezTo>
                <a:cubicBezTo>
                  <a:pt x="54893" y="100971"/>
                  <a:pt x="56561" y="122891"/>
                  <a:pt x="65988" y="116606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A73C79E-B447-45B6-BF56-DB0B13BCA017}"/>
              </a:ext>
            </a:extLst>
          </p:cNvPr>
          <p:cNvSpPr/>
          <p:nvPr/>
        </p:nvSpPr>
        <p:spPr>
          <a:xfrm>
            <a:off x="6672064" y="1124744"/>
            <a:ext cx="468000" cy="468000"/>
          </a:xfrm>
          <a:custGeom>
            <a:avLst/>
            <a:gdLst>
              <a:gd name="connsiteX0" fmla="*/ 65988 w 490194"/>
              <a:gd name="connsiteY0" fmla="*/ 116606 h 455971"/>
              <a:gd name="connsiteX1" fmla="*/ 103695 w 490194"/>
              <a:gd name="connsiteY1" fmla="*/ 69472 h 455971"/>
              <a:gd name="connsiteX2" fmla="*/ 122549 w 490194"/>
              <a:gd name="connsiteY2" fmla="*/ 41191 h 455971"/>
              <a:gd name="connsiteX3" fmla="*/ 150829 w 490194"/>
              <a:gd name="connsiteY3" fmla="*/ 31765 h 455971"/>
              <a:gd name="connsiteX4" fmla="*/ 179110 w 490194"/>
              <a:gd name="connsiteY4" fmla="*/ 12911 h 455971"/>
              <a:gd name="connsiteX5" fmla="*/ 367646 w 490194"/>
              <a:gd name="connsiteY5" fmla="*/ 12911 h 455971"/>
              <a:gd name="connsiteX6" fmla="*/ 433633 w 490194"/>
              <a:gd name="connsiteY6" fmla="*/ 78899 h 455971"/>
              <a:gd name="connsiteX7" fmla="*/ 452487 w 490194"/>
              <a:gd name="connsiteY7" fmla="*/ 107179 h 455971"/>
              <a:gd name="connsiteX8" fmla="*/ 471341 w 490194"/>
              <a:gd name="connsiteY8" fmla="*/ 163740 h 455971"/>
              <a:gd name="connsiteX9" fmla="*/ 490194 w 490194"/>
              <a:gd name="connsiteY9" fmla="*/ 229727 h 455971"/>
              <a:gd name="connsiteX10" fmla="*/ 461914 w 490194"/>
              <a:gd name="connsiteY10" fmla="*/ 323995 h 455971"/>
              <a:gd name="connsiteX11" fmla="*/ 405353 w 490194"/>
              <a:gd name="connsiteY11" fmla="*/ 361703 h 455971"/>
              <a:gd name="connsiteX12" fmla="*/ 395926 w 490194"/>
              <a:gd name="connsiteY12" fmla="*/ 389983 h 455971"/>
              <a:gd name="connsiteX13" fmla="*/ 367646 w 490194"/>
              <a:gd name="connsiteY13" fmla="*/ 399410 h 455971"/>
              <a:gd name="connsiteX14" fmla="*/ 311085 w 490194"/>
              <a:gd name="connsiteY14" fmla="*/ 437117 h 455971"/>
              <a:gd name="connsiteX15" fmla="*/ 254524 w 490194"/>
              <a:gd name="connsiteY15" fmla="*/ 455971 h 455971"/>
              <a:gd name="connsiteX16" fmla="*/ 113122 w 490194"/>
              <a:gd name="connsiteY16" fmla="*/ 437117 h 455971"/>
              <a:gd name="connsiteX17" fmla="*/ 56561 w 490194"/>
              <a:gd name="connsiteY17" fmla="*/ 418264 h 455971"/>
              <a:gd name="connsiteX18" fmla="*/ 9427 w 490194"/>
              <a:gd name="connsiteY18" fmla="*/ 342849 h 455971"/>
              <a:gd name="connsiteX19" fmla="*/ 0 w 490194"/>
              <a:gd name="connsiteY19" fmla="*/ 314569 h 455971"/>
              <a:gd name="connsiteX20" fmla="*/ 28281 w 490194"/>
              <a:gd name="connsiteY20" fmla="*/ 135459 h 455971"/>
              <a:gd name="connsiteX21" fmla="*/ 47134 w 490194"/>
              <a:gd name="connsiteY21" fmla="*/ 107179 h 455971"/>
              <a:gd name="connsiteX22" fmla="*/ 65988 w 490194"/>
              <a:gd name="connsiteY22" fmla="*/ 116606 h 45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0194" h="455971">
                <a:moveTo>
                  <a:pt x="65988" y="116606"/>
                </a:moveTo>
                <a:cubicBezTo>
                  <a:pt x="75415" y="110321"/>
                  <a:pt x="91623" y="85568"/>
                  <a:pt x="103695" y="69472"/>
                </a:cubicBezTo>
                <a:cubicBezTo>
                  <a:pt x="110493" y="60408"/>
                  <a:pt x="113702" y="48269"/>
                  <a:pt x="122549" y="41191"/>
                </a:cubicBezTo>
                <a:cubicBezTo>
                  <a:pt x="130308" y="34984"/>
                  <a:pt x="141402" y="34907"/>
                  <a:pt x="150829" y="31765"/>
                </a:cubicBezTo>
                <a:cubicBezTo>
                  <a:pt x="160256" y="25480"/>
                  <a:pt x="168976" y="17978"/>
                  <a:pt x="179110" y="12911"/>
                </a:cubicBezTo>
                <a:cubicBezTo>
                  <a:pt x="234581" y="-14825"/>
                  <a:pt x="324422" y="10368"/>
                  <a:pt x="367646" y="12911"/>
                </a:cubicBezTo>
                <a:cubicBezTo>
                  <a:pt x="417423" y="29504"/>
                  <a:pt x="390413" y="14070"/>
                  <a:pt x="433633" y="78899"/>
                </a:cubicBezTo>
                <a:cubicBezTo>
                  <a:pt x="439918" y="88326"/>
                  <a:pt x="448904" y="96431"/>
                  <a:pt x="452487" y="107179"/>
                </a:cubicBezTo>
                <a:cubicBezTo>
                  <a:pt x="458772" y="126033"/>
                  <a:pt x="466521" y="144460"/>
                  <a:pt x="471341" y="163740"/>
                </a:cubicBezTo>
                <a:cubicBezTo>
                  <a:pt x="483177" y="211087"/>
                  <a:pt x="476670" y="189156"/>
                  <a:pt x="490194" y="229727"/>
                </a:cubicBezTo>
                <a:cubicBezTo>
                  <a:pt x="486421" y="244820"/>
                  <a:pt x="468799" y="319405"/>
                  <a:pt x="461914" y="323995"/>
                </a:cubicBezTo>
                <a:lnTo>
                  <a:pt x="405353" y="361703"/>
                </a:lnTo>
                <a:cubicBezTo>
                  <a:pt x="402211" y="371130"/>
                  <a:pt x="402952" y="382957"/>
                  <a:pt x="395926" y="389983"/>
                </a:cubicBezTo>
                <a:cubicBezTo>
                  <a:pt x="388900" y="397009"/>
                  <a:pt x="376332" y="394584"/>
                  <a:pt x="367646" y="399410"/>
                </a:cubicBezTo>
                <a:cubicBezTo>
                  <a:pt x="347838" y="410414"/>
                  <a:pt x="332581" y="429951"/>
                  <a:pt x="311085" y="437117"/>
                </a:cubicBezTo>
                <a:lnTo>
                  <a:pt x="254524" y="455971"/>
                </a:lnTo>
                <a:cubicBezTo>
                  <a:pt x="183643" y="449527"/>
                  <a:pt x="167435" y="453411"/>
                  <a:pt x="113122" y="437117"/>
                </a:cubicBezTo>
                <a:cubicBezTo>
                  <a:pt x="94087" y="431406"/>
                  <a:pt x="56561" y="418264"/>
                  <a:pt x="56561" y="418264"/>
                </a:cubicBezTo>
                <a:cubicBezTo>
                  <a:pt x="11745" y="388386"/>
                  <a:pt x="31864" y="410158"/>
                  <a:pt x="9427" y="342849"/>
                </a:cubicBezTo>
                <a:lnTo>
                  <a:pt x="0" y="314569"/>
                </a:lnTo>
                <a:cubicBezTo>
                  <a:pt x="2398" y="283398"/>
                  <a:pt x="620" y="176951"/>
                  <a:pt x="28281" y="135459"/>
                </a:cubicBezTo>
                <a:cubicBezTo>
                  <a:pt x="34565" y="126032"/>
                  <a:pt x="38287" y="114256"/>
                  <a:pt x="47134" y="107179"/>
                </a:cubicBezTo>
                <a:cubicBezTo>
                  <a:pt x="54893" y="100971"/>
                  <a:pt x="56561" y="122891"/>
                  <a:pt x="65988" y="116606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9091194-1F3E-4E21-9993-8F4D375289E2}"/>
              </a:ext>
            </a:extLst>
          </p:cNvPr>
          <p:cNvSpPr/>
          <p:nvPr/>
        </p:nvSpPr>
        <p:spPr>
          <a:xfrm>
            <a:off x="6672064" y="2961000"/>
            <a:ext cx="468000" cy="468000"/>
          </a:xfrm>
          <a:custGeom>
            <a:avLst/>
            <a:gdLst>
              <a:gd name="connsiteX0" fmla="*/ 65988 w 490194"/>
              <a:gd name="connsiteY0" fmla="*/ 116606 h 455971"/>
              <a:gd name="connsiteX1" fmla="*/ 103695 w 490194"/>
              <a:gd name="connsiteY1" fmla="*/ 69472 h 455971"/>
              <a:gd name="connsiteX2" fmla="*/ 122549 w 490194"/>
              <a:gd name="connsiteY2" fmla="*/ 41191 h 455971"/>
              <a:gd name="connsiteX3" fmla="*/ 150829 w 490194"/>
              <a:gd name="connsiteY3" fmla="*/ 31765 h 455971"/>
              <a:gd name="connsiteX4" fmla="*/ 179110 w 490194"/>
              <a:gd name="connsiteY4" fmla="*/ 12911 h 455971"/>
              <a:gd name="connsiteX5" fmla="*/ 367646 w 490194"/>
              <a:gd name="connsiteY5" fmla="*/ 12911 h 455971"/>
              <a:gd name="connsiteX6" fmla="*/ 433633 w 490194"/>
              <a:gd name="connsiteY6" fmla="*/ 78899 h 455971"/>
              <a:gd name="connsiteX7" fmla="*/ 452487 w 490194"/>
              <a:gd name="connsiteY7" fmla="*/ 107179 h 455971"/>
              <a:gd name="connsiteX8" fmla="*/ 471341 w 490194"/>
              <a:gd name="connsiteY8" fmla="*/ 163740 h 455971"/>
              <a:gd name="connsiteX9" fmla="*/ 490194 w 490194"/>
              <a:gd name="connsiteY9" fmla="*/ 229727 h 455971"/>
              <a:gd name="connsiteX10" fmla="*/ 461914 w 490194"/>
              <a:gd name="connsiteY10" fmla="*/ 323995 h 455971"/>
              <a:gd name="connsiteX11" fmla="*/ 405353 w 490194"/>
              <a:gd name="connsiteY11" fmla="*/ 361703 h 455971"/>
              <a:gd name="connsiteX12" fmla="*/ 395926 w 490194"/>
              <a:gd name="connsiteY12" fmla="*/ 389983 h 455971"/>
              <a:gd name="connsiteX13" fmla="*/ 367646 w 490194"/>
              <a:gd name="connsiteY13" fmla="*/ 399410 h 455971"/>
              <a:gd name="connsiteX14" fmla="*/ 311085 w 490194"/>
              <a:gd name="connsiteY14" fmla="*/ 437117 h 455971"/>
              <a:gd name="connsiteX15" fmla="*/ 254524 w 490194"/>
              <a:gd name="connsiteY15" fmla="*/ 455971 h 455971"/>
              <a:gd name="connsiteX16" fmla="*/ 113122 w 490194"/>
              <a:gd name="connsiteY16" fmla="*/ 437117 h 455971"/>
              <a:gd name="connsiteX17" fmla="*/ 56561 w 490194"/>
              <a:gd name="connsiteY17" fmla="*/ 418264 h 455971"/>
              <a:gd name="connsiteX18" fmla="*/ 9427 w 490194"/>
              <a:gd name="connsiteY18" fmla="*/ 342849 h 455971"/>
              <a:gd name="connsiteX19" fmla="*/ 0 w 490194"/>
              <a:gd name="connsiteY19" fmla="*/ 314569 h 455971"/>
              <a:gd name="connsiteX20" fmla="*/ 28281 w 490194"/>
              <a:gd name="connsiteY20" fmla="*/ 135459 h 455971"/>
              <a:gd name="connsiteX21" fmla="*/ 47134 w 490194"/>
              <a:gd name="connsiteY21" fmla="*/ 107179 h 455971"/>
              <a:gd name="connsiteX22" fmla="*/ 65988 w 490194"/>
              <a:gd name="connsiteY22" fmla="*/ 116606 h 455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0194" h="455971">
                <a:moveTo>
                  <a:pt x="65988" y="116606"/>
                </a:moveTo>
                <a:cubicBezTo>
                  <a:pt x="75415" y="110321"/>
                  <a:pt x="91623" y="85568"/>
                  <a:pt x="103695" y="69472"/>
                </a:cubicBezTo>
                <a:cubicBezTo>
                  <a:pt x="110493" y="60408"/>
                  <a:pt x="113702" y="48269"/>
                  <a:pt x="122549" y="41191"/>
                </a:cubicBezTo>
                <a:cubicBezTo>
                  <a:pt x="130308" y="34984"/>
                  <a:pt x="141402" y="34907"/>
                  <a:pt x="150829" y="31765"/>
                </a:cubicBezTo>
                <a:cubicBezTo>
                  <a:pt x="160256" y="25480"/>
                  <a:pt x="168976" y="17978"/>
                  <a:pt x="179110" y="12911"/>
                </a:cubicBezTo>
                <a:cubicBezTo>
                  <a:pt x="234581" y="-14825"/>
                  <a:pt x="324422" y="10368"/>
                  <a:pt x="367646" y="12911"/>
                </a:cubicBezTo>
                <a:cubicBezTo>
                  <a:pt x="417423" y="29504"/>
                  <a:pt x="390413" y="14070"/>
                  <a:pt x="433633" y="78899"/>
                </a:cubicBezTo>
                <a:cubicBezTo>
                  <a:pt x="439918" y="88326"/>
                  <a:pt x="448904" y="96431"/>
                  <a:pt x="452487" y="107179"/>
                </a:cubicBezTo>
                <a:cubicBezTo>
                  <a:pt x="458772" y="126033"/>
                  <a:pt x="466521" y="144460"/>
                  <a:pt x="471341" y="163740"/>
                </a:cubicBezTo>
                <a:cubicBezTo>
                  <a:pt x="483177" y="211087"/>
                  <a:pt x="476670" y="189156"/>
                  <a:pt x="490194" y="229727"/>
                </a:cubicBezTo>
                <a:cubicBezTo>
                  <a:pt x="486421" y="244820"/>
                  <a:pt x="468799" y="319405"/>
                  <a:pt x="461914" y="323995"/>
                </a:cubicBezTo>
                <a:lnTo>
                  <a:pt x="405353" y="361703"/>
                </a:lnTo>
                <a:cubicBezTo>
                  <a:pt x="402211" y="371130"/>
                  <a:pt x="402952" y="382957"/>
                  <a:pt x="395926" y="389983"/>
                </a:cubicBezTo>
                <a:cubicBezTo>
                  <a:pt x="388900" y="397009"/>
                  <a:pt x="376332" y="394584"/>
                  <a:pt x="367646" y="399410"/>
                </a:cubicBezTo>
                <a:cubicBezTo>
                  <a:pt x="347838" y="410414"/>
                  <a:pt x="332581" y="429951"/>
                  <a:pt x="311085" y="437117"/>
                </a:cubicBezTo>
                <a:lnTo>
                  <a:pt x="254524" y="455971"/>
                </a:lnTo>
                <a:cubicBezTo>
                  <a:pt x="183643" y="449527"/>
                  <a:pt x="167435" y="453411"/>
                  <a:pt x="113122" y="437117"/>
                </a:cubicBezTo>
                <a:cubicBezTo>
                  <a:pt x="94087" y="431406"/>
                  <a:pt x="56561" y="418264"/>
                  <a:pt x="56561" y="418264"/>
                </a:cubicBezTo>
                <a:cubicBezTo>
                  <a:pt x="11745" y="388386"/>
                  <a:pt x="31864" y="410158"/>
                  <a:pt x="9427" y="342849"/>
                </a:cubicBezTo>
                <a:lnTo>
                  <a:pt x="0" y="314569"/>
                </a:lnTo>
                <a:cubicBezTo>
                  <a:pt x="2398" y="283398"/>
                  <a:pt x="620" y="176951"/>
                  <a:pt x="28281" y="135459"/>
                </a:cubicBezTo>
                <a:cubicBezTo>
                  <a:pt x="34565" y="126032"/>
                  <a:pt x="38287" y="114256"/>
                  <a:pt x="47134" y="107179"/>
                </a:cubicBezTo>
                <a:cubicBezTo>
                  <a:pt x="54893" y="100971"/>
                  <a:pt x="56561" y="122891"/>
                  <a:pt x="65988" y="116606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F656649E-D6D1-462B-9A15-E5998A64BFF6}"/>
              </a:ext>
            </a:extLst>
          </p:cNvPr>
          <p:cNvSpPr/>
          <p:nvPr/>
        </p:nvSpPr>
        <p:spPr>
          <a:xfrm>
            <a:off x="2523242" y="113046"/>
            <a:ext cx="716437" cy="565684"/>
          </a:xfrm>
          <a:custGeom>
            <a:avLst/>
            <a:gdLst>
              <a:gd name="connsiteX0" fmla="*/ 0 w 716437"/>
              <a:gd name="connsiteY0" fmla="*/ 207465 h 565684"/>
              <a:gd name="connsiteX1" fmla="*/ 9427 w 716437"/>
              <a:gd name="connsiteY1" fmla="*/ 254599 h 565684"/>
              <a:gd name="connsiteX2" fmla="*/ 18854 w 716437"/>
              <a:gd name="connsiteY2" fmla="*/ 348867 h 565684"/>
              <a:gd name="connsiteX3" fmla="*/ 37707 w 716437"/>
              <a:gd name="connsiteY3" fmla="*/ 405428 h 565684"/>
              <a:gd name="connsiteX4" fmla="*/ 84841 w 716437"/>
              <a:gd name="connsiteY4" fmla="*/ 490269 h 565684"/>
              <a:gd name="connsiteX5" fmla="*/ 103695 w 716437"/>
              <a:gd name="connsiteY5" fmla="*/ 518550 h 565684"/>
              <a:gd name="connsiteX6" fmla="*/ 113122 w 716437"/>
              <a:gd name="connsiteY6" fmla="*/ 546830 h 565684"/>
              <a:gd name="connsiteX7" fmla="*/ 141402 w 716437"/>
              <a:gd name="connsiteY7" fmla="*/ 565684 h 565684"/>
              <a:gd name="connsiteX8" fmla="*/ 150829 w 716437"/>
              <a:gd name="connsiteY8" fmla="*/ 537403 h 565684"/>
              <a:gd name="connsiteX9" fmla="*/ 216817 w 716437"/>
              <a:gd name="connsiteY9" fmla="*/ 452562 h 565684"/>
              <a:gd name="connsiteX10" fmla="*/ 263951 w 716437"/>
              <a:gd name="connsiteY10" fmla="*/ 377148 h 565684"/>
              <a:gd name="connsiteX11" fmla="*/ 348792 w 716437"/>
              <a:gd name="connsiteY11" fmla="*/ 254599 h 565684"/>
              <a:gd name="connsiteX12" fmla="*/ 377072 w 716437"/>
              <a:gd name="connsiteY12" fmla="*/ 226319 h 565684"/>
              <a:gd name="connsiteX13" fmla="*/ 424206 w 716437"/>
              <a:gd name="connsiteY13" fmla="*/ 169758 h 565684"/>
              <a:gd name="connsiteX14" fmla="*/ 461914 w 716437"/>
              <a:gd name="connsiteY14" fmla="*/ 122624 h 565684"/>
              <a:gd name="connsiteX15" fmla="*/ 480767 w 716437"/>
              <a:gd name="connsiteY15" fmla="*/ 94344 h 565684"/>
              <a:gd name="connsiteX16" fmla="*/ 537328 w 716437"/>
              <a:gd name="connsiteY16" fmla="*/ 56636 h 565684"/>
              <a:gd name="connsiteX17" fmla="*/ 546755 w 716437"/>
              <a:gd name="connsiteY17" fmla="*/ 28356 h 565684"/>
              <a:gd name="connsiteX18" fmla="*/ 603316 w 716437"/>
              <a:gd name="connsiteY18" fmla="*/ 9502 h 565684"/>
              <a:gd name="connsiteX19" fmla="*/ 716437 w 716437"/>
              <a:gd name="connsiteY19" fmla="*/ 76 h 5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6437" h="565684">
                <a:moveTo>
                  <a:pt x="0" y="207465"/>
                </a:moveTo>
                <a:cubicBezTo>
                  <a:pt x="3142" y="223176"/>
                  <a:pt x="7309" y="238717"/>
                  <a:pt x="9427" y="254599"/>
                </a:cubicBezTo>
                <a:cubicBezTo>
                  <a:pt x="13601" y="285901"/>
                  <a:pt x="13034" y="317828"/>
                  <a:pt x="18854" y="348867"/>
                </a:cubicBezTo>
                <a:cubicBezTo>
                  <a:pt x="22516" y="368400"/>
                  <a:pt x="31423" y="386574"/>
                  <a:pt x="37707" y="405428"/>
                </a:cubicBezTo>
                <a:cubicBezTo>
                  <a:pt x="54299" y="455204"/>
                  <a:pt x="41624" y="425443"/>
                  <a:pt x="84841" y="490269"/>
                </a:cubicBezTo>
                <a:cubicBezTo>
                  <a:pt x="91126" y="499696"/>
                  <a:pt x="100112" y="507802"/>
                  <a:pt x="103695" y="518550"/>
                </a:cubicBezTo>
                <a:cubicBezTo>
                  <a:pt x="106837" y="527977"/>
                  <a:pt x="106915" y="539071"/>
                  <a:pt x="113122" y="546830"/>
                </a:cubicBezTo>
                <a:cubicBezTo>
                  <a:pt x="120200" y="555677"/>
                  <a:pt x="131975" y="559399"/>
                  <a:pt x="141402" y="565684"/>
                </a:cubicBezTo>
                <a:cubicBezTo>
                  <a:pt x="144544" y="556257"/>
                  <a:pt x="146003" y="546089"/>
                  <a:pt x="150829" y="537403"/>
                </a:cubicBezTo>
                <a:cubicBezTo>
                  <a:pt x="179017" y="486664"/>
                  <a:pt x="182465" y="486914"/>
                  <a:pt x="216817" y="452562"/>
                </a:cubicBezTo>
                <a:cubicBezTo>
                  <a:pt x="253642" y="378910"/>
                  <a:pt x="215000" y="450573"/>
                  <a:pt x="263951" y="377148"/>
                </a:cubicBezTo>
                <a:cubicBezTo>
                  <a:pt x="296955" y="327642"/>
                  <a:pt x="300861" y="302530"/>
                  <a:pt x="348792" y="254599"/>
                </a:cubicBezTo>
                <a:cubicBezTo>
                  <a:pt x="358219" y="245172"/>
                  <a:pt x="369323" y="237167"/>
                  <a:pt x="377072" y="226319"/>
                </a:cubicBezTo>
                <a:cubicBezTo>
                  <a:pt x="420564" y="165431"/>
                  <a:pt x="368455" y="206927"/>
                  <a:pt x="424206" y="169758"/>
                </a:cubicBezTo>
                <a:cubicBezTo>
                  <a:pt x="442559" y="114702"/>
                  <a:pt x="419273" y="165265"/>
                  <a:pt x="461914" y="122624"/>
                </a:cubicBezTo>
                <a:cubicBezTo>
                  <a:pt x="469925" y="114613"/>
                  <a:pt x="472241" y="101804"/>
                  <a:pt x="480767" y="94344"/>
                </a:cubicBezTo>
                <a:cubicBezTo>
                  <a:pt x="497820" y="79423"/>
                  <a:pt x="537328" y="56636"/>
                  <a:pt x="537328" y="56636"/>
                </a:cubicBezTo>
                <a:cubicBezTo>
                  <a:pt x="540470" y="47209"/>
                  <a:pt x="538669" y="34132"/>
                  <a:pt x="546755" y="28356"/>
                </a:cubicBezTo>
                <a:cubicBezTo>
                  <a:pt x="562927" y="16805"/>
                  <a:pt x="583596" y="11967"/>
                  <a:pt x="603316" y="9502"/>
                </a:cubicBezTo>
                <a:cubicBezTo>
                  <a:pt x="691202" y="-1483"/>
                  <a:pt x="653396" y="76"/>
                  <a:pt x="716437" y="7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3C296603-6EBC-4596-8375-6FBA73BE2845}"/>
              </a:ext>
            </a:extLst>
          </p:cNvPr>
          <p:cNvSpPr/>
          <p:nvPr/>
        </p:nvSpPr>
        <p:spPr>
          <a:xfrm>
            <a:off x="2523241" y="1027060"/>
            <a:ext cx="716437" cy="565684"/>
          </a:xfrm>
          <a:custGeom>
            <a:avLst/>
            <a:gdLst>
              <a:gd name="connsiteX0" fmla="*/ 0 w 716437"/>
              <a:gd name="connsiteY0" fmla="*/ 207465 h 565684"/>
              <a:gd name="connsiteX1" fmla="*/ 9427 w 716437"/>
              <a:gd name="connsiteY1" fmla="*/ 254599 h 565684"/>
              <a:gd name="connsiteX2" fmla="*/ 18854 w 716437"/>
              <a:gd name="connsiteY2" fmla="*/ 348867 h 565684"/>
              <a:gd name="connsiteX3" fmla="*/ 37707 w 716437"/>
              <a:gd name="connsiteY3" fmla="*/ 405428 h 565684"/>
              <a:gd name="connsiteX4" fmla="*/ 84841 w 716437"/>
              <a:gd name="connsiteY4" fmla="*/ 490269 h 565684"/>
              <a:gd name="connsiteX5" fmla="*/ 103695 w 716437"/>
              <a:gd name="connsiteY5" fmla="*/ 518550 h 565684"/>
              <a:gd name="connsiteX6" fmla="*/ 113122 w 716437"/>
              <a:gd name="connsiteY6" fmla="*/ 546830 h 565684"/>
              <a:gd name="connsiteX7" fmla="*/ 141402 w 716437"/>
              <a:gd name="connsiteY7" fmla="*/ 565684 h 565684"/>
              <a:gd name="connsiteX8" fmla="*/ 150829 w 716437"/>
              <a:gd name="connsiteY8" fmla="*/ 537403 h 565684"/>
              <a:gd name="connsiteX9" fmla="*/ 216817 w 716437"/>
              <a:gd name="connsiteY9" fmla="*/ 452562 h 565684"/>
              <a:gd name="connsiteX10" fmla="*/ 263951 w 716437"/>
              <a:gd name="connsiteY10" fmla="*/ 377148 h 565684"/>
              <a:gd name="connsiteX11" fmla="*/ 348792 w 716437"/>
              <a:gd name="connsiteY11" fmla="*/ 254599 h 565684"/>
              <a:gd name="connsiteX12" fmla="*/ 377072 w 716437"/>
              <a:gd name="connsiteY12" fmla="*/ 226319 h 565684"/>
              <a:gd name="connsiteX13" fmla="*/ 424206 w 716437"/>
              <a:gd name="connsiteY13" fmla="*/ 169758 h 565684"/>
              <a:gd name="connsiteX14" fmla="*/ 461914 w 716437"/>
              <a:gd name="connsiteY14" fmla="*/ 122624 h 565684"/>
              <a:gd name="connsiteX15" fmla="*/ 480767 w 716437"/>
              <a:gd name="connsiteY15" fmla="*/ 94344 h 565684"/>
              <a:gd name="connsiteX16" fmla="*/ 537328 w 716437"/>
              <a:gd name="connsiteY16" fmla="*/ 56636 h 565684"/>
              <a:gd name="connsiteX17" fmla="*/ 546755 w 716437"/>
              <a:gd name="connsiteY17" fmla="*/ 28356 h 565684"/>
              <a:gd name="connsiteX18" fmla="*/ 603316 w 716437"/>
              <a:gd name="connsiteY18" fmla="*/ 9502 h 565684"/>
              <a:gd name="connsiteX19" fmla="*/ 716437 w 716437"/>
              <a:gd name="connsiteY19" fmla="*/ 76 h 5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6437" h="565684">
                <a:moveTo>
                  <a:pt x="0" y="207465"/>
                </a:moveTo>
                <a:cubicBezTo>
                  <a:pt x="3142" y="223176"/>
                  <a:pt x="7309" y="238717"/>
                  <a:pt x="9427" y="254599"/>
                </a:cubicBezTo>
                <a:cubicBezTo>
                  <a:pt x="13601" y="285901"/>
                  <a:pt x="13034" y="317828"/>
                  <a:pt x="18854" y="348867"/>
                </a:cubicBezTo>
                <a:cubicBezTo>
                  <a:pt x="22516" y="368400"/>
                  <a:pt x="31423" y="386574"/>
                  <a:pt x="37707" y="405428"/>
                </a:cubicBezTo>
                <a:cubicBezTo>
                  <a:pt x="54299" y="455204"/>
                  <a:pt x="41624" y="425443"/>
                  <a:pt x="84841" y="490269"/>
                </a:cubicBezTo>
                <a:cubicBezTo>
                  <a:pt x="91126" y="499696"/>
                  <a:pt x="100112" y="507802"/>
                  <a:pt x="103695" y="518550"/>
                </a:cubicBezTo>
                <a:cubicBezTo>
                  <a:pt x="106837" y="527977"/>
                  <a:pt x="106915" y="539071"/>
                  <a:pt x="113122" y="546830"/>
                </a:cubicBezTo>
                <a:cubicBezTo>
                  <a:pt x="120200" y="555677"/>
                  <a:pt x="131975" y="559399"/>
                  <a:pt x="141402" y="565684"/>
                </a:cubicBezTo>
                <a:cubicBezTo>
                  <a:pt x="144544" y="556257"/>
                  <a:pt x="146003" y="546089"/>
                  <a:pt x="150829" y="537403"/>
                </a:cubicBezTo>
                <a:cubicBezTo>
                  <a:pt x="179017" y="486664"/>
                  <a:pt x="182465" y="486914"/>
                  <a:pt x="216817" y="452562"/>
                </a:cubicBezTo>
                <a:cubicBezTo>
                  <a:pt x="253642" y="378910"/>
                  <a:pt x="215000" y="450573"/>
                  <a:pt x="263951" y="377148"/>
                </a:cubicBezTo>
                <a:cubicBezTo>
                  <a:pt x="296955" y="327642"/>
                  <a:pt x="300861" y="302530"/>
                  <a:pt x="348792" y="254599"/>
                </a:cubicBezTo>
                <a:cubicBezTo>
                  <a:pt x="358219" y="245172"/>
                  <a:pt x="369323" y="237167"/>
                  <a:pt x="377072" y="226319"/>
                </a:cubicBezTo>
                <a:cubicBezTo>
                  <a:pt x="420564" y="165431"/>
                  <a:pt x="368455" y="206927"/>
                  <a:pt x="424206" y="169758"/>
                </a:cubicBezTo>
                <a:cubicBezTo>
                  <a:pt x="442559" y="114702"/>
                  <a:pt x="419273" y="165265"/>
                  <a:pt x="461914" y="122624"/>
                </a:cubicBezTo>
                <a:cubicBezTo>
                  <a:pt x="469925" y="114613"/>
                  <a:pt x="472241" y="101804"/>
                  <a:pt x="480767" y="94344"/>
                </a:cubicBezTo>
                <a:cubicBezTo>
                  <a:pt x="497820" y="79423"/>
                  <a:pt x="537328" y="56636"/>
                  <a:pt x="537328" y="56636"/>
                </a:cubicBezTo>
                <a:cubicBezTo>
                  <a:pt x="540470" y="47209"/>
                  <a:pt x="538669" y="34132"/>
                  <a:pt x="546755" y="28356"/>
                </a:cubicBezTo>
                <a:cubicBezTo>
                  <a:pt x="562927" y="16805"/>
                  <a:pt x="583596" y="11967"/>
                  <a:pt x="603316" y="9502"/>
                </a:cubicBezTo>
                <a:cubicBezTo>
                  <a:pt x="691202" y="-1483"/>
                  <a:pt x="653396" y="76"/>
                  <a:pt x="716437" y="7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C74C01EB-CE75-4742-AB88-E480E4DC778B}"/>
              </a:ext>
            </a:extLst>
          </p:cNvPr>
          <p:cNvSpPr/>
          <p:nvPr/>
        </p:nvSpPr>
        <p:spPr>
          <a:xfrm>
            <a:off x="2523240" y="2961000"/>
            <a:ext cx="716437" cy="565684"/>
          </a:xfrm>
          <a:custGeom>
            <a:avLst/>
            <a:gdLst>
              <a:gd name="connsiteX0" fmla="*/ 0 w 716437"/>
              <a:gd name="connsiteY0" fmla="*/ 207465 h 565684"/>
              <a:gd name="connsiteX1" fmla="*/ 9427 w 716437"/>
              <a:gd name="connsiteY1" fmla="*/ 254599 h 565684"/>
              <a:gd name="connsiteX2" fmla="*/ 18854 w 716437"/>
              <a:gd name="connsiteY2" fmla="*/ 348867 h 565684"/>
              <a:gd name="connsiteX3" fmla="*/ 37707 w 716437"/>
              <a:gd name="connsiteY3" fmla="*/ 405428 h 565684"/>
              <a:gd name="connsiteX4" fmla="*/ 84841 w 716437"/>
              <a:gd name="connsiteY4" fmla="*/ 490269 h 565684"/>
              <a:gd name="connsiteX5" fmla="*/ 103695 w 716437"/>
              <a:gd name="connsiteY5" fmla="*/ 518550 h 565684"/>
              <a:gd name="connsiteX6" fmla="*/ 113122 w 716437"/>
              <a:gd name="connsiteY6" fmla="*/ 546830 h 565684"/>
              <a:gd name="connsiteX7" fmla="*/ 141402 w 716437"/>
              <a:gd name="connsiteY7" fmla="*/ 565684 h 565684"/>
              <a:gd name="connsiteX8" fmla="*/ 150829 w 716437"/>
              <a:gd name="connsiteY8" fmla="*/ 537403 h 565684"/>
              <a:gd name="connsiteX9" fmla="*/ 216817 w 716437"/>
              <a:gd name="connsiteY9" fmla="*/ 452562 h 565684"/>
              <a:gd name="connsiteX10" fmla="*/ 263951 w 716437"/>
              <a:gd name="connsiteY10" fmla="*/ 377148 h 565684"/>
              <a:gd name="connsiteX11" fmla="*/ 348792 w 716437"/>
              <a:gd name="connsiteY11" fmla="*/ 254599 h 565684"/>
              <a:gd name="connsiteX12" fmla="*/ 377072 w 716437"/>
              <a:gd name="connsiteY12" fmla="*/ 226319 h 565684"/>
              <a:gd name="connsiteX13" fmla="*/ 424206 w 716437"/>
              <a:gd name="connsiteY13" fmla="*/ 169758 h 565684"/>
              <a:gd name="connsiteX14" fmla="*/ 461914 w 716437"/>
              <a:gd name="connsiteY14" fmla="*/ 122624 h 565684"/>
              <a:gd name="connsiteX15" fmla="*/ 480767 w 716437"/>
              <a:gd name="connsiteY15" fmla="*/ 94344 h 565684"/>
              <a:gd name="connsiteX16" fmla="*/ 537328 w 716437"/>
              <a:gd name="connsiteY16" fmla="*/ 56636 h 565684"/>
              <a:gd name="connsiteX17" fmla="*/ 546755 w 716437"/>
              <a:gd name="connsiteY17" fmla="*/ 28356 h 565684"/>
              <a:gd name="connsiteX18" fmla="*/ 603316 w 716437"/>
              <a:gd name="connsiteY18" fmla="*/ 9502 h 565684"/>
              <a:gd name="connsiteX19" fmla="*/ 716437 w 716437"/>
              <a:gd name="connsiteY19" fmla="*/ 76 h 5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6437" h="565684">
                <a:moveTo>
                  <a:pt x="0" y="207465"/>
                </a:moveTo>
                <a:cubicBezTo>
                  <a:pt x="3142" y="223176"/>
                  <a:pt x="7309" y="238717"/>
                  <a:pt x="9427" y="254599"/>
                </a:cubicBezTo>
                <a:cubicBezTo>
                  <a:pt x="13601" y="285901"/>
                  <a:pt x="13034" y="317828"/>
                  <a:pt x="18854" y="348867"/>
                </a:cubicBezTo>
                <a:cubicBezTo>
                  <a:pt x="22516" y="368400"/>
                  <a:pt x="31423" y="386574"/>
                  <a:pt x="37707" y="405428"/>
                </a:cubicBezTo>
                <a:cubicBezTo>
                  <a:pt x="54299" y="455204"/>
                  <a:pt x="41624" y="425443"/>
                  <a:pt x="84841" y="490269"/>
                </a:cubicBezTo>
                <a:cubicBezTo>
                  <a:pt x="91126" y="499696"/>
                  <a:pt x="100112" y="507802"/>
                  <a:pt x="103695" y="518550"/>
                </a:cubicBezTo>
                <a:cubicBezTo>
                  <a:pt x="106837" y="527977"/>
                  <a:pt x="106915" y="539071"/>
                  <a:pt x="113122" y="546830"/>
                </a:cubicBezTo>
                <a:cubicBezTo>
                  <a:pt x="120200" y="555677"/>
                  <a:pt x="131975" y="559399"/>
                  <a:pt x="141402" y="565684"/>
                </a:cubicBezTo>
                <a:cubicBezTo>
                  <a:pt x="144544" y="556257"/>
                  <a:pt x="146003" y="546089"/>
                  <a:pt x="150829" y="537403"/>
                </a:cubicBezTo>
                <a:cubicBezTo>
                  <a:pt x="179017" y="486664"/>
                  <a:pt x="182465" y="486914"/>
                  <a:pt x="216817" y="452562"/>
                </a:cubicBezTo>
                <a:cubicBezTo>
                  <a:pt x="253642" y="378910"/>
                  <a:pt x="215000" y="450573"/>
                  <a:pt x="263951" y="377148"/>
                </a:cubicBezTo>
                <a:cubicBezTo>
                  <a:pt x="296955" y="327642"/>
                  <a:pt x="300861" y="302530"/>
                  <a:pt x="348792" y="254599"/>
                </a:cubicBezTo>
                <a:cubicBezTo>
                  <a:pt x="358219" y="245172"/>
                  <a:pt x="369323" y="237167"/>
                  <a:pt x="377072" y="226319"/>
                </a:cubicBezTo>
                <a:cubicBezTo>
                  <a:pt x="420564" y="165431"/>
                  <a:pt x="368455" y="206927"/>
                  <a:pt x="424206" y="169758"/>
                </a:cubicBezTo>
                <a:cubicBezTo>
                  <a:pt x="442559" y="114702"/>
                  <a:pt x="419273" y="165265"/>
                  <a:pt x="461914" y="122624"/>
                </a:cubicBezTo>
                <a:cubicBezTo>
                  <a:pt x="469925" y="114613"/>
                  <a:pt x="472241" y="101804"/>
                  <a:pt x="480767" y="94344"/>
                </a:cubicBezTo>
                <a:cubicBezTo>
                  <a:pt x="497820" y="79423"/>
                  <a:pt x="537328" y="56636"/>
                  <a:pt x="537328" y="56636"/>
                </a:cubicBezTo>
                <a:cubicBezTo>
                  <a:pt x="540470" y="47209"/>
                  <a:pt x="538669" y="34132"/>
                  <a:pt x="546755" y="28356"/>
                </a:cubicBezTo>
                <a:cubicBezTo>
                  <a:pt x="562927" y="16805"/>
                  <a:pt x="583596" y="11967"/>
                  <a:pt x="603316" y="9502"/>
                </a:cubicBezTo>
                <a:cubicBezTo>
                  <a:pt x="691202" y="-1483"/>
                  <a:pt x="653396" y="76"/>
                  <a:pt x="716437" y="7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2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BD53EF-A979-4C33-B303-B7956F6F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23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41BFCB-A0EE-4361-9878-ABE02DB7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0"/>
            <a:ext cx="11449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24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72A3D9-F84B-4288-BFB7-ABC530D7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5F6AA6-4DB5-4412-93D3-2062E586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0"/>
            <a:ext cx="11305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E423E1-05AE-4700-88E5-BDD60637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68263"/>
            <a:ext cx="11521280" cy="672147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Задачей федерального </a:t>
            </a:r>
            <a:r>
              <a:rPr lang="ru-RU" sz="2800" b="1" dirty="0">
                <a:latin typeface="Arial Narrow" panose="020B0606020202030204" pitchFamily="34" charset="0"/>
              </a:rPr>
              <a:t>проекта «Старшее поколение» </a:t>
            </a:r>
            <a:r>
              <a:rPr lang="ru-RU" sz="2800" dirty="0">
                <a:latin typeface="Arial Narrow" panose="020B0606020202030204" pitchFamily="34" charset="0"/>
              </a:rPr>
              <a:t>является создание условий для активного долголетия, разработка и реализация программ системной поддержки и повышения качества жизни старшего поколения. Ключевые направления развития потенциала активного долголетия в данном федеральном проекте включают: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 1) меры по увеличению периода активного долголетия и продолжительности здоровой жизни;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 2) создание системы долговременного ухода за гражданами старшего поколения и инвалидами;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 3) содействие приведению в надлежащее состояние в субъектах Российской Федерации организаций социального обслуживания, а также ликвидации в них очередей;</a:t>
            </a:r>
          </a:p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 4) организацию мероприятий по профессиональному обучению и дополнительному профессиональному образованию лиц предпенсионного возраста.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1AE3A9-852D-4F2E-A409-515821E0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86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81763F-A7EB-489F-9D8C-255B05BD9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434181"/>
            <a:ext cx="11593288" cy="598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В целях реализации положений Стратегии развития здравоохранения в Российской Федерации на период до 2025 года вышел Приказ Министерства здравоохранения Российской Федерации от 15 января 2020 года №8 </a:t>
            </a:r>
          </a:p>
          <a:p>
            <a:pPr marL="0" indent="0"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«Стратегия формирования здорового образа жизни населения, профилактики и контроля неинфекционных заболеваний на период до 2025 года».</a:t>
            </a:r>
          </a:p>
          <a:p>
            <a:pPr marL="0" indent="0">
              <a:buNone/>
            </a:pPr>
            <a:endParaRPr lang="ru-RU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Целью Стратегии является снижение заболеваемости и предотвратимой смертности от неинфекционных заболеваний, увеличение ожидаемой продолжительности здоровой жизни за счет увеличения доли лиц, ведущих здоровый образ жизни</a:t>
            </a:r>
            <a:r>
              <a:rPr lang="ru-RU" sz="24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67F702-9942-4C7B-9425-045A8222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26</a:t>
            </a:fld>
            <a:endParaRPr lang="ru-RU" dirty="0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DFA6E54A-EA18-4CE2-8620-FC483F47B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9" y="3717032"/>
            <a:ext cx="3839151" cy="28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42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81763F-A7EB-489F-9D8C-255B05BD9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525"/>
            <a:ext cx="12072664" cy="67214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Основные направления решения задач Стратегии: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Формирование здорового образа жизни населения и профилактика неинфекционных заболеваний осуществляется путем: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1 формирования органами государственной власти субъектов Российской Федерации и органами местного самоуправления среды, способствующей ведению здорового образа жизни, посредством разработки и реализации региональных и муниципальных программ общественного здоровья;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2 выявления и тиражирования лучших муниципальных и региональных программ общественного здоровья;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3 повышения ответственности работодателей за здоровье работников через систему экономических и иных стимулов, разработки и принятия корпоративных программ по укреплению здоровья;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4 совершенствования деятельности медицинских организаций и их структурных подразделений, осуществляющих профилактику неинфекционных заболеваний, включая внедрение новой модели центров общественного здоровья;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5 разработки и реализации мероприятий, направленных на формирование здорового образа жизни у детей и молодежи;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6 повышения эффективности преподавания основ здорового образа жизни и профилактики неинфекционных заболеваний в рамках школьной программы;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7 создания условий, обеспечивающих возможность вести здоровый образ жизни, систематически заниматься физической культурой и спортом;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67F702-9942-4C7B-9425-045A8222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22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81763F-A7EB-489F-9D8C-255B05BD9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36525"/>
            <a:ext cx="11881320" cy="67214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Основные направления решения задач Стратегии: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8 повышения уровня профессиональной подготовки специалистов по вопросам формирования здорового образа жизни, профилактики и контроля неинфекционных заболеваний (общественного здоровья);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9 проведения коммуникационных кампаний, направленных на повышение ответственности граждан за свое здоровье, осознание ценности человеческой жизни и здоровья, формирование культуры здоровья в различных возрастных и социальных группах;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10 разработки и реализации программ информирования беременных и рожениц по вопросам укрепления здоровья матери и ребенка, включая важность грудного вскармливания;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11 разработки нормативных правовых мер, направленных на повышение защищенности граждан от воздействия табачного дыма и последствий потребления табака, а также сокращения бремени заболеваний и социальных последствий, связанных с потреблением алкоголя;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12 снижения избыточного потребления гражданами соли, сахара, насыщенных жиров;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13 увеличения потребления овощей и фруктов, пищевых волокон, рыбы и морепродуктов;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14 ликвидации </a:t>
            </a:r>
            <a:r>
              <a:rPr lang="ru-RU" sz="2400" dirty="0" err="1">
                <a:latin typeface="Arial Narrow" panose="020B0606020202030204" pitchFamily="34" charset="0"/>
              </a:rPr>
              <a:t>микронутриентной</a:t>
            </a:r>
            <a:r>
              <a:rPr lang="ru-RU" sz="2400" dirty="0">
                <a:latin typeface="Arial Narrow" panose="020B0606020202030204" pitchFamily="34" charset="0"/>
              </a:rPr>
              <a:t> недостаточности, прежде всего, дефицита йода;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15 разработки программ популяризации рационального питания;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16 разработки мер по стимулированию предпринимательства и государственно-частного партнерства в области формирования здорового образа жизни и профилактики неинфекционных заболеваний;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67F702-9942-4C7B-9425-045A8222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662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81763F-A7EB-489F-9D8C-255B05BD9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36525"/>
            <a:ext cx="11809312" cy="6721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Arial Narrow" panose="020B0606020202030204" pitchFamily="34" charset="0"/>
              </a:rPr>
              <a:t>Основные направления решения задач Стратегии: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17 разработки и реализации мер по укреплению психического здоровья, включая профилактику жестокого обращения и суицидов;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18 разработки и реализации комплекса мер по профилактике суицида среди несовершеннолетних;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19 совершенствования системы организации питания детей в образовательных организациях;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20 разработки и реализации мероприятий по профилактике хронических неинфекционных заболеваний у людей старшего возраста, включающих повышение физической активности данной категории граждан, сокращения потребления ими алкоголя и табака;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21 увеличения охвата населения мероприятиями по укреплению здоровья с участием общественных организаций, в том числе профессиональных союзов и объединений работодателей;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22 проведения прикладных и фундаментальных научных исследований в области общественного здоровья.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67F702-9942-4C7B-9425-045A8222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0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15DA5-5AA9-478D-B825-58375AF1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</a:t>
            </a:fld>
            <a:endParaRPr lang="ru-RU" dirty="0"/>
          </a:p>
        </p:txBody>
      </p:sp>
      <p:pic>
        <p:nvPicPr>
          <p:cNvPr id="1026" name="Picture 2" descr="https://image3.slideserve.com/5996314/slide3-l.jpg">
            <a:extLst>
              <a:ext uri="{FF2B5EF4-FFF2-40B4-BE49-F238E27FC236}">
                <a16:creationId xmlns:a16="http://schemas.microsoft.com/office/drawing/2014/main" id="{F700E440-36E8-4122-B1ED-A409C2EFB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-10991"/>
            <a:ext cx="10945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76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4275FF-4852-4C3B-A41E-D61A2CB3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30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AA9C00-BF94-403A-947F-D5E1005B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76088"/>
            <a:ext cx="10742984" cy="62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3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449272" cy="185821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Понятие «образ жизни»</a:t>
            </a:r>
            <a:r>
              <a:rPr lang="ru-RU" sz="2800" dirty="0">
                <a:latin typeface="Arial Narrow" panose="020B0606020202030204" pitchFamily="34" charset="0"/>
              </a:rPr>
              <a:t>— определенный тип жизнедеятельности человека, включающий в себя совокупность различных видов деятельности, поведение человека в повседневной жизни.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2564905"/>
            <a:ext cx="11161240" cy="4018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 Narrow" panose="020B0606020202030204" pitchFamily="34" charset="0"/>
              </a:rPr>
              <a:t>Составляют аспекты: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 трудовая,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социальная,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интеллектуальная (психологическая уста­новка, характер умственной деятельности),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физическая и </a:t>
            </a:r>
          </a:p>
          <a:p>
            <a:r>
              <a:rPr lang="ru-RU" sz="2800" dirty="0">
                <a:latin typeface="Arial Narrow" panose="020B0606020202030204" pitchFamily="34" charset="0"/>
              </a:rPr>
              <a:t>меди­цинская активность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36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75203"/>
            <a:ext cx="7859216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Характеристики образа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980728"/>
            <a:ext cx="11737304" cy="568863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Уровень жизни</a:t>
            </a:r>
            <a:r>
              <a:rPr lang="ru-RU" sz="2800" dirty="0">
                <a:latin typeface="Arial Narrow" panose="020B0606020202030204" pitchFamily="34" charset="0"/>
              </a:rPr>
              <a:t> понимается как экономическая категория, выра­жающая степень удовлетворения материальных, духовных потребно­стей людей, обеспеченности потребительскими благами (размер зар­платы, реальный доход, жилищные условия, уровень образования и т. д.). </a:t>
            </a:r>
          </a:p>
          <a:p>
            <a:r>
              <a:rPr lang="ru-RU" sz="2800" b="1" dirty="0">
                <a:latin typeface="Arial Narrow" panose="020B0606020202030204" pitchFamily="34" charset="0"/>
              </a:rPr>
              <a:t>Качество жизни </a:t>
            </a:r>
            <a:r>
              <a:rPr lang="ru-RU" sz="2800" dirty="0">
                <a:latin typeface="Arial Narrow" panose="020B0606020202030204" pitchFamily="34" charset="0"/>
              </a:rPr>
              <a:t>— это социологическая категория, выражаю­щая качество удовлетворения материальных и культурных потребнос­тей людей (качество питания, качество и модность одежды, качество образования, структура досуга, уровень стрессовых состояний и т. д.). </a:t>
            </a:r>
          </a:p>
          <a:p>
            <a:r>
              <a:rPr lang="ru-RU" sz="2800" b="1" dirty="0">
                <a:latin typeface="Arial Narrow" panose="020B0606020202030204" pitchFamily="34" charset="0"/>
              </a:rPr>
              <a:t>Стиль жизни</a:t>
            </a:r>
            <a:r>
              <a:rPr lang="ru-RU" sz="2800" dirty="0">
                <a:latin typeface="Arial Narrow" panose="020B0606020202030204" pitchFamily="34" charset="0"/>
              </a:rPr>
              <a:t> — это социально-психологическая категория, вы­ражающая определенный тип поведения людей, субъективная сторона человеческой деятельности, мо­тивы, решения, поступки, повседневное поведение человека, семьи, социальных групп.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473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809312" cy="178621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Здоровый образ жизни в медицинской деятельности — </a:t>
            </a:r>
            <a:r>
              <a:rPr lang="ru-RU" sz="2800" dirty="0">
                <a:latin typeface="Arial Narrow" panose="020B0606020202030204" pitchFamily="34" charset="0"/>
              </a:rPr>
              <a:t>это комплекс оздоровительных меро­приятий, обеспечивающий гармоничное развитие и укрепление здоровья, повышение работоспособности людей, продление их творческого долголетия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2348880"/>
            <a:ext cx="11593288" cy="4372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>
                <a:latin typeface="Arial Narrow" panose="020B0606020202030204" pitchFamily="34" charset="0"/>
              </a:rPr>
              <a:t>основные компоненты: </a:t>
            </a:r>
          </a:p>
          <a:p>
            <a:pPr lvl="0"/>
            <a:r>
              <a:rPr lang="ru-RU" sz="3000" dirty="0">
                <a:latin typeface="Arial Narrow" panose="020B0606020202030204" pitchFamily="34" charset="0"/>
              </a:rPr>
              <a:t>рациональное питание, </a:t>
            </a:r>
          </a:p>
          <a:p>
            <a:pPr lvl="0"/>
            <a:r>
              <a:rPr lang="ru-RU" sz="3000" dirty="0">
                <a:latin typeface="Arial Narrow" panose="020B0606020202030204" pitchFamily="34" charset="0"/>
              </a:rPr>
              <a:t>лич­ную гигиену, </a:t>
            </a:r>
          </a:p>
          <a:p>
            <a:pPr lvl="0"/>
            <a:r>
              <a:rPr lang="ru-RU" sz="3000" dirty="0">
                <a:latin typeface="Arial Narrow" panose="020B0606020202030204" pitchFamily="34" charset="0"/>
              </a:rPr>
              <a:t>отказ от вредных привычек, </a:t>
            </a:r>
          </a:p>
          <a:p>
            <a:pPr lvl="0"/>
            <a:r>
              <a:rPr lang="ru-RU" sz="3000" dirty="0">
                <a:latin typeface="Arial Narrow" panose="020B0606020202030204" pitchFamily="34" charset="0"/>
              </a:rPr>
              <a:t>зака­ливание, </a:t>
            </a:r>
          </a:p>
          <a:p>
            <a:pPr lvl="0"/>
            <a:r>
              <a:rPr lang="ru-RU" sz="3000" dirty="0">
                <a:latin typeface="Arial Narrow" panose="020B0606020202030204" pitchFamily="34" charset="0"/>
              </a:rPr>
              <a:t>оптимальный двигательный режим</a:t>
            </a:r>
          </a:p>
          <a:p>
            <a:r>
              <a:rPr lang="ru-RU" sz="3000" dirty="0">
                <a:latin typeface="Arial Narrow" panose="020B0606020202030204" pitchFamily="34" charset="0"/>
              </a:rPr>
              <a:t>рациональный суточный режим – режим дня</a:t>
            </a:r>
            <a:r>
              <a:rPr lang="ru-RU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25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91264" cy="135416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людей может быть оптимизировано за счет обогащенных, функциональных продуктов и биологически активных добавок к пище </a:t>
            </a:r>
          </a:p>
        </p:txBody>
      </p:sp>
      <p:pic>
        <p:nvPicPr>
          <p:cNvPr id="1026" name="Picture 2" descr="http://doomplanet.ru/wp-content/uploads/image9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916832"/>
            <a:ext cx="7632848" cy="44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132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392" y="2276872"/>
            <a:ext cx="11247040" cy="3993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Arial Narrow" panose="020B0606020202030204" pitchFamily="34" charset="0"/>
              </a:rPr>
              <a:t>Это раздел гигиены, изучающий и разрабатывающий нормы и правила (принципы) предупреждения заболеваний, сохранения и укрепления здоровья на индивидуальном уровне путем соблюдения гигиенических требований в повседневной жизни и деятельности. Личная гигиена не только составляет основу ЗОЖ, но и делает эффективными первичную и вторичную профилактику разных заболеваний.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344" y="338328"/>
            <a:ext cx="11881320" cy="193854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Личная гигиена </a:t>
            </a:r>
            <a:r>
              <a:rPr lang="ru-RU" sz="3200" dirty="0">
                <a:latin typeface="Arial Narrow" panose="020B0606020202030204" pitchFamily="34" charset="0"/>
              </a:rPr>
              <a:t>является системообразующим элементом формирования и обеспечения здорового образа жизни </a:t>
            </a:r>
            <a:r>
              <a:rPr lang="ru-RU" sz="3200" b="1" dirty="0">
                <a:latin typeface="Arial Narrow" panose="020B0606020202030204" pitchFamily="34" charset="0"/>
              </a:rPr>
              <a:t>(ЗОЖ) </a:t>
            </a:r>
            <a:r>
              <a:rPr lang="ru-RU" sz="3200" dirty="0">
                <a:latin typeface="Arial Narrow" panose="020B0606020202030204" pitchFamily="34" charset="0"/>
              </a:rPr>
              <a:t>каждого человека.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67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7368" y="1700808"/>
            <a:ext cx="11449271" cy="4608512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Arial Narrow" panose="020B0606020202030204" pitchFamily="34" charset="0"/>
              </a:rPr>
              <a:t>степени независимости от окружающих;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 уровня культуры;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 социально-экономического статуса;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 уровня общего развития;</a:t>
            </a:r>
          </a:p>
          <a:p>
            <a:r>
              <a:rPr lang="ru-RU" sz="4400" dirty="0">
                <a:latin typeface="Arial Narrow" panose="020B0606020202030204" pitchFamily="34" charset="0"/>
              </a:rPr>
              <a:t> степени индивидуальной потребности.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Соблюдение правил личной гигиены зависит от: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97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 Narrow" panose="020B0606020202030204" pitchFamily="34" charset="0"/>
                <a:cs typeface="Arial" panose="020B0604020202020204" pitchFamily="34" charset="0"/>
              </a:rPr>
              <a:t>1. Гигиена тела</a:t>
            </a:r>
          </a:p>
          <a:p>
            <a:r>
              <a:rPr lang="ru-RU" sz="4000" dirty="0">
                <a:latin typeface="Arial Narrow" panose="020B0606020202030204" pitchFamily="34" charset="0"/>
                <a:cs typeface="Arial" panose="020B0604020202020204" pitchFamily="34" charset="0"/>
              </a:rPr>
              <a:t>2.Гигиена волос</a:t>
            </a:r>
          </a:p>
          <a:p>
            <a:r>
              <a:rPr lang="ru-RU" sz="4000" dirty="0">
                <a:latin typeface="Arial Narrow" panose="020B0606020202030204" pitchFamily="34" charset="0"/>
                <a:cs typeface="Arial" panose="020B0604020202020204" pitchFamily="34" charset="0"/>
              </a:rPr>
              <a:t>3.гигиена полости рта</a:t>
            </a:r>
          </a:p>
          <a:p>
            <a:r>
              <a:rPr lang="ru-RU" sz="4000" dirty="0">
                <a:latin typeface="Arial Narrow" panose="020B0606020202030204" pitchFamily="34" charset="0"/>
                <a:cs typeface="Arial" panose="020B0604020202020204" pitchFamily="34" charset="0"/>
              </a:rPr>
              <a:t>4. Гигиена половых органов</a:t>
            </a:r>
          </a:p>
          <a:p>
            <a:r>
              <a:rPr lang="ru-RU" sz="4000" dirty="0">
                <a:latin typeface="Arial Narrow" panose="020B0606020202030204" pitchFamily="34" charset="0"/>
                <a:cs typeface="Arial" panose="020B0604020202020204" pitchFamily="34" charset="0"/>
              </a:rPr>
              <a:t>5. Гигиена жилища</a:t>
            </a:r>
          </a:p>
          <a:p>
            <a:r>
              <a:rPr lang="ru-RU" sz="4000" dirty="0">
                <a:latin typeface="Arial Narrow" panose="020B0606020202030204" pitchFamily="34" charset="0"/>
                <a:cs typeface="Arial" panose="020B0604020202020204" pitchFamily="34" charset="0"/>
              </a:rPr>
              <a:t>6. Гигиена нательного белья и одежды и обуви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19256" cy="79208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Arial Narrow" panose="020B0606020202030204" pitchFamily="34" charset="0"/>
                <a:cs typeface="Arial" panose="020B0604020202020204" pitchFamily="34" charset="0"/>
              </a:rPr>
              <a:t>Правила личной гигиены: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073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b.exdat.com/tw_files2/urls_9/3/d-265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32656"/>
            <a:ext cx="1065718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413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Narrow" panose="020B0606020202030204" pitchFamily="34" charset="0"/>
              </a:rPr>
              <a:t>Отсутствие вредных привычек</a:t>
            </a:r>
          </a:p>
        </p:txBody>
      </p:sp>
      <p:pic>
        <p:nvPicPr>
          <p:cNvPr id="4" name="Picture 2" descr="http://kuldoshina.ru/wp-content/uploads/2012/04/x_b89501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600201"/>
            <a:ext cx="33843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352" y="1700808"/>
            <a:ext cx="60486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Вредная привычка</a:t>
            </a:r>
            <a:r>
              <a:rPr lang="ru-RU" sz="3200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- это автоматически повторяющееся многое число раз действие, причем действие это вредоносное с точки зрения общественного блага, окружающих или здоровья самого человека. 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47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Narrow" panose="020B0606020202030204" pitchFamily="34" charset="0"/>
              </a:rPr>
              <a:t>Здоровье с позиций ВОЗ.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ru-RU" dirty="0">
                <a:latin typeface="Arial Narrow" panose="020B0606020202030204" pitchFamily="34" charset="0"/>
              </a:rPr>
              <a:t>По уставу ВОЗ, «Здоровье — это не только отсутствие болезни как таковой или физических недостатков, а состояние полного физического, душевного и социального благополучия».</a:t>
            </a:r>
            <a:r>
              <a:rPr lang="ru-RU" baseline="30000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Однако это определение не может быть использовано для оценки здоровья на популяционном и индивидуальном уровне. По мнению ВОЗ, в медико-санитарной статистике под здоровьем на индивидуальном уровне понимается отсутствие выявленных расстройств и заболеваний, а на популяционном — процесс снижения уровня смертности, заболеваемости и инвалидности.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478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737304" cy="18002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Закаливание</a:t>
            </a:r>
            <a:r>
              <a:rPr lang="ru-RU" sz="2800" dirty="0"/>
              <a:t> — это система мероприятий, направленных на повы­шение устойчивости организма к различным воздействиям окружа­ющей среды (тепла, холода, солнца, атмосферного давления)</a:t>
            </a:r>
          </a:p>
        </p:txBody>
      </p:sp>
      <p:pic>
        <p:nvPicPr>
          <p:cNvPr id="4" name="Picture 2" descr="http://mamapedia.com.ua/UploadImages/zakalivanie-det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132857"/>
            <a:ext cx="7128792" cy="44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933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328" y="24978"/>
            <a:ext cx="1214467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Arial Narrow" panose="020B0606020202030204" pitchFamily="34" charset="0"/>
              </a:rPr>
              <a:t>Основные гигиенические принципы закаливания </a:t>
            </a:r>
          </a:p>
          <a:p>
            <a:r>
              <a:rPr lang="ru-RU" sz="1500" b="1" dirty="0">
                <a:latin typeface="Arial Narrow" panose="020B0606020202030204" pitchFamily="34" charset="0"/>
              </a:rPr>
              <a:t>Закаливание </a:t>
            </a:r>
            <a:r>
              <a:rPr lang="ru-RU" sz="1500" dirty="0">
                <a:latin typeface="Arial Narrow" panose="020B0606020202030204" pitchFamily="34" charset="0"/>
              </a:rPr>
              <a:t>– не простая процедура, это система педагогических, социальных и гигиенических мероприятий, направленных на повышение устойчивости организма к неблагоприятным воздействиям различных метеорологических факторов (холода, тепла, солнечной радиации, пониженного атмосферного давления). Закаливание организма – мощное оздоровительное средство, которое не лечит, а предупреждает болезнь, и в этом его важнейшая  профилактическая роль. Установлено, что систематическое закаливание снижает вероятность простудных заболеваний в четыре раза,  и даже исключает их возникновение.</a:t>
            </a:r>
          </a:p>
          <a:p>
            <a:endParaRPr lang="ru-RU" sz="900" dirty="0">
              <a:latin typeface="Arial Narrow" panose="020B0606020202030204" pitchFamily="34" charset="0"/>
            </a:endParaRPr>
          </a:p>
          <a:p>
            <a:r>
              <a:rPr lang="ru-RU" sz="1500" dirty="0">
                <a:latin typeface="Arial Narrow" panose="020B0606020202030204" pitchFamily="34" charset="0"/>
              </a:rPr>
              <a:t>Для того, чтобы закаливание принесло свой положительный эффект, следует соблюдать </a:t>
            </a:r>
            <a:r>
              <a:rPr lang="ru-RU" sz="1500" b="1" dirty="0">
                <a:latin typeface="Arial Narrow" panose="020B0606020202030204" pitchFamily="34" charset="0"/>
              </a:rPr>
              <a:t>основные принципы:</a:t>
            </a:r>
            <a:endParaRPr lang="ru-RU" sz="1500" dirty="0">
              <a:latin typeface="Arial Narrow" panose="020B0606020202030204" pitchFamily="34" charset="0"/>
            </a:endParaRPr>
          </a:p>
          <a:p>
            <a:r>
              <a:rPr lang="ru-RU" sz="1500" b="1" i="1" dirty="0">
                <a:latin typeface="Arial Narrow" panose="020B0606020202030204" pitchFamily="34" charset="0"/>
              </a:rPr>
              <a:t>1.</a:t>
            </a:r>
            <a:r>
              <a:rPr lang="ru-RU" sz="1500" dirty="0">
                <a:latin typeface="Arial Narrow" panose="020B0606020202030204" pitchFamily="34" charset="0"/>
              </a:rPr>
              <a:t> </a:t>
            </a:r>
            <a:r>
              <a:rPr lang="ru-RU" sz="1500" b="1" i="1" dirty="0">
                <a:latin typeface="Arial Narrow" panose="020B0606020202030204" pitchFamily="34" charset="0"/>
              </a:rPr>
              <a:t>Постепенность увеличения закаливающих процедур.</a:t>
            </a:r>
            <a:r>
              <a:rPr lang="ru-RU" sz="1500" dirty="0">
                <a:latin typeface="Arial Narrow" panose="020B0606020202030204" pitchFamily="34" charset="0"/>
              </a:rPr>
              <a:t> Переход от менее сильных воздействий к более сильным должен осуществляться постепенно, с учетом состояния организма и характера его ответных реакций на применяемое воздействие.</a:t>
            </a:r>
          </a:p>
          <a:p>
            <a:r>
              <a:rPr lang="ru-RU" sz="1500" b="1" i="1" dirty="0">
                <a:latin typeface="Arial Narrow" panose="020B0606020202030204" pitchFamily="34" charset="0"/>
              </a:rPr>
              <a:t>2.</a:t>
            </a:r>
            <a:r>
              <a:rPr lang="ru-RU" sz="1500" dirty="0">
                <a:latin typeface="Arial Narrow" panose="020B0606020202030204" pitchFamily="34" charset="0"/>
              </a:rPr>
              <a:t> </a:t>
            </a:r>
            <a:r>
              <a:rPr lang="ru-RU" sz="1500" b="1" i="1" dirty="0">
                <a:latin typeface="Arial Narrow" panose="020B0606020202030204" pitchFamily="34" charset="0"/>
              </a:rPr>
              <a:t>Систематичность. </a:t>
            </a:r>
            <a:r>
              <a:rPr lang="ru-RU" sz="1500" dirty="0">
                <a:latin typeface="Arial Narrow" panose="020B0606020202030204" pitchFamily="34" charset="0"/>
              </a:rPr>
              <a:t>Закаливание организма должно проводиться систематически, изо дня в день в течение всего года независимо  от погодных условий и без длительных перерывов.</a:t>
            </a:r>
          </a:p>
          <a:p>
            <a:r>
              <a:rPr lang="ru-RU" sz="1500" b="1" i="1" dirty="0">
                <a:latin typeface="Arial Narrow" panose="020B0606020202030204" pitchFamily="34" charset="0"/>
              </a:rPr>
              <a:t>3.</a:t>
            </a:r>
            <a:r>
              <a:rPr lang="ru-RU" sz="1500" dirty="0">
                <a:latin typeface="Arial Narrow" panose="020B0606020202030204" pitchFamily="34" charset="0"/>
              </a:rPr>
              <a:t> </a:t>
            </a:r>
            <a:r>
              <a:rPr lang="ru-RU" sz="1500" b="1" i="1" dirty="0">
                <a:latin typeface="Arial Narrow" panose="020B0606020202030204" pitchFamily="34" charset="0"/>
              </a:rPr>
              <a:t>Последовательность.</a:t>
            </a:r>
            <a:r>
              <a:rPr lang="ru-RU" sz="1500" dirty="0">
                <a:latin typeface="Arial Narrow" panose="020B0606020202030204" pitchFamily="34" charset="0"/>
              </a:rPr>
              <a:t> Первоначально рекомендуются воздушные ванны, затем, по мере привыкания, следует переход к водным процедурам и солнечным ваннам.</a:t>
            </a:r>
          </a:p>
          <a:p>
            <a:r>
              <a:rPr lang="ru-RU" sz="1500" b="1" i="1" dirty="0">
                <a:latin typeface="Arial Narrow" panose="020B0606020202030204" pitchFamily="34" charset="0"/>
              </a:rPr>
              <a:t>4.</a:t>
            </a:r>
            <a:r>
              <a:rPr lang="ru-RU" sz="1500" dirty="0">
                <a:latin typeface="Arial Narrow" panose="020B0606020202030204" pitchFamily="34" charset="0"/>
              </a:rPr>
              <a:t> </a:t>
            </a:r>
            <a:r>
              <a:rPr lang="ru-RU" sz="1500" b="1" i="1" dirty="0">
                <a:latin typeface="Arial Narrow" panose="020B0606020202030204" pitchFamily="34" charset="0"/>
              </a:rPr>
              <a:t>Комплексность.</a:t>
            </a:r>
            <a:r>
              <a:rPr lang="ru-RU" sz="1500" dirty="0">
                <a:latin typeface="Arial Narrow" panose="020B0606020202030204" pitchFamily="34" charset="0"/>
              </a:rPr>
              <a:t> Специальные закаливающие процедуры лишь тогда дают нужные результаты, когда они сочетаются с другими мероприятиями в повседневной жизни, направленными на укрепление здоровья (прогулки, утренняя гимнастика, проветривание помещений, физкультурные занятия).</a:t>
            </a:r>
          </a:p>
          <a:p>
            <a:r>
              <a:rPr lang="ru-RU" sz="1500" b="1" i="1" dirty="0">
                <a:latin typeface="Arial Narrow" panose="020B0606020202030204" pitchFamily="34" charset="0"/>
              </a:rPr>
              <a:t>5.</a:t>
            </a:r>
            <a:r>
              <a:rPr lang="ru-RU" sz="1500" dirty="0">
                <a:latin typeface="Arial Narrow" panose="020B0606020202030204" pitchFamily="34" charset="0"/>
              </a:rPr>
              <a:t> </a:t>
            </a:r>
            <a:r>
              <a:rPr lang="ru-RU" sz="1500" b="1" i="1" dirty="0">
                <a:latin typeface="Arial Narrow" panose="020B0606020202030204" pitchFamily="34" charset="0"/>
              </a:rPr>
              <a:t>Учет индивидуальных особенностей, возраста и состояния здоровья.</a:t>
            </a:r>
            <a:r>
              <a:rPr lang="ru-RU" sz="1500" b="1" dirty="0">
                <a:latin typeface="Arial Narrow" panose="020B0606020202030204" pitchFamily="34" charset="0"/>
              </a:rPr>
              <a:t> </a:t>
            </a:r>
            <a:r>
              <a:rPr lang="ru-RU" sz="1500" dirty="0">
                <a:latin typeface="Arial Narrow" panose="020B0606020202030204" pitchFamily="34" charset="0"/>
              </a:rPr>
              <a:t>Прежде, чем начинать закаливание, необходимо проконсультироваться с врачом для определения физического и психического состояния. Кроме того, врач подбирает оптимальный комплекс закаливающих процедур.</a:t>
            </a:r>
          </a:p>
          <a:p>
            <a:r>
              <a:rPr lang="ru-RU" sz="1500" b="1" i="1" dirty="0">
                <a:latin typeface="Arial Narrow" panose="020B0606020202030204" pitchFamily="34" charset="0"/>
              </a:rPr>
              <a:t>6. Позитивность.</a:t>
            </a:r>
            <a:r>
              <a:rPr lang="ru-RU" sz="1500" dirty="0">
                <a:latin typeface="Arial Narrow" panose="020B0606020202030204" pitchFamily="34" charset="0"/>
              </a:rPr>
              <a:t> Все закаливающие процедуры должны проводиться на фоне положительных эмоций, тогда они проходят намного  эффективнее </a:t>
            </a:r>
          </a:p>
          <a:p>
            <a:r>
              <a:rPr lang="ru-RU" sz="1500" b="1" i="1" dirty="0">
                <a:latin typeface="Arial Narrow" panose="020B0606020202030204" pitchFamily="34" charset="0"/>
              </a:rPr>
              <a:t>7. Контролируемость.</a:t>
            </a:r>
            <a:r>
              <a:rPr lang="ru-RU" sz="1500" b="1" dirty="0">
                <a:latin typeface="Arial Narrow" panose="020B0606020202030204" pitchFamily="34" charset="0"/>
              </a:rPr>
              <a:t> </a:t>
            </a:r>
            <a:r>
              <a:rPr lang="ru-RU" sz="1500" dirty="0">
                <a:latin typeface="Arial Narrow" panose="020B0606020202030204" pitchFamily="34" charset="0"/>
              </a:rPr>
              <a:t>Важным фактором оценки эффективности закаливания является врачебный и самоконтроль. Самоконтроль  проводится с учетом следующих показателей: общее самочувствие, масса тела, пульс, аппетит, сон. Показателями правильного закаливания и его положительных факторов являются крепкий сон, хороший аппетит, повышенная работоспособность, бодрое самочувствие, положительные эмоции и т.п.</a:t>
            </a:r>
          </a:p>
          <a:p>
            <a:r>
              <a:rPr lang="ru-RU" sz="1500" b="1" i="1" dirty="0">
                <a:latin typeface="Arial Narrow" panose="020B0606020202030204" pitchFamily="34" charset="0"/>
              </a:rPr>
              <a:t>8. Адекватность.</a:t>
            </a:r>
            <a:r>
              <a:rPr lang="ru-RU" sz="1500" dirty="0">
                <a:latin typeface="Arial Narrow" panose="020B0606020202030204" pitchFamily="34" charset="0"/>
              </a:rPr>
              <a:t> В закаливании придерживаться этого принципа просто необходимо.</a:t>
            </a:r>
          </a:p>
          <a:p>
            <a:r>
              <a:rPr lang="ru-RU" sz="1500" b="1" i="1" dirty="0">
                <a:latin typeface="Arial Narrow" panose="020B0606020202030204" pitchFamily="34" charset="0"/>
              </a:rPr>
              <a:t>9. Активность.</a:t>
            </a:r>
            <a:r>
              <a:rPr lang="ru-RU" sz="1500" dirty="0">
                <a:latin typeface="Arial Narrow" panose="020B0606020202030204" pitchFamily="34" charset="0"/>
              </a:rPr>
              <a:t> Эффективность закаливания увеличивается, если проводить его в активном режиме, т.е. выполнять во время процедур какие-либо </a:t>
            </a:r>
            <a:r>
              <a:rPr lang="ru-RU" sz="1500" i="1" dirty="0">
                <a:latin typeface="Arial Narrow" panose="020B0606020202030204" pitchFamily="34" charset="0"/>
              </a:rPr>
              <a:t>упражнения или мышечную работу.</a:t>
            </a:r>
            <a:r>
              <a:rPr lang="ru-RU" sz="1500" dirty="0">
                <a:latin typeface="Arial Narrow" panose="020B0606020202030204" pitchFamily="34" charset="0"/>
              </a:rPr>
              <a:t> Поэтому занятия такими видами спорта, как плавание, лыжи, коньки,  легкая атлетика, туризм дают высокий закаливающий эффект.</a:t>
            </a:r>
          </a:p>
          <a:p>
            <a:endParaRPr lang="ru-RU" sz="900" dirty="0">
              <a:latin typeface="Arial Narrow" panose="020B0606020202030204" pitchFamily="34" charset="0"/>
            </a:endParaRPr>
          </a:p>
          <a:p>
            <a:r>
              <a:rPr lang="ru-RU" sz="1500" b="1" u="sng" dirty="0">
                <a:latin typeface="Arial Narrow" panose="020B0606020202030204" pitchFamily="34" charset="0"/>
              </a:rPr>
              <a:t>Основные методы закаливания:</a:t>
            </a:r>
            <a:endParaRPr lang="ru-RU" sz="1500" u="sng" dirty="0">
              <a:latin typeface="Arial Narrow" panose="020B0606020202030204" pitchFamily="34" charset="0"/>
            </a:endParaRPr>
          </a:p>
          <a:p>
            <a:r>
              <a:rPr lang="ru-RU" sz="1500" b="1" dirty="0">
                <a:latin typeface="Arial Narrow" panose="020B0606020202030204" pitchFamily="34" charset="0"/>
              </a:rPr>
              <a:t>Закаливание воздухом;</a:t>
            </a:r>
            <a:endParaRPr lang="ru-RU" sz="1500" dirty="0">
              <a:latin typeface="Arial Narrow" panose="020B0606020202030204" pitchFamily="34" charset="0"/>
            </a:endParaRPr>
          </a:p>
          <a:p>
            <a:r>
              <a:rPr lang="ru-RU" sz="1500" b="1" dirty="0">
                <a:latin typeface="Arial Narrow" panose="020B0606020202030204" pitchFamily="34" charset="0"/>
              </a:rPr>
              <a:t>Закаливание водой;</a:t>
            </a:r>
          </a:p>
          <a:p>
            <a:r>
              <a:rPr lang="ru-RU" sz="1500" b="1" dirty="0">
                <a:latin typeface="Arial Narrow" panose="020B0606020202030204" pitchFamily="34" charset="0"/>
              </a:rPr>
              <a:t>Купание в открытых водоемах;</a:t>
            </a:r>
            <a:r>
              <a:rPr lang="ru-RU" sz="1500" dirty="0">
                <a:latin typeface="Arial Narrow" panose="020B0606020202030204" pitchFamily="34" charset="0"/>
              </a:rPr>
              <a:t> </a:t>
            </a:r>
          </a:p>
          <a:p>
            <a:r>
              <a:rPr lang="ru-RU" sz="1500" b="1" dirty="0">
                <a:latin typeface="Arial Narrow" panose="020B0606020202030204" pitchFamily="34" charset="0"/>
              </a:rPr>
              <a:t>Закаливание солнцем.</a:t>
            </a:r>
            <a:endParaRPr lang="ru-RU" sz="1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70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Arial Narrow" panose="020B0606020202030204" pitchFamily="34" charset="0"/>
              </a:rPr>
              <a:t>Мотивации для формирования здорового образа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Самосохранение.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2. Подчинения этнокультурным требованиям.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3. Получение удовлетворения от самосовершенствования.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4. Способность к изменениям в жизни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5. Сексуальная реализация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6. Достижение максимально возможной комфортности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762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072664" cy="128215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Решение проблемы по формированию здорового образа жизни у населения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latin typeface="Arial Narrow" panose="020B0606020202030204" pitchFamily="34" charset="0"/>
              </a:rPr>
              <a:t>Мероприятия:</a:t>
            </a:r>
          </a:p>
          <a:p>
            <a:r>
              <a:rPr lang="ru-RU" dirty="0">
                <a:latin typeface="Arial Narrow" panose="020B0606020202030204" pitchFamily="34" charset="0"/>
              </a:rPr>
              <a:t>Правовые</a:t>
            </a:r>
          </a:p>
          <a:p>
            <a:r>
              <a:rPr lang="ru-RU" dirty="0">
                <a:latin typeface="Arial Narrow" panose="020B0606020202030204" pitchFamily="34" charset="0"/>
              </a:rPr>
              <a:t>Социально-экономические</a:t>
            </a:r>
          </a:p>
          <a:p>
            <a:r>
              <a:rPr lang="ru-RU" dirty="0">
                <a:latin typeface="Arial Narrow" panose="020B0606020202030204" pitchFamily="34" charset="0"/>
              </a:rPr>
              <a:t>Образовательно-воспитательные</a:t>
            </a:r>
          </a:p>
          <a:p>
            <a:r>
              <a:rPr lang="ru-RU" dirty="0">
                <a:latin typeface="Arial Narrow" panose="020B0606020202030204" pitchFamily="34" charset="0"/>
              </a:rPr>
              <a:t>Семейные</a:t>
            </a:r>
          </a:p>
          <a:p>
            <a:r>
              <a:rPr lang="ru-RU" dirty="0">
                <a:latin typeface="Arial Narrow" panose="020B0606020202030204" pitchFamily="34" charset="0"/>
              </a:rPr>
              <a:t>Медицинские</a:t>
            </a:r>
          </a:p>
          <a:p>
            <a:r>
              <a:rPr lang="ru-RU" dirty="0">
                <a:latin typeface="Arial Narrow" panose="020B0606020202030204" pitchFamily="34" charset="0"/>
              </a:rPr>
              <a:t>Культурологические</a:t>
            </a:r>
          </a:p>
          <a:p>
            <a:r>
              <a:rPr lang="ru-RU" dirty="0">
                <a:latin typeface="Arial Narrow" panose="020B0606020202030204" pitchFamily="34" charset="0"/>
              </a:rPr>
              <a:t>Юридические</a:t>
            </a:r>
          </a:p>
          <a:p>
            <a:r>
              <a:rPr lang="ru-RU" dirty="0">
                <a:latin typeface="Arial Narrow" panose="020B0606020202030204" pitchFamily="34" charset="0"/>
              </a:rPr>
              <a:t>Экологические</a:t>
            </a:r>
          </a:p>
          <a:p>
            <a:r>
              <a:rPr lang="ru-RU" dirty="0">
                <a:latin typeface="Arial Narrow" panose="020B0606020202030204" pitchFamily="34" charset="0"/>
              </a:rPr>
              <a:t>Личностные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12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688" y="0"/>
            <a:ext cx="12241360" cy="1556792"/>
          </a:xfrm>
        </p:spPr>
        <p:txBody>
          <a:bodyPr>
            <a:noAutofit/>
          </a:bodyPr>
          <a:lstStyle/>
          <a:p>
            <a:r>
              <a:rPr lang="ru-RU" sz="2500" b="1" dirty="0">
                <a:latin typeface="Arial Narrow" panose="020B0606020202030204" pitchFamily="34" charset="0"/>
              </a:rPr>
              <a:t>Профилактика в здравоохранении </a:t>
            </a:r>
            <a:r>
              <a:rPr lang="ru-RU" sz="2500" dirty="0">
                <a:latin typeface="Arial Narrow" panose="020B0606020202030204" pitchFamily="34" charset="0"/>
              </a:rPr>
              <a:t>(от греч. </a:t>
            </a:r>
            <a:r>
              <a:rPr lang="ru-RU" sz="2500" dirty="0" err="1">
                <a:latin typeface="Arial Narrow" panose="020B0606020202030204" pitchFamily="34" charset="0"/>
              </a:rPr>
              <a:t>prophilacticos</a:t>
            </a:r>
            <a:r>
              <a:rPr lang="ru-RU" sz="2500" dirty="0">
                <a:latin typeface="Arial Narrow" panose="020B0606020202030204" pitchFamily="34" charset="0"/>
              </a:rPr>
              <a:t> – предохранение, предупреждение) – практическая деятельность, посредством которой удается добиться сохранения и улучшения здоровья народонаселения, воспитания здорового молодого поколения, обеспечения высокой трудоспособности и продолжительной активной жизни</a:t>
            </a:r>
          </a:p>
        </p:txBody>
      </p:sp>
      <p:pic>
        <p:nvPicPr>
          <p:cNvPr id="4" name="Объект 3" descr="http://www.libsid.ru/images/stories/osnovi_soc_medicini/3/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669889"/>
            <a:ext cx="864096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44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3BAE3C-F86A-4949-8690-F82A6834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4447282"/>
            <a:ext cx="9142857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2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36524"/>
            <a:ext cx="10153128" cy="70018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 Narrow" panose="020B0606020202030204" pitchFamily="34" charset="0"/>
              </a:rPr>
              <a:t>Критерии общественного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124744"/>
            <a:ext cx="11737304" cy="5596732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Медико-демографические — рождаемость, смертность, естественный прирост населения, младенческая смертность, частота рождения недоношенных детей, ожидаемая средняя продолжительность жизни.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Заболеваемость — общая, инфекционная, с временной утратой трудоспособности, по данным медицинских осмотров, основными неэпидемическими заболеваниями, госпитализированная.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Первичная инвалидность.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Показатели физического развития.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Показатели психического здоровья. Секс.</a:t>
            </a:r>
          </a:p>
          <a:p>
            <a:pPr marL="274320" indent="-274320">
              <a:buNone/>
              <a:defRPr/>
            </a:pPr>
            <a:r>
              <a:rPr lang="ru-RU" sz="3400" dirty="0">
                <a:latin typeface="Arial Narrow" panose="020B0606020202030204" pitchFamily="34" charset="0"/>
              </a:rPr>
              <a:t>Все критерии нужно оценивать в динамике. Важным критерием оценки здоровья населения следует считать индекс здоровья, то есть долю не болевших на момент исследования (например, в течение года).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36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752"/>
            <a:ext cx="10972800" cy="78296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Социальные факторы, влияющие на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1196752"/>
            <a:ext cx="11737304" cy="5524724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buNone/>
              <a:defRPr/>
            </a:pPr>
            <a:r>
              <a:rPr lang="ru-RU" sz="4000" dirty="0">
                <a:latin typeface="Arial Narrow" panose="020B0606020202030204" pitchFamily="34" charset="0"/>
              </a:rPr>
              <a:t>С точки зрения ВОЗ, здоровье людей — качество социальное, в связи с чем для оценки общественного здоровья рекомендуются следующие показатели: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Отчисление валового национального продукта на здравоохранение.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Доступность первичной медико-санитарной помощи.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Уровень иммунизации населения.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Степень обследования беременных квалифицированным персоналом.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Состояние питания детей.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Уровень детской смертности.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Средняя продолжительность предстоящей жизни.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Гигиеническая грамотность населения.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86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508" y="186180"/>
            <a:ext cx="885698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Уровни здоровья в медико-социальных исследованиях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94" y="1700808"/>
            <a:ext cx="11925812" cy="4880921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latin typeface="Arial Narrow" panose="020B0606020202030204" pitchFamily="34" charset="0"/>
              </a:rPr>
              <a:t>Индивидуальное здоровье — здоровье отдельного человека. </a:t>
            </a:r>
          </a:p>
          <a:p>
            <a:r>
              <a:rPr lang="ru-RU" altLang="ru-RU" sz="3600" dirty="0">
                <a:latin typeface="Arial Narrow" panose="020B0606020202030204" pitchFamily="34" charset="0"/>
              </a:rPr>
              <a:t>Групповое здоровье — здоровье социальных и этнических групп. </a:t>
            </a:r>
          </a:p>
          <a:p>
            <a:r>
              <a:rPr lang="ru-RU" altLang="ru-RU" sz="3600" dirty="0">
                <a:latin typeface="Arial Narrow" panose="020B0606020202030204" pitchFamily="34" charset="0"/>
              </a:rPr>
              <a:t>Региональное здоровье — здоровье населения административных территорий. </a:t>
            </a:r>
          </a:p>
          <a:p>
            <a:r>
              <a:rPr lang="ru-RU" altLang="ru-RU" sz="3600" dirty="0">
                <a:latin typeface="Arial Narrow" panose="020B0606020202030204" pitchFamily="34" charset="0"/>
              </a:rPr>
              <a:t>Общественное здоровье — здоровье популяции, общества в целом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32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3282" y="116632"/>
            <a:ext cx="8712968" cy="850106"/>
          </a:xfrm>
        </p:spPr>
        <p:txBody>
          <a:bodyPr>
            <a:noAutofit/>
          </a:bodyPr>
          <a:lstStyle/>
          <a:p>
            <a:pPr defTabSz="685800">
              <a:lnSpc>
                <a:spcPct val="90000"/>
              </a:lnSpc>
              <a:spcBef>
                <a:spcPts val="0"/>
              </a:spcBef>
            </a:pPr>
            <a:r>
              <a:rPr lang="ru-RU" sz="2800" b="1" dirty="0"/>
              <a:t>Факторы, влияющие на здоровье населения</a:t>
            </a:r>
            <a:endParaRPr lang="ru-RU" sz="2800" dirty="0">
              <a:latin typeface="Cambria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268822"/>
              </p:ext>
            </p:extLst>
          </p:nvPr>
        </p:nvGraphicFramePr>
        <p:xfrm>
          <a:off x="767408" y="1008369"/>
          <a:ext cx="10814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25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4/40/%D0%95%D1%81%D1%82%D0%B5%D1%81%D1%82%D0%B2%D0%B5%D0%BD%D0%BD%D0%BE%D0%B5_%D0%B4%D0%B2%D0%B8%D0%B6%D0%B5%D0%BD%D0%B8%D0%B5_%D0%A0%D0%BE%D1%81%D1%81%D0%B8%D0%B8_1927-1940.png/800px-%D0%95%D1%81%D1%82%D0%B5%D1%81%D1%82%D0%B2%D0%B5%D0%BD%D0%BD%D0%BE%D0%B5_%D0%B4%D0%B2%D0%B8%D0%B6%D0%B5%D0%BD%D0%B8%D0%B5_%D0%A0%D0%BE%D1%81%D1%81%D0%B8%D0%B8_1927-1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04664"/>
            <a:ext cx="950505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754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1900</Words>
  <Application>Microsoft Office PowerPoint</Application>
  <PresentationFormat>Широкоэкранный</PresentationFormat>
  <Paragraphs>241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Arial Narrow</vt:lpstr>
      <vt:lpstr>Calibri</vt:lpstr>
      <vt:lpstr>Cambria</vt:lpstr>
      <vt:lpstr>Times New Roman</vt:lpstr>
      <vt:lpstr>Wingdings</vt:lpstr>
      <vt:lpstr>Тема Office</vt:lpstr>
      <vt:lpstr>Введение в «Здоровый образ жизни». Основные компоненты ЗОЖ</vt:lpstr>
      <vt:lpstr>Презентация PowerPoint</vt:lpstr>
      <vt:lpstr>Презентация PowerPoint</vt:lpstr>
      <vt:lpstr>Здоровье с позиций ВОЗ.</vt:lpstr>
      <vt:lpstr>Критерии общественного здоровья</vt:lpstr>
      <vt:lpstr>Социальные факторы, влияющие на здоровье</vt:lpstr>
      <vt:lpstr>Уровни здоровья в медико-социальных исследованиях</vt:lpstr>
      <vt:lpstr>Факторы, влияющие на здоровье населения</vt:lpstr>
      <vt:lpstr>Презентация PowerPoint</vt:lpstr>
      <vt:lpstr>Естественное движение населения  РФ за 1950-2014г.г.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причин смертности в РФ за 2019 год</vt:lpstr>
      <vt:lpstr>Законодательные основы охраны здоровья граждан и формирования здорового образа жизни</vt:lpstr>
      <vt:lpstr>Законодательные основы охраны здоровья граждан и формирования здорового образа жизни (продолжение)</vt:lpstr>
      <vt:lpstr>Законодательные основы охраны здоровья граждан и формирования здорового образа жизни (продолжение)</vt:lpstr>
      <vt:lpstr>Приказ Министерства здравоохранения РФ от 30 сентября 2015 г. N 683н "Об утверждении Порядка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«образ жизни»— определенный тип жизнедеятельности человека, включающий в себя совокупность различных видов деятельности, поведение человека в повседневной жизни.</vt:lpstr>
      <vt:lpstr>Характеристики образа жизни</vt:lpstr>
      <vt:lpstr>Здоровый образ жизни в медицинской деятельности — это комплекс оздоровительных меро­приятий, обеспечивающий гармоничное развитие и укрепление здоровья, повышение работоспособности людей, продление их творческого долголетия</vt:lpstr>
      <vt:lpstr>Питание людей может быть оптимизировано за счет обогащенных, функциональных продуктов и биологически активных добавок к пище </vt:lpstr>
      <vt:lpstr>Личная гигиена является системообразующим элементом формирования и обеспечения здорового образа жизни (ЗОЖ) каждого человека.</vt:lpstr>
      <vt:lpstr>Соблюдение правил личной гигиены зависит от:</vt:lpstr>
      <vt:lpstr>Правила личной гигиены:</vt:lpstr>
      <vt:lpstr>Презентация PowerPoint</vt:lpstr>
      <vt:lpstr>Отсутствие вредных привычек</vt:lpstr>
      <vt:lpstr>Закаливание — это система мероприятий, направленных на повы­шение устойчивости организма к различным воздействиям окружа­ющей среды (тепла, холода, солнца, атмосферного давления)</vt:lpstr>
      <vt:lpstr>Презентация PowerPoint</vt:lpstr>
      <vt:lpstr>Мотивации для формирования здорового образа жизни</vt:lpstr>
      <vt:lpstr>Решение проблемы по формированию здорового образа жизни у населения</vt:lpstr>
      <vt:lpstr>Профилактика в здравоохранении (от греч. prophilacticos – предохранение, предупреждение) – практическая деятельность, посредством которой удается добиться сохранения и улучшения здоровья народонаселения, воспитания здорового молодого поколения, обеспечения высокой трудоспособности и продолжительной активной жизни</vt:lpstr>
    </vt:vector>
  </TitlesOfParts>
  <Company>ОрГМА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Естественное движение населения  РФ за 1990-2012г.г.</dc:title>
  <dc:creator>ОрГМА</dc:creator>
  <cp:lastModifiedBy>Сергей Перепелкин</cp:lastModifiedBy>
  <cp:revision>68</cp:revision>
  <cp:lastPrinted>2015-01-14T04:42:50Z</cp:lastPrinted>
  <dcterms:created xsi:type="dcterms:W3CDTF">2014-05-14T08:05:18Z</dcterms:created>
  <dcterms:modified xsi:type="dcterms:W3CDTF">2021-01-13T21:35:58Z</dcterms:modified>
</cp:coreProperties>
</file>