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84" r:id="rId2"/>
    <p:sldId id="256" r:id="rId3"/>
    <p:sldId id="269" r:id="rId4"/>
    <p:sldId id="258" r:id="rId5"/>
    <p:sldId id="259" r:id="rId6"/>
    <p:sldId id="263" r:id="rId7"/>
    <p:sldId id="266" r:id="rId8"/>
    <p:sldId id="261" r:id="rId9"/>
    <p:sldId id="270" r:id="rId10"/>
    <p:sldId id="262" r:id="rId11"/>
    <p:sldId id="271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266664-2CA8-4AE2-AC26-C5BE0FB12B5F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05D95A6-7261-4509-9F14-0F461012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0B0495-52A1-48F3-9875-C8AC0C42BFD3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FB87-DAE6-4002-BA4E-F87FDFF1273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7AE9-6E5D-48DA-A514-845620283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4B2A-F98E-4414-917C-88041E823AF0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C91A-AAB3-43D0-AF99-4437F4075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F138-E655-4D37-AC41-2B2CF92B2E81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9CBC-1AE6-48B0-A66D-7D2A7FD82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DC9C-8924-4B9D-ABB8-66B6AC0D8D81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BF1C-C87A-4F12-BDFD-BAA0E4E40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65E8-08C8-4C92-A752-C17861BF8E9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2E2C-E52F-4E9C-9A1A-C89648527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F5A5-929C-4112-8441-62137B3B3848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5718-B446-4667-8378-49BF6AA80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8FAC-C839-45E4-9A35-F520C9BD0AF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1CF9-7415-41BC-9F35-10F81A7F8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351F-3047-4E74-8312-277FA800548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DD0A-9C5F-4842-BDDB-EED0AD178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049C-9474-49E9-B93E-F8331A267D94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9648-D895-421A-8281-D0E4D49C1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8E66-2265-4534-B634-E2F3BD5B7489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6484-8F80-4E49-BE95-97B62672A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9B24-A47D-4A36-8CC1-9958EA903B88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4EFE-77B3-4436-B6E6-DBA20E011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692A61-6C96-495D-9D93-85104D438FF6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8A59F8-9BEA-46BE-8578-491FFD4A3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30" r:id="rId9"/>
    <p:sldLayoutId id="2147483821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04A8A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04A8A4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200" y="1700213"/>
            <a:ext cx="6915150" cy="4233862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Arial" charset="0"/>
              </a:rPr>
              <a:t>Профессиональное саморазвитие личности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7" y="54868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effectLst/>
              </a:rPr>
              <a:t>Психологический компонент мировоззрения</a:t>
            </a:r>
            <a:endParaRPr lang="ru-RU" sz="3200" dirty="0">
              <a:effectLst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323850" y="1643063"/>
            <a:ext cx="4533900" cy="4929187"/>
          </a:xfrm>
        </p:spPr>
        <p:txBody>
          <a:bodyPr/>
          <a:lstStyle/>
          <a:p>
            <a:pPr eaLnBrk="1" hangingPunct="1"/>
            <a:r>
              <a:rPr lang="ru-RU" smtClean="0"/>
              <a:t>К нему относятся: знания природы психики, основных психологических функций, их физиологических механизмов и психо-эмоциональных условий формирования личности; соотношение природных и социальных факторов в становлении психики, знание значения воли, эмоций, потребностей, осознанных и неосознанных мотивов в поведении человека.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060575"/>
            <a:ext cx="37846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sz="quarter" idx="13"/>
          </p:nvPr>
        </p:nvSpPr>
        <p:spPr>
          <a:xfrm>
            <a:off x="179388" y="2714625"/>
            <a:ext cx="8785225" cy="3786188"/>
          </a:xfrm>
        </p:spPr>
        <p:txBody>
          <a:bodyPr/>
          <a:lstStyle/>
          <a:p>
            <a:pPr eaLnBrk="1" hangingPunct="1"/>
            <a:r>
              <a:rPr lang="ru-RU" sz="2000" smtClean="0"/>
              <a:t>Развитие человеческого общества сопровождается изменениями во всех сферах жизни. Все в большей степени интеллектуализируется труд, увеличивается ответственность каждого человека за его результаты, усложняются межличностные отношения, резко возрастает объем информации. Происходят процессы нарастающей психологизации, субъективизации современного человека. Медицинская сущность данных процессов заключается в увеличении степени психологических нагрузок, повышении требований, предъявляемых к нервной системе, что может выражаться нарушениями психического состояния, заболеваниями внутренних органов, сочетанием психической и соматической патологии.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71600" y="188641"/>
            <a:ext cx="7029680" cy="24545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quarter" idx="13"/>
          </p:nvPr>
        </p:nvSpPr>
        <p:spPr>
          <a:xfrm>
            <a:off x="2987675" y="0"/>
            <a:ext cx="6156325" cy="6702425"/>
          </a:xfrm>
        </p:spPr>
        <p:txBody>
          <a:bodyPr/>
          <a:lstStyle/>
          <a:p>
            <a:pPr eaLnBrk="1" hangingPunct="1"/>
            <a:r>
              <a:rPr lang="ru-RU" sz="1800" smtClean="0"/>
              <a:t>Специфика взаимосвязи естественнонаучного и гуманитарно-психологического элементов в мировоззрении врача проявляется в их органическом синтезе, отражении наиболее общих знаний, представлений о мире, человеке и его месте в мире и прежде всего: устройства мироздания, возникновения жизни и человека, его сущности, познаваемости мира и познавательных способностей человека, соотношения материального и духовного. </a:t>
            </a:r>
          </a:p>
          <a:p>
            <a:pPr eaLnBrk="1" hangingPunct="1"/>
            <a:r>
              <a:rPr lang="ru-RU" sz="1800" smtClean="0"/>
              <a:t>У лучших клиницистов просматривается тенденция к целостному видению мира и человека на основе новейших достижений естественно-научных, гуманитарных и социально-экономических наук. Взаимосвязь естественно-научного, гуманитарно-психологического аспектов в мировоззрении врача диалектична, она постоянно корректируется в соответствии с развивающимися знаниями, обогащением личного профессионального опыта.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79525"/>
            <a:ext cx="266382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15888"/>
            <a:ext cx="8496300" cy="4875212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2. Врачебная </a:t>
            </a:r>
            <a:r>
              <a:rPr lang="ru-RU" b="1" dirty="0">
                <a:solidFill>
                  <a:schemeClr val="tx2"/>
                </a:solidFill>
              </a:rPr>
              <a:t>деятельность относится к трудным профессиям</a:t>
            </a:r>
            <a:r>
              <a:rPr lang="ru-RU" dirty="0"/>
              <a:t>. </a:t>
            </a: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		Человек</a:t>
            </a:r>
            <a:r>
              <a:rPr lang="ru-RU" dirty="0"/>
              <a:t>, посвятивший себя медицине, несомненно, должен иметь к ней призвание. Стремление оказать помощь другому человеку всегда считалось полезным качеством личности и должно было быть воспитано с детства. Только тогда, когда эти свойства личности становятся потребностью, можно считать, что у человека есть главные предпосылки успешного овладения медицинской профессией. Не случайно известный писатель и врач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tx2"/>
                </a:solidFill>
              </a:rPr>
              <a:t>В.В</a:t>
            </a:r>
            <a:r>
              <a:rPr lang="ru-RU" b="1" i="1" dirty="0">
                <a:solidFill>
                  <a:schemeClr val="tx2"/>
                </a:solidFill>
              </a:rPr>
              <a:t>. Вересаев </a:t>
            </a:r>
            <a:r>
              <a:rPr lang="ru-RU" dirty="0"/>
              <a:t>писал, что </a:t>
            </a:r>
            <a:r>
              <a:rPr lang="ru-RU" i="1" dirty="0"/>
              <a:t>научиться врачебному искусству невозможно, точно так же, как и искусству сценическому или поэзии. Можно быть хорошим медиком-теоретиком, но в практическом отношении с больными быть несостоятельным.</a:t>
            </a:r>
          </a:p>
        </p:txBody>
      </p:sp>
      <p:pic>
        <p:nvPicPr>
          <p:cNvPr id="26626" name="Picture 4" descr="http://previews.123rf.com/images/johan2011/johan20111310/johan2011131000007/23123187-Doctors-and-Nurse-Dude-the-Doctors-and-Nurse-x-4-standing-in-a-row--Stock-Pho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4941888"/>
            <a:ext cx="32464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496300" cy="54006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smtClean="0"/>
              <a:t>		Больной прежде всего вправе ожидать от врача искреннего желания помочь ему и убежден, что иным врач и быть не может. Он наделяет врача наилучшими качествами, присущими людям вообще. Можно думать, что первый человек, который оказал медицинскую помощь своему ближнему, сделал это из чувства сострадания, стремления помочь в несчастье, облегчить его боль, иначе говоря, из чувства гуманности. Вряд ли нужно доказывать, что именно гуманность всегда была особенностью медицины и врача – ее главного представителя.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		Гуманизм, сознание долга, выдержка и самообладание в отношениях с больными, совестливость всегда считались главными характеристиками врача. </a:t>
            </a:r>
          </a:p>
          <a:p>
            <a:pPr algn="ctr" eaLnBrk="1" hangingPunct="1"/>
            <a:endParaRPr lang="ru-RU" sz="2000" smtClean="0"/>
          </a:p>
        </p:txBody>
      </p:sp>
      <p:pic>
        <p:nvPicPr>
          <p:cNvPr id="27650" name="Picture 2" descr="http://3.bp.blogspot.com/-yI_NRFtibiI/UBY5Px9qf5I/AAAAAAAAEZs/Y3iKd_vAgrg/s1600/16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4652963"/>
            <a:ext cx="29781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15888"/>
            <a:ext cx="8424862" cy="4465637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		</a:t>
            </a:r>
            <a:r>
              <a:rPr lang="ru-RU" sz="2600" dirty="0" smtClean="0"/>
              <a:t>Впервые морально-этические </a:t>
            </a:r>
            <a:r>
              <a:rPr lang="ru-RU" sz="2600" dirty="0"/>
              <a:t>и нравственные нормы врачебной профессии были сформулированы врачом и мыслителем древности Гиппократом в его знаменитой «Клятве». </a:t>
            </a:r>
            <a:r>
              <a:rPr lang="ru-RU" sz="2600" dirty="0" smtClean="0"/>
              <a:t>Ее </a:t>
            </a:r>
            <a:r>
              <a:rPr lang="ru-RU" sz="2600" b="1" dirty="0">
                <a:solidFill>
                  <a:schemeClr val="tx2"/>
                </a:solidFill>
              </a:rPr>
              <a:t>основные положения </a:t>
            </a:r>
            <a:r>
              <a:rPr lang="ru-RU" sz="2600" dirty="0" smtClean="0"/>
              <a:t>следующие: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/>
              <a:t>уважение к жизни </a:t>
            </a:r>
            <a:r>
              <a:rPr lang="ru-RU" sz="2600" i="1" dirty="0"/>
              <a:t>(«Я не дам никому просимого у меня смертельного средства и не покажу пути для подобного замысла, точно так же я не вручу никакой женщине абортивного пессария»);</a:t>
            </a:r>
            <a:endParaRPr lang="ru-RU" sz="26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/>
              <a:t>запрет на причинение вреда больному </a:t>
            </a:r>
            <a:r>
              <a:rPr lang="ru-RU" sz="2600" i="1" dirty="0"/>
              <a:t>(«Я направлю режим больных к их выгоде сообразно моим силам и моим разумениям, воздерживаясь от причинения всякого вреда и несправедливости»)</a:t>
            </a:r>
            <a:r>
              <a:rPr lang="ru-RU" sz="2600" dirty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/>
              <a:t>уважение к личности больного </a:t>
            </a:r>
            <a:r>
              <a:rPr lang="ru-RU" sz="2600" i="1" dirty="0"/>
              <a:t>(«В какой бы дом я ни вошел, я войду туда только для пользы больного, будучи далек от всего намеренного, неправедного и пагубного, особенно от любовных дел с женщинами и мужчинами, свободными и рабами»)</a:t>
            </a:r>
            <a:r>
              <a:rPr lang="ru-RU" sz="2600" dirty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/>
              <a:t>врачебная тайна </a:t>
            </a:r>
            <a:r>
              <a:rPr lang="ru-RU" sz="2600" i="1" dirty="0"/>
              <a:t>(«Что бы при лечении, а также и без лечения - я ни увидел или ни услышал касательно жизни людской из того, что не следует когда-либо разглашать, я умолчу о том, считая подобные вещи тайной»)</a:t>
            </a:r>
            <a:r>
              <a:rPr lang="ru-RU" sz="2600" dirty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/>
              <a:t>уважение к профессии </a:t>
            </a:r>
            <a:r>
              <a:rPr lang="ru-RU" sz="2600" i="1" dirty="0"/>
              <a:t>(«Клянусь... считать научившего меня врачебному искусству наравне с родителями... Чисто и непорочно буду я проводить свою жизнь и свое искусство»)</a:t>
            </a:r>
            <a:r>
              <a:rPr lang="ru-RU" sz="26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25602" name="Picture 2" descr="http://discoverxc.com/images/56ac522a2bfb2.jpg"/>
          <p:cNvPicPr>
            <a:picLocks noChangeAspect="1" noChangeArrowheads="1"/>
          </p:cNvPicPr>
          <p:nvPr/>
        </p:nvPicPr>
        <p:blipFill>
          <a:blip r:embed="rId2" cstate="print"/>
          <a:srcRect b="4210"/>
          <a:stretch>
            <a:fillRect/>
          </a:stretch>
        </p:blipFill>
        <p:spPr bwMode="auto">
          <a:xfrm>
            <a:off x="4860032" y="4509118"/>
            <a:ext cx="3938493" cy="233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www.percepolegatto.com.br/wp-content/uploads/2012/07/Hip%C3%B3crat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19"/>
            <a:ext cx="2592288" cy="238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424862" cy="36718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		Охрана здоровья граждан является одним из основных принципов деятельности медицинского работника. </a:t>
            </a:r>
            <a:r>
              <a:rPr lang="ru-RU" b="1" smtClean="0">
                <a:solidFill>
                  <a:schemeClr val="tx2"/>
                </a:solidFill>
              </a:rPr>
              <a:t>Необходимо соблюдать моральные и этические нормы, юридические законы, регламентирующие деятельность медицинского работника. </a:t>
            </a:r>
            <a:r>
              <a:rPr lang="ru-RU" smtClean="0"/>
              <a:t>А также сохранять и укреплять физическое и психическое здоровье каждого человека.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30722" name="Picture 2" descr="http://www.themalegroomingdoctor.com/wp-content/uploads/2015/01/1-2-1_coach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860800"/>
            <a:ext cx="4252912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15888"/>
            <a:ext cx="8424862" cy="4826000"/>
          </a:xfrm>
        </p:spPr>
        <p:txBody>
          <a:bodyPr/>
          <a:lstStyle/>
          <a:p>
            <a:pPr marL="273050" indent="-27305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ru-RU" b="1" smtClean="0"/>
              <a:t>	На формирование профессиональных способностей врача </a:t>
            </a:r>
            <a:r>
              <a:rPr lang="ru-RU" b="1" smtClean="0">
                <a:solidFill>
                  <a:schemeClr val="tx2"/>
                </a:solidFill>
              </a:rPr>
              <a:t>благотворное влияние оказывают</a:t>
            </a:r>
            <a:r>
              <a:rPr lang="ru-RU" smtClean="0"/>
              <a:t>:</a:t>
            </a:r>
          </a:p>
          <a:p>
            <a:pPr marL="273050" indent="-273050" eaLnBrk="1" hangingPunct="1">
              <a:spcAft>
                <a:spcPct val="0"/>
              </a:spcAft>
              <a:buFont typeface="Wingdings" pitchFamily="2" charset="2"/>
              <a:buChar char=""/>
            </a:pPr>
            <a:r>
              <a:rPr lang="ru-RU" smtClean="0"/>
              <a:t>интерес учащихся к избранной профессии и учебным предметам;</a:t>
            </a:r>
          </a:p>
          <a:p>
            <a:pPr marL="273050" indent="-273050" eaLnBrk="1" hangingPunct="1">
              <a:spcAft>
                <a:spcPct val="0"/>
              </a:spcAft>
              <a:buFont typeface="Wingdings" pitchFamily="2" charset="2"/>
              <a:buChar char=""/>
            </a:pPr>
            <a:r>
              <a:rPr lang="ru-RU" smtClean="0"/>
              <a:t>организованность учебного процесса и обеспеченность необходимыми учебными пособиями;</a:t>
            </a:r>
          </a:p>
          <a:p>
            <a:pPr marL="273050" indent="-273050" eaLnBrk="1" hangingPunct="1">
              <a:spcAft>
                <a:spcPct val="0"/>
              </a:spcAft>
              <a:buFont typeface="Wingdings" pitchFamily="2" charset="2"/>
              <a:buChar char=""/>
            </a:pPr>
            <a:r>
              <a:rPr lang="ru-RU" smtClean="0"/>
              <a:t>успешность теоретических и практических занятий;</a:t>
            </a:r>
          </a:p>
          <a:p>
            <a:pPr marL="273050" indent="-273050" eaLnBrk="1" hangingPunct="1">
              <a:spcAft>
                <a:spcPct val="0"/>
              </a:spcAft>
              <a:buFont typeface="Wingdings" pitchFamily="2" charset="2"/>
              <a:buChar char=""/>
            </a:pPr>
            <a:r>
              <a:rPr lang="ru-RU" smtClean="0"/>
              <a:t>стимулирование активности и самостоятельности учащихся в выполнении заданий;</a:t>
            </a:r>
          </a:p>
          <a:p>
            <a:pPr marL="273050" indent="-273050" eaLnBrk="1" hangingPunct="1">
              <a:spcAft>
                <a:spcPct val="0"/>
              </a:spcAft>
              <a:buFont typeface="Wingdings" pitchFamily="2" charset="2"/>
              <a:buChar char=""/>
            </a:pPr>
            <a:r>
              <a:rPr lang="ru-RU" smtClean="0"/>
              <a:t>воспитание уверенности в успешности овладения профессией и стремления к преодолению трудностей;</a:t>
            </a:r>
          </a:p>
          <a:p>
            <a:pPr marL="273050" indent="-273050" eaLnBrk="1" hangingPunct="1">
              <a:spcAft>
                <a:spcPct val="0"/>
              </a:spcAft>
              <a:buFont typeface="Wingdings" pitchFamily="2" charset="2"/>
              <a:buChar char=""/>
            </a:pPr>
            <a:r>
              <a:rPr lang="ru-RU" smtClean="0"/>
              <a:t>встречи с интересными людьми данной профессии.</a:t>
            </a:r>
          </a:p>
          <a:p>
            <a:pPr marL="273050" indent="-273050" eaLnBrk="1" hangingPunct="1">
              <a:spcAft>
                <a:spcPct val="0"/>
              </a:spcAft>
              <a:buFont typeface="Wingdings" pitchFamily="2" charset="2"/>
              <a:buChar char=""/>
            </a:pPr>
            <a:endParaRPr lang="ru-RU" smtClean="0"/>
          </a:p>
        </p:txBody>
      </p:sp>
      <p:pic>
        <p:nvPicPr>
          <p:cNvPr id="31746" name="Picture 2" descr="http://www.v3wall.com/wallpaper/1920_1080/1009/1920_1080_201009160104192086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581525"/>
            <a:ext cx="47926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13" y="1186671"/>
            <a:ext cx="8229600" cy="1826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Профессиональные и личностные качества врача (Г.С. Абрамова и Ю.А. </a:t>
            </a:r>
            <a:r>
              <a:rPr lang="ru-RU" sz="3600" dirty="0" err="1" smtClean="0"/>
              <a:t>Юдчиц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32770" name="Picture 2" descr="http://www.yesiltopuklar.com/wp-content/uploads/2013/12/M%C3%BCsl%C3%BCman-Kad%C4%B1n-Erkek-Doktora-Muayene-Olabilir-mi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933825"/>
            <a:ext cx="37084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353425" cy="3527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Авторитет врача </a:t>
            </a:r>
            <a:r>
              <a:rPr lang="ru-RU" smtClean="0"/>
              <a:t>связан прежде всего с профессионализмом и личным обаянием. Когда врач из-за равнодушия и негативного отношения к своей работе не в состоянии вдумчиво, внимательно выслушать жалобы пациента, допускает врачебные ошибки или проявляет агрессивность и раздражительность он утрачивает доверие к себе к как профессионалу и уважение своих пациентов и коллег.</a:t>
            </a:r>
          </a:p>
        </p:txBody>
      </p:sp>
      <p:pic>
        <p:nvPicPr>
          <p:cNvPr id="33794" name="Picture 2" descr="http://photo.adiso.by/photo/resource/by/1/1322/zapravka-lyubyh-lazernyh-kartridzhey.0.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213100"/>
            <a:ext cx="411956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928" y="1132796"/>
            <a:ext cx="8352928" cy="259492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effectLst/>
              </a:rPr>
              <a:t>План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1.  Мировоззренческая культура 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2. Личность современного врача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3. Профессиональное саморазвитие в медицине</a:t>
            </a:r>
            <a:endParaRPr lang="ru-RU" sz="4000" dirty="0"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84888" y="5516563"/>
            <a:ext cx="2854325" cy="865187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200" dirty="0"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424862" cy="3816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Оптимизм врача </a:t>
            </a:r>
            <a:r>
              <a:rPr lang="ru-RU" smtClean="0"/>
              <a:t>– пациент должен чувствовать здоровый оптимизм врача, а не основанный на желании поскорее закончить обследование («что вы волнуетесь зря, все у вас нормально, можете идти»). И наоборот, под влиянием выгорания врач демонстрирует циничное, часто жестокое отношение, преувеличивая последствия, например, несвоевременной явки в больницу (часто это происходит из-за желания «наказать» пациента за собственную эмоциональную несостоятельность).</a:t>
            </a:r>
          </a:p>
        </p:txBody>
      </p:sp>
      <p:pic>
        <p:nvPicPr>
          <p:cNvPr id="34818" name="Picture 2" descr="http://www.zwergerlparadies.at/data/2013/02/Erste-Hilfe-Maxer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602038"/>
            <a:ext cx="3392487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15888"/>
            <a:ext cx="8424862" cy="3457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Честность и правдивость </a:t>
            </a:r>
            <a:r>
              <a:rPr lang="ru-RU" smtClean="0"/>
              <a:t>– при тревоге, беспокойстве и неуверенности, вызванных синдромом эмоционального выгорания, врач утрачивает способность к правдивому и честному изложению информации о состоянии здоровья человека. Либо он излишне щадит психику больного человека, заставляя его пребывать в неизвестности, либо, наоборот, утрачивает необходимую меру в подаче диагностической или лечебной информации.</a:t>
            </a:r>
          </a:p>
        </p:txBody>
      </p:sp>
      <p:pic>
        <p:nvPicPr>
          <p:cNvPr id="35842" name="Picture 6" descr="http://www.airxxi.com/wp-content/uploads/2012/03/c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500438"/>
            <a:ext cx="34782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353425" cy="2879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Слово врача </a:t>
            </a:r>
            <a:r>
              <a:rPr lang="ru-RU" smtClean="0"/>
              <a:t>– слово оказывает огромное суггестивное влияние на любого человека, а тем более слово врача для его пациента. Профессионал с синдромом эмоционального выгорания, переживающий чувства бессмысленности, безнадежности и вины, неминуемо передаст эти чувства своим пациентам в слове, интонации, эмоциональной реакции.</a:t>
            </a:r>
          </a:p>
        </p:txBody>
      </p:sp>
      <p:pic>
        <p:nvPicPr>
          <p:cNvPr id="36866" name="Picture 2" descr="http://awbusiness-solutions.com/wp-content/uploads/2015/05/doctor-with-globe-and-megaphone-european-and-african-side_GJbibY0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924175"/>
            <a:ext cx="41021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15888"/>
            <a:ext cx="8496300" cy="52578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>
                <a:solidFill>
                  <a:schemeClr val="tx2"/>
                </a:solidFill>
              </a:rPr>
              <a:t>В.А. </a:t>
            </a:r>
            <a:r>
              <a:rPr lang="ru-RU" i="1" dirty="0" err="1">
                <a:solidFill>
                  <a:schemeClr val="tx2"/>
                </a:solidFill>
              </a:rPr>
              <a:t>Ташлыковым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dirty="0" smtClean="0"/>
              <a:t>на </a:t>
            </a:r>
            <a:r>
              <a:rPr lang="ru-RU" dirty="0"/>
              <a:t>основании специального исследования было выделено </a:t>
            </a:r>
            <a:r>
              <a:rPr lang="ru-RU" b="1" dirty="0">
                <a:solidFill>
                  <a:schemeClr val="tx2"/>
                </a:solidFill>
              </a:rPr>
              <a:t>несколько описаний представлений больных об образе «идеального» врача</a:t>
            </a:r>
            <a:r>
              <a:rPr lang="ru-RU" dirty="0"/>
              <a:t>: 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Сопереживающий </a:t>
            </a:r>
            <a:r>
              <a:rPr lang="ru-RU" b="1" dirty="0"/>
              <a:t>и </a:t>
            </a:r>
            <a:r>
              <a:rPr lang="ru-RU" b="1" dirty="0" err="1"/>
              <a:t>недирективный</a:t>
            </a:r>
            <a:r>
              <a:rPr lang="ru-RU" dirty="0"/>
              <a:t>: </a:t>
            </a:r>
            <a:r>
              <a:rPr lang="ru-RU" dirty="0" smtClean="0"/>
              <a:t>«добрый</a:t>
            </a:r>
            <a:r>
              <a:rPr lang="ru-RU" dirty="0"/>
              <a:t>, отзывчивый, терпеливый, склонный к глубокому сочувствию и состраданию, вызывающий у больного полное доверие и откровенность, способный все терпеливо выслушать и с пониманием отнестись к самым необычным заявлениям больного</a:t>
            </a:r>
            <a:r>
              <a:rPr lang="ru-RU" dirty="0" smtClean="0"/>
              <a:t>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Сопереживающий </a:t>
            </a:r>
            <a:r>
              <a:rPr lang="ru-RU" b="1" dirty="0"/>
              <a:t>и директивный</a:t>
            </a:r>
            <a:r>
              <a:rPr lang="ru-RU" dirty="0"/>
              <a:t>: </a:t>
            </a:r>
            <a:r>
              <a:rPr lang="ru-RU" dirty="0" smtClean="0"/>
              <a:t>«этому </a:t>
            </a:r>
            <a:r>
              <a:rPr lang="ru-RU" dirty="0"/>
              <a:t>врачу свойственно стремление проникнуть в душу больного, понять суть его переживаний, но, несмотря на склонность к сочувствию, он будет действовать непреклонно и сможет заставить больного следовать его указаниям; своей чуткостью, отзывчивостью и в то же время твердостью, строгостью он вызывает доверие и уважение</a:t>
            </a:r>
            <a:r>
              <a:rPr lang="ru-RU" dirty="0" smtClean="0"/>
              <a:t>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Эмоционально-нейтральный </a:t>
            </a:r>
            <a:r>
              <a:rPr lang="ru-RU" b="1" dirty="0"/>
              <a:t>и директивный</a:t>
            </a:r>
            <a:r>
              <a:rPr lang="ru-RU" dirty="0"/>
              <a:t>: </a:t>
            </a:r>
            <a:r>
              <a:rPr lang="ru-RU" dirty="0" smtClean="0"/>
              <a:t>«ему </a:t>
            </a:r>
            <a:r>
              <a:rPr lang="ru-RU" dirty="0"/>
              <a:t>свойственны твердые убеждения, целеустремленность, умение внести ясность в дело и довести его до определенного конца; по отношению к больным он внимателен, сдержан; вызывает доверие к себе своей уверенностью, волей и спокойствием, а умением убеждать и внушать он оказывает сильное влияние на больного».</a:t>
            </a:r>
          </a:p>
        </p:txBody>
      </p:sp>
      <p:pic>
        <p:nvPicPr>
          <p:cNvPr id="37890" name="Picture 2" descr="http://www.kidney-arabic.com/uploads/allimg/131122/3-131122115KS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3063" y="4824413"/>
            <a:ext cx="1970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4963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400" dirty="0"/>
          </a:p>
        </p:txBody>
      </p:sp>
      <p:sp>
        <p:nvSpPr>
          <p:cNvPr id="3891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600200"/>
            <a:ext cx="8496300" cy="4873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smtClean="0"/>
              <a:t>		</a:t>
            </a:r>
            <a:r>
              <a:rPr lang="ru-RU" sz="2800" smtClean="0">
                <a:latin typeface="Arial" charset="0"/>
              </a:rPr>
              <a:t>С</a:t>
            </a:r>
            <a:r>
              <a:rPr lang="ru-RU" sz="2800" smtClean="0"/>
              <a:t>овременное поведение врача должно формироваться на фундаменте понятия «этика». Биомедицинское знание и практика сегодня, так же, как и в предшествующие эпохи, неразрывно связано с этическим знанием.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74663" y="103188"/>
            <a:ext cx="8229600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Векторы профессионального саморазвития медицинского работника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714375"/>
          <a:ext cx="9144000" cy="6821488"/>
        </p:xfrm>
        <a:graphic>
          <a:graphicData uri="http://schemas.openxmlformats.org/drawingml/2006/table">
            <a:tbl>
              <a:tblPr/>
              <a:tblGrid>
                <a:gridCol w="2976563"/>
                <a:gridCol w="616743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Линии профессионального саморазвития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Профессиональная деятельность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Социально-политическая деятельность с опорой на идею здоровой нации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Участие в социальных программах, пропагандирующий здоровый образ жизни, в мероприятиях, формирующих положительный имидж медицинского работника в глазах населения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Профессиональное саморазвитие в медицинской деятельности в организационном плане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клиник, медицинских центров, центров оказания психологической помощи.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Научно-исследовательская деятельность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Занятия теоретической и прикладной наукой, апробация результатов в рамках участия в научных конференциях,  внедрение результатов исследования в рамках профессиональной деятельности, создание научных школ.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Профессиональное развитие в рамках специальности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Медицинские учреждения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амбулатории).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Медицинское сопровождение профессиональной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врача в учреждениях дошкольного, школьного и высшего образования.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Социально-ориентированная работа врача в  детских домах, приютах, дома престарелых и инвалидов.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врача на различных предприятиях.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в рамках правоохранительной медицины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 медицинских работников в деятельность военных организаций, правоохранительных органов, привлечение врачей в рамках работы судов, прокуратуры,   повышение юридической грамотности медицинских работников.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обеспечение населения в чрезвычайных ситуациях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медицины катастроф, МЧС, службы спасения.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Педагогическая деятельность  в  медицинском образовании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будущих специалистов, трансляция и закрепление этических и юридических норм врачебной работы, передача профессионального опыта в рамках учебного процесса.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Профессиональное саморазвитие  в рамках программы земский доктор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Осуществление врачебной деятельности в районных центрах.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sz="quarter" idx="13"/>
          </p:nvPr>
        </p:nvSpPr>
        <p:spPr>
          <a:xfrm>
            <a:off x="142875" y="428625"/>
            <a:ext cx="8786813" cy="5448300"/>
          </a:xfrm>
        </p:spPr>
        <p:txBody>
          <a:bodyPr/>
          <a:lstStyle/>
          <a:p>
            <a:pPr eaLnBrk="1" hangingPunct="1"/>
            <a:r>
              <a:rPr lang="ru-RU" sz="2800" smtClean="0"/>
              <a:t>1. От полноты и глубины переосмысления врачом современной научной картины мира во многом зависит его мировоззренческая ценностная ориентация, идеалы профессиональной деятельности, чувствование и понимание смысла жизни, многие другие элементы мировоззрения. Представляется целесообразным рассматривать научно-гуманитарное мировоззрение врача в виде взаимосвязанной системы естественнонаучных, научно-гуманитарных и научно-психологических знаний, идеалов, норм и принципов, ценностных ориентаций, убеждений.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фат\Desktop\Саморазвитие\depositphotos_29023871-Seamless-background-with-medical-icon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62" y="-1039715"/>
            <a:ext cx="9137438" cy="9137438"/>
          </a:xfrm>
          <a:prstGeom prst="rect">
            <a:avLst/>
          </a:prstGeom>
          <a:noFill/>
          <a:extLst/>
        </p:spPr>
      </p:pic>
      <p:grpSp>
        <p:nvGrpSpPr>
          <p:cNvPr id="17410" name="Группа 7"/>
          <p:cNvGrpSpPr>
            <a:grpSpLocks/>
          </p:cNvGrpSpPr>
          <p:nvPr/>
        </p:nvGrpSpPr>
        <p:grpSpPr bwMode="auto">
          <a:xfrm>
            <a:off x="1042988" y="857250"/>
            <a:ext cx="6972300" cy="3286125"/>
            <a:chOff x="1021641" y="1340786"/>
            <a:chExt cx="6971437" cy="3312349"/>
          </a:xfrm>
        </p:grpSpPr>
        <p:sp>
          <p:nvSpPr>
            <p:cNvPr id="9" name="Полилиния 8"/>
            <p:cNvSpPr/>
            <p:nvPr/>
          </p:nvSpPr>
          <p:spPr>
            <a:xfrm>
              <a:off x="2915802" y="1340786"/>
              <a:ext cx="3312382" cy="3312349"/>
            </a:xfrm>
            <a:custGeom>
              <a:avLst/>
              <a:gdLst>
                <a:gd name="connsiteX0" fmla="*/ 0 w 3208941"/>
                <a:gd name="connsiteY0" fmla="*/ 1590986 h 3181971"/>
                <a:gd name="connsiteX1" fmla="*/ 1604471 w 3208941"/>
                <a:gd name="connsiteY1" fmla="*/ 0 h 3181971"/>
                <a:gd name="connsiteX2" fmla="*/ 3208942 w 3208941"/>
                <a:gd name="connsiteY2" fmla="*/ 1590986 h 3181971"/>
                <a:gd name="connsiteX3" fmla="*/ 1604471 w 3208941"/>
                <a:gd name="connsiteY3" fmla="*/ 3181972 h 3181971"/>
                <a:gd name="connsiteX4" fmla="*/ 0 w 3208941"/>
                <a:gd name="connsiteY4" fmla="*/ 1590986 h 318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8941" h="3181971">
                  <a:moveTo>
                    <a:pt x="0" y="1590986"/>
                  </a:moveTo>
                  <a:cubicBezTo>
                    <a:pt x="0" y="712309"/>
                    <a:pt x="718346" y="0"/>
                    <a:pt x="1604471" y="0"/>
                  </a:cubicBezTo>
                  <a:cubicBezTo>
                    <a:pt x="2490596" y="0"/>
                    <a:pt x="3208942" y="712309"/>
                    <a:pt x="3208942" y="1590986"/>
                  </a:cubicBezTo>
                  <a:cubicBezTo>
                    <a:pt x="3208942" y="2469663"/>
                    <a:pt x="2490596" y="3181972"/>
                    <a:pt x="1604471" y="3181972"/>
                  </a:cubicBezTo>
                  <a:cubicBezTo>
                    <a:pt x="718346" y="3181972"/>
                    <a:pt x="0" y="2469663"/>
                    <a:pt x="0" y="1590986"/>
                  </a:cubicBezTo>
                  <a:close/>
                </a:path>
              </a:pathLst>
            </a:custGeom>
            <a:ln>
              <a:noFill/>
            </a:ln>
            <a:effectLst>
              <a:softEdge rad="12700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515659" tIns="511709" rIns="515659" bIns="511709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Медицина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021641" y="1848204"/>
              <a:ext cx="2322655" cy="2358204"/>
            </a:xfrm>
            <a:custGeom>
              <a:avLst/>
              <a:gdLst>
                <a:gd name="connsiteX0" fmla="*/ 0 w 2322655"/>
                <a:gd name="connsiteY0" fmla="*/ 1179102 h 2358204"/>
                <a:gd name="connsiteX1" fmla="*/ 1161328 w 2322655"/>
                <a:gd name="connsiteY1" fmla="*/ 0 h 2358204"/>
                <a:gd name="connsiteX2" fmla="*/ 2322656 w 2322655"/>
                <a:gd name="connsiteY2" fmla="*/ 1179102 h 2358204"/>
                <a:gd name="connsiteX3" fmla="*/ 1161328 w 2322655"/>
                <a:gd name="connsiteY3" fmla="*/ 2358204 h 2358204"/>
                <a:gd name="connsiteX4" fmla="*/ 0 w 2322655"/>
                <a:gd name="connsiteY4" fmla="*/ 1179102 h 235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655" h="2358204">
                  <a:moveTo>
                    <a:pt x="0" y="1179102"/>
                  </a:moveTo>
                  <a:cubicBezTo>
                    <a:pt x="0" y="527902"/>
                    <a:pt x="519944" y="0"/>
                    <a:pt x="1161328" y="0"/>
                  </a:cubicBezTo>
                  <a:cubicBezTo>
                    <a:pt x="1802712" y="0"/>
                    <a:pt x="2322656" y="527902"/>
                    <a:pt x="2322656" y="1179102"/>
                  </a:cubicBezTo>
                  <a:cubicBezTo>
                    <a:pt x="2322656" y="1830302"/>
                    <a:pt x="1802712" y="2358204"/>
                    <a:pt x="1161328" y="2358204"/>
                  </a:cubicBezTo>
                  <a:cubicBezTo>
                    <a:pt x="519944" y="2358204"/>
                    <a:pt x="0" y="1830302"/>
                    <a:pt x="0" y="1179102"/>
                  </a:cubicBezTo>
                  <a:close/>
                </a:path>
              </a:pathLst>
            </a:custGeom>
            <a:effectLst>
              <a:softEdge rad="1270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363005" tIns="368211" rIns="363005" bIns="368211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/>
                <a:t>Естественные науки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02161" y="1817858"/>
              <a:ext cx="2290917" cy="2358204"/>
            </a:xfrm>
            <a:custGeom>
              <a:avLst/>
              <a:gdLst>
                <a:gd name="connsiteX0" fmla="*/ 0 w 2362940"/>
                <a:gd name="connsiteY0" fmla="*/ 1195479 h 2390957"/>
                <a:gd name="connsiteX1" fmla="*/ 1181470 w 2362940"/>
                <a:gd name="connsiteY1" fmla="*/ 0 h 2390957"/>
                <a:gd name="connsiteX2" fmla="*/ 2362940 w 2362940"/>
                <a:gd name="connsiteY2" fmla="*/ 1195479 h 2390957"/>
                <a:gd name="connsiteX3" fmla="*/ 1181470 w 2362940"/>
                <a:gd name="connsiteY3" fmla="*/ 2390958 h 2390957"/>
                <a:gd name="connsiteX4" fmla="*/ 0 w 2362940"/>
                <a:gd name="connsiteY4" fmla="*/ 1195479 h 239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940" h="2390957">
                  <a:moveTo>
                    <a:pt x="0" y="1195479"/>
                  </a:moveTo>
                  <a:cubicBezTo>
                    <a:pt x="0" y="535234"/>
                    <a:pt x="528962" y="0"/>
                    <a:pt x="1181470" y="0"/>
                  </a:cubicBezTo>
                  <a:cubicBezTo>
                    <a:pt x="1833978" y="0"/>
                    <a:pt x="2362940" y="535234"/>
                    <a:pt x="2362940" y="1195479"/>
                  </a:cubicBezTo>
                  <a:cubicBezTo>
                    <a:pt x="2362940" y="1855724"/>
                    <a:pt x="1833978" y="2390958"/>
                    <a:pt x="1181470" y="2390958"/>
                  </a:cubicBezTo>
                  <a:cubicBezTo>
                    <a:pt x="528962" y="2390958"/>
                    <a:pt x="0" y="1855724"/>
                    <a:pt x="0" y="1195479"/>
                  </a:cubicBezTo>
                  <a:close/>
                </a:path>
              </a:pathLst>
            </a:custGeom>
            <a:effectLst>
              <a:softEdge rad="12700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6365" tIns="370468" rIns="366365" bIns="370468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/>
                <a:t>Гуманитарные науки</a:t>
              </a:r>
            </a:p>
          </p:txBody>
        </p:sp>
      </p:grp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1331913" y="4357688"/>
            <a:ext cx="72723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Мировоззрение врача включает три важнейших элемента: </a:t>
            </a:r>
          </a:p>
          <a:p>
            <a:r>
              <a:rPr lang="ru-RU" sz="2800" b="1">
                <a:latin typeface="Trebuchet MS" pitchFamily="34" charset="0"/>
              </a:rPr>
              <a:t>-естественнонаучный </a:t>
            </a:r>
          </a:p>
          <a:p>
            <a:r>
              <a:rPr lang="ru-RU" sz="2800" b="1">
                <a:latin typeface="Trebuchet MS" pitchFamily="34" charset="0"/>
              </a:rPr>
              <a:t>- гуманитарный</a:t>
            </a:r>
          </a:p>
          <a:p>
            <a:r>
              <a:rPr lang="ru-RU" sz="2800" b="1">
                <a:latin typeface="Trebuchet MS" pitchFamily="34" charset="0"/>
              </a:rPr>
              <a:t> - психологический.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sz="quarter" idx="13"/>
          </p:nvPr>
        </p:nvSpPr>
        <p:spPr>
          <a:xfrm>
            <a:off x="0" y="1571625"/>
            <a:ext cx="4643438" cy="4665663"/>
          </a:xfrm>
        </p:spPr>
        <p:txBody>
          <a:bodyPr/>
          <a:lstStyle/>
          <a:p>
            <a:pPr eaLnBrk="1" hangingPunct="1"/>
            <a:r>
              <a:rPr lang="ru-RU" sz="2000" smtClean="0"/>
              <a:t>Его составляют знания о неживой и живой природе непрерывно развиваются, характеризуются высокой степенью объективности, выступают наиболее соответствующим отражаемым предметам, процессам, явлениям и имеют приоритетное значение для бытия человека и общества. Естественнонаучное знание в мировоззрении врача - это глубоко специализированное знание, требующее трансформации в научно-мировоззренческие, доступные для широкого потребления, формы.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702953" y="1844824"/>
            <a:ext cx="4142383" cy="415004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04664"/>
            <a:ext cx="7929103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effectLst/>
              </a:rPr>
              <a:t>Естественно-научный компонент мировоззрения</a:t>
            </a:r>
            <a:endParaRPr lang="ru-RU" sz="3200" dirty="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000108"/>
            <a:ext cx="5350123" cy="278608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>Медицина </a:t>
            </a:r>
            <a:r>
              <a:rPr lang="ru-RU" sz="4000" dirty="0"/>
              <a:t>— это старшая сестра гуманитарных </a:t>
            </a:r>
            <a:r>
              <a:rPr lang="ru-RU" sz="4000" dirty="0" smtClean="0"/>
              <a:t>наук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М. Фуко</a:t>
            </a:r>
            <a:endParaRPr lang="ru-RU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2619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3786188" y="4143375"/>
            <a:ext cx="4786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Предметом медицины является человек, проявляющий себя в своей биологической природе (как организм) и в социально-психологическом качестве (как личность). Личность и организм представляют два аспекта одной и той же реальности.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47148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8520" y="260648"/>
            <a:ext cx="8172400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Гуманитарный компонент мировоззрения</a:t>
            </a:r>
            <a:endParaRPr lang="ru-RU" sz="3200" dirty="0">
              <a:effectLst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sz="quarter" idx="13"/>
          </p:nvPr>
        </p:nvSpPr>
        <p:spPr>
          <a:xfrm>
            <a:off x="468313" y="4429125"/>
            <a:ext cx="8389937" cy="2168525"/>
          </a:xfrm>
        </p:spPr>
        <p:txBody>
          <a:bodyPr/>
          <a:lstStyle/>
          <a:p>
            <a:pPr eaLnBrk="1" hangingPunct="1"/>
            <a:r>
              <a:rPr lang="ru-RU" smtClean="0"/>
              <a:t>Отражает осознание им социального бытия и своего места в нем. Данный компонент включает взгляды и идеалы социально-исторического, культурологического, формационного, экономического, социального, политико- правового, нравственного, художественно-эстетического, религиозного и иного характера.</a:t>
            </a: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5148263" y="3105150"/>
            <a:ext cx="37099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Цель должна быть нравственной, а пути достижения — надежными и гуманными.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7" y="260648"/>
            <a:ext cx="81724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effectLst/>
              </a:rPr>
              <a:t>Гуманитарный компонент мировоззрения</a:t>
            </a:r>
            <a:endParaRPr lang="ru-RU" sz="3200" dirty="0">
              <a:effectLst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989138"/>
            <a:ext cx="3808412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0" y="857250"/>
            <a:ext cx="4857750" cy="5811838"/>
          </a:xfrm>
        </p:spPr>
        <p:txBody>
          <a:bodyPr rtlCol="0">
            <a:normAutofit fontScale="925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Особенности гуманитарного элемента мировоззрения врача определяются спецификой врачебной деятельности, принадлежностью к особой социальной группе, в значительной мере определяющей психическое и соматическое здоровье человека и общества. В основании гуманитарного элемента мировоззрения врача находятся общечеловеческие и собственные врачебные ценности. К общечеловеческим ценностям врачи относят, прежде всего, гуманизм, свободу, демократию, права человека.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496300" cy="6264275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Посредством разносторонних гуманитарных знаний врач воспринимает социальную действительность, они выступают основой его духовного мира. Гуманитарные науки формируют, обосновывают человеческий идеал, прямо связанный с общественной природой человека, с тем, что его жизнь, смысл его бытия неизбежно включают вопросы о судьбе общества, о его будущем: Куда идет общество? Какая социальная система, общественный строй формируется в настоящее время? Есть ли силы и средства, которые могли бы существенно облагородить, сделать по-настоящему человеческой их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жизнь?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Гуманитарный компонент мировоззрения врача, его социальные взгляды, идеалы, убеждения в большей степени, чем у представителей других профессий, наполнен собственно человеческим содержанием в виде человеколюбия, сострадания, сопереживания, толерантности, отзывчивости.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1519</Words>
  <Application>Microsoft Office PowerPoint</Application>
  <PresentationFormat>Экран (4:3)</PresentationFormat>
  <Paragraphs>70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Trebuchet MS</vt:lpstr>
      <vt:lpstr>Georgia</vt:lpstr>
      <vt:lpstr>Calibri</vt:lpstr>
      <vt:lpstr>Wingdings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интеграции естественно-научного и гуманитарного знания в профессии врача</dc:title>
  <dc:creator>Ильфат</dc:creator>
  <cp:lastModifiedBy>дом</cp:lastModifiedBy>
  <cp:revision>17</cp:revision>
  <dcterms:created xsi:type="dcterms:W3CDTF">2016-02-18T18:52:24Z</dcterms:created>
  <dcterms:modified xsi:type="dcterms:W3CDTF">2018-03-12T18:20:41Z</dcterms:modified>
</cp:coreProperties>
</file>