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9" r:id="rId2"/>
    <p:sldMasterId id="2147483691" r:id="rId3"/>
    <p:sldMasterId id="2147483703" r:id="rId4"/>
    <p:sldMasterId id="2147483715" r:id="rId5"/>
    <p:sldMasterId id="2147483727" r:id="rId6"/>
    <p:sldMasterId id="2147483739" r:id="rId7"/>
    <p:sldMasterId id="2147483751" r:id="rId8"/>
    <p:sldMasterId id="2147483763" r:id="rId9"/>
    <p:sldMasterId id="2147483775" r:id="rId10"/>
    <p:sldMasterId id="2147483787" r:id="rId11"/>
    <p:sldMasterId id="2147483799" r:id="rId12"/>
    <p:sldMasterId id="2147483811" r:id="rId13"/>
    <p:sldMasterId id="2147483823" r:id="rId14"/>
  </p:sldMasterIdLst>
  <p:notesMasterIdLst>
    <p:notesMasterId r:id="rId57"/>
  </p:notesMasterIdLst>
  <p:sldIdLst>
    <p:sldId id="300" r:id="rId15"/>
    <p:sldId id="301" r:id="rId16"/>
    <p:sldId id="302" r:id="rId17"/>
    <p:sldId id="303" r:id="rId18"/>
    <p:sldId id="304" r:id="rId19"/>
    <p:sldId id="305" r:id="rId20"/>
    <p:sldId id="313" r:id="rId21"/>
    <p:sldId id="314" r:id="rId22"/>
    <p:sldId id="315" r:id="rId23"/>
    <p:sldId id="317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258" r:id="rId32"/>
    <p:sldId id="290" r:id="rId33"/>
    <p:sldId id="291" r:id="rId34"/>
    <p:sldId id="289" r:id="rId35"/>
    <p:sldId id="292" r:id="rId36"/>
    <p:sldId id="293" r:id="rId37"/>
    <p:sldId id="264" r:id="rId38"/>
    <p:sldId id="265" r:id="rId39"/>
    <p:sldId id="263" r:id="rId40"/>
    <p:sldId id="262" r:id="rId41"/>
    <p:sldId id="318" r:id="rId42"/>
    <p:sldId id="320" r:id="rId43"/>
    <p:sldId id="321" r:id="rId44"/>
    <p:sldId id="296" r:id="rId45"/>
    <p:sldId id="328" r:id="rId46"/>
    <p:sldId id="319" r:id="rId47"/>
    <p:sldId id="324" r:id="rId48"/>
    <p:sldId id="327" r:id="rId49"/>
    <p:sldId id="325" r:id="rId50"/>
    <p:sldId id="326" r:id="rId51"/>
    <p:sldId id="295" r:id="rId52"/>
    <p:sldId id="323" r:id="rId53"/>
    <p:sldId id="322" r:id="rId54"/>
    <p:sldId id="297" r:id="rId55"/>
    <p:sldId id="316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00"/>
    <a:srgbClr val="F5F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87" autoAdjust="0"/>
    <p:restoredTop sz="86482" autoAdjust="0"/>
  </p:normalViewPr>
  <p:slideViewPr>
    <p:cSldViewPr>
      <p:cViewPr varScale="1">
        <p:scale>
          <a:sx n="84" d="100"/>
          <a:sy n="84" d="100"/>
        </p:scale>
        <p:origin x="-15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90"/>
    </p:cViewPr>
  </p:sorterViewPr>
  <p:notesViewPr>
    <p:cSldViewPr>
      <p:cViewPr varScale="1">
        <p:scale>
          <a:sx n="64" d="100"/>
          <a:sy n="64" d="100"/>
        </p:scale>
        <p:origin x="-26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slide" Target="slides/slide33.xml"/><Relationship Id="rId50" Type="http://schemas.openxmlformats.org/officeDocument/2006/relationships/slide" Target="slides/slide36.xml"/><Relationship Id="rId55" Type="http://schemas.openxmlformats.org/officeDocument/2006/relationships/slide" Target="slides/slide4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54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3" Type="http://schemas.openxmlformats.org/officeDocument/2006/relationships/slide" Target="slides/slide39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slide" Target="slides/slide35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52" Type="http://schemas.openxmlformats.org/officeDocument/2006/relationships/slide" Target="slides/slide3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slide" Target="slides/slide34.xml"/><Relationship Id="rId56" Type="http://schemas.openxmlformats.org/officeDocument/2006/relationships/slide" Target="slides/slide42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7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5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8D271-78E2-46BB-8557-A334CB489A7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311E03-47F1-4A38-9A78-B8F081AE1385}">
      <dgm:prSet phldrT="[Текст]"/>
      <dgm:spPr/>
      <dgm:t>
        <a:bodyPr/>
        <a:lstStyle/>
        <a:p>
          <a:r>
            <a:rPr lang="ru-RU" dirty="0" smtClean="0"/>
            <a:t>Умысел</a:t>
          </a:r>
          <a:endParaRPr lang="ru-RU" dirty="0"/>
        </a:p>
      </dgm:t>
    </dgm:pt>
    <dgm:pt modelId="{B6EC0B26-E935-4E6F-9379-1B013451B1FA}" type="parTrans" cxnId="{CE2FD155-0578-4979-8718-BCEE1259EE83}">
      <dgm:prSet/>
      <dgm:spPr/>
      <dgm:t>
        <a:bodyPr/>
        <a:lstStyle/>
        <a:p>
          <a:endParaRPr lang="ru-RU"/>
        </a:p>
      </dgm:t>
    </dgm:pt>
    <dgm:pt modelId="{F245D2D9-5B14-4534-9B44-8B5204C0E6CE}" type="sibTrans" cxnId="{CE2FD155-0578-4979-8718-BCEE1259EE83}">
      <dgm:prSet/>
      <dgm:spPr/>
      <dgm:t>
        <a:bodyPr/>
        <a:lstStyle/>
        <a:p>
          <a:endParaRPr lang="ru-RU"/>
        </a:p>
      </dgm:t>
    </dgm:pt>
    <dgm:pt modelId="{E6C834F0-2E67-4DEB-992B-0B2238BEBA73}">
      <dgm:prSet phldrT="[Текст]"/>
      <dgm:spPr/>
      <dgm:t>
        <a:bodyPr/>
        <a:lstStyle/>
        <a:p>
          <a:r>
            <a:rPr lang="ru-RU" dirty="0" smtClean="0"/>
            <a:t>неосторожность</a:t>
          </a:r>
          <a:endParaRPr lang="ru-RU" dirty="0"/>
        </a:p>
      </dgm:t>
    </dgm:pt>
    <dgm:pt modelId="{45B70495-11AE-4830-8962-AE652F6E2D17}" type="parTrans" cxnId="{B4664010-40FC-4AB4-AF87-438F7966FF0A}">
      <dgm:prSet/>
      <dgm:spPr/>
      <dgm:t>
        <a:bodyPr/>
        <a:lstStyle/>
        <a:p>
          <a:endParaRPr lang="ru-RU"/>
        </a:p>
      </dgm:t>
    </dgm:pt>
    <dgm:pt modelId="{47C55915-D7ED-4759-9CAB-1AF33F037316}" type="sibTrans" cxnId="{B4664010-40FC-4AB4-AF87-438F7966FF0A}">
      <dgm:prSet/>
      <dgm:spPr/>
      <dgm:t>
        <a:bodyPr/>
        <a:lstStyle/>
        <a:p>
          <a:endParaRPr lang="ru-RU"/>
        </a:p>
      </dgm:t>
    </dgm:pt>
    <dgm:pt modelId="{23CA3AB2-AC59-44C8-9D92-C6E4999056F9}" type="pres">
      <dgm:prSet presAssocID="{9FC8D271-78E2-46BB-8557-A334CB489A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EB6A49E-11C1-4752-9B21-AA3BECF67C0A}" type="pres">
      <dgm:prSet presAssocID="{60311E03-47F1-4A38-9A78-B8F081AE1385}" presName="root" presStyleCnt="0"/>
      <dgm:spPr/>
    </dgm:pt>
    <dgm:pt modelId="{1CE11CCB-1E96-4084-A193-EBDBC6A6B72A}" type="pres">
      <dgm:prSet presAssocID="{60311E03-47F1-4A38-9A78-B8F081AE1385}" presName="rootComposite" presStyleCnt="0"/>
      <dgm:spPr/>
    </dgm:pt>
    <dgm:pt modelId="{F99AD8AC-8DF6-485F-B08E-C830EBFA8075}" type="pres">
      <dgm:prSet presAssocID="{60311E03-47F1-4A38-9A78-B8F081AE1385}" presName="rootText" presStyleLbl="node1" presStyleIdx="0" presStyleCnt="2"/>
      <dgm:spPr/>
      <dgm:t>
        <a:bodyPr/>
        <a:lstStyle/>
        <a:p>
          <a:endParaRPr lang="ru-RU"/>
        </a:p>
      </dgm:t>
    </dgm:pt>
    <dgm:pt modelId="{AC86CC69-5CC9-44D8-AEB1-3C80CC1F7526}" type="pres">
      <dgm:prSet presAssocID="{60311E03-47F1-4A38-9A78-B8F081AE1385}" presName="rootConnector" presStyleLbl="node1" presStyleIdx="0" presStyleCnt="2"/>
      <dgm:spPr/>
      <dgm:t>
        <a:bodyPr/>
        <a:lstStyle/>
        <a:p>
          <a:endParaRPr lang="ru-RU"/>
        </a:p>
      </dgm:t>
    </dgm:pt>
    <dgm:pt modelId="{889D4298-A74C-4EF2-9E9D-59461E1CE33B}" type="pres">
      <dgm:prSet presAssocID="{60311E03-47F1-4A38-9A78-B8F081AE1385}" presName="childShape" presStyleCnt="0"/>
      <dgm:spPr/>
    </dgm:pt>
    <dgm:pt modelId="{8DAE67EB-A774-4D6E-9BC0-05DD39AF1122}" type="pres">
      <dgm:prSet presAssocID="{E6C834F0-2E67-4DEB-992B-0B2238BEBA73}" presName="root" presStyleCnt="0"/>
      <dgm:spPr/>
    </dgm:pt>
    <dgm:pt modelId="{C4E0DE62-E2CC-47AF-9BB4-93F568587005}" type="pres">
      <dgm:prSet presAssocID="{E6C834F0-2E67-4DEB-992B-0B2238BEBA73}" presName="rootComposite" presStyleCnt="0"/>
      <dgm:spPr/>
    </dgm:pt>
    <dgm:pt modelId="{E5696567-E726-44AF-AED2-0453CFEE1063}" type="pres">
      <dgm:prSet presAssocID="{E6C834F0-2E67-4DEB-992B-0B2238BEBA73}" presName="rootText" presStyleLbl="node1" presStyleIdx="1" presStyleCnt="2"/>
      <dgm:spPr/>
      <dgm:t>
        <a:bodyPr/>
        <a:lstStyle/>
        <a:p>
          <a:endParaRPr lang="ru-RU"/>
        </a:p>
      </dgm:t>
    </dgm:pt>
    <dgm:pt modelId="{E3E9EFF6-0340-4D7F-BA08-C833ED9E3509}" type="pres">
      <dgm:prSet presAssocID="{E6C834F0-2E67-4DEB-992B-0B2238BEBA73}" presName="rootConnector" presStyleLbl="node1" presStyleIdx="1" presStyleCnt="2"/>
      <dgm:spPr/>
      <dgm:t>
        <a:bodyPr/>
        <a:lstStyle/>
        <a:p>
          <a:endParaRPr lang="ru-RU"/>
        </a:p>
      </dgm:t>
    </dgm:pt>
    <dgm:pt modelId="{40A44567-755F-4ABB-9059-7B8B8D331552}" type="pres">
      <dgm:prSet presAssocID="{E6C834F0-2E67-4DEB-992B-0B2238BEBA73}" presName="childShape" presStyleCnt="0"/>
      <dgm:spPr/>
    </dgm:pt>
  </dgm:ptLst>
  <dgm:cxnLst>
    <dgm:cxn modelId="{ECA41197-953A-4AD0-B599-08340534A703}" type="presOf" srcId="{E6C834F0-2E67-4DEB-992B-0B2238BEBA73}" destId="{E3E9EFF6-0340-4D7F-BA08-C833ED9E3509}" srcOrd="1" destOrd="0" presId="urn:microsoft.com/office/officeart/2005/8/layout/hierarchy3"/>
    <dgm:cxn modelId="{F3CFB6C2-11AD-493F-962A-4858F27B4A50}" type="presOf" srcId="{9FC8D271-78E2-46BB-8557-A334CB489A7B}" destId="{23CA3AB2-AC59-44C8-9D92-C6E4999056F9}" srcOrd="0" destOrd="0" presId="urn:microsoft.com/office/officeart/2005/8/layout/hierarchy3"/>
    <dgm:cxn modelId="{16C196E0-1CF6-4A69-BDC5-435AEA8188E7}" type="presOf" srcId="{60311E03-47F1-4A38-9A78-B8F081AE1385}" destId="{F99AD8AC-8DF6-485F-B08E-C830EBFA8075}" srcOrd="0" destOrd="0" presId="urn:microsoft.com/office/officeart/2005/8/layout/hierarchy3"/>
    <dgm:cxn modelId="{CE2FD155-0578-4979-8718-BCEE1259EE83}" srcId="{9FC8D271-78E2-46BB-8557-A334CB489A7B}" destId="{60311E03-47F1-4A38-9A78-B8F081AE1385}" srcOrd="0" destOrd="0" parTransId="{B6EC0B26-E935-4E6F-9379-1B013451B1FA}" sibTransId="{F245D2D9-5B14-4534-9B44-8B5204C0E6CE}"/>
    <dgm:cxn modelId="{B4664010-40FC-4AB4-AF87-438F7966FF0A}" srcId="{9FC8D271-78E2-46BB-8557-A334CB489A7B}" destId="{E6C834F0-2E67-4DEB-992B-0B2238BEBA73}" srcOrd="1" destOrd="0" parTransId="{45B70495-11AE-4830-8962-AE652F6E2D17}" sibTransId="{47C55915-D7ED-4759-9CAB-1AF33F037316}"/>
    <dgm:cxn modelId="{68347189-311F-45AA-9041-5E5BFC735A86}" type="presOf" srcId="{E6C834F0-2E67-4DEB-992B-0B2238BEBA73}" destId="{E5696567-E726-44AF-AED2-0453CFEE1063}" srcOrd="0" destOrd="0" presId="urn:microsoft.com/office/officeart/2005/8/layout/hierarchy3"/>
    <dgm:cxn modelId="{81528E7E-BD6B-4329-80E5-E9D53EE3AA2A}" type="presOf" srcId="{60311E03-47F1-4A38-9A78-B8F081AE1385}" destId="{AC86CC69-5CC9-44D8-AEB1-3C80CC1F7526}" srcOrd="1" destOrd="0" presId="urn:microsoft.com/office/officeart/2005/8/layout/hierarchy3"/>
    <dgm:cxn modelId="{A74F7D66-2B0F-4247-9F3D-14DC4E52313E}" type="presParOf" srcId="{23CA3AB2-AC59-44C8-9D92-C6E4999056F9}" destId="{CEB6A49E-11C1-4752-9B21-AA3BECF67C0A}" srcOrd="0" destOrd="0" presId="urn:microsoft.com/office/officeart/2005/8/layout/hierarchy3"/>
    <dgm:cxn modelId="{C4E03757-B58F-493D-A299-A18C47966B5E}" type="presParOf" srcId="{CEB6A49E-11C1-4752-9B21-AA3BECF67C0A}" destId="{1CE11CCB-1E96-4084-A193-EBDBC6A6B72A}" srcOrd="0" destOrd="0" presId="urn:microsoft.com/office/officeart/2005/8/layout/hierarchy3"/>
    <dgm:cxn modelId="{221A053D-95A5-4C9A-B61D-EF4980BFD0B8}" type="presParOf" srcId="{1CE11CCB-1E96-4084-A193-EBDBC6A6B72A}" destId="{F99AD8AC-8DF6-485F-B08E-C830EBFA8075}" srcOrd="0" destOrd="0" presId="urn:microsoft.com/office/officeart/2005/8/layout/hierarchy3"/>
    <dgm:cxn modelId="{0AB8C72D-4B07-49A1-BC3C-0F0ACCD28524}" type="presParOf" srcId="{1CE11CCB-1E96-4084-A193-EBDBC6A6B72A}" destId="{AC86CC69-5CC9-44D8-AEB1-3C80CC1F7526}" srcOrd="1" destOrd="0" presId="urn:microsoft.com/office/officeart/2005/8/layout/hierarchy3"/>
    <dgm:cxn modelId="{59728563-CA9A-43DB-9D90-B2D0A2AD7008}" type="presParOf" srcId="{CEB6A49E-11C1-4752-9B21-AA3BECF67C0A}" destId="{889D4298-A74C-4EF2-9E9D-59461E1CE33B}" srcOrd="1" destOrd="0" presId="urn:microsoft.com/office/officeart/2005/8/layout/hierarchy3"/>
    <dgm:cxn modelId="{26961A0D-D51E-455A-8D6E-7C326C05C8C9}" type="presParOf" srcId="{23CA3AB2-AC59-44C8-9D92-C6E4999056F9}" destId="{8DAE67EB-A774-4D6E-9BC0-05DD39AF1122}" srcOrd="1" destOrd="0" presId="urn:microsoft.com/office/officeart/2005/8/layout/hierarchy3"/>
    <dgm:cxn modelId="{A416A0CF-CC87-409C-BF39-8A95CDC9F2E0}" type="presParOf" srcId="{8DAE67EB-A774-4D6E-9BC0-05DD39AF1122}" destId="{C4E0DE62-E2CC-47AF-9BB4-93F568587005}" srcOrd="0" destOrd="0" presId="urn:microsoft.com/office/officeart/2005/8/layout/hierarchy3"/>
    <dgm:cxn modelId="{199EED08-3CB5-464A-B9FE-853F36E0D428}" type="presParOf" srcId="{C4E0DE62-E2CC-47AF-9BB4-93F568587005}" destId="{E5696567-E726-44AF-AED2-0453CFEE1063}" srcOrd="0" destOrd="0" presId="urn:microsoft.com/office/officeart/2005/8/layout/hierarchy3"/>
    <dgm:cxn modelId="{33AEA67E-54F7-41AF-8341-B8121AC5C1BF}" type="presParOf" srcId="{C4E0DE62-E2CC-47AF-9BB4-93F568587005}" destId="{E3E9EFF6-0340-4D7F-BA08-C833ED9E3509}" srcOrd="1" destOrd="0" presId="urn:microsoft.com/office/officeart/2005/8/layout/hierarchy3"/>
    <dgm:cxn modelId="{02CD4575-1949-4B24-B333-9613AADE4B82}" type="presParOf" srcId="{8DAE67EB-A774-4D6E-9BC0-05DD39AF1122}" destId="{40A44567-755F-4ABB-9059-7B8B8D33155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7EAC20-1500-4C70-BBFA-CC47D2EBAD82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</dgm:pt>
    <dgm:pt modelId="{0A3302D9-F5CE-4129-AC83-6A0A40E790C4}">
      <dgm:prSet phldrT="[Текст]"/>
      <dgm:spPr/>
      <dgm:t>
        <a:bodyPr/>
        <a:lstStyle/>
        <a:p>
          <a:r>
            <a:rPr lang="ru-RU" dirty="0" smtClean="0"/>
            <a:t>3) но не выполнило обязанность;</a:t>
          </a:r>
          <a:endParaRPr lang="ru-RU" dirty="0"/>
        </a:p>
      </dgm:t>
    </dgm:pt>
    <dgm:pt modelId="{D3951CC4-DB51-437D-A5F7-CB47DE1C2785}" type="parTrans" cxnId="{1F3D0F09-B268-4BF2-81C9-9238A0AB2134}">
      <dgm:prSet/>
      <dgm:spPr/>
      <dgm:t>
        <a:bodyPr/>
        <a:lstStyle/>
        <a:p>
          <a:endParaRPr lang="ru-RU"/>
        </a:p>
      </dgm:t>
    </dgm:pt>
    <dgm:pt modelId="{4828072B-A4DC-4D33-8494-B265640F78CA}" type="sibTrans" cxnId="{1F3D0F09-B268-4BF2-81C9-9238A0AB2134}">
      <dgm:prSet/>
      <dgm:spPr/>
      <dgm:t>
        <a:bodyPr/>
        <a:lstStyle/>
        <a:p>
          <a:endParaRPr lang="ru-RU"/>
        </a:p>
      </dgm:t>
    </dgm:pt>
    <dgm:pt modelId="{9E3E2D14-E749-4476-8E26-95CD2797EE53}">
      <dgm:prSet/>
      <dgm:spPr/>
      <dgm:t>
        <a:bodyPr/>
        <a:lstStyle/>
        <a:p>
          <a:r>
            <a:rPr lang="ru-RU" smtClean="0"/>
            <a:t>1) лицо должно выполнить установленную нормативными правовыми актами обязанность</a:t>
          </a:r>
          <a:endParaRPr lang="ru-RU"/>
        </a:p>
      </dgm:t>
    </dgm:pt>
    <dgm:pt modelId="{17F37755-5593-4310-817F-A834B7C119F1}" type="parTrans" cxnId="{72548EB1-4801-41B7-AF42-E60B40C4A45A}">
      <dgm:prSet/>
      <dgm:spPr/>
      <dgm:t>
        <a:bodyPr/>
        <a:lstStyle/>
        <a:p>
          <a:endParaRPr lang="ru-RU"/>
        </a:p>
      </dgm:t>
    </dgm:pt>
    <dgm:pt modelId="{FE1A5946-1250-4C17-8D6A-AA55419B057B}" type="sibTrans" cxnId="{72548EB1-4801-41B7-AF42-E60B40C4A45A}">
      <dgm:prSet/>
      <dgm:spPr/>
      <dgm:t>
        <a:bodyPr/>
        <a:lstStyle/>
        <a:p>
          <a:endParaRPr lang="ru-RU"/>
        </a:p>
      </dgm:t>
    </dgm:pt>
    <dgm:pt modelId="{49E33BC9-68D2-46D2-81C7-4C5D2CEF03EA}">
      <dgm:prSet/>
      <dgm:spPr/>
      <dgm:t>
        <a:bodyPr/>
        <a:lstStyle/>
        <a:p>
          <a:r>
            <a:rPr lang="ru-RU" smtClean="0"/>
            <a:t>2) могло её выполнить;</a:t>
          </a:r>
          <a:endParaRPr lang="ru-RU"/>
        </a:p>
      </dgm:t>
    </dgm:pt>
    <dgm:pt modelId="{3B83D356-0864-475C-AFA0-B2B69C6196F8}" type="parTrans" cxnId="{38B542E9-2C53-4EBF-9F93-68EF99808310}">
      <dgm:prSet/>
      <dgm:spPr/>
      <dgm:t>
        <a:bodyPr/>
        <a:lstStyle/>
        <a:p>
          <a:endParaRPr lang="ru-RU"/>
        </a:p>
      </dgm:t>
    </dgm:pt>
    <dgm:pt modelId="{D7822AD9-FA7C-44DD-AC2E-C3FFC24BAA22}" type="sibTrans" cxnId="{38B542E9-2C53-4EBF-9F93-68EF99808310}">
      <dgm:prSet/>
      <dgm:spPr/>
      <dgm:t>
        <a:bodyPr/>
        <a:lstStyle/>
        <a:p>
          <a:endParaRPr lang="ru-RU"/>
        </a:p>
      </dgm:t>
    </dgm:pt>
    <dgm:pt modelId="{81BD7133-E4B3-4C01-A4C1-5AF5EEE27337}" type="pres">
      <dgm:prSet presAssocID="{2A7EAC20-1500-4C70-BBFA-CC47D2EBAD82}" presName="linearFlow" presStyleCnt="0">
        <dgm:presLayoutVars>
          <dgm:dir/>
          <dgm:resizeHandles val="exact"/>
        </dgm:presLayoutVars>
      </dgm:prSet>
      <dgm:spPr/>
    </dgm:pt>
    <dgm:pt modelId="{4F6F9BC9-B84D-4D28-BDA4-6FD9F5A6D5E7}" type="pres">
      <dgm:prSet presAssocID="{9E3E2D14-E749-4476-8E26-95CD2797EE53}" presName="composite" presStyleCnt="0"/>
      <dgm:spPr/>
    </dgm:pt>
    <dgm:pt modelId="{6A21979D-7CC3-407B-92BA-28C30EBAC0BB}" type="pres">
      <dgm:prSet presAssocID="{9E3E2D14-E749-4476-8E26-95CD2797EE53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4686EC7-7FCE-4662-A500-D3AFE737A7A6}" type="pres">
      <dgm:prSet presAssocID="{9E3E2D14-E749-4476-8E26-95CD2797EE5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DB90F-9D62-407C-A8E8-AD4EEA112C97}" type="pres">
      <dgm:prSet presAssocID="{FE1A5946-1250-4C17-8D6A-AA55419B057B}" presName="spacing" presStyleCnt="0"/>
      <dgm:spPr/>
    </dgm:pt>
    <dgm:pt modelId="{AD31B163-48F9-417C-9A2F-E94C9060C72D}" type="pres">
      <dgm:prSet presAssocID="{49E33BC9-68D2-46D2-81C7-4C5D2CEF03EA}" presName="composite" presStyleCnt="0"/>
      <dgm:spPr/>
    </dgm:pt>
    <dgm:pt modelId="{E8DAB7F0-426F-4029-ACCA-A1372E4BA7C1}" type="pres">
      <dgm:prSet presAssocID="{49E33BC9-68D2-46D2-81C7-4C5D2CEF03EA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AE6299D-DBFE-4A43-BB92-DD7D1E00877E}" type="pres">
      <dgm:prSet presAssocID="{49E33BC9-68D2-46D2-81C7-4C5D2CEF03E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169F1-CAA7-4D36-91BC-1E41480955A5}" type="pres">
      <dgm:prSet presAssocID="{D7822AD9-FA7C-44DD-AC2E-C3FFC24BAA22}" presName="spacing" presStyleCnt="0"/>
      <dgm:spPr/>
    </dgm:pt>
    <dgm:pt modelId="{A21001AB-7231-4EAF-9A5C-C79AE9F2B8BC}" type="pres">
      <dgm:prSet presAssocID="{0A3302D9-F5CE-4129-AC83-6A0A40E790C4}" presName="composite" presStyleCnt="0"/>
      <dgm:spPr/>
    </dgm:pt>
    <dgm:pt modelId="{F846867C-F819-4AE6-AFFA-5B6A01CFA76B}" type="pres">
      <dgm:prSet presAssocID="{0A3302D9-F5CE-4129-AC83-6A0A40E790C4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A30D6D1-AB41-4020-B095-D6420205980B}" type="pres">
      <dgm:prSet presAssocID="{0A3302D9-F5CE-4129-AC83-6A0A40E790C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B542E9-2C53-4EBF-9F93-68EF99808310}" srcId="{2A7EAC20-1500-4C70-BBFA-CC47D2EBAD82}" destId="{49E33BC9-68D2-46D2-81C7-4C5D2CEF03EA}" srcOrd="1" destOrd="0" parTransId="{3B83D356-0864-475C-AFA0-B2B69C6196F8}" sibTransId="{D7822AD9-FA7C-44DD-AC2E-C3FFC24BAA22}"/>
    <dgm:cxn modelId="{06502A65-EC96-4821-A78E-33F3FED24BF3}" type="presOf" srcId="{49E33BC9-68D2-46D2-81C7-4C5D2CEF03EA}" destId="{6AE6299D-DBFE-4A43-BB92-DD7D1E00877E}" srcOrd="0" destOrd="0" presId="urn:microsoft.com/office/officeart/2005/8/layout/vList3#4"/>
    <dgm:cxn modelId="{8929B0AC-4502-40F0-9995-68B3052B2DB6}" type="presOf" srcId="{9E3E2D14-E749-4476-8E26-95CD2797EE53}" destId="{24686EC7-7FCE-4662-A500-D3AFE737A7A6}" srcOrd="0" destOrd="0" presId="urn:microsoft.com/office/officeart/2005/8/layout/vList3#4"/>
    <dgm:cxn modelId="{447B5DC1-2DC2-44B5-A68C-C4D032CE16A5}" type="presOf" srcId="{2A7EAC20-1500-4C70-BBFA-CC47D2EBAD82}" destId="{81BD7133-E4B3-4C01-A4C1-5AF5EEE27337}" srcOrd="0" destOrd="0" presId="urn:microsoft.com/office/officeart/2005/8/layout/vList3#4"/>
    <dgm:cxn modelId="{8BB6F19B-BB3D-475C-A18E-57B285E4C7AF}" type="presOf" srcId="{0A3302D9-F5CE-4129-AC83-6A0A40E790C4}" destId="{7A30D6D1-AB41-4020-B095-D6420205980B}" srcOrd="0" destOrd="0" presId="urn:microsoft.com/office/officeart/2005/8/layout/vList3#4"/>
    <dgm:cxn modelId="{72548EB1-4801-41B7-AF42-E60B40C4A45A}" srcId="{2A7EAC20-1500-4C70-BBFA-CC47D2EBAD82}" destId="{9E3E2D14-E749-4476-8E26-95CD2797EE53}" srcOrd="0" destOrd="0" parTransId="{17F37755-5593-4310-817F-A834B7C119F1}" sibTransId="{FE1A5946-1250-4C17-8D6A-AA55419B057B}"/>
    <dgm:cxn modelId="{1F3D0F09-B268-4BF2-81C9-9238A0AB2134}" srcId="{2A7EAC20-1500-4C70-BBFA-CC47D2EBAD82}" destId="{0A3302D9-F5CE-4129-AC83-6A0A40E790C4}" srcOrd="2" destOrd="0" parTransId="{D3951CC4-DB51-437D-A5F7-CB47DE1C2785}" sibTransId="{4828072B-A4DC-4D33-8494-B265640F78CA}"/>
    <dgm:cxn modelId="{5562B747-5913-42F2-8F3C-2E32DEDA9F5C}" type="presParOf" srcId="{81BD7133-E4B3-4C01-A4C1-5AF5EEE27337}" destId="{4F6F9BC9-B84D-4D28-BDA4-6FD9F5A6D5E7}" srcOrd="0" destOrd="0" presId="urn:microsoft.com/office/officeart/2005/8/layout/vList3#4"/>
    <dgm:cxn modelId="{E6288CD7-93ED-459F-BBA8-4200358DDD36}" type="presParOf" srcId="{4F6F9BC9-B84D-4D28-BDA4-6FD9F5A6D5E7}" destId="{6A21979D-7CC3-407B-92BA-28C30EBAC0BB}" srcOrd="0" destOrd="0" presId="urn:microsoft.com/office/officeart/2005/8/layout/vList3#4"/>
    <dgm:cxn modelId="{4FB882E5-F812-45D4-83B7-83A21B2F0B25}" type="presParOf" srcId="{4F6F9BC9-B84D-4D28-BDA4-6FD9F5A6D5E7}" destId="{24686EC7-7FCE-4662-A500-D3AFE737A7A6}" srcOrd="1" destOrd="0" presId="urn:microsoft.com/office/officeart/2005/8/layout/vList3#4"/>
    <dgm:cxn modelId="{0228CC63-BB13-4317-9FF5-7F008EC90936}" type="presParOf" srcId="{81BD7133-E4B3-4C01-A4C1-5AF5EEE27337}" destId="{B63DB90F-9D62-407C-A8E8-AD4EEA112C97}" srcOrd="1" destOrd="0" presId="urn:microsoft.com/office/officeart/2005/8/layout/vList3#4"/>
    <dgm:cxn modelId="{D01E65F8-9A4E-4744-BA9F-FC99334C25F9}" type="presParOf" srcId="{81BD7133-E4B3-4C01-A4C1-5AF5EEE27337}" destId="{AD31B163-48F9-417C-9A2F-E94C9060C72D}" srcOrd="2" destOrd="0" presId="urn:microsoft.com/office/officeart/2005/8/layout/vList3#4"/>
    <dgm:cxn modelId="{9BC40D28-1927-43EA-AB19-D4E5AAFE2F0C}" type="presParOf" srcId="{AD31B163-48F9-417C-9A2F-E94C9060C72D}" destId="{E8DAB7F0-426F-4029-ACCA-A1372E4BA7C1}" srcOrd="0" destOrd="0" presId="urn:microsoft.com/office/officeart/2005/8/layout/vList3#4"/>
    <dgm:cxn modelId="{40FE8D6F-C705-47F5-B85D-36E6E9DAA2D5}" type="presParOf" srcId="{AD31B163-48F9-417C-9A2F-E94C9060C72D}" destId="{6AE6299D-DBFE-4A43-BB92-DD7D1E00877E}" srcOrd="1" destOrd="0" presId="urn:microsoft.com/office/officeart/2005/8/layout/vList3#4"/>
    <dgm:cxn modelId="{7C2669C8-5C2B-417C-98DC-DA00F7273251}" type="presParOf" srcId="{81BD7133-E4B3-4C01-A4C1-5AF5EEE27337}" destId="{FF0169F1-CAA7-4D36-91BC-1E41480955A5}" srcOrd="3" destOrd="0" presId="urn:microsoft.com/office/officeart/2005/8/layout/vList3#4"/>
    <dgm:cxn modelId="{5A05B9ED-3297-4B0E-A4AE-7DBB9B841A64}" type="presParOf" srcId="{81BD7133-E4B3-4C01-A4C1-5AF5EEE27337}" destId="{A21001AB-7231-4EAF-9A5C-C79AE9F2B8BC}" srcOrd="4" destOrd="0" presId="urn:microsoft.com/office/officeart/2005/8/layout/vList3#4"/>
    <dgm:cxn modelId="{F88472CC-773A-4A22-A91E-B19F6FC3D09F}" type="presParOf" srcId="{A21001AB-7231-4EAF-9A5C-C79AE9F2B8BC}" destId="{F846867C-F819-4AE6-AFFA-5B6A01CFA76B}" srcOrd="0" destOrd="0" presId="urn:microsoft.com/office/officeart/2005/8/layout/vList3#4"/>
    <dgm:cxn modelId="{329043FC-5CE1-45CA-9649-4F18E337ADBA}" type="presParOf" srcId="{A21001AB-7231-4EAF-9A5C-C79AE9F2B8BC}" destId="{7A30D6D1-AB41-4020-B095-D6420205980B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00A656-DC4C-427E-BAF6-0E57BA70052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3C4B7F-676E-40C6-BF9B-21722CA6413B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Субъект-физическое</a:t>
          </a:r>
          <a:r>
            <a:rPr lang="ru-RU" sz="2000" dirty="0" smtClean="0">
              <a:solidFill>
                <a:schemeClr val="tx1"/>
              </a:solidFill>
            </a:rPr>
            <a:t> лицо, юридическое лицо или должностное лицо, совершившее деяние, содержащее признаки административного правонарушения</a:t>
          </a:r>
          <a:endParaRPr lang="ru-RU" sz="2000" dirty="0">
            <a:solidFill>
              <a:schemeClr val="tx1"/>
            </a:solidFill>
          </a:endParaRPr>
        </a:p>
      </dgm:t>
    </dgm:pt>
    <dgm:pt modelId="{B1633CE1-CC2F-4B22-BE09-D73D0C492872}" type="parTrans" cxnId="{39763707-39EA-4491-9251-B852CA1546DB}">
      <dgm:prSet/>
      <dgm:spPr/>
      <dgm:t>
        <a:bodyPr/>
        <a:lstStyle/>
        <a:p>
          <a:endParaRPr lang="ru-RU"/>
        </a:p>
      </dgm:t>
    </dgm:pt>
    <dgm:pt modelId="{1E23E945-B34E-4979-90BB-9BBD4B358763}" type="sibTrans" cxnId="{39763707-39EA-4491-9251-B852CA1546DB}">
      <dgm:prSet/>
      <dgm:spPr/>
      <dgm:t>
        <a:bodyPr/>
        <a:lstStyle/>
        <a:p>
          <a:endParaRPr lang="ru-RU"/>
        </a:p>
      </dgm:t>
    </dgm:pt>
    <dgm:pt modelId="{3FDCC0F3-F70B-4EE9-8C2E-5EF7AA96A5D1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Специальными субъектами административных правонарушений являются лица, которые обладают специальным административно-правовым статусом, связанным с персональным, прямым (лицензиат) или косвенным (работник, выполняющий торговые функции) применением в отношении него того или иного метода административно-правового воздействия</a:t>
          </a:r>
          <a:endParaRPr lang="ru-RU" sz="1400" dirty="0">
            <a:solidFill>
              <a:schemeClr val="tx1"/>
            </a:solidFill>
          </a:endParaRPr>
        </a:p>
      </dgm:t>
    </dgm:pt>
    <dgm:pt modelId="{75167CFD-9837-4DD1-8274-321C00043A87}" type="parTrans" cxnId="{853C8F19-8EBE-4594-A33B-1C44984FE016}">
      <dgm:prSet/>
      <dgm:spPr/>
      <dgm:t>
        <a:bodyPr/>
        <a:lstStyle/>
        <a:p>
          <a:endParaRPr lang="ru-RU"/>
        </a:p>
      </dgm:t>
    </dgm:pt>
    <dgm:pt modelId="{A10C5A6D-8DAB-436D-B7E0-A3C141103E24}" type="sibTrans" cxnId="{853C8F19-8EBE-4594-A33B-1C44984FE016}">
      <dgm:prSet/>
      <dgm:spPr/>
      <dgm:t>
        <a:bodyPr/>
        <a:lstStyle/>
        <a:p>
          <a:endParaRPr lang="ru-RU"/>
        </a:p>
      </dgm:t>
    </dgm:pt>
    <dgm:pt modelId="{8ABC34A6-4259-4CB8-B11D-EB784650D14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Общий субъект в соответствии со ст. 2.3 </a:t>
          </a:r>
          <a:r>
            <a:rPr lang="ru-RU" sz="1600" dirty="0" err="1" smtClean="0">
              <a:solidFill>
                <a:schemeClr val="tx1"/>
              </a:solidFill>
            </a:rPr>
            <a:t>КоАП</a:t>
          </a:r>
          <a:r>
            <a:rPr lang="ru-RU" sz="1600" dirty="0" smtClean="0">
              <a:solidFill>
                <a:schemeClr val="tx1"/>
              </a:solidFill>
            </a:rPr>
            <a:t> России таковым признается физическое, вменяемое лицо, достигшее к моменту совершения административного правонарушения возраста 16 лет</a:t>
          </a:r>
          <a:endParaRPr lang="ru-RU" sz="1600" dirty="0">
            <a:solidFill>
              <a:schemeClr val="tx1"/>
            </a:solidFill>
          </a:endParaRPr>
        </a:p>
      </dgm:t>
    </dgm:pt>
    <dgm:pt modelId="{43970BEB-09E1-4335-8A95-E71AE7E7FAE2}" type="parTrans" cxnId="{5ECA933B-4F4F-4163-8F58-D1C198BFA7E9}">
      <dgm:prSet/>
      <dgm:spPr/>
      <dgm:t>
        <a:bodyPr/>
        <a:lstStyle/>
        <a:p>
          <a:endParaRPr lang="ru-RU"/>
        </a:p>
      </dgm:t>
    </dgm:pt>
    <dgm:pt modelId="{CC7084C2-AB64-4F6F-B106-12AD2F761C50}" type="sibTrans" cxnId="{5ECA933B-4F4F-4163-8F58-D1C198BFA7E9}">
      <dgm:prSet/>
      <dgm:spPr/>
      <dgm:t>
        <a:bodyPr/>
        <a:lstStyle/>
        <a:p>
          <a:endParaRPr lang="ru-RU"/>
        </a:p>
      </dgm:t>
    </dgm:pt>
    <dgm:pt modelId="{9B383172-E7D3-4537-A7FD-E586BD69529B}" type="pres">
      <dgm:prSet presAssocID="{3A00A656-DC4C-427E-BAF6-0E57BA7005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569C2-EB23-4F66-9608-33CC47167022}" type="pres">
      <dgm:prSet presAssocID="{B43C4B7F-676E-40C6-BF9B-21722CA6413B}" presName="node" presStyleLbl="node1" presStyleIdx="0" presStyleCnt="3" custScaleX="239914" custScaleY="184941" custRadScaleRad="72286" custRadScaleInc="-3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BAAA0-1506-47C1-A5E3-A6F9BE719387}" type="pres">
      <dgm:prSet presAssocID="{1E23E945-B34E-4979-90BB-9BBD4B35876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E192037-0A64-44ED-A37B-68EC0BB83CF8}" type="pres">
      <dgm:prSet presAssocID="{1E23E945-B34E-4979-90BB-9BBD4B35876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407269A-3650-45B7-9D75-F7B92281E1DC}" type="pres">
      <dgm:prSet presAssocID="{3FDCC0F3-F70B-4EE9-8C2E-5EF7AA96A5D1}" presName="node" presStyleLbl="node1" presStyleIdx="1" presStyleCnt="3" custScaleX="163073" custScaleY="218910" custRadScaleRad="122467" custRadScaleInc="-11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440A9-EF8D-4799-9199-76EE04661E3A}" type="pres">
      <dgm:prSet presAssocID="{A10C5A6D-8DAB-436D-B7E0-A3C141103E2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A1B4D94-48DA-4235-98A3-E2A8A8CA6305}" type="pres">
      <dgm:prSet presAssocID="{A10C5A6D-8DAB-436D-B7E0-A3C141103E2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FC2355E-E97E-49D6-9B55-07908315B1C1}" type="pres">
      <dgm:prSet presAssocID="{8ABC34A6-4259-4CB8-B11D-EB784650D146}" presName="node" presStyleLbl="node1" presStyleIdx="2" presStyleCnt="3" custScaleX="183399" custScaleY="214113" custRadScaleRad="111627" custRadScaleInc="-2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2A920-A0FC-4922-81D8-FB312E17ABB3}" type="pres">
      <dgm:prSet presAssocID="{CC7084C2-AB64-4F6F-B106-12AD2F761C5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1AA8E6F-A36D-4EA1-9D27-4F082B50D43E}" type="pres">
      <dgm:prSet presAssocID="{CC7084C2-AB64-4F6F-B106-12AD2F761C50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3CF02DE-19CE-4E32-B749-2DDC21AD293B}" type="presOf" srcId="{3A00A656-DC4C-427E-BAF6-0E57BA700520}" destId="{9B383172-E7D3-4537-A7FD-E586BD69529B}" srcOrd="0" destOrd="0" presId="urn:microsoft.com/office/officeart/2005/8/layout/cycle7"/>
    <dgm:cxn modelId="{D3847ACF-B9DA-4463-9CB2-F39D8A8D7393}" type="presOf" srcId="{3FDCC0F3-F70B-4EE9-8C2E-5EF7AA96A5D1}" destId="{8407269A-3650-45B7-9D75-F7B92281E1DC}" srcOrd="0" destOrd="0" presId="urn:microsoft.com/office/officeart/2005/8/layout/cycle7"/>
    <dgm:cxn modelId="{5D360926-9ECB-4243-85B8-4C494BCC3FEB}" type="presOf" srcId="{A10C5A6D-8DAB-436D-B7E0-A3C141103E24}" destId="{3A1B4D94-48DA-4235-98A3-E2A8A8CA6305}" srcOrd="1" destOrd="0" presId="urn:microsoft.com/office/officeart/2005/8/layout/cycle7"/>
    <dgm:cxn modelId="{B5B14695-8A66-4E4F-9455-6C82D1E94DFB}" type="presOf" srcId="{1E23E945-B34E-4979-90BB-9BBD4B358763}" destId="{A59BAAA0-1506-47C1-A5E3-A6F9BE719387}" srcOrd="0" destOrd="0" presId="urn:microsoft.com/office/officeart/2005/8/layout/cycle7"/>
    <dgm:cxn modelId="{18239324-3AE3-44E2-9250-6EBDF8ED2957}" type="presOf" srcId="{CC7084C2-AB64-4F6F-B106-12AD2F761C50}" destId="{5132A920-A0FC-4922-81D8-FB312E17ABB3}" srcOrd="0" destOrd="0" presId="urn:microsoft.com/office/officeart/2005/8/layout/cycle7"/>
    <dgm:cxn modelId="{7E26A839-F1C6-4C86-8846-0C26E2768B9F}" type="presOf" srcId="{B43C4B7F-676E-40C6-BF9B-21722CA6413B}" destId="{314569C2-EB23-4F66-9608-33CC47167022}" srcOrd="0" destOrd="0" presId="urn:microsoft.com/office/officeart/2005/8/layout/cycle7"/>
    <dgm:cxn modelId="{5ECA933B-4F4F-4163-8F58-D1C198BFA7E9}" srcId="{3A00A656-DC4C-427E-BAF6-0E57BA700520}" destId="{8ABC34A6-4259-4CB8-B11D-EB784650D146}" srcOrd="2" destOrd="0" parTransId="{43970BEB-09E1-4335-8A95-E71AE7E7FAE2}" sibTransId="{CC7084C2-AB64-4F6F-B106-12AD2F761C50}"/>
    <dgm:cxn modelId="{853C8F19-8EBE-4594-A33B-1C44984FE016}" srcId="{3A00A656-DC4C-427E-BAF6-0E57BA700520}" destId="{3FDCC0F3-F70B-4EE9-8C2E-5EF7AA96A5D1}" srcOrd="1" destOrd="0" parTransId="{75167CFD-9837-4DD1-8274-321C00043A87}" sibTransId="{A10C5A6D-8DAB-436D-B7E0-A3C141103E24}"/>
    <dgm:cxn modelId="{20C45046-8F21-4042-916A-A3187346F48A}" type="presOf" srcId="{A10C5A6D-8DAB-436D-B7E0-A3C141103E24}" destId="{B14440A9-EF8D-4799-9199-76EE04661E3A}" srcOrd="0" destOrd="0" presId="urn:microsoft.com/office/officeart/2005/8/layout/cycle7"/>
    <dgm:cxn modelId="{4A55A675-3515-4440-8C0F-BDADC8E20581}" type="presOf" srcId="{CC7084C2-AB64-4F6F-B106-12AD2F761C50}" destId="{71AA8E6F-A36D-4EA1-9D27-4F082B50D43E}" srcOrd="1" destOrd="0" presId="urn:microsoft.com/office/officeart/2005/8/layout/cycle7"/>
    <dgm:cxn modelId="{39763707-39EA-4491-9251-B852CA1546DB}" srcId="{3A00A656-DC4C-427E-BAF6-0E57BA700520}" destId="{B43C4B7F-676E-40C6-BF9B-21722CA6413B}" srcOrd="0" destOrd="0" parTransId="{B1633CE1-CC2F-4B22-BE09-D73D0C492872}" sibTransId="{1E23E945-B34E-4979-90BB-9BBD4B358763}"/>
    <dgm:cxn modelId="{EF284237-4536-4A73-856A-A87C8DDB13D9}" type="presOf" srcId="{1E23E945-B34E-4979-90BB-9BBD4B358763}" destId="{BE192037-0A64-44ED-A37B-68EC0BB83CF8}" srcOrd="1" destOrd="0" presId="urn:microsoft.com/office/officeart/2005/8/layout/cycle7"/>
    <dgm:cxn modelId="{43E7EC26-B200-4CEF-BAF4-EE172C471311}" type="presOf" srcId="{8ABC34A6-4259-4CB8-B11D-EB784650D146}" destId="{2FC2355E-E97E-49D6-9B55-07908315B1C1}" srcOrd="0" destOrd="0" presId="urn:microsoft.com/office/officeart/2005/8/layout/cycle7"/>
    <dgm:cxn modelId="{DB350E36-12A3-4262-926E-6FE8DF02FB33}" type="presParOf" srcId="{9B383172-E7D3-4537-A7FD-E586BD69529B}" destId="{314569C2-EB23-4F66-9608-33CC47167022}" srcOrd="0" destOrd="0" presId="urn:microsoft.com/office/officeart/2005/8/layout/cycle7"/>
    <dgm:cxn modelId="{F19A16E5-E3D6-40C7-A7D4-9A2A22DABCDA}" type="presParOf" srcId="{9B383172-E7D3-4537-A7FD-E586BD69529B}" destId="{A59BAAA0-1506-47C1-A5E3-A6F9BE719387}" srcOrd="1" destOrd="0" presId="urn:microsoft.com/office/officeart/2005/8/layout/cycle7"/>
    <dgm:cxn modelId="{8C3877E6-3470-4BD5-84FA-5AA601BEF190}" type="presParOf" srcId="{A59BAAA0-1506-47C1-A5E3-A6F9BE719387}" destId="{BE192037-0A64-44ED-A37B-68EC0BB83CF8}" srcOrd="0" destOrd="0" presId="urn:microsoft.com/office/officeart/2005/8/layout/cycle7"/>
    <dgm:cxn modelId="{54C8D47F-FABA-4853-B94A-8790C0C3B052}" type="presParOf" srcId="{9B383172-E7D3-4537-A7FD-E586BD69529B}" destId="{8407269A-3650-45B7-9D75-F7B92281E1DC}" srcOrd="2" destOrd="0" presId="urn:microsoft.com/office/officeart/2005/8/layout/cycle7"/>
    <dgm:cxn modelId="{4347C44C-4F60-48BE-B461-589043292989}" type="presParOf" srcId="{9B383172-E7D3-4537-A7FD-E586BD69529B}" destId="{B14440A9-EF8D-4799-9199-76EE04661E3A}" srcOrd="3" destOrd="0" presId="urn:microsoft.com/office/officeart/2005/8/layout/cycle7"/>
    <dgm:cxn modelId="{9059F50B-B184-4DA6-98E2-3BA25443A4A5}" type="presParOf" srcId="{B14440A9-EF8D-4799-9199-76EE04661E3A}" destId="{3A1B4D94-48DA-4235-98A3-E2A8A8CA6305}" srcOrd="0" destOrd="0" presId="urn:microsoft.com/office/officeart/2005/8/layout/cycle7"/>
    <dgm:cxn modelId="{2707A141-A0D8-4AC8-BA6A-63D75FEEDDE4}" type="presParOf" srcId="{9B383172-E7D3-4537-A7FD-E586BD69529B}" destId="{2FC2355E-E97E-49D6-9B55-07908315B1C1}" srcOrd="4" destOrd="0" presId="urn:microsoft.com/office/officeart/2005/8/layout/cycle7"/>
    <dgm:cxn modelId="{CF772093-8949-4AB5-8CC9-8BD6C30D309E}" type="presParOf" srcId="{9B383172-E7D3-4537-A7FD-E586BD69529B}" destId="{5132A920-A0FC-4922-81D8-FB312E17ABB3}" srcOrd="5" destOrd="0" presId="urn:microsoft.com/office/officeart/2005/8/layout/cycle7"/>
    <dgm:cxn modelId="{C5540B89-4731-4068-AA0B-2C91E46B7165}" type="presParOf" srcId="{5132A920-A0FC-4922-81D8-FB312E17ABB3}" destId="{71AA8E6F-A36D-4EA1-9D27-4F082B50D43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5D3474-CF0A-4BF7-84A5-0AD05A80FBA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53CEED-A0C8-4915-934D-2A61C1E52C85}">
      <dgm:prSet phldrT="[Текст]"/>
      <dgm:spPr/>
      <dgm:t>
        <a:bodyPr/>
        <a:lstStyle/>
        <a:p>
          <a:r>
            <a:rPr lang="ru-RU" dirty="0" smtClean="0"/>
            <a:t>Объект:</a:t>
          </a:r>
        </a:p>
        <a:p>
          <a:r>
            <a:rPr lang="ru-RU" dirty="0" smtClean="0"/>
            <a:t>Здоровье граждан;</a:t>
          </a:r>
        </a:p>
        <a:p>
          <a:r>
            <a:rPr lang="ru-RU" dirty="0" smtClean="0"/>
            <a:t>Порядок  занятия частной </a:t>
          </a:r>
          <a:r>
            <a:rPr lang="ru-RU" dirty="0" err="1" smtClean="0"/>
            <a:t>мед.практикой</a:t>
          </a:r>
          <a:endParaRPr lang="ru-RU" dirty="0"/>
        </a:p>
      </dgm:t>
    </dgm:pt>
    <dgm:pt modelId="{7554F181-CE02-4A6A-A0D2-12FDB0CA2460}" type="parTrans" cxnId="{CF13DE9B-F891-4D69-88BD-78F3F4D3152F}">
      <dgm:prSet/>
      <dgm:spPr/>
      <dgm:t>
        <a:bodyPr/>
        <a:lstStyle/>
        <a:p>
          <a:endParaRPr lang="ru-RU"/>
        </a:p>
      </dgm:t>
    </dgm:pt>
    <dgm:pt modelId="{6E42E249-0C8E-4F6C-8997-026638B64E15}" type="sibTrans" cxnId="{CF13DE9B-F891-4D69-88BD-78F3F4D3152F}">
      <dgm:prSet/>
      <dgm:spPr/>
      <dgm:t>
        <a:bodyPr/>
        <a:lstStyle/>
        <a:p>
          <a:endParaRPr lang="ru-RU"/>
        </a:p>
      </dgm:t>
    </dgm:pt>
    <dgm:pt modelId="{2C328EF3-C22B-4DC6-9360-B85C86801222}">
      <dgm:prSet phldrT="[Текст]"/>
      <dgm:spPr/>
      <dgm:t>
        <a:bodyPr/>
        <a:lstStyle/>
        <a:p>
          <a:r>
            <a:rPr lang="ru-RU" dirty="0" smtClean="0"/>
            <a:t>Субъект:</a:t>
          </a:r>
        </a:p>
        <a:p>
          <a:r>
            <a:rPr lang="ru-RU" dirty="0" smtClean="0"/>
            <a:t>Физическое лицо</a:t>
          </a:r>
          <a:endParaRPr lang="ru-RU" dirty="0"/>
        </a:p>
      </dgm:t>
    </dgm:pt>
    <dgm:pt modelId="{27255A68-BEFF-4EFD-AFD1-9C5A07AC0677}" type="parTrans" cxnId="{45674666-9E99-46DB-A291-878FCD3145F7}">
      <dgm:prSet/>
      <dgm:spPr/>
      <dgm:t>
        <a:bodyPr/>
        <a:lstStyle/>
        <a:p>
          <a:endParaRPr lang="ru-RU"/>
        </a:p>
      </dgm:t>
    </dgm:pt>
    <dgm:pt modelId="{2316F317-C6D1-45E2-BA84-FEAC33557331}" type="sibTrans" cxnId="{45674666-9E99-46DB-A291-878FCD3145F7}">
      <dgm:prSet/>
      <dgm:spPr/>
      <dgm:t>
        <a:bodyPr/>
        <a:lstStyle/>
        <a:p>
          <a:endParaRPr lang="ru-RU"/>
        </a:p>
      </dgm:t>
    </dgm:pt>
    <dgm:pt modelId="{2FE64092-B02F-41CB-876E-99011845C5FF}">
      <dgm:prSet phldrT="[Текст]"/>
      <dgm:spPr/>
      <dgm:t>
        <a:bodyPr/>
        <a:lstStyle/>
        <a:p>
          <a:r>
            <a:rPr lang="ru-RU" dirty="0" smtClean="0"/>
            <a:t>Субъективная сторона:</a:t>
          </a:r>
        </a:p>
        <a:p>
          <a:r>
            <a:rPr lang="ru-RU" dirty="0" smtClean="0"/>
            <a:t>умысел</a:t>
          </a:r>
          <a:endParaRPr lang="ru-RU" dirty="0"/>
        </a:p>
      </dgm:t>
    </dgm:pt>
    <dgm:pt modelId="{8A45CDF7-2B35-4143-A903-C2C60E9967B4}" type="parTrans" cxnId="{5DED1D0F-300B-4C7B-8A1A-8BFA846375AC}">
      <dgm:prSet/>
      <dgm:spPr/>
      <dgm:t>
        <a:bodyPr/>
        <a:lstStyle/>
        <a:p>
          <a:endParaRPr lang="ru-RU"/>
        </a:p>
      </dgm:t>
    </dgm:pt>
    <dgm:pt modelId="{C1570E17-4404-4298-8487-55E4D14CF954}" type="sibTrans" cxnId="{5DED1D0F-300B-4C7B-8A1A-8BFA846375AC}">
      <dgm:prSet/>
      <dgm:spPr/>
      <dgm:t>
        <a:bodyPr/>
        <a:lstStyle/>
        <a:p>
          <a:endParaRPr lang="ru-RU"/>
        </a:p>
      </dgm:t>
    </dgm:pt>
    <dgm:pt modelId="{67BCDE34-5AF8-4FCF-85CE-D618F220AEA0}">
      <dgm:prSet phldrT="[Текст]"/>
      <dgm:spPr/>
      <dgm:t>
        <a:bodyPr/>
        <a:lstStyle/>
        <a:p>
          <a:r>
            <a:rPr lang="ru-RU" dirty="0" smtClean="0"/>
            <a:t>Объективная сторона:</a:t>
          </a:r>
        </a:p>
        <a:p>
          <a:r>
            <a:rPr lang="ru-RU" dirty="0" smtClean="0"/>
            <a:t>Действия, нарушающие установленный законом </a:t>
          </a:r>
          <a:r>
            <a:rPr lang="ru-RU" dirty="0" err="1" smtClean="0"/>
            <a:t>порядокзанятия</a:t>
          </a:r>
          <a:r>
            <a:rPr lang="ru-RU" dirty="0" smtClean="0"/>
            <a:t> частной </a:t>
          </a:r>
          <a:r>
            <a:rPr lang="ru-RU" dirty="0" err="1" smtClean="0"/>
            <a:t>мед.практикой</a:t>
          </a:r>
          <a:r>
            <a:rPr lang="ru-RU" dirty="0" smtClean="0"/>
            <a:t> (лицензия)</a:t>
          </a:r>
          <a:endParaRPr lang="ru-RU" dirty="0"/>
        </a:p>
      </dgm:t>
    </dgm:pt>
    <dgm:pt modelId="{E9593CC8-DCDA-43D1-BFCA-5C3261B522B6}" type="parTrans" cxnId="{7366A45C-5AB0-44D6-A9A7-FC1C407FF8BA}">
      <dgm:prSet/>
      <dgm:spPr/>
      <dgm:t>
        <a:bodyPr/>
        <a:lstStyle/>
        <a:p>
          <a:endParaRPr lang="ru-RU"/>
        </a:p>
      </dgm:t>
    </dgm:pt>
    <dgm:pt modelId="{B60902BE-7D26-4172-B870-59DC111126FD}" type="sibTrans" cxnId="{7366A45C-5AB0-44D6-A9A7-FC1C407FF8BA}">
      <dgm:prSet/>
      <dgm:spPr/>
      <dgm:t>
        <a:bodyPr/>
        <a:lstStyle/>
        <a:p>
          <a:endParaRPr lang="ru-RU"/>
        </a:p>
      </dgm:t>
    </dgm:pt>
    <dgm:pt modelId="{910FD483-7D9D-456D-A6DB-E9C3ED4AC3A1}">
      <dgm:prSet phldrT="[Текст]"/>
      <dgm:spPr/>
      <dgm:t>
        <a:bodyPr/>
        <a:lstStyle/>
        <a:p>
          <a:r>
            <a:rPr lang="ru-RU" dirty="0" smtClean="0"/>
            <a:t>Санкция</a:t>
          </a:r>
        </a:p>
        <a:p>
          <a:r>
            <a:rPr lang="ru-RU" dirty="0" smtClean="0"/>
            <a:t>Штраф от 20 до 25 МРОТ</a:t>
          </a:r>
          <a:endParaRPr lang="ru-RU" dirty="0"/>
        </a:p>
      </dgm:t>
    </dgm:pt>
    <dgm:pt modelId="{60AFFB6B-294C-400B-B730-D969775B2B89}" type="sibTrans" cxnId="{79EDC672-F2B6-40CF-A87C-E3AB3207008E}">
      <dgm:prSet/>
      <dgm:spPr/>
      <dgm:t>
        <a:bodyPr/>
        <a:lstStyle/>
        <a:p>
          <a:endParaRPr lang="ru-RU"/>
        </a:p>
      </dgm:t>
    </dgm:pt>
    <dgm:pt modelId="{890EBEB5-E326-4861-BBBB-43126BD42A9F}" type="parTrans" cxnId="{79EDC672-F2B6-40CF-A87C-E3AB3207008E}">
      <dgm:prSet/>
      <dgm:spPr/>
      <dgm:t>
        <a:bodyPr/>
        <a:lstStyle/>
        <a:p>
          <a:endParaRPr lang="ru-RU"/>
        </a:p>
      </dgm:t>
    </dgm:pt>
    <dgm:pt modelId="{5E4C7553-2F4B-4F64-BA7C-9E0F24DEA222}" type="pres">
      <dgm:prSet presAssocID="{7A5D3474-CF0A-4BF7-84A5-0AD05A80FBA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06C1B1-4D26-467F-A57A-D895FBA940F9}" type="pres">
      <dgm:prSet presAssocID="{7A5D3474-CF0A-4BF7-84A5-0AD05A80FBA3}" presName="matrix" presStyleCnt="0"/>
      <dgm:spPr/>
    </dgm:pt>
    <dgm:pt modelId="{0A3BFF06-0CB0-4F7A-97B0-C88893158C8B}" type="pres">
      <dgm:prSet presAssocID="{7A5D3474-CF0A-4BF7-84A5-0AD05A80FBA3}" presName="tile1" presStyleLbl="node1" presStyleIdx="0" presStyleCnt="4" custLinFactNeighborX="-782" custLinFactNeighborY="-1954"/>
      <dgm:spPr/>
      <dgm:t>
        <a:bodyPr/>
        <a:lstStyle/>
        <a:p>
          <a:endParaRPr lang="ru-RU"/>
        </a:p>
      </dgm:t>
    </dgm:pt>
    <dgm:pt modelId="{5E9816D6-1B4E-4AE0-B72F-E268CE6CE0B4}" type="pres">
      <dgm:prSet presAssocID="{7A5D3474-CF0A-4BF7-84A5-0AD05A80FBA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4EDFA-5143-4DF4-ABFC-A29D51DCF743}" type="pres">
      <dgm:prSet presAssocID="{7A5D3474-CF0A-4BF7-84A5-0AD05A80FBA3}" presName="tile2" presStyleLbl="node1" presStyleIdx="1" presStyleCnt="4"/>
      <dgm:spPr/>
      <dgm:t>
        <a:bodyPr/>
        <a:lstStyle/>
        <a:p>
          <a:endParaRPr lang="ru-RU"/>
        </a:p>
      </dgm:t>
    </dgm:pt>
    <dgm:pt modelId="{35B70D6A-D2EC-4352-9A67-E0BB97E03FFC}" type="pres">
      <dgm:prSet presAssocID="{7A5D3474-CF0A-4BF7-84A5-0AD05A80FBA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51428-F94C-477B-8AAB-9A372CE78498}" type="pres">
      <dgm:prSet presAssocID="{7A5D3474-CF0A-4BF7-84A5-0AD05A80FBA3}" presName="tile3" presStyleLbl="node1" presStyleIdx="2" presStyleCnt="4"/>
      <dgm:spPr/>
      <dgm:t>
        <a:bodyPr/>
        <a:lstStyle/>
        <a:p>
          <a:endParaRPr lang="ru-RU"/>
        </a:p>
      </dgm:t>
    </dgm:pt>
    <dgm:pt modelId="{08BA1DD2-37CD-4147-9E0D-80BA5202177C}" type="pres">
      <dgm:prSet presAssocID="{7A5D3474-CF0A-4BF7-84A5-0AD05A80FBA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40B11-76F0-4521-9A96-DC501C97456A}" type="pres">
      <dgm:prSet presAssocID="{7A5D3474-CF0A-4BF7-84A5-0AD05A80FBA3}" presName="tile4" presStyleLbl="node1" presStyleIdx="3" presStyleCnt="4"/>
      <dgm:spPr/>
      <dgm:t>
        <a:bodyPr/>
        <a:lstStyle/>
        <a:p>
          <a:endParaRPr lang="ru-RU"/>
        </a:p>
      </dgm:t>
    </dgm:pt>
    <dgm:pt modelId="{96E281A9-8114-4525-A928-DE58C81D9B7D}" type="pres">
      <dgm:prSet presAssocID="{7A5D3474-CF0A-4BF7-84A5-0AD05A80FBA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A9094-5D64-4A75-A698-6AB4BF3A2AA4}" type="pres">
      <dgm:prSet presAssocID="{7A5D3474-CF0A-4BF7-84A5-0AD05A80FBA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8A91ED6-1FF5-4B28-AA20-FEB6A4F1246B}" type="presOf" srcId="{2FE64092-B02F-41CB-876E-99011845C5FF}" destId="{08BA1DD2-37CD-4147-9E0D-80BA5202177C}" srcOrd="1" destOrd="0" presId="urn:microsoft.com/office/officeart/2005/8/layout/matrix1"/>
    <dgm:cxn modelId="{21607806-B982-4341-906C-6625C0E9A582}" type="presOf" srcId="{67BCDE34-5AF8-4FCF-85CE-D618F220AEA0}" destId="{28540B11-76F0-4521-9A96-DC501C97456A}" srcOrd="0" destOrd="0" presId="urn:microsoft.com/office/officeart/2005/8/layout/matrix1"/>
    <dgm:cxn modelId="{37B47B70-240E-4D7A-8245-5B54EA6EAD98}" type="presOf" srcId="{2C328EF3-C22B-4DC6-9360-B85C86801222}" destId="{35B70D6A-D2EC-4352-9A67-E0BB97E03FFC}" srcOrd="1" destOrd="0" presId="urn:microsoft.com/office/officeart/2005/8/layout/matrix1"/>
    <dgm:cxn modelId="{CF13DE9B-F891-4D69-88BD-78F3F4D3152F}" srcId="{910FD483-7D9D-456D-A6DB-E9C3ED4AC3A1}" destId="{3253CEED-A0C8-4915-934D-2A61C1E52C85}" srcOrd="0" destOrd="0" parTransId="{7554F181-CE02-4A6A-A0D2-12FDB0CA2460}" sibTransId="{6E42E249-0C8E-4F6C-8997-026638B64E15}"/>
    <dgm:cxn modelId="{C63BF9EB-0B55-420B-9B7F-EAEE1647421C}" type="presOf" srcId="{3253CEED-A0C8-4915-934D-2A61C1E52C85}" destId="{5E9816D6-1B4E-4AE0-B72F-E268CE6CE0B4}" srcOrd="1" destOrd="0" presId="urn:microsoft.com/office/officeart/2005/8/layout/matrix1"/>
    <dgm:cxn modelId="{7DCCE2BB-EE56-4781-B519-304173D7F463}" type="presOf" srcId="{3253CEED-A0C8-4915-934D-2A61C1E52C85}" destId="{0A3BFF06-0CB0-4F7A-97B0-C88893158C8B}" srcOrd="0" destOrd="0" presId="urn:microsoft.com/office/officeart/2005/8/layout/matrix1"/>
    <dgm:cxn modelId="{0EE46C56-F031-4E32-BC7A-43B52267683F}" type="presOf" srcId="{2FE64092-B02F-41CB-876E-99011845C5FF}" destId="{0E251428-F94C-477B-8AAB-9A372CE78498}" srcOrd="0" destOrd="0" presId="urn:microsoft.com/office/officeart/2005/8/layout/matrix1"/>
    <dgm:cxn modelId="{7366A45C-5AB0-44D6-A9A7-FC1C407FF8BA}" srcId="{910FD483-7D9D-456D-A6DB-E9C3ED4AC3A1}" destId="{67BCDE34-5AF8-4FCF-85CE-D618F220AEA0}" srcOrd="3" destOrd="0" parTransId="{E9593CC8-DCDA-43D1-BFCA-5C3261B522B6}" sibTransId="{B60902BE-7D26-4172-B870-59DC111126FD}"/>
    <dgm:cxn modelId="{525167DE-AAAF-41F9-9D8E-DC34870F15E2}" type="presOf" srcId="{2C328EF3-C22B-4DC6-9360-B85C86801222}" destId="{5634EDFA-5143-4DF4-ABFC-A29D51DCF743}" srcOrd="0" destOrd="0" presId="urn:microsoft.com/office/officeart/2005/8/layout/matrix1"/>
    <dgm:cxn modelId="{28EAE785-5043-4C90-9B62-F6C0B6FECA73}" type="presOf" srcId="{67BCDE34-5AF8-4FCF-85CE-D618F220AEA0}" destId="{96E281A9-8114-4525-A928-DE58C81D9B7D}" srcOrd="1" destOrd="0" presId="urn:microsoft.com/office/officeart/2005/8/layout/matrix1"/>
    <dgm:cxn modelId="{1438F49B-4765-458E-9463-805E51AFD201}" type="presOf" srcId="{7A5D3474-CF0A-4BF7-84A5-0AD05A80FBA3}" destId="{5E4C7553-2F4B-4F64-BA7C-9E0F24DEA222}" srcOrd="0" destOrd="0" presId="urn:microsoft.com/office/officeart/2005/8/layout/matrix1"/>
    <dgm:cxn modelId="{5DED1D0F-300B-4C7B-8A1A-8BFA846375AC}" srcId="{910FD483-7D9D-456D-A6DB-E9C3ED4AC3A1}" destId="{2FE64092-B02F-41CB-876E-99011845C5FF}" srcOrd="2" destOrd="0" parTransId="{8A45CDF7-2B35-4143-A903-C2C60E9967B4}" sibTransId="{C1570E17-4404-4298-8487-55E4D14CF954}"/>
    <dgm:cxn modelId="{D176981F-C997-413D-BDD2-B98DA9C29B03}" type="presOf" srcId="{910FD483-7D9D-456D-A6DB-E9C3ED4AC3A1}" destId="{E4DA9094-5D64-4A75-A698-6AB4BF3A2AA4}" srcOrd="0" destOrd="0" presId="urn:microsoft.com/office/officeart/2005/8/layout/matrix1"/>
    <dgm:cxn modelId="{45674666-9E99-46DB-A291-878FCD3145F7}" srcId="{910FD483-7D9D-456D-A6DB-E9C3ED4AC3A1}" destId="{2C328EF3-C22B-4DC6-9360-B85C86801222}" srcOrd="1" destOrd="0" parTransId="{27255A68-BEFF-4EFD-AFD1-9C5A07AC0677}" sibTransId="{2316F317-C6D1-45E2-BA84-FEAC33557331}"/>
    <dgm:cxn modelId="{79EDC672-F2B6-40CF-A87C-E3AB3207008E}" srcId="{7A5D3474-CF0A-4BF7-84A5-0AD05A80FBA3}" destId="{910FD483-7D9D-456D-A6DB-E9C3ED4AC3A1}" srcOrd="0" destOrd="0" parTransId="{890EBEB5-E326-4861-BBBB-43126BD42A9F}" sibTransId="{60AFFB6B-294C-400B-B730-D969775B2B89}"/>
    <dgm:cxn modelId="{275E0A8B-F34A-4D4D-AA33-1A27BD8FC7AA}" type="presParOf" srcId="{5E4C7553-2F4B-4F64-BA7C-9E0F24DEA222}" destId="{9306C1B1-4D26-467F-A57A-D895FBA940F9}" srcOrd="0" destOrd="0" presId="urn:microsoft.com/office/officeart/2005/8/layout/matrix1"/>
    <dgm:cxn modelId="{85B36778-DC25-4C7F-BA2E-89E13DFC8EA8}" type="presParOf" srcId="{9306C1B1-4D26-467F-A57A-D895FBA940F9}" destId="{0A3BFF06-0CB0-4F7A-97B0-C88893158C8B}" srcOrd="0" destOrd="0" presId="urn:microsoft.com/office/officeart/2005/8/layout/matrix1"/>
    <dgm:cxn modelId="{EB5771D7-D8A8-49DA-8F7B-415EA492F3C2}" type="presParOf" srcId="{9306C1B1-4D26-467F-A57A-D895FBA940F9}" destId="{5E9816D6-1B4E-4AE0-B72F-E268CE6CE0B4}" srcOrd="1" destOrd="0" presId="urn:microsoft.com/office/officeart/2005/8/layout/matrix1"/>
    <dgm:cxn modelId="{926FF06E-F0F9-4750-A1EF-D675092231DD}" type="presParOf" srcId="{9306C1B1-4D26-467F-A57A-D895FBA940F9}" destId="{5634EDFA-5143-4DF4-ABFC-A29D51DCF743}" srcOrd="2" destOrd="0" presId="urn:microsoft.com/office/officeart/2005/8/layout/matrix1"/>
    <dgm:cxn modelId="{B3461E63-E9E5-42A5-96C5-756EBA8D4DB1}" type="presParOf" srcId="{9306C1B1-4D26-467F-A57A-D895FBA940F9}" destId="{35B70D6A-D2EC-4352-9A67-E0BB97E03FFC}" srcOrd="3" destOrd="0" presId="urn:microsoft.com/office/officeart/2005/8/layout/matrix1"/>
    <dgm:cxn modelId="{5F6F139D-582A-454A-9CD9-81D2B233BC26}" type="presParOf" srcId="{9306C1B1-4D26-467F-A57A-D895FBA940F9}" destId="{0E251428-F94C-477B-8AAB-9A372CE78498}" srcOrd="4" destOrd="0" presId="urn:microsoft.com/office/officeart/2005/8/layout/matrix1"/>
    <dgm:cxn modelId="{92EE4360-64B7-4188-9FB8-CCF27504E6E0}" type="presParOf" srcId="{9306C1B1-4D26-467F-A57A-D895FBA940F9}" destId="{08BA1DD2-37CD-4147-9E0D-80BA5202177C}" srcOrd="5" destOrd="0" presId="urn:microsoft.com/office/officeart/2005/8/layout/matrix1"/>
    <dgm:cxn modelId="{62F70D72-5D83-4B80-9207-12D3D1CE9DCD}" type="presParOf" srcId="{9306C1B1-4D26-467F-A57A-D895FBA940F9}" destId="{28540B11-76F0-4521-9A96-DC501C97456A}" srcOrd="6" destOrd="0" presId="urn:microsoft.com/office/officeart/2005/8/layout/matrix1"/>
    <dgm:cxn modelId="{2273C3CC-130C-4D4F-8170-A9D458B7D755}" type="presParOf" srcId="{9306C1B1-4D26-467F-A57A-D895FBA940F9}" destId="{96E281A9-8114-4525-A928-DE58C81D9B7D}" srcOrd="7" destOrd="0" presId="urn:microsoft.com/office/officeart/2005/8/layout/matrix1"/>
    <dgm:cxn modelId="{0BA00559-6F3E-410E-B14D-1515BBBC9FCD}" type="presParOf" srcId="{5E4C7553-2F4B-4F64-BA7C-9E0F24DEA222}" destId="{E4DA9094-5D64-4A75-A698-6AB4BF3A2AA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AD8AC-8DF6-485F-B08E-C830EBFA8075}">
      <dsp:nvSpPr>
        <dsp:cNvPr id="0" name=""/>
        <dsp:cNvSpPr/>
      </dsp:nvSpPr>
      <dsp:spPr>
        <a:xfrm>
          <a:off x="1038" y="1341315"/>
          <a:ext cx="3778738" cy="1889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Умысел</a:t>
          </a:r>
          <a:endParaRPr lang="ru-RU" sz="3600" kern="1200" dirty="0"/>
        </a:p>
      </dsp:txBody>
      <dsp:txXfrm>
        <a:off x="56376" y="1396653"/>
        <a:ext cx="3668062" cy="1778693"/>
      </dsp:txXfrm>
    </dsp:sp>
    <dsp:sp modelId="{E5696567-E726-44AF-AED2-0453CFEE1063}">
      <dsp:nvSpPr>
        <dsp:cNvPr id="0" name=""/>
        <dsp:cNvSpPr/>
      </dsp:nvSpPr>
      <dsp:spPr>
        <a:xfrm>
          <a:off x="4724461" y="1341315"/>
          <a:ext cx="3778738" cy="1889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неосторожность</a:t>
          </a:r>
          <a:endParaRPr lang="ru-RU" sz="3600" kern="1200" dirty="0"/>
        </a:p>
      </dsp:txBody>
      <dsp:txXfrm>
        <a:off x="4779799" y="1396653"/>
        <a:ext cx="3668062" cy="1778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86EC7-7FCE-4662-A500-D3AFE737A7A6}">
      <dsp:nvSpPr>
        <dsp:cNvPr id="0" name=""/>
        <dsp:cNvSpPr/>
      </dsp:nvSpPr>
      <dsp:spPr>
        <a:xfrm rot="10800000">
          <a:off x="1741972" y="1804"/>
          <a:ext cx="5655318" cy="12700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5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1) лицо должно выполнить установленную нормативными правовыми актами обязанность</a:t>
          </a:r>
          <a:endParaRPr lang="ru-RU" sz="2400" kern="1200"/>
        </a:p>
      </dsp:txBody>
      <dsp:txXfrm rot="10800000">
        <a:off x="2059484" y="1804"/>
        <a:ext cx="5337806" cy="1270050"/>
      </dsp:txXfrm>
    </dsp:sp>
    <dsp:sp modelId="{6A21979D-7CC3-407B-92BA-28C30EBAC0BB}">
      <dsp:nvSpPr>
        <dsp:cNvPr id="0" name=""/>
        <dsp:cNvSpPr/>
      </dsp:nvSpPr>
      <dsp:spPr>
        <a:xfrm>
          <a:off x="1106947" y="1804"/>
          <a:ext cx="1270050" cy="127005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6299D-DBFE-4A43-BB92-DD7D1E00877E}">
      <dsp:nvSpPr>
        <dsp:cNvPr id="0" name=""/>
        <dsp:cNvSpPr/>
      </dsp:nvSpPr>
      <dsp:spPr>
        <a:xfrm rot="10800000">
          <a:off x="1741972" y="1650974"/>
          <a:ext cx="5655318" cy="12700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5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2) могло её выполнить;</a:t>
          </a:r>
          <a:endParaRPr lang="ru-RU" sz="2400" kern="1200"/>
        </a:p>
      </dsp:txBody>
      <dsp:txXfrm rot="10800000">
        <a:off x="2059484" y="1650974"/>
        <a:ext cx="5337806" cy="1270050"/>
      </dsp:txXfrm>
    </dsp:sp>
    <dsp:sp modelId="{E8DAB7F0-426F-4029-ACCA-A1372E4BA7C1}">
      <dsp:nvSpPr>
        <dsp:cNvPr id="0" name=""/>
        <dsp:cNvSpPr/>
      </dsp:nvSpPr>
      <dsp:spPr>
        <a:xfrm>
          <a:off x="1106947" y="1650974"/>
          <a:ext cx="1270050" cy="12700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0D6D1-AB41-4020-B095-D6420205980B}">
      <dsp:nvSpPr>
        <dsp:cNvPr id="0" name=""/>
        <dsp:cNvSpPr/>
      </dsp:nvSpPr>
      <dsp:spPr>
        <a:xfrm rot="10800000">
          <a:off x="1741972" y="3300144"/>
          <a:ext cx="5655318" cy="12700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5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3) но не выполнило обязанность;</a:t>
          </a:r>
          <a:endParaRPr lang="ru-RU" sz="2400" kern="1200" dirty="0"/>
        </a:p>
      </dsp:txBody>
      <dsp:txXfrm rot="10800000">
        <a:off x="2059484" y="3300144"/>
        <a:ext cx="5337806" cy="1270050"/>
      </dsp:txXfrm>
    </dsp:sp>
    <dsp:sp modelId="{F846867C-F819-4AE6-AFFA-5B6A01CFA76B}">
      <dsp:nvSpPr>
        <dsp:cNvPr id="0" name=""/>
        <dsp:cNvSpPr/>
      </dsp:nvSpPr>
      <dsp:spPr>
        <a:xfrm>
          <a:off x="1106947" y="3300144"/>
          <a:ext cx="1270050" cy="127005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569C2-EB23-4F66-9608-33CC47167022}">
      <dsp:nvSpPr>
        <dsp:cNvPr id="0" name=""/>
        <dsp:cNvSpPr/>
      </dsp:nvSpPr>
      <dsp:spPr>
        <a:xfrm>
          <a:off x="1468270" y="25147"/>
          <a:ext cx="5678529" cy="2188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Субъект-физическое</a:t>
          </a:r>
          <a:r>
            <a:rPr lang="ru-RU" sz="2000" kern="1200" dirty="0" smtClean="0">
              <a:solidFill>
                <a:schemeClr val="tx1"/>
              </a:solidFill>
            </a:rPr>
            <a:t> лицо, юридическое лицо или должностное лицо, совершившее деяние, содержащее признаки административного правонарушения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32374" y="89251"/>
        <a:ext cx="5550321" cy="2060478"/>
      </dsp:txXfrm>
    </dsp:sp>
    <dsp:sp modelId="{A59BAAA0-1506-47C1-A5E3-A6F9BE719387}">
      <dsp:nvSpPr>
        <dsp:cNvPr id="0" name=""/>
        <dsp:cNvSpPr/>
      </dsp:nvSpPr>
      <dsp:spPr>
        <a:xfrm rot="3011941">
          <a:off x="5257982" y="2172194"/>
          <a:ext cx="198443" cy="4142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17515" y="2255035"/>
        <a:ext cx="79377" cy="248525"/>
      </dsp:txXfrm>
    </dsp:sp>
    <dsp:sp modelId="{8407269A-3650-45B7-9D75-F7B92281E1DC}">
      <dsp:nvSpPr>
        <dsp:cNvPr id="0" name=""/>
        <dsp:cNvSpPr/>
      </dsp:nvSpPr>
      <dsp:spPr>
        <a:xfrm>
          <a:off x="4644459" y="2544762"/>
          <a:ext cx="3859778" cy="2590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Специальными субъектами административных правонарушений являются лица, которые обладают специальным административно-правовым статусом, связанным с персональным, прямым (лицензиат) или косвенным (работник, выполняющий торговые функции) применением в отношении него того или иного метода административно-правового воздействия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720338" y="2620641"/>
        <a:ext cx="3708020" cy="2438934"/>
      </dsp:txXfrm>
    </dsp:sp>
    <dsp:sp modelId="{B14440A9-EF8D-4799-9199-76EE04661E3A}">
      <dsp:nvSpPr>
        <dsp:cNvPr id="0" name=""/>
        <dsp:cNvSpPr/>
      </dsp:nvSpPr>
      <dsp:spPr>
        <a:xfrm rot="10769783">
          <a:off x="4421214" y="3651059"/>
          <a:ext cx="198443" cy="4142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480747" y="3733900"/>
        <a:ext cx="79377" cy="248525"/>
      </dsp:txXfrm>
    </dsp:sp>
    <dsp:sp modelId="{2FC2355E-E97E-49D6-9B55-07908315B1C1}">
      <dsp:nvSpPr>
        <dsp:cNvPr id="0" name=""/>
        <dsp:cNvSpPr/>
      </dsp:nvSpPr>
      <dsp:spPr>
        <a:xfrm>
          <a:off x="55539" y="2611370"/>
          <a:ext cx="4340874" cy="2533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Общий субъект в соответствии со ст. 2.3 </a:t>
          </a:r>
          <a:r>
            <a:rPr lang="ru-RU" sz="1600" kern="1200" dirty="0" err="1" smtClean="0">
              <a:solidFill>
                <a:schemeClr val="tx1"/>
              </a:solidFill>
            </a:rPr>
            <a:t>КоАП</a:t>
          </a:r>
          <a:r>
            <a:rPr lang="ru-RU" sz="1600" kern="1200" dirty="0" smtClean="0">
              <a:solidFill>
                <a:schemeClr val="tx1"/>
              </a:solidFill>
            </a:rPr>
            <a:t> России таковым признается физическое, вменяемое лицо, достигшее к моменту совершения административного правонарушения возраста 16 лет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29755" y="2685586"/>
        <a:ext cx="4192442" cy="2385490"/>
      </dsp:txXfrm>
    </dsp:sp>
    <dsp:sp modelId="{5132A920-A0FC-4922-81D8-FB312E17ABB3}">
      <dsp:nvSpPr>
        <dsp:cNvPr id="0" name=""/>
        <dsp:cNvSpPr/>
      </dsp:nvSpPr>
      <dsp:spPr>
        <a:xfrm rot="18422083">
          <a:off x="3232654" y="2205498"/>
          <a:ext cx="198443" cy="4142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292187" y="2288339"/>
        <a:ext cx="79377" cy="2485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BFF06-0CB0-4F7A-97B0-C88893158C8B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Объект: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Здоровье граждан;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Порядок  занятия частной </a:t>
          </a:r>
          <a:r>
            <a:rPr lang="ru-RU" sz="1700" kern="1200" dirty="0" err="1" smtClean="0"/>
            <a:t>мед.практикой</a:t>
          </a:r>
          <a:endParaRPr lang="ru-RU" sz="1700" kern="1200" dirty="0"/>
        </a:p>
      </dsp:txBody>
      <dsp:txXfrm rot="5400000">
        <a:off x="0" y="0"/>
        <a:ext cx="3048000" cy="1524000"/>
      </dsp:txXfrm>
    </dsp:sp>
    <dsp:sp modelId="{5634EDFA-5143-4DF4-ABFC-A29D51DCF743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Субъект: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Физическое лицо</a:t>
          </a:r>
          <a:endParaRPr lang="ru-RU" sz="1700" kern="1200" dirty="0"/>
        </a:p>
      </dsp:txBody>
      <dsp:txXfrm>
        <a:off x="3048000" y="0"/>
        <a:ext cx="3048000" cy="1524000"/>
      </dsp:txXfrm>
    </dsp:sp>
    <dsp:sp modelId="{0E251428-F94C-477B-8AAB-9A372CE78498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Субъективная сторона: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умысел</a:t>
          </a:r>
          <a:endParaRPr lang="ru-RU" sz="1700" kern="1200" dirty="0"/>
        </a:p>
      </dsp:txBody>
      <dsp:txXfrm rot="10800000">
        <a:off x="0" y="2539999"/>
        <a:ext cx="3048000" cy="1524000"/>
      </dsp:txXfrm>
    </dsp:sp>
    <dsp:sp modelId="{28540B11-76F0-4521-9A96-DC501C97456A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Объективная сторона: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Действия, нарушающие установленный законом </a:t>
          </a:r>
          <a:r>
            <a:rPr lang="ru-RU" sz="1700" kern="1200" dirty="0" err="1" smtClean="0"/>
            <a:t>порядокзанятия</a:t>
          </a:r>
          <a:r>
            <a:rPr lang="ru-RU" sz="1700" kern="1200" dirty="0" smtClean="0"/>
            <a:t> частной </a:t>
          </a:r>
          <a:r>
            <a:rPr lang="ru-RU" sz="1700" kern="1200" dirty="0" err="1" smtClean="0"/>
            <a:t>мед.практикой</a:t>
          </a:r>
          <a:r>
            <a:rPr lang="ru-RU" sz="1700" kern="1200" dirty="0" smtClean="0"/>
            <a:t> (лицензия)</a:t>
          </a:r>
          <a:endParaRPr lang="ru-RU" sz="1700" kern="1200" dirty="0"/>
        </a:p>
      </dsp:txBody>
      <dsp:txXfrm rot="-5400000">
        <a:off x="3048000" y="2539999"/>
        <a:ext cx="3048000" cy="1524000"/>
      </dsp:txXfrm>
    </dsp:sp>
    <dsp:sp modelId="{E4DA9094-5D64-4A75-A698-6AB4BF3A2AA4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Санкция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Штраф от 20 до 25 МРОТ</a:t>
          </a:r>
          <a:endParaRPr lang="ru-RU" sz="1700" kern="1200" dirty="0"/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A5B7C-7F9D-432E-A9EE-1CB7E5DDAF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78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A5B7C-7F9D-432E-A9EE-1CB7E5DDAFA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87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3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▪▪▪▪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51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A7B9C-D57A-4540-AAAE-55A365ABD7C9}" type="slidenum">
              <a:rPr lang="ru-RU"/>
              <a:pPr/>
              <a:t>18</a:t>
            </a:fld>
            <a:endParaRPr lang="ru-R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952A5-6B8D-4FCF-BA49-6964C5472CB3}" type="slidenum">
              <a:rPr lang="ru-RU"/>
              <a:pPr/>
              <a:t>24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A9691-2FE9-436E-B07E-0C310430F8F3}" type="slidenum">
              <a:rPr lang="ru-RU"/>
              <a:pPr/>
              <a:t>25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6BE37-1299-416F-8DAA-63AEF9AC876A}" type="slidenum">
              <a:rPr lang="ru-RU"/>
              <a:pPr/>
              <a:t>26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E2819-A53A-408F-935F-85D28E6F405C}" type="slidenum">
              <a:rPr lang="ru-RU"/>
              <a:pPr/>
              <a:t>27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908893-948F-4448-B55E-3B01A0F2F8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4799-6959-48EC-93FC-495F1E0A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4354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7175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9753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048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8061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1414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9333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572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11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1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171430-3549-442B-99C8-5660D6581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6299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6373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202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8146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2020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7739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2257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8746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2003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8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2281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7069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5821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2631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57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923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098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6376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171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237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47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1721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0865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1547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1109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7431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3142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9200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1508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367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2022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13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47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059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4431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9660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0712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506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4418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0414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89021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065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4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7058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8971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7030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161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4122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0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61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24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0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319B0E-9212-421E-95DE-D6A7A30E15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30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60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32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07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83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55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6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9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58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A3036E-7B33-4237-A94D-4E5D727B8A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03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04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322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385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976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63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002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8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382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16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B0C-A7A4-4CDB-AC56-78B31F73C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404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79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40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954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209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773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347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27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921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3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3C8DFC-AA74-4093-AE2D-015240E8F5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630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54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33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284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657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8073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520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231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63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9E1668-47F6-40DA-98EE-B928A0304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037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370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286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801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308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906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197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453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47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6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718E2-139C-42ED-ACB8-392E8FE00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301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756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724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07152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658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059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0554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309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235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5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460396-ADF6-4BE9-A587-D8E7FF497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922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003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914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950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0468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055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909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346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1955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1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D36A7B-29E5-41E0-A102-EE8BAA7CB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596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638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1914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946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311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6328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217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5066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9881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17.04.2016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3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84264-DA94-41F3-ABEB-9ED49B111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1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4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8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9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2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6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0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0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1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6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0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17.04.2016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0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E%D1%80%D0%B8%D0%B4%D0%B8%D1%87%D0%B5%D1%81%D0%BA%D0%B0%D1%8F_%D0%BE%D1%82%D0%B2%D0%B5%D1%82%D1%81%D1%82%D0%B2%D0%B5%D0%BD%D0%BD%D0%BE%D1%81%D1%82%D1%8C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1%80%D0%B0%D0%B6%D0%B4%D0%B0%D0%BD%D1%81%D0%BA%D0%B0%D1%8F_%D0%BE%D1%82%D0%B2%D0%B5%D1%82%D1%81%D1%82%D0%B2%D0%B5%D0%BD%D0%BD%D0%BE%D1%81%D1%82%D1%8C" TargetMode="External"/><Relationship Id="rId5" Type="http://schemas.openxmlformats.org/officeDocument/2006/relationships/hyperlink" Target="http://ru.wikipedia.org/wiki/%D0%A3%D0%B3%D0%BE%D0%BB%D0%BE%D0%B2%D0%BD%D0%B0%D1%8F_%D0%BE%D1%82%D0%B2%D0%B5%D1%82%D1%81%D1%82%D0%B2%D0%B5%D0%BD%D0%BD%D0%BE%D1%81%D1%82%D1%8C" TargetMode="External"/><Relationship Id="rId4" Type="http://schemas.openxmlformats.org/officeDocument/2006/relationships/hyperlink" Target="http://ru.wikipedia.org/w/index.php?title=%D0%94%D0%B8%D1%81%D1%86%D0%B8%D0%BF%D0%BB%D0%B8%D0%BD%D0%B0%D1%80%D0%BD%D0%B0%D1%8F_%D0%BE%D1%82%D0%B2%D0%B5%D1%82%D1%81%D1%82%D0%B2%D0%B5%D0%BD%D0%BD%D0%BE%D1%81%D1%82%D1%8C&amp;action=edit&amp;redlink=1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5267.0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79E3528155D229BBCBEDA1FDE3C2D60CCD4D7BDA849A562D0B3CB7737D466C21D1C0299A724f5BCH" TargetMode="Externa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409A97B6EACFBA2D42B2430BF983969FA566B98C1C7DA0D595C5038437B13E106159E8E9F8B63a3HFH" TargetMode="External"/><Relationship Id="rId2" Type="http://schemas.openxmlformats.org/officeDocument/2006/relationships/hyperlink" Target="consultantplus://offline/ref=0409A97B6EACFBA2D42B2430BF983969FA566B98C1C7DA0D595C5038437B13E106159E8E9F8B63a3HEH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8A19D6C506ABEB4FF2C0D6AF155F2EED808C9DB99E4A0DFA694FFF372EFF95F07E45D176E9E66d9DAH" TargetMode="Externa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168E9BE0DC4085F02E27240E06E03FA4FE9D8DC3E651D984E668D23454A248A3C7DDDC8B4577KFF4H" TargetMode="External"/><Relationship Id="rId7" Type="http://schemas.openxmlformats.org/officeDocument/2006/relationships/hyperlink" Target="consultantplus://offline/ref=9A168E9BE0DC4085F02E27240E06E03FA4FE9D8DC3E651D984E668D23454A248A3C7DAD4K8F8H" TargetMode="External"/><Relationship Id="rId2" Type="http://schemas.openxmlformats.org/officeDocument/2006/relationships/hyperlink" Target="consultantplus://offline/ref=9A168E9BE0DC4085F02E27240E06E03FA4FE9D8DC3E651D984E668D23454A248A3C7DDDC894374KFF2H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consultantplus://offline/ref=9A168E9BE0DC4085F02E27240E06E03FA4FE9D8DC3E651D984E668D23454A248A3C7DAD4K8FBH" TargetMode="External"/><Relationship Id="rId5" Type="http://schemas.openxmlformats.org/officeDocument/2006/relationships/hyperlink" Target="consultantplus://offline/ref=9A168E9BE0DC4085F02E27240E06E03FA4FE9D8DC3E651D984E668D23454A248A3C7DDDDK8FCH" TargetMode="External"/><Relationship Id="rId4" Type="http://schemas.openxmlformats.org/officeDocument/2006/relationships/hyperlink" Target="consultantplus://offline/ref=9A168E9BE0DC4085F02E27240E06E03FA4FE9D8DC3E651D984E668D23454A248A3C7DDDC8B4675KFF1H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0035300.0" TargetMode="External"/><Relationship Id="rId2" Type="http://schemas.openxmlformats.org/officeDocument/2006/relationships/hyperlink" Target="garantF1://10003000.0" TargetMode="External"/><Relationship Id="rId1" Type="http://schemas.openxmlformats.org/officeDocument/2006/relationships/slideLayout" Target="../slideLayouts/slideLayout73.xml"/><Relationship Id="rId5" Type="http://schemas.openxmlformats.org/officeDocument/2006/relationships/hyperlink" Target="garantF1://12082692.0" TargetMode="External"/><Relationship Id="rId4" Type="http://schemas.openxmlformats.org/officeDocument/2006/relationships/hyperlink" Target="garantF1://12016077.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7054593" cy="1728191"/>
          </a:xfrm>
        </p:spPr>
        <p:txBody>
          <a:bodyPr/>
          <a:lstStyle/>
          <a:p>
            <a:r>
              <a:rPr lang="ru-RU" dirty="0" smtClean="0"/>
              <a:t>Административное право</a:t>
            </a:r>
            <a:endParaRPr lang="ru-RU" dirty="0"/>
          </a:p>
        </p:txBody>
      </p:sp>
      <p:pic>
        <p:nvPicPr>
          <p:cNvPr id="1026" name="Picture 2" descr="http://im0-tub-ru.yandex.net/i?id=386727789-0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6315179" cy="473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2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6128" y="408372"/>
            <a:ext cx="8260672" cy="6260988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Административно-правовые        нормы-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-материальные ; </a:t>
            </a:r>
            <a:r>
              <a:rPr lang="ru-RU" sz="3500" kern="1200" cap="all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процессуальные</a:t>
            </a:r>
            <a:br>
              <a:rPr lang="ru-RU" sz="3500" kern="1200" cap="all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sz="3500" kern="1200" cap="all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ru-RU" sz="3500" kern="1200" cap="all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b="1" dirty="0" err="1" smtClean="0"/>
              <a:t>процессуальные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</a:t>
            </a:r>
            <a:r>
              <a:rPr lang="ru-RU" dirty="0" smtClean="0"/>
              <a:t>нормы позитивного характера(процедурные);</a:t>
            </a:r>
            <a:br>
              <a:rPr lang="ru-RU" dirty="0" smtClean="0"/>
            </a:br>
            <a:r>
              <a:rPr lang="ru-RU" dirty="0" smtClean="0"/>
              <a:t>-административно-</a:t>
            </a:r>
            <a:r>
              <a:rPr lang="ru-RU" dirty="0" err="1" smtClean="0"/>
              <a:t>деликтные</a:t>
            </a:r>
            <a:r>
              <a:rPr lang="ru-RU" dirty="0" smtClean="0"/>
              <a:t> нормы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7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"/>
            <a:ext cx="8260672" cy="14419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Система административного права </a:t>
            </a:r>
            <a:r>
              <a:rPr lang="ru-RU" b="1" dirty="0" smtClean="0"/>
              <a:t>– совокупность институтов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916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12456"/>
            <a:ext cx="3960440" cy="733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Общая</a:t>
            </a: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часть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17867" y="1712457"/>
            <a:ext cx="3342565" cy="73358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Особенная  часть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499992" y="1484784"/>
            <a:ext cx="720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>
            <a:off x="4687416" y="1521730"/>
            <a:ext cx="2101734" cy="190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2411760" y="1530503"/>
            <a:ext cx="2137381" cy="181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1560" y="2505931"/>
            <a:ext cx="3960440" cy="4104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>
                <a:solidFill>
                  <a:prstClr val="white"/>
                </a:solidFill>
              </a:rPr>
              <a:t>Инститту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2560822"/>
            <a:ext cx="3744416" cy="40263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институты управления в области экономики, социально-культурной сфере, административно-политической сфере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2560822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1. государственное управление;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2. исполнительная власть;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3. формы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4. методы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5. институт правовых актов;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6. институт государственной службы;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7. институт административного принуждения;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8. институт административной ответственности;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9. институт административного процесса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016" y="2560823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институты управления в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 экономики,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социально-культурной сфере,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административно-политической сфере</a:t>
            </a:r>
            <a:endParaRPr lang="ru-RU" b="1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520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Стороны административных правоотношений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граждане </a:t>
            </a:r>
            <a:r>
              <a:rPr lang="ru-RU" b="1" dirty="0"/>
              <a:t>России, иностранцы и лица без гражданства, общественные объединения, государственные и негосударственные предприятия и учреждения, государственные служащие, органы исполнительной </a:t>
            </a:r>
            <a:r>
              <a:rPr lang="ru-RU" b="1" dirty="0" smtClean="0"/>
              <a:t>власти</a:t>
            </a:r>
            <a:endParaRPr lang="ru-RU" b="1" dirty="0"/>
          </a:p>
          <a:p>
            <a:r>
              <a:rPr lang="ru-RU" b="1" dirty="0" smtClean="0"/>
              <a:t>стороны </a:t>
            </a:r>
            <a:r>
              <a:rPr lang="ru-RU" b="1" dirty="0"/>
              <a:t>участвуют в них как носители взаимных прав и обязанностей, установленных и обеспеченных административно-правовыми </a:t>
            </a:r>
            <a:r>
              <a:rPr lang="ru-RU" b="1" dirty="0" smtClean="0"/>
              <a:t>нормами. Т.е. являются </a:t>
            </a:r>
            <a:r>
              <a:rPr lang="ru-RU" b="1" dirty="0" smtClean="0">
                <a:solidFill>
                  <a:srgbClr val="FF0000"/>
                </a:solidFill>
              </a:rPr>
              <a:t>субъектами</a:t>
            </a:r>
            <a:r>
              <a:rPr lang="ru-RU" b="1" dirty="0" smtClean="0"/>
              <a:t> </a:t>
            </a:r>
            <a:r>
              <a:rPr lang="ru-RU" b="1" dirty="0" err="1" smtClean="0"/>
              <a:t>адм.права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8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Субъекты административного права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9552" y="1736812"/>
            <a:ext cx="2736304" cy="9001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Физические лица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62373" y="1728482"/>
            <a:ext cx="3528392" cy="9001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Юридические лица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709683" y="2628582"/>
            <a:ext cx="32403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37003" y="263691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611561" y="2996951"/>
            <a:ext cx="2520280" cy="3861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25815" y="3003723"/>
            <a:ext cx="3055204" cy="38693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ysClr val="windowText" lastClr="000000"/>
                </a:solidFill>
              </a:rPr>
              <a:t>Государственные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ysClr val="windowText" lastClr="000000"/>
                </a:solidFill>
              </a:rPr>
              <a:t>органы государства (представительной власти, исполнительной власти и другие ), государственные   предприятия и учреждения ( образовательные, научные , учреждения культуры и другие ).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14096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Century Gothic"/>
              </a:rPr>
              <a:t>-   </a:t>
            </a: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личность,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гражданин,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иностранный гражданин,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лицо без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гражданства </a:t>
            </a:r>
            <a:endParaRPr lang="ru-RU" b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6570" y="3017734"/>
            <a:ext cx="2717430" cy="3861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prstClr val="black"/>
                </a:solidFill>
              </a:rPr>
              <a:t>Негосударственные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профсоюзы, спортивные организации и другие общественные объединения граждан, кооперативные объединения, политические партии и другие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Права и обязанности субъекта административного права  образуют его правовой </a:t>
            </a:r>
            <a:r>
              <a:rPr lang="ru-RU" sz="2800" b="1" dirty="0" smtClean="0">
                <a:solidFill>
                  <a:srgbClr val="FF0000"/>
                </a:solidFill>
              </a:rPr>
              <a:t>статус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Например: </a:t>
            </a:r>
            <a:r>
              <a:rPr lang="ru-RU" b="1" dirty="0" smtClean="0"/>
              <a:t>Общий </a:t>
            </a:r>
            <a:r>
              <a:rPr lang="ru-RU" b="1" dirty="0"/>
              <a:t>административно-правовой статус граждан </a:t>
            </a:r>
            <a:r>
              <a:rPr lang="ru-RU" dirty="0"/>
              <a:t>предопределен конституционными принципами и по этой причине универсален, </a:t>
            </a:r>
            <a:r>
              <a:rPr lang="ru-RU" dirty="0" smtClean="0"/>
              <a:t>стабилен</a:t>
            </a:r>
          </a:p>
          <a:p>
            <a:r>
              <a:rPr lang="ru-RU" dirty="0" smtClean="0"/>
              <a:t>наряду </a:t>
            </a:r>
            <a:r>
              <a:rPr lang="ru-RU" dirty="0"/>
              <a:t>с общегражданским статусом </a:t>
            </a:r>
            <a:r>
              <a:rPr lang="ru-RU" dirty="0" smtClean="0"/>
              <a:t>выделяют </a:t>
            </a:r>
            <a:r>
              <a:rPr lang="ru-RU" b="1" dirty="0"/>
              <a:t>видовые </a:t>
            </a:r>
            <a:r>
              <a:rPr lang="ru-RU" b="1" dirty="0" smtClean="0"/>
              <a:t> или специальные статусы </a:t>
            </a:r>
            <a:r>
              <a:rPr lang="ru-RU" dirty="0"/>
              <a:t>в отдельных сферах жизнедеятельности людей (статус членов административных коллективов, статус субъектов административной опеки, статус жителей территорий с особым административно-правовым </a:t>
            </a:r>
            <a:r>
              <a:rPr lang="ru-RU" dirty="0" smtClean="0"/>
              <a:t>режимом)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4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Административная ответственность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5657850" cy="4860032"/>
          </a:xfrm>
        </p:spPr>
        <p:txBody>
          <a:bodyPr>
            <a:normAutofit/>
          </a:bodyPr>
          <a:lstStyle/>
          <a:p>
            <a:r>
              <a:rPr lang="ru-RU" dirty="0"/>
              <a:t>Административная ответственность представляет собой государственное правовое принуждение, влечет неблагоприятные последствия, содержит итоговую правовую оценку деяния от имени государства, государственное порицание правонарушения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http://becomingitalianwordbyword.typepad.com/.a/6a01053707c797970b014e88288a24970d-32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18" y="1628800"/>
            <a:ext cx="3315182" cy="500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2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Административная ответственность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основные признаки :</a:t>
            </a:r>
          </a:p>
          <a:p>
            <a:r>
              <a:rPr lang="ru-RU" dirty="0"/>
              <a:t>-</a:t>
            </a:r>
            <a:r>
              <a:rPr lang="ru-RU" dirty="0" smtClean="0"/>
              <a:t>законодательное </a:t>
            </a:r>
            <a:r>
              <a:rPr lang="ru-RU" dirty="0"/>
              <a:t>регулирование на федеральном и региональном </a:t>
            </a:r>
            <a:r>
              <a:rPr lang="ru-RU" dirty="0" smtClean="0"/>
              <a:t>уровнях; </a:t>
            </a:r>
          </a:p>
          <a:p>
            <a:r>
              <a:rPr lang="ru-RU" dirty="0"/>
              <a:t>-</a:t>
            </a:r>
            <a:r>
              <a:rPr lang="ru-RU" dirty="0" smtClean="0"/>
              <a:t>наличие </a:t>
            </a:r>
            <a:r>
              <a:rPr lang="ru-RU" dirty="0"/>
              <a:t>специфических административных наказаний, особенности субъектов ответственности; </a:t>
            </a:r>
            <a:endParaRPr lang="ru-RU" dirty="0" smtClean="0"/>
          </a:p>
          <a:p>
            <a:r>
              <a:rPr lang="ru-RU" dirty="0"/>
              <a:t>-</a:t>
            </a:r>
            <a:r>
              <a:rPr lang="ru-RU" dirty="0" smtClean="0"/>
              <a:t>применение </a:t>
            </a:r>
            <a:r>
              <a:rPr lang="ru-RU" dirty="0"/>
              <a:t>мер наказания должностными лицами исполнительной власти, специальными коллегиальными органами, судьями</a:t>
            </a:r>
            <a:r>
              <a:rPr lang="ru-RU" dirty="0" smtClean="0"/>
              <a:t>;</a:t>
            </a:r>
          </a:p>
          <a:p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регулирование порядка привлечения к ответственности административно-процессуальными нормами.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5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специфические </a:t>
            </a:r>
            <a:r>
              <a:rPr lang="ru-RU" b="1" dirty="0" smtClean="0">
                <a:solidFill>
                  <a:srgbClr val="C00000"/>
                </a:solidFill>
              </a:rPr>
              <a:t>признаки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административной </a:t>
            </a:r>
            <a:r>
              <a:rPr lang="ru-RU" b="1" dirty="0" err="1" smtClean="0">
                <a:solidFill>
                  <a:srgbClr val="C00000"/>
                </a:solidFill>
              </a:rPr>
              <a:t>ответственностити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52292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1)  основанием </a:t>
            </a:r>
            <a:r>
              <a:rPr lang="ru-RU" b="1" dirty="0" smtClean="0"/>
              <a:t> А.О. является </a:t>
            </a:r>
            <a:r>
              <a:rPr lang="ru-RU" b="1" dirty="0"/>
              <a:t>административное </a:t>
            </a:r>
            <a:r>
              <a:rPr lang="ru-RU" b="1" dirty="0" smtClean="0"/>
              <a:t>правонарушение</a:t>
            </a:r>
            <a:endParaRPr lang="ru-RU" b="1" dirty="0"/>
          </a:p>
          <a:p>
            <a:endParaRPr lang="ru-RU" b="1" dirty="0"/>
          </a:p>
          <a:p>
            <a:r>
              <a:rPr lang="ru-RU" b="1" dirty="0" smtClean="0"/>
              <a:t>2) является </a:t>
            </a:r>
            <a:r>
              <a:rPr lang="ru-RU" b="1" dirty="0"/>
              <a:t>карательной </a:t>
            </a:r>
            <a:r>
              <a:rPr lang="ru-RU" b="1" dirty="0" smtClean="0"/>
              <a:t>ответственностью;</a:t>
            </a:r>
            <a:endParaRPr lang="ru-RU" b="1" dirty="0"/>
          </a:p>
          <a:p>
            <a:r>
              <a:rPr lang="ru-RU" b="1" dirty="0"/>
              <a:t>3)  к </a:t>
            </a:r>
            <a:r>
              <a:rPr lang="ru-RU" b="1" dirty="0" smtClean="0"/>
              <a:t>А.О. привлекают </a:t>
            </a:r>
            <a:r>
              <a:rPr lang="ru-RU" b="1" dirty="0"/>
              <a:t>органы, которым такое право предоставлено </a:t>
            </a:r>
            <a:r>
              <a:rPr lang="ru-RU" b="1" dirty="0" smtClean="0"/>
              <a:t>законом (субъектами </a:t>
            </a:r>
            <a:r>
              <a:rPr lang="ru-RU" b="1" dirty="0"/>
              <a:t>административной юрисдикции являются суды, судьи, многие органы исполнительной </a:t>
            </a:r>
            <a:r>
              <a:rPr lang="ru-RU" b="1" dirty="0" smtClean="0"/>
              <a:t>власти);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4) </a:t>
            </a:r>
            <a:r>
              <a:rPr lang="ru-RU" b="1" dirty="0" smtClean="0"/>
              <a:t>субъектами ответственности являются индивидуальные </a:t>
            </a:r>
            <a:r>
              <a:rPr lang="ru-RU" b="1" dirty="0"/>
              <a:t>субъекты (граждане, должностные  лица,   индивидуальные  предприниматели)   и юридические лица;</a:t>
            </a:r>
          </a:p>
          <a:p>
            <a:endParaRPr lang="ru-RU" b="1" dirty="0"/>
          </a:p>
          <a:p>
            <a:r>
              <a:rPr lang="ru-RU" b="1" dirty="0"/>
              <a:t>5) </a:t>
            </a:r>
            <a:r>
              <a:rPr lang="ru-RU" b="1" dirty="0" smtClean="0"/>
              <a:t>особый </a:t>
            </a:r>
            <a:r>
              <a:rPr lang="ru-RU" b="1" dirty="0"/>
              <a:t>порядок привлечения к административной </a:t>
            </a:r>
            <a:r>
              <a:rPr lang="ru-RU" b="1" dirty="0" smtClean="0"/>
              <a:t>ответственности</a:t>
            </a:r>
          </a:p>
          <a:p>
            <a:endParaRPr lang="ru-RU" b="1" dirty="0"/>
          </a:p>
          <a:p>
            <a:r>
              <a:rPr lang="ru-RU" b="1" dirty="0"/>
              <a:t>6) </a:t>
            </a:r>
            <a:r>
              <a:rPr lang="ru-RU" b="1" dirty="0" smtClean="0"/>
              <a:t>урегулирована </a:t>
            </a:r>
            <a:r>
              <a:rPr lang="ru-RU" b="1" dirty="0"/>
              <a:t>нормами административного права, которые содержат исчерпывающие перечни административных нарушений, административных взысканий и органов, уполномоченных их </a:t>
            </a:r>
            <a:r>
              <a:rPr lang="ru-RU" b="1" dirty="0" smtClean="0"/>
              <a:t>применять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7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Административное правонарушение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 dirty="0">
              <a:solidFill>
                <a:schemeClr val="bg2"/>
              </a:solidFill>
            </a:endParaRPr>
          </a:p>
          <a:p>
            <a:r>
              <a:rPr lang="ru-RU" dirty="0"/>
              <a:t> </a:t>
            </a:r>
            <a:r>
              <a:rPr lang="ru-RU" dirty="0">
                <a:solidFill>
                  <a:schemeClr val="folHlink"/>
                </a:solidFill>
              </a:rPr>
              <a:t>А.П.признается противоправное, виновное действие (бездействие) физического или юридического лица, за которое КОАП РФ или законами субъектов Российской Федерации об административных правонарушениях установлена административная ответственность. </a:t>
            </a:r>
          </a:p>
          <a:p>
            <a:endParaRPr lang="ru-RU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Вина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Административное право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–  </a:t>
            </a:r>
            <a:r>
              <a:rPr lang="ru-RU" b="1" dirty="0"/>
              <a:t>отрасль права (система правовых норм), которая </a:t>
            </a:r>
            <a:r>
              <a:rPr lang="ru-RU" b="1" dirty="0" smtClean="0"/>
              <a:t>регулирует </a:t>
            </a:r>
            <a:r>
              <a:rPr lang="ru-RU" b="1" dirty="0"/>
              <a:t>общественные отношения </a:t>
            </a:r>
            <a:r>
              <a:rPr lang="ru-RU" b="1" dirty="0" smtClean="0"/>
              <a:t>управленческого </a:t>
            </a:r>
            <a:r>
              <a:rPr lang="ru-RU" b="1" dirty="0"/>
              <a:t>характера, складывающиеся в процессе организации и </a:t>
            </a:r>
            <a:r>
              <a:rPr lang="ru-RU" b="1" dirty="0" smtClean="0"/>
              <a:t>функционирования </a:t>
            </a:r>
            <a:r>
              <a:rPr lang="ru-RU" b="1" dirty="0"/>
              <a:t>исполнительной власти, а также в сфере внутриорганизационной и административно-</a:t>
            </a:r>
            <a:r>
              <a:rPr lang="ru-RU" b="1" dirty="0" err="1"/>
              <a:t>юрисдикционной</a:t>
            </a:r>
            <a:r>
              <a:rPr lang="ru-RU" b="1" dirty="0"/>
              <a:t> деятельности различных </a:t>
            </a:r>
            <a:r>
              <a:rPr lang="ru-RU" b="1" dirty="0" smtClean="0"/>
              <a:t>государственных </a:t>
            </a:r>
            <a:r>
              <a:rPr lang="ru-RU" b="1" dirty="0"/>
              <a:t>органов.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7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три основные составляющие вины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Условия наступления административной ответственности- наличие состава правонарушения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объект административного правонарушения;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объективная сторона административного правонарушения;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субъект административного правонарушения;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субъективная сторона административного правонарушения (вина).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Объективная сторона административного правонарушения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деяние (действие или бездействие),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последствия этого деяния,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причинно-следственная связь между деянием и последствиями.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Субъект административного правонарушения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Виды административной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ответственности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484784"/>
            <a:ext cx="4155948" cy="5112568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folHlink"/>
                </a:solidFill>
              </a:rPr>
              <a:t>Административная ответственность</a:t>
            </a:r>
            <a:r>
              <a:rPr lang="ru-RU" sz="2400" dirty="0">
                <a:solidFill>
                  <a:schemeClr val="folHlink"/>
                </a:solidFill>
              </a:rPr>
              <a:t> представляет собой один из видов </a:t>
            </a:r>
            <a:r>
              <a:rPr lang="ru-RU" sz="2400" dirty="0">
                <a:solidFill>
                  <a:schemeClr val="folHlink"/>
                </a:solidFill>
                <a:hlinkClick r:id="rId3" tooltip="Юридическая ответственность"/>
              </a:rPr>
              <a:t>юридической ответственности</a:t>
            </a:r>
            <a:r>
              <a:rPr lang="ru-RU" sz="2400" dirty="0">
                <a:solidFill>
                  <a:schemeClr val="folHlink"/>
                </a:solidFill>
              </a:rPr>
              <a:t> наряду с </a:t>
            </a:r>
            <a:r>
              <a:rPr lang="ru-RU" sz="2400" dirty="0">
                <a:solidFill>
                  <a:schemeClr val="folHlink"/>
                </a:solidFill>
                <a:hlinkClick r:id="rId4" tooltip="Дисциплинарная ответственность (страница отсутствует)"/>
              </a:rPr>
              <a:t>дисциплинарной</a:t>
            </a:r>
            <a:r>
              <a:rPr lang="ru-RU" sz="2400" dirty="0">
                <a:solidFill>
                  <a:schemeClr val="folHlink"/>
                </a:solidFill>
              </a:rPr>
              <a:t>, </a:t>
            </a:r>
            <a:r>
              <a:rPr lang="ru-RU" sz="2400" dirty="0">
                <a:solidFill>
                  <a:schemeClr val="folHlink"/>
                </a:solidFill>
                <a:hlinkClick r:id="rId5" tooltip="Уголовная ответственность"/>
              </a:rPr>
              <a:t>уголовной</a:t>
            </a:r>
            <a:r>
              <a:rPr lang="ru-RU" sz="2400" dirty="0">
                <a:solidFill>
                  <a:schemeClr val="folHlink"/>
                </a:solidFill>
              </a:rPr>
              <a:t>, </a:t>
            </a:r>
            <a:r>
              <a:rPr lang="ru-RU" sz="2400" dirty="0">
                <a:solidFill>
                  <a:schemeClr val="folHlink"/>
                </a:solidFill>
                <a:hlinkClick r:id="rId6" tooltip="Гражданская ответственность"/>
              </a:rPr>
              <a:t>гражданской</a:t>
            </a:r>
            <a:r>
              <a:rPr lang="ru-RU" sz="2400" dirty="0">
                <a:solidFill>
                  <a:schemeClr val="folHlink"/>
                </a:solidFill>
              </a:rPr>
              <a:t>.</a:t>
            </a:r>
          </a:p>
          <a:p>
            <a:r>
              <a:rPr lang="ru-RU" sz="2400" dirty="0">
                <a:solidFill>
                  <a:schemeClr val="folHlink"/>
                </a:solidFill>
              </a:rPr>
              <a:t>За совершение административных правонарушений могут устанавливаться и применяться следующие </a:t>
            </a:r>
            <a:r>
              <a:rPr lang="ru-RU" sz="2400" b="1" dirty="0">
                <a:solidFill>
                  <a:schemeClr val="folHlink"/>
                </a:solidFill>
              </a:rPr>
              <a:t>административные наказания</a:t>
            </a:r>
            <a:r>
              <a:rPr lang="ru-RU" sz="2400" dirty="0">
                <a:solidFill>
                  <a:schemeClr val="folHlink"/>
                </a:solidFill>
              </a:rPr>
              <a:t>:</a:t>
            </a:r>
          </a:p>
          <a:p>
            <a:pPr>
              <a:buFont typeface="Wingdings" pitchFamily="2" charset="2"/>
              <a:buNone/>
            </a:pPr>
            <a:endParaRPr lang="ru-RU" sz="2400" dirty="0">
              <a:solidFill>
                <a:schemeClr val="folHlink"/>
              </a:solidFill>
            </a:endParaRPr>
          </a:p>
        </p:txBody>
      </p:sp>
      <p:pic>
        <p:nvPicPr>
          <p:cNvPr id="3074" name="Picture 2" descr="http://www.vladtime.ru/uploads/posts/1310528929_fin_89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3717032"/>
            <a:ext cx="4711452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Виды </a:t>
            </a:r>
            <a:r>
              <a:rPr lang="ru-RU" dirty="0" smtClean="0">
                <a:solidFill>
                  <a:srgbClr val="FF0000"/>
                </a:solidFill>
              </a:rPr>
              <a:t>административного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наказания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1) предупреждение;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2) административный штраф;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3) возмездное изъятие орудия совершения или предмета административного правонарушения;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4) конфискация орудия совершения или предмета административного правонарушения;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5) лишение специального права, предоставленного физическому лицу;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6) административный арест;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7) административное выдворение за пределы Российской Федерации иностранного гражданина или лица без гражданства;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8) дисквалификация;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9) административное приостановление деятельности. </a:t>
            </a:r>
          </a:p>
          <a:p>
            <a:pPr>
              <a:lnSpc>
                <a:spcPct val="80000"/>
              </a:lnSpc>
            </a:pPr>
            <a:endParaRPr lang="ru-RU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476250"/>
            <a:ext cx="8316912" cy="5619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>
                <a:solidFill>
                  <a:schemeClr val="folHlink"/>
                </a:solidFill>
              </a:rPr>
              <a:t>Статья 6.3. Нарушение законодательства в области обеспечения санитарно-эпидемиологического благополучия населения</a:t>
            </a:r>
            <a:br>
              <a:rPr lang="ru-RU" sz="2000" b="1">
                <a:solidFill>
                  <a:schemeClr val="folHlink"/>
                </a:solidFill>
              </a:rPr>
            </a:br>
            <a:r>
              <a:rPr lang="ru-RU" sz="2000" b="1">
                <a:solidFill>
                  <a:schemeClr val="folHlink"/>
                </a:solidFill>
              </a:rPr>
              <a:t/>
            </a:r>
            <a:br>
              <a:rPr lang="ru-RU" sz="2000" b="1">
                <a:solidFill>
                  <a:schemeClr val="folHlink"/>
                </a:solidFill>
              </a:rPr>
            </a:br>
            <a:r>
              <a:rPr lang="ru-RU" sz="2000" b="1">
                <a:solidFill>
                  <a:schemeClr val="folHlink"/>
                </a:solidFill>
              </a:rPr>
              <a:t>Нарушение законодательства в области обеспечения санитарно-эпидемиологического благополучия населения, выразившееся в нарушении действующих санитарных правил и гигиенических нормативов, невыполнении санитарно-гигиенических и противоэпидемических мероприятий, - влечет предупреждение или наложение административного штрафа на граждан в размере от одного до пяти минимальных размеров оплаты труда; на должностных лиц - от пяти до десяти минимальных размеров оплаты труда; на юридических лиц - от ста до двухсот минимальных размеров оплаты труда.</a:t>
            </a:r>
            <a:r>
              <a:rPr lang="ru-RU" sz="2000">
                <a:solidFill>
                  <a:schemeClr val="folHlink"/>
                </a:solidFill>
              </a:rPr>
              <a:t> </a:t>
            </a:r>
            <a:br>
              <a:rPr lang="ru-RU" sz="2000">
                <a:solidFill>
                  <a:schemeClr val="folHlink"/>
                </a:solidFill>
              </a:rPr>
            </a:br>
            <a:r>
              <a:rPr lang="ru-RU" sz="2000">
                <a:solidFill>
                  <a:schemeClr val="folHlink"/>
                </a:solidFill>
              </a:rPr>
              <a:t/>
            </a:r>
            <a:br>
              <a:rPr lang="ru-RU" sz="2000">
                <a:solidFill>
                  <a:schemeClr val="folHlink"/>
                </a:solidFill>
              </a:rPr>
            </a:br>
            <a:endParaRPr lang="ru-RU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Autofit/>
          </a:bodyPr>
          <a:lstStyle/>
          <a:p>
            <a:r>
              <a:rPr lang="ru-RU" sz="1000" dirty="0">
                <a:solidFill>
                  <a:schemeClr val="folHlink"/>
                </a:solidFill>
              </a:rPr>
              <a:t/>
            </a:r>
            <a:br>
              <a:rPr lang="ru-RU" sz="1000" dirty="0">
                <a:solidFill>
                  <a:schemeClr val="folHlink"/>
                </a:solidFill>
              </a:rPr>
            </a:br>
            <a:r>
              <a:rPr lang="ru-RU" sz="1000" dirty="0">
                <a:solidFill>
                  <a:schemeClr val="folHlink"/>
                </a:solidFill>
              </a:rPr>
              <a:t/>
            </a:r>
            <a:br>
              <a:rPr lang="ru-RU" sz="1000" dirty="0">
                <a:solidFill>
                  <a:schemeClr val="folHlink"/>
                </a:solidFill>
              </a:rPr>
            </a:br>
            <a:r>
              <a:rPr lang="ru-RU" sz="1000" dirty="0">
                <a:solidFill>
                  <a:schemeClr val="folHlink"/>
                </a:solidFill>
              </a:rPr>
              <a:t/>
            </a:r>
            <a:br>
              <a:rPr lang="ru-RU" sz="1000" dirty="0">
                <a:solidFill>
                  <a:schemeClr val="folHlink"/>
                </a:solidFill>
              </a:rPr>
            </a:br>
            <a:r>
              <a:rPr lang="ru-RU" sz="1000" dirty="0">
                <a:solidFill>
                  <a:schemeClr val="folHlink"/>
                </a:solidFill>
              </a:rPr>
              <a:t/>
            </a:r>
            <a:br>
              <a:rPr lang="ru-RU" sz="1000" dirty="0">
                <a:solidFill>
                  <a:schemeClr val="folHlink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/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Раздел II. Особенная часть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ГЛАВА 6. Административные правонарушения, посягающие на здоровье, санитарно-эпидемиологическое благополучие населения и общественную нравственность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 Ст.6.1-6.14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Статья 6.2. Незаконное занятие частной медицинской практикой, частной фармацевтической деятельностью либо народной медициной (</a:t>
            </a:r>
            <a:r>
              <a:rPr lang="ru-RU" sz="1400" b="1" dirty="0" err="1" smtClean="0">
                <a:solidFill>
                  <a:srgbClr val="FF0000"/>
                </a:solidFill>
              </a:rPr>
              <a:t>целительством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folHlink"/>
                </a:solidFill>
              </a:rPr>
              <a:t>1</a:t>
            </a:r>
            <a:r>
              <a:rPr lang="ru-RU" sz="1600" b="1" dirty="0">
                <a:solidFill>
                  <a:schemeClr val="folHlink"/>
                </a:solidFill>
              </a:rPr>
              <a:t>. Занятие частной медицинской практикой или частной фармацевтической деятельностью лицом, не имеющим лицензию на данный вид деятельности, - влечет наложение административного штрафа в размере от двадцати до двадцати пяти минимальных размеров оплаты труда.</a:t>
            </a:r>
            <a:r>
              <a:rPr lang="ru-RU" sz="1800" b="1" dirty="0">
                <a:solidFill>
                  <a:schemeClr val="folHlink"/>
                </a:solidFill>
              </a:rPr>
              <a:t/>
            </a:r>
            <a:br>
              <a:rPr lang="ru-RU" sz="1800" b="1" dirty="0">
                <a:solidFill>
                  <a:schemeClr val="folHlink"/>
                </a:solidFill>
              </a:rPr>
            </a:br>
            <a:r>
              <a:rPr lang="ru-RU" sz="1800" b="1" dirty="0">
                <a:solidFill>
                  <a:schemeClr val="folHlink"/>
                </a:solidFill>
              </a:rPr>
              <a:t/>
            </a:r>
            <a:br>
              <a:rPr lang="ru-RU" sz="1800" b="1" dirty="0">
                <a:solidFill>
                  <a:schemeClr val="folHlink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00166" y="30003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административный процесс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 административный процесс - взаимосвязанная деятельность публичной администрации (органов исполнительной власти и органов местного самоуправления, их должностных лиц), а также судебных органов, направленная на обеспечение исполнения норм федерального законодательства и законодательства субъектов Российской Федерации;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783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два </a:t>
            </a:r>
            <a:r>
              <a:rPr lang="ru-RU" b="1" dirty="0">
                <a:solidFill>
                  <a:srgbClr val="FF0000"/>
                </a:solidFill>
              </a:rPr>
              <a:t>основных </a:t>
            </a:r>
            <a:r>
              <a:rPr lang="ru-RU" b="1" dirty="0" smtClean="0">
                <a:solidFill>
                  <a:srgbClr val="FF0000"/>
                </a:solidFill>
              </a:rPr>
              <a:t> вида  административного процесса: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- </a:t>
            </a:r>
            <a:r>
              <a:rPr lang="ru-RU" dirty="0"/>
              <a:t>исполнительный административный процесс;</a:t>
            </a:r>
          </a:p>
          <a:p>
            <a:r>
              <a:rPr lang="ru-RU" dirty="0"/>
              <a:t>- судебный административный процесс</a:t>
            </a:r>
          </a:p>
          <a:p>
            <a:r>
              <a:rPr lang="ru-RU" b="1" dirty="0"/>
              <a:t>Исполнительный административный процесс</a:t>
            </a:r>
            <a:r>
              <a:rPr lang="ru-RU" dirty="0"/>
              <a:t> в исходном понимании можно определить как государственную деятельность, осуществляемую публичной администрацией (органами исполнительной власти и органами местного самоуправления) в рамках административных дел в соответствии с закрепленными в административно-процессуальном законодательстве 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74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предмет административного права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1. управленческие отношения</a:t>
            </a:r>
          </a:p>
          <a:p>
            <a:r>
              <a:rPr lang="ru-RU" b="1" dirty="0" smtClean="0"/>
              <a:t>2</a:t>
            </a:r>
            <a:r>
              <a:rPr lang="ru-RU" b="1" dirty="0"/>
              <a:t>. отношения, возникающие в связи с обеспечением правовой </a:t>
            </a:r>
            <a:r>
              <a:rPr lang="ru-RU" b="1" dirty="0" smtClean="0"/>
              <a:t>защиты </a:t>
            </a:r>
            <a:r>
              <a:rPr lang="ru-RU" b="1" dirty="0"/>
              <a:t>прав и свобод граждан</a:t>
            </a:r>
          </a:p>
          <a:p>
            <a:r>
              <a:rPr lang="ru-RU" b="1" dirty="0" smtClean="0"/>
              <a:t>3</a:t>
            </a:r>
            <a:r>
              <a:rPr lang="ru-RU" b="1" dirty="0"/>
              <a:t>. административно-принудительные отношения</a:t>
            </a:r>
          </a:p>
          <a:p>
            <a:r>
              <a:rPr lang="ru-RU" b="1" dirty="0" smtClean="0"/>
              <a:t>4</a:t>
            </a:r>
            <a:r>
              <a:rPr lang="ru-RU" b="1" dirty="0"/>
              <a:t>. управленческие отношения внутриорганизационного характера, возникающие в процессе функционирования субъектов представит., </a:t>
            </a:r>
            <a:r>
              <a:rPr lang="ru-RU" b="1" dirty="0" smtClean="0"/>
              <a:t>судебной </a:t>
            </a:r>
            <a:r>
              <a:rPr lang="ru-RU" b="1" dirty="0"/>
              <a:t>власти и прокуратуры</a:t>
            </a:r>
          </a:p>
          <a:p>
            <a:r>
              <a:rPr lang="ru-RU" b="1" dirty="0"/>
              <a:t>5. отношения. которые возникают при осуществлении </a:t>
            </a:r>
            <a:r>
              <a:rPr lang="ru-RU" b="1" dirty="0" smtClean="0"/>
              <a:t>общественными организациями.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2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Судебно-административный процесс</a:t>
            </a:r>
            <a:r>
              <a:rPr lang="ru-RU" dirty="0"/>
              <a:t> </a:t>
            </a:r>
            <a:r>
              <a:rPr lang="ru-RU" dirty="0" smtClean="0"/>
              <a:t>деятельность</a:t>
            </a:r>
            <a:r>
              <a:rPr lang="ru-RU" dirty="0"/>
              <a:t>, </a:t>
            </a:r>
            <a:r>
              <a:rPr lang="ru-RU" dirty="0" smtClean="0"/>
              <a:t>осуществляемая </a:t>
            </a:r>
            <a:r>
              <a:rPr lang="ru-RU" dirty="0"/>
              <a:t>судебными органами в рамках судебно-административных дел в соответствии с закрепленными в административно-процессуальном законодательстве судебно-административными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675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Производство </a:t>
            </a:r>
            <a:r>
              <a:rPr lang="ru-RU" dirty="0" smtClean="0">
                <a:solidFill>
                  <a:srgbClr val="FF0000"/>
                </a:solidFill>
              </a:rPr>
              <a:t>по делам об административных правонарушениях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Производство по делам об административных правонарушениях </a:t>
            </a:r>
            <a:r>
              <a:rPr lang="ru-RU" dirty="0" smtClean="0"/>
              <a:t>- </a:t>
            </a:r>
            <a:r>
              <a:rPr lang="ru-RU" dirty="0" smtClean="0"/>
              <a:t>это деятельность уполномоченных субъектов по применению административных взысканий, осуществленная в административно-процессуальной форме</a:t>
            </a:r>
            <a:r>
              <a:rPr lang="ru-RU" dirty="0"/>
              <a:t>. </a:t>
            </a:r>
            <a:r>
              <a:rPr lang="ru-RU" dirty="0" smtClean="0"/>
              <a:t>Регламентируется </a:t>
            </a:r>
            <a:r>
              <a:rPr lang="ru-RU" dirty="0">
                <a:hlinkClick r:id="rId2"/>
              </a:rPr>
              <a:t>Кодексом РФ об административных </a:t>
            </a:r>
            <a:r>
              <a:rPr lang="ru-RU" dirty="0" smtClean="0">
                <a:hlinkClick r:id="rId2"/>
              </a:rPr>
              <a:t>правонарушениях</a:t>
            </a:r>
            <a:r>
              <a:rPr lang="ru-RU" dirty="0" smtClean="0"/>
              <a:t> (ред</a:t>
            </a:r>
            <a:r>
              <a:rPr lang="ru-RU" dirty="0"/>
              <a:t>. от 05.04.2016)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>
              <a:hlinkClick r:id="rId2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Административное судопроизводство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0534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53842"/>
                </a:solidFill>
              </a:rPr>
              <a:t>Кодексом </a:t>
            </a:r>
            <a:r>
              <a:rPr lang="ru-RU" sz="2400" dirty="0">
                <a:solidFill>
                  <a:srgbClr val="353842"/>
                </a:solidFill>
              </a:rPr>
              <a:t>административного судопроизводства Российской </a:t>
            </a:r>
            <a:r>
              <a:rPr lang="ru-RU" sz="2400" dirty="0" smtClean="0">
                <a:solidFill>
                  <a:srgbClr val="353842"/>
                </a:solidFill>
              </a:rPr>
              <a:t>Федерации устанавливаются </a:t>
            </a:r>
            <a:r>
              <a:rPr lang="ru-RU" sz="2400" dirty="0">
                <a:solidFill>
                  <a:srgbClr val="353842"/>
                </a:solidFill>
              </a:rPr>
              <a:t>правила рассмотрения и разрешения административных дел о защите нарушенных или оспариваемых прав, свобод и законных интересов граждан, организаций; дел, возникающих из административных и иных публичных правоотношений и связанных с осуществлением судебного контроля за законностью и обоснованностью осуществления государственных или иных публичных полномочий</a:t>
            </a:r>
          </a:p>
        </p:txBody>
      </p:sp>
    </p:spTree>
    <p:extLst>
      <p:ext uri="{BB962C8B-B14F-4D97-AF65-F5344CB8AC3E}">
        <p14:creationId xmlns:p14="http://schemas.microsoft.com/office/powerpoint/2010/main" val="3793520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387424"/>
            <a:ext cx="8534400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стадии </a:t>
            </a:r>
            <a:r>
              <a:rPr lang="ru-RU" b="1" dirty="0"/>
              <a:t>прохождения административного дела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5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-возбуждение </a:t>
            </a:r>
            <a:r>
              <a:rPr lang="ru-RU" sz="4000" dirty="0"/>
              <a:t>дела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 -рассмотрение </a:t>
            </a:r>
            <a:r>
              <a:rPr lang="ru-RU" sz="4000" dirty="0"/>
              <a:t>дела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 -исполнение </a:t>
            </a:r>
            <a:r>
              <a:rPr lang="ru-RU" sz="4000" dirty="0"/>
              <a:t>решения, принятого по делу</a:t>
            </a:r>
          </a:p>
        </p:txBody>
      </p:sp>
    </p:spTree>
    <p:extLst>
      <p:ext uri="{BB962C8B-B14F-4D97-AF65-F5344CB8AC3E}">
        <p14:creationId xmlns:p14="http://schemas.microsoft.com/office/powerpoint/2010/main" val="2111292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4624"/>
            <a:ext cx="8534400" cy="13681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Дела об административных правонарушениях, предусмотренных КоАП РФ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2"/>
              </a:rPr>
              <a:t>(</a:t>
            </a:r>
            <a:r>
              <a:rPr lang="ru-RU" b="1" dirty="0">
                <a:hlinkClick r:id="rId2"/>
              </a:rPr>
              <a:t>статья 22.1),</a:t>
            </a:r>
            <a:r>
              <a:rPr lang="ru-RU" dirty="0">
                <a:hlinkClick r:id="rId2"/>
              </a:rPr>
              <a:t> рассматриваются в пределах установленной компетенции: </a:t>
            </a:r>
            <a:r>
              <a:rPr lang="ru-RU" b="1" dirty="0">
                <a:hlinkClick r:id="rId2"/>
              </a:rPr>
              <a:t>судьями (мировыми судьями); комиссиями по делам несовершеннолетних и защите их прав; федеральными органами исполнительной власти, их учреждениями, структурными подразделениями и территориальными органами, а также иными государственными органами, уполномоченными на то исходя из задач и функций, возложенных на них федеральными законами либо нормативными правовыми актами Президента Российской Федерации или Правительства Российской Федерации.</a:t>
            </a:r>
            <a:endParaRPr lang="ru-RU" dirty="0">
              <a:hlinkClick r:id="rId2"/>
            </a:endParaRPr>
          </a:p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11285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Протоколы об административных правонарушениях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составляются </a:t>
            </a:r>
            <a:r>
              <a:rPr lang="ru-RU" sz="2000" b="1" dirty="0"/>
              <a:t>должностными лицами органов, уполномоченных рассматривать дела об административных правонарушениях в пределах компетенции соответствующего органа</a:t>
            </a:r>
            <a:r>
              <a:rPr lang="ru-RU" sz="2000" dirty="0"/>
              <a:t> </a:t>
            </a:r>
            <a:r>
              <a:rPr lang="ru-RU" sz="2000" dirty="0">
                <a:hlinkClick r:id="rId2"/>
              </a:rPr>
              <a:t>(статья 28.3). В </a:t>
            </a:r>
            <a:r>
              <a:rPr lang="ru-RU" sz="2000" dirty="0">
                <a:hlinkClick r:id="rId3"/>
              </a:rPr>
              <a:t>части 2 статьи 28.3 КоАП РФ дается перечень должностных лиц федеральных органов исполнительной власти, их учреждений, структурных подразделений и территориальных органов, а также иных государственных органов в соответствии с задачами и функциями, возложенными на них федеральными законами либо нормативными правовыми актами Президента Российской Федерации или Правительства Российской Федерации, которые уполномочены рассматривать дела об административных </a:t>
            </a:r>
            <a:r>
              <a:rPr lang="ru-RU" sz="2000" dirty="0" smtClean="0">
                <a:hlinkClick r:id="rId3"/>
              </a:rPr>
              <a:t>правонарушениях</a:t>
            </a:r>
            <a:endParaRPr lang="ru-RU" sz="2000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8563668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Место рассмотрения дел об административном правонарушении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соответствии со </a:t>
            </a:r>
            <a:r>
              <a:rPr lang="ru-RU" sz="2400" dirty="0">
                <a:hlinkClick r:id="rId2"/>
              </a:rPr>
              <a:t>статьей 29.5 КоАП РФ дело об административном правонарушении </a:t>
            </a:r>
            <a:r>
              <a:rPr lang="ru-RU" sz="2400" b="1" dirty="0">
                <a:hlinkClick r:id="rId2"/>
              </a:rPr>
              <a:t>рассматривается по месту его совершения.</a:t>
            </a:r>
            <a:r>
              <a:rPr lang="ru-RU" sz="2400" dirty="0">
                <a:hlinkClick r:id="rId2"/>
              </a:rPr>
              <a:t> По ходатайству лица, в отношении которого ведется производство по делу об административном правонарушении, дело может быть рассмотрено по месту жительства данного лица.</a:t>
            </a:r>
          </a:p>
          <a:p>
            <a:r>
              <a:rPr lang="ru-RU" sz="2400" dirty="0"/>
              <a:t>Законодательство предусматривает, что дело об административном правонарушении, по которому было проведено административное расследование, рассматривается по месту нахождения органа, проводившего административное расследование.</a:t>
            </a:r>
          </a:p>
        </p:txBody>
      </p:sp>
    </p:spTree>
    <p:extLst>
      <p:ext uri="{BB962C8B-B14F-4D97-AF65-F5344CB8AC3E}">
        <p14:creationId xmlns:p14="http://schemas.microsoft.com/office/powerpoint/2010/main" val="28217940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СРОКИ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/>
              </a:rPr>
              <a:t>По общему правилу 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(статья 29.6) </a:t>
            </a:r>
            <a:r>
              <a:rPr lang="ru-RU" b="1" dirty="0">
                <a:solidFill>
                  <a:srgbClr val="0000FF"/>
                </a:solidFill>
                <a:latin typeface="Arial"/>
                <a:hlinkClick r:id="rId2"/>
              </a:rPr>
              <a:t>дело об административном правонарушении рассматривается в пятнадцатидневный срок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 со дня получения судьей, органом, должностным лицом, правомочными рассматривать дело, протокола об административном правонарушении и других материалов дела.</a:t>
            </a:r>
          </a:p>
          <a:p>
            <a:pPr algn="just"/>
            <a:r>
              <a:rPr lang="ru-RU" dirty="0">
                <a:latin typeface="Arial"/>
              </a:rPr>
              <a:t>Если от участников производства по делу об административном правонарушении поступают ходатайства или если возникла необходимость в дополнительном выяснении обстоятельств дела, срок рассмотрения дела может быть продлен судьей, органом, должностным лицом, рассматривающими дело, но </a:t>
            </a:r>
            <a:r>
              <a:rPr lang="ru-RU" b="1" dirty="0">
                <a:latin typeface="Arial"/>
              </a:rPr>
              <a:t>не более чем на один месяц</a:t>
            </a:r>
            <a:r>
              <a:rPr lang="ru-RU" dirty="0">
                <a:latin typeface="Arial"/>
              </a:rPr>
              <a:t>. О продлении срока рассмотрения дела судья, орган, должностное лицо, рассматривающие дело, выносят мотивированное определение.</a:t>
            </a:r>
          </a:p>
          <a:p>
            <a:pPr algn="just"/>
            <a:r>
              <a:rPr lang="ru-RU" dirty="0">
                <a:latin typeface="Arial"/>
              </a:rPr>
              <a:t>В </a:t>
            </a:r>
            <a:r>
              <a:rPr lang="ru-RU" b="1" dirty="0">
                <a:latin typeface="Arial"/>
              </a:rPr>
              <a:t>пятидневный срок</a:t>
            </a:r>
            <a:r>
              <a:rPr lang="ru-RU" dirty="0">
                <a:latin typeface="Arial"/>
              </a:rPr>
              <a:t> рассматриваются дела об административных правонарушениях, посягающих на права граждан (</a:t>
            </a:r>
            <a:r>
              <a:rPr lang="ru-RU" dirty="0">
                <a:solidFill>
                  <a:srgbClr val="0000FF"/>
                </a:solidFill>
                <a:latin typeface="Arial"/>
                <a:hlinkClick r:id="rId3"/>
              </a:rPr>
              <a:t>статьи 5.1 -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4"/>
              </a:rPr>
              <a:t>5.25, </a:t>
            </a:r>
            <a:r>
              <a:rPr lang="ru-RU" dirty="0">
                <a:solidFill>
                  <a:srgbClr val="0000FF"/>
                </a:solidFill>
                <a:latin typeface="Arial"/>
                <a:hlinkClick r:id="rId5"/>
              </a:rPr>
              <a:t>5.45 -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6"/>
              </a:rPr>
              <a:t>5.52, </a:t>
            </a:r>
            <a:r>
              <a:rPr lang="ru-RU" dirty="0">
                <a:solidFill>
                  <a:srgbClr val="0000FF"/>
                </a:solidFill>
                <a:latin typeface="Arial"/>
                <a:hlinkClick r:id="rId7"/>
              </a:rPr>
              <a:t>5.56 КоАП РФ). Продление указанного срока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40046906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административного производства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упрощенное (ускоренное) производство;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обычное ( общее)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3000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Упрощенный порядок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производства </a:t>
            </a:r>
            <a:r>
              <a:rPr lang="ru-RU" dirty="0"/>
              <a:t>по делу об административном правонарушении означает "сжатие" производства и одномоментное совершение процессуальных действий, относящихся к различным стадиям производства: возбуждению, рассмотрению и исполнению.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0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772816"/>
          </a:xfrm>
        </p:spPr>
        <p:txBody>
          <a:bodyPr>
            <a:noAutofit/>
          </a:bodyPr>
          <a:lstStyle/>
          <a:p>
            <a:r>
              <a:rPr lang="ru-RU" sz="2800" b="1" dirty="0"/>
              <a:t>Метод административного права –  это совокупность приемов и способов регулирования общественных </a:t>
            </a:r>
            <a:r>
              <a:rPr lang="ru-RU" sz="2800" b="1" dirty="0" smtClean="0"/>
              <a:t>отношений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 императивный (метод властных предписаний);</a:t>
            </a:r>
          </a:p>
          <a:p>
            <a:endParaRPr lang="ru-RU" b="1" dirty="0"/>
          </a:p>
          <a:p>
            <a:r>
              <a:rPr lang="ru-RU" b="1" dirty="0"/>
              <a:t>2. диспозитивный (взаимодействие сторон);</a:t>
            </a:r>
          </a:p>
          <a:p>
            <a:endParaRPr lang="ru-RU" b="1" dirty="0"/>
          </a:p>
          <a:p>
            <a:r>
              <a:rPr lang="ru-RU" b="1" dirty="0"/>
              <a:t>3. метод дозволения;</a:t>
            </a:r>
          </a:p>
          <a:p>
            <a:endParaRPr lang="ru-RU" b="1" dirty="0"/>
          </a:p>
          <a:p>
            <a:r>
              <a:rPr lang="ru-RU" b="1" dirty="0"/>
              <a:t>4. метод запрета.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2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latin typeface="Arial"/>
              </a:rPr>
              <a:t>Производство в общем порядке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/>
              </a:rPr>
              <a:t> Производство в общем порядке ведется с последовательным прохождением дела через стадии возбуждения, рассмотрения, пересмотра и исполнения.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3511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Право граждан на защиту включает в себя следующие общие права: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1) требовать доказывания предъявляемого обвинения;</a:t>
            </a:r>
          </a:p>
          <a:p>
            <a:endParaRPr lang="ru-RU" dirty="0" smtClean="0"/>
          </a:p>
          <a:p>
            <a:r>
              <a:rPr lang="ru-RU" dirty="0" smtClean="0"/>
              <a:t>2) лично участвовать в совершении ряда процессуальных действий (осмотре помещений, изъятии имущества, рассмотрении дела и др.). а значит быть извещенным о времени и месте их совершения;</a:t>
            </a:r>
          </a:p>
          <a:p>
            <a:endParaRPr lang="ru-RU" dirty="0" smtClean="0"/>
          </a:p>
          <a:p>
            <a:r>
              <a:rPr lang="ru-RU" dirty="0" smtClean="0"/>
              <a:t>3) получать в трехдневный срок копии основных документов, отражающих позицию субъекта власти по делу (протокола, постановления, решения по жалобе);</a:t>
            </a:r>
          </a:p>
          <a:p>
            <a:endParaRPr lang="ru-RU" dirty="0" smtClean="0"/>
          </a:p>
          <a:p>
            <a:r>
              <a:rPr lang="ru-RU" dirty="0" smtClean="0"/>
              <a:t>4)  «быть выслушанным» (давать объяснения);</a:t>
            </a:r>
          </a:p>
          <a:p>
            <a:endParaRPr lang="ru-RU" dirty="0" smtClean="0"/>
          </a:p>
          <a:p>
            <a:r>
              <a:rPr lang="ru-RU" dirty="0" smtClean="0"/>
              <a:t>5)  заявлять ходатайства (о вызове свидетелей, приобщении документов и др.);</a:t>
            </a:r>
          </a:p>
          <a:p>
            <a:endParaRPr lang="ru-RU" dirty="0" smtClean="0"/>
          </a:p>
          <a:p>
            <a:r>
              <a:rPr lang="ru-RU" dirty="0" smtClean="0"/>
              <a:t>6)  заявлять отводы должностным лицам, экспертам (такое право пока существует только по таможенным и частично по налоговым делам);</a:t>
            </a:r>
          </a:p>
          <a:p>
            <a:endParaRPr lang="ru-RU" dirty="0" smtClean="0"/>
          </a:p>
          <a:p>
            <a:r>
              <a:rPr lang="ru-RU" dirty="0" smtClean="0"/>
              <a:t>7)  знакомиться со всеми материалами дела;</a:t>
            </a:r>
          </a:p>
          <a:p>
            <a:endParaRPr lang="ru-RU" dirty="0" smtClean="0"/>
          </a:p>
          <a:p>
            <a:r>
              <a:rPr lang="ru-RU" dirty="0" smtClean="0"/>
              <a:t>8)  обжаловать действия субъектов власти;</a:t>
            </a:r>
          </a:p>
          <a:p>
            <a:endParaRPr lang="ru-RU" dirty="0" smtClean="0"/>
          </a:p>
          <a:p>
            <a:r>
              <a:rPr lang="ru-RU" dirty="0" smtClean="0"/>
              <a:t>9)  на юридическую помощь;</a:t>
            </a:r>
          </a:p>
          <a:p>
            <a:endParaRPr lang="ru-RU" dirty="0" smtClean="0"/>
          </a:p>
          <a:p>
            <a:r>
              <a:rPr lang="ru-RU" dirty="0" smtClean="0"/>
              <a:t>10) на содействие (переводчика, законного представителя и др.).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6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Источники административного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5229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/>
              <a:t>1</a:t>
            </a:r>
            <a:r>
              <a:rPr lang="ru-RU" sz="1600" b="1" dirty="0"/>
              <a:t>. Конституция Российской </a:t>
            </a:r>
            <a:r>
              <a:rPr lang="ru-RU" sz="1600" b="1" dirty="0" smtClean="0"/>
              <a:t>Федерации</a:t>
            </a:r>
            <a:endParaRPr lang="ru-RU" sz="1600" b="1" dirty="0"/>
          </a:p>
          <a:p>
            <a:pPr>
              <a:lnSpc>
                <a:spcPct val="150000"/>
              </a:lnSpc>
            </a:pPr>
            <a:r>
              <a:rPr lang="ru-RU" sz="1600" b="1" dirty="0"/>
              <a:t>2. </a:t>
            </a:r>
            <a:r>
              <a:rPr lang="ru-RU" sz="1600" b="1" dirty="0"/>
              <a:t>"Кодекс Российской Федерации об административных правонарушениях" от 30.12.2001 N 195-ФЗ (ред. от 29.06.2015) (с изм. и доп., вступ. в силу с 11.07.2015) </a:t>
            </a:r>
            <a:endParaRPr lang="ru-RU" sz="1600" b="1" dirty="0" smtClean="0"/>
          </a:p>
          <a:p>
            <a:r>
              <a:rPr lang="ru-RU" sz="1600" b="1" dirty="0" smtClean="0"/>
              <a:t>3</a:t>
            </a:r>
            <a:r>
              <a:rPr lang="ru-RU" sz="1600" b="1" dirty="0" smtClean="0"/>
              <a:t>. </a:t>
            </a:r>
            <a:r>
              <a:rPr lang="ru-RU" sz="1600" b="1" dirty="0"/>
              <a:t>Кодекс административного судопроизводства Российской </a:t>
            </a:r>
            <a:r>
              <a:rPr lang="ru-RU" sz="1600" b="1" dirty="0" smtClean="0"/>
              <a:t>Федерации от </a:t>
            </a:r>
            <a:r>
              <a:rPr lang="ru-RU" sz="1600" b="1" dirty="0"/>
              <a:t>8 марта 2015 г. N 21-ФЗ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4</a:t>
            </a:r>
            <a:r>
              <a:rPr lang="ru-RU" sz="1600" b="1" dirty="0" smtClean="0"/>
              <a:t>. Федеральные законы(№3-ФЗ « </a:t>
            </a:r>
            <a:r>
              <a:rPr lang="ru-RU" sz="1600" b="1" dirty="0"/>
              <a:t>О </a:t>
            </a:r>
            <a:r>
              <a:rPr lang="ru-RU" sz="1600" b="1" dirty="0" smtClean="0"/>
              <a:t>полиции» от 07.02.2011,№ </a:t>
            </a:r>
            <a:r>
              <a:rPr lang="ru-RU" sz="1600" b="1" dirty="0"/>
              <a:t>131-ФЗ "Об общих принципах организации местного самоуправления в Российской Федерации</a:t>
            </a:r>
            <a:r>
              <a:rPr lang="ru-RU" sz="1600" b="1" dirty="0" smtClean="0"/>
              <a:t>»,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5.Федеральный </a:t>
            </a:r>
            <a:r>
              <a:rPr lang="ru-RU" sz="1600" b="1" dirty="0"/>
              <a:t>закон «О порядке рассмотрения обращений граждан Российской Федерации» Федеральный закон «О порядке рассмотрения обращений граждан Российской Федерации</a:t>
            </a:r>
            <a:r>
              <a:rPr lang="ru-RU" sz="1600" b="1" dirty="0" smtClean="0"/>
              <a:t>»  и др.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6.Закон </a:t>
            </a:r>
            <a:r>
              <a:rPr lang="ru-RU" sz="1600" b="1" dirty="0"/>
              <a:t>Оренбургской области от 01 октября 2003 года № 489/55-III-ОЗ «Об административных правонарушениях в Оренбургской области</a:t>
            </a:r>
            <a:r>
              <a:rPr lang="ru-RU" sz="1600" b="1" dirty="0" smtClean="0"/>
              <a:t>»…</a:t>
            </a:r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9471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Источники административного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Указы Президента;</a:t>
            </a:r>
          </a:p>
          <a:p>
            <a:r>
              <a:rPr lang="ru-RU" dirty="0"/>
              <a:t>4. Постановления Правительства;</a:t>
            </a:r>
          </a:p>
          <a:p>
            <a:r>
              <a:rPr lang="ru-RU" dirty="0"/>
              <a:t>5. Ведомственные акты – акты министерств и федеральных ведомств;</a:t>
            </a:r>
          </a:p>
          <a:p>
            <a:r>
              <a:rPr lang="ru-RU" dirty="0"/>
              <a:t>6. Законодательные и иные акты государственных органов субъектов РФ;</a:t>
            </a:r>
          </a:p>
          <a:p>
            <a:r>
              <a:rPr lang="ru-RU" dirty="0"/>
              <a:t>7.Административно-правовые договоры и соглашения. Например, между государственными органами РФ и субъектов РФ;</a:t>
            </a:r>
          </a:p>
          <a:p>
            <a:r>
              <a:rPr lang="ru-RU" dirty="0"/>
              <a:t>8. Локальные акты, инструкции, положения.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Рекомендовано к изучению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Постановление Пленума Верховного Суда РФ от 24 марта 2005 г. N 5"О некоторых вопросах, возникающих у судов при применении Кодекса Российской Федерации об административных </a:t>
            </a:r>
            <a:r>
              <a:rPr lang="ru-RU" dirty="0" smtClean="0"/>
              <a:t>правонарушениях«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4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964488" cy="5937523"/>
          </a:xfrm>
        </p:spPr>
        <p:txBody>
          <a:bodyPr>
            <a:normAutofit/>
          </a:bodyPr>
          <a:lstStyle/>
          <a:p>
            <a:r>
              <a:rPr lang="ru-RU" b="1" dirty="0"/>
              <a:t>К законодательству об административных правонарушениях, которым следует руководствоваться при рассмотрении данной категории дел, относится Кодекс Российской Федерации об административных правонарушениях (далее - КоАП РФ), введенный в действие с 1 июля 2002 г., который определяет условия и основания административной ответственности, виды административных наказаний, порядок производства по делам об административных правонарушениях, в том числе подведомственность и подсудность этих дел, а также законы субъектов Российской Федерации, принимаемые в соответствии с КоАП РФ по вопросам, отнесенным к компетенции субъектов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·	</a:t>
            </a:r>
            <a:r>
              <a:rPr lang="ru-RU" sz="2800" dirty="0"/>
              <a:t>Кодекс административного судопроизводства Российской Федерации от 8 марта 2015 г. N 21-ФЗ (с изменениями и дополнениями</a:t>
            </a:r>
            <a:r>
              <a:rPr lang="ru-RU" sz="2800" dirty="0" smtClean="0"/>
              <a:t>)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Статья </a:t>
            </a:r>
            <a:r>
              <a:rPr lang="ru-RU" b="1" dirty="0"/>
              <a:t>2.</a:t>
            </a:r>
            <a:r>
              <a:rPr lang="ru-RU" dirty="0"/>
              <a:t> Законодательство об административном судопроизводстве</a:t>
            </a:r>
          </a:p>
          <a:p>
            <a:r>
              <a:rPr lang="ru-RU" dirty="0"/>
              <a:t>1. Порядок осуществления административного судопроизводства определяется </a:t>
            </a:r>
            <a:r>
              <a:rPr lang="ru-RU" dirty="0">
                <a:hlinkClick r:id="rId2"/>
              </a:rPr>
              <a:t>Конституцией Российской Федерации, </a:t>
            </a:r>
            <a:r>
              <a:rPr lang="ru-RU" dirty="0">
                <a:hlinkClick r:id="rId3"/>
              </a:rPr>
              <a:t>Федеральным конституционным законом от 31 декабря 1996 года N 1-ФКЗ "О судебной системе Российской Федерации", </a:t>
            </a:r>
            <a:r>
              <a:rPr lang="ru-RU" dirty="0">
                <a:hlinkClick r:id="rId4"/>
              </a:rPr>
              <a:t>Федеральным конституционным законом от 23 июня 1999 года N 1-ФКЗ "О военных судах Российской Федерации", </a:t>
            </a:r>
            <a:r>
              <a:rPr lang="ru-RU" dirty="0">
                <a:hlinkClick r:id="rId5"/>
              </a:rPr>
              <a:t>Федеральным конституционным законом от 7 февраля 2011 года N 1-ФКЗ "О судах общей юрисдикции в Российской Федерации", а также настоящим Кодексом и другими федеральными законами.</a:t>
            </a:r>
          </a:p>
          <a:p>
            <a:r>
              <a:rPr lang="ru-RU" dirty="0"/>
              <a:t>2. Если международным договором Российской Федерации установлены иные правила административного судопроизводства, чем предусмотренные настоящим Кодексом, применяются правила международного договора.</a:t>
            </a:r>
          </a:p>
          <a:p>
            <a:r>
              <a:rPr lang="ru-RU" dirty="0"/>
              <a:t>3. Предусмотренные настоящим Кодексом общие правила административного судопроизводства в судах первой, апелляционной, кассационной и надзорной инстанций применяются ко всем категориям административных дел с учетом особенностей производства по отдельным категориям административных дел, установленных настоящим Кодексом.</a:t>
            </a:r>
          </a:p>
        </p:txBody>
      </p:sp>
    </p:spTree>
    <p:extLst>
      <p:ext uri="{BB962C8B-B14F-4D97-AF65-F5344CB8AC3E}">
        <p14:creationId xmlns:p14="http://schemas.microsoft.com/office/powerpoint/2010/main" val="21932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Апте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620</TotalTime>
  <Words>1965</Words>
  <Application>Microsoft Office PowerPoint</Application>
  <PresentationFormat>Экран (4:3)</PresentationFormat>
  <Paragraphs>217</Paragraphs>
  <Slides>42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42</vt:i4>
      </vt:variant>
    </vt:vector>
  </HeadingPairs>
  <TitlesOfParts>
    <vt:vector size="56" baseType="lpstr">
      <vt:lpstr>Официальная</vt:lpstr>
      <vt:lpstr>Аптека</vt:lpstr>
      <vt:lpstr>1_Аптека</vt:lpstr>
      <vt:lpstr>2_Аптека</vt:lpstr>
      <vt:lpstr>3_Аптека</vt:lpstr>
      <vt:lpstr>4_Аптека</vt:lpstr>
      <vt:lpstr>5_Аптека</vt:lpstr>
      <vt:lpstr>6_Аптека</vt:lpstr>
      <vt:lpstr>7_Аптека</vt:lpstr>
      <vt:lpstr>8_Аптека</vt:lpstr>
      <vt:lpstr>9_Аптека</vt:lpstr>
      <vt:lpstr>10_Аптека</vt:lpstr>
      <vt:lpstr>11_Аптека</vt:lpstr>
      <vt:lpstr>12_Аптека</vt:lpstr>
      <vt:lpstr>Административное право</vt:lpstr>
      <vt:lpstr>Административное право </vt:lpstr>
      <vt:lpstr>предмет административного права </vt:lpstr>
      <vt:lpstr>Метод административного права –  это совокупность приемов и способов регулирования общественных отношений</vt:lpstr>
      <vt:lpstr>Источники административного права</vt:lpstr>
      <vt:lpstr>Источники административного права</vt:lpstr>
      <vt:lpstr>Рекомендовано к изучению</vt:lpstr>
      <vt:lpstr>Презентация PowerPoint</vt:lpstr>
      <vt:lpstr>Презентация PowerPoint</vt:lpstr>
      <vt:lpstr> Административно-правовые        нормы- -материальные ; процессуальные  процессуальные: -нормы позитивного характера(процедурные); -административно-деликтные нормы    </vt:lpstr>
      <vt:lpstr>Система административного права – совокупность институтов</vt:lpstr>
      <vt:lpstr>Стороны административных правоотношений</vt:lpstr>
      <vt:lpstr>Субъекты административного права</vt:lpstr>
      <vt:lpstr>Права и обязанности субъекта административного права  образуют его правовой статус</vt:lpstr>
      <vt:lpstr>Административная ответственность </vt:lpstr>
      <vt:lpstr>Административная ответственность </vt:lpstr>
      <vt:lpstr>специфические признаки административной ответственностити</vt:lpstr>
      <vt:lpstr>Административное правонарушение</vt:lpstr>
      <vt:lpstr>Вина</vt:lpstr>
      <vt:lpstr>три основные составляющие вины</vt:lpstr>
      <vt:lpstr>Условия наступления административной ответственности- наличие состава правонарушения</vt:lpstr>
      <vt:lpstr>Объективная сторона административного правонарушения </vt:lpstr>
      <vt:lpstr>Субъект административного правонарушения </vt:lpstr>
      <vt:lpstr>Виды административной ответственности</vt:lpstr>
      <vt:lpstr>Виды административного  наказания</vt:lpstr>
      <vt:lpstr>Презентация PowerPoint</vt:lpstr>
      <vt:lpstr>     Раздел II. Особенная часть ГЛАВА 6. Административные правонарушения, посягающие на здоровье, санитарно-эпидемиологическое благополучие населения и общественную нравственность  Ст.6.1-6.14 Статья 6.2. Незаконное занятие частной медицинской практикой, частной фармацевтической деятельностью либо народной медициной (целительством)</vt:lpstr>
      <vt:lpstr>административный процесс -</vt:lpstr>
      <vt:lpstr>два основных  вида  административного процесса: </vt:lpstr>
      <vt:lpstr>Презентация PowerPoint</vt:lpstr>
      <vt:lpstr>Производство по делам об административных правонарушениях</vt:lpstr>
      <vt:lpstr>Административное судопроизводство</vt:lpstr>
      <vt:lpstr>          стадии прохождения административного дела </vt:lpstr>
      <vt:lpstr>Дела об административных правонарушениях, предусмотренных КоАП РФ</vt:lpstr>
      <vt:lpstr>Протоколы об административных правонарушениях</vt:lpstr>
      <vt:lpstr>Место рассмотрения дел об административном правонарушении</vt:lpstr>
      <vt:lpstr>СРОКИ</vt:lpstr>
      <vt:lpstr>Виды административного производства</vt:lpstr>
      <vt:lpstr>Упрощенный порядок</vt:lpstr>
      <vt:lpstr>Производство в общем порядке</vt:lpstr>
      <vt:lpstr>Право граждан на защиту включает в себя следующие общие права: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Правоведение</dc:title>
  <dc:creator>Inna</dc:creator>
  <cp:lastModifiedBy>user</cp:lastModifiedBy>
  <cp:revision>48</cp:revision>
  <dcterms:created xsi:type="dcterms:W3CDTF">2009-04-09T05:05:02Z</dcterms:created>
  <dcterms:modified xsi:type="dcterms:W3CDTF">2016-04-17T07:40:37Z</dcterms:modified>
</cp:coreProperties>
</file>