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6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/>
          <a:tile sx="54986" sy="54995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Скругленный прямоугольник 12"/>
          <p:cNvSpPr/>
          <p:nvPr/>
        </p:nvSpPr>
        <p:spPr>
          <a:xfrm>
            <a:off x="65315" y="69750"/>
            <a:ext cx="9013368" cy="66922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06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blipFill>
            <a:blip r:embed="rId2">
              <a:alphaModFix/>
            </a:blip>
            <a:tile sx="54986" sy="54995" algn="tl"/>
          </a:blip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Подзаголовок 8"/>
          <p:cNvSpPr txBox="1">
            <a:spLocks noGrp="1"/>
          </p:cNvSpPr>
          <p:nvPr>
            <p:ph type="subTitle" idx="1"/>
          </p:nvPr>
        </p:nvSpPr>
        <p:spPr>
          <a:xfrm>
            <a:off x="1295403" y="3200400"/>
            <a:ext cx="6400800" cy="160020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696464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D68BD7-4780-4360-931E-7A9DB537BB10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6" name="Нижний колонтитул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2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4F4539-71B7-4B70-A215-3B3B8866E6EC}" type="slidenum">
              <a:t>‹#›</a:t>
            </a:fld>
            <a:endParaRPr lang="ru-RU"/>
          </a:p>
        </p:txBody>
      </p:sp>
      <p:sp>
        <p:nvSpPr>
          <p:cNvPr id="8" name="Прямоугольник 6"/>
          <p:cNvSpPr/>
          <p:nvPr/>
        </p:nvSpPr>
        <p:spPr>
          <a:xfrm>
            <a:off x="62929" y="1449305"/>
            <a:ext cx="9021534" cy="1527349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Прямоугольник 9"/>
          <p:cNvSpPr/>
          <p:nvPr/>
        </p:nvSpPr>
        <p:spPr>
          <a:xfrm>
            <a:off x="62929" y="1396718"/>
            <a:ext cx="9021534" cy="120581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Прямоугольник 10"/>
          <p:cNvSpPr/>
          <p:nvPr/>
        </p:nvSpPr>
        <p:spPr>
          <a:xfrm>
            <a:off x="62929" y="2976646"/>
            <a:ext cx="9021534" cy="110532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Заголовок 7"/>
          <p:cNvSpPr txBox="1">
            <a:spLocks noGrp="1"/>
          </p:cNvSpPr>
          <p:nvPr>
            <p:ph type="ctrTitle"/>
          </p:nvPr>
        </p:nvSpPr>
        <p:spPr>
          <a:xfrm>
            <a:off x="457200" y="1505934"/>
            <a:ext cx="8229600" cy="1470026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4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F51505-E254-4100-BB1A-8787DE15A488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BDD318-E64C-41AA-9118-A488A5E216C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304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1168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914400" y="274640"/>
            <a:ext cx="55625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A5D614-F308-4254-8D6E-F96626FF1EC1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040B5D-BF13-4AB2-8859-947D3137172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11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5C5570-47C2-4000-9D1D-AA23504B1E09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4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8C0658-13AD-4B6C-9073-93F4E26542A7}" type="slidenum">
              <a:t>‹#›</a:t>
            </a:fld>
            <a:endParaRPr lang="ru-RU"/>
          </a:p>
        </p:txBody>
      </p:sp>
      <p:sp>
        <p:nvSpPr>
          <p:cNvPr id="6" name="Содержимое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48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>
          <a:blip r:embed="rId2"/>
          <a:tile sx="54986" sy="54995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Скругленный прямоугольник 9"/>
          <p:cNvSpPr/>
          <p:nvPr/>
        </p:nvSpPr>
        <p:spPr>
          <a:xfrm>
            <a:off x="65315" y="69750"/>
            <a:ext cx="9013368" cy="66922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06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blipFill>
            <a:blip r:embed="rId2">
              <a:alphaModFix/>
            </a:blip>
            <a:tile sx="54986" sy="54995" algn="tl"/>
          </a:blip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952503"/>
            <a:ext cx="7772400" cy="13620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338260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68C339-BA46-423E-9DF6-BEA9B08A58FA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7" name="Нижний колонтитул 4"/>
          <p:cNvSpPr txBox="1">
            <a:spLocks noGrp="1"/>
          </p:cNvSpPr>
          <p:nvPr>
            <p:ph type="ftr" sz="quarter" idx="9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Прямоугольник 6"/>
          <p:cNvSpPr/>
          <p:nvPr/>
        </p:nvSpPr>
        <p:spPr>
          <a:xfrm flipV="1">
            <a:off x="69412" y="2376827"/>
            <a:ext cx="9013515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Прямоугольник 7"/>
          <p:cNvSpPr/>
          <p:nvPr/>
        </p:nvSpPr>
        <p:spPr>
          <a:xfrm>
            <a:off x="69146" y="2341476"/>
            <a:ext cx="9013780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Прямоугольник 8"/>
          <p:cNvSpPr/>
          <p:nvPr/>
        </p:nvSpPr>
        <p:spPr>
          <a:xfrm>
            <a:off x="68305" y="2468880"/>
            <a:ext cx="9014621" cy="4572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Номер слайда 5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5CDD481D-6A8E-44AA-B33C-3B7B94EAC13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286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E22956-EE8A-4DB5-BB32-E3538E6C65E4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4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DBE552-F7F8-479F-ADDC-124A36B700B2}" type="slidenum">
              <a:t>‹#›</a:t>
            </a:fld>
            <a:endParaRPr lang="ru-RU"/>
          </a:p>
        </p:txBody>
      </p:sp>
      <p:sp>
        <p:nvSpPr>
          <p:cNvPr id="6" name="Содержимое 8"/>
          <p:cNvSpPr txBox="1">
            <a:spLocks noGrp="1"/>
          </p:cNvSpPr>
          <p:nvPr>
            <p:ph idx="1"/>
          </p:nvPr>
        </p:nvSpPr>
        <p:spPr>
          <a:xfrm>
            <a:off x="914400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Содержимое 10"/>
          <p:cNvSpPr txBox="1">
            <a:spLocks noGrp="1"/>
          </p:cNvSpPr>
          <p:nvPr>
            <p:ph idx="2"/>
          </p:nvPr>
        </p:nvSpPr>
        <p:spPr>
          <a:xfrm>
            <a:off x="4933946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Calibri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3"/>
          </p:nvPr>
        </p:nvSpPr>
        <p:spPr>
          <a:xfrm>
            <a:off x="4953003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Calibri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EBEF7D-B3CC-44D4-94BD-1A79144BF56A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6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B36EC2-EB15-48D0-A42E-BB1745D83794}" type="slidenum">
              <a:t>‹#›</a:t>
            </a:fld>
            <a:endParaRPr lang="ru-RU"/>
          </a:p>
        </p:txBody>
      </p:sp>
      <p:sp>
        <p:nvSpPr>
          <p:cNvPr id="8" name="Содержимое 10"/>
          <p:cNvSpPr txBox="1">
            <a:spLocks noGrp="1"/>
          </p:cNvSpPr>
          <p:nvPr>
            <p:ph idx="2"/>
          </p:nvPr>
        </p:nvSpPr>
        <p:spPr>
          <a:xfrm>
            <a:off x="914400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Содержимое 12"/>
          <p:cNvSpPr txBox="1">
            <a:spLocks noGrp="1"/>
          </p:cNvSpPr>
          <p:nvPr>
            <p:ph idx="4"/>
          </p:nvPr>
        </p:nvSpPr>
        <p:spPr>
          <a:xfrm>
            <a:off x="4953003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56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1E2142-C5BE-441D-B726-B349254D1526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780659-8DFC-48B0-8669-139EDF3851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539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B3B9A3-A1D9-4F2C-8D31-9502B80DCB35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9B30AA-8950-4B0F-AF86-4B442AD72BC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527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Скругленный прямоугольник 8"/>
          <p:cNvSpPr/>
          <p:nvPr/>
        </p:nvSpPr>
        <p:spPr>
          <a:xfrm>
            <a:off x="64008" y="69750"/>
            <a:ext cx="9013368" cy="669340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06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2"/>
          <p:cNvSpPr txBox="1">
            <a:spLocks noGrp="1"/>
          </p:cNvSpPr>
          <p:nvPr>
            <p:ph type="body" idx="2"/>
          </p:nvPr>
        </p:nvSpPr>
        <p:spPr>
          <a:xfrm>
            <a:off x="914400" y="1600200"/>
            <a:ext cx="1904996" cy="44958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CA3E02-18CF-4E88-ADA7-AF1823FFBCC5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7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C19784-9E0A-4B53-B4F6-C95E734844E6}" type="slidenum">
              <a:t>‹#›</a:t>
            </a:fld>
            <a:endParaRPr lang="ru-RU"/>
          </a:p>
        </p:txBody>
      </p:sp>
      <p:sp>
        <p:nvSpPr>
          <p:cNvPr id="9" name="Содержимое 10"/>
          <p:cNvSpPr txBox="1">
            <a:spLocks noGrp="1"/>
          </p:cNvSpPr>
          <p:nvPr>
            <p:ph idx="1"/>
          </p:nvPr>
        </p:nvSpPr>
        <p:spPr>
          <a:xfrm>
            <a:off x="2971800" y="1600200"/>
            <a:ext cx="5715000" cy="4495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8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914400" y="4900553"/>
            <a:ext cx="7315200" cy="522286"/>
          </a:xfrm>
        </p:spPr>
        <p:txBody>
          <a:bodyPr anchor="ctr"/>
          <a:lstStyle>
            <a:lvl1pPr>
              <a:defRPr sz="28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3"/>
          <p:cNvSpPr txBox="1">
            <a:spLocks noGrp="1"/>
          </p:cNvSpPr>
          <p:nvPr>
            <p:ph type="body" idx="2"/>
          </p:nvPr>
        </p:nvSpPr>
        <p:spPr>
          <a:xfrm>
            <a:off x="914400" y="5445828"/>
            <a:ext cx="7315200" cy="685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59F5F5-9A3D-45C0-B4A5-C3CECA4141C5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5" name="Нижний колонтитул 5"/>
          <p:cNvSpPr txBox="1">
            <a:spLocks noGrp="1"/>
          </p:cNvSpPr>
          <p:nvPr>
            <p:ph type="ftr" sz="quarter" idx="9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6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B03E0717-BBC8-4494-AE9F-342EE85D16A5}" type="slidenum">
              <a:t>‹#›</a:t>
            </a:fld>
            <a:endParaRPr lang="ru-RU"/>
          </a:p>
        </p:txBody>
      </p:sp>
      <p:sp>
        <p:nvSpPr>
          <p:cNvPr id="7" name="Прямоугольник 10"/>
          <p:cNvSpPr/>
          <p:nvPr/>
        </p:nvSpPr>
        <p:spPr>
          <a:xfrm flipV="1">
            <a:off x="68305" y="4683556"/>
            <a:ext cx="9006840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8" name="Прямоугольник 11"/>
          <p:cNvSpPr/>
          <p:nvPr/>
        </p:nvSpPr>
        <p:spPr>
          <a:xfrm>
            <a:off x="68506" y="4650473"/>
            <a:ext cx="9006638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Прямоугольник 12"/>
          <p:cNvSpPr/>
          <p:nvPr/>
        </p:nvSpPr>
        <p:spPr>
          <a:xfrm>
            <a:off x="68506" y="4773222"/>
            <a:ext cx="9006638" cy="4881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Рисунок 2"/>
          <p:cNvSpPr txBox="1">
            <a:spLocks noGrp="1"/>
          </p:cNvSpPr>
          <p:nvPr>
            <p:ph type="pic" idx="1"/>
          </p:nvPr>
        </p:nvSpPr>
        <p:spPr>
          <a:xfrm>
            <a:off x="68305" y="66678"/>
            <a:ext cx="9001874" cy="4581528"/>
          </a:xfrm>
          <a:solidFill>
            <a:srgbClr val="E9E5DC"/>
          </a:solidFill>
          <a:ln w="6345">
            <a:solidFill>
              <a:srgbClr val="000000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ru-RU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2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64008" y="69750"/>
            <a:ext cx="9013368" cy="669340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06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Заголовок 21"/>
          <p:cNvSpPr txBox="1">
            <a:spLocks noGrp="1"/>
          </p:cNvSpPr>
          <p:nvPr>
            <p:ph type="title"/>
          </p:nvPr>
        </p:nvSpPr>
        <p:spPr>
          <a:xfrm>
            <a:off x="914400" y="2746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91440" anchor="b" anchorCtr="0" compatLnSpc="1"/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1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13"/>
          <p:cNvSpPr txBox="1">
            <a:spLocks noGrp="1"/>
          </p:cNvSpPr>
          <p:nvPr>
            <p:ph type="dt" sz="half" idx="2"/>
          </p:nvPr>
        </p:nvSpPr>
        <p:spPr>
          <a:xfrm>
            <a:off x="6172200" y="6191246"/>
            <a:ext cx="24764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696464"/>
                </a:solidFill>
                <a:uFillTx/>
                <a:latin typeface="Cambria"/>
              </a:defRPr>
            </a:lvl1pPr>
          </a:lstStyle>
          <a:p>
            <a:pPr lvl="0"/>
            <a:fld id="{EC4AC286-D02A-4128-BA9B-6DD131918D58}" type="datetime1">
              <a:rPr lang="ru-RU"/>
              <a:pPr lvl="0"/>
              <a:t>11.02.2016</a:t>
            </a:fld>
            <a:endParaRPr lang="ru-RU"/>
          </a:p>
        </p:txBody>
      </p:sp>
      <p:sp>
        <p:nvSpPr>
          <p:cNvPr id="7" name="Нижний колонтитул 2"/>
          <p:cNvSpPr txBox="1">
            <a:spLocks noGrp="1"/>
          </p:cNvSpPr>
          <p:nvPr>
            <p:ph type="ftr" sz="quarter" idx="3"/>
          </p:nvPr>
        </p:nvSpPr>
        <p:spPr>
          <a:xfrm>
            <a:off x="914400" y="6172200"/>
            <a:ext cx="396239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696464"/>
                </a:solidFill>
                <a:uFillTx/>
                <a:latin typeface="Cambria"/>
              </a:defRPr>
            </a:lvl1pPr>
          </a:lstStyle>
          <a:p>
            <a:pPr lvl="0"/>
            <a:endParaRPr lang="ru-RU"/>
          </a:p>
        </p:txBody>
      </p:sp>
      <p:sp>
        <p:nvSpPr>
          <p:cNvPr id="8" name="Номер слайда 22"/>
          <p:cNvSpPr txBox="1">
            <a:spLocks noGrp="1"/>
          </p:cNvSpPr>
          <p:nvPr>
            <p:ph type="sldNum" sz="quarter" idx="4"/>
          </p:nvPr>
        </p:nvSpPr>
        <p:spPr>
          <a:xfrm>
            <a:off x="146304" y="6210303"/>
            <a:ext cx="457200" cy="457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none" lIns="0" tIns="0" rIns="0" bIns="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8BA9F72B-411B-4E91-AB41-B8B3EFC8D085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000" b="0" i="0" u="none" strike="noStrike" kern="1200" cap="none" spc="0" baseline="0">
          <a:solidFill>
            <a:srgbClr val="696464"/>
          </a:solidFill>
          <a:uFillTx/>
          <a:latin typeface="Calibri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580"/>
        </a:spcBef>
        <a:spcAft>
          <a:spcPts val="0"/>
        </a:spcAft>
        <a:buClr>
          <a:srgbClr val="D34817"/>
        </a:buClr>
        <a:buSzPct val="85000"/>
        <a:buFont typeface="Wingdings 2"/>
        <a:buChar char=""/>
        <a:tabLst/>
        <a:defRPr lang="ru-RU" sz="2600" b="0" i="0" u="none" strike="noStrike" kern="1200" cap="none" spc="0" baseline="0">
          <a:solidFill>
            <a:srgbClr val="000000"/>
          </a:solidFill>
          <a:uFillTx/>
          <a:latin typeface="Cambria"/>
        </a:defRPr>
      </a:lvl1pPr>
      <a:lvl2pPr marL="548640" marR="0" lvl="1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9B2D1F"/>
        </a:buClr>
        <a:buSzPct val="85000"/>
        <a:buFont typeface="Wingdings 2"/>
        <a:buChar char="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mbria"/>
        </a:defRPr>
      </a:lvl2pPr>
      <a:lvl3pPr marL="822960" marR="0" lvl="2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E6B1AB"/>
        </a:buClr>
        <a:buSzPct val="85000"/>
        <a:buFont typeface="Wingdings 2"/>
        <a:buChar char="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mbria"/>
        </a:defRPr>
      </a:lvl3pPr>
      <a:lvl4pPr marL="1097280" marR="0" lvl="3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80000"/>
        <a:buFont typeface="Wingdings 2"/>
        <a:buChar char="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mbria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100000"/>
        <a:buChar char="o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mbri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295403" y="3200400"/>
            <a:ext cx="6562749" cy="1943109"/>
          </a:xfrm>
        </p:spPr>
        <p:txBody>
          <a:bodyPr/>
          <a:lstStyle/>
          <a:p>
            <a:pPr lvl="0"/>
            <a:r>
              <a:rPr lang="ru-RU" sz="4000" b="1"/>
              <a:t>Конституционное право – ведущая отрасль права Российской Федерации</a:t>
            </a:r>
          </a:p>
        </p:txBody>
      </p:sp>
      <p:sp>
        <p:nvSpPr>
          <p:cNvPr id="3" name="Заголовок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u-RU" b="1"/>
              <a:t>Лекция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u="sng"/>
              <a:t>Конституция</a:t>
            </a:r>
            <a:r>
              <a:rPr lang="ru-RU"/>
              <a:t> - 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214280" y="2547939"/>
            <a:ext cx="8715439" cy="3881454"/>
          </a:xfrm>
        </p:spPr>
        <p:txBody>
          <a:bodyPr/>
          <a:lstStyle/>
          <a:p>
            <a:pPr lvl="0" algn="just"/>
            <a:r>
              <a:rPr lang="ru-RU" sz="3500" b="1"/>
              <a:t>учредительный, всеобщий, особо охраняемый нормативный правовой акт высшей юридической силы, принимаемый, изменяемый и отменяемый высшим правотворческим органом государства в специальном порядке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914400" y="71414"/>
            <a:ext cx="7772400" cy="725466"/>
          </a:xfrm>
        </p:spPr>
        <p:txBody>
          <a:bodyPr anchorCtr="1"/>
          <a:lstStyle/>
          <a:p>
            <a:pPr lvl="0" algn="ctr"/>
            <a:r>
              <a:rPr lang="ru-RU" b="1"/>
              <a:t>Виды конституций </a:t>
            </a:r>
          </a:p>
        </p:txBody>
      </p:sp>
      <p:grpSp>
        <p:nvGrpSpPr>
          <p:cNvPr id="3" name="Схема 3"/>
          <p:cNvGrpSpPr/>
          <p:nvPr/>
        </p:nvGrpSpPr>
        <p:grpSpPr>
          <a:xfrm>
            <a:off x="1673" y="1536731"/>
            <a:ext cx="9140652" cy="4725272"/>
            <a:chOff x="1673" y="1536731"/>
            <a:chExt cx="9140652" cy="4725272"/>
          </a:xfrm>
        </p:grpSpPr>
        <p:sp>
          <p:nvSpPr>
            <p:cNvPr id="4" name="Полилиния 3"/>
            <p:cNvSpPr/>
            <p:nvPr/>
          </p:nvSpPr>
          <p:spPr>
            <a:xfrm>
              <a:off x="1673" y="1536731"/>
              <a:ext cx="1924345" cy="9621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24347"/>
                <a:gd name="f7" fmla="val 962173"/>
                <a:gd name="f8" fmla="val 96217"/>
                <a:gd name="f9" fmla="val 70699"/>
                <a:gd name="f10" fmla="val 10137"/>
                <a:gd name="f11" fmla="val 46225"/>
                <a:gd name="f12" fmla="val 28181"/>
                <a:gd name="f13" fmla="val 70698"/>
                <a:gd name="f14" fmla="val 1828130"/>
                <a:gd name="f15" fmla="val 1853648"/>
                <a:gd name="f16" fmla="val 1878122"/>
                <a:gd name="f17" fmla="val 1896166"/>
                <a:gd name="f18" fmla="val 1914210"/>
                <a:gd name="f19" fmla="val 865956"/>
                <a:gd name="f20" fmla="val 891474"/>
                <a:gd name="f21" fmla="val 915948"/>
                <a:gd name="f22" fmla="val 933992"/>
                <a:gd name="f23" fmla="val 952036"/>
                <a:gd name="f24" fmla="val 1853649"/>
                <a:gd name="f25" fmla="val 891475"/>
                <a:gd name="f26" fmla="+- 0 0 -90"/>
                <a:gd name="f27" fmla="*/ f3 1 1924347"/>
                <a:gd name="f28" fmla="*/ f4 1 962173"/>
                <a:gd name="f29" fmla="+- f7 0 f5"/>
                <a:gd name="f30" fmla="+- f6 0 f5"/>
                <a:gd name="f31" fmla="*/ f26 f0 1"/>
                <a:gd name="f32" fmla="*/ f30 1 1924347"/>
                <a:gd name="f33" fmla="*/ f29 1 962173"/>
                <a:gd name="f34" fmla="*/ 0 f30 1"/>
                <a:gd name="f35" fmla="*/ 96217 f29 1"/>
                <a:gd name="f36" fmla="*/ 28181 f30 1"/>
                <a:gd name="f37" fmla="*/ 28181 f29 1"/>
                <a:gd name="f38" fmla="*/ 96217 f30 1"/>
                <a:gd name="f39" fmla="*/ 0 f29 1"/>
                <a:gd name="f40" fmla="*/ 1828130 f30 1"/>
                <a:gd name="f41" fmla="*/ 1896166 f30 1"/>
                <a:gd name="f42" fmla="*/ 1924347 f30 1"/>
                <a:gd name="f43" fmla="*/ 865956 f29 1"/>
                <a:gd name="f44" fmla="*/ 933992 f29 1"/>
                <a:gd name="f45" fmla="*/ 962173 f29 1"/>
                <a:gd name="f46" fmla="*/ f31 1 f2"/>
                <a:gd name="f47" fmla="*/ f34 1 1924347"/>
                <a:gd name="f48" fmla="*/ f35 1 962173"/>
                <a:gd name="f49" fmla="*/ f36 1 1924347"/>
                <a:gd name="f50" fmla="*/ f37 1 962173"/>
                <a:gd name="f51" fmla="*/ f38 1 1924347"/>
                <a:gd name="f52" fmla="*/ f39 1 962173"/>
                <a:gd name="f53" fmla="*/ f40 1 1924347"/>
                <a:gd name="f54" fmla="*/ f41 1 1924347"/>
                <a:gd name="f55" fmla="*/ f42 1 1924347"/>
                <a:gd name="f56" fmla="*/ f43 1 962173"/>
                <a:gd name="f57" fmla="*/ f44 1 962173"/>
                <a:gd name="f58" fmla="*/ f45 1 962173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1924347" h="962173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75803" tIns="59929" rIns="75803" bIns="5992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 уровню действия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94108" y="2498908"/>
              <a:ext cx="192435" cy="721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434"/>
                <a:gd name="f4" fmla="val 721630"/>
                <a:gd name="f5" fmla="*/ f0 1 192434"/>
                <a:gd name="f6" fmla="*/ f1 1 721630"/>
                <a:gd name="f7" fmla="+- f4 0 f2"/>
                <a:gd name="f8" fmla="+- f3 0 f2"/>
                <a:gd name="f9" fmla="*/ f8 1 192434"/>
                <a:gd name="f10" fmla="*/ f7 1 721630"/>
                <a:gd name="f11" fmla="*/ 0 1 f9"/>
                <a:gd name="f12" fmla="*/ 192434 1 f9"/>
                <a:gd name="f13" fmla="*/ 0 1 f10"/>
                <a:gd name="f14" fmla="*/ 721630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92434" h="721630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86544" y="2739450"/>
              <a:ext cx="1539474" cy="9621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39478"/>
                <a:gd name="f7" fmla="val 962173"/>
                <a:gd name="f8" fmla="val 96217"/>
                <a:gd name="f9" fmla="val 70699"/>
                <a:gd name="f10" fmla="val 10137"/>
                <a:gd name="f11" fmla="val 46225"/>
                <a:gd name="f12" fmla="val 28181"/>
                <a:gd name="f13" fmla="val 70698"/>
                <a:gd name="f14" fmla="val 1443261"/>
                <a:gd name="f15" fmla="val 1468779"/>
                <a:gd name="f16" fmla="val 1493253"/>
                <a:gd name="f17" fmla="val 1511297"/>
                <a:gd name="f18" fmla="val 1529341"/>
                <a:gd name="f19" fmla="val 865956"/>
                <a:gd name="f20" fmla="val 891474"/>
                <a:gd name="f21" fmla="val 915948"/>
                <a:gd name="f22" fmla="val 933992"/>
                <a:gd name="f23" fmla="val 952036"/>
                <a:gd name="f24" fmla="val 1468780"/>
                <a:gd name="f25" fmla="val 891475"/>
                <a:gd name="f26" fmla="+- 0 0 -90"/>
                <a:gd name="f27" fmla="*/ f3 1 1539478"/>
                <a:gd name="f28" fmla="*/ f4 1 962173"/>
                <a:gd name="f29" fmla="+- f7 0 f5"/>
                <a:gd name="f30" fmla="+- f6 0 f5"/>
                <a:gd name="f31" fmla="*/ f26 f0 1"/>
                <a:gd name="f32" fmla="*/ f30 1 1539478"/>
                <a:gd name="f33" fmla="*/ f29 1 962173"/>
                <a:gd name="f34" fmla="*/ 0 f30 1"/>
                <a:gd name="f35" fmla="*/ 96217 f29 1"/>
                <a:gd name="f36" fmla="*/ 28181 f30 1"/>
                <a:gd name="f37" fmla="*/ 28181 f29 1"/>
                <a:gd name="f38" fmla="*/ 96217 f30 1"/>
                <a:gd name="f39" fmla="*/ 0 f29 1"/>
                <a:gd name="f40" fmla="*/ 1443261 f30 1"/>
                <a:gd name="f41" fmla="*/ 1511297 f30 1"/>
                <a:gd name="f42" fmla="*/ 1539478 f30 1"/>
                <a:gd name="f43" fmla="*/ 865956 f29 1"/>
                <a:gd name="f44" fmla="*/ 933992 f29 1"/>
                <a:gd name="f45" fmla="*/ 962173 f29 1"/>
                <a:gd name="f46" fmla="*/ f31 1 f2"/>
                <a:gd name="f47" fmla="*/ f34 1 1539478"/>
                <a:gd name="f48" fmla="*/ f35 1 962173"/>
                <a:gd name="f49" fmla="*/ f36 1 1539478"/>
                <a:gd name="f50" fmla="*/ f37 1 962173"/>
                <a:gd name="f51" fmla="*/ f38 1 1539478"/>
                <a:gd name="f52" fmla="*/ f39 1 962173"/>
                <a:gd name="f53" fmla="*/ f40 1 1539478"/>
                <a:gd name="f54" fmla="*/ f41 1 1539478"/>
                <a:gd name="f55" fmla="*/ f42 1 1539478"/>
                <a:gd name="f56" fmla="*/ f43 1 962173"/>
                <a:gd name="f57" fmla="*/ f44 1 962173"/>
                <a:gd name="f58" fmla="*/ f45 1 962173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1539478" h="962173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25402">
              <a:solidFill>
                <a:srgbClr val="4F81BD"/>
              </a:solidFill>
              <a:prstDash val="solid"/>
            </a:ln>
          </p:spPr>
          <p:txBody>
            <a:bodyPr vert="horz" wrap="square" lIns="75803" tIns="59929" rIns="75803" bIns="5992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Высшими</a:t>
              </a: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94108" y="2498908"/>
              <a:ext cx="192435" cy="1924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434"/>
                <a:gd name="f4" fmla="val 1924347"/>
                <a:gd name="f5" fmla="*/ f0 1 192434"/>
                <a:gd name="f6" fmla="*/ f1 1 1924347"/>
                <a:gd name="f7" fmla="+- f4 0 f2"/>
                <a:gd name="f8" fmla="+- f3 0 f2"/>
                <a:gd name="f9" fmla="*/ f8 1 192434"/>
                <a:gd name="f10" fmla="*/ f7 1 1924347"/>
                <a:gd name="f11" fmla="*/ 0 1 f9"/>
                <a:gd name="f12" fmla="*/ 192434 1 f9"/>
                <a:gd name="f13" fmla="*/ 0 1 f10"/>
                <a:gd name="f14" fmla="*/ 1924347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92434" h="1924347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86544" y="3942170"/>
              <a:ext cx="1539474" cy="9621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39478"/>
                <a:gd name="f7" fmla="val 962173"/>
                <a:gd name="f8" fmla="val 96217"/>
                <a:gd name="f9" fmla="val 70699"/>
                <a:gd name="f10" fmla="val 10137"/>
                <a:gd name="f11" fmla="val 46225"/>
                <a:gd name="f12" fmla="val 28181"/>
                <a:gd name="f13" fmla="val 70698"/>
                <a:gd name="f14" fmla="val 1443261"/>
                <a:gd name="f15" fmla="val 1468779"/>
                <a:gd name="f16" fmla="val 1493253"/>
                <a:gd name="f17" fmla="val 1511297"/>
                <a:gd name="f18" fmla="val 1529341"/>
                <a:gd name="f19" fmla="val 865956"/>
                <a:gd name="f20" fmla="val 891474"/>
                <a:gd name="f21" fmla="val 915948"/>
                <a:gd name="f22" fmla="val 933992"/>
                <a:gd name="f23" fmla="val 952036"/>
                <a:gd name="f24" fmla="val 1468780"/>
                <a:gd name="f25" fmla="val 891475"/>
                <a:gd name="f26" fmla="+- 0 0 -90"/>
                <a:gd name="f27" fmla="*/ f3 1 1539478"/>
                <a:gd name="f28" fmla="*/ f4 1 962173"/>
                <a:gd name="f29" fmla="+- f7 0 f5"/>
                <a:gd name="f30" fmla="+- f6 0 f5"/>
                <a:gd name="f31" fmla="*/ f26 f0 1"/>
                <a:gd name="f32" fmla="*/ f30 1 1539478"/>
                <a:gd name="f33" fmla="*/ f29 1 962173"/>
                <a:gd name="f34" fmla="*/ 0 f30 1"/>
                <a:gd name="f35" fmla="*/ 96217 f29 1"/>
                <a:gd name="f36" fmla="*/ 28181 f30 1"/>
                <a:gd name="f37" fmla="*/ 28181 f29 1"/>
                <a:gd name="f38" fmla="*/ 96217 f30 1"/>
                <a:gd name="f39" fmla="*/ 0 f29 1"/>
                <a:gd name="f40" fmla="*/ 1443261 f30 1"/>
                <a:gd name="f41" fmla="*/ 1511297 f30 1"/>
                <a:gd name="f42" fmla="*/ 1539478 f30 1"/>
                <a:gd name="f43" fmla="*/ 865956 f29 1"/>
                <a:gd name="f44" fmla="*/ 933992 f29 1"/>
                <a:gd name="f45" fmla="*/ 962173 f29 1"/>
                <a:gd name="f46" fmla="*/ f31 1 f2"/>
                <a:gd name="f47" fmla="*/ f34 1 1539478"/>
                <a:gd name="f48" fmla="*/ f35 1 962173"/>
                <a:gd name="f49" fmla="*/ f36 1 1539478"/>
                <a:gd name="f50" fmla="*/ f37 1 962173"/>
                <a:gd name="f51" fmla="*/ f38 1 1539478"/>
                <a:gd name="f52" fmla="*/ f39 1 962173"/>
                <a:gd name="f53" fmla="*/ f40 1 1539478"/>
                <a:gd name="f54" fmla="*/ f41 1 1539478"/>
                <a:gd name="f55" fmla="*/ f42 1 1539478"/>
                <a:gd name="f56" fmla="*/ f43 1 962173"/>
                <a:gd name="f57" fmla="*/ f44 1 962173"/>
                <a:gd name="f58" fmla="*/ f45 1 962173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1539478" h="962173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25402">
              <a:solidFill>
                <a:srgbClr val="4F81BD"/>
              </a:solidFill>
              <a:prstDash val="solid"/>
            </a:ln>
          </p:spPr>
          <p:txBody>
            <a:bodyPr vert="horz" wrap="square" lIns="75803" tIns="59929" rIns="75803" bIns="5992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Субъектов федера-ции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94108" y="2498908"/>
              <a:ext cx="192435" cy="31270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434"/>
                <a:gd name="f4" fmla="val 3127064"/>
                <a:gd name="f5" fmla="*/ f0 1 192434"/>
                <a:gd name="f6" fmla="*/ f1 1 3127064"/>
                <a:gd name="f7" fmla="+- f4 0 f2"/>
                <a:gd name="f8" fmla="+- f3 0 f2"/>
                <a:gd name="f9" fmla="*/ f8 1 192434"/>
                <a:gd name="f10" fmla="*/ f7 1 3127064"/>
                <a:gd name="f11" fmla="*/ 0 1 f9"/>
                <a:gd name="f12" fmla="*/ 192434 1 f9"/>
                <a:gd name="f13" fmla="*/ 0 1 f10"/>
                <a:gd name="f14" fmla="*/ 3127064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92434" h="3127064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86544" y="5144889"/>
              <a:ext cx="3046671" cy="9621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46673"/>
                <a:gd name="f7" fmla="val 962173"/>
                <a:gd name="f8" fmla="val 96217"/>
                <a:gd name="f9" fmla="val 70699"/>
                <a:gd name="f10" fmla="val 10137"/>
                <a:gd name="f11" fmla="val 46225"/>
                <a:gd name="f12" fmla="val 28181"/>
                <a:gd name="f13" fmla="val 70698"/>
                <a:gd name="f14" fmla="val 2950456"/>
                <a:gd name="f15" fmla="val 2975974"/>
                <a:gd name="f16" fmla="val 3000448"/>
                <a:gd name="f17" fmla="val 3018492"/>
                <a:gd name="f18" fmla="val 3036536"/>
                <a:gd name="f19" fmla="val 865956"/>
                <a:gd name="f20" fmla="val 891474"/>
                <a:gd name="f21" fmla="val 915948"/>
                <a:gd name="f22" fmla="val 933992"/>
                <a:gd name="f23" fmla="val 952036"/>
                <a:gd name="f24" fmla="val 2975975"/>
                <a:gd name="f25" fmla="val 891475"/>
                <a:gd name="f26" fmla="+- 0 0 -90"/>
                <a:gd name="f27" fmla="*/ f3 1 3046673"/>
                <a:gd name="f28" fmla="*/ f4 1 962173"/>
                <a:gd name="f29" fmla="+- f7 0 f5"/>
                <a:gd name="f30" fmla="+- f6 0 f5"/>
                <a:gd name="f31" fmla="*/ f26 f0 1"/>
                <a:gd name="f32" fmla="*/ f30 1 3046673"/>
                <a:gd name="f33" fmla="*/ f29 1 962173"/>
                <a:gd name="f34" fmla="*/ 0 f30 1"/>
                <a:gd name="f35" fmla="*/ 96217 f29 1"/>
                <a:gd name="f36" fmla="*/ 28181 f30 1"/>
                <a:gd name="f37" fmla="*/ 28181 f29 1"/>
                <a:gd name="f38" fmla="*/ 96217 f30 1"/>
                <a:gd name="f39" fmla="*/ 0 f29 1"/>
                <a:gd name="f40" fmla="*/ 2950456 f30 1"/>
                <a:gd name="f41" fmla="*/ 3018492 f30 1"/>
                <a:gd name="f42" fmla="*/ 3046673 f30 1"/>
                <a:gd name="f43" fmla="*/ 865956 f29 1"/>
                <a:gd name="f44" fmla="*/ 933992 f29 1"/>
                <a:gd name="f45" fmla="*/ 962173 f29 1"/>
                <a:gd name="f46" fmla="*/ f31 1 f2"/>
                <a:gd name="f47" fmla="*/ f34 1 3046673"/>
                <a:gd name="f48" fmla="*/ f35 1 962173"/>
                <a:gd name="f49" fmla="*/ f36 1 3046673"/>
                <a:gd name="f50" fmla="*/ f37 1 962173"/>
                <a:gd name="f51" fmla="*/ f38 1 3046673"/>
                <a:gd name="f52" fmla="*/ f39 1 962173"/>
                <a:gd name="f53" fmla="*/ f40 1 3046673"/>
                <a:gd name="f54" fmla="*/ f41 1 3046673"/>
                <a:gd name="f55" fmla="*/ f42 1 3046673"/>
                <a:gd name="f56" fmla="*/ f43 1 962173"/>
                <a:gd name="f57" fmla="*/ f44 1 962173"/>
                <a:gd name="f58" fmla="*/ f45 1 962173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3046673" h="962173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25402">
              <a:solidFill>
                <a:srgbClr val="4F81BD"/>
              </a:solidFill>
              <a:prstDash val="solid"/>
            </a:ln>
          </p:spPr>
          <p:txBody>
            <a:bodyPr vert="horz" wrap="square" lIns="75803" tIns="59929" rIns="75803" bIns="5992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Муниципальных образований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407112" y="1536731"/>
              <a:ext cx="1924345" cy="9621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24347"/>
                <a:gd name="f7" fmla="val 962173"/>
                <a:gd name="f8" fmla="val 96217"/>
                <a:gd name="f9" fmla="val 70699"/>
                <a:gd name="f10" fmla="val 10137"/>
                <a:gd name="f11" fmla="val 46225"/>
                <a:gd name="f12" fmla="val 28181"/>
                <a:gd name="f13" fmla="val 70698"/>
                <a:gd name="f14" fmla="val 1828130"/>
                <a:gd name="f15" fmla="val 1853648"/>
                <a:gd name="f16" fmla="val 1878122"/>
                <a:gd name="f17" fmla="val 1896166"/>
                <a:gd name="f18" fmla="val 1914210"/>
                <a:gd name="f19" fmla="val 865956"/>
                <a:gd name="f20" fmla="val 891474"/>
                <a:gd name="f21" fmla="val 915948"/>
                <a:gd name="f22" fmla="val 933992"/>
                <a:gd name="f23" fmla="val 952036"/>
                <a:gd name="f24" fmla="val 1853649"/>
                <a:gd name="f25" fmla="val 891475"/>
                <a:gd name="f26" fmla="+- 0 0 -90"/>
                <a:gd name="f27" fmla="*/ f3 1 1924347"/>
                <a:gd name="f28" fmla="*/ f4 1 962173"/>
                <a:gd name="f29" fmla="+- f7 0 f5"/>
                <a:gd name="f30" fmla="+- f6 0 f5"/>
                <a:gd name="f31" fmla="*/ f26 f0 1"/>
                <a:gd name="f32" fmla="*/ f30 1 1924347"/>
                <a:gd name="f33" fmla="*/ f29 1 962173"/>
                <a:gd name="f34" fmla="*/ 0 f30 1"/>
                <a:gd name="f35" fmla="*/ 96217 f29 1"/>
                <a:gd name="f36" fmla="*/ 28181 f30 1"/>
                <a:gd name="f37" fmla="*/ 28181 f29 1"/>
                <a:gd name="f38" fmla="*/ 96217 f30 1"/>
                <a:gd name="f39" fmla="*/ 0 f29 1"/>
                <a:gd name="f40" fmla="*/ 1828130 f30 1"/>
                <a:gd name="f41" fmla="*/ 1896166 f30 1"/>
                <a:gd name="f42" fmla="*/ 1924347 f30 1"/>
                <a:gd name="f43" fmla="*/ 865956 f29 1"/>
                <a:gd name="f44" fmla="*/ 933992 f29 1"/>
                <a:gd name="f45" fmla="*/ 962173 f29 1"/>
                <a:gd name="f46" fmla="*/ f31 1 f2"/>
                <a:gd name="f47" fmla="*/ f34 1 1924347"/>
                <a:gd name="f48" fmla="*/ f35 1 962173"/>
                <a:gd name="f49" fmla="*/ f36 1 1924347"/>
                <a:gd name="f50" fmla="*/ f37 1 962173"/>
                <a:gd name="f51" fmla="*/ f38 1 1924347"/>
                <a:gd name="f52" fmla="*/ f39 1 962173"/>
                <a:gd name="f53" fmla="*/ f40 1 1924347"/>
                <a:gd name="f54" fmla="*/ f41 1 1924347"/>
                <a:gd name="f55" fmla="*/ f42 1 1924347"/>
                <a:gd name="f56" fmla="*/ f43 1 962173"/>
                <a:gd name="f57" fmla="*/ f44 1 962173"/>
                <a:gd name="f58" fmla="*/ f45 1 962173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1924347" h="962173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75803" tIns="59929" rIns="75803" bIns="5992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 наименова-нию 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599538" y="2498908"/>
              <a:ext cx="192435" cy="721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434"/>
                <a:gd name="f4" fmla="val 721630"/>
                <a:gd name="f5" fmla="*/ f0 1 192434"/>
                <a:gd name="f6" fmla="*/ f1 1 721630"/>
                <a:gd name="f7" fmla="+- f4 0 f2"/>
                <a:gd name="f8" fmla="+- f3 0 f2"/>
                <a:gd name="f9" fmla="*/ f8 1 192434"/>
                <a:gd name="f10" fmla="*/ f7 1 721630"/>
                <a:gd name="f11" fmla="*/ 0 1 f9"/>
                <a:gd name="f12" fmla="*/ 192434 1 f9"/>
                <a:gd name="f13" fmla="*/ 0 1 f10"/>
                <a:gd name="f14" fmla="*/ 721630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92434" h="721630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791974" y="2739450"/>
              <a:ext cx="1539474" cy="9621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39478"/>
                <a:gd name="f7" fmla="val 962173"/>
                <a:gd name="f8" fmla="val 96217"/>
                <a:gd name="f9" fmla="val 70699"/>
                <a:gd name="f10" fmla="val 10137"/>
                <a:gd name="f11" fmla="val 46225"/>
                <a:gd name="f12" fmla="val 28181"/>
                <a:gd name="f13" fmla="val 70698"/>
                <a:gd name="f14" fmla="val 1443261"/>
                <a:gd name="f15" fmla="val 1468779"/>
                <a:gd name="f16" fmla="val 1493253"/>
                <a:gd name="f17" fmla="val 1511297"/>
                <a:gd name="f18" fmla="val 1529341"/>
                <a:gd name="f19" fmla="val 865956"/>
                <a:gd name="f20" fmla="val 891474"/>
                <a:gd name="f21" fmla="val 915948"/>
                <a:gd name="f22" fmla="val 933992"/>
                <a:gd name="f23" fmla="val 952036"/>
                <a:gd name="f24" fmla="val 1468780"/>
                <a:gd name="f25" fmla="val 891475"/>
                <a:gd name="f26" fmla="+- 0 0 -90"/>
                <a:gd name="f27" fmla="*/ f3 1 1539478"/>
                <a:gd name="f28" fmla="*/ f4 1 962173"/>
                <a:gd name="f29" fmla="+- f7 0 f5"/>
                <a:gd name="f30" fmla="+- f6 0 f5"/>
                <a:gd name="f31" fmla="*/ f26 f0 1"/>
                <a:gd name="f32" fmla="*/ f30 1 1539478"/>
                <a:gd name="f33" fmla="*/ f29 1 962173"/>
                <a:gd name="f34" fmla="*/ 0 f30 1"/>
                <a:gd name="f35" fmla="*/ 96217 f29 1"/>
                <a:gd name="f36" fmla="*/ 28181 f30 1"/>
                <a:gd name="f37" fmla="*/ 28181 f29 1"/>
                <a:gd name="f38" fmla="*/ 96217 f30 1"/>
                <a:gd name="f39" fmla="*/ 0 f29 1"/>
                <a:gd name="f40" fmla="*/ 1443261 f30 1"/>
                <a:gd name="f41" fmla="*/ 1511297 f30 1"/>
                <a:gd name="f42" fmla="*/ 1539478 f30 1"/>
                <a:gd name="f43" fmla="*/ 865956 f29 1"/>
                <a:gd name="f44" fmla="*/ 933992 f29 1"/>
                <a:gd name="f45" fmla="*/ 962173 f29 1"/>
                <a:gd name="f46" fmla="*/ f31 1 f2"/>
                <a:gd name="f47" fmla="*/ f34 1 1539478"/>
                <a:gd name="f48" fmla="*/ f35 1 962173"/>
                <a:gd name="f49" fmla="*/ f36 1 1539478"/>
                <a:gd name="f50" fmla="*/ f37 1 962173"/>
                <a:gd name="f51" fmla="*/ f38 1 1539478"/>
                <a:gd name="f52" fmla="*/ f39 1 962173"/>
                <a:gd name="f53" fmla="*/ f40 1 1539478"/>
                <a:gd name="f54" fmla="*/ f41 1 1539478"/>
                <a:gd name="f55" fmla="*/ f42 1 1539478"/>
                <a:gd name="f56" fmla="*/ f43 1 962173"/>
                <a:gd name="f57" fmla="*/ f44 1 962173"/>
                <a:gd name="f58" fmla="*/ f45 1 962173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1539478" h="962173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25402">
              <a:solidFill>
                <a:srgbClr val="4F81BD"/>
              </a:solidFill>
              <a:prstDash val="solid"/>
            </a:ln>
          </p:spPr>
          <p:txBody>
            <a:bodyPr vert="horz" wrap="square" lIns="75803" tIns="59929" rIns="75803" bIns="5992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Консти-туции 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599538" y="2498908"/>
              <a:ext cx="192435" cy="1924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434"/>
                <a:gd name="f4" fmla="val 1924347"/>
                <a:gd name="f5" fmla="*/ f0 1 192434"/>
                <a:gd name="f6" fmla="*/ f1 1 1924347"/>
                <a:gd name="f7" fmla="+- f4 0 f2"/>
                <a:gd name="f8" fmla="+- f3 0 f2"/>
                <a:gd name="f9" fmla="*/ f8 1 192434"/>
                <a:gd name="f10" fmla="*/ f7 1 1924347"/>
                <a:gd name="f11" fmla="*/ 0 1 f9"/>
                <a:gd name="f12" fmla="*/ 192434 1 f9"/>
                <a:gd name="f13" fmla="*/ 0 1 f10"/>
                <a:gd name="f14" fmla="*/ 1924347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92434" h="1924347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791974" y="3942170"/>
              <a:ext cx="1539474" cy="9621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39478"/>
                <a:gd name="f7" fmla="val 962173"/>
                <a:gd name="f8" fmla="val 96217"/>
                <a:gd name="f9" fmla="val 70699"/>
                <a:gd name="f10" fmla="val 10137"/>
                <a:gd name="f11" fmla="val 46225"/>
                <a:gd name="f12" fmla="val 28181"/>
                <a:gd name="f13" fmla="val 70698"/>
                <a:gd name="f14" fmla="val 1443261"/>
                <a:gd name="f15" fmla="val 1468779"/>
                <a:gd name="f16" fmla="val 1493253"/>
                <a:gd name="f17" fmla="val 1511297"/>
                <a:gd name="f18" fmla="val 1529341"/>
                <a:gd name="f19" fmla="val 865956"/>
                <a:gd name="f20" fmla="val 891474"/>
                <a:gd name="f21" fmla="val 915948"/>
                <a:gd name="f22" fmla="val 933992"/>
                <a:gd name="f23" fmla="val 952036"/>
                <a:gd name="f24" fmla="val 1468780"/>
                <a:gd name="f25" fmla="val 891475"/>
                <a:gd name="f26" fmla="+- 0 0 -90"/>
                <a:gd name="f27" fmla="*/ f3 1 1539478"/>
                <a:gd name="f28" fmla="*/ f4 1 962173"/>
                <a:gd name="f29" fmla="+- f7 0 f5"/>
                <a:gd name="f30" fmla="+- f6 0 f5"/>
                <a:gd name="f31" fmla="*/ f26 f0 1"/>
                <a:gd name="f32" fmla="*/ f30 1 1539478"/>
                <a:gd name="f33" fmla="*/ f29 1 962173"/>
                <a:gd name="f34" fmla="*/ 0 f30 1"/>
                <a:gd name="f35" fmla="*/ 96217 f29 1"/>
                <a:gd name="f36" fmla="*/ 28181 f30 1"/>
                <a:gd name="f37" fmla="*/ 28181 f29 1"/>
                <a:gd name="f38" fmla="*/ 96217 f30 1"/>
                <a:gd name="f39" fmla="*/ 0 f29 1"/>
                <a:gd name="f40" fmla="*/ 1443261 f30 1"/>
                <a:gd name="f41" fmla="*/ 1511297 f30 1"/>
                <a:gd name="f42" fmla="*/ 1539478 f30 1"/>
                <a:gd name="f43" fmla="*/ 865956 f29 1"/>
                <a:gd name="f44" fmla="*/ 933992 f29 1"/>
                <a:gd name="f45" fmla="*/ 962173 f29 1"/>
                <a:gd name="f46" fmla="*/ f31 1 f2"/>
                <a:gd name="f47" fmla="*/ f34 1 1539478"/>
                <a:gd name="f48" fmla="*/ f35 1 962173"/>
                <a:gd name="f49" fmla="*/ f36 1 1539478"/>
                <a:gd name="f50" fmla="*/ f37 1 962173"/>
                <a:gd name="f51" fmla="*/ f38 1 1539478"/>
                <a:gd name="f52" fmla="*/ f39 1 962173"/>
                <a:gd name="f53" fmla="*/ f40 1 1539478"/>
                <a:gd name="f54" fmla="*/ f41 1 1539478"/>
                <a:gd name="f55" fmla="*/ f42 1 1539478"/>
                <a:gd name="f56" fmla="*/ f43 1 962173"/>
                <a:gd name="f57" fmla="*/ f44 1 962173"/>
                <a:gd name="f58" fmla="*/ f45 1 962173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1539478" h="962173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25402">
              <a:solidFill>
                <a:srgbClr val="4F81BD"/>
              </a:solidFill>
              <a:prstDash val="solid"/>
            </a:ln>
          </p:spPr>
          <p:txBody>
            <a:bodyPr vert="horz" wrap="square" lIns="75803" tIns="59929" rIns="75803" bIns="5992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Уставы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4812542" y="1536731"/>
              <a:ext cx="1924345" cy="9621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24347"/>
                <a:gd name="f7" fmla="val 962173"/>
                <a:gd name="f8" fmla="val 96217"/>
                <a:gd name="f9" fmla="val 70699"/>
                <a:gd name="f10" fmla="val 10137"/>
                <a:gd name="f11" fmla="val 46225"/>
                <a:gd name="f12" fmla="val 28181"/>
                <a:gd name="f13" fmla="val 70698"/>
                <a:gd name="f14" fmla="val 1828130"/>
                <a:gd name="f15" fmla="val 1853648"/>
                <a:gd name="f16" fmla="val 1878122"/>
                <a:gd name="f17" fmla="val 1896166"/>
                <a:gd name="f18" fmla="val 1914210"/>
                <a:gd name="f19" fmla="val 865956"/>
                <a:gd name="f20" fmla="val 891474"/>
                <a:gd name="f21" fmla="val 915948"/>
                <a:gd name="f22" fmla="val 933992"/>
                <a:gd name="f23" fmla="val 952036"/>
                <a:gd name="f24" fmla="val 1853649"/>
                <a:gd name="f25" fmla="val 891475"/>
                <a:gd name="f26" fmla="+- 0 0 -90"/>
                <a:gd name="f27" fmla="*/ f3 1 1924347"/>
                <a:gd name="f28" fmla="*/ f4 1 962173"/>
                <a:gd name="f29" fmla="+- f7 0 f5"/>
                <a:gd name="f30" fmla="+- f6 0 f5"/>
                <a:gd name="f31" fmla="*/ f26 f0 1"/>
                <a:gd name="f32" fmla="*/ f30 1 1924347"/>
                <a:gd name="f33" fmla="*/ f29 1 962173"/>
                <a:gd name="f34" fmla="*/ 0 f30 1"/>
                <a:gd name="f35" fmla="*/ 96217 f29 1"/>
                <a:gd name="f36" fmla="*/ 28181 f30 1"/>
                <a:gd name="f37" fmla="*/ 28181 f29 1"/>
                <a:gd name="f38" fmla="*/ 96217 f30 1"/>
                <a:gd name="f39" fmla="*/ 0 f29 1"/>
                <a:gd name="f40" fmla="*/ 1828130 f30 1"/>
                <a:gd name="f41" fmla="*/ 1896166 f30 1"/>
                <a:gd name="f42" fmla="*/ 1924347 f30 1"/>
                <a:gd name="f43" fmla="*/ 865956 f29 1"/>
                <a:gd name="f44" fmla="*/ 933992 f29 1"/>
                <a:gd name="f45" fmla="*/ 962173 f29 1"/>
                <a:gd name="f46" fmla="*/ f31 1 f2"/>
                <a:gd name="f47" fmla="*/ f34 1 1924347"/>
                <a:gd name="f48" fmla="*/ f35 1 962173"/>
                <a:gd name="f49" fmla="*/ f36 1 1924347"/>
                <a:gd name="f50" fmla="*/ f37 1 962173"/>
                <a:gd name="f51" fmla="*/ f38 1 1924347"/>
                <a:gd name="f52" fmla="*/ f39 1 962173"/>
                <a:gd name="f53" fmla="*/ f40 1 1924347"/>
                <a:gd name="f54" fmla="*/ f41 1 1924347"/>
                <a:gd name="f55" fmla="*/ f42 1 1924347"/>
                <a:gd name="f56" fmla="*/ f43 1 962173"/>
                <a:gd name="f57" fmla="*/ f44 1 962173"/>
                <a:gd name="f58" fmla="*/ f45 1 962173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1924347" h="962173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75803" tIns="59929" rIns="75803" bIns="5992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 сложности изменения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5004977" y="2498908"/>
              <a:ext cx="192435" cy="721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434"/>
                <a:gd name="f4" fmla="val 721630"/>
                <a:gd name="f5" fmla="*/ f0 1 192434"/>
                <a:gd name="f6" fmla="*/ f1 1 721630"/>
                <a:gd name="f7" fmla="+- f4 0 f2"/>
                <a:gd name="f8" fmla="+- f3 0 f2"/>
                <a:gd name="f9" fmla="*/ f8 1 192434"/>
                <a:gd name="f10" fmla="*/ f7 1 721630"/>
                <a:gd name="f11" fmla="*/ 0 1 f9"/>
                <a:gd name="f12" fmla="*/ 192434 1 f9"/>
                <a:gd name="f13" fmla="*/ 0 1 f10"/>
                <a:gd name="f14" fmla="*/ 721630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92434" h="721630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5197413" y="2739450"/>
              <a:ext cx="1539474" cy="9621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39478"/>
                <a:gd name="f7" fmla="val 962173"/>
                <a:gd name="f8" fmla="val 96217"/>
                <a:gd name="f9" fmla="val 70699"/>
                <a:gd name="f10" fmla="val 10137"/>
                <a:gd name="f11" fmla="val 46225"/>
                <a:gd name="f12" fmla="val 28181"/>
                <a:gd name="f13" fmla="val 70698"/>
                <a:gd name="f14" fmla="val 1443261"/>
                <a:gd name="f15" fmla="val 1468779"/>
                <a:gd name="f16" fmla="val 1493253"/>
                <a:gd name="f17" fmla="val 1511297"/>
                <a:gd name="f18" fmla="val 1529341"/>
                <a:gd name="f19" fmla="val 865956"/>
                <a:gd name="f20" fmla="val 891474"/>
                <a:gd name="f21" fmla="val 915948"/>
                <a:gd name="f22" fmla="val 933992"/>
                <a:gd name="f23" fmla="val 952036"/>
                <a:gd name="f24" fmla="val 1468780"/>
                <a:gd name="f25" fmla="val 891475"/>
                <a:gd name="f26" fmla="+- 0 0 -90"/>
                <a:gd name="f27" fmla="*/ f3 1 1539478"/>
                <a:gd name="f28" fmla="*/ f4 1 962173"/>
                <a:gd name="f29" fmla="+- f7 0 f5"/>
                <a:gd name="f30" fmla="+- f6 0 f5"/>
                <a:gd name="f31" fmla="*/ f26 f0 1"/>
                <a:gd name="f32" fmla="*/ f30 1 1539478"/>
                <a:gd name="f33" fmla="*/ f29 1 962173"/>
                <a:gd name="f34" fmla="*/ 0 f30 1"/>
                <a:gd name="f35" fmla="*/ 96217 f29 1"/>
                <a:gd name="f36" fmla="*/ 28181 f30 1"/>
                <a:gd name="f37" fmla="*/ 28181 f29 1"/>
                <a:gd name="f38" fmla="*/ 96217 f30 1"/>
                <a:gd name="f39" fmla="*/ 0 f29 1"/>
                <a:gd name="f40" fmla="*/ 1443261 f30 1"/>
                <a:gd name="f41" fmla="*/ 1511297 f30 1"/>
                <a:gd name="f42" fmla="*/ 1539478 f30 1"/>
                <a:gd name="f43" fmla="*/ 865956 f29 1"/>
                <a:gd name="f44" fmla="*/ 933992 f29 1"/>
                <a:gd name="f45" fmla="*/ 962173 f29 1"/>
                <a:gd name="f46" fmla="*/ f31 1 f2"/>
                <a:gd name="f47" fmla="*/ f34 1 1539478"/>
                <a:gd name="f48" fmla="*/ f35 1 962173"/>
                <a:gd name="f49" fmla="*/ f36 1 1539478"/>
                <a:gd name="f50" fmla="*/ f37 1 962173"/>
                <a:gd name="f51" fmla="*/ f38 1 1539478"/>
                <a:gd name="f52" fmla="*/ f39 1 962173"/>
                <a:gd name="f53" fmla="*/ f40 1 1539478"/>
                <a:gd name="f54" fmla="*/ f41 1 1539478"/>
                <a:gd name="f55" fmla="*/ f42 1 1539478"/>
                <a:gd name="f56" fmla="*/ f43 1 962173"/>
                <a:gd name="f57" fmla="*/ f44 1 962173"/>
                <a:gd name="f58" fmla="*/ f45 1 962173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1539478" h="962173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25402">
              <a:solidFill>
                <a:srgbClr val="4F81BD"/>
              </a:solidFill>
              <a:prstDash val="solid"/>
            </a:ln>
          </p:spPr>
          <p:txBody>
            <a:bodyPr vert="horz" wrap="square" lIns="75803" tIns="59929" rIns="75803" bIns="5992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Жесткие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004977" y="2498908"/>
              <a:ext cx="192435" cy="1924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434"/>
                <a:gd name="f4" fmla="val 1924347"/>
                <a:gd name="f5" fmla="*/ f0 1 192434"/>
                <a:gd name="f6" fmla="*/ f1 1 1924347"/>
                <a:gd name="f7" fmla="+- f4 0 f2"/>
                <a:gd name="f8" fmla="+- f3 0 f2"/>
                <a:gd name="f9" fmla="*/ f8 1 192434"/>
                <a:gd name="f10" fmla="*/ f7 1 1924347"/>
                <a:gd name="f11" fmla="*/ 0 1 f9"/>
                <a:gd name="f12" fmla="*/ 192434 1 f9"/>
                <a:gd name="f13" fmla="*/ 0 1 f10"/>
                <a:gd name="f14" fmla="*/ 1924347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92434" h="1924347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5197413" y="3942170"/>
              <a:ext cx="1539474" cy="9621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39478"/>
                <a:gd name="f7" fmla="val 962173"/>
                <a:gd name="f8" fmla="val 96217"/>
                <a:gd name="f9" fmla="val 70699"/>
                <a:gd name="f10" fmla="val 10137"/>
                <a:gd name="f11" fmla="val 46225"/>
                <a:gd name="f12" fmla="val 28181"/>
                <a:gd name="f13" fmla="val 70698"/>
                <a:gd name="f14" fmla="val 1443261"/>
                <a:gd name="f15" fmla="val 1468779"/>
                <a:gd name="f16" fmla="val 1493253"/>
                <a:gd name="f17" fmla="val 1511297"/>
                <a:gd name="f18" fmla="val 1529341"/>
                <a:gd name="f19" fmla="val 865956"/>
                <a:gd name="f20" fmla="val 891474"/>
                <a:gd name="f21" fmla="val 915948"/>
                <a:gd name="f22" fmla="val 933992"/>
                <a:gd name="f23" fmla="val 952036"/>
                <a:gd name="f24" fmla="val 1468780"/>
                <a:gd name="f25" fmla="val 891475"/>
                <a:gd name="f26" fmla="+- 0 0 -90"/>
                <a:gd name="f27" fmla="*/ f3 1 1539478"/>
                <a:gd name="f28" fmla="*/ f4 1 962173"/>
                <a:gd name="f29" fmla="+- f7 0 f5"/>
                <a:gd name="f30" fmla="+- f6 0 f5"/>
                <a:gd name="f31" fmla="*/ f26 f0 1"/>
                <a:gd name="f32" fmla="*/ f30 1 1539478"/>
                <a:gd name="f33" fmla="*/ f29 1 962173"/>
                <a:gd name="f34" fmla="*/ 0 f30 1"/>
                <a:gd name="f35" fmla="*/ 96217 f29 1"/>
                <a:gd name="f36" fmla="*/ 28181 f30 1"/>
                <a:gd name="f37" fmla="*/ 28181 f29 1"/>
                <a:gd name="f38" fmla="*/ 96217 f30 1"/>
                <a:gd name="f39" fmla="*/ 0 f29 1"/>
                <a:gd name="f40" fmla="*/ 1443261 f30 1"/>
                <a:gd name="f41" fmla="*/ 1511297 f30 1"/>
                <a:gd name="f42" fmla="*/ 1539478 f30 1"/>
                <a:gd name="f43" fmla="*/ 865956 f29 1"/>
                <a:gd name="f44" fmla="*/ 933992 f29 1"/>
                <a:gd name="f45" fmla="*/ 962173 f29 1"/>
                <a:gd name="f46" fmla="*/ f31 1 f2"/>
                <a:gd name="f47" fmla="*/ f34 1 1539478"/>
                <a:gd name="f48" fmla="*/ f35 1 962173"/>
                <a:gd name="f49" fmla="*/ f36 1 1539478"/>
                <a:gd name="f50" fmla="*/ f37 1 962173"/>
                <a:gd name="f51" fmla="*/ f38 1 1539478"/>
                <a:gd name="f52" fmla="*/ f39 1 962173"/>
                <a:gd name="f53" fmla="*/ f40 1 1539478"/>
                <a:gd name="f54" fmla="*/ f41 1 1539478"/>
                <a:gd name="f55" fmla="*/ f42 1 1539478"/>
                <a:gd name="f56" fmla="*/ f43 1 962173"/>
                <a:gd name="f57" fmla="*/ f44 1 962173"/>
                <a:gd name="f58" fmla="*/ f45 1 962173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1539478" h="962173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25402">
              <a:solidFill>
                <a:srgbClr val="4F81BD"/>
              </a:solidFill>
              <a:prstDash val="solid"/>
            </a:ln>
          </p:spPr>
          <p:txBody>
            <a:bodyPr vert="horz" wrap="square" lIns="75803" tIns="59929" rIns="75803" bIns="5992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Мягкие</a:t>
              </a: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7217980" y="1536731"/>
              <a:ext cx="1924345" cy="9621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24347"/>
                <a:gd name="f7" fmla="val 962173"/>
                <a:gd name="f8" fmla="val 96217"/>
                <a:gd name="f9" fmla="val 70699"/>
                <a:gd name="f10" fmla="val 10137"/>
                <a:gd name="f11" fmla="val 46225"/>
                <a:gd name="f12" fmla="val 28181"/>
                <a:gd name="f13" fmla="val 70698"/>
                <a:gd name="f14" fmla="val 1828130"/>
                <a:gd name="f15" fmla="val 1853648"/>
                <a:gd name="f16" fmla="val 1878122"/>
                <a:gd name="f17" fmla="val 1896166"/>
                <a:gd name="f18" fmla="val 1914210"/>
                <a:gd name="f19" fmla="val 865956"/>
                <a:gd name="f20" fmla="val 891474"/>
                <a:gd name="f21" fmla="val 915948"/>
                <a:gd name="f22" fmla="val 933992"/>
                <a:gd name="f23" fmla="val 952036"/>
                <a:gd name="f24" fmla="val 1853649"/>
                <a:gd name="f25" fmla="val 891475"/>
                <a:gd name="f26" fmla="+- 0 0 -90"/>
                <a:gd name="f27" fmla="*/ f3 1 1924347"/>
                <a:gd name="f28" fmla="*/ f4 1 962173"/>
                <a:gd name="f29" fmla="+- f7 0 f5"/>
                <a:gd name="f30" fmla="+- f6 0 f5"/>
                <a:gd name="f31" fmla="*/ f26 f0 1"/>
                <a:gd name="f32" fmla="*/ f30 1 1924347"/>
                <a:gd name="f33" fmla="*/ f29 1 962173"/>
                <a:gd name="f34" fmla="*/ 0 f30 1"/>
                <a:gd name="f35" fmla="*/ 96217 f29 1"/>
                <a:gd name="f36" fmla="*/ 28181 f30 1"/>
                <a:gd name="f37" fmla="*/ 28181 f29 1"/>
                <a:gd name="f38" fmla="*/ 96217 f30 1"/>
                <a:gd name="f39" fmla="*/ 0 f29 1"/>
                <a:gd name="f40" fmla="*/ 1828130 f30 1"/>
                <a:gd name="f41" fmla="*/ 1896166 f30 1"/>
                <a:gd name="f42" fmla="*/ 1924347 f30 1"/>
                <a:gd name="f43" fmla="*/ 865956 f29 1"/>
                <a:gd name="f44" fmla="*/ 933992 f29 1"/>
                <a:gd name="f45" fmla="*/ 962173 f29 1"/>
                <a:gd name="f46" fmla="*/ f31 1 f2"/>
                <a:gd name="f47" fmla="*/ f34 1 1924347"/>
                <a:gd name="f48" fmla="*/ f35 1 962173"/>
                <a:gd name="f49" fmla="*/ f36 1 1924347"/>
                <a:gd name="f50" fmla="*/ f37 1 962173"/>
                <a:gd name="f51" fmla="*/ f38 1 1924347"/>
                <a:gd name="f52" fmla="*/ f39 1 962173"/>
                <a:gd name="f53" fmla="*/ f40 1 1924347"/>
                <a:gd name="f54" fmla="*/ f41 1 1924347"/>
                <a:gd name="f55" fmla="*/ f42 1 1924347"/>
                <a:gd name="f56" fmla="*/ f43 1 962173"/>
                <a:gd name="f57" fmla="*/ f44 1 962173"/>
                <a:gd name="f58" fmla="*/ f45 1 962173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1924347" h="962173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75803" tIns="59929" rIns="75803" bIns="5992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 форме</a:t>
              </a: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7410416" y="2498908"/>
              <a:ext cx="192435" cy="982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434"/>
                <a:gd name="f4" fmla="val 982557"/>
                <a:gd name="f5" fmla="*/ f0 1 192434"/>
                <a:gd name="f6" fmla="*/ f1 1 982557"/>
                <a:gd name="f7" fmla="+- f4 0 f2"/>
                <a:gd name="f8" fmla="+- f3 0 f2"/>
                <a:gd name="f9" fmla="*/ f8 1 192434"/>
                <a:gd name="f10" fmla="*/ f7 1 982557"/>
                <a:gd name="f11" fmla="*/ 0 1 f9"/>
                <a:gd name="f12" fmla="*/ 192434 1 f9"/>
                <a:gd name="f13" fmla="*/ 0 1 f10"/>
                <a:gd name="f14" fmla="*/ 982557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92434" h="982557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7602842" y="2676668"/>
              <a:ext cx="1539474" cy="16095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39478"/>
                <a:gd name="f7" fmla="val 1609591"/>
                <a:gd name="f8" fmla="val 153948"/>
                <a:gd name="f9" fmla="val 113118"/>
                <a:gd name="f10" fmla="val 16220"/>
                <a:gd name="f11" fmla="val 73961"/>
                <a:gd name="f12" fmla="val 45090"/>
                <a:gd name="f13" fmla="val 16219"/>
                <a:gd name="f14" fmla="val 1385530"/>
                <a:gd name="f15" fmla="val 1426360"/>
                <a:gd name="f16" fmla="val 1465517"/>
                <a:gd name="f17" fmla="val 1494388"/>
                <a:gd name="f18" fmla="val 1523259"/>
                <a:gd name="f19" fmla="val 1455643"/>
                <a:gd name="f20" fmla="val 1496473"/>
                <a:gd name="f21" fmla="val 1535630"/>
                <a:gd name="f22" fmla="val 1564501"/>
                <a:gd name="f23" fmla="val 1593372"/>
                <a:gd name="f24" fmla="val 1593371"/>
                <a:gd name="f25" fmla="+- 0 0 -90"/>
                <a:gd name="f26" fmla="*/ f3 1 1539478"/>
                <a:gd name="f27" fmla="*/ f4 1 1609591"/>
                <a:gd name="f28" fmla="+- f7 0 f5"/>
                <a:gd name="f29" fmla="+- f6 0 f5"/>
                <a:gd name="f30" fmla="*/ f25 f0 1"/>
                <a:gd name="f31" fmla="*/ f29 1 1539478"/>
                <a:gd name="f32" fmla="*/ f28 1 1609591"/>
                <a:gd name="f33" fmla="*/ 0 f29 1"/>
                <a:gd name="f34" fmla="*/ 153948 f28 1"/>
                <a:gd name="f35" fmla="*/ 45090 f29 1"/>
                <a:gd name="f36" fmla="*/ 45090 f28 1"/>
                <a:gd name="f37" fmla="*/ 153948 f29 1"/>
                <a:gd name="f38" fmla="*/ 0 f28 1"/>
                <a:gd name="f39" fmla="*/ 1385530 f29 1"/>
                <a:gd name="f40" fmla="*/ 1494388 f29 1"/>
                <a:gd name="f41" fmla="*/ 1539478 f29 1"/>
                <a:gd name="f42" fmla="*/ 1455643 f28 1"/>
                <a:gd name="f43" fmla="*/ 1564501 f28 1"/>
                <a:gd name="f44" fmla="*/ 1609591 f28 1"/>
                <a:gd name="f45" fmla="*/ f30 1 f2"/>
                <a:gd name="f46" fmla="*/ f33 1 1539478"/>
                <a:gd name="f47" fmla="*/ f34 1 1609591"/>
                <a:gd name="f48" fmla="*/ f35 1 1539478"/>
                <a:gd name="f49" fmla="*/ f36 1 1609591"/>
                <a:gd name="f50" fmla="*/ f37 1 1539478"/>
                <a:gd name="f51" fmla="*/ f38 1 1609591"/>
                <a:gd name="f52" fmla="*/ f39 1 1539478"/>
                <a:gd name="f53" fmla="*/ f40 1 1539478"/>
                <a:gd name="f54" fmla="*/ f41 1 1539478"/>
                <a:gd name="f55" fmla="*/ f42 1 1609591"/>
                <a:gd name="f56" fmla="*/ f43 1 1609591"/>
                <a:gd name="f57" fmla="*/ f44 1 1609591"/>
                <a:gd name="f58" fmla="*/ f5 1 f31"/>
                <a:gd name="f59" fmla="*/ f6 1 f31"/>
                <a:gd name="f60" fmla="*/ f5 1 f32"/>
                <a:gd name="f61" fmla="*/ f7 1 f32"/>
                <a:gd name="f62" fmla="+- f45 0 f1"/>
                <a:gd name="f63" fmla="*/ f46 1 f31"/>
                <a:gd name="f64" fmla="*/ f47 1 f32"/>
                <a:gd name="f65" fmla="*/ f48 1 f31"/>
                <a:gd name="f66" fmla="*/ f49 1 f32"/>
                <a:gd name="f67" fmla="*/ f50 1 f31"/>
                <a:gd name="f68" fmla="*/ f51 1 f32"/>
                <a:gd name="f69" fmla="*/ f52 1 f31"/>
                <a:gd name="f70" fmla="*/ f53 1 f31"/>
                <a:gd name="f71" fmla="*/ f54 1 f31"/>
                <a:gd name="f72" fmla="*/ f55 1 f32"/>
                <a:gd name="f73" fmla="*/ f56 1 f32"/>
                <a:gd name="f74" fmla="*/ f57 1 f32"/>
                <a:gd name="f75" fmla="*/ f58 f26 1"/>
                <a:gd name="f76" fmla="*/ f59 f26 1"/>
                <a:gd name="f77" fmla="*/ f61 f27 1"/>
                <a:gd name="f78" fmla="*/ f60 f27 1"/>
                <a:gd name="f79" fmla="*/ f63 f26 1"/>
                <a:gd name="f80" fmla="*/ f64 f27 1"/>
                <a:gd name="f81" fmla="*/ f65 f26 1"/>
                <a:gd name="f82" fmla="*/ f66 f27 1"/>
                <a:gd name="f83" fmla="*/ f67 f26 1"/>
                <a:gd name="f84" fmla="*/ f68 f27 1"/>
                <a:gd name="f85" fmla="*/ f69 f26 1"/>
                <a:gd name="f86" fmla="*/ f70 f26 1"/>
                <a:gd name="f87" fmla="*/ f71 f26 1"/>
                <a:gd name="f88" fmla="*/ f72 f27 1"/>
                <a:gd name="f89" fmla="*/ f73 f27 1"/>
                <a:gd name="f90" fmla="*/ f74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2">
                  <a:pos x="f79" y="f80"/>
                </a:cxn>
                <a:cxn ang="f62">
                  <a:pos x="f81" y="f82"/>
                </a:cxn>
                <a:cxn ang="f62">
                  <a:pos x="f83" y="f84"/>
                </a:cxn>
                <a:cxn ang="f62">
                  <a:pos x="f85" y="f84"/>
                </a:cxn>
                <a:cxn ang="f62">
                  <a:pos x="f86" y="f82"/>
                </a:cxn>
                <a:cxn ang="f62">
                  <a:pos x="f87" y="f80"/>
                </a:cxn>
                <a:cxn ang="f62">
                  <a:pos x="f87" y="f88"/>
                </a:cxn>
                <a:cxn ang="f62">
                  <a:pos x="f86" y="f89"/>
                </a:cxn>
                <a:cxn ang="f62">
                  <a:pos x="f85" y="f90"/>
                </a:cxn>
                <a:cxn ang="f62">
                  <a:pos x="f83" y="f90"/>
                </a:cxn>
                <a:cxn ang="f62">
                  <a:pos x="f81" y="f89"/>
                </a:cxn>
                <a:cxn ang="f62">
                  <a:pos x="f79" y="f88"/>
                </a:cxn>
                <a:cxn ang="f62">
                  <a:pos x="f79" y="f80"/>
                </a:cxn>
              </a:cxnLst>
              <a:rect l="f75" t="f78" r="f76" b="f77"/>
              <a:pathLst>
                <a:path w="1539478" h="1609591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3"/>
                    <a:pt x="f9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9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15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4"/>
                    <a:pt x="f12" y="f22"/>
                  </a:cubicBezTo>
                  <a:cubicBezTo>
                    <a:pt x="f13" y="f21"/>
                    <a:pt x="f5" y="f20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25402">
              <a:solidFill>
                <a:srgbClr val="4F81BD"/>
              </a:solidFill>
              <a:prstDash val="solid"/>
            </a:ln>
          </p:spPr>
          <p:txBody>
            <a:bodyPr vert="horz" wrap="square" lIns="92711" tIns="76837" rIns="92711" bIns="76837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Кодифи-цирован-ные</a:t>
              </a: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7410416" y="2498908"/>
              <a:ext cx="192435" cy="302525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92434"/>
                <a:gd name="f4" fmla="val 3025252"/>
                <a:gd name="f5" fmla="*/ f0 1 192434"/>
                <a:gd name="f6" fmla="*/ f1 1 3025252"/>
                <a:gd name="f7" fmla="+- f4 0 f2"/>
                <a:gd name="f8" fmla="+- f3 0 f2"/>
                <a:gd name="f9" fmla="*/ f8 1 192434"/>
                <a:gd name="f10" fmla="*/ f7 1 3025252"/>
                <a:gd name="f11" fmla="*/ 0 1 f9"/>
                <a:gd name="f12" fmla="*/ 192434 1 f9"/>
                <a:gd name="f13" fmla="*/ 0 1 f10"/>
                <a:gd name="f14" fmla="*/ 3025252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92434" h="3025252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7602842" y="4786326"/>
              <a:ext cx="1539474" cy="14756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39478"/>
                <a:gd name="f7" fmla="val 1475676"/>
                <a:gd name="f8" fmla="val 147568"/>
                <a:gd name="f9" fmla="val 108431"/>
                <a:gd name="f10" fmla="val 15547"/>
                <a:gd name="f11" fmla="val 70896"/>
                <a:gd name="f12" fmla="val 43222"/>
                <a:gd name="f13" fmla="val 15548"/>
                <a:gd name="f14" fmla="val 1391910"/>
                <a:gd name="f15" fmla="val 1431047"/>
                <a:gd name="f16" fmla="val 1468582"/>
                <a:gd name="f17" fmla="val 1496256"/>
                <a:gd name="f18" fmla="val 1523930"/>
                <a:gd name="f19" fmla="val 1328108"/>
                <a:gd name="f20" fmla="val 1367245"/>
                <a:gd name="f21" fmla="val 1523931"/>
                <a:gd name="f22" fmla="val 1404780"/>
                <a:gd name="f23" fmla="val 1432454"/>
                <a:gd name="f24" fmla="val 1460128"/>
                <a:gd name="f25" fmla="val 1460129"/>
                <a:gd name="f26" fmla="+- 0 0 -90"/>
                <a:gd name="f27" fmla="*/ f3 1 1539478"/>
                <a:gd name="f28" fmla="*/ f4 1 1475676"/>
                <a:gd name="f29" fmla="+- f7 0 f5"/>
                <a:gd name="f30" fmla="+- f6 0 f5"/>
                <a:gd name="f31" fmla="*/ f26 f0 1"/>
                <a:gd name="f32" fmla="*/ f30 1 1539478"/>
                <a:gd name="f33" fmla="*/ f29 1 1475676"/>
                <a:gd name="f34" fmla="*/ 0 f30 1"/>
                <a:gd name="f35" fmla="*/ 147568 f29 1"/>
                <a:gd name="f36" fmla="*/ 43222 f30 1"/>
                <a:gd name="f37" fmla="*/ 43222 f29 1"/>
                <a:gd name="f38" fmla="*/ 147568 f30 1"/>
                <a:gd name="f39" fmla="*/ 0 f29 1"/>
                <a:gd name="f40" fmla="*/ 1391910 f30 1"/>
                <a:gd name="f41" fmla="*/ 1496256 f30 1"/>
                <a:gd name="f42" fmla="*/ 1539478 f30 1"/>
                <a:gd name="f43" fmla="*/ 1328108 f29 1"/>
                <a:gd name="f44" fmla="*/ 1432454 f29 1"/>
                <a:gd name="f45" fmla="*/ 1475676 f29 1"/>
                <a:gd name="f46" fmla="*/ f31 1 f2"/>
                <a:gd name="f47" fmla="*/ f34 1 1539478"/>
                <a:gd name="f48" fmla="*/ f35 1 1475676"/>
                <a:gd name="f49" fmla="*/ f36 1 1539478"/>
                <a:gd name="f50" fmla="*/ f37 1 1475676"/>
                <a:gd name="f51" fmla="*/ f38 1 1539478"/>
                <a:gd name="f52" fmla="*/ f39 1 1475676"/>
                <a:gd name="f53" fmla="*/ f40 1 1539478"/>
                <a:gd name="f54" fmla="*/ f41 1 1539478"/>
                <a:gd name="f55" fmla="*/ f42 1 1539478"/>
                <a:gd name="f56" fmla="*/ f43 1 1475676"/>
                <a:gd name="f57" fmla="*/ f44 1 1475676"/>
                <a:gd name="f58" fmla="*/ f45 1 1475676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1539478" h="1475676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3"/>
                    <a:pt x="f9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9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21" y="f22"/>
                    <a:pt x="f17" y="f23"/>
                  </a:cubicBezTo>
                  <a:cubicBezTo>
                    <a:pt x="f16" y="f24"/>
                    <a:pt x="f15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5"/>
                    <a:pt x="f12" y="f23"/>
                  </a:cubicBezTo>
                  <a:cubicBezTo>
                    <a:pt x="f13" y="f22"/>
                    <a:pt x="f5" y="f20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25402">
              <a:solidFill>
                <a:srgbClr val="4F81BD"/>
              </a:solidFill>
              <a:prstDash val="solid"/>
            </a:ln>
          </p:spPr>
          <p:txBody>
            <a:bodyPr vert="horz" wrap="square" lIns="90845" tIns="74971" rIns="90845" bIns="74971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Не кодифи-цирован-ные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ru-RU" b="1" u="sng"/>
              <a:t>Юридические свойства конституции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214280" y="2547939"/>
            <a:ext cx="8929719" cy="4310060"/>
          </a:xfrm>
        </p:spPr>
        <p:txBody>
          <a:bodyPr/>
          <a:lstStyle/>
          <a:p>
            <a:pPr lvl="0">
              <a:buFont typeface="Wingdings" pitchFamily="2"/>
              <a:buChar char="ü"/>
            </a:pPr>
            <a:r>
              <a:rPr lang="ru-RU" sz="3000" b="1"/>
              <a:t>Особый субъект</a:t>
            </a:r>
          </a:p>
          <a:p>
            <a:pPr lvl="0">
              <a:buFont typeface="Wingdings" pitchFamily="2"/>
              <a:buChar char="ü"/>
            </a:pPr>
            <a:r>
              <a:rPr lang="ru-RU" sz="3000" b="1"/>
              <a:t>Учредительный характер</a:t>
            </a:r>
          </a:p>
          <a:p>
            <a:pPr lvl="0">
              <a:buFont typeface="Wingdings" pitchFamily="2"/>
              <a:buChar char="ü"/>
            </a:pPr>
            <a:r>
              <a:rPr lang="ru-RU" sz="3000" b="1"/>
              <a:t>Всеобщность регламентации</a:t>
            </a:r>
          </a:p>
          <a:p>
            <a:pPr lvl="0">
              <a:buFont typeface="Wingdings" pitchFamily="2"/>
              <a:buChar char="ü"/>
            </a:pPr>
            <a:r>
              <a:rPr lang="ru-RU" sz="3000" b="1"/>
              <a:t>Верховенство и высшая юридическая сила</a:t>
            </a:r>
          </a:p>
          <a:p>
            <a:pPr lvl="0">
              <a:buFont typeface="Wingdings" pitchFamily="2"/>
              <a:buChar char="ü"/>
            </a:pPr>
            <a:r>
              <a:rPr lang="ru-RU" sz="3000" b="1"/>
              <a:t>Особый порядок принятия</a:t>
            </a:r>
          </a:p>
          <a:p>
            <a:pPr lvl="0">
              <a:buFont typeface="Wingdings" pitchFamily="2"/>
              <a:buChar char="ü"/>
            </a:pPr>
            <a:r>
              <a:rPr lang="ru-RU" sz="3000" b="1"/>
              <a:t>Специфические формы охраны</a:t>
            </a:r>
          </a:p>
          <a:p>
            <a:pPr lvl="0">
              <a:buFont typeface="Wingdings" pitchFamily="2"/>
              <a:buChar char="ü"/>
            </a:pPr>
            <a:r>
              <a:rPr lang="ru-RU" sz="3000" b="1"/>
              <a:t>Высокая абстрактность правовых норм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4280" y="71414"/>
            <a:ext cx="8472519" cy="714384"/>
          </a:xfrm>
        </p:spPr>
        <p:txBody>
          <a:bodyPr anchorCtr="1"/>
          <a:lstStyle/>
          <a:p>
            <a:pPr lvl="0" algn="ctr"/>
            <a:r>
              <a:rPr lang="ru-RU" b="1"/>
              <a:t>Структура Конституции РФ</a:t>
            </a:r>
          </a:p>
        </p:txBody>
      </p:sp>
      <p:grpSp>
        <p:nvGrpSpPr>
          <p:cNvPr id="3" name="Схема 2"/>
          <p:cNvGrpSpPr/>
          <p:nvPr/>
        </p:nvGrpSpPr>
        <p:grpSpPr>
          <a:xfrm>
            <a:off x="5715" y="643097"/>
            <a:ext cx="9132569" cy="6000430"/>
            <a:chOff x="5715" y="643097"/>
            <a:chExt cx="9132569" cy="6000430"/>
          </a:xfrm>
        </p:grpSpPr>
        <p:sp>
          <p:nvSpPr>
            <p:cNvPr id="4" name="Полилиния 3"/>
            <p:cNvSpPr/>
            <p:nvPr/>
          </p:nvSpPr>
          <p:spPr>
            <a:xfrm>
              <a:off x="1571615" y="699653"/>
              <a:ext cx="7566669" cy="45867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586742"/>
                <a:gd name="f7" fmla="val 7566667"/>
                <a:gd name="f8" fmla="val 1261136"/>
                <a:gd name="f9" fmla="val 6305531"/>
                <a:gd name="f10" fmla="val 6640005"/>
                <a:gd name="f11" fmla="val 4537918"/>
                <a:gd name="f12" fmla="val 6960779"/>
                <a:gd name="f13" fmla="val 4451013"/>
                <a:gd name="f14" fmla="val 7197288"/>
                <a:gd name="f15" fmla="val 4364107"/>
                <a:gd name="f16" fmla="val 7433796"/>
                <a:gd name="f17" fmla="val 4246239"/>
                <a:gd name="f18" fmla="val 7566665"/>
                <a:gd name="f19" fmla="val 4123336"/>
                <a:gd name="f20" fmla="val 2748890"/>
                <a:gd name="f21" fmla="val 1374445"/>
                <a:gd name="f22" fmla="val 7566666"/>
                <a:gd name="f23" fmla="val 1"/>
                <a:gd name="f24" fmla="val 4364108"/>
                <a:gd name="f25" fmla="val 132871"/>
                <a:gd name="f26" fmla="val 369379"/>
                <a:gd name="f27" fmla="val 605889"/>
                <a:gd name="f28" fmla="val 4586741"/>
                <a:gd name="f29" fmla="val 926663"/>
                <a:gd name="f30" fmla="val 1261138"/>
                <a:gd name="f31" fmla="+- 0 0 -90"/>
                <a:gd name="f32" fmla="*/ f3 1 4586742"/>
                <a:gd name="f33" fmla="*/ f4 1 7566667"/>
                <a:gd name="f34" fmla="+- f7 0 f5"/>
                <a:gd name="f35" fmla="+- f6 0 f5"/>
                <a:gd name="f36" fmla="*/ f31 f0 1"/>
                <a:gd name="f37" fmla="*/ f35 1 4586742"/>
                <a:gd name="f38" fmla="*/ f34 1 7566667"/>
                <a:gd name="f39" fmla="*/ 764472 f35 1"/>
                <a:gd name="f40" fmla="*/ 0 f34 1"/>
                <a:gd name="f41" fmla="*/ 3822270 f35 1"/>
                <a:gd name="f42" fmla="*/ 4362833 f35 1"/>
                <a:gd name="f43" fmla="*/ 223909 f34 1"/>
                <a:gd name="f44" fmla="*/ 4586741 f35 1"/>
                <a:gd name="f45" fmla="*/ 764473 f34 1"/>
                <a:gd name="f46" fmla="*/ 4586742 f35 1"/>
                <a:gd name="f47" fmla="*/ 7566667 f34 1"/>
                <a:gd name="f48" fmla="*/ 0 f35 1"/>
                <a:gd name="f49" fmla="*/ 764472 f34 1"/>
                <a:gd name="f50" fmla="*/ 223909 f35 1"/>
                <a:gd name="f51" fmla="*/ 764473 f35 1"/>
                <a:gd name="f52" fmla="*/ 1 f34 1"/>
                <a:gd name="f53" fmla="*/ f36 1 f2"/>
                <a:gd name="f54" fmla="*/ f39 1 4586742"/>
                <a:gd name="f55" fmla="*/ f40 1 7566667"/>
                <a:gd name="f56" fmla="*/ f41 1 4586742"/>
                <a:gd name="f57" fmla="*/ f42 1 4586742"/>
                <a:gd name="f58" fmla="*/ f43 1 7566667"/>
                <a:gd name="f59" fmla="*/ f44 1 4586742"/>
                <a:gd name="f60" fmla="*/ f45 1 7566667"/>
                <a:gd name="f61" fmla="*/ f46 1 4586742"/>
                <a:gd name="f62" fmla="*/ f47 1 7566667"/>
                <a:gd name="f63" fmla="*/ f48 1 4586742"/>
                <a:gd name="f64" fmla="*/ f49 1 7566667"/>
                <a:gd name="f65" fmla="*/ f50 1 4586742"/>
                <a:gd name="f66" fmla="*/ f51 1 4586742"/>
                <a:gd name="f67" fmla="*/ f52 1 7566667"/>
                <a:gd name="f68" fmla="*/ f5 1 f37"/>
                <a:gd name="f69" fmla="*/ f6 1 f37"/>
                <a:gd name="f70" fmla="*/ f5 1 f38"/>
                <a:gd name="f71" fmla="*/ f7 1 f38"/>
                <a:gd name="f72" fmla="+- f53 0 f1"/>
                <a:gd name="f73" fmla="*/ f54 1 f37"/>
                <a:gd name="f74" fmla="*/ f55 1 f38"/>
                <a:gd name="f75" fmla="*/ f56 1 f37"/>
                <a:gd name="f76" fmla="*/ f57 1 f37"/>
                <a:gd name="f77" fmla="*/ f58 1 f38"/>
                <a:gd name="f78" fmla="*/ f59 1 f37"/>
                <a:gd name="f79" fmla="*/ f60 1 f38"/>
                <a:gd name="f80" fmla="*/ f61 1 f37"/>
                <a:gd name="f81" fmla="*/ f62 1 f38"/>
                <a:gd name="f82" fmla="*/ f63 1 f37"/>
                <a:gd name="f83" fmla="*/ f64 1 f38"/>
                <a:gd name="f84" fmla="*/ f65 1 f37"/>
                <a:gd name="f85" fmla="*/ f66 1 f37"/>
                <a:gd name="f86" fmla="*/ f67 1 f38"/>
                <a:gd name="f87" fmla="*/ f68 f32 1"/>
                <a:gd name="f88" fmla="*/ f69 f32 1"/>
                <a:gd name="f89" fmla="*/ f71 f33 1"/>
                <a:gd name="f90" fmla="*/ f70 f33 1"/>
                <a:gd name="f91" fmla="*/ f73 f32 1"/>
                <a:gd name="f92" fmla="*/ f74 f33 1"/>
                <a:gd name="f93" fmla="*/ f75 f32 1"/>
                <a:gd name="f94" fmla="*/ f76 f32 1"/>
                <a:gd name="f95" fmla="*/ f77 f33 1"/>
                <a:gd name="f96" fmla="*/ f78 f32 1"/>
                <a:gd name="f97" fmla="*/ f79 f33 1"/>
                <a:gd name="f98" fmla="*/ f80 f32 1"/>
                <a:gd name="f99" fmla="*/ f81 f33 1"/>
                <a:gd name="f100" fmla="*/ f82 f32 1"/>
                <a:gd name="f101" fmla="*/ f83 f33 1"/>
                <a:gd name="f102" fmla="*/ f84 f32 1"/>
                <a:gd name="f103" fmla="*/ f85 f32 1"/>
                <a:gd name="f104" fmla="*/ f86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72">
                  <a:pos x="f91" y="f92"/>
                </a:cxn>
                <a:cxn ang="f72">
                  <a:pos x="f93" y="f92"/>
                </a:cxn>
                <a:cxn ang="f72">
                  <a:pos x="f94" y="f95"/>
                </a:cxn>
                <a:cxn ang="f72">
                  <a:pos x="f96" y="f97"/>
                </a:cxn>
                <a:cxn ang="f72">
                  <a:pos x="f98" y="f99"/>
                </a:cxn>
                <a:cxn ang="f72">
                  <a:pos x="f98" y="f99"/>
                </a:cxn>
                <a:cxn ang="f72">
                  <a:pos x="f98" y="f99"/>
                </a:cxn>
                <a:cxn ang="f72">
                  <a:pos x="f100" y="f99"/>
                </a:cxn>
                <a:cxn ang="f72">
                  <a:pos x="f100" y="f99"/>
                </a:cxn>
                <a:cxn ang="f72">
                  <a:pos x="f100" y="f99"/>
                </a:cxn>
                <a:cxn ang="f72">
                  <a:pos x="f100" y="f101"/>
                </a:cxn>
                <a:cxn ang="f72">
                  <a:pos x="f102" y="f95"/>
                </a:cxn>
                <a:cxn ang="f72">
                  <a:pos x="f103" y="f104"/>
                </a:cxn>
                <a:cxn ang="f72">
                  <a:pos x="f91" y="f92"/>
                </a:cxn>
              </a:cxnLst>
              <a:rect l="f87" t="f90" r="f88" b="f89"/>
              <a:pathLst>
                <a:path w="4586742" h="7566667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12"/>
                    <a:pt x="f13" y="f14"/>
                  </a:cubicBezTo>
                  <a:cubicBezTo>
                    <a:pt x="f15" y="f16"/>
                    <a:pt x="f17" y="f18"/>
                    <a:pt x="f19" y="f18"/>
                  </a:cubicBezTo>
                  <a:cubicBezTo>
                    <a:pt x="f20" y="f18"/>
                    <a:pt x="f21" y="f22"/>
                    <a:pt x="f5" y="f22"/>
                  </a:cubicBezTo>
                  <a:lnTo>
                    <a:pt x="f5" y="f22"/>
                  </a:lnTo>
                  <a:lnTo>
                    <a:pt x="f5" y="f22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5" y="f23"/>
                  </a:lnTo>
                  <a:lnTo>
                    <a:pt x="f19" y="f23"/>
                  </a:lnTo>
                  <a:cubicBezTo>
                    <a:pt x="f17" y="f23"/>
                    <a:pt x="f24" y="f25"/>
                    <a:pt x="f13" y="f26"/>
                  </a:cubicBezTo>
                  <a:cubicBezTo>
                    <a:pt x="f11" y="f27"/>
                    <a:pt x="f28" y="f29"/>
                    <a:pt x="f28" y="f30"/>
                  </a:cubicBezTo>
                  <a:lnTo>
                    <a:pt x="f6" y="f8"/>
                  </a:lnTo>
                  <a:close/>
                </a:path>
              </a:pathLst>
            </a:custGeom>
            <a:solidFill>
              <a:srgbClr val="D0D8E8">
                <a:alpha val="90000"/>
              </a:srgbClr>
            </a:solidFill>
            <a:ln w="25402">
              <a:solidFill>
                <a:srgbClr val="D0D8E8">
                  <a:alpha val="90000"/>
                </a:srgbClr>
              </a:solidFill>
              <a:prstDash val="solid"/>
            </a:ln>
          </p:spPr>
          <p:txBody>
            <a:bodyPr vert="horz" wrap="square" lIns="247646" tIns="347728" rIns="471556" bIns="347728" anchor="ctr" anchorCtr="0" compatLnSpc="1"/>
            <a:lstStyle/>
            <a:p>
              <a:pPr marL="228600" marR="0" lvl="1" indent="-228600" algn="l" defTabSz="12001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Гл. 1. Основы конституционного строя</a:t>
              </a:r>
            </a:p>
            <a:p>
              <a:pPr marL="228600" marR="0" lvl="1" indent="-228600" algn="l" defTabSz="12001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Гл. 2. Права и свободы человека и гражданина</a:t>
              </a:r>
            </a:p>
            <a:p>
              <a:pPr marL="228600" marR="0" lvl="1" indent="-228600" algn="l" defTabSz="12001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Гл. 3. Федеративное устройство</a:t>
              </a:r>
            </a:p>
            <a:p>
              <a:pPr marL="228600" marR="0" lvl="1" indent="-228600" algn="l" defTabSz="12001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Гл. 4. Президент РФ</a:t>
              </a:r>
            </a:p>
            <a:p>
              <a:pPr marL="228600" marR="0" lvl="1" indent="-228600" algn="l" defTabSz="12001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Гл. 5. Федеральное Собрание</a:t>
              </a:r>
            </a:p>
            <a:p>
              <a:pPr marL="228600" marR="0" lvl="1" indent="-228600" algn="l" defTabSz="12001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Гл. 6. Правительство РФ</a:t>
              </a:r>
            </a:p>
            <a:p>
              <a:pPr marL="228600" marR="0" lvl="1" indent="-228600" algn="l" defTabSz="12001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Гл. 7. Судебная власть</a:t>
              </a:r>
            </a:p>
            <a:p>
              <a:pPr marL="228600" marR="0" lvl="1" indent="-228600" algn="l" defTabSz="12001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Гл. 8. Местное самоуправление</a:t>
              </a:r>
            </a:p>
            <a:p>
              <a:pPr marL="228600" marR="0" lvl="1" indent="-228600" algn="l" defTabSz="12001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7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Гл. 9. Конституционные поправки и пересмотр Конституции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5715" y="643097"/>
              <a:ext cx="1565891" cy="46998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65895"/>
                <a:gd name="f7" fmla="val 4699839"/>
                <a:gd name="f8" fmla="val 260988"/>
                <a:gd name="f9" fmla="val 191770"/>
                <a:gd name="f10" fmla="val 27497"/>
                <a:gd name="f11" fmla="val 125386"/>
                <a:gd name="f12" fmla="val 76442"/>
                <a:gd name="f13" fmla="val 125387"/>
                <a:gd name="f14" fmla="val 1"/>
                <a:gd name="f15" fmla="val 260989"/>
                <a:gd name="f16" fmla="val 1304907"/>
                <a:gd name="f17" fmla="val 1374125"/>
                <a:gd name="f18" fmla="val 1440509"/>
                <a:gd name="f19" fmla="val 1489453"/>
                <a:gd name="f20" fmla="val 1538398"/>
                <a:gd name="f21" fmla="val 1565894"/>
                <a:gd name="f22" fmla="val 1653610"/>
                <a:gd name="f23" fmla="val 3046230"/>
                <a:gd name="f24" fmla="val 4438851"/>
                <a:gd name="f25" fmla="val 4508069"/>
                <a:gd name="f26" fmla="val 4574453"/>
                <a:gd name="f27" fmla="val 4623397"/>
                <a:gd name="f28" fmla="val 1440508"/>
                <a:gd name="f29" fmla="val 4672342"/>
                <a:gd name="f30" fmla="val 4574452"/>
                <a:gd name="f31" fmla="val 4438850"/>
                <a:gd name="f32" fmla="val 3046229"/>
                <a:gd name="f33" fmla="val 1653609"/>
                <a:gd name="f34" fmla="+- 0 0 -90"/>
                <a:gd name="f35" fmla="*/ f3 1 1565895"/>
                <a:gd name="f36" fmla="*/ f4 1 4699839"/>
                <a:gd name="f37" fmla="+- f7 0 f5"/>
                <a:gd name="f38" fmla="+- f6 0 f5"/>
                <a:gd name="f39" fmla="*/ f34 f0 1"/>
                <a:gd name="f40" fmla="*/ f38 1 1565895"/>
                <a:gd name="f41" fmla="*/ f37 1 4699839"/>
                <a:gd name="f42" fmla="*/ 0 f38 1"/>
                <a:gd name="f43" fmla="*/ 260988 f37 1"/>
                <a:gd name="f44" fmla="*/ 76442 f38 1"/>
                <a:gd name="f45" fmla="*/ 76442 f37 1"/>
                <a:gd name="f46" fmla="*/ 260989 f38 1"/>
                <a:gd name="f47" fmla="*/ 1 f37 1"/>
                <a:gd name="f48" fmla="*/ 1304907 f38 1"/>
                <a:gd name="f49" fmla="*/ 0 f37 1"/>
                <a:gd name="f50" fmla="*/ 1489453 f38 1"/>
                <a:gd name="f51" fmla="*/ 1565894 f38 1"/>
                <a:gd name="f52" fmla="*/ 260989 f37 1"/>
                <a:gd name="f53" fmla="*/ 1565895 f38 1"/>
                <a:gd name="f54" fmla="*/ 4438851 f37 1"/>
                <a:gd name="f55" fmla="*/ 4623397 f37 1"/>
                <a:gd name="f56" fmla="*/ 4699839 f37 1"/>
                <a:gd name="f57" fmla="*/ 260988 f38 1"/>
                <a:gd name="f58" fmla="*/ 1 f38 1"/>
                <a:gd name="f59" fmla="*/ 4438850 f37 1"/>
                <a:gd name="f60" fmla="*/ f39 1 f2"/>
                <a:gd name="f61" fmla="*/ f42 1 1565895"/>
                <a:gd name="f62" fmla="*/ f43 1 4699839"/>
                <a:gd name="f63" fmla="*/ f44 1 1565895"/>
                <a:gd name="f64" fmla="*/ f45 1 4699839"/>
                <a:gd name="f65" fmla="*/ f46 1 1565895"/>
                <a:gd name="f66" fmla="*/ f47 1 4699839"/>
                <a:gd name="f67" fmla="*/ f48 1 1565895"/>
                <a:gd name="f68" fmla="*/ f49 1 4699839"/>
                <a:gd name="f69" fmla="*/ f50 1 1565895"/>
                <a:gd name="f70" fmla="*/ f51 1 1565895"/>
                <a:gd name="f71" fmla="*/ f52 1 4699839"/>
                <a:gd name="f72" fmla="*/ f53 1 1565895"/>
                <a:gd name="f73" fmla="*/ f54 1 4699839"/>
                <a:gd name="f74" fmla="*/ f55 1 4699839"/>
                <a:gd name="f75" fmla="*/ f56 1 4699839"/>
                <a:gd name="f76" fmla="*/ f57 1 1565895"/>
                <a:gd name="f77" fmla="*/ f58 1 1565895"/>
                <a:gd name="f78" fmla="*/ f59 1 4699839"/>
                <a:gd name="f79" fmla="*/ f5 1 f40"/>
                <a:gd name="f80" fmla="*/ f6 1 f40"/>
                <a:gd name="f81" fmla="*/ f5 1 f41"/>
                <a:gd name="f82" fmla="*/ f7 1 f41"/>
                <a:gd name="f83" fmla="+- f60 0 f1"/>
                <a:gd name="f84" fmla="*/ f61 1 f40"/>
                <a:gd name="f85" fmla="*/ f62 1 f41"/>
                <a:gd name="f86" fmla="*/ f63 1 f40"/>
                <a:gd name="f87" fmla="*/ f64 1 f41"/>
                <a:gd name="f88" fmla="*/ f65 1 f40"/>
                <a:gd name="f89" fmla="*/ f66 1 f41"/>
                <a:gd name="f90" fmla="*/ f67 1 f40"/>
                <a:gd name="f91" fmla="*/ f68 1 f41"/>
                <a:gd name="f92" fmla="*/ f69 1 f40"/>
                <a:gd name="f93" fmla="*/ f70 1 f40"/>
                <a:gd name="f94" fmla="*/ f71 1 f41"/>
                <a:gd name="f95" fmla="*/ f72 1 f40"/>
                <a:gd name="f96" fmla="*/ f73 1 f41"/>
                <a:gd name="f97" fmla="*/ f74 1 f41"/>
                <a:gd name="f98" fmla="*/ f75 1 f41"/>
                <a:gd name="f99" fmla="*/ f76 1 f40"/>
                <a:gd name="f100" fmla="*/ f77 1 f40"/>
                <a:gd name="f101" fmla="*/ f78 1 f41"/>
                <a:gd name="f102" fmla="*/ f79 f35 1"/>
                <a:gd name="f103" fmla="*/ f80 f35 1"/>
                <a:gd name="f104" fmla="*/ f82 f36 1"/>
                <a:gd name="f105" fmla="*/ f81 f36 1"/>
                <a:gd name="f106" fmla="*/ f84 f35 1"/>
                <a:gd name="f107" fmla="*/ f85 f36 1"/>
                <a:gd name="f108" fmla="*/ f86 f35 1"/>
                <a:gd name="f109" fmla="*/ f87 f36 1"/>
                <a:gd name="f110" fmla="*/ f88 f35 1"/>
                <a:gd name="f111" fmla="*/ f89 f36 1"/>
                <a:gd name="f112" fmla="*/ f90 f35 1"/>
                <a:gd name="f113" fmla="*/ f91 f36 1"/>
                <a:gd name="f114" fmla="*/ f92 f35 1"/>
                <a:gd name="f115" fmla="*/ f93 f35 1"/>
                <a:gd name="f116" fmla="*/ f94 f36 1"/>
                <a:gd name="f117" fmla="*/ f95 f35 1"/>
                <a:gd name="f118" fmla="*/ f96 f36 1"/>
                <a:gd name="f119" fmla="*/ f97 f36 1"/>
                <a:gd name="f120" fmla="*/ f98 f36 1"/>
                <a:gd name="f121" fmla="*/ f99 f35 1"/>
                <a:gd name="f122" fmla="*/ f100 f35 1"/>
                <a:gd name="f123" fmla="*/ f101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3">
                  <a:pos x="f106" y="f107"/>
                </a:cxn>
                <a:cxn ang="f83">
                  <a:pos x="f108" y="f109"/>
                </a:cxn>
                <a:cxn ang="f83">
                  <a:pos x="f110" y="f111"/>
                </a:cxn>
                <a:cxn ang="f83">
                  <a:pos x="f112" y="f113"/>
                </a:cxn>
                <a:cxn ang="f83">
                  <a:pos x="f114" y="f109"/>
                </a:cxn>
                <a:cxn ang="f83">
                  <a:pos x="f115" y="f116"/>
                </a:cxn>
                <a:cxn ang="f83">
                  <a:pos x="f117" y="f118"/>
                </a:cxn>
                <a:cxn ang="f83">
                  <a:pos x="f114" y="f119"/>
                </a:cxn>
                <a:cxn ang="f83">
                  <a:pos x="f112" y="f120"/>
                </a:cxn>
                <a:cxn ang="f83">
                  <a:pos x="f121" y="f120"/>
                </a:cxn>
                <a:cxn ang="f83">
                  <a:pos x="f108" y="f119"/>
                </a:cxn>
                <a:cxn ang="f83">
                  <a:pos x="f122" y="f123"/>
                </a:cxn>
                <a:cxn ang="f83">
                  <a:pos x="f106" y="f107"/>
                </a:cxn>
              </a:cxnLst>
              <a:rect l="f102" t="f105" r="f103" b="f104"/>
              <a:pathLst>
                <a:path w="1565895" h="4699839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3" y="f10"/>
                    <a:pt x="f9" y="f14"/>
                    <a:pt x="f15" y="f14"/>
                  </a:cubicBezTo>
                  <a:lnTo>
                    <a:pt x="f16" y="f5"/>
                  </a:lnTo>
                  <a:cubicBezTo>
                    <a:pt x="f17" y="f5"/>
                    <a:pt x="f18" y="f10"/>
                    <a:pt x="f19" y="f12"/>
                  </a:cubicBezTo>
                  <a:cubicBezTo>
                    <a:pt x="f20" y="f13"/>
                    <a:pt x="f21" y="f9"/>
                    <a:pt x="f21" y="f15"/>
                  </a:cubicBezTo>
                  <a:cubicBezTo>
                    <a:pt x="f21" y="f22"/>
                    <a:pt x="f6" y="f23"/>
                    <a:pt x="f6" y="f24"/>
                  </a:cubicBezTo>
                  <a:cubicBezTo>
                    <a:pt x="f6" y="f25"/>
                    <a:pt x="f20" y="f26"/>
                    <a:pt x="f19" y="f27"/>
                  </a:cubicBezTo>
                  <a:cubicBezTo>
                    <a:pt x="f28" y="f29"/>
                    <a:pt x="f17" y="f7"/>
                    <a:pt x="f16" y="f7"/>
                  </a:cubicBezTo>
                  <a:lnTo>
                    <a:pt x="f8" y="f7"/>
                  </a:lnTo>
                  <a:cubicBezTo>
                    <a:pt x="f9" y="f7"/>
                    <a:pt x="f11" y="f29"/>
                    <a:pt x="f12" y="f27"/>
                  </a:cubicBezTo>
                  <a:cubicBezTo>
                    <a:pt x="f10" y="f30"/>
                    <a:pt x="f5" y="f25"/>
                    <a:pt x="f14" y="f31"/>
                  </a:cubicBezTo>
                  <a:cubicBezTo>
                    <a:pt x="f14" y="f32"/>
                    <a:pt x="f5" y="f33"/>
                    <a:pt x="f5" y="f8"/>
                  </a:cubicBez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94547" tIns="135495" rIns="194547" bIns="135495" anchor="ctr" anchorCtr="1" compatLnSpc="1"/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3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Разд. </a:t>
              </a:r>
              <a:r>
                <a:rPr lang="en-US" sz="3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I</a:t>
              </a:r>
              <a:endParaRPr lang="ru-RU" sz="31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5715" y="5577931"/>
              <a:ext cx="8995446" cy="10655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995446"/>
                <a:gd name="f7" fmla="val 1065594"/>
                <a:gd name="f8" fmla="val 177603"/>
                <a:gd name="f9" fmla="val 130500"/>
                <a:gd name="f10" fmla="val 18712"/>
                <a:gd name="f11" fmla="val 85326"/>
                <a:gd name="f12" fmla="val 52019"/>
                <a:gd name="f13" fmla="val 8817843"/>
                <a:gd name="f14" fmla="val 8864946"/>
                <a:gd name="f15" fmla="val 8910120"/>
                <a:gd name="f16" fmla="val 8943427"/>
                <a:gd name="f17" fmla="val 8976734"/>
                <a:gd name="f18" fmla="val 887991"/>
                <a:gd name="f19" fmla="val 935094"/>
                <a:gd name="f20" fmla="val 980268"/>
                <a:gd name="f21" fmla="val 1013575"/>
                <a:gd name="f22" fmla="val 1046882"/>
                <a:gd name="f23" fmla="+- 0 0 -90"/>
                <a:gd name="f24" fmla="*/ f3 1 8995446"/>
                <a:gd name="f25" fmla="*/ f4 1 1065594"/>
                <a:gd name="f26" fmla="+- f7 0 f5"/>
                <a:gd name="f27" fmla="+- f6 0 f5"/>
                <a:gd name="f28" fmla="*/ f23 f0 1"/>
                <a:gd name="f29" fmla="*/ f27 1 8995446"/>
                <a:gd name="f30" fmla="*/ f26 1 1065594"/>
                <a:gd name="f31" fmla="*/ 0 f27 1"/>
                <a:gd name="f32" fmla="*/ 177603 f26 1"/>
                <a:gd name="f33" fmla="*/ 52019 f27 1"/>
                <a:gd name="f34" fmla="*/ 52019 f26 1"/>
                <a:gd name="f35" fmla="*/ 177603 f27 1"/>
                <a:gd name="f36" fmla="*/ 0 f26 1"/>
                <a:gd name="f37" fmla="*/ 8817843 f27 1"/>
                <a:gd name="f38" fmla="*/ 8943427 f27 1"/>
                <a:gd name="f39" fmla="*/ 8995446 f27 1"/>
                <a:gd name="f40" fmla="*/ 887991 f26 1"/>
                <a:gd name="f41" fmla="*/ 1013575 f26 1"/>
                <a:gd name="f42" fmla="*/ 1065594 f26 1"/>
                <a:gd name="f43" fmla="*/ f28 1 f2"/>
                <a:gd name="f44" fmla="*/ f31 1 8995446"/>
                <a:gd name="f45" fmla="*/ f32 1 1065594"/>
                <a:gd name="f46" fmla="*/ f33 1 8995446"/>
                <a:gd name="f47" fmla="*/ f34 1 1065594"/>
                <a:gd name="f48" fmla="*/ f35 1 8995446"/>
                <a:gd name="f49" fmla="*/ f36 1 1065594"/>
                <a:gd name="f50" fmla="*/ f37 1 8995446"/>
                <a:gd name="f51" fmla="*/ f38 1 8995446"/>
                <a:gd name="f52" fmla="*/ f39 1 8995446"/>
                <a:gd name="f53" fmla="*/ f40 1 1065594"/>
                <a:gd name="f54" fmla="*/ f41 1 1065594"/>
                <a:gd name="f55" fmla="*/ f42 1 1065594"/>
                <a:gd name="f56" fmla="*/ f5 1 f29"/>
                <a:gd name="f57" fmla="*/ f6 1 f29"/>
                <a:gd name="f58" fmla="*/ f5 1 f30"/>
                <a:gd name="f59" fmla="*/ f7 1 f30"/>
                <a:gd name="f60" fmla="+- f43 0 f1"/>
                <a:gd name="f61" fmla="*/ f44 1 f29"/>
                <a:gd name="f62" fmla="*/ f45 1 f30"/>
                <a:gd name="f63" fmla="*/ f46 1 f29"/>
                <a:gd name="f64" fmla="*/ f47 1 f30"/>
                <a:gd name="f65" fmla="*/ f48 1 f29"/>
                <a:gd name="f66" fmla="*/ f49 1 f30"/>
                <a:gd name="f67" fmla="*/ f50 1 f29"/>
                <a:gd name="f68" fmla="*/ f51 1 f29"/>
                <a:gd name="f69" fmla="*/ f52 1 f29"/>
                <a:gd name="f70" fmla="*/ f53 1 f30"/>
                <a:gd name="f71" fmla="*/ f54 1 f30"/>
                <a:gd name="f72" fmla="*/ f55 1 f30"/>
                <a:gd name="f73" fmla="*/ f56 f24 1"/>
                <a:gd name="f74" fmla="*/ f57 f24 1"/>
                <a:gd name="f75" fmla="*/ f59 f25 1"/>
                <a:gd name="f76" fmla="*/ f58 f25 1"/>
                <a:gd name="f77" fmla="*/ f61 f24 1"/>
                <a:gd name="f78" fmla="*/ f62 f25 1"/>
                <a:gd name="f79" fmla="*/ f63 f24 1"/>
                <a:gd name="f80" fmla="*/ f64 f25 1"/>
                <a:gd name="f81" fmla="*/ f65 f24 1"/>
                <a:gd name="f82" fmla="*/ f66 f25 1"/>
                <a:gd name="f83" fmla="*/ f67 f24 1"/>
                <a:gd name="f84" fmla="*/ f68 f24 1"/>
                <a:gd name="f85" fmla="*/ f69 f24 1"/>
                <a:gd name="f86" fmla="*/ f70 f25 1"/>
                <a:gd name="f87" fmla="*/ f71 f25 1"/>
                <a:gd name="f88" fmla="*/ f72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0">
                  <a:pos x="f77" y="f78"/>
                </a:cxn>
                <a:cxn ang="f60">
                  <a:pos x="f79" y="f80"/>
                </a:cxn>
                <a:cxn ang="f60">
                  <a:pos x="f81" y="f82"/>
                </a:cxn>
                <a:cxn ang="f60">
                  <a:pos x="f83" y="f82"/>
                </a:cxn>
                <a:cxn ang="f60">
                  <a:pos x="f84" y="f80"/>
                </a:cxn>
                <a:cxn ang="f60">
                  <a:pos x="f85" y="f78"/>
                </a:cxn>
                <a:cxn ang="f60">
                  <a:pos x="f85" y="f86"/>
                </a:cxn>
                <a:cxn ang="f60">
                  <a:pos x="f84" y="f87"/>
                </a:cxn>
                <a:cxn ang="f60">
                  <a:pos x="f83" y="f88"/>
                </a:cxn>
                <a:cxn ang="f60">
                  <a:pos x="f81" y="f88"/>
                </a:cxn>
                <a:cxn ang="f60">
                  <a:pos x="f79" y="f87"/>
                </a:cxn>
                <a:cxn ang="f60">
                  <a:pos x="f77" y="f86"/>
                </a:cxn>
                <a:cxn ang="f60">
                  <a:pos x="f77" y="f78"/>
                </a:cxn>
              </a:cxnLst>
              <a:rect l="f73" t="f76" r="f74" b="f75"/>
              <a:pathLst>
                <a:path w="8995446" h="1065594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9" y="f5"/>
                    <a:pt x="f8" y="f5"/>
                  </a:cubicBezTo>
                  <a:lnTo>
                    <a:pt x="f13" y="f5"/>
                  </a:lnTo>
                  <a:cubicBezTo>
                    <a:pt x="f14" y="f5"/>
                    <a:pt x="f15" y="f10"/>
                    <a:pt x="f16" y="f12"/>
                  </a:cubicBezTo>
                  <a:cubicBezTo>
                    <a:pt x="f17" y="f11"/>
                    <a:pt x="f6" y="f9"/>
                    <a:pt x="f6" y="f8"/>
                  </a:cubicBezTo>
                  <a:lnTo>
                    <a:pt x="f6" y="f18"/>
                  </a:lnTo>
                  <a:cubicBezTo>
                    <a:pt x="f6" y="f19"/>
                    <a:pt x="f17" y="f20"/>
                    <a:pt x="f16" y="f21"/>
                  </a:cubicBezTo>
                  <a:cubicBezTo>
                    <a:pt x="f15" y="f22"/>
                    <a:pt x="f14" y="f7"/>
                    <a:pt x="f13" y="f7"/>
                  </a:cubicBezTo>
                  <a:lnTo>
                    <a:pt x="f8" y="f7"/>
                  </a:lnTo>
                  <a:cubicBezTo>
                    <a:pt x="f9" y="f7"/>
                    <a:pt x="f11" y="f22"/>
                    <a:pt x="f12" y="f21"/>
                  </a:cubicBezTo>
                  <a:cubicBezTo>
                    <a:pt x="f10" y="f20"/>
                    <a:pt x="f5" y="f19"/>
                    <a:pt x="f5" y="f18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70124" tIns="111072" rIns="170124" bIns="111072" anchor="ctr" anchorCtr="1" compatLnSpc="1"/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3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Разд. </a:t>
              </a:r>
              <a:r>
                <a:rPr lang="en-US" sz="3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II</a:t>
              </a:r>
              <a:r>
                <a:rPr lang="ru-RU" sz="31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. Заключительные и переходные положения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ru-RU" b="1" u="sng"/>
              <a:t>Варианты модификации Конституции РФ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3667146"/>
          </a:xfrm>
        </p:spPr>
        <p:txBody>
          <a:bodyPr/>
          <a:lstStyle/>
          <a:p>
            <a:pPr lvl="0">
              <a:buFont typeface="Wingdings" pitchFamily="2"/>
              <a:buChar char="ü"/>
            </a:pPr>
            <a:endParaRPr lang="ru-RU" sz="4000"/>
          </a:p>
          <a:p>
            <a:pPr lvl="0">
              <a:buFont typeface="Wingdings" pitchFamily="2"/>
              <a:buChar char="ü"/>
            </a:pPr>
            <a:r>
              <a:rPr lang="ru-RU" sz="4000"/>
              <a:t>пересмотр</a:t>
            </a:r>
          </a:p>
          <a:p>
            <a:pPr lvl="0">
              <a:buFont typeface="Wingdings" pitchFamily="2"/>
              <a:buChar char="ü"/>
            </a:pPr>
            <a:r>
              <a:rPr lang="ru-RU" sz="4000"/>
              <a:t>поправки</a:t>
            </a:r>
          </a:p>
          <a:p>
            <a:pPr lvl="0">
              <a:buFont typeface="Wingdings" pitchFamily="2"/>
              <a:buChar char="ü"/>
            </a:pPr>
            <a:r>
              <a:rPr lang="ru-RU" sz="4000"/>
              <a:t>изменения  </a:t>
            </a:r>
          </a:p>
          <a:p>
            <a:pPr lvl="0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357164"/>
            <a:ext cx="7772400" cy="1957410"/>
          </a:xfrm>
        </p:spPr>
        <p:txBody>
          <a:bodyPr anchorCtr="1"/>
          <a:lstStyle/>
          <a:p>
            <a:pPr lvl="0" algn="ctr"/>
            <a:r>
              <a:rPr lang="ru-RU" b="1"/>
              <a:t>Субъекты законодательной инициативы по модификации Конституции РФ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142847" y="2357432"/>
            <a:ext cx="9001088" cy="4310060"/>
          </a:xfrm>
        </p:spPr>
        <p:txBody>
          <a:bodyPr/>
          <a:lstStyle/>
          <a:p>
            <a:pPr lvl="0" algn="just">
              <a:buFont typeface="Wingdings" pitchFamily="2"/>
              <a:buChar char="ü"/>
            </a:pPr>
            <a:r>
              <a:rPr lang="ru-RU" sz="3200"/>
              <a:t>Президент РФ</a:t>
            </a:r>
          </a:p>
          <a:p>
            <a:pPr lvl="0" algn="just">
              <a:buFont typeface="Wingdings" pitchFamily="2"/>
              <a:buChar char="ü"/>
            </a:pPr>
            <a:r>
              <a:rPr lang="ru-RU" sz="3200"/>
              <a:t>Совет Федерации</a:t>
            </a:r>
          </a:p>
          <a:p>
            <a:pPr lvl="0" algn="just">
              <a:buFont typeface="Wingdings" pitchFamily="2"/>
              <a:buChar char="ü"/>
            </a:pPr>
            <a:r>
              <a:rPr lang="ru-RU" sz="3200"/>
              <a:t>Государственная Дума</a:t>
            </a:r>
          </a:p>
          <a:p>
            <a:pPr lvl="0" algn="just">
              <a:buFont typeface="Wingdings" pitchFamily="2"/>
              <a:buChar char="ü"/>
            </a:pPr>
            <a:r>
              <a:rPr lang="ru-RU" sz="3200"/>
              <a:t>Правительство РФ</a:t>
            </a:r>
          </a:p>
          <a:p>
            <a:pPr lvl="0" algn="just">
              <a:buFont typeface="Wingdings" pitchFamily="2"/>
              <a:buChar char="ü"/>
            </a:pPr>
            <a:r>
              <a:rPr lang="ru-RU" sz="3200"/>
              <a:t>законодательные (представительные) органы субъектов РФ</a:t>
            </a:r>
          </a:p>
          <a:p>
            <a:pPr lvl="0" algn="just">
              <a:buFont typeface="Wingdings" pitchFamily="2"/>
              <a:buChar char="ü"/>
            </a:pPr>
            <a:r>
              <a:rPr lang="ru-RU" sz="3200"/>
              <a:t>группа численностью ≥ 1/5 членов Совета Федерации или депутатов ГД</a:t>
            </a:r>
          </a:p>
          <a:p>
            <a:pPr lvl="0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85722" y="71414"/>
            <a:ext cx="8572564" cy="846158"/>
          </a:xfrm>
        </p:spPr>
        <p:txBody>
          <a:bodyPr anchorCtr="1"/>
          <a:lstStyle/>
          <a:p>
            <a:pPr lvl="0" algn="ctr"/>
            <a:r>
              <a:rPr lang="ru-RU" b="1"/>
              <a:t>Процесс пересмотра Конституции РФ</a:t>
            </a:r>
          </a:p>
        </p:txBody>
      </p:sp>
      <p:grpSp>
        <p:nvGrpSpPr>
          <p:cNvPr id="3" name="Схема 2"/>
          <p:cNvGrpSpPr/>
          <p:nvPr/>
        </p:nvGrpSpPr>
        <p:grpSpPr>
          <a:xfrm>
            <a:off x="0" y="861575"/>
            <a:ext cx="9144000" cy="5706358"/>
            <a:chOff x="0" y="861575"/>
            <a:chExt cx="9144000" cy="5706358"/>
          </a:xfrm>
        </p:grpSpPr>
        <p:sp>
          <p:nvSpPr>
            <p:cNvPr id="4" name="Полилиния 3"/>
            <p:cNvSpPr/>
            <p:nvPr/>
          </p:nvSpPr>
          <p:spPr>
            <a:xfrm>
              <a:off x="9" y="861575"/>
              <a:ext cx="9143981" cy="5352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3978"/>
                <a:gd name="f7" fmla="val 535261"/>
                <a:gd name="f8" fmla="val 53526"/>
                <a:gd name="f9" fmla="val 39330"/>
                <a:gd name="f10" fmla="val 5639"/>
                <a:gd name="f11" fmla="val 25715"/>
                <a:gd name="f12" fmla="val 15677"/>
                <a:gd name="f13" fmla="val 9090452"/>
                <a:gd name="f14" fmla="val 9104648"/>
                <a:gd name="f15" fmla="val 9118263"/>
                <a:gd name="f16" fmla="val 9128301"/>
                <a:gd name="f17" fmla="val 9138339"/>
                <a:gd name="f18" fmla="val 481735"/>
                <a:gd name="f19" fmla="val 495931"/>
                <a:gd name="f20" fmla="val 509546"/>
                <a:gd name="f21" fmla="val 519584"/>
                <a:gd name="f22" fmla="val 529622"/>
                <a:gd name="f23" fmla="+- 0 0 -90"/>
                <a:gd name="f24" fmla="*/ f3 1 9143978"/>
                <a:gd name="f25" fmla="*/ f4 1 535261"/>
                <a:gd name="f26" fmla="+- f7 0 f5"/>
                <a:gd name="f27" fmla="+- f6 0 f5"/>
                <a:gd name="f28" fmla="*/ f23 f0 1"/>
                <a:gd name="f29" fmla="*/ f27 1 9143978"/>
                <a:gd name="f30" fmla="*/ f26 1 535261"/>
                <a:gd name="f31" fmla="*/ 0 f27 1"/>
                <a:gd name="f32" fmla="*/ 53526 f26 1"/>
                <a:gd name="f33" fmla="*/ 15677 f27 1"/>
                <a:gd name="f34" fmla="*/ 15677 f26 1"/>
                <a:gd name="f35" fmla="*/ 53526 f27 1"/>
                <a:gd name="f36" fmla="*/ 0 f26 1"/>
                <a:gd name="f37" fmla="*/ 9090452 f27 1"/>
                <a:gd name="f38" fmla="*/ 9128301 f27 1"/>
                <a:gd name="f39" fmla="*/ 9143978 f27 1"/>
                <a:gd name="f40" fmla="*/ 481735 f26 1"/>
                <a:gd name="f41" fmla="*/ 519584 f26 1"/>
                <a:gd name="f42" fmla="*/ 535261 f26 1"/>
                <a:gd name="f43" fmla="*/ f28 1 f2"/>
                <a:gd name="f44" fmla="*/ f31 1 9143978"/>
                <a:gd name="f45" fmla="*/ f32 1 535261"/>
                <a:gd name="f46" fmla="*/ f33 1 9143978"/>
                <a:gd name="f47" fmla="*/ f34 1 535261"/>
                <a:gd name="f48" fmla="*/ f35 1 9143978"/>
                <a:gd name="f49" fmla="*/ f36 1 535261"/>
                <a:gd name="f50" fmla="*/ f37 1 9143978"/>
                <a:gd name="f51" fmla="*/ f38 1 9143978"/>
                <a:gd name="f52" fmla="*/ f39 1 9143978"/>
                <a:gd name="f53" fmla="*/ f40 1 535261"/>
                <a:gd name="f54" fmla="*/ f41 1 535261"/>
                <a:gd name="f55" fmla="*/ f42 1 535261"/>
                <a:gd name="f56" fmla="*/ f5 1 f29"/>
                <a:gd name="f57" fmla="*/ f6 1 f29"/>
                <a:gd name="f58" fmla="*/ f5 1 f30"/>
                <a:gd name="f59" fmla="*/ f7 1 f30"/>
                <a:gd name="f60" fmla="+- f43 0 f1"/>
                <a:gd name="f61" fmla="*/ f44 1 f29"/>
                <a:gd name="f62" fmla="*/ f45 1 f30"/>
                <a:gd name="f63" fmla="*/ f46 1 f29"/>
                <a:gd name="f64" fmla="*/ f47 1 f30"/>
                <a:gd name="f65" fmla="*/ f48 1 f29"/>
                <a:gd name="f66" fmla="*/ f49 1 f30"/>
                <a:gd name="f67" fmla="*/ f50 1 f29"/>
                <a:gd name="f68" fmla="*/ f51 1 f29"/>
                <a:gd name="f69" fmla="*/ f52 1 f29"/>
                <a:gd name="f70" fmla="*/ f53 1 f30"/>
                <a:gd name="f71" fmla="*/ f54 1 f30"/>
                <a:gd name="f72" fmla="*/ f55 1 f30"/>
                <a:gd name="f73" fmla="*/ f56 f24 1"/>
                <a:gd name="f74" fmla="*/ f57 f24 1"/>
                <a:gd name="f75" fmla="*/ f59 f25 1"/>
                <a:gd name="f76" fmla="*/ f58 f25 1"/>
                <a:gd name="f77" fmla="*/ f61 f24 1"/>
                <a:gd name="f78" fmla="*/ f62 f25 1"/>
                <a:gd name="f79" fmla="*/ f63 f24 1"/>
                <a:gd name="f80" fmla="*/ f64 f25 1"/>
                <a:gd name="f81" fmla="*/ f65 f24 1"/>
                <a:gd name="f82" fmla="*/ f66 f25 1"/>
                <a:gd name="f83" fmla="*/ f67 f24 1"/>
                <a:gd name="f84" fmla="*/ f68 f24 1"/>
                <a:gd name="f85" fmla="*/ f69 f24 1"/>
                <a:gd name="f86" fmla="*/ f70 f25 1"/>
                <a:gd name="f87" fmla="*/ f71 f25 1"/>
                <a:gd name="f88" fmla="*/ f72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0">
                  <a:pos x="f77" y="f78"/>
                </a:cxn>
                <a:cxn ang="f60">
                  <a:pos x="f79" y="f80"/>
                </a:cxn>
                <a:cxn ang="f60">
                  <a:pos x="f81" y="f82"/>
                </a:cxn>
                <a:cxn ang="f60">
                  <a:pos x="f83" y="f82"/>
                </a:cxn>
                <a:cxn ang="f60">
                  <a:pos x="f84" y="f80"/>
                </a:cxn>
                <a:cxn ang="f60">
                  <a:pos x="f85" y="f78"/>
                </a:cxn>
                <a:cxn ang="f60">
                  <a:pos x="f85" y="f86"/>
                </a:cxn>
                <a:cxn ang="f60">
                  <a:pos x="f84" y="f87"/>
                </a:cxn>
                <a:cxn ang="f60">
                  <a:pos x="f83" y="f88"/>
                </a:cxn>
                <a:cxn ang="f60">
                  <a:pos x="f81" y="f88"/>
                </a:cxn>
                <a:cxn ang="f60">
                  <a:pos x="f79" y="f87"/>
                </a:cxn>
                <a:cxn ang="f60">
                  <a:pos x="f77" y="f86"/>
                </a:cxn>
                <a:cxn ang="f60">
                  <a:pos x="f77" y="f78"/>
                </a:cxn>
              </a:cxnLst>
              <a:rect l="f73" t="f76" r="f74" b="f75"/>
              <a:pathLst>
                <a:path w="9143978" h="535261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9" y="f5"/>
                    <a:pt x="f8" y="f5"/>
                  </a:cubicBezTo>
                  <a:lnTo>
                    <a:pt x="f13" y="f5"/>
                  </a:lnTo>
                  <a:cubicBezTo>
                    <a:pt x="f14" y="f5"/>
                    <a:pt x="f15" y="f10"/>
                    <a:pt x="f16" y="f12"/>
                  </a:cubicBezTo>
                  <a:cubicBezTo>
                    <a:pt x="f17" y="f11"/>
                    <a:pt x="f6" y="f9"/>
                    <a:pt x="f6" y="f8"/>
                  </a:cubicBezTo>
                  <a:lnTo>
                    <a:pt x="f6" y="f18"/>
                  </a:lnTo>
                  <a:cubicBezTo>
                    <a:pt x="f6" y="f19"/>
                    <a:pt x="f17" y="f20"/>
                    <a:pt x="f16" y="f21"/>
                  </a:cubicBezTo>
                  <a:cubicBezTo>
                    <a:pt x="f15" y="f22"/>
                    <a:pt x="f14" y="f7"/>
                    <a:pt x="f13" y="f7"/>
                  </a:cubicBezTo>
                  <a:lnTo>
                    <a:pt x="f8" y="f7"/>
                  </a:lnTo>
                  <a:cubicBezTo>
                    <a:pt x="f9" y="f7"/>
                    <a:pt x="f11" y="f22"/>
                    <a:pt x="f12" y="f21"/>
                  </a:cubicBezTo>
                  <a:cubicBezTo>
                    <a:pt x="f10" y="f20"/>
                    <a:pt x="f5" y="f19"/>
                    <a:pt x="f5" y="f18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8064A2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07112" tIns="107112" rIns="107112" bIns="107112" anchor="ctr" anchorCtr="1" compatLnSpc="1"/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законодательная инициатива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4451564" y="1430286"/>
              <a:ext cx="240871" cy="2007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0723"/>
                <a:gd name="f7" fmla="val 240867"/>
                <a:gd name="f8" fmla="val 160579"/>
                <a:gd name="f9" fmla="val 1"/>
                <a:gd name="f10" fmla="val 120434"/>
                <a:gd name="f11" fmla="val 100361"/>
                <a:gd name="f12" fmla="val 240866"/>
                <a:gd name="f13" fmla="val 40144"/>
                <a:gd name="f14" fmla="+- 0 0 -90"/>
                <a:gd name="f15" fmla="*/ f3 1 200723"/>
                <a:gd name="f16" fmla="*/ f4 1 240867"/>
                <a:gd name="f17" fmla="+- f7 0 f5"/>
                <a:gd name="f18" fmla="+- f6 0 f5"/>
                <a:gd name="f19" fmla="*/ f14 f0 1"/>
                <a:gd name="f20" fmla="*/ f18 1 200723"/>
                <a:gd name="f21" fmla="*/ f17 1 240867"/>
                <a:gd name="f22" fmla="*/ 0 f18 1"/>
                <a:gd name="f23" fmla="*/ 48173 f17 1"/>
                <a:gd name="f24" fmla="*/ 100362 f18 1"/>
                <a:gd name="f25" fmla="*/ 0 f17 1"/>
                <a:gd name="f26" fmla="*/ 200723 f18 1"/>
                <a:gd name="f27" fmla="*/ 120434 f17 1"/>
                <a:gd name="f28" fmla="*/ 240867 f17 1"/>
                <a:gd name="f29" fmla="*/ 192694 f17 1"/>
                <a:gd name="f30" fmla="*/ f19 1 f2"/>
                <a:gd name="f31" fmla="*/ f22 1 200723"/>
                <a:gd name="f32" fmla="*/ f23 1 240867"/>
                <a:gd name="f33" fmla="*/ f24 1 200723"/>
                <a:gd name="f34" fmla="*/ f25 1 240867"/>
                <a:gd name="f35" fmla="*/ f26 1 200723"/>
                <a:gd name="f36" fmla="*/ f27 1 240867"/>
                <a:gd name="f37" fmla="*/ f28 1 240867"/>
                <a:gd name="f38" fmla="*/ f29 1 24086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1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6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7"/>
                </a:cxn>
                <a:cxn ang="f43">
                  <a:pos x="f58" y="f59"/>
                </a:cxn>
                <a:cxn ang="f43">
                  <a:pos x="f60" y="f61"/>
                </a:cxn>
                <a:cxn ang="f43">
                  <a:pos x="f58" y="f62"/>
                </a:cxn>
                <a:cxn ang="f43">
                  <a:pos x="f58" y="f63"/>
                </a:cxn>
                <a:cxn ang="f43">
                  <a:pos x="f56" y="f63"/>
                </a:cxn>
                <a:cxn ang="f43">
                  <a:pos x="f56" y="f57"/>
                </a:cxn>
              </a:cxnLst>
              <a:rect l="f52" t="f55" r="f53" b="f54"/>
              <a:pathLst>
                <a:path w="200723" h="240867">
                  <a:moveTo>
                    <a:pt x="f8" y="f9"/>
                  </a:moveTo>
                  <a:lnTo>
                    <a:pt x="f8" y="f10"/>
                  </a:lnTo>
                  <a:lnTo>
                    <a:pt x="f6" y="f10"/>
                  </a:lnTo>
                  <a:lnTo>
                    <a:pt x="f11" y="f12"/>
                  </a:lnTo>
                  <a:lnTo>
                    <a:pt x="f5" y="f10"/>
                  </a:lnTo>
                  <a:lnTo>
                    <a:pt x="f13" y="f10"/>
                  </a:lnTo>
                  <a:lnTo>
                    <a:pt x="f13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79646"/>
            </a:solidFill>
            <a:ln w="25402">
              <a:solidFill>
                <a:srgbClr val="B66D31"/>
              </a:solidFill>
              <a:prstDash val="solid"/>
            </a:ln>
          </p:spPr>
          <p:txBody>
            <a:bodyPr vert="horz" wrap="square" lIns="48170" tIns="0" rIns="48170" bIns="60213" anchor="ctr" anchorCtr="1" compatLnSpc="1"/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9" y="1664464"/>
              <a:ext cx="9143981" cy="5352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3978"/>
                <a:gd name="f7" fmla="val 535261"/>
                <a:gd name="f8" fmla="val 53526"/>
                <a:gd name="f9" fmla="val 39330"/>
                <a:gd name="f10" fmla="val 5639"/>
                <a:gd name="f11" fmla="val 25715"/>
                <a:gd name="f12" fmla="val 15677"/>
                <a:gd name="f13" fmla="val 9090452"/>
                <a:gd name="f14" fmla="val 9104648"/>
                <a:gd name="f15" fmla="val 9118263"/>
                <a:gd name="f16" fmla="val 9128301"/>
                <a:gd name="f17" fmla="val 9138339"/>
                <a:gd name="f18" fmla="val 481735"/>
                <a:gd name="f19" fmla="val 495931"/>
                <a:gd name="f20" fmla="val 509546"/>
                <a:gd name="f21" fmla="val 519584"/>
                <a:gd name="f22" fmla="val 529622"/>
                <a:gd name="f23" fmla="+- 0 0 -90"/>
                <a:gd name="f24" fmla="*/ f3 1 9143978"/>
                <a:gd name="f25" fmla="*/ f4 1 535261"/>
                <a:gd name="f26" fmla="+- f7 0 f5"/>
                <a:gd name="f27" fmla="+- f6 0 f5"/>
                <a:gd name="f28" fmla="*/ f23 f0 1"/>
                <a:gd name="f29" fmla="*/ f27 1 9143978"/>
                <a:gd name="f30" fmla="*/ f26 1 535261"/>
                <a:gd name="f31" fmla="*/ 0 f27 1"/>
                <a:gd name="f32" fmla="*/ 53526 f26 1"/>
                <a:gd name="f33" fmla="*/ 15677 f27 1"/>
                <a:gd name="f34" fmla="*/ 15677 f26 1"/>
                <a:gd name="f35" fmla="*/ 53526 f27 1"/>
                <a:gd name="f36" fmla="*/ 0 f26 1"/>
                <a:gd name="f37" fmla="*/ 9090452 f27 1"/>
                <a:gd name="f38" fmla="*/ 9128301 f27 1"/>
                <a:gd name="f39" fmla="*/ 9143978 f27 1"/>
                <a:gd name="f40" fmla="*/ 481735 f26 1"/>
                <a:gd name="f41" fmla="*/ 519584 f26 1"/>
                <a:gd name="f42" fmla="*/ 535261 f26 1"/>
                <a:gd name="f43" fmla="*/ f28 1 f2"/>
                <a:gd name="f44" fmla="*/ f31 1 9143978"/>
                <a:gd name="f45" fmla="*/ f32 1 535261"/>
                <a:gd name="f46" fmla="*/ f33 1 9143978"/>
                <a:gd name="f47" fmla="*/ f34 1 535261"/>
                <a:gd name="f48" fmla="*/ f35 1 9143978"/>
                <a:gd name="f49" fmla="*/ f36 1 535261"/>
                <a:gd name="f50" fmla="*/ f37 1 9143978"/>
                <a:gd name="f51" fmla="*/ f38 1 9143978"/>
                <a:gd name="f52" fmla="*/ f39 1 9143978"/>
                <a:gd name="f53" fmla="*/ f40 1 535261"/>
                <a:gd name="f54" fmla="*/ f41 1 535261"/>
                <a:gd name="f55" fmla="*/ f42 1 535261"/>
                <a:gd name="f56" fmla="*/ f5 1 f29"/>
                <a:gd name="f57" fmla="*/ f6 1 f29"/>
                <a:gd name="f58" fmla="*/ f5 1 f30"/>
                <a:gd name="f59" fmla="*/ f7 1 f30"/>
                <a:gd name="f60" fmla="+- f43 0 f1"/>
                <a:gd name="f61" fmla="*/ f44 1 f29"/>
                <a:gd name="f62" fmla="*/ f45 1 f30"/>
                <a:gd name="f63" fmla="*/ f46 1 f29"/>
                <a:gd name="f64" fmla="*/ f47 1 f30"/>
                <a:gd name="f65" fmla="*/ f48 1 f29"/>
                <a:gd name="f66" fmla="*/ f49 1 f30"/>
                <a:gd name="f67" fmla="*/ f50 1 f29"/>
                <a:gd name="f68" fmla="*/ f51 1 f29"/>
                <a:gd name="f69" fmla="*/ f52 1 f29"/>
                <a:gd name="f70" fmla="*/ f53 1 f30"/>
                <a:gd name="f71" fmla="*/ f54 1 f30"/>
                <a:gd name="f72" fmla="*/ f55 1 f30"/>
                <a:gd name="f73" fmla="*/ f56 f24 1"/>
                <a:gd name="f74" fmla="*/ f57 f24 1"/>
                <a:gd name="f75" fmla="*/ f59 f25 1"/>
                <a:gd name="f76" fmla="*/ f58 f25 1"/>
                <a:gd name="f77" fmla="*/ f61 f24 1"/>
                <a:gd name="f78" fmla="*/ f62 f25 1"/>
                <a:gd name="f79" fmla="*/ f63 f24 1"/>
                <a:gd name="f80" fmla="*/ f64 f25 1"/>
                <a:gd name="f81" fmla="*/ f65 f24 1"/>
                <a:gd name="f82" fmla="*/ f66 f25 1"/>
                <a:gd name="f83" fmla="*/ f67 f24 1"/>
                <a:gd name="f84" fmla="*/ f68 f24 1"/>
                <a:gd name="f85" fmla="*/ f69 f24 1"/>
                <a:gd name="f86" fmla="*/ f70 f25 1"/>
                <a:gd name="f87" fmla="*/ f71 f25 1"/>
                <a:gd name="f88" fmla="*/ f72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0">
                  <a:pos x="f77" y="f78"/>
                </a:cxn>
                <a:cxn ang="f60">
                  <a:pos x="f79" y="f80"/>
                </a:cxn>
                <a:cxn ang="f60">
                  <a:pos x="f81" y="f82"/>
                </a:cxn>
                <a:cxn ang="f60">
                  <a:pos x="f83" y="f82"/>
                </a:cxn>
                <a:cxn ang="f60">
                  <a:pos x="f84" y="f80"/>
                </a:cxn>
                <a:cxn ang="f60">
                  <a:pos x="f85" y="f78"/>
                </a:cxn>
                <a:cxn ang="f60">
                  <a:pos x="f85" y="f86"/>
                </a:cxn>
                <a:cxn ang="f60">
                  <a:pos x="f84" y="f87"/>
                </a:cxn>
                <a:cxn ang="f60">
                  <a:pos x="f83" y="f88"/>
                </a:cxn>
                <a:cxn ang="f60">
                  <a:pos x="f81" y="f88"/>
                </a:cxn>
                <a:cxn ang="f60">
                  <a:pos x="f79" y="f87"/>
                </a:cxn>
                <a:cxn ang="f60">
                  <a:pos x="f77" y="f86"/>
                </a:cxn>
                <a:cxn ang="f60">
                  <a:pos x="f77" y="f78"/>
                </a:cxn>
              </a:cxnLst>
              <a:rect l="f73" t="f76" r="f74" b="f75"/>
              <a:pathLst>
                <a:path w="9143978" h="535261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9" y="f5"/>
                    <a:pt x="f8" y="f5"/>
                  </a:cubicBezTo>
                  <a:lnTo>
                    <a:pt x="f13" y="f5"/>
                  </a:lnTo>
                  <a:cubicBezTo>
                    <a:pt x="f14" y="f5"/>
                    <a:pt x="f15" y="f10"/>
                    <a:pt x="f16" y="f12"/>
                  </a:cubicBezTo>
                  <a:cubicBezTo>
                    <a:pt x="f17" y="f11"/>
                    <a:pt x="f6" y="f9"/>
                    <a:pt x="f6" y="f8"/>
                  </a:cubicBezTo>
                  <a:lnTo>
                    <a:pt x="f6" y="f18"/>
                  </a:lnTo>
                  <a:cubicBezTo>
                    <a:pt x="f6" y="f19"/>
                    <a:pt x="f17" y="f20"/>
                    <a:pt x="f16" y="f21"/>
                  </a:cubicBezTo>
                  <a:cubicBezTo>
                    <a:pt x="f15" y="f22"/>
                    <a:pt x="f14" y="f7"/>
                    <a:pt x="f13" y="f7"/>
                  </a:cubicBezTo>
                  <a:lnTo>
                    <a:pt x="f8" y="f7"/>
                  </a:lnTo>
                  <a:cubicBezTo>
                    <a:pt x="f9" y="f7"/>
                    <a:pt x="f11" y="f22"/>
                    <a:pt x="f12" y="f21"/>
                  </a:cubicBezTo>
                  <a:cubicBezTo>
                    <a:pt x="f10" y="f20"/>
                    <a:pt x="f5" y="f19"/>
                    <a:pt x="f5" y="f18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7160A8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07112" tIns="107112" rIns="107112" bIns="107112" anchor="ctr" anchorCtr="1" compatLnSpc="1"/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поддержка 3/5 голосов палат парламента</a:t>
              </a: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4451564" y="2233175"/>
              <a:ext cx="240871" cy="2007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0723"/>
                <a:gd name="f7" fmla="val 240867"/>
                <a:gd name="f8" fmla="val 160579"/>
                <a:gd name="f9" fmla="val 1"/>
                <a:gd name="f10" fmla="val 120434"/>
                <a:gd name="f11" fmla="val 100361"/>
                <a:gd name="f12" fmla="val 240866"/>
                <a:gd name="f13" fmla="val 40144"/>
                <a:gd name="f14" fmla="+- 0 0 -90"/>
                <a:gd name="f15" fmla="*/ f3 1 200723"/>
                <a:gd name="f16" fmla="*/ f4 1 240867"/>
                <a:gd name="f17" fmla="+- f7 0 f5"/>
                <a:gd name="f18" fmla="+- f6 0 f5"/>
                <a:gd name="f19" fmla="*/ f14 f0 1"/>
                <a:gd name="f20" fmla="*/ f18 1 200723"/>
                <a:gd name="f21" fmla="*/ f17 1 240867"/>
                <a:gd name="f22" fmla="*/ 0 f18 1"/>
                <a:gd name="f23" fmla="*/ 48173 f17 1"/>
                <a:gd name="f24" fmla="*/ 100362 f18 1"/>
                <a:gd name="f25" fmla="*/ 0 f17 1"/>
                <a:gd name="f26" fmla="*/ 200723 f18 1"/>
                <a:gd name="f27" fmla="*/ 120434 f17 1"/>
                <a:gd name="f28" fmla="*/ 240867 f17 1"/>
                <a:gd name="f29" fmla="*/ 192694 f17 1"/>
                <a:gd name="f30" fmla="*/ f19 1 f2"/>
                <a:gd name="f31" fmla="*/ f22 1 200723"/>
                <a:gd name="f32" fmla="*/ f23 1 240867"/>
                <a:gd name="f33" fmla="*/ f24 1 200723"/>
                <a:gd name="f34" fmla="*/ f25 1 240867"/>
                <a:gd name="f35" fmla="*/ f26 1 200723"/>
                <a:gd name="f36" fmla="*/ f27 1 240867"/>
                <a:gd name="f37" fmla="*/ f28 1 240867"/>
                <a:gd name="f38" fmla="*/ f29 1 24086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1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6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7"/>
                </a:cxn>
                <a:cxn ang="f43">
                  <a:pos x="f58" y="f59"/>
                </a:cxn>
                <a:cxn ang="f43">
                  <a:pos x="f60" y="f61"/>
                </a:cxn>
                <a:cxn ang="f43">
                  <a:pos x="f58" y="f62"/>
                </a:cxn>
                <a:cxn ang="f43">
                  <a:pos x="f58" y="f63"/>
                </a:cxn>
                <a:cxn ang="f43">
                  <a:pos x="f56" y="f63"/>
                </a:cxn>
                <a:cxn ang="f43">
                  <a:pos x="f56" y="f57"/>
                </a:cxn>
              </a:cxnLst>
              <a:rect l="f52" t="f55" r="f53" b="f54"/>
              <a:pathLst>
                <a:path w="200723" h="240867">
                  <a:moveTo>
                    <a:pt x="f8" y="f9"/>
                  </a:moveTo>
                  <a:lnTo>
                    <a:pt x="f8" y="f10"/>
                  </a:lnTo>
                  <a:lnTo>
                    <a:pt x="f6" y="f10"/>
                  </a:lnTo>
                  <a:lnTo>
                    <a:pt x="f11" y="f12"/>
                  </a:lnTo>
                  <a:lnTo>
                    <a:pt x="f5" y="f10"/>
                  </a:lnTo>
                  <a:lnTo>
                    <a:pt x="f13" y="f10"/>
                  </a:lnTo>
                  <a:lnTo>
                    <a:pt x="f13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79646"/>
            </a:solidFill>
            <a:ln w="25402">
              <a:solidFill>
                <a:srgbClr val="B66D31"/>
              </a:solidFill>
              <a:prstDash val="solid"/>
            </a:ln>
          </p:spPr>
          <p:txBody>
            <a:bodyPr vert="horz" wrap="square" lIns="48170" tIns="0" rIns="48170" bIns="60213" anchor="ctr" anchorCtr="1" compatLnSpc="1"/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9" y="2467352"/>
              <a:ext cx="9143981" cy="5352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3978"/>
                <a:gd name="f7" fmla="val 535261"/>
                <a:gd name="f8" fmla="val 53526"/>
                <a:gd name="f9" fmla="val 39330"/>
                <a:gd name="f10" fmla="val 5639"/>
                <a:gd name="f11" fmla="val 25715"/>
                <a:gd name="f12" fmla="val 15677"/>
                <a:gd name="f13" fmla="val 9090452"/>
                <a:gd name="f14" fmla="val 9104648"/>
                <a:gd name="f15" fmla="val 9118263"/>
                <a:gd name="f16" fmla="val 9128301"/>
                <a:gd name="f17" fmla="val 9138339"/>
                <a:gd name="f18" fmla="val 481735"/>
                <a:gd name="f19" fmla="val 495931"/>
                <a:gd name="f20" fmla="val 509546"/>
                <a:gd name="f21" fmla="val 519584"/>
                <a:gd name="f22" fmla="val 529622"/>
                <a:gd name="f23" fmla="+- 0 0 -90"/>
                <a:gd name="f24" fmla="*/ f3 1 9143978"/>
                <a:gd name="f25" fmla="*/ f4 1 535261"/>
                <a:gd name="f26" fmla="+- f7 0 f5"/>
                <a:gd name="f27" fmla="+- f6 0 f5"/>
                <a:gd name="f28" fmla="*/ f23 f0 1"/>
                <a:gd name="f29" fmla="*/ f27 1 9143978"/>
                <a:gd name="f30" fmla="*/ f26 1 535261"/>
                <a:gd name="f31" fmla="*/ 0 f27 1"/>
                <a:gd name="f32" fmla="*/ 53526 f26 1"/>
                <a:gd name="f33" fmla="*/ 15677 f27 1"/>
                <a:gd name="f34" fmla="*/ 15677 f26 1"/>
                <a:gd name="f35" fmla="*/ 53526 f27 1"/>
                <a:gd name="f36" fmla="*/ 0 f26 1"/>
                <a:gd name="f37" fmla="*/ 9090452 f27 1"/>
                <a:gd name="f38" fmla="*/ 9128301 f27 1"/>
                <a:gd name="f39" fmla="*/ 9143978 f27 1"/>
                <a:gd name="f40" fmla="*/ 481735 f26 1"/>
                <a:gd name="f41" fmla="*/ 519584 f26 1"/>
                <a:gd name="f42" fmla="*/ 535261 f26 1"/>
                <a:gd name="f43" fmla="*/ f28 1 f2"/>
                <a:gd name="f44" fmla="*/ f31 1 9143978"/>
                <a:gd name="f45" fmla="*/ f32 1 535261"/>
                <a:gd name="f46" fmla="*/ f33 1 9143978"/>
                <a:gd name="f47" fmla="*/ f34 1 535261"/>
                <a:gd name="f48" fmla="*/ f35 1 9143978"/>
                <a:gd name="f49" fmla="*/ f36 1 535261"/>
                <a:gd name="f50" fmla="*/ f37 1 9143978"/>
                <a:gd name="f51" fmla="*/ f38 1 9143978"/>
                <a:gd name="f52" fmla="*/ f39 1 9143978"/>
                <a:gd name="f53" fmla="*/ f40 1 535261"/>
                <a:gd name="f54" fmla="*/ f41 1 535261"/>
                <a:gd name="f55" fmla="*/ f42 1 535261"/>
                <a:gd name="f56" fmla="*/ f5 1 f29"/>
                <a:gd name="f57" fmla="*/ f6 1 f29"/>
                <a:gd name="f58" fmla="*/ f5 1 f30"/>
                <a:gd name="f59" fmla="*/ f7 1 f30"/>
                <a:gd name="f60" fmla="+- f43 0 f1"/>
                <a:gd name="f61" fmla="*/ f44 1 f29"/>
                <a:gd name="f62" fmla="*/ f45 1 f30"/>
                <a:gd name="f63" fmla="*/ f46 1 f29"/>
                <a:gd name="f64" fmla="*/ f47 1 f30"/>
                <a:gd name="f65" fmla="*/ f48 1 f29"/>
                <a:gd name="f66" fmla="*/ f49 1 f30"/>
                <a:gd name="f67" fmla="*/ f50 1 f29"/>
                <a:gd name="f68" fmla="*/ f51 1 f29"/>
                <a:gd name="f69" fmla="*/ f52 1 f29"/>
                <a:gd name="f70" fmla="*/ f53 1 f30"/>
                <a:gd name="f71" fmla="*/ f54 1 f30"/>
                <a:gd name="f72" fmla="*/ f55 1 f30"/>
                <a:gd name="f73" fmla="*/ f56 f24 1"/>
                <a:gd name="f74" fmla="*/ f57 f24 1"/>
                <a:gd name="f75" fmla="*/ f59 f25 1"/>
                <a:gd name="f76" fmla="*/ f58 f25 1"/>
                <a:gd name="f77" fmla="*/ f61 f24 1"/>
                <a:gd name="f78" fmla="*/ f62 f25 1"/>
                <a:gd name="f79" fmla="*/ f63 f24 1"/>
                <a:gd name="f80" fmla="*/ f64 f25 1"/>
                <a:gd name="f81" fmla="*/ f65 f24 1"/>
                <a:gd name="f82" fmla="*/ f66 f25 1"/>
                <a:gd name="f83" fmla="*/ f67 f24 1"/>
                <a:gd name="f84" fmla="*/ f68 f24 1"/>
                <a:gd name="f85" fmla="*/ f69 f24 1"/>
                <a:gd name="f86" fmla="*/ f70 f25 1"/>
                <a:gd name="f87" fmla="*/ f71 f25 1"/>
                <a:gd name="f88" fmla="*/ f72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0">
                  <a:pos x="f77" y="f78"/>
                </a:cxn>
                <a:cxn ang="f60">
                  <a:pos x="f79" y="f80"/>
                </a:cxn>
                <a:cxn ang="f60">
                  <a:pos x="f81" y="f82"/>
                </a:cxn>
                <a:cxn ang="f60">
                  <a:pos x="f83" y="f82"/>
                </a:cxn>
                <a:cxn ang="f60">
                  <a:pos x="f84" y="f80"/>
                </a:cxn>
                <a:cxn ang="f60">
                  <a:pos x="f85" y="f78"/>
                </a:cxn>
                <a:cxn ang="f60">
                  <a:pos x="f85" y="f86"/>
                </a:cxn>
                <a:cxn ang="f60">
                  <a:pos x="f84" y="f87"/>
                </a:cxn>
                <a:cxn ang="f60">
                  <a:pos x="f83" y="f88"/>
                </a:cxn>
                <a:cxn ang="f60">
                  <a:pos x="f81" y="f88"/>
                </a:cxn>
                <a:cxn ang="f60">
                  <a:pos x="f79" y="f87"/>
                </a:cxn>
                <a:cxn ang="f60">
                  <a:pos x="f77" y="f86"/>
                </a:cxn>
                <a:cxn ang="f60">
                  <a:pos x="f77" y="f78"/>
                </a:cxn>
              </a:cxnLst>
              <a:rect l="f73" t="f76" r="f74" b="f75"/>
              <a:pathLst>
                <a:path w="9143978" h="535261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9" y="f5"/>
                    <a:pt x="f8" y="f5"/>
                  </a:cubicBezTo>
                  <a:lnTo>
                    <a:pt x="f13" y="f5"/>
                  </a:lnTo>
                  <a:cubicBezTo>
                    <a:pt x="f14" y="f5"/>
                    <a:pt x="f15" y="f10"/>
                    <a:pt x="f16" y="f12"/>
                  </a:cubicBezTo>
                  <a:cubicBezTo>
                    <a:pt x="f17" y="f11"/>
                    <a:pt x="f6" y="f9"/>
                    <a:pt x="f6" y="f8"/>
                  </a:cubicBezTo>
                  <a:lnTo>
                    <a:pt x="f6" y="f18"/>
                  </a:lnTo>
                  <a:cubicBezTo>
                    <a:pt x="f6" y="f19"/>
                    <a:pt x="f17" y="f20"/>
                    <a:pt x="f16" y="f21"/>
                  </a:cubicBezTo>
                  <a:cubicBezTo>
                    <a:pt x="f15" y="f22"/>
                    <a:pt x="f14" y="f7"/>
                    <a:pt x="f13" y="f7"/>
                  </a:cubicBezTo>
                  <a:lnTo>
                    <a:pt x="f8" y="f7"/>
                  </a:lnTo>
                  <a:cubicBezTo>
                    <a:pt x="f9" y="f7"/>
                    <a:pt x="f11" y="f22"/>
                    <a:pt x="f12" y="f21"/>
                  </a:cubicBezTo>
                  <a:cubicBezTo>
                    <a:pt x="f10" y="f20"/>
                    <a:pt x="f5" y="f19"/>
                    <a:pt x="f5" y="f18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F5BAE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07112" tIns="107112" rIns="107112" bIns="107112" anchor="ctr" anchorCtr="1" compatLnSpc="1"/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созыв Конституционного Собрания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451564" y="3036073"/>
              <a:ext cx="240871" cy="2007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0723"/>
                <a:gd name="f7" fmla="val 240867"/>
                <a:gd name="f8" fmla="val 160579"/>
                <a:gd name="f9" fmla="val 1"/>
                <a:gd name="f10" fmla="val 120434"/>
                <a:gd name="f11" fmla="val 100361"/>
                <a:gd name="f12" fmla="val 240866"/>
                <a:gd name="f13" fmla="val 40144"/>
                <a:gd name="f14" fmla="+- 0 0 -90"/>
                <a:gd name="f15" fmla="*/ f3 1 200723"/>
                <a:gd name="f16" fmla="*/ f4 1 240867"/>
                <a:gd name="f17" fmla="+- f7 0 f5"/>
                <a:gd name="f18" fmla="+- f6 0 f5"/>
                <a:gd name="f19" fmla="*/ f14 f0 1"/>
                <a:gd name="f20" fmla="*/ f18 1 200723"/>
                <a:gd name="f21" fmla="*/ f17 1 240867"/>
                <a:gd name="f22" fmla="*/ 0 f18 1"/>
                <a:gd name="f23" fmla="*/ 48173 f17 1"/>
                <a:gd name="f24" fmla="*/ 100362 f18 1"/>
                <a:gd name="f25" fmla="*/ 0 f17 1"/>
                <a:gd name="f26" fmla="*/ 200723 f18 1"/>
                <a:gd name="f27" fmla="*/ 120434 f17 1"/>
                <a:gd name="f28" fmla="*/ 240867 f17 1"/>
                <a:gd name="f29" fmla="*/ 192694 f17 1"/>
                <a:gd name="f30" fmla="*/ f19 1 f2"/>
                <a:gd name="f31" fmla="*/ f22 1 200723"/>
                <a:gd name="f32" fmla="*/ f23 1 240867"/>
                <a:gd name="f33" fmla="*/ f24 1 200723"/>
                <a:gd name="f34" fmla="*/ f25 1 240867"/>
                <a:gd name="f35" fmla="*/ f26 1 200723"/>
                <a:gd name="f36" fmla="*/ f27 1 240867"/>
                <a:gd name="f37" fmla="*/ f28 1 240867"/>
                <a:gd name="f38" fmla="*/ f29 1 24086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1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6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7"/>
                </a:cxn>
                <a:cxn ang="f43">
                  <a:pos x="f58" y="f59"/>
                </a:cxn>
                <a:cxn ang="f43">
                  <a:pos x="f60" y="f61"/>
                </a:cxn>
                <a:cxn ang="f43">
                  <a:pos x="f58" y="f62"/>
                </a:cxn>
                <a:cxn ang="f43">
                  <a:pos x="f58" y="f63"/>
                </a:cxn>
                <a:cxn ang="f43">
                  <a:pos x="f56" y="f63"/>
                </a:cxn>
                <a:cxn ang="f43">
                  <a:pos x="f56" y="f57"/>
                </a:cxn>
              </a:cxnLst>
              <a:rect l="f52" t="f55" r="f53" b="f54"/>
              <a:pathLst>
                <a:path w="200723" h="240867">
                  <a:moveTo>
                    <a:pt x="f8" y="f9"/>
                  </a:moveTo>
                  <a:lnTo>
                    <a:pt x="f8" y="f10"/>
                  </a:lnTo>
                  <a:lnTo>
                    <a:pt x="f6" y="f10"/>
                  </a:lnTo>
                  <a:lnTo>
                    <a:pt x="f11" y="f12"/>
                  </a:lnTo>
                  <a:lnTo>
                    <a:pt x="f5" y="f10"/>
                  </a:lnTo>
                  <a:lnTo>
                    <a:pt x="f13" y="f10"/>
                  </a:lnTo>
                  <a:lnTo>
                    <a:pt x="f13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79646"/>
            </a:solidFill>
            <a:ln w="25402">
              <a:solidFill>
                <a:srgbClr val="B66D31"/>
              </a:solidFill>
              <a:prstDash val="solid"/>
            </a:ln>
          </p:spPr>
          <p:txBody>
            <a:bodyPr vert="horz" wrap="square" lIns="48170" tIns="0" rIns="48170" bIns="60213" anchor="ctr" anchorCtr="1" compatLnSpc="1"/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0" y="3270251"/>
              <a:ext cx="9144000" cy="73300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732998"/>
                <a:gd name="f8" fmla="val 73300"/>
                <a:gd name="f9" fmla="val 53860"/>
                <a:gd name="f10" fmla="val 7723"/>
                <a:gd name="f11" fmla="val 35215"/>
                <a:gd name="f12" fmla="val 21469"/>
                <a:gd name="f13" fmla="val 9070700"/>
                <a:gd name="f14" fmla="val 9090140"/>
                <a:gd name="f15" fmla="val 9108785"/>
                <a:gd name="f16" fmla="val 9122531"/>
                <a:gd name="f17" fmla="val 9136277"/>
                <a:gd name="f18" fmla="val 659698"/>
                <a:gd name="f19" fmla="val 679138"/>
                <a:gd name="f20" fmla="val 697783"/>
                <a:gd name="f21" fmla="val 711529"/>
                <a:gd name="f22" fmla="val 725275"/>
                <a:gd name="f23" fmla="+- 0 0 -90"/>
                <a:gd name="f24" fmla="*/ f3 1 9144000"/>
                <a:gd name="f25" fmla="*/ f4 1 732998"/>
                <a:gd name="f26" fmla="+- f7 0 f5"/>
                <a:gd name="f27" fmla="+- f6 0 f5"/>
                <a:gd name="f28" fmla="*/ f23 f0 1"/>
                <a:gd name="f29" fmla="*/ f27 1 9144000"/>
                <a:gd name="f30" fmla="*/ f26 1 732998"/>
                <a:gd name="f31" fmla="*/ 0 f27 1"/>
                <a:gd name="f32" fmla="*/ 73300 f26 1"/>
                <a:gd name="f33" fmla="*/ 21469 f27 1"/>
                <a:gd name="f34" fmla="*/ 21469 f26 1"/>
                <a:gd name="f35" fmla="*/ 73300 f27 1"/>
                <a:gd name="f36" fmla="*/ 0 f26 1"/>
                <a:gd name="f37" fmla="*/ 9070700 f27 1"/>
                <a:gd name="f38" fmla="*/ 9122531 f27 1"/>
                <a:gd name="f39" fmla="*/ 9144000 f27 1"/>
                <a:gd name="f40" fmla="*/ 659698 f26 1"/>
                <a:gd name="f41" fmla="*/ 711529 f26 1"/>
                <a:gd name="f42" fmla="*/ 732998 f26 1"/>
                <a:gd name="f43" fmla="*/ f28 1 f2"/>
                <a:gd name="f44" fmla="*/ f31 1 9144000"/>
                <a:gd name="f45" fmla="*/ f32 1 732998"/>
                <a:gd name="f46" fmla="*/ f33 1 9144000"/>
                <a:gd name="f47" fmla="*/ f34 1 732998"/>
                <a:gd name="f48" fmla="*/ f35 1 9144000"/>
                <a:gd name="f49" fmla="*/ f36 1 732998"/>
                <a:gd name="f50" fmla="*/ f37 1 9144000"/>
                <a:gd name="f51" fmla="*/ f38 1 9144000"/>
                <a:gd name="f52" fmla="*/ f39 1 9144000"/>
                <a:gd name="f53" fmla="*/ f40 1 732998"/>
                <a:gd name="f54" fmla="*/ f41 1 732998"/>
                <a:gd name="f55" fmla="*/ f42 1 732998"/>
                <a:gd name="f56" fmla="*/ f5 1 f29"/>
                <a:gd name="f57" fmla="*/ f6 1 f29"/>
                <a:gd name="f58" fmla="*/ f5 1 f30"/>
                <a:gd name="f59" fmla="*/ f7 1 f30"/>
                <a:gd name="f60" fmla="+- f43 0 f1"/>
                <a:gd name="f61" fmla="*/ f44 1 f29"/>
                <a:gd name="f62" fmla="*/ f45 1 f30"/>
                <a:gd name="f63" fmla="*/ f46 1 f29"/>
                <a:gd name="f64" fmla="*/ f47 1 f30"/>
                <a:gd name="f65" fmla="*/ f48 1 f29"/>
                <a:gd name="f66" fmla="*/ f49 1 f30"/>
                <a:gd name="f67" fmla="*/ f50 1 f29"/>
                <a:gd name="f68" fmla="*/ f51 1 f29"/>
                <a:gd name="f69" fmla="*/ f52 1 f29"/>
                <a:gd name="f70" fmla="*/ f53 1 f30"/>
                <a:gd name="f71" fmla="*/ f54 1 f30"/>
                <a:gd name="f72" fmla="*/ f55 1 f30"/>
                <a:gd name="f73" fmla="*/ f56 f24 1"/>
                <a:gd name="f74" fmla="*/ f57 f24 1"/>
                <a:gd name="f75" fmla="*/ f59 f25 1"/>
                <a:gd name="f76" fmla="*/ f58 f25 1"/>
                <a:gd name="f77" fmla="*/ f61 f24 1"/>
                <a:gd name="f78" fmla="*/ f62 f25 1"/>
                <a:gd name="f79" fmla="*/ f63 f24 1"/>
                <a:gd name="f80" fmla="*/ f64 f25 1"/>
                <a:gd name="f81" fmla="*/ f65 f24 1"/>
                <a:gd name="f82" fmla="*/ f66 f25 1"/>
                <a:gd name="f83" fmla="*/ f67 f24 1"/>
                <a:gd name="f84" fmla="*/ f68 f24 1"/>
                <a:gd name="f85" fmla="*/ f69 f24 1"/>
                <a:gd name="f86" fmla="*/ f70 f25 1"/>
                <a:gd name="f87" fmla="*/ f71 f25 1"/>
                <a:gd name="f88" fmla="*/ f72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0">
                  <a:pos x="f77" y="f78"/>
                </a:cxn>
                <a:cxn ang="f60">
                  <a:pos x="f79" y="f80"/>
                </a:cxn>
                <a:cxn ang="f60">
                  <a:pos x="f81" y="f82"/>
                </a:cxn>
                <a:cxn ang="f60">
                  <a:pos x="f83" y="f82"/>
                </a:cxn>
                <a:cxn ang="f60">
                  <a:pos x="f84" y="f80"/>
                </a:cxn>
                <a:cxn ang="f60">
                  <a:pos x="f85" y="f78"/>
                </a:cxn>
                <a:cxn ang="f60">
                  <a:pos x="f85" y="f86"/>
                </a:cxn>
                <a:cxn ang="f60">
                  <a:pos x="f84" y="f87"/>
                </a:cxn>
                <a:cxn ang="f60">
                  <a:pos x="f83" y="f88"/>
                </a:cxn>
                <a:cxn ang="f60">
                  <a:pos x="f81" y="f88"/>
                </a:cxn>
                <a:cxn ang="f60">
                  <a:pos x="f79" y="f87"/>
                </a:cxn>
                <a:cxn ang="f60">
                  <a:pos x="f77" y="f86"/>
                </a:cxn>
                <a:cxn ang="f60">
                  <a:pos x="f77" y="f78"/>
                </a:cxn>
              </a:cxnLst>
              <a:rect l="f73" t="f76" r="f74" b="f75"/>
              <a:pathLst>
                <a:path w="9144000" h="732998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9" y="f5"/>
                    <a:pt x="f8" y="f5"/>
                  </a:cubicBezTo>
                  <a:lnTo>
                    <a:pt x="f13" y="f5"/>
                  </a:lnTo>
                  <a:cubicBezTo>
                    <a:pt x="f14" y="f5"/>
                    <a:pt x="f15" y="f10"/>
                    <a:pt x="f16" y="f12"/>
                  </a:cubicBezTo>
                  <a:cubicBezTo>
                    <a:pt x="f17" y="f11"/>
                    <a:pt x="f6" y="f9"/>
                    <a:pt x="f6" y="f8"/>
                  </a:cubicBezTo>
                  <a:lnTo>
                    <a:pt x="f6" y="f18"/>
                  </a:lnTo>
                  <a:cubicBezTo>
                    <a:pt x="f6" y="f19"/>
                    <a:pt x="f17" y="f20"/>
                    <a:pt x="f16" y="f21"/>
                  </a:cubicBezTo>
                  <a:cubicBezTo>
                    <a:pt x="f15" y="f22"/>
                    <a:pt x="f14" y="f7"/>
                    <a:pt x="f13" y="f7"/>
                  </a:cubicBezTo>
                  <a:lnTo>
                    <a:pt x="f8" y="f7"/>
                  </a:lnTo>
                  <a:cubicBezTo>
                    <a:pt x="f9" y="f7"/>
                    <a:pt x="f11" y="f22"/>
                    <a:pt x="f12" y="f21"/>
                  </a:cubicBezTo>
                  <a:cubicBezTo>
                    <a:pt x="f10" y="f20"/>
                    <a:pt x="f5" y="f19"/>
                    <a:pt x="f5" y="f18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767B4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12910" tIns="112910" rIns="112910" bIns="112910" anchor="ctr" anchorCtr="1" compatLnSpc="1"/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подтверждение неизменности Конституции РФ либо разработка проекта новой Конституции РФ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451564" y="4036701"/>
              <a:ext cx="240871" cy="2007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0723"/>
                <a:gd name="f7" fmla="val 240867"/>
                <a:gd name="f8" fmla="val 160579"/>
                <a:gd name="f9" fmla="val 1"/>
                <a:gd name="f10" fmla="val 120434"/>
                <a:gd name="f11" fmla="val 100361"/>
                <a:gd name="f12" fmla="val 240866"/>
                <a:gd name="f13" fmla="val 40144"/>
                <a:gd name="f14" fmla="+- 0 0 -90"/>
                <a:gd name="f15" fmla="*/ f3 1 200723"/>
                <a:gd name="f16" fmla="*/ f4 1 240867"/>
                <a:gd name="f17" fmla="+- f7 0 f5"/>
                <a:gd name="f18" fmla="+- f6 0 f5"/>
                <a:gd name="f19" fmla="*/ f14 f0 1"/>
                <a:gd name="f20" fmla="*/ f18 1 200723"/>
                <a:gd name="f21" fmla="*/ f17 1 240867"/>
                <a:gd name="f22" fmla="*/ 0 f18 1"/>
                <a:gd name="f23" fmla="*/ 48173 f17 1"/>
                <a:gd name="f24" fmla="*/ 100362 f18 1"/>
                <a:gd name="f25" fmla="*/ 0 f17 1"/>
                <a:gd name="f26" fmla="*/ 200723 f18 1"/>
                <a:gd name="f27" fmla="*/ 120434 f17 1"/>
                <a:gd name="f28" fmla="*/ 240867 f17 1"/>
                <a:gd name="f29" fmla="*/ 192694 f17 1"/>
                <a:gd name="f30" fmla="*/ f19 1 f2"/>
                <a:gd name="f31" fmla="*/ f22 1 200723"/>
                <a:gd name="f32" fmla="*/ f23 1 240867"/>
                <a:gd name="f33" fmla="*/ f24 1 200723"/>
                <a:gd name="f34" fmla="*/ f25 1 240867"/>
                <a:gd name="f35" fmla="*/ f26 1 200723"/>
                <a:gd name="f36" fmla="*/ f27 1 240867"/>
                <a:gd name="f37" fmla="*/ f28 1 240867"/>
                <a:gd name="f38" fmla="*/ f29 1 24086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1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6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7"/>
                </a:cxn>
                <a:cxn ang="f43">
                  <a:pos x="f58" y="f59"/>
                </a:cxn>
                <a:cxn ang="f43">
                  <a:pos x="f60" y="f61"/>
                </a:cxn>
                <a:cxn ang="f43">
                  <a:pos x="f58" y="f62"/>
                </a:cxn>
                <a:cxn ang="f43">
                  <a:pos x="f58" y="f63"/>
                </a:cxn>
                <a:cxn ang="f43">
                  <a:pos x="f56" y="f63"/>
                </a:cxn>
                <a:cxn ang="f43">
                  <a:pos x="f56" y="f57"/>
                </a:cxn>
              </a:cxnLst>
              <a:rect l="f52" t="f55" r="f53" b="f54"/>
              <a:pathLst>
                <a:path w="200723" h="240867">
                  <a:moveTo>
                    <a:pt x="f8" y="f9"/>
                  </a:moveTo>
                  <a:lnTo>
                    <a:pt x="f8" y="f10"/>
                  </a:lnTo>
                  <a:lnTo>
                    <a:pt x="f6" y="f10"/>
                  </a:lnTo>
                  <a:lnTo>
                    <a:pt x="f11" y="f12"/>
                  </a:lnTo>
                  <a:lnTo>
                    <a:pt x="f5" y="f10"/>
                  </a:lnTo>
                  <a:lnTo>
                    <a:pt x="f13" y="f10"/>
                  </a:lnTo>
                  <a:lnTo>
                    <a:pt x="f13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79646"/>
            </a:solidFill>
            <a:ln w="25402">
              <a:solidFill>
                <a:srgbClr val="B66D31"/>
              </a:solidFill>
              <a:prstDash val="solid"/>
            </a:ln>
          </p:spPr>
          <p:txBody>
            <a:bodyPr vert="horz" wrap="square" lIns="48170" tIns="0" rIns="48170" bIns="60213" anchor="ctr" anchorCtr="1" compatLnSpc="1"/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0" y="4270878"/>
              <a:ext cx="9144000" cy="6912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691269"/>
                <a:gd name="f8" fmla="val 69127"/>
                <a:gd name="f9" fmla="val 50793"/>
                <a:gd name="f10" fmla="val 7283"/>
                <a:gd name="f11" fmla="val 33211"/>
                <a:gd name="f12" fmla="val 20247"/>
                <a:gd name="f13" fmla="val 50794"/>
                <a:gd name="f14" fmla="val 9074873"/>
                <a:gd name="f15" fmla="val 9093207"/>
                <a:gd name="f16" fmla="val 9110789"/>
                <a:gd name="f17" fmla="val 9123753"/>
                <a:gd name="f18" fmla="val 9136717"/>
                <a:gd name="f19" fmla="val 622142"/>
                <a:gd name="f20" fmla="val 640476"/>
                <a:gd name="f21" fmla="val 658058"/>
                <a:gd name="f22" fmla="val 671022"/>
                <a:gd name="f23" fmla="val 683986"/>
                <a:gd name="f24" fmla="val 9093206"/>
                <a:gd name="f25" fmla="val 640475"/>
                <a:gd name="f26" fmla="+- 0 0 -90"/>
                <a:gd name="f27" fmla="*/ f3 1 9144000"/>
                <a:gd name="f28" fmla="*/ f4 1 691269"/>
                <a:gd name="f29" fmla="+- f7 0 f5"/>
                <a:gd name="f30" fmla="+- f6 0 f5"/>
                <a:gd name="f31" fmla="*/ f26 f0 1"/>
                <a:gd name="f32" fmla="*/ f30 1 9144000"/>
                <a:gd name="f33" fmla="*/ f29 1 691269"/>
                <a:gd name="f34" fmla="*/ 0 f30 1"/>
                <a:gd name="f35" fmla="*/ 69127 f29 1"/>
                <a:gd name="f36" fmla="*/ 20247 f30 1"/>
                <a:gd name="f37" fmla="*/ 20247 f29 1"/>
                <a:gd name="f38" fmla="*/ 69127 f30 1"/>
                <a:gd name="f39" fmla="*/ 0 f29 1"/>
                <a:gd name="f40" fmla="*/ 9074873 f30 1"/>
                <a:gd name="f41" fmla="*/ 9123753 f30 1"/>
                <a:gd name="f42" fmla="*/ 9144000 f30 1"/>
                <a:gd name="f43" fmla="*/ 622142 f29 1"/>
                <a:gd name="f44" fmla="*/ 671022 f29 1"/>
                <a:gd name="f45" fmla="*/ 691269 f29 1"/>
                <a:gd name="f46" fmla="*/ f31 1 f2"/>
                <a:gd name="f47" fmla="*/ f34 1 9144000"/>
                <a:gd name="f48" fmla="*/ f35 1 691269"/>
                <a:gd name="f49" fmla="*/ f36 1 9144000"/>
                <a:gd name="f50" fmla="*/ f37 1 691269"/>
                <a:gd name="f51" fmla="*/ f38 1 9144000"/>
                <a:gd name="f52" fmla="*/ f39 1 691269"/>
                <a:gd name="f53" fmla="*/ f40 1 9144000"/>
                <a:gd name="f54" fmla="*/ f41 1 9144000"/>
                <a:gd name="f55" fmla="*/ f42 1 9144000"/>
                <a:gd name="f56" fmla="*/ f43 1 691269"/>
                <a:gd name="f57" fmla="*/ f44 1 691269"/>
                <a:gd name="f58" fmla="*/ f45 1 691269"/>
                <a:gd name="f59" fmla="*/ f5 1 f32"/>
                <a:gd name="f60" fmla="*/ f6 1 f32"/>
                <a:gd name="f61" fmla="*/ f5 1 f33"/>
                <a:gd name="f62" fmla="*/ f7 1 f33"/>
                <a:gd name="f63" fmla="+- f46 0 f1"/>
                <a:gd name="f64" fmla="*/ f47 1 f32"/>
                <a:gd name="f65" fmla="*/ f48 1 f33"/>
                <a:gd name="f66" fmla="*/ f49 1 f32"/>
                <a:gd name="f67" fmla="*/ f50 1 f33"/>
                <a:gd name="f68" fmla="*/ f51 1 f32"/>
                <a:gd name="f69" fmla="*/ f52 1 f33"/>
                <a:gd name="f70" fmla="*/ f53 1 f32"/>
                <a:gd name="f71" fmla="*/ f54 1 f32"/>
                <a:gd name="f72" fmla="*/ f55 1 f32"/>
                <a:gd name="f73" fmla="*/ f56 1 f33"/>
                <a:gd name="f74" fmla="*/ f57 1 f33"/>
                <a:gd name="f75" fmla="*/ f58 1 f33"/>
                <a:gd name="f76" fmla="*/ f59 f27 1"/>
                <a:gd name="f77" fmla="*/ f60 f27 1"/>
                <a:gd name="f78" fmla="*/ f62 f28 1"/>
                <a:gd name="f79" fmla="*/ f61 f28 1"/>
                <a:gd name="f80" fmla="*/ f64 f27 1"/>
                <a:gd name="f81" fmla="*/ f65 f28 1"/>
                <a:gd name="f82" fmla="*/ f66 f27 1"/>
                <a:gd name="f83" fmla="*/ f67 f28 1"/>
                <a:gd name="f84" fmla="*/ f68 f27 1"/>
                <a:gd name="f85" fmla="*/ f69 f28 1"/>
                <a:gd name="f86" fmla="*/ f70 f27 1"/>
                <a:gd name="f87" fmla="*/ f71 f27 1"/>
                <a:gd name="f88" fmla="*/ f72 f27 1"/>
                <a:gd name="f89" fmla="*/ f73 f28 1"/>
                <a:gd name="f90" fmla="*/ f74 f28 1"/>
                <a:gd name="f91" fmla="*/ f7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3">
                  <a:pos x="f80" y="f81"/>
                </a:cxn>
                <a:cxn ang="f63">
                  <a:pos x="f82" y="f83"/>
                </a:cxn>
                <a:cxn ang="f63">
                  <a:pos x="f84" y="f85"/>
                </a:cxn>
                <a:cxn ang="f63">
                  <a:pos x="f86" y="f85"/>
                </a:cxn>
                <a:cxn ang="f63">
                  <a:pos x="f87" y="f83"/>
                </a:cxn>
                <a:cxn ang="f63">
                  <a:pos x="f88" y="f81"/>
                </a:cxn>
                <a:cxn ang="f63">
                  <a:pos x="f88" y="f89"/>
                </a:cxn>
                <a:cxn ang="f63">
                  <a:pos x="f87" y="f90"/>
                </a:cxn>
                <a:cxn ang="f63">
                  <a:pos x="f86" y="f91"/>
                </a:cxn>
                <a:cxn ang="f63">
                  <a:pos x="f84" y="f91"/>
                </a:cxn>
                <a:cxn ang="f63">
                  <a:pos x="f82" y="f90"/>
                </a:cxn>
                <a:cxn ang="f63">
                  <a:pos x="f80" y="f89"/>
                </a:cxn>
                <a:cxn ang="f63">
                  <a:pos x="f80" y="f81"/>
                </a:cxn>
              </a:cxnLst>
              <a:rect l="f76" t="f79" r="f77" b="f78"/>
              <a:pathLst>
                <a:path w="9144000" h="691269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37ABA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11684" tIns="111684" rIns="111684" bIns="111684" anchor="ctr" anchorCtr="1" compatLnSpc="1"/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принятие проекта новой Конституции РФ Конституционным Собранием или референдумом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451564" y="4995595"/>
              <a:ext cx="240871" cy="2007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0723"/>
                <a:gd name="f7" fmla="val 240867"/>
                <a:gd name="f8" fmla="val 160579"/>
                <a:gd name="f9" fmla="val 1"/>
                <a:gd name="f10" fmla="val 120434"/>
                <a:gd name="f11" fmla="val 100361"/>
                <a:gd name="f12" fmla="val 240866"/>
                <a:gd name="f13" fmla="val 40144"/>
                <a:gd name="f14" fmla="+- 0 0 -90"/>
                <a:gd name="f15" fmla="*/ f3 1 200723"/>
                <a:gd name="f16" fmla="*/ f4 1 240867"/>
                <a:gd name="f17" fmla="+- f7 0 f5"/>
                <a:gd name="f18" fmla="+- f6 0 f5"/>
                <a:gd name="f19" fmla="*/ f14 f0 1"/>
                <a:gd name="f20" fmla="*/ f18 1 200723"/>
                <a:gd name="f21" fmla="*/ f17 1 240867"/>
                <a:gd name="f22" fmla="*/ 0 f18 1"/>
                <a:gd name="f23" fmla="*/ 48173 f17 1"/>
                <a:gd name="f24" fmla="*/ 100362 f18 1"/>
                <a:gd name="f25" fmla="*/ 0 f17 1"/>
                <a:gd name="f26" fmla="*/ 200723 f18 1"/>
                <a:gd name="f27" fmla="*/ 120434 f17 1"/>
                <a:gd name="f28" fmla="*/ 240867 f17 1"/>
                <a:gd name="f29" fmla="*/ 192694 f17 1"/>
                <a:gd name="f30" fmla="*/ f19 1 f2"/>
                <a:gd name="f31" fmla="*/ f22 1 200723"/>
                <a:gd name="f32" fmla="*/ f23 1 240867"/>
                <a:gd name="f33" fmla="*/ f24 1 200723"/>
                <a:gd name="f34" fmla="*/ f25 1 240867"/>
                <a:gd name="f35" fmla="*/ f26 1 200723"/>
                <a:gd name="f36" fmla="*/ f27 1 240867"/>
                <a:gd name="f37" fmla="*/ f28 1 240867"/>
                <a:gd name="f38" fmla="*/ f29 1 24086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1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6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7"/>
                </a:cxn>
                <a:cxn ang="f43">
                  <a:pos x="f58" y="f59"/>
                </a:cxn>
                <a:cxn ang="f43">
                  <a:pos x="f60" y="f61"/>
                </a:cxn>
                <a:cxn ang="f43">
                  <a:pos x="f58" y="f62"/>
                </a:cxn>
                <a:cxn ang="f43">
                  <a:pos x="f58" y="f63"/>
                </a:cxn>
                <a:cxn ang="f43">
                  <a:pos x="f56" y="f63"/>
                </a:cxn>
                <a:cxn ang="f43">
                  <a:pos x="f56" y="f57"/>
                </a:cxn>
              </a:cxnLst>
              <a:rect l="f52" t="f55" r="f53" b="f54"/>
              <a:pathLst>
                <a:path w="200723" h="240867">
                  <a:moveTo>
                    <a:pt x="f8" y="f9"/>
                  </a:moveTo>
                  <a:lnTo>
                    <a:pt x="f8" y="f10"/>
                  </a:lnTo>
                  <a:lnTo>
                    <a:pt x="f6" y="f10"/>
                  </a:lnTo>
                  <a:lnTo>
                    <a:pt x="f11" y="f12"/>
                  </a:lnTo>
                  <a:lnTo>
                    <a:pt x="f5" y="f10"/>
                  </a:lnTo>
                  <a:lnTo>
                    <a:pt x="f13" y="f10"/>
                  </a:lnTo>
                  <a:lnTo>
                    <a:pt x="f13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79646"/>
            </a:solidFill>
            <a:ln w="25402">
              <a:solidFill>
                <a:srgbClr val="B66D31"/>
              </a:solidFill>
              <a:prstDash val="solid"/>
            </a:ln>
          </p:spPr>
          <p:txBody>
            <a:bodyPr vert="horz" wrap="square" lIns="48170" tIns="0" rIns="48170" bIns="60213" anchor="ctr" anchorCtr="1" compatLnSpc="1"/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0" y="5229773"/>
              <a:ext cx="9144000" cy="5352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535261"/>
                <a:gd name="f8" fmla="val 53526"/>
                <a:gd name="f9" fmla="val 39330"/>
                <a:gd name="f10" fmla="val 5639"/>
                <a:gd name="f11" fmla="val 25715"/>
                <a:gd name="f12" fmla="val 15677"/>
                <a:gd name="f13" fmla="val 9090474"/>
                <a:gd name="f14" fmla="val 9104670"/>
                <a:gd name="f15" fmla="val 9118285"/>
                <a:gd name="f16" fmla="val 9128323"/>
                <a:gd name="f17" fmla="val 9138361"/>
                <a:gd name="f18" fmla="val 481735"/>
                <a:gd name="f19" fmla="val 495931"/>
                <a:gd name="f20" fmla="val 509546"/>
                <a:gd name="f21" fmla="val 519584"/>
                <a:gd name="f22" fmla="val 529622"/>
                <a:gd name="f23" fmla="+- 0 0 -90"/>
                <a:gd name="f24" fmla="*/ f3 1 9144000"/>
                <a:gd name="f25" fmla="*/ f4 1 535261"/>
                <a:gd name="f26" fmla="+- f7 0 f5"/>
                <a:gd name="f27" fmla="+- f6 0 f5"/>
                <a:gd name="f28" fmla="*/ f23 f0 1"/>
                <a:gd name="f29" fmla="*/ f27 1 9144000"/>
                <a:gd name="f30" fmla="*/ f26 1 535261"/>
                <a:gd name="f31" fmla="*/ 0 f27 1"/>
                <a:gd name="f32" fmla="*/ 53526 f26 1"/>
                <a:gd name="f33" fmla="*/ 15677 f27 1"/>
                <a:gd name="f34" fmla="*/ 15677 f26 1"/>
                <a:gd name="f35" fmla="*/ 53526 f27 1"/>
                <a:gd name="f36" fmla="*/ 0 f26 1"/>
                <a:gd name="f37" fmla="*/ 9090474 f27 1"/>
                <a:gd name="f38" fmla="*/ 9128323 f27 1"/>
                <a:gd name="f39" fmla="*/ 9144000 f27 1"/>
                <a:gd name="f40" fmla="*/ 481735 f26 1"/>
                <a:gd name="f41" fmla="*/ 519584 f26 1"/>
                <a:gd name="f42" fmla="*/ 535261 f26 1"/>
                <a:gd name="f43" fmla="*/ f28 1 f2"/>
                <a:gd name="f44" fmla="*/ f31 1 9144000"/>
                <a:gd name="f45" fmla="*/ f32 1 535261"/>
                <a:gd name="f46" fmla="*/ f33 1 9144000"/>
                <a:gd name="f47" fmla="*/ f34 1 535261"/>
                <a:gd name="f48" fmla="*/ f35 1 9144000"/>
                <a:gd name="f49" fmla="*/ f36 1 535261"/>
                <a:gd name="f50" fmla="*/ f37 1 9144000"/>
                <a:gd name="f51" fmla="*/ f38 1 9144000"/>
                <a:gd name="f52" fmla="*/ f39 1 9144000"/>
                <a:gd name="f53" fmla="*/ f40 1 535261"/>
                <a:gd name="f54" fmla="*/ f41 1 535261"/>
                <a:gd name="f55" fmla="*/ f42 1 535261"/>
                <a:gd name="f56" fmla="*/ f5 1 f29"/>
                <a:gd name="f57" fmla="*/ f6 1 f29"/>
                <a:gd name="f58" fmla="*/ f5 1 f30"/>
                <a:gd name="f59" fmla="*/ f7 1 f30"/>
                <a:gd name="f60" fmla="+- f43 0 f1"/>
                <a:gd name="f61" fmla="*/ f44 1 f29"/>
                <a:gd name="f62" fmla="*/ f45 1 f30"/>
                <a:gd name="f63" fmla="*/ f46 1 f29"/>
                <a:gd name="f64" fmla="*/ f47 1 f30"/>
                <a:gd name="f65" fmla="*/ f48 1 f29"/>
                <a:gd name="f66" fmla="*/ f49 1 f30"/>
                <a:gd name="f67" fmla="*/ f50 1 f29"/>
                <a:gd name="f68" fmla="*/ f51 1 f29"/>
                <a:gd name="f69" fmla="*/ f52 1 f29"/>
                <a:gd name="f70" fmla="*/ f53 1 f30"/>
                <a:gd name="f71" fmla="*/ f54 1 f30"/>
                <a:gd name="f72" fmla="*/ f55 1 f30"/>
                <a:gd name="f73" fmla="*/ f56 f24 1"/>
                <a:gd name="f74" fmla="*/ f57 f24 1"/>
                <a:gd name="f75" fmla="*/ f59 f25 1"/>
                <a:gd name="f76" fmla="*/ f58 f25 1"/>
                <a:gd name="f77" fmla="*/ f61 f24 1"/>
                <a:gd name="f78" fmla="*/ f62 f25 1"/>
                <a:gd name="f79" fmla="*/ f63 f24 1"/>
                <a:gd name="f80" fmla="*/ f64 f25 1"/>
                <a:gd name="f81" fmla="*/ f65 f24 1"/>
                <a:gd name="f82" fmla="*/ f66 f25 1"/>
                <a:gd name="f83" fmla="*/ f67 f24 1"/>
                <a:gd name="f84" fmla="*/ f68 f24 1"/>
                <a:gd name="f85" fmla="*/ f69 f24 1"/>
                <a:gd name="f86" fmla="*/ f70 f25 1"/>
                <a:gd name="f87" fmla="*/ f71 f25 1"/>
                <a:gd name="f88" fmla="*/ f72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0">
                  <a:pos x="f77" y="f78"/>
                </a:cxn>
                <a:cxn ang="f60">
                  <a:pos x="f79" y="f80"/>
                </a:cxn>
                <a:cxn ang="f60">
                  <a:pos x="f81" y="f82"/>
                </a:cxn>
                <a:cxn ang="f60">
                  <a:pos x="f83" y="f82"/>
                </a:cxn>
                <a:cxn ang="f60">
                  <a:pos x="f84" y="f80"/>
                </a:cxn>
                <a:cxn ang="f60">
                  <a:pos x="f85" y="f78"/>
                </a:cxn>
                <a:cxn ang="f60">
                  <a:pos x="f85" y="f86"/>
                </a:cxn>
                <a:cxn ang="f60">
                  <a:pos x="f84" y="f87"/>
                </a:cxn>
                <a:cxn ang="f60">
                  <a:pos x="f83" y="f88"/>
                </a:cxn>
                <a:cxn ang="f60">
                  <a:pos x="f81" y="f88"/>
                </a:cxn>
                <a:cxn ang="f60">
                  <a:pos x="f79" y="f87"/>
                </a:cxn>
                <a:cxn ang="f60">
                  <a:pos x="f77" y="f86"/>
                </a:cxn>
                <a:cxn ang="f60">
                  <a:pos x="f77" y="f78"/>
                </a:cxn>
              </a:cxnLst>
              <a:rect l="f73" t="f76" r="f74" b="f75"/>
              <a:pathLst>
                <a:path w="9144000" h="535261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9" y="f5"/>
                    <a:pt x="f8" y="f5"/>
                  </a:cubicBezTo>
                  <a:lnTo>
                    <a:pt x="f13" y="f5"/>
                  </a:lnTo>
                  <a:cubicBezTo>
                    <a:pt x="f14" y="f5"/>
                    <a:pt x="f15" y="f10"/>
                    <a:pt x="f16" y="f12"/>
                  </a:cubicBezTo>
                  <a:cubicBezTo>
                    <a:pt x="f17" y="f11"/>
                    <a:pt x="f6" y="f9"/>
                    <a:pt x="f6" y="f8"/>
                  </a:cubicBezTo>
                  <a:lnTo>
                    <a:pt x="f6" y="f18"/>
                  </a:lnTo>
                  <a:cubicBezTo>
                    <a:pt x="f6" y="f19"/>
                    <a:pt x="f17" y="f20"/>
                    <a:pt x="f16" y="f21"/>
                  </a:cubicBezTo>
                  <a:cubicBezTo>
                    <a:pt x="f15" y="f22"/>
                    <a:pt x="f14" y="f7"/>
                    <a:pt x="f13" y="f7"/>
                  </a:cubicBezTo>
                  <a:lnTo>
                    <a:pt x="f8" y="f7"/>
                  </a:lnTo>
                  <a:cubicBezTo>
                    <a:pt x="f9" y="f7"/>
                    <a:pt x="f11" y="f22"/>
                    <a:pt x="f12" y="f21"/>
                  </a:cubicBezTo>
                  <a:cubicBezTo>
                    <a:pt x="f10" y="f20"/>
                    <a:pt x="f5" y="f19"/>
                    <a:pt x="f5" y="f18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F91C0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07112" tIns="107112" rIns="107112" bIns="107112" anchor="ctr" anchorCtr="1" compatLnSpc="1"/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обнародование Конституции РФ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451564" y="5798493"/>
              <a:ext cx="240871" cy="2007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0723"/>
                <a:gd name="f7" fmla="val 240867"/>
                <a:gd name="f8" fmla="val 160579"/>
                <a:gd name="f9" fmla="val 1"/>
                <a:gd name="f10" fmla="val 120434"/>
                <a:gd name="f11" fmla="val 100361"/>
                <a:gd name="f12" fmla="val 240866"/>
                <a:gd name="f13" fmla="val 40144"/>
                <a:gd name="f14" fmla="+- 0 0 -90"/>
                <a:gd name="f15" fmla="*/ f3 1 200723"/>
                <a:gd name="f16" fmla="*/ f4 1 240867"/>
                <a:gd name="f17" fmla="+- f7 0 f5"/>
                <a:gd name="f18" fmla="+- f6 0 f5"/>
                <a:gd name="f19" fmla="*/ f14 f0 1"/>
                <a:gd name="f20" fmla="*/ f18 1 200723"/>
                <a:gd name="f21" fmla="*/ f17 1 240867"/>
                <a:gd name="f22" fmla="*/ 0 f18 1"/>
                <a:gd name="f23" fmla="*/ 48173 f17 1"/>
                <a:gd name="f24" fmla="*/ 100362 f18 1"/>
                <a:gd name="f25" fmla="*/ 0 f17 1"/>
                <a:gd name="f26" fmla="*/ 200723 f18 1"/>
                <a:gd name="f27" fmla="*/ 120434 f17 1"/>
                <a:gd name="f28" fmla="*/ 240867 f17 1"/>
                <a:gd name="f29" fmla="*/ 192694 f17 1"/>
                <a:gd name="f30" fmla="*/ f19 1 f2"/>
                <a:gd name="f31" fmla="*/ f22 1 200723"/>
                <a:gd name="f32" fmla="*/ f23 1 240867"/>
                <a:gd name="f33" fmla="*/ f24 1 200723"/>
                <a:gd name="f34" fmla="*/ f25 1 240867"/>
                <a:gd name="f35" fmla="*/ f26 1 200723"/>
                <a:gd name="f36" fmla="*/ f27 1 240867"/>
                <a:gd name="f37" fmla="*/ f28 1 240867"/>
                <a:gd name="f38" fmla="*/ f29 1 240867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1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6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7"/>
                </a:cxn>
                <a:cxn ang="f43">
                  <a:pos x="f58" y="f59"/>
                </a:cxn>
                <a:cxn ang="f43">
                  <a:pos x="f60" y="f61"/>
                </a:cxn>
                <a:cxn ang="f43">
                  <a:pos x="f58" y="f62"/>
                </a:cxn>
                <a:cxn ang="f43">
                  <a:pos x="f58" y="f63"/>
                </a:cxn>
                <a:cxn ang="f43">
                  <a:pos x="f56" y="f63"/>
                </a:cxn>
                <a:cxn ang="f43">
                  <a:pos x="f56" y="f57"/>
                </a:cxn>
              </a:cxnLst>
              <a:rect l="f52" t="f55" r="f53" b="f54"/>
              <a:pathLst>
                <a:path w="200723" h="240867">
                  <a:moveTo>
                    <a:pt x="f8" y="f9"/>
                  </a:moveTo>
                  <a:lnTo>
                    <a:pt x="f8" y="f10"/>
                  </a:lnTo>
                  <a:lnTo>
                    <a:pt x="f6" y="f10"/>
                  </a:lnTo>
                  <a:lnTo>
                    <a:pt x="f11" y="f12"/>
                  </a:lnTo>
                  <a:lnTo>
                    <a:pt x="f5" y="f10"/>
                  </a:lnTo>
                  <a:lnTo>
                    <a:pt x="f13" y="f10"/>
                  </a:lnTo>
                  <a:lnTo>
                    <a:pt x="f13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79646"/>
            </a:solidFill>
            <a:ln w="25402">
              <a:solidFill>
                <a:srgbClr val="B66D31"/>
              </a:solidFill>
              <a:prstDash val="solid"/>
            </a:ln>
          </p:spPr>
          <p:txBody>
            <a:bodyPr vert="horz" wrap="square" lIns="48170" tIns="0" rIns="48170" bIns="60213" anchor="ctr" anchorCtr="1" compatLnSpc="1"/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0" y="6032671"/>
              <a:ext cx="9144000" cy="5352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144000"/>
                <a:gd name="f7" fmla="val 535261"/>
                <a:gd name="f8" fmla="val 53526"/>
                <a:gd name="f9" fmla="val 39330"/>
                <a:gd name="f10" fmla="val 5639"/>
                <a:gd name="f11" fmla="val 25715"/>
                <a:gd name="f12" fmla="val 15677"/>
                <a:gd name="f13" fmla="val 9090474"/>
                <a:gd name="f14" fmla="val 9104670"/>
                <a:gd name="f15" fmla="val 9118285"/>
                <a:gd name="f16" fmla="val 9128323"/>
                <a:gd name="f17" fmla="val 9138361"/>
                <a:gd name="f18" fmla="val 481735"/>
                <a:gd name="f19" fmla="val 495931"/>
                <a:gd name="f20" fmla="val 509546"/>
                <a:gd name="f21" fmla="val 519584"/>
                <a:gd name="f22" fmla="val 529622"/>
                <a:gd name="f23" fmla="+- 0 0 -90"/>
                <a:gd name="f24" fmla="*/ f3 1 9144000"/>
                <a:gd name="f25" fmla="*/ f4 1 535261"/>
                <a:gd name="f26" fmla="+- f7 0 f5"/>
                <a:gd name="f27" fmla="+- f6 0 f5"/>
                <a:gd name="f28" fmla="*/ f23 f0 1"/>
                <a:gd name="f29" fmla="*/ f27 1 9144000"/>
                <a:gd name="f30" fmla="*/ f26 1 535261"/>
                <a:gd name="f31" fmla="*/ 0 f27 1"/>
                <a:gd name="f32" fmla="*/ 53526 f26 1"/>
                <a:gd name="f33" fmla="*/ 15677 f27 1"/>
                <a:gd name="f34" fmla="*/ 15677 f26 1"/>
                <a:gd name="f35" fmla="*/ 53526 f27 1"/>
                <a:gd name="f36" fmla="*/ 0 f26 1"/>
                <a:gd name="f37" fmla="*/ 9090474 f27 1"/>
                <a:gd name="f38" fmla="*/ 9128323 f27 1"/>
                <a:gd name="f39" fmla="*/ 9144000 f27 1"/>
                <a:gd name="f40" fmla="*/ 481735 f26 1"/>
                <a:gd name="f41" fmla="*/ 519584 f26 1"/>
                <a:gd name="f42" fmla="*/ 535261 f26 1"/>
                <a:gd name="f43" fmla="*/ f28 1 f2"/>
                <a:gd name="f44" fmla="*/ f31 1 9144000"/>
                <a:gd name="f45" fmla="*/ f32 1 535261"/>
                <a:gd name="f46" fmla="*/ f33 1 9144000"/>
                <a:gd name="f47" fmla="*/ f34 1 535261"/>
                <a:gd name="f48" fmla="*/ f35 1 9144000"/>
                <a:gd name="f49" fmla="*/ f36 1 535261"/>
                <a:gd name="f50" fmla="*/ f37 1 9144000"/>
                <a:gd name="f51" fmla="*/ f38 1 9144000"/>
                <a:gd name="f52" fmla="*/ f39 1 9144000"/>
                <a:gd name="f53" fmla="*/ f40 1 535261"/>
                <a:gd name="f54" fmla="*/ f41 1 535261"/>
                <a:gd name="f55" fmla="*/ f42 1 535261"/>
                <a:gd name="f56" fmla="*/ f5 1 f29"/>
                <a:gd name="f57" fmla="*/ f6 1 f29"/>
                <a:gd name="f58" fmla="*/ f5 1 f30"/>
                <a:gd name="f59" fmla="*/ f7 1 f30"/>
                <a:gd name="f60" fmla="+- f43 0 f1"/>
                <a:gd name="f61" fmla="*/ f44 1 f29"/>
                <a:gd name="f62" fmla="*/ f45 1 f30"/>
                <a:gd name="f63" fmla="*/ f46 1 f29"/>
                <a:gd name="f64" fmla="*/ f47 1 f30"/>
                <a:gd name="f65" fmla="*/ f48 1 f29"/>
                <a:gd name="f66" fmla="*/ f49 1 f30"/>
                <a:gd name="f67" fmla="*/ f50 1 f29"/>
                <a:gd name="f68" fmla="*/ f51 1 f29"/>
                <a:gd name="f69" fmla="*/ f52 1 f29"/>
                <a:gd name="f70" fmla="*/ f53 1 f30"/>
                <a:gd name="f71" fmla="*/ f54 1 f30"/>
                <a:gd name="f72" fmla="*/ f55 1 f30"/>
                <a:gd name="f73" fmla="*/ f56 f24 1"/>
                <a:gd name="f74" fmla="*/ f57 f24 1"/>
                <a:gd name="f75" fmla="*/ f59 f25 1"/>
                <a:gd name="f76" fmla="*/ f58 f25 1"/>
                <a:gd name="f77" fmla="*/ f61 f24 1"/>
                <a:gd name="f78" fmla="*/ f62 f25 1"/>
                <a:gd name="f79" fmla="*/ f63 f24 1"/>
                <a:gd name="f80" fmla="*/ f64 f25 1"/>
                <a:gd name="f81" fmla="*/ f65 f24 1"/>
                <a:gd name="f82" fmla="*/ f66 f25 1"/>
                <a:gd name="f83" fmla="*/ f67 f24 1"/>
                <a:gd name="f84" fmla="*/ f68 f24 1"/>
                <a:gd name="f85" fmla="*/ f69 f24 1"/>
                <a:gd name="f86" fmla="*/ f70 f25 1"/>
                <a:gd name="f87" fmla="*/ f71 f25 1"/>
                <a:gd name="f88" fmla="*/ f72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0">
                  <a:pos x="f77" y="f78"/>
                </a:cxn>
                <a:cxn ang="f60">
                  <a:pos x="f79" y="f80"/>
                </a:cxn>
                <a:cxn ang="f60">
                  <a:pos x="f81" y="f82"/>
                </a:cxn>
                <a:cxn ang="f60">
                  <a:pos x="f83" y="f82"/>
                </a:cxn>
                <a:cxn ang="f60">
                  <a:pos x="f84" y="f80"/>
                </a:cxn>
                <a:cxn ang="f60">
                  <a:pos x="f85" y="f78"/>
                </a:cxn>
                <a:cxn ang="f60">
                  <a:pos x="f85" y="f86"/>
                </a:cxn>
                <a:cxn ang="f60">
                  <a:pos x="f84" y="f87"/>
                </a:cxn>
                <a:cxn ang="f60">
                  <a:pos x="f83" y="f88"/>
                </a:cxn>
                <a:cxn ang="f60">
                  <a:pos x="f81" y="f88"/>
                </a:cxn>
                <a:cxn ang="f60">
                  <a:pos x="f79" y="f87"/>
                </a:cxn>
                <a:cxn ang="f60">
                  <a:pos x="f77" y="f86"/>
                </a:cxn>
                <a:cxn ang="f60">
                  <a:pos x="f77" y="f78"/>
                </a:cxn>
              </a:cxnLst>
              <a:rect l="f73" t="f76" r="f74" b="f75"/>
              <a:pathLst>
                <a:path w="9144000" h="535261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9" y="f5"/>
                    <a:pt x="f8" y="f5"/>
                  </a:cubicBezTo>
                  <a:lnTo>
                    <a:pt x="f13" y="f5"/>
                  </a:lnTo>
                  <a:cubicBezTo>
                    <a:pt x="f14" y="f5"/>
                    <a:pt x="f15" y="f10"/>
                    <a:pt x="f16" y="f12"/>
                  </a:cubicBezTo>
                  <a:cubicBezTo>
                    <a:pt x="f17" y="f11"/>
                    <a:pt x="f6" y="f9"/>
                    <a:pt x="f6" y="f8"/>
                  </a:cubicBezTo>
                  <a:lnTo>
                    <a:pt x="f6" y="f18"/>
                  </a:lnTo>
                  <a:cubicBezTo>
                    <a:pt x="f6" y="f19"/>
                    <a:pt x="f17" y="f20"/>
                    <a:pt x="f16" y="f21"/>
                  </a:cubicBezTo>
                  <a:cubicBezTo>
                    <a:pt x="f15" y="f22"/>
                    <a:pt x="f14" y="f7"/>
                    <a:pt x="f13" y="f7"/>
                  </a:cubicBezTo>
                  <a:lnTo>
                    <a:pt x="f8" y="f7"/>
                  </a:lnTo>
                  <a:cubicBezTo>
                    <a:pt x="f9" y="f7"/>
                    <a:pt x="f11" y="f22"/>
                    <a:pt x="f12" y="f21"/>
                  </a:cubicBezTo>
                  <a:cubicBezTo>
                    <a:pt x="f10" y="f20"/>
                    <a:pt x="f5" y="f19"/>
                    <a:pt x="f5" y="f18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BACC6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07112" tIns="107112" rIns="107112" bIns="107112" anchor="ctr" anchorCtr="1" compatLnSpc="1"/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вступление в силу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u="sng"/>
              <a:t>Конституционное собрание -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809753"/>
          </a:xfrm>
        </p:spPr>
        <p:txBody>
          <a:bodyPr/>
          <a:lstStyle/>
          <a:p>
            <a:pPr lvl="0"/>
            <a:r>
              <a:rPr lang="ru-RU" sz="4000"/>
              <a:t>это временный учредительный орган, создаваемый с целью пересмотра Конституции РФ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u="sng"/>
              <a:t>Конституционное собрание -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809753"/>
          </a:xfrm>
        </p:spPr>
        <p:txBody>
          <a:bodyPr/>
          <a:lstStyle/>
          <a:p>
            <a:pPr lvl="0"/>
            <a:r>
              <a:rPr lang="ru-RU" sz="4000"/>
              <a:t>это временный учредительный орган, создаваемый с целью пересмотра Конституции РФ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u="sng"/>
              <a:t>Правовой статус личности –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993090" cy="3452829"/>
          </a:xfrm>
        </p:spPr>
        <p:txBody>
          <a:bodyPr/>
          <a:lstStyle/>
          <a:p>
            <a:pPr lvl="0" algn="just"/>
            <a:r>
              <a:rPr lang="ru-RU" sz="4000"/>
              <a:t>совокупность юридически зак-репленных прав, свобод, закон-ных интересов и обязанностей личности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i="1"/>
              <a:t>Конституционное право России </a:t>
            </a:r>
            <a:endParaRPr lang="ru-RU" b="1"/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95532" y="1447796"/>
            <a:ext cx="8748467" cy="5410203"/>
          </a:xfrm>
        </p:spPr>
        <p:txBody>
          <a:bodyPr/>
          <a:lstStyle/>
          <a:p>
            <a:pPr lvl="0"/>
            <a:r>
              <a:rPr lang="ru-RU" sz="3200"/>
              <a:t>— ведущая, системообразующая отрасль российского права, совокупность правовых норм, закрепляющих и регулирующих основы правового статуса личности, общественных объединений и иных институтов гражданского общества, экономической, политической, социальной и духовной жизни общества, организации государства и функционирования публичной власти.</a:t>
            </a:r>
          </a:p>
          <a:p>
            <a:pPr lvl="0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952503"/>
            <a:ext cx="7921657" cy="1362071"/>
          </a:xfrm>
        </p:spPr>
        <p:txBody>
          <a:bodyPr/>
          <a:lstStyle/>
          <a:p>
            <a:pPr lvl="0"/>
            <a:r>
              <a:rPr lang="ru-RU" b="1" u="sng"/>
              <a:t>Виды правового статуса личности: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3024204"/>
          </a:xfrm>
        </p:spPr>
        <p:txBody>
          <a:bodyPr/>
          <a:lstStyle/>
          <a:p>
            <a:pPr lvl="0">
              <a:buFont typeface="Wingdings" pitchFamily="2"/>
              <a:buChar char="ü"/>
            </a:pPr>
            <a:r>
              <a:rPr lang="ru-RU" sz="4000"/>
              <a:t>Общий</a:t>
            </a:r>
          </a:p>
          <a:p>
            <a:pPr lvl="0">
              <a:buFont typeface="Wingdings" pitchFamily="2"/>
              <a:buChar char="ü"/>
            </a:pPr>
            <a:r>
              <a:rPr lang="ru-RU" sz="4000"/>
              <a:t>Специальный</a:t>
            </a:r>
          </a:p>
          <a:p>
            <a:pPr lvl="0">
              <a:buFont typeface="Wingdings" pitchFamily="2"/>
              <a:buChar char="ü"/>
            </a:pPr>
            <a:r>
              <a:rPr lang="ru-RU" sz="4000"/>
              <a:t>Индивидуальный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/>
              <a:t>ГЛАВА 2 КОНСТИТУЦИИ РФ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0" y="2547939"/>
            <a:ext cx="9144000" cy="2095503"/>
          </a:xfrm>
        </p:spPr>
        <p:txBody>
          <a:bodyPr/>
          <a:lstStyle/>
          <a:p>
            <a:pPr lvl="0"/>
            <a:r>
              <a:rPr lang="ru-RU" sz="3250">
                <a:solidFill>
                  <a:srgbClr val="FF0000"/>
                </a:solidFill>
              </a:rPr>
              <a:t>ПРАВА</a:t>
            </a:r>
            <a:r>
              <a:rPr lang="ru-RU" sz="3250"/>
              <a:t> И СВОБОДЫ ЧЕЛОВЕКА И ГРАЖДАНИНА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4280" y="142856"/>
            <a:ext cx="8786871" cy="1143000"/>
          </a:xfrm>
        </p:spPr>
        <p:txBody>
          <a:bodyPr/>
          <a:lstStyle/>
          <a:p>
            <a:pPr lvl="0"/>
            <a:r>
              <a:rPr lang="ru-RU" b="1"/>
              <a:t>Система прав и свобод человека и гражданина</a:t>
            </a:r>
            <a:endParaRPr lang="ru-RU"/>
          </a:p>
        </p:txBody>
      </p:sp>
      <p:grpSp>
        <p:nvGrpSpPr>
          <p:cNvPr id="3" name="Схема 2"/>
          <p:cNvGrpSpPr/>
          <p:nvPr/>
        </p:nvGrpSpPr>
        <p:grpSpPr>
          <a:xfrm>
            <a:off x="1357317" y="428606"/>
            <a:ext cx="6215084" cy="6215085"/>
            <a:chOff x="1357317" y="428606"/>
            <a:chExt cx="6215084" cy="6215085"/>
          </a:xfrm>
        </p:grpSpPr>
        <p:sp>
          <p:nvSpPr>
            <p:cNvPr id="4" name="Полилиния 3"/>
            <p:cNvSpPr/>
            <p:nvPr/>
          </p:nvSpPr>
          <p:spPr>
            <a:xfrm>
              <a:off x="2911083" y="428606"/>
              <a:ext cx="3107542" cy="31075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07541"/>
                <a:gd name="f7" fmla="val 1553771"/>
                <a:gd name="f8" fmla="+- 0 0 -90"/>
                <a:gd name="f9" fmla="*/ f3 1 3107541"/>
                <a:gd name="f10" fmla="*/ f4 1 3107541"/>
                <a:gd name="f11" fmla="+- f6 0 f5"/>
                <a:gd name="f12" fmla="*/ f8 f0 1"/>
                <a:gd name="f13" fmla="*/ f11 1 3107541"/>
                <a:gd name="f14" fmla="*/ 0 f11 1"/>
                <a:gd name="f15" fmla="*/ 3107541 f11 1"/>
                <a:gd name="f16" fmla="*/ 1553771 f11 1"/>
                <a:gd name="f17" fmla="*/ f12 1 f2"/>
                <a:gd name="f18" fmla="*/ f14 1 3107541"/>
                <a:gd name="f19" fmla="*/ f15 1 3107541"/>
                <a:gd name="f20" fmla="*/ f16 1 3107541"/>
                <a:gd name="f21" fmla="*/ f5 1 f13"/>
                <a:gd name="f22" fmla="*/ f6 1 f13"/>
                <a:gd name="f23" fmla="+- f17 0 f1"/>
                <a:gd name="f24" fmla="*/ f18 1 f13"/>
                <a:gd name="f25" fmla="*/ f19 1 f13"/>
                <a:gd name="f26" fmla="*/ f20 1 f13"/>
                <a:gd name="f27" fmla="*/ f21 f9 1"/>
                <a:gd name="f28" fmla="*/ f22 f9 1"/>
                <a:gd name="f29" fmla="*/ f22 f10 1"/>
                <a:gd name="f30" fmla="*/ f21 f10 1"/>
                <a:gd name="f31" fmla="*/ f24 f9 1"/>
                <a:gd name="f32" fmla="*/ f25 f10 1"/>
                <a:gd name="f33" fmla="*/ f26 f9 1"/>
                <a:gd name="f34" fmla="*/ f24 f10 1"/>
                <a:gd name="f35" fmla="*/ f25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1" y="f32"/>
                </a:cxn>
                <a:cxn ang="f23">
                  <a:pos x="f33" y="f34"/>
                </a:cxn>
                <a:cxn ang="f23">
                  <a:pos x="f35" y="f32"/>
                </a:cxn>
                <a:cxn ang="f23">
                  <a:pos x="f31" y="f32"/>
                </a:cxn>
              </a:cxnLst>
              <a:rect l="f27" t="f30" r="f28" b="f29"/>
              <a:pathLst>
                <a:path w="3107541" h="3107541">
                  <a:moveTo>
                    <a:pt x="f5" y="f6"/>
                  </a:moveTo>
                  <a:lnTo>
                    <a:pt x="f7" y="f5"/>
                  </a:lnTo>
                  <a:lnTo>
                    <a:pt x="f6" y="f6"/>
                  </a:lnTo>
                  <a:lnTo>
                    <a:pt x="f5" y="f6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872136" tIns="1649019" rIns="872136" bIns="95253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Личные (ст. 20 – 29)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357317" y="3536149"/>
              <a:ext cx="3107542" cy="31075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07541"/>
                <a:gd name="f7" fmla="val 1553771"/>
                <a:gd name="f8" fmla="+- 0 0 -90"/>
                <a:gd name="f9" fmla="*/ f3 1 3107541"/>
                <a:gd name="f10" fmla="*/ f4 1 3107541"/>
                <a:gd name="f11" fmla="+- f6 0 f5"/>
                <a:gd name="f12" fmla="*/ f8 f0 1"/>
                <a:gd name="f13" fmla="*/ f11 1 3107541"/>
                <a:gd name="f14" fmla="*/ 0 f11 1"/>
                <a:gd name="f15" fmla="*/ 3107541 f11 1"/>
                <a:gd name="f16" fmla="*/ 1553771 f11 1"/>
                <a:gd name="f17" fmla="*/ f12 1 f2"/>
                <a:gd name="f18" fmla="*/ f14 1 3107541"/>
                <a:gd name="f19" fmla="*/ f15 1 3107541"/>
                <a:gd name="f20" fmla="*/ f16 1 3107541"/>
                <a:gd name="f21" fmla="*/ f5 1 f13"/>
                <a:gd name="f22" fmla="*/ f6 1 f13"/>
                <a:gd name="f23" fmla="+- f17 0 f1"/>
                <a:gd name="f24" fmla="*/ f18 1 f13"/>
                <a:gd name="f25" fmla="*/ f19 1 f13"/>
                <a:gd name="f26" fmla="*/ f20 1 f13"/>
                <a:gd name="f27" fmla="*/ f21 f9 1"/>
                <a:gd name="f28" fmla="*/ f22 f9 1"/>
                <a:gd name="f29" fmla="*/ f22 f10 1"/>
                <a:gd name="f30" fmla="*/ f21 f10 1"/>
                <a:gd name="f31" fmla="*/ f24 f9 1"/>
                <a:gd name="f32" fmla="*/ f25 f10 1"/>
                <a:gd name="f33" fmla="*/ f26 f9 1"/>
                <a:gd name="f34" fmla="*/ f24 f10 1"/>
                <a:gd name="f35" fmla="*/ f25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1" y="f32"/>
                </a:cxn>
                <a:cxn ang="f23">
                  <a:pos x="f33" y="f34"/>
                </a:cxn>
                <a:cxn ang="f23">
                  <a:pos x="f35" y="f32"/>
                </a:cxn>
                <a:cxn ang="f23">
                  <a:pos x="f31" y="f32"/>
                </a:cxn>
              </a:cxnLst>
              <a:rect l="f27" t="f30" r="f28" b="f29"/>
              <a:pathLst>
                <a:path w="3107541" h="3107541">
                  <a:moveTo>
                    <a:pt x="f5" y="f6"/>
                  </a:moveTo>
                  <a:lnTo>
                    <a:pt x="f7" y="f5"/>
                  </a:lnTo>
                  <a:lnTo>
                    <a:pt x="f6" y="f6"/>
                  </a:lnTo>
                  <a:lnTo>
                    <a:pt x="f5" y="f6"/>
                  </a:lnTo>
                  <a:close/>
                </a:path>
              </a:pathLst>
            </a:custGeom>
            <a:solidFill>
              <a:srgbClr val="9BBB59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872136" tIns="1649019" rIns="872136" bIns="95253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Полити-ческие (ст. 30 – 33)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911083" y="3536140"/>
              <a:ext cx="3107542" cy="31075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07541"/>
                <a:gd name="f7" fmla="val 1553770"/>
                <a:gd name="f8" fmla="+- 0 0 -90"/>
                <a:gd name="f9" fmla="*/ f3 1 3107541"/>
                <a:gd name="f10" fmla="*/ f4 1 3107541"/>
                <a:gd name="f11" fmla="+- f6 0 f5"/>
                <a:gd name="f12" fmla="*/ f8 f0 1"/>
                <a:gd name="f13" fmla="*/ f11 1 3107541"/>
                <a:gd name="f14" fmla="*/ 0 f11 1"/>
                <a:gd name="f15" fmla="*/ 3107541 f11 1"/>
                <a:gd name="f16" fmla="*/ 1553771 f11 1"/>
                <a:gd name="f17" fmla="*/ f12 1 f2"/>
                <a:gd name="f18" fmla="*/ f14 1 3107541"/>
                <a:gd name="f19" fmla="*/ f15 1 3107541"/>
                <a:gd name="f20" fmla="*/ f16 1 3107541"/>
                <a:gd name="f21" fmla="*/ f5 1 f13"/>
                <a:gd name="f22" fmla="*/ f6 1 f13"/>
                <a:gd name="f23" fmla="+- f17 0 f1"/>
                <a:gd name="f24" fmla="*/ f18 1 f13"/>
                <a:gd name="f25" fmla="*/ f19 1 f13"/>
                <a:gd name="f26" fmla="*/ f20 1 f13"/>
                <a:gd name="f27" fmla="*/ f21 f9 1"/>
                <a:gd name="f28" fmla="*/ f22 f9 1"/>
                <a:gd name="f29" fmla="*/ f22 f10 1"/>
                <a:gd name="f30" fmla="*/ f21 f10 1"/>
                <a:gd name="f31" fmla="*/ f24 f9 1"/>
                <a:gd name="f32" fmla="*/ f25 f10 1"/>
                <a:gd name="f33" fmla="*/ f26 f9 1"/>
                <a:gd name="f34" fmla="*/ f24 f10 1"/>
                <a:gd name="f35" fmla="*/ f25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1" y="f32"/>
                </a:cxn>
                <a:cxn ang="f23">
                  <a:pos x="f33" y="f34"/>
                </a:cxn>
                <a:cxn ang="f23">
                  <a:pos x="f35" y="f32"/>
                </a:cxn>
                <a:cxn ang="f23">
                  <a:pos x="f31" y="f32"/>
                </a:cxn>
              </a:cxnLst>
              <a:rect l="f27" t="f30" r="f28" b="f29"/>
              <a:pathLst>
                <a:path w="3107541" h="3107541">
                  <a:moveTo>
                    <a:pt x="f6" y="f5"/>
                  </a:moveTo>
                  <a:lnTo>
                    <a:pt x="f7" y="f6"/>
                  </a:lnTo>
                  <a:lnTo>
                    <a:pt x="f5" y="f5"/>
                  </a:lnTo>
                  <a:lnTo>
                    <a:pt x="f6" y="f5"/>
                  </a:lnTo>
                  <a:close/>
                </a:path>
              </a:pathLst>
            </a:custGeom>
            <a:solidFill>
              <a:srgbClr val="8064A2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872136" tIns="95253" rIns="872136" bIns="1649019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Экономи-ческие (ст. 34 – 37РФ)</a:t>
              </a: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4464859" y="3536149"/>
              <a:ext cx="3107542" cy="310754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07541"/>
                <a:gd name="f7" fmla="val 1553771"/>
                <a:gd name="f8" fmla="+- 0 0 -90"/>
                <a:gd name="f9" fmla="*/ f3 1 3107541"/>
                <a:gd name="f10" fmla="*/ f4 1 3107541"/>
                <a:gd name="f11" fmla="+- f6 0 f5"/>
                <a:gd name="f12" fmla="*/ f8 f0 1"/>
                <a:gd name="f13" fmla="*/ f11 1 3107541"/>
                <a:gd name="f14" fmla="*/ 0 f11 1"/>
                <a:gd name="f15" fmla="*/ 3107541 f11 1"/>
                <a:gd name="f16" fmla="*/ 1553771 f11 1"/>
                <a:gd name="f17" fmla="*/ f12 1 f2"/>
                <a:gd name="f18" fmla="*/ f14 1 3107541"/>
                <a:gd name="f19" fmla="*/ f15 1 3107541"/>
                <a:gd name="f20" fmla="*/ f16 1 3107541"/>
                <a:gd name="f21" fmla="*/ f5 1 f13"/>
                <a:gd name="f22" fmla="*/ f6 1 f13"/>
                <a:gd name="f23" fmla="+- f17 0 f1"/>
                <a:gd name="f24" fmla="*/ f18 1 f13"/>
                <a:gd name="f25" fmla="*/ f19 1 f13"/>
                <a:gd name="f26" fmla="*/ f20 1 f13"/>
                <a:gd name="f27" fmla="*/ f21 f9 1"/>
                <a:gd name="f28" fmla="*/ f22 f9 1"/>
                <a:gd name="f29" fmla="*/ f22 f10 1"/>
                <a:gd name="f30" fmla="*/ f21 f10 1"/>
                <a:gd name="f31" fmla="*/ f24 f9 1"/>
                <a:gd name="f32" fmla="*/ f25 f10 1"/>
                <a:gd name="f33" fmla="*/ f26 f9 1"/>
                <a:gd name="f34" fmla="*/ f24 f10 1"/>
                <a:gd name="f35" fmla="*/ f25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1" y="f32"/>
                </a:cxn>
                <a:cxn ang="f23">
                  <a:pos x="f33" y="f34"/>
                </a:cxn>
                <a:cxn ang="f23">
                  <a:pos x="f35" y="f32"/>
                </a:cxn>
                <a:cxn ang="f23">
                  <a:pos x="f31" y="f32"/>
                </a:cxn>
              </a:cxnLst>
              <a:rect l="f27" t="f30" r="f28" b="f29"/>
              <a:pathLst>
                <a:path w="3107541" h="3107541">
                  <a:moveTo>
                    <a:pt x="f5" y="f6"/>
                  </a:moveTo>
                  <a:lnTo>
                    <a:pt x="f7" y="f5"/>
                  </a:lnTo>
                  <a:lnTo>
                    <a:pt x="f6" y="f6"/>
                  </a:lnTo>
                  <a:lnTo>
                    <a:pt x="f5" y="f6"/>
                  </a:lnTo>
                  <a:close/>
                </a:path>
              </a:pathLst>
            </a:custGeom>
            <a:solidFill>
              <a:srgbClr val="4BACC6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872136" tIns="1649019" rIns="872136" bIns="95253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Социаль-ные и культур-ные (ст. 38 – 44)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928673"/>
            <a:ext cx="9144000" cy="1362071"/>
          </a:xfrm>
        </p:spPr>
        <p:txBody>
          <a:bodyPr/>
          <a:lstStyle/>
          <a:p>
            <a:pPr lvl="0"/>
            <a:r>
              <a:rPr lang="ru-RU" b="1"/>
              <a:t>Гарантии конституционных прав и свобод человека и гражданина в РФ</a:t>
            </a:r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0" y="2547939"/>
            <a:ext cx="9144000" cy="4310060"/>
          </a:xfrm>
        </p:spPr>
        <p:txBody>
          <a:bodyPr/>
          <a:lstStyle/>
          <a:p>
            <a:pPr lvl="0">
              <a:buFont typeface="Wingdings" pitchFamily="2"/>
              <a:buChar char="ü"/>
            </a:pPr>
            <a:r>
              <a:rPr lang="ru-RU" sz="4000"/>
              <a:t>государственная защита (ч. 1 ст. 45)</a:t>
            </a:r>
          </a:p>
          <a:p>
            <a:pPr lvl="0">
              <a:buFont typeface="Wingdings" pitchFamily="2"/>
              <a:buChar char="ü"/>
            </a:pPr>
            <a:r>
              <a:rPr lang="ru-RU" sz="4000"/>
              <a:t>самозащита (ч. 2 ст. 45)</a:t>
            </a:r>
          </a:p>
          <a:p>
            <a:pPr lvl="0">
              <a:buFont typeface="Wingdings" pitchFamily="2"/>
              <a:buChar char="ü"/>
            </a:pPr>
            <a:r>
              <a:rPr lang="ru-RU" sz="4000"/>
              <a:t>судебная защита (ч. 1 и ч. 2 ст. 46)</a:t>
            </a:r>
          </a:p>
          <a:p>
            <a:pPr lvl="0">
              <a:buFont typeface="Wingdings" pitchFamily="2"/>
              <a:buChar char="ü"/>
            </a:pPr>
            <a:r>
              <a:rPr lang="ru-RU" sz="4000"/>
              <a:t>защита в межгосударственных органах  (ч. 3 ст. 46)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2314574"/>
          </a:xfrm>
        </p:spPr>
        <p:txBody>
          <a:bodyPr/>
          <a:lstStyle/>
          <a:p>
            <a:pPr lvl="0"/>
            <a:r>
              <a:rPr lang="ru-RU" b="1"/>
              <a:t>Конституционно-правовые  варианты ограничения прав и свобод человека и гражданина</a:t>
            </a:r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0" y="2428865"/>
            <a:ext cx="9144000" cy="4310060"/>
          </a:xfrm>
        </p:spPr>
        <p:txBody>
          <a:bodyPr/>
          <a:lstStyle/>
          <a:p>
            <a:pPr lvl="0" algn="just">
              <a:buFont typeface="Wingdings" pitchFamily="2"/>
              <a:buChar char="ü"/>
            </a:pPr>
            <a:r>
              <a:rPr lang="ru-RU" sz="3400"/>
              <a:t>федеральным законом (ч. 3 ст. 55 Конституции РФ)</a:t>
            </a:r>
          </a:p>
          <a:p>
            <a:pPr lvl="0" algn="just">
              <a:buFont typeface="Wingdings" pitchFamily="2"/>
              <a:buChar char="ü"/>
            </a:pPr>
            <a:r>
              <a:rPr lang="ru-RU" sz="3400"/>
              <a:t>в условиях чрезвычайного положения для обеспечения безопасности граждан и защиты конституционного строя в соответствии с федеральным конституционным законом (ст. 56 Конституции РФ)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952503"/>
            <a:ext cx="8421688" cy="1362071"/>
          </a:xfrm>
        </p:spPr>
        <p:txBody>
          <a:bodyPr/>
          <a:lstStyle/>
          <a:p>
            <a:pPr lvl="0"/>
            <a:r>
              <a:rPr lang="ru-RU" b="1"/>
              <a:t>Основные обязанности граждан  РФ</a:t>
            </a:r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0" y="2547939"/>
            <a:ext cx="9144000" cy="4310060"/>
          </a:xfrm>
        </p:spPr>
        <p:txBody>
          <a:bodyPr/>
          <a:lstStyle/>
          <a:p>
            <a:pPr lvl="0" algn="just">
              <a:buFont typeface="Wingdings" pitchFamily="2"/>
              <a:buChar char="ü"/>
            </a:pPr>
            <a:r>
              <a:rPr lang="ru-RU" sz="3000"/>
              <a:t>заботиться о детях и воспитывать их (ч. 2 ст. 38)</a:t>
            </a:r>
          </a:p>
          <a:p>
            <a:pPr lvl="0" algn="just">
              <a:buFont typeface="Wingdings" pitchFamily="2"/>
              <a:buChar char="ü"/>
            </a:pPr>
            <a:r>
              <a:rPr lang="ru-RU" sz="3000"/>
              <a:t>платить законно установленные налоги и сборы (ст. 57)</a:t>
            </a:r>
          </a:p>
          <a:p>
            <a:pPr lvl="0" algn="just">
              <a:buFont typeface="Wingdings" pitchFamily="2"/>
              <a:buChar char="ü"/>
            </a:pPr>
            <a:r>
              <a:rPr lang="ru-RU" sz="3000"/>
              <a:t>сохранять природу и окружающую среду, бережно относиться к природным богатствам (ст. 58)</a:t>
            </a:r>
          </a:p>
          <a:p>
            <a:pPr lvl="0" algn="just">
              <a:buFont typeface="Wingdings" pitchFamily="2"/>
              <a:buChar char="ü"/>
            </a:pPr>
            <a:r>
              <a:rPr lang="ru-RU" sz="3000"/>
              <a:t>защищать отечество, нести воинскую или альтернативную гражданскую службу (ст. 59)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ru-RU" sz="4800" i="1"/>
          </a:p>
          <a:p>
            <a:pPr lvl="0"/>
            <a:r>
              <a:rPr lang="ru-RU" sz="4800" i="1"/>
              <a:t>Спасибо за внимание !</a:t>
            </a:r>
          </a:p>
        </p:txBody>
      </p:sp>
      <p:sp>
        <p:nvSpPr>
          <p:cNvPr id="3" name="Заголовок 2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u-RU" b="1"/>
              <a:t>Лекция закончена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ru-RU" b="1" u="sng"/>
              <a:t>Признаки конституционного права РФ: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8064532" cy="3881454"/>
          </a:xfrm>
        </p:spPr>
        <p:txBody>
          <a:bodyPr/>
          <a:lstStyle/>
          <a:p>
            <a:pPr lvl="0" algn="just"/>
            <a:r>
              <a:rPr lang="ru-RU" sz="4000" b="1"/>
              <a:t>- универсальность предмета правового регулирования</a:t>
            </a:r>
          </a:p>
          <a:p>
            <a:pPr lvl="0" algn="just"/>
            <a:r>
              <a:rPr lang="ru-RU" sz="4000" b="1"/>
              <a:t>- универсальность метода правового регулирования</a:t>
            </a:r>
          </a:p>
          <a:p>
            <a:pPr lvl="0" algn="just"/>
            <a:r>
              <a:rPr lang="ru-RU" sz="4000" b="1"/>
              <a:t>- Конституция РФ – основной источник правовых норм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ru-RU" b="1" u="sng"/>
              <a:t>Конституционное право –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952628"/>
          </a:xfrm>
        </p:spPr>
        <p:txBody>
          <a:bodyPr/>
          <a:lstStyle/>
          <a:p>
            <a:pPr lvl="0"/>
            <a:r>
              <a:rPr lang="ru-RU" sz="4000" b="1"/>
              <a:t>универсальная отрасль права, базирующаяся на основном законе государства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u="sng"/>
              <a:t>Особенности конституционно-правовых норм: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214280" y="2547939"/>
            <a:ext cx="8715439" cy="4095771"/>
          </a:xfrm>
        </p:spPr>
        <p:txBody>
          <a:bodyPr/>
          <a:lstStyle/>
          <a:p>
            <a:pPr lvl="0"/>
            <a:r>
              <a:rPr lang="ru-RU" sz="3000" b="1"/>
              <a:t>- значительная доля приходится на нормы общерегулятивного характера</a:t>
            </a:r>
          </a:p>
          <a:p>
            <a:pPr lvl="0"/>
            <a:r>
              <a:rPr lang="ru-RU" sz="3000" b="1"/>
              <a:t>- высокая декларативность</a:t>
            </a:r>
          </a:p>
          <a:p>
            <a:pPr lvl="0"/>
            <a:r>
              <a:rPr lang="ru-RU" sz="3000" b="1"/>
              <a:t>- учредительный характер большинства правовых предписаний</a:t>
            </a:r>
          </a:p>
          <a:p>
            <a:pPr lvl="0"/>
            <a:r>
              <a:rPr lang="ru-RU" sz="3000" b="1"/>
              <a:t>- особый порядок реализации предписаний</a:t>
            </a:r>
          </a:p>
          <a:p>
            <a:pPr lvl="0"/>
            <a:r>
              <a:rPr lang="ru-RU" sz="3000" b="1"/>
              <a:t>- специфика субъектов</a:t>
            </a:r>
          </a:p>
          <a:p>
            <a:pPr lvl="0"/>
            <a:r>
              <a:rPr lang="ru-RU" sz="3000" b="1"/>
              <a:t>- двучленная структура</a:t>
            </a:r>
          </a:p>
          <a:p>
            <a:pPr lvl="0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хема 2"/>
          <p:cNvGrpSpPr/>
          <p:nvPr/>
        </p:nvGrpSpPr>
        <p:grpSpPr>
          <a:xfrm>
            <a:off x="220562" y="71442"/>
            <a:ext cx="8702838" cy="6580744"/>
            <a:chOff x="220562" y="71442"/>
            <a:chExt cx="8702838" cy="6580744"/>
          </a:xfrm>
        </p:grpSpPr>
        <p:sp>
          <p:nvSpPr>
            <p:cNvPr id="3" name="Полилиния 2"/>
            <p:cNvSpPr/>
            <p:nvPr/>
          </p:nvSpPr>
          <p:spPr>
            <a:xfrm>
              <a:off x="7552404" y="2207581"/>
              <a:ext cx="178829" cy="25117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2511749"/>
                <a:gd name="f5" fmla="*/ f0 1 178825"/>
                <a:gd name="f6" fmla="*/ f1 1 2511749"/>
                <a:gd name="f7" fmla="+- f4 0 f2"/>
                <a:gd name="f8" fmla="+- f3 0 f2"/>
                <a:gd name="f9" fmla="*/ f8 1 178825"/>
                <a:gd name="f10" fmla="*/ f7 1 2511749"/>
                <a:gd name="f11" fmla="*/ 0 1 f9"/>
                <a:gd name="f12" fmla="*/ 178825 1 f9"/>
                <a:gd name="f13" fmla="*/ 0 1 f10"/>
                <a:gd name="f14" fmla="*/ 2511749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251174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7552404" y="2207581"/>
              <a:ext cx="178829" cy="8786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878694"/>
                <a:gd name="f5" fmla="*/ f0 1 178825"/>
                <a:gd name="f6" fmla="*/ f1 1 878694"/>
                <a:gd name="f7" fmla="+- f4 0 f2"/>
                <a:gd name="f8" fmla="+- f3 0 f2"/>
                <a:gd name="f9" fmla="*/ f8 1 178825"/>
                <a:gd name="f10" fmla="*/ f7 1 878694"/>
                <a:gd name="f11" fmla="*/ 0 1 f9"/>
                <a:gd name="f12" fmla="*/ 178825 1 f9"/>
                <a:gd name="f13" fmla="*/ 0 1 f10"/>
                <a:gd name="f14" fmla="*/ 878694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878694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4422961" y="667521"/>
              <a:ext cx="3606311" cy="2526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06313"/>
                <a:gd name="f4" fmla="val 252691"/>
                <a:gd name="f5" fmla="val 127513"/>
                <a:gd name="f6" fmla="*/ f0 1 3606313"/>
                <a:gd name="f7" fmla="*/ f1 1 252691"/>
                <a:gd name="f8" fmla="+- f4 0 f2"/>
                <a:gd name="f9" fmla="+- f3 0 f2"/>
                <a:gd name="f10" fmla="*/ f9 1 3606313"/>
                <a:gd name="f11" fmla="*/ f8 1 252691"/>
                <a:gd name="f12" fmla="*/ 0 1 f10"/>
                <a:gd name="f13" fmla="*/ 3606313 1 f10"/>
                <a:gd name="f14" fmla="*/ 0 1 f11"/>
                <a:gd name="f15" fmla="*/ 252691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606313" h="252691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109883" y="2207581"/>
              <a:ext cx="178829" cy="25424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2542450"/>
                <a:gd name="f5" fmla="*/ f0 1 178825"/>
                <a:gd name="f6" fmla="*/ f1 1 2542450"/>
                <a:gd name="f7" fmla="+- f4 0 f2"/>
                <a:gd name="f8" fmla="+- f3 0 f2"/>
                <a:gd name="f9" fmla="*/ f8 1 178825"/>
                <a:gd name="f10" fmla="*/ f7 1 2542450"/>
                <a:gd name="f11" fmla="*/ 0 1 f9"/>
                <a:gd name="f12" fmla="*/ 178825 1 f9"/>
                <a:gd name="f13" fmla="*/ 0 1 f10"/>
                <a:gd name="f14" fmla="*/ 2542450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2542450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6109883" y="2207581"/>
              <a:ext cx="178829" cy="8863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886369"/>
                <a:gd name="f5" fmla="*/ f0 1 178825"/>
                <a:gd name="f6" fmla="*/ f1 1 886369"/>
                <a:gd name="f7" fmla="+- f4 0 f2"/>
                <a:gd name="f8" fmla="+- f3 0 f2"/>
                <a:gd name="f9" fmla="*/ f8 1 178825"/>
                <a:gd name="f10" fmla="*/ f7 1 886369"/>
                <a:gd name="f11" fmla="*/ 0 1 f9"/>
                <a:gd name="f12" fmla="*/ 178825 1 f9"/>
                <a:gd name="f13" fmla="*/ 0 1 f10"/>
                <a:gd name="f14" fmla="*/ 886369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88636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422961" y="667521"/>
              <a:ext cx="2163790" cy="2526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3788"/>
                <a:gd name="f4" fmla="val 252691"/>
                <a:gd name="f5" fmla="val 127513"/>
                <a:gd name="f6" fmla="*/ f0 1 2163788"/>
                <a:gd name="f7" fmla="*/ f1 1 252691"/>
                <a:gd name="f8" fmla="+- f4 0 f2"/>
                <a:gd name="f9" fmla="+- f3 0 f2"/>
                <a:gd name="f10" fmla="*/ f9 1 2163788"/>
                <a:gd name="f11" fmla="*/ f8 1 252691"/>
                <a:gd name="f12" fmla="*/ 0 1 f10"/>
                <a:gd name="f13" fmla="*/ 2163788 1 f10"/>
                <a:gd name="f14" fmla="*/ 0 1 f11"/>
                <a:gd name="f15" fmla="*/ 252691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163788" h="252691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667353" y="2207581"/>
              <a:ext cx="178829" cy="25117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2511764"/>
                <a:gd name="f5" fmla="*/ f0 1 178825"/>
                <a:gd name="f6" fmla="*/ f1 1 2511764"/>
                <a:gd name="f7" fmla="+- f4 0 f2"/>
                <a:gd name="f8" fmla="+- f3 0 f2"/>
                <a:gd name="f9" fmla="*/ f8 1 178825"/>
                <a:gd name="f10" fmla="*/ f7 1 2511764"/>
                <a:gd name="f11" fmla="*/ 0 1 f9"/>
                <a:gd name="f12" fmla="*/ 178825 1 f9"/>
                <a:gd name="f13" fmla="*/ 0 1 f10"/>
                <a:gd name="f14" fmla="*/ 2511764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2511764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667353" y="2207581"/>
              <a:ext cx="178829" cy="87869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878697"/>
                <a:gd name="f5" fmla="*/ f0 1 178825"/>
                <a:gd name="f6" fmla="*/ f1 1 878697"/>
                <a:gd name="f7" fmla="+- f4 0 f2"/>
                <a:gd name="f8" fmla="+- f3 0 f2"/>
                <a:gd name="f9" fmla="*/ f8 1 178825"/>
                <a:gd name="f10" fmla="*/ f7 1 878697"/>
                <a:gd name="f11" fmla="*/ 0 1 f9"/>
                <a:gd name="f12" fmla="*/ 178825 1 f9"/>
                <a:gd name="f13" fmla="*/ 0 1 f10"/>
                <a:gd name="f14" fmla="*/ 878697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878697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422961" y="667521"/>
              <a:ext cx="721260" cy="2526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1262"/>
                <a:gd name="f4" fmla="val 252691"/>
                <a:gd name="f5" fmla="val 127513"/>
                <a:gd name="f6" fmla="*/ f0 1 721262"/>
                <a:gd name="f7" fmla="*/ f1 1 252691"/>
                <a:gd name="f8" fmla="+- f4 0 f2"/>
                <a:gd name="f9" fmla="+- f3 0 f2"/>
                <a:gd name="f10" fmla="*/ f9 1 721262"/>
                <a:gd name="f11" fmla="*/ f8 1 252691"/>
                <a:gd name="f12" fmla="*/ 0 1 f10"/>
                <a:gd name="f13" fmla="*/ 721262 1 f10"/>
                <a:gd name="f14" fmla="*/ 0 1 f11"/>
                <a:gd name="f15" fmla="*/ 252691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721262" h="252691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3224832" y="2170785"/>
              <a:ext cx="178829" cy="255453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2554533"/>
                <a:gd name="f5" fmla="*/ f0 1 178825"/>
                <a:gd name="f6" fmla="*/ f1 1 2554533"/>
                <a:gd name="f7" fmla="+- f4 0 f2"/>
                <a:gd name="f8" fmla="+- f3 0 f2"/>
                <a:gd name="f9" fmla="*/ f8 1 178825"/>
                <a:gd name="f10" fmla="*/ f7 1 2554533"/>
                <a:gd name="f11" fmla="*/ 0 1 f9"/>
                <a:gd name="f12" fmla="*/ 178825 1 f9"/>
                <a:gd name="f13" fmla="*/ 0 1 f10"/>
                <a:gd name="f14" fmla="*/ 2554533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2554533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3224832" y="2170785"/>
              <a:ext cx="178829" cy="8954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895450"/>
                <a:gd name="f5" fmla="*/ f0 1 178825"/>
                <a:gd name="f6" fmla="*/ f1 1 895450"/>
                <a:gd name="f7" fmla="+- f4 0 f2"/>
                <a:gd name="f8" fmla="+- f3 0 f2"/>
                <a:gd name="f9" fmla="*/ f8 1 178825"/>
                <a:gd name="f10" fmla="*/ f7 1 895450"/>
                <a:gd name="f11" fmla="*/ 0 1 f9"/>
                <a:gd name="f12" fmla="*/ 178825 1 f9"/>
                <a:gd name="f13" fmla="*/ 0 1 f10"/>
                <a:gd name="f14" fmla="*/ 895450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895450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701701" y="667521"/>
              <a:ext cx="721260" cy="2526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1262"/>
                <a:gd name="f4" fmla="val 252691"/>
                <a:gd name="f5" fmla="val 127513"/>
                <a:gd name="f6" fmla="*/ f0 1 721262"/>
                <a:gd name="f7" fmla="*/ f1 1 252691"/>
                <a:gd name="f8" fmla="+- f4 0 f2"/>
                <a:gd name="f9" fmla="+- f3 0 f2"/>
                <a:gd name="f10" fmla="*/ f9 1 721262"/>
                <a:gd name="f11" fmla="*/ f8 1 252691"/>
                <a:gd name="f12" fmla="*/ 0 1 f10"/>
                <a:gd name="f13" fmla="*/ 721262 1 f10"/>
                <a:gd name="f14" fmla="*/ 0 1 f11"/>
                <a:gd name="f15" fmla="*/ 252691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721262" h="252691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1782302" y="2207581"/>
              <a:ext cx="178829" cy="267152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2671518"/>
                <a:gd name="f5" fmla="*/ f0 1 178825"/>
                <a:gd name="f6" fmla="*/ f1 1 2671518"/>
                <a:gd name="f7" fmla="+- f4 0 f2"/>
                <a:gd name="f8" fmla="+- f3 0 f2"/>
                <a:gd name="f9" fmla="*/ f8 1 178825"/>
                <a:gd name="f10" fmla="*/ f7 1 2671518"/>
                <a:gd name="f11" fmla="*/ 0 1 f9"/>
                <a:gd name="f12" fmla="*/ 178825 1 f9"/>
                <a:gd name="f13" fmla="*/ 0 1 f10"/>
                <a:gd name="f14" fmla="*/ 2671518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267151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1782302" y="2207581"/>
              <a:ext cx="178829" cy="101696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1016965"/>
                <a:gd name="f5" fmla="*/ f0 1 178825"/>
                <a:gd name="f6" fmla="*/ f1 1 1016965"/>
                <a:gd name="f7" fmla="+- f4 0 f2"/>
                <a:gd name="f8" fmla="+- f3 0 f2"/>
                <a:gd name="f9" fmla="*/ f8 1 178825"/>
                <a:gd name="f10" fmla="*/ f7 1 1016965"/>
                <a:gd name="f11" fmla="*/ 0 1 f9"/>
                <a:gd name="f12" fmla="*/ 178825 1 f9"/>
                <a:gd name="f13" fmla="*/ 0 1 f10"/>
                <a:gd name="f14" fmla="*/ 1016965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1016965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2259171" y="667521"/>
              <a:ext cx="2163790" cy="2526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3788"/>
                <a:gd name="f4" fmla="val 252691"/>
                <a:gd name="f5" fmla="val 127513"/>
                <a:gd name="f6" fmla="*/ f0 1 2163788"/>
                <a:gd name="f7" fmla="*/ f1 1 252691"/>
                <a:gd name="f8" fmla="+- f4 0 f2"/>
                <a:gd name="f9" fmla="+- f3 0 f2"/>
                <a:gd name="f10" fmla="*/ f9 1 2163788"/>
                <a:gd name="f11" fmla="*/ f8 1 252691"/>
                <a:gd name="f12" fmla="*/ 0 1 f10"/>
                <a:gd name="f13" fmla="*/ 2163788 1 f10"/>
                <a:gd name="f14" fmla="*/ 0 1 f11"/>
                <a:gd name="f15" fmla="*/ 252691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2163788" h="252691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39781" y="2215252"/>
              <a:ext cx="1660449" cy="39406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60453"/>
                <a:gd name="f4" fmla="val 3940687"/>
                <a:gd name="f5" fmla="*/ f0 1 1660453"/>
                <a:gd name="f6" fmla="*/ f1 1 3940687"/>
                <a:gd name="f7" fmla="+- f4 0 f2"/>
                <a:gd name="f8" fmla="+- f3 0 f2"/>
                <a:gd name="f9" fmla="*/ f8 1 1660453"/>
                <a:gd name="f10" fmla="*/ f7 1 3940687"/>
                <a:gd name="f11" fmla="*/ 0 1 f9"/>
                <a:gd name="f12" fmla="*/ 1660453 1 f9"/>
                <a:gd name="f13" fmla="*/ 0 1 f10"/>
                <a:gd name="f14" fmla="*/ 3940687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660453" h="3940687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339781" y="2215252"/>
              <a:ext cx="178829" cy="384473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3844729"/>
                <a:gd name="f5" fmla="*/ f0 1 178825"/>
                <a:gd name="f6" fmla="*/ f1 1 3844729"/>
                <a:gd name="f7" fmla="+- f4 0 f2"/>
                <a:gd name="f8" fmla="+- f3 0 f2"/>
                <a:gd name="f9" fmla="*/ f8 1 178825"/>
                <a:gd name="f10" fmla="*/ f7 1 3844729"/>
                <a:gd name="f11" fmla="*/ 0 1 f9"/>
                <a:gd name="f12" fmla="*/ 178825 1 f9"/>
                <a:gd name="f13" fmla="*/ 0 1 f10"/>
                <a:gd name="f14" fmla="*/ 3844729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384472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39781" y="2215252"/>
              <a:ext cx="178829" cy="245819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2458191"/>
                <a:gd name="f5" fmla="*/ f0 1 178825"/>
                <a:gd name="f6" fmla="*/ f1 1 2458191"/>
                <a:gd name="f7" fmla="+- f4 0 f2"/>
                <a:gd name="f8" fmla="+- f3 0 f2"/>
                <a:gd name="f9" fmla="*/ f8 1 178825"/>
                <a:gd name="f10" fmla="*/ f7 1 2458191"/>
                <a:gd name="f11" fmla="*/ 0 1 f9"/>
                <a:gd name="f12" fmla="*/ 178825 1 f9"/>
                <a:gd name="f13" fmla="*/ 0 1 f10"/>
                <a:gd name="f14" fmla="*/ 2458191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2458191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339781" y="2215252"/>
              <a:ext cx="178829" cy="9571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825"/>
                <a:gd name="f4" fmla="val 957109"/>
                <a:gd name="f5" fmla="*/ f0 1 178825"/>
                <a:gd name="f6" fmla="*/ f1 1 957109"/>
                <a:gd name="f7" fmla="+- f4 0 f2"/>
                <a:gd name="f8" fmla="+- f3 0 f2"/>
                <a:gd name="f9" fmla="*/ f8 1 178825"/>
                <a:gd name="f10" fmla="*/ f7 1 957109"/>
                <a:gd name="f11" fmla="*/ 0 1 f9"/>
                <a:gd name="f12" fmla="*/ 178825 1 f9"/>
                <a:gd name="f13" fmla="*/ 0 1 f10"/>
                <a:gd name="f14" fmla="*/ 957109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178825" h="95710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4774AB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816650" y="667521"/>
              <a:ext cx="3606311" cy="2526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06313"/>
                <a:gd name="f4" fmla="val 252691"/>
                <a:gd name="f5" fmla="val 127513"/>
                <a:gd name="f6" fmla="*/ f0 1 3606313"/>
                <a:gd name="f7" fmla="*/ f1 1 252691"/>
                <a:gd name="f8" fmla="+- f4 0 f2"/>
                <a:gd name="f9" fmla="+- f3 0 f2"/>
                <a:gd name="f10" fmla="*/ f9 1 3606313"/>
                <a:gd name="f11" fmla="*/ f8 1 252691"/>
                <a:gd name="f12" fmla="*/ 0 1 f10"/>
                <a:gd name="f13" fmla="*/ 3606313 1 f10"/>
                <a:gd name="f14" fmla="*/ 0 1 f11"/>
                <a:gd name="f15" fmla="*/ 252691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606313" h="252691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1322963" y="71442"/>
              <a:ext cx="6199997" cy="5960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199997"/>
                <a:gd name="f7" fmla="val 596084"/>
                <a:gd name="f8" fmla="+- 0 0 -90"/>
                <a:gd name="f9" fmla="*/ f3 1 6199997"/>
                <a:gd name="f10" fmla="*/ f4 1 596084"/>
                <a:gd name="f11" fmla="+- f7 0 f5"/>
                <a:gd name="f12" fmla="+- f6 0 f5"/>
                <a:gd name="f13" fmla="*/ f8 f0 1"/>
                <a:gd name="f14" fmla="*/ f12 1 6199997"/>
                <a:gd name="f15" fmla="*/ f11 1 596084"/>
                <a:gd name="f16" fmla="*/ 0 f12 1"/>
                <a:gd name="f17" fmla="*/ 0 f11 1"/>
                <a:gd name="f18" fmla="*/ 6199997 f12 1"/>
                <a:gd name="f19" fmla="*/ 596084 f11 1"/>
                <a:gd name="f20" fmla="*/ f13 1 f2"/>
                <a:gd name="f21" fmla="*/ f16 1 6199997"/>
                <a:gd name="f22" fmla="*/ f17 1 596084"/>
                <a:gd name="f23" fmla="*/ f18 1 6199997"/>
                <a:gd name="f24" fmla="*/ f19 1 59608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199997" h="59608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C0504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5873" tIns="15873" rIns="15873" bIns="15873" anchor="ctr" anchorCtr="1" compatLnSpc="1"/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ВИДЫ КОНСТИТУЦИОННО-ПРАВОВЫХ НОРМ</a:t>
              </a: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20562" y="920215"/>
              <a:ext cx="1192167" cy="129503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295036"/>
                <a:gd name="f8" fmla="+- 0 0 -90"/>
                <a:gd name="f9" fmla="*/ f3 1 1192169"/>
                <a:gd name="f10" fmla="*/ f4 1 1295036"/>
                <a:gd name="f11" fmla="+- f7 0 f5"/>
                <a:gd name="f12" fmla="+- f6 0 f5"/>
                <a:gd name="f13" fmla="*/ f8 f0 1"/>
                <a:gd name="f14" fmla="*/ f12 1 1192169"/>
                <a:gd name="f15" fmla="*/ f11 1 1295036"/>
                <a:gd name="f16" fmla="*/ 0 f12 1"/>
                <a:gd name="f17" fmla="*/ 0 f11 1"/>
                <a:gd name="f18" fmla="*/ 1192169 f12 1"/>
                <a:gd name="f19" fmla="*/ 1295036 f11 1"/>
                <a:gd name="f20" fmla="*/ f13 1 f2"/>
                <a:gd name="f21" fmla="*/ f16 1 1192169"/>
                <a:gd name="f22" fmla="*/ f17 1 1295036"/>
                <a:gd name="f23" fmla="*/ f18 1 1192169"/>
                <a:gd name="f24" fmla="*/ f19 1 1295036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29503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0B050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 ПРЕДМЕТУ РЕГУЛИ-РОВАНИЯ</a:t>
              </a: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518601" y="2465606"/>
              <a:ext cx="1192167" cy="141350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413507"/>
                <a:gd name="f8" fmla="+- 0 0 -90"/>
                <a:gd name="f9" fmla="*/ f3 1 1192169"/>
                <a:gd name="f10" fmla="*/ f4 1 1413507"/>
                <a:gd name="f11" fmla="+- f7 0 f5"/>
                <a:gd name="f12" fmla="+- f6 0 f5"/>
                <a:gd name="f13" fmla="*/ f8 f0 1"/>
                <a:gd name="f14" fmla="*/ f12 1 1192169"/>
                <a:gd name="f15" fmla="*/ f11 1 1413507"/>
                <a:gd name="f16" fmla="*/ 0 f12 1"/>
                <a:gd name="f17" fmla="*/ 0 f11 1"/>
                <a:gd name="f18" fmla="*/ 1192169 f12 1"/>
                <a:gd name="f19" fmla="*/ 1413507 f11 1"/>
                <a:gd name="f20" fmla="*/ f13 1 f2"/>
                <a:gd name="f21" fmla="*/ f16 1 1192169"/>
                <a:gd name="f22" fmla="*/ f17 1 1413507"/>
                <a:gd name="f23" fmla="*/ f18 1 1192169"/>
                <a:gd name="f24" fmla="*/ f19 1 1413507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41350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1430" tIns="11430" rIns="11430" bIns="11430" anchor="ctr" anchorCtr="1" compatLnSpc="1"/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ЗАКР-Е ОСНОВЫ КОНСТИ-ТУЦИОН-НОГО СТРОЯ</a:t>
              </a: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518601" y="4129466"/>
              <a:ext cx="1192167" cy="108794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087944"/>
                <a:gd name="f8" fmla="+- 0 0 -90"/>
                <a:gd name="f9" fmla="*/ f3 1 1192169"/>
                <a:gd name="f10" fmla="*/ f4 1 1087944"/>
                <a:gd name="f11" fmla="+- f7 0 f5"/>
                <a:gd name="f12" fmla="+- f6 0 f5"/>
                <a:gd name="f13" fmla="*/ f8 f0 1"/>
                <a:gd name="f14" fmla="*/ f12 1 1192169"/>
                <a:gd name="f15" fmla="*/ f11 1 1087944"/>
                <a:gd name="f16" fmla="*/ 0 f12 1"/>
                <a:gd name="f17" fmla="*/ 0 f11 1"/>
                <a:gd name="f18" fmla="*/ 1192169 f12 1"/>
                <a:gd name="f19" fmla="*/ 1087944 f11 1"/>
                <a:gd name="f20" fmla="*/ f13 1 f2"/>
                <a:gd name="f21" fmla="*/ f16 1 1192169"/>
                <a:gd name="f22" fmla="*/ f17 1 1087944"/>
                <a:gd name="f23" fmla="*/ f18 1 1192169"/>
                <a:gd name="f24" fmla="*/ f19 1 108794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08794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ЗАКР-Е ПРАВА ЧЕЛОВЕКА</a:t>
              </a: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518601" y="5467764"/>
              <a:ext cx="1192167" cy="11844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184420"/>
                <a:gd name="f8" fmla="+- 0 0 -90"/>
                <a:gd name="f9" fmla="*/ f3 1 1192169"/>
                <a:gd name="f10" fmla="*/ f4 1 1184420"/>
                <a:gd name="f11" fmla="+- f7 0 f5"/>
                <a:gd name="f12" fmla="+- f6 0 f5"/>
                <a:gd name="f13" fmla="*/ f8 f0 1"/>
                <a:gd name="f14" fmla="*/ f12 1 1192169"/>
                <a:gd name="f15" fmla="*/ f11 1 1184420"/>
                <a:gd name="f16" fmla="*/ 0 f12 1"/>
                <a:gd name="f17" fmla="*/ 0 f11 1"/>
                <a:gd name="f18" fmla="*/ 1192169 f12 1"/>
                <a:gd name="f19" fmla="*/ 1184420 f11 1"/>
                <a:gd name="f20" fmla="*/ f13 1 f2"/>
                <a:gd name="f21" fmla="*/ f16 1 1192169"/>
                <a:gd name="f22" fmla="*/ f17 1 1184420"/>
                <a:gd name="f23" fmla="*/ f18 1 1192169"/>
                <a:gd name="f24" fmla="*/ f19 1 1184420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18442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0799" tIns="10799" rIns="10799" bIns="10799" anchor="ctr" anchorCtr="1" compatLnSpc="1"/>
            <a:lstStyle/>
            <a:p>
              <a:pPr marL="0" marR="0" lvl="0" indent="0" algn="ctr" defTabSz="75565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ЗАКР-Е ФЕДЕРАТИ-ВНОЕ УСТРОЙ-СТВО</a:t>
              </a: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2000231" y="5857893"/>
              <a:ext cx="6002094" cy="5960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002097"/>
                <a:gd name="f7" fmla="val 596084"/>
                <a:gd name="f8" fmla="+- 0 0 -90"/>
                <a:gd name="f9" fmla="*/ f3 1 6002097"/>
                <a:gd name="f10" fmla="*/ f4 1 596084"/>
                <a:gd name="f11" fmla="+- f7 0 f5"/>
                <a:gd name="f12" fmla="+- f6 0 f5"/>
                <a:gd name="f13" fmla="*/ f8 f0 1"/>
                <a:gd name="f14" fmla="*/ f12 1 6002097"/>
                <a:gd name="f15" fmla="*/ f11 1 596084"/>
                <a:gd name="f16" fmla="*/ 0 f12 1"/>
                <a:gd name="f17" fmla="*/ 0 f11 1"/>
                <a:gd name="f18" fmla="*/ 6002097 f12 1"/>
                <a:gd name="f19" fmla="*/ 596084 f11 1"/>
                <a:gd name="f20" fmla="*/ f13 1 f2"/>
                <a:gd name="f21" fmla="*/ f16 1 6002097"/>
                <a:gd name="f22" fmla="*/ f17 1 596084"/>
                <a:gd name="f23" fmla="*/ f18 1 6002097"/>
                <a:gd name="f24" fmla="*/ f19 1 59608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002097" h="59608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ЗАКРЕПЛЯЮЩИЕ ОСНОВЫ ОРГАНИЗАЦИИ ВЛАСТИ</a:t>
              </a: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1663092" y="920215"/>
              <a:ext cx="1192167" cy="12873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287370"/>
                <a:gd name="f8" fmla="+- 0 0 -90"/>
                <a:gd name="f9" fmla="*/ f3 1 1192169"/>
                <a:gd name="f10" fmla="*/ f4 1 1287370"/>
                <a:gd name="f11" fmla="+- f7 0 f5"/>
                <a:gd name="f12" fmla="+- f6 0 f5"/>
                <a:gd name="f13" fmla="*/ f8 f0 1"/>
                <a:gd name="f14" fmla="*/ f12 1 1192169"/>
                <a:gd name="f15" fmla="*/ f11 1 1287370"/>
                <a:gd name="f16" fmla="*/ 0 f12 1"/>
                <a:gd name="f17" fmla="*/ 0 f11 1"/>
                <a:gd name="f18" fmla="*/ 1192169 f12 1"/>
                <a:gd name="f19" fmla="*/ 1287370 f11 1"/>
                <a:gd name="f20" fmla="*/ f13 1 f2"/>
                <a:gd name="f21" fmla="*/ f16 1 1192169"/>
                <a:gd name="f22" fmla="*/ f17 1 1287370"/>
                <a:gd name="f23" fmla="*/ f18 1 1192169"/>
                <a:gd name="f24" fmla="*/ f19 1 1287370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28737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0B050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 ЮРИДИ-ЧЕСКОЙ СИЛЕ</a:t>
              </a: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1961131" y="2457943"/>
              <a:ext cx="1192167" cy="15332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533219"/>
                <a:gd name="f8" fmla="+- 0 0 -90"/>
                <a:gd name="f9" fmla="*/ f3 1 1192169"/>
                <a:gd name="f10" fmla="*/ f4 1 1533219"/>
                <a:gd name="f11" fmla="+- f7 0 f5"/>
                <a:gd name="f12" fmla="+- f6 0 f5"/>
                <a:gd name="f13" fmla="*/ f8 f0 1"/>
                <a:gd name="f14" fmla="*/ f12 1 1192169"/>
                <a:gd name="f15" fmla="*/ f11 1 1533219"/>
                <a:gd name="f16" fmla="*/ 0 f12 1"/>
                <a:gd name="f17" fmla="*/ 0 f11 1"/>
                <a:gd name="f18" fmla="*/ 1192169 f12 1"/>
                <a:gd name="f19" fmla="*/ 1533219 f11 1"/>
                <a:gd name="f20" fmla="*/ f13 1 f2"/>
                <a:gd name="f21" fmla="*/ f16 1 1192169"/>
                <a:gd name="f22" fmla="*/ f17 1 1533219"/>
                <a:gd name="f23" fmla="*/ f18 1 1192169"/>
                <a:gd name="f24" fmla="*/ f19 1 15332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5332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ЗАКРЕП-ЛЕННЫЕ В КОНСТИ-ТУЦИИ</a:t>
              </a: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1961131" y="4241517"/>
              <a:ext cx="1192167" cy="12751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275174"/>
                <a:gd name="f8" fmla="+- 0 0 -90"/>
                <a:gd name="f9" fmla="*/ f3 1 1192169"/>
                <a:gd name="f10" fmla="*/ f4 1 1275174"/>
                <a:gd name="f11" fmla="+- f7 0 f5"/>
                <a:gd name="f12" fmla="+- f6 0 f5"/>
                <a:gd name="f13" fmla="*/ f8 f0 1"/>
                <a:gd name="f14" fmla="*/ f12 1 1192169"/>
                <a:gd name="f15" fmla="*/ f11 1 1275174"/>
                <a:gd name="f16" fmla="*/ 0 f12 1"/>
                <a:gd name="f17" fmla="*/ 0 f11 1"/>
                <a:gd name="f18" fmla="*/ 1192169 f12 1"/>
                <a:gd name="f19" fmla="*/ 1275174 f11 1"/>
                <a:gd name="f20" fmla="*/ f13 1 f2"/>
                <a:gd name="f21" fmla="*/ f16 1 1192169"/>
                <a:gd name="f22" fmla="*/ f17 1 1275174"/>
                <a:gd name="f23" fmla="*/ f18 1 1192169"/>
                <a:gd name="f24" fmla="*/ f19 1 127517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27517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ЗАКРЕП-ЛЕННЫЕ В ФКЗ</a:t>
              </a:r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3105613" y="920215"/>
              <a:ext cx="1192167" cy="125057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250568"/>
                <a:gd name="f8" fmla="+- 0 0 -90"/>
                <a:gd name="f9" fmla="*/ f3 1 1192169"/>
                <a:gd name="f10" fmla="*/ f4 1 1250568"/>
                <a:gd name="f11" fmla="+- f7 0 f5"/>
                <a:gd name="f12" fmla="+- f6 0 f5"/>
                <a:gd name="f13" fmla="*/ f8 f0 1"/>
                <a:gd name="f14" fmla="*/ f12 1 1192169"/>
                <a:gd name="f15" fmla="*/ f11 1 1250568"/>
                <a:gd name="f16" fmla="*/ 0 f12 1"/>
                <a:gd name="f17" fmla="*/ 0 f11 1"/>
                <a:gd name="f18" fmla="*/ 1192169 f12 1"/>
                <a:gd name="f19" fmla="*/ 1250568 f11 1"/>
                <a:gd name="f20" fmla="*/ f13 1 f2"/>
                <a:gd name="f21" fmla="*/ f16 1 1192169"/>
                <a:gd name="f22" fmla="*/ f17 1 1250568"/>
                <a:gd name="f23" fmla="*/ f18 1 1192169"/>
                <a:gd name="f24" fmla="*/ f19 1 1250568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25056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0B050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 ФУНКЦИОНАЛЬНОЙ РОЛИ</a:t>
              </a: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3403652" y="2421139"/>
              <a:ext cx="1192167" cy="12901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290189"/>
                <a:gd name="f8" fmla="+- 0 0 -90"/>
                <a:gd name="f9" fmla="*/ f3 1 1192169"/>
                <a:gd name="f10" fmla="*/ f4 1 1290189"/>
                <a:gd name="f11" fmla="+- f7 0 f5"/>
                <a:gd name="f12" fmla="+- f6 0 f5"/>
                <a:gd name="f13" fmla="*/ f8 f0 1"/>
                <a:gd name="f14" fmla="*/ f12 1 1192169"/>
                <a:gd name="f15" fmla="*/ f11 1 1290189"/>
                <a:gd name="f16" fmla="*/ 0 f12 1"/>
                <a:gd name="f17" fmla="*/ 0 f11 1"/>
                <a:gd name="f18" fmla="*/ 1192169 f12 1"/>
                <a:gd name="f19" fmla="*/ 1290189 f11 1"/>
                <a:gd name="f20" fmla="*/ f13 1 f2"/>
                <a:gd name="f21" fmla="*/ f16 1 1192169"/>
                <a:gd name="f22" fmla="*/ f17 1 1290189"/>
                <a:gd name="f23" fmla="*/ f18 1 1192169"/>
                <a:gd name="f24" fmla="*/ f19 1 129018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29018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ИСХОД-НЫЕ</a:t>
              </a: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3403652" y="3961683"/>
              <a:ext cx="1192167" cy="152726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527264"/>
                <a:gd name="f8" fmla="+- 0 0 -90"/>
                <a:gd name="f9" fmla="*/ f3 1 1192169"/>
                <a:gd name="f10" fmla="*/ f4 1 1527264"/>
                <a:gd name="f11" fmla="+- f7 0 f5"/>
                <a:gd name="f12" fmla="+- f6 0 f5"/>
                <a:gd name="f13" fmla="*/ f8 f0 1"/>
                <a:gd name="f14" fmla="*/ f12 1 1192169"/>
                <a:gd name="f15" fmla="*/ f11 1 1527264"/>
                <a:gd name="f16" fmla="*/ 0 f12 1"/>
                <a:gd name="f17" fmla="*/ 0 f11 1"/>
                <a:gd name="f18" fmla="*/ 1192169 f12 1"/>
                <a:gd name="f19" fmla="*/ 1527264 f11 1"/>
                <a:gd name="f20" fmla="*/ f13 1 f2"/>
                <a:gd name="f21" fmla="*/ f16 1 1192169"/>
                <a:gd name="f22" fmla="*/ f17 1 1527264"/>
                <a:gd name="f23" fmla="*/ f18 1 1192169"/>
                <a:gd name="f24" fmla="*/ f19 1 152726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52726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БАЗОВЫЕ</a:t>
              </a: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4548143" y="920215"/>
              <a:ext cx="1192167" cy="12873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287364"/>
                <a:gd name="f8" fmla="+- 0 0 -90"/>
                <a:gd name="f9" fmla="*/ f3 1 1192169"/>
                <a:gd name="f10" fmla="*/ f4 1 1287364"/>
                <a:gd name="f11" fmla="+- f7 0 f5"/>
                <a:gd name="f12" fmla="+- f6 0 f5"/>
                <a:gd name="f13" fmla="*/ f8 f0 1"/>
                <a:gd name="f14" fmla="*/ f12 1 1192169"/>
                <a:gd name="f15" fmla="*/ f11 1 1287364"/>
                <a:gd name="f16" fmla="*/ 0 f12 1"/>
                <a:gd name="f17" fmla="*/ 0 f11 1"/>
                <a:gd name="f18" fmla="*/ 1192169 f12 1"/>
                <a:gd name="f19" fmla="*/ 1287364 f11 1"/>
                <a:gd name="f20" fmla="*/ f13 1 f2"/>
                <a:gd name="f21" fmla="*/ f16 1 1192169"/>
                <a:gd name="f22" fmla="*/ f17 1 1287364"/>
                <a:gd name="f23" fmla="*/ f18 1 1192169"/>
                <a:gd name="f24" fmla="*/ f19 1 128736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28736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0B050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 ХАРАКТЕРУ ПРЕДПИ-САНИЯ</a:t>
              </a:r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4846182" y="2457934"/>
              <a:ext cx="1192167" cy="12566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256683"/>
                <a:gd name="f8" fmla="+- 0 0 -90"/>
                <a:gd name="f9" fmla="*/ f3 1 1192169"/>
                <a:gd name="f10" fmla="*/ f4 1 1256683"/>
                <a:gd name="f11" fmla="+- f7 0 f5"/>
                <a:gd name="f12" fmla="+- f6 0 f5"/>
                <a:gd name="f13" fmla="*/ f8 f0 1"/>
                <a:gd name="f14" fmla="*/ f12 1 1192169"/>
                <a:gd name="f15" fmla="*/ f11 1 1256683"/>
                <a:gd name="f16" fmla="*/ 0 f12 1"/>
                <a:gd name="f17" fmla="*/ 0 f11 1"/>
                <a:gd name="f18" fmla="*/ 1192169 f12 1"/>
                <a:gd name="f19" fmla="*/ 1256683 f11 1"/>
                <a:gd name="f20" fmla="*/ f13 1 f2"/>
                <a:gd name="f21" fmla="*/ f16 1 1192169"/>
                <a:gd name="f22" fmla="*/ f17 1 1256683"/>
                <a:gd name="f23" fmla="*/ f18 1 1192169"/>
                <a:gd name="f24" fmla="*/ f19 1 125668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25668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ОБЯЗЫ-ВАЮЩИЕ</a:t>
              </a: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4846182" y="3964975"/>
              <a:ext cx="1192167" cy="15087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508738"/>
                <a:gd name="f8" fmla="+- 0 0 -90"/>
                <a:gd name="f9" fmla="*/ f3 1 1192169"/>
                <a:gd name="f10" fmla="*/ f4 1 1508738"/>
                <a:gd name="f11" fmla="+- f7 0 f5"/>
                <a:gd name="f12" fmla="+- f6 0 f5"/>
                <a:gd name="f13" fmla="*/ f8 f0 1"/>
                <a:gd name="f14" fmla="*/ f12 1 1192169"/>
                <a:gd name="f15" fmla="*/ f11 1 1508738"/>
                <a:gd name="f16" fmla="*/ 0 f12 1"/>
                <a:gd name="f17" fmla="*/ 0 f11 1"/>
                <a:gd name="f18" fmla="*/ 1192169 f12 1"/>
                <a:gd name="f19" fmla="*/ 1508738 f11 1"/>
                <a:gd name="f20" fmla="*/ f13 1 f2"/>
                <a:gd name="f21" fmla="*/ f16 1 1192169"/>
                <a:gd name="f22" fmla="*/ f17 1 1508738"/>
                <a:gd name="f23" fmla="*/ f18 1 1192169"/>
                <a:gd name="f24" fmla="*/ f19 1 1508738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50873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ЗАПРЕ-ЩАЮЩИЕ</a:t>
              </a:r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5990664" y="920215"/>
              <a:ext cx="1192167" cy="12873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287364"/>
                <a:gd name="f8" fmla="+- 0 0 -90"/>
                <a:gd name="f9" fmla="*/ f3 1 1192169"/>
                <a:gd name="f10" fmla="*/ f4 1 1287364"/>
                <a:gd name="f11" fmla="+- f7 0 f5"/>
                <a:gd name="f12" fmla="+- f6 0 f5"/>
                <a:gd name="f13" fmla="*/ f8 f0 1"/>
                <a:gd name="f14" fmla="*/ f12 1 1192169"/>
                <a:gd name="f15" fmla="*/ f11 1 1287364"/>
                <a:gd name="f16" fmla="*/ 0 f12 1"/>
                <a:gd name="f17" fmla="*/ 0 f11 1"/>
                <a:gd name="f18" fmla="*/ 1192169 f12 1"/>
                <a:gd name="f19" fmla="*/ 1287364 f11 1"/>
                <a:gd name="f20" fmla="*/ f13 1 f2"/>
                <a:gd name="f21" fmla="*/ f16 1 1192169"/>
                <a:gd name="f22" fmla="*/ f17 1 1287364"/>
                <a:gd name="f23" fmla="*/ f18 1 1192169"/>
                <a:gd name="f24" fmla="*/ f19 1 128736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28736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0B050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 НАЗНАЧЕ-НИЮ</a:t>
              </a:r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6288703" y="2457934"/>
              <a:ext cx="1192167" cy="12720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272027"/>
                <a:gd name="f8" fmla="+- 0 0 -90"/>
                <a:gd name="f9" fmla="*/ f3 1 1192169"/>
                <a:gd name="f10" fmla="*/ f4 1 1272027"/>
                <a:gd name="f11" fmla="+- f7 0 f5"/>
                <a:gd name="f12" fmla="+- f6 0 f5"/>
                <a:gd name="f13" fmla="*/ f8 f0 1"/>
                <a:gd name="f14" fmla="*/ f12 1 1192169"/>
                <a:gd name="f15" fmla="*/ f11 1 1272027"/>
                <a:gd name="f16" fmla="*/ 0 f12 1"/>
                <a:gd name="f17" fmla="*/ 0 f11 1"/>
                <a:gd name="f18" fmla="*/ 1192169 f12 1"/>
                <a:gd name="f19" fmla="*/ 1272027 f11 1"/>
                <a:gd name="f20" fmla="*/ f13 1 f2"/>
                <a:gd name="f21" fmla="*/ f16 1 1192169"/>
                <a:gd name="f22" fmla="*/ f17 1 1272027"/>
                <a:gd name="f23" fmla="*/ f18 1 1192169"/>
                <a:gd name="f24" fmla="*/ f19 1 1272027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27202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МАТЕРИ-АЛЬНЫЕ</a:t>
              </a:r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6288703" y="3980319"/>
              <a:ext cx="1192167" cy="15394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539424"/>
                <a:gd name="f8" fmla="+- 0 0 -90"/>
                <a:gd name="f9" fmla="*/ f3 1 1192169"/>
                <a:gd name="f10" fmla="*/ f4 1 1539424"/>
                <a:gd name="f11" fmla="+- f7 0 f5"/>
                <a:gd name="f12" fmla="+- f6 0 f5"/>
                <a:gd name="f13" fmla="*/ f8 f0 1"/>
                <a:gd name="f14" fmla="*/ f12 1 1192169"/>
                <a:gd name="f15" fmla="*/ f11 1 1539424"/>
                <a:gd name="f16" fmla="*/ 0 f12 1"/>
                <a:gd name="f17" fmla="*/ 0 f11 1"/>
                <a:gd name="f18" fmla="*/ 1192169 f12 1"/>
                <a:gd name="f19" fmla="*/ 1539424 f11 1"/>
                <a:gd name="f20" fmla="*/ f13 1 f2"/>
                <a:gd name="f21" fmla="*/ f16 1 1192169"/>
                <a:gd name="f22" fmla="*/ f17 1 1539424"/>
                <a:gd name="f23" fmla="*/ f18 1 1192169"/>
                <a:gd name="f24" fmla="*/ f19 1 153942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53942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ПРОЦЕС-СУАЛЬНЫЕ</a:t>
              </a:r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7433194" y="920215"/>
              <a:ext cx="1192167" cy="12873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287364"/>
                <a:gd name="f8" fmla="+- 0 0 -90"/>
                <a:gd name="f9" fmla="*/ f3 1 1192169"/>
                <a:gd name="f10" fmla="*/ f4 1 1287364"/>
                <a:gd name="f11" fmla="+- f7 0 f5"/>
                <a:gd name="f12" fmla="+- f6 0 f5"/>
                <a:gd name="f13" fmla="*/ f8 f0 1"/>
                <a:gd name="f14" fmla="*/ f12 1 1192169"/>
                <a:gd name="f15" fmla="*/ f11 1 1287364"/>
                <a:gd name="f16" fmla="*/ 0 f12 1"/>
                <a:gd name="f17" fmla="*/ 0 f11 1"/>
                <a:gd name="f18" fmla="*/ 1192169 f12 1"/>
                <a:gd name="f19" fmla="*/ 1287364 f11 1"/>
                <a:gd name="f20" fmla="*/ f13 1 f2"/>
                <a:gd name="f21" fmla="*/ f16 1 1192169"/>
                <a:gd name="f22" fmla="*/ f17 1 1287364"/>
                <a:gd name="f23" fmla="*/ f18 1 1192169"/>
                <a:gd name="f24" fmla="*/ f19 1 128736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28736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0B050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ПО СТЕПЕНИ ОПРЕДЕ-ЛЕННО-СТИ</a:t>
              </a:r>
            </a:p>
          </p:txBody>
        </p:sp>
        <p:sp>
          <p:nvSpPr>
            <p:cNvPr id="42" name="Полилиния 41"/>
            <p:cNvSpPr/>
            <p:nvPr/>
          </p:nvSpPr>
          <p:spPr>
            <a:xfrm>
              <a:off x="7731233" y="2457934"/>
              <a:ext cx="1192167" cy="125667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256678"/>
                <a:gd name="f8" fmla="+- 0 0 -90"/>
                <a:gd name="f9" fmla="*/ f3 1 1192169"/>
                <a:gd name="f10" fmla="*/ f4 1 1256678"/>
                <a:gd name="f11" fmla="+- f7 0 f5"/>
                <a:gd name="f12" fmla="+- f6 0 f5"/>
                <a:gd name="f13" fmla="*/ f8 f0 1"/>
                <a:gd name="f14" fmla="*/ f12 1 1192169"/>
                <a:gd name="f15" fmla="*/ f11 1 1256678"/>
                <a:gd name="f16" fmla="*/ 0 f12 1"/>
                <a:gd name="f17" fmla="*/ 0 f11 1"/>
                <a:gd name="f18" fmla="*/ 1192169 f12 1"/>
                <a:gd name="f19" fmla="*/ 1256678 f11 1"/>
                <a:gd name="f20" fmla="*/ f13 1 f2"/>
                <a:gd name="f21" fmla="*/ f16 1 1192169"/>
                <a:gd name="f22" fmla="*/ f17 1 1256678"/>
                <a:gd name="f23" fmla="*/ f18 1 1192169"/>
                <a:gd name="f24" fmla="*/ f19 1 1256678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25667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КОНКРЕТ-НО-РЕГУЛЯ-ТИВНЫЕ</a:t>
              </a:r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7731233" y="3964966"/>
              <a:ext cx="1192167" cy="15087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92169"/>
                <a:gd name="f7" fmla="val 1508720"/>
                <a:gd name="f8" fmla="+- 0 0 -90"/>
                <a:gd name="f9" fmla="*/ f3 1 1192169"/>
                <a:gd name="f10" fmla="*/ f4 1 1508720"/>
                <a:gd name="f11" fmla="+- f7 0 f5"/>
                <a:gd name="f12" fmla="+- f6 0 f5"/>
                <a:gd name="f13" fmla="*/ f8 f0 1"/>
                <a:gd name="f14" fmla="*/ f12 1 1192169"/>
                <a:gd name="f15" fmla="*/ f11 1 1508720"/>
                <a:gd name="f16" fmla="*/ 0 f12 1"/>
                <a:gd name="f17" fmla="*/ 0 f11 1"/>
                <a:gd name="f18" fmla="*/ 1192169 f12 1"/>
                <a:gd name="f19" fmla="*/ 1508720 f11 1"/>
                <a:gd name="f20" fmla="*/ f13 1 f2"/>
                <a:gd name="f21" fmla="*/ f16 1 1192169"/>
                <a:gd name="f22" fmla="*/ f17 1 1508720"/>
                <a:gd name="f23" fmla="*/ f18 1 1192169"/>
                <a:gd name="f24" fmla="*/ f19 1 1508720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192169" h="150872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F81BD"/>
            </a:soli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2701" tIns="12701" rIns="12701" bIns="12701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ДЕФИНИ-ТИВНЫЕ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ru-RU" b="1" u="sng"/>
              <a:t>Источники конституционного права РФ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0" y="2547939"/>
            <a:ext cx="9144000" cy="4310060"/>
          </a:xfrm>
        </p:spPr>
        <p:txBody>
          <a:bodyPr/>
          <a:lstStyle/>
          <a:p>
            <a:pPr lvl="0"/>
            <a:r>
              <a:rPr lang="ru-RU" sz="3500"/>
              <a:t>Конституция РФ;    ФКЗ;    ФЗ;    Декларации;</a:t>
            </a:r>
          </a:p>
          <a:p>
            <a:pPr lvl="0"/>
            <a:r>
              <a:rPr lang="ru-RU" sz="3500"/>
              <a:t>Акты парламентов; 	Подзаконные НПА;</a:t>
            </a:r>
          </a:p>
          <a:p>
            <a:pPr lvl="0" algn="ctr"/>
            <a:r>
              <a:rPr lang="ru-RU" sz="3500"/>
              <a:t>Конституции, уставы субъектов РФ;</a:t>
            </a:r>
          </a:p>
          <a:p>
            <a:pPr lvl="0"/>
            <a:r>
              <a:rPr lang="ru-RU" sz="3200"/>
              <a:t>Нормативные договоры; Постановления КС РФ;</a:t>
            </a:r>
          </a:p>
          <a:p>
            <a:pPr lvl="0" algn="ctr"/>
            <a:r>
              <a:rPr lang="ru-RU" sz="3200"/>
              <a:t>Общепризнанные принципы и нормы международного права;</a:t>
            </a:r>
          </a:p>
          <a:p>
            <a:pPr lvl="0"/>
            <a:r>
              <a:rPr lang="ru-RU" sz="3000"/>
              <a:t>Правовые акты органов местного самоуправления</a:t>
            </a:r>
          </a:p>
          <a:p>
            <a:pPr lvl="0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ru-RU" b="1" u="sng"/>
              <a:t>Подотрасли конституционного права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0" y="2547939"/>
            <a:ext cx="9144000" cy="4310060"/>
          </a:xfrm>
        </p:spPr>
        <p:txBody>
          <a:bodyPr/>
          <a:lstStyle/>
          <a:p>
            <a:pPr lvl="0" algn="just"/>
            <a:r>
              <a:rPr lang="ru-RU" sz="4000"/>
              <a:t>- парламентское право</a:t>
            </a:r>
          </a:p>
          <a:p>
            <a:pPr lvl="0" algn="just"/>
            <a:r>
              <a:rPr lang="ru-RU" sz="4000"/>
              <a:t>- судебное право</a:t>
            </a:r>
          </a:p>
          <a:p>
            <a:pPr lvl="0" algn="just"/>
            <a:r>
              <a:rPr lang="ru-RU" sz="4000"/>
              <a:t>- избирательное право</a:t>
            </a:r>
          </a:p>
          <a:p>
            <a:pPr lvl="0" algn="just"/>
            <a:r>
              <a:rPr lang="ru-RU" sz="4000"/>
              <a:t>- муниципальное право</a:t>
            </a:r>
          </a:p>
          <a:p>
            <a:pPr lvl="0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ru-RU" b="1" u="sng"/>
              <a:t>Институты конституционного права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285722" y="2547939"/>
            <a:ext cx="8715439" cy="4024338"/>
          </a:xfrm>
        </p:spPr>
        <p:txBody>
          <a:bodyPr/>
          <a:lstStyle/>
          <a:p>
            <a:pPr lvl="0" algn="just"/>
            <a:r>
              <a:rPr lang="ru-RU" sz="4000"/>
              <a:t>- основы конституционного строя</a:t>
            </a:r>
          </a:p>
          <a:p>
            <a:pPr lvl="0" algn="just"/>
            <a:r>
              <a:rPr lang="ru-RU" sz="4000"/>
              <a:t>- основы правового статуса человека и гражданина</a:t>
            </a:r>
          </a:p>
          <a:p>
            <a:pPr lvl="0" algn="just"/>
            <a:r>
              <a:rPr lang="ru-RU" sz="4000"/>
              <a:t>- федеративное устройство</a:t>
            </a:r>
          </a:p>
          <a:p>
            <a:pPr lvl="0" algn="just"/>
            <a:r>
              <a:rPr lang="ru-RU" sz="4000"/>
              <a:t>- система органов государственной власти местного самоуправления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254</TotalTime>
  <Words>725</Words>
  <Application>Microsoft Office PowerPoint</Application>
  <PresentationFormat>Экран (4:3)</PresentationFormat>
  <Paragraphs>144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Справедливость</vt:lpstr>
      <vt:lpstr>Лекция </vt:lpstr>
      <vt:lpstr>Конституционное право России </vt:lpstr>
      <vt:lpstr>Признаки конституционного права РФ:</vt:lpstr>
      <vt:lpstr>Конституционное право –</vt:lpstr>
      <vt:lpstr>Особенности конституционно-правовых норм:</vt:lpstr>
      <vt:lpstr>Презентация PowerPoint</vt:lpstr>
      <vt:lpstr>Источники конституционного права РФ</vt:lpstr>
      <vt:lpstr>Подотрасли конституционного права</vt:lpstr>
      <vt:lpstr>Институты конституционного права</vt:lpstr>
      <vt:lpstr>Конституция - </vt:lpstr>
      <vt:lpstr>Виды конституций </vt:lpstr>
      <vt:lpstr>Юридические свойства конституции</vt:lpstr>
      <vt:lpstr>Структура Конституции РФ</vt:lpstr>
      <vt:lpstr>Варианты модификации Конституции РФ</vt:lpstr>
      <vt:lpstr>Субъекты законодательной инициативы по модификации Конституции РФ</vt:lpstr>
      <vt:lpstr>Процесс пересмотра Конституции РФ</vt:lpstr>
      <vt:lpstr>Конституционное собрание -</vt:lpstr>
      <vt:lpstr>Конституционное собрание -</vt:lpstr>
      <vt:lpstr>Правовой статус личности –</vt:lpstr>
      <vt:lpstr>Виды правового статуса личности:</vt:lpstr>
      <vt:lpstr>ГЛАВА 2 КОНСТИТУЦИИ РФ</vt:lpstr>
      <vt:lpstr>Система прав и свобод человека и гражданина</vt:lpstr>
      <vt:lpstr>Гарантии конституционных прав и свобод человека и гражданина в РФ</vt:lpstr>
      <vt:lpstr>Конституционно-правовые  варианты ограничения прав и свобод человека и гражданина</vt:lpstr>
      <vt:lpstr>Основные обязанности граждан  РФ</vt:lpstr>
      <vt:lpstr>Лекция закончена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Admin</dc:creator>
  <cp:lastModifiedBy>user</cp:lastModifiedBy>
  <cp:revision>7</cp:revision>
  <dcterms:created xsi:type="dcterms:W3CDTF">2011-10-02T20:47:50Z</dcterms:created>
  <dcterms:modified xsi:type="dcterms:W3CDTF">2016-02-11T04:16:52Z</dcterms:modified>
</cp:coreProperties>
</file>