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5" r:id="rId3"/>
    <p:sldId id="266" r:id="rId4"/>
    <p:sldId id="268" r:id="rId5"/>
    <p:sldId id="269" r:id="rId6"/>
    <p:sldId id="270" r:id="rId7"/>
    <p:sldId id="344" r:id="rId8"/>
    <p:sldId id="345" r:id="rId9"/>
    <p:sldId id="346" r:id="rId10"/>
    <p:sldId id="347" r:id="rId11"/>
    <p:sldId id="357" r:id="rId12"/>
    <p:sldId id="348" r:id="rId13"/>
    <p:sldId id="349" r:id="rId14"/>
    <p:sldId id="350" r:id="rId15"/>
    <p:sldId id="351" r:id="rId16"/>
    <p:sldId id="352" r:id="rId17"/>
    <p:sldId id="354" r:id="rId18"/>
    <p:sldId id="355" r:id="rId19"/>
    <p:sldId id="360" r:id="rId20"/>
    <p:sldId id="361" r:id="rId21"/>
    <p:sldId id="359" r:id="rId22"/>
    <p:sldId id="362" r:id="rId23"/>
    <p:sldId id="363" r:id="rId24"/>
    <p:sldId id="36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24" autoAdjust="0"/>
  </p:normalViewPr>
  <p:slideViewPr>
    <p:cSldViewPr>
      <p:cViewPr varScale="1">
        <p:scale>
          <a:sx n="42" d="100"/>
          <a:sy n="42" d="100"/>
        </p:scale>
        <p:origin x="12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C772B-8192-4EA4-A55A-8A10B977D607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115F-0C2E-4BA9-9E70-0361E297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F5A2-0872-46C5-80EE-CA0DA759F8F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36A-D553-451B-9C50-09C0E397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42BC-3110-459C-B404-30B6C1EDE622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A2E3-23E8-40B1-8ED7-F78441B69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8870F-C129-4113-A55F-E85549A3FBD4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9620-CC00-4063-964A-9F7EA88C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EA83B-D7E4-4518-86C0-1438003B9B51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89A5F-310B-40E1-9AE8-8B48AF19D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B0E5B-B658-4D62-A1BD-F0CBECC9182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34F5F-D01A-4554-8C92-456F83CB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FEA914-D445-4BD5-B4BB-CF9EC7AC0716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77647-E82A-4589-9A6E-6D9D59ED8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B3EB-9847-4B34-91B2-15A88299F63D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5D76-CE71-49DA-98CB-1AE1A704F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1B13E-2C81-4C0F-AB8C-1BA436B0B215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824D8-D04F-46F6-A2B7-63459699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01E0-9CA5-4296-9351-40F2B84B6642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5991-1DBA-4AA7-9DAC-1CF7AF62A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699F7-F317-4FBA-8A46-F27588B7835C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960E-CD86-4053-B073-FA92284E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CB1758-DB54-4A83-A707-AC274AF8AE5D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8F606D-AA81-4BD3-894B-6986CF329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0" r:id="rId2"/>
    <p:sldLayoutId id="2147483796" r:id="rId3"/>
    <p:sldLayoutId id="2147483797" r:id="rId4"/>
    <p:sldLayoutId id="2147483798" r:id="rId5"/>
    <p:sldLayoutId id="2147483791" r:id="rId6"/>
    <p:sldLayoutId id="2147483799" r:id="rId7"/>
    <p:sldLayoutId id="2147483792" r:id="rId8"/>
    <p:sldLayoutId id="2147483800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9144000" cy="6000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государственный медицинский университет</a:t>
            </a:r>
            <a:b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детской хирургии</a:t>
            </a: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4900" b="1" dirty="0" smtClean="0">
                <a:solidFill>
                  <a:schemeClr val="tx2"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ГИДРОНЕФРОЗ</a:t>
            </a: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6 курс педфак</a:t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Доцент И.В.Афуков</a:t>
            </a:r>
            <a:endParaRPr lang="ru-RU" sz="2800" b="1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2450"/>
            <a:ext cx="7772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Обструкция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пиелоуретрального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сегмента  (гидронефроз)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9812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Сужение мочеточника за счет уменьшения внутреннего просвета ( </a:t>
            </a:r>
            <a:r>
              <a:rPr lang="en-US" sz="24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Intrinsic</a:t>
            </a:r>
            <a:r>
              <a:rPr lang="ru-RU" sz="24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Arial" charset="0"/>
                <a:cs typeface="Arial" charset="0"/>
              </a:rPr>
              <a:t>Б. </a:t>
            </a:r>
            <a:r>
              <a:rPr lang="en-US" sz="2400" b="1" smtClean="0">
                <a:latin typeface="Arial" charset="0"/>
                <a:cs typeface="Arial" charset="0"/>
              </a:rPr>
              <a:t>Stephens</a:t>
            </a:r>
            <a:r>
              <a:rPr lang="ru-RU" sz="2400" b="1" smtClean="0">
                <a:latin typeface="Arial" charset="0"/>
                <a:cs typeface="Arial" charset="0"/>
              </a:rPr>
              <a:t> (1980) выявил клапанообразные поперечные складки слизистой оболочки мочеточника препятствующие пассажу мочи.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63492" name="Picture 4" descr="C:\Мои документы\КНИГА методы исслед\иллюстрации\Дисплазмочет.jpg"/>
          <p:cNvPicPr>
            <a:picLocks noChangeAspect="1" noChangeArrowheads="1"/>
          </p:cNvPicPr>
          <p:nvPr/>
        </p:nvPicPr>
        <p:blipFill>
          <a:blip r:embed="rId2"/>
          <a:srcRect r="39235"/>
          <a:stretch>
            <a:fillRect/>
          </a:stretch>
        </p:blipFill>
        <p:spPr bwMode="auto">
          <a:xfrm>
            <a:off x="304800" y="2155825"/>
            <a:ext cx="4191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7700"/>
            <a:ext cx="7772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Обструкция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пиелоуретрального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сегмента  (гидронефроз)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Уменьшение просвета мочеточника за счет воздействия на него снаружи</a:t>
            </a:r>
            <a:r>
              <a:rPr lang="ru-RU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 (</a:t>
            </a:r>
            <a:r>
              <a:rPr lang="en-US" sz="28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Extrinsic</a:t>
            </a:r>
            <a:r>
              <a:rPr lang="ru-RU" sz="2800" b="1" i="1" smtClean="0">
                <a:solidFill>
                  <a:schemeClr val="accent1"/>
                </a:solidFill>
                <a:latin typeface="Arial" charset="0"/>
                <a:cs typeface="Arial" charset="0"/>
              </a:rPr>
              <a:t>)</a:t>
            </a:r>
            <a:endParaRPr lang="en-US" sz="2800" b="1" i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Сдавление мочеточника абберантным(отклоненным),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добавочным (</a:t>
            </a:r>
            <a:r>
              <a:rPr lang="en-US" sz="2800" b="1" smtClean="0">
                <a:latin typeface="Arial" charset="0"/>
                <a:cs typeface="Arial" charset="0"/>
              </a:rPr>
              <a:t>accessory)</a:t>
            </a:r>
            <a:r>
              <a:rPr lang="ru-RU" sz="2800" b="1" smtClean="0">
                <a:latin typeface="Arial" charset="0"/>
                <a:cs typeface="Arial" charset="0"/>
              </a:rPr>
              <a:t> </a:t>
            </a:r>
            <a:r>
              <a:rPr lang="en-US" sz="2800" b="1" smtClean="0">
                <a:latin typeface="Arial" charset="0"/>
                <a:cs typeface="Arial" charset="0"/>
              </a:rPr>
              <a:t>  </a:t>
            </a:r>
            <a:r>
              <a:rPr lang="ru-RU" sz="2800" b="1" smtClean="0">
                <a:latin typeface="Arial" charset="0"/>
                <a:cs typeface="Arial" charset="0"/>
              </a:rPr>
              <a:t>пересекающим сосудом нижнего полюса почки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Обструкция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пиелоуретрального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сегмента  (гидронефроз)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Arial" charset="0"/>
                <a:cs typeface="Arial" charset="0"/>
              </a:rPr>
              <a:t>Сдавление мочеточника абберантным(отклоненным) сосудом</a:t>
            </a:r>
          </a:p>
        </p:txBody>
      </p:sp>
      <p:pic>
        <p:nvPicPr>
          <p:cNvPr id="67588" name="Picture 4" descr="C:\Мои документы\КНИГА методы исслед\иллюстрации\Гидронефизгиб.jpg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 l="13315" t="7219" r="34604" b="22192"/>
          <a:stretch>
            <a:fillRect/>
          </a:stretch>
        </p:blipFill>
        <p:spPr bwMode="auto">
          <a:xfrm>
            <a:off x="6019800" y="2616200"/>
            <a:ext cx="290988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C:\Мои документы\КНИГА методы исслед\иллюстрации\Гидронефроз соуд.jpg"/>
          <p:cNvPicPr>
            <a:picLocks noChangeAspect="1" noChangeArrowheads="1"/>
          </p:cNvPicPr>
          <p:nvPr/>
        </p:nvPicPr>
        <p:blipFill>
          <a:blip r:embed="rId3">
            <a:lum contrast="28000"/>
          </a:blip>
          <a:srcRect l="10426" t="7053" r="11848" b="13959"/>
          <a:stretch>
            <a:fillRect/>
          </a:stretch>
        </p:blipFill>
        <p:spPr bwMode="auto">
          <a:xfrm>
            <a:off x="0" y="2714625"/>
            <a:ext cx="60658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2400" dirty="0" smtClean="0"/>
              <a:t>	Независимо от причин, вызывающих развитие гидронефроза, патогенез его сходен во всех случаях. Задержка мочи в лоханке вследствие затрудненного оттока вызывает ишемию и постепенную атрофию почечной паренхимы. Скорость развития этого процесса связана со степенью обструкции и типом лоханки. При </a:t>
            </a:r>
            <a:r>
              <a:rPr lang="ru-RU" sz="2400" dirty="0" err="1" smtClean="0"/>
              <a:t>внутрипочечной</a:t>
            </a:r>
            <a:r>
              <a:rPr lang="ru-RU" sz="2400" dirty="0" smtClean="0"/>
              <a:t> лоханке этот процесс развивается быстрее. При наличии препятствия оттоку лоханка некоторое время справляется с функцией выведения мочи за счет рабочей мышечной гипертрофии, затем наступает ее атония, лоханка значительно растягивается, чашечки увеличиваются и приобретают </a:t>
            </a:r>
            <a:r>
              <a:rPr lang="ru-RU" sz="2400" dirty="0" err="1" smtClean="0"/>
              <a:t>монетообразную</a:t>
            </a:r>
            <a:r>
              <a:rPr lang="ru-RU" sz="2400" dirty="0" smtClean="0"/>
              <a:t> форму, значительно расширяются их стенки.</a:t>
            </a:r>
          </a:p>
          <a:p>
            <a:pPr algn="just">
              <a:lnSpc>
                <a:spcPts val="36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9144000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ru-RU" sz="2400" dirty="0" smtClean="0"/>
              <a:t>	Интересен факт, что даже при выраженном блоке почка длительное время остается работоспособной. Спасают почку пиелоренальные </a:t>
            </a:r>
            <a:r>
              <a:rPr lang="ru-RU" sz="2400" dirty="0" err="1" smtClean="0"/>
              <a:t>рефлюксы</a:t>
            </a:r>
            <a:r>
              <a:rPr lang="ru-RU" sz="2400" dirty="0" smtClean="0"/>
              <a:t>. Повышение давления в лоханке приводит к поступлению мочи из лоханки в канальцы (</a:t>
            </a:r>
            <a:r>
              <a:rPr lang="ru-RU" sz="2400" dirty="0" err="1" smtClean="0"/>
              <a:t>тубулярный</a:t>
            </a:r>
            <a:r>
              <a:rPr lang="ru-RU" sz="2400" dirty="0" smtClean="0"/>
              <a:t> </a:t>
            </a:r>
            <a:r>
              <a:rPr lang="ru-RU" sz="2400" dirty="0" err="1" smtClean="0"/>
              <a:t>рефлюкс</a:t>
            </a:r>
            <a:r>
              <a:rPr lang="ru-RU" sz="2400" dirty="0" smtClean="0"/>
              <a:t>). При выраженной обструкции мочеточника возможен разрыв </a:t>
            </a:r>
            <a:r>
              <a:rPr lang="ru-RU" sz="2400" dirty="0" err="1" smtClean="0"/>
              <a:t>форникальных</a:t>
            </a:r>
            <a:r>
              <a:rPr lang="ru-RU" sz="2400" dirty="0" smtClean="0"/>
              <a:t> зон, при этом моча проникает в интерстициальное пространство, откуда уносится по венозным и лимфатическим сосудам (пиеловенозный и пиелолимфатический </a:t>
            </a:r>
            <a:r>
              <a:rPr lang="ru-RU" sz="2400" dirty="0" err="1" smtClean="0"/>
              <a:t>рефлюксы</a:t>
            </a:r>
            <a:r>
              <a:rPr lang="ru-RU" sz="2400" dirty="0" smtClean="0"/>
              <a:t>). Но вместе с тем пиелоренальные </a:t>
            </a:r>
            <a:r>
              <a:rPr lang="ru-RU" sz="2400" dirty="0" err="1" smtClean="0"/>
              <a:t>рефлюксы</a:t>
            </a:r>
            <a:r>
              <a:rPr lang="ru-RU" sz="2400" dirty="0" smtClean="0"/>
              <a:t> приводят к ухудшению кровоснабжения паренхимы и приводят к замещению ее рубцовой тканью.</a:t>
            </a:r>
          </a:p>
          <a:p>
            <a:pPr algn="just">
              <a:lnSpc>
                <a:spcPts val="3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669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Клиника и диагностика.</a:t>
            </a:r>
          </a:p>
          <a:p>
            <a:pPr algn="just">
              <a:lnSpc>
                <a:spcPts val="37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ts val="3700"/>
              </a:lnSpc>
            </a:pPr>
            <a:r>
              <a:rPr lang="ru-RU" sz="2400" b="1" dirty="0" smtClean="0"/>
              <a:t>	Основными клиническими проявлениями гидронефроза являются болевой симптом, изменения в анализах мочи и симптом пальпируемой опухоли в животе. 	</a:t>
            </a:r>
          </a:p>
          <a:p>
            <a:pPr algn="just">
              <a:lnSpc>
                <a:spcPts val="3700"/>
              </a:lnSpc>
            </a:pPr>
            <a:r>
              <a:rPr lang="ru-RU" sz="2400" b="1" dirty="0" smtClean="0"/>
              <a:t>	Болевой синдром отмечается у 80% больных. Боли носят разнообразный характер - от ноющих тупых до приступов почечной колики. Частота и интенсивность боли связаны с присоединением </a:t>
            </a:r>
            <a:r>
              <a:rPr lang="ru-RU" sz="2400" b="1" dirty="0" err="1" smtClean="0"/>
              <a:t>пиелонефрита</a:t>
            </a:r>
            <a:r>
              <a:rPr lang="ru-RU" sz="2400" b="1" dirty="0" smtClean="0"/>
              <a:t> и/или растяжением почечной капсулы на фоне резкого нарушения оттока мочи. Боль обычно локализуется в области пупка, лишь дети старшего возраста жалуются на боль в поясничной области. 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ru-RU" sz="2400" b="1" dirty="0" smtClean="0"/>
              <a:t>	</a:t>
            </a:r>
          </a:p>
          <a:p>
            <a:pPr algn="just">
              <a:lnSpc>
                <a:spcPts val="3300"/>
              </a:lnSpc>
            </a:pPr>
            <a:r>
              <a:rPr lang="ru-RU" sz="2400" b="1" dirty="0" smtClean="0"/>
              <a:t>Изменения в анализах мочи характеризуются </a:t>
            </a:r>
            <a:r>
              <a:rPr lang="ru-RU" sz="2400" b="1" dirty="0" err="1" smtClean="0">
                <a:solidFill>
                  <a:srgbClr val="FFFF00"/>
                </a:solidFill>
              </a:rPr>
              <a:t>лейкоцитурией</a:t>
            </a:r>
            <a:r>
              <a:rPr lang="ru-RU" sz="2400" b="1" dirty="0" smtClean="0">
                <a:solidFill>
                  <a:srgbClr val="FFFF00"/>
                </a:solidFill>
              </a:rPr>
              <a:t> и бактериурией </a:t>
            </a:r>
            <a:r>
              <a:rPr lang="ru-RU" sz="2400" b="1" dirty="0" smtClean="0"/>
              <a:t>(при присоединении </a:t>
            </a:r>
            <a:r>
              <a:rPr lang="ru-RU" sz="2400" b="1" dirty="0" err="1" smtClean="0"/>
              <a:t>пиелонефрита</a:t>
            </a:r>
            <a:r>
              <a:rPr lang="ru-RU" sz="2400" b="1" dirty="0" smtClean="0"/>
              <a:t>) либо </a:t>
            </a:r>
            <a:r>
              <a:rPr lang="ru-RU" sz="2400" b="1" dirty="0" smtClean="0">
                <a:solidFill>
                  <a:srgbClr val="FFFF00"/>
                </a:solidFill>
              </a:rPr>
              <a:t>гематурией</a:t>
            </a:r>
            <a:r>
              <a:rPr lang="ru-RU" sz="2400" b="1" dirty="0" smtClean="0"/>
              <a:t> (за счет пиелоренального </a:t>
            </a:r>
            <a:r>
              <a:rPr lang="ru-RU" sz="2400" b="1" dirty="0" err="1" smtClean="0"/>
              <a:t>рефлюкса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форникального</a:t>
            </a:r>
            <a:r>
              <a:rPr lang="ru-RU" sz="2400" b="1" dirty="0" smtClean="0"/>
              <a:t> кровотечения). </a:t>
            </a:r>
          </a:p>
          <a:p>
            <a:pPr algn="just">
              <a:lnSpc>
                <a:spcPts val="3300"/>
              </a:lnSpc>
            </a:pP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Симптом пальпируемой опухоли </a:t>
            </a:r>
            <a:r>
              <a:rPr lang="ru-RU" sz="2400" b="1" dirty="0" smtClean="0"/>
              <a:t>служит нередким клиническим проявлением гидронефроза, особенно у маленьких детей со слабо развитой передней брюшной стенкой. Образование обычно выявляется врачом случайно при пальпации передней брюшной стенки. Иногда его определяют и сами родители, что служит причиной обращения к врачу. Опухолевидное образование обычно имеет четкие контуры, подвижное, эластической консистенции, располагается на уровне пупка или выше его в правой или левой половине живота.</a:t>
            </a:r>
            <a:br>
              <a:rPr lang="ru-RU" sz="2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5788"/>
            <a:ext cx="8077200" cy="1190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Обследование больных с подозрением на гидронефроз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000250"/>
            <a:ext cx="8153400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Обязательные: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- УЗИ с оценкой  ренального кровотока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- </a:t>
            </a:r>
            <a:r>
              <a:rPr lang="ru-RU" sz="2800" b="1" dirty="0" err="1" smtClean="0">
                <a:latin typeface="Arial" charset="0"/>
                <a:cs typeface="Arial" charset="0"/>
              </a:rPr>
              <a:t>в\в</a:t>
            </a:r>
            <a:r>
              <a:rPr lang="ru-RU" sz="2800" b="1" dirty="0" smtClean="0">
                <a:latin typeface="Arial" charset="0"/>
                <a:cs typeface="Arial" charset="0"/>
              </a:rPr>
              <a:t> урография ( на уретр. катетере)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- цистография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Дополнительные: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 - </a:t>
            </a:r>
            <a:r>
              <a:rPr lang="ru-RU" sz="2800" b="1" dirty="0" err="1" smtClean="0">
                <a:latin typeface="Arial" charset="0"/>
                <a:cs typeface="Arial" charset="0"/>
              </a:rPr>
              <a:t>в\в</a:t>
            </a:r>
            <a:r>
              <a:rPr lang="ru-RU" sz="2800" b="1" dirty="0" smtClean="0">
                <a:latin typeface="Arial" charset="0"/>
                <a:cs typeface="Arial" charset="0"/>
              </a:rPr>
              <a:t> урография (УЗИ) с </a:t>
            </a:r>
            <a:r>
              <a:rPr lang="ru-RU" sz="2800" b="1" dirty="0" err="1" smtClean="0">
                <a:latin typeface="Arial" charset="0"/>
                <a:cs typeface="Arial" charset="0"/>
              </a:rPr>
              <a:t>лазиксной</a:t>
            </a:r>
            <a:r>
              <a:rPr lang="ru-RU" sz="2800" b="1" dirty="0" smtClean="0">
                <a:latin typeface="Arial" charset="0"/>
                <a:cs typeface="Arial" charset="0"/>
              </a:rPr>
              <a:t> нагрузкой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  -  </a:t>
            </a:r>
            <a:r>
              <a:rPr lang="ru-RU" sz="2800" b="1" dirty="0" err="1" smtClean="0">
                <a:latin typeface="Arial" charset="0"/>
                <a:cs typeface="Arial" charset="0"/>
              </a:rPr>
              <a:t>цистометрия</a:t>
            </a:r>
            <a:r>
              <a:rPr lang="ru-RU" sz="2800" b="1" dirty="0" smtClean="0">
                <a:latin typeface="Arial" charset="0"/>
                <a:cs typeface="Arial" charset="0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Arial" charset="0"/>
                <a:cs typeface="Arial" charset="0"/>
              </a:rPr>
              <a:t>        - радиоизотопное обследование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G05\PIC_HI\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051323" cy="6928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latin typeface="Arial" charset="0"/>
              </a:rPr>
              <a:t>УЗИ с </a:t>
            </a:r>
            <a:r>
              <a:rPr lang="ru-RU" sz="3600" b="1" dirty="0" err="1">
                <a:latin typeface="Arial" charset="0"/>
              </a:rPr>
              <a:t>лазиксной</a:t>
            </a:r>
            <a:r>
              <a:rPr lang="ru-RU" sz="3600" b="1" dirty="0">
                <a:latin typeface="Arial" charset="0"/>
              </a:rPr>
              <a:t> нагрузкой</a:t>
            </a:r>
            <a:br>
              <a:rPr lang="ru-RU" sz="3600" b="1" dirty="0">
                <a:latin typeface="Arial" charset="0"/>
              </a:rPr>
            </a:br>
            <a:r>
              <a:rPr lang="ru-RU" b="1" dirty="0">
                <a:latin typeface="Arial" charset="0"/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Оральная гидратация за 2 часа до обследования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В\в гидратация 15мл\кг  </a:t>
            </a:r>
            <a:r>
              <a:rPr lang="en-US" sz="2800" b="1" smtClean="0">
                <a:latin typeface="Arial" charset="0"/>
                <a:cs typeface="Arial" charset="0"/>
              </a:rPr>
              <a:t> </a:t>
            </a:r>
            <a:r>
              <a:rPr lang="ru-RU" sz="2800" b="1" smtClean="0">
                <a:latin typeface="Arial" charset="0"/>
                <a:cs typeface="Arial" charset="0"/>
              </a:rPr>
              <a:t>в течение 30</a:t>
            </a:r>
            <a:r>
              <a:rPr lang="en-US" sz="2800" b="1" smtClean="0">
                <a:latin typeface="Arial" charset="0"/>
                <a:cs typeface="Arial" charset="0"/>
              </a:rPr>
              <a:t>’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Введение в\в лазикса 0,5-1,0 мг \кг Обязательная катетеризация мочевого пузыря на протяжении всего исследования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Измерение МАХ размера  лоханки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 исходный , на 20</a:t>
            </a:r>
            <a:r>
              <a:rPr lang="en-US" sz="2800" b="1" smtClean="0">
                <a:latin typeface="Arial" charset="0"/>
                <a:cs typeface="Arial" charset="0"/>
              </a:rPr>
              <a:t>’</a:t>
            </a:r>
            <a:r>
              <a:rPr lang="ru-RU" sz="2800" b="1" smtClean="0">
                <a:latin typeface="Arial" charset="0"/>
                <a:cs typeface="Arial" charset="0"/>
              </a:rPr>
              <a:t> ,  40</a:t>
            </a:r>
            <a:r>
              <a:rPr lang="en-US" sz="2800" b="1" smtClean="0">
                <a:latin typeface="Arial" charset="0"/>
                <a:cs typeface="Arial" charset="0"/>
              </a:rPr>
              <a:t>’</a:t>
            </a:r>
            <a:r>
              <a:rPr lang="ru-RU" sz="2800" b="1" smtClean="0">
                <a:latin typeface="Arial" charset="0"/>
                <a:cs typeface="Arial" charset="0"/>
              </a:rPr>
              <a:t>,  60</a:t>
            </a:r>
            <a:r>
              <a:rPr lang="en-US" sz="2800" b="1" smtClean="0">
                <a:latin typeface="Arial" charset="0"/>
                <a:cs typeface="Arial" charset="0"/>
              </a:rPr>
              <a:t>’</a:t>
            </a:r>
            <a:r>
              <a:rPr lang="ru-RU" sz="2800" b="1" smtClean="0">
                <a:latin typeface="Arial" charset="0"/>
                <a:cs typeface="Arial" charset="0"/>
              </a:rPr>
              <a:t>,  120</a:t>
            </a:r>
            <a:r>
              <a:rPr lang="en-US" sz="2800" b="1" smtClean="0">
                <a:latin typeface="Arial" charset="0"/>
                <a:cs typeface="Arial" charset="0"/>
              </a:rPr>
              <a:t>’</a:t>
            </a:r>
            <a:r>
              <a:rPr lang="ru-RU" sz="2800" b="1" smtClean="0">
                <a:latin typeface="Arial" charset="0"/>
                <a:cs typeface="Arial" charset="0"/>
              </a:rPr>
              <a:t> после введения лазикса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0"/>
            <a:ext cx="87868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Многообразие и высокая распространенность пороков органов мочевыделения, тяжесть осложнений и нередко фатальная предопределенность заставляют рассматривать проблему их существования с точки зрения профилактики.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Среди аномалий мочевыделительной системы наибольший удельный вес имеют различные варианты обструктивных уропатий.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Нарушение уродинамики чаще всего происходит в важных уродинамических узлах: чашечно-лоханочном, лоханочно-мочеточниковом, пузырно-мочеточниковом и пузырно-уретральном сегментах, что представляет угрозу для жизни больного в связи с нарушением оттока мочи, развитием пиелонефрита и ХПН.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charset="0"/>
              </a:rPr>
              <a:t>Признаки обструкции при гидронефрозе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763000" cy="4191000"/>
          </a:xfrm>
        </p:spPr>
        <p:txBody>
          <a:bodyPr/>
          <a:lstStyle/>
          <a:p>
            <a:pPr lvl="1" algn="just" eaLnBrk="1" hangingPunct="1"/>
            <a:r>
              <a:rPr lang="ru-RU" b="1" smtClean="0">
                <a:latin typeface="Arial" charset="0"/>
                <a:cs typeface="Arial" charset="0"/>
              </a:rPr>
              <a:t>Длительное (60мин </a:t>
            </a:r>
            <a:r>
              <a:rPr lang="en-US" b="1" smtClean="0">
                <a:latin typeface="Arial" charset="0"/>
                <a:cs typeface="Arial" charset="0"/>
              </a:rPr>
              <a:t>&gt;)</a:t>
            </a:r>
            <a:r>
              <a:rPr lang="ru-RU" b="1" smtClean="0">
                <a:latin typeface="Arial" charset="0"/>
                <a:cs typeface="Arial" charset="0"/>
              </a:rPr>
              <a:t> Расширение ЧЛС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(более 30% )  на фоне лазикса и адекватной гидратации  при сохраненном почечном кровотоке   (в сочетании с болевым       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синдромом  и рвотой)</a:t>
            </a:r>
          </a:p>
          <a:p>
            <a:pPr lvl="1" algn="just" eaLnBrk="1" hangingPunct="1"/>
            <a:r>
              <a:rPr lang="ru-RU" b="1" smtClean="0">
                <a:latin typeface="Arial" charset="0"/>
                <a:cs typeface="Arial" charset="0"/>
              </a:rPr>
              <a:t>Уменьшение скорости почечного кровотока и повышение на 15% индекса сопротивления  на  фоне лазиксной нагрузки. </a:t>
            </a:r>
          </a:p>
          <a:p>
            <a:pPr lvl="1" algn="just" eaLnBrk="1" hangingPunct="1"/>
            <a:r>
              <a:rPr lang="ru-RU" b="1" smtClean="0">
                <a:latin typeface="Arial" charset="0"/>
                <a:cs typeface="Arial" charset="0"/>
              </a:rPr>
              <a:t>Гипертрофия контрлатеральной почки</a:t>
            </a:r>
          </a:p>
          <a:p>
            <a:pPr lvl="1" eaLnBrk="1" hangingPunct="1"/>
            <a:endParaRPr lang="ru-RU" b="1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000" b="1" i="1"/>
              <a:t>Экскреторная урография </a:t>
            </a:r>
            <a:r>
              <a:rPr lang="ru-RU" sz="2000" b="1"/>
              <a:t>состоит в выполнении серии рентгенограмм после внутривенного введения водорастворимых трийодсодержащих препаратов (верографин, трийодтраст, хайпек и др.), экскретируемых почками. </a:t>
            </a:r>
            <a:endParaRPr lang="ru-RU" sz="2000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10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 &gt; </a:t>
            </a:r>
          </a:p>
        </p:txBody>
      </p:sp>
      <p:pic>
        <p:nvPicPr>
          <p:cNvPr id="58370" name="Picture 2" descr="D:\UCHEBNIK\G05\PIC_HI\5_5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9000" contrast="31000"/>
          </a:blip>
          <a:srcRect/>
          <a:stretch>
            <a:fillRect/>
          </a:stretch>
        </p:blipFill>
        <p:spPr bwMode="auto">
          <a:xfrm>
            <a:off x="0" y="1617761"/>
            <a:ext cx="3672646" cy="5240239"/>
          </a:xfrm>
          <a:prstGeom prst="rect">
            <a:avLst/>
          </a:prstGeom>
          <a:noFill/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0" y="0"/>
            <a:ext cx="9144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orbel" pitchFamily="34" charset="0"/>
              </a:rPr>
              <a:t>  </a:t>
            </a:r>
            <a:r>
              <a:rPr lang="ru-RU" sz="20900">
                <a:latin typeface="Corbel" pitchFamily="34" charset="0"/>
              </a:rPr>
              <a:t> </a:t>
            </a:r>
            <a:r>
              <a:rPr lang="ru-RU">
                <a:latin typeface="Corbel" pitchFamily="34" charset="0"/>
              </a:rPr>
              <a:t>                                                </a:t>
            </a:r>
          </a:p>
        </p:txBody>
      </p:sp>
      <p:pic>
        <p:nvPicPr>
          <p:cNvPr id="58372" name="Picture 4" descr="D:\UCHEBNIK\G05\PIC_HI\5_6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bright="7000" contrast="19000"/>
          </a:blip>
          <a:srcRect/>
          <a:stretch>
            <a:fillRect/>
          </a:stretch>
        </p:blipFill>
        <p:spPr bwMode="auto">
          <a:xfrm>
            <a:off x="5143504" y="1603810"/>
            <a:ext cx="3643306" cy="5254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4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b="1" dirty="0" smtClean="0"/>
              <a:t>	</a:t>
            </a:r>
            <a:r>
              <a:rPr lang="ru-RU" sz="2400" b="1" dirty="0" smtClean="0">
                <a:solidFill>
                  <a:srgbClr val="FFFF00"/>
                </a:solidFill>
              </a:rPr>
              <a:t>Лечение гидронефроза только оперативное. </a:t>
            </a:r>
            <a:r>
              <a:rPr lang="ru-RU" sz="2400" b="1" dirty="0" smtClean="0"/>
              <a:t>Показания к операции устанавливаются после подтверждения диагноза. Объем оперативного вмешательства определяется степенью сохранности почечной функции. </a:t>
            </a:r>
          </a:p>
          <a:p>
            <a:pPr algn="just">
              <a:lnSpc>
                <a:spcPts val="3100"/>
              </a:lnSpc>
            </a:pPr>
            <a:r>
              <a:rPr lang="ru-RU" sz="2400" b="1" dirty="0" smtClean="0"/>
              <a:t>	Если функция почки снижена незначительно, выполняют реконструктивно-пластическую операцию-резекцию измененного лоханочно-мочеточникового сегмента.</a:t>
            </a:r>
          </a:p>
          <a:p>
            <a:pPr algn="just">
              <a:lnSpc>
                <a:spcPts val="3100"/>
              </a:lnSpc>
            </a:pPr>
            <a:r>
              <a:rPr lang="ru-RU" sz="2400" b="1" dirty="0" smtClean="0"/>
              <a:t>	 В случае значительного снижения почечной функции можно прибегнуть к предварительной деривации мочи с помощью </a:t>
            </a:r>
            <a:r>
              <a:rPr lang="ru-RU" sz="2400" b="1" dirty="0" err="1" smtClean="0"/>
              <a:t>нефростомии</a:t>
            </a:r>
            <a:r>
              <a:rPr lang="ru-RU" sz="2400" b="1" dirty="0" smtClean="0"/>
              <a:t>. При последующем улучшении почечной функции, выявляемой с помощью </a:t>
            </a:r>
            <a:r>
              <a:rPr lang="ru-RU" sz="2400" b="1" dirty="0" err="1" smtClean="0"/>
              <a:t>радионуклидного</a:t>
            </a:r>
            <a:r>
              <a:rPr lang="ru-RU" sz="2400" b="1" dirty="0" smtClean="0"/>
              <a:t> исследования, возможно выполнение реконструктивной операции. </a:t>
            </a:r>
          </a:p>
          <a:p>
            <a:pPr algn="just">
              <a:lnSpc>
                <a:spcPts val="3100"/>
              </a:lnSpc>
            </a:pPr>
            <a:r>
              <a:rPr lang="ru-RU" sz="2400" b="1" dirty="0" smtClean="0"/>
              <a:t>	Если изменения функции почки необратимы, встает вопрос о </a:t>
            </a:r>
            <a:r>
              <a:rPr lang="ru-RU" sz="2400" b="1" dirty="0" err="1" smtClean="0"/>
              <a:t>нефрэктомии</a:t>
            </a:r>
            <a:r>
              <a:rPr lang="ru-RU" sz="2400" b="1" dirty="0" smtClean="0"/>
              <a:t>.</a:t>
            </a:r>
          </a:p>
          <a:p>
            <a:pPr algn="just">
              <a:lnSpc>
                <a:spcPts val="31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latin typeface="Arial" charset="0"/>
              </a:rPr>
              <a:t>Пластика </a:t>
            </a:r>
            <a:r>
              <a:rPr lang="ru-RU" sz="2800" b="1" dirty="0" err="1">
                <a:latin typeface="Arial" charset="0"/>
              </a:rPr>
              <a:t>прилоханочного</a:t>
            </a:r>
            <a:r>
              <a:rPr lang="ru-RU" sz="2800" b="1" dirty="0">
                <a:latin typeface="Arial" charset="0"/>
              </a:rPr>
              <a:t> отдела </a:t>
            </a:r>
            <a:r>
              <a:rPr lang="ru-RU" sz="2800" b="1" dirty="0" smtClean="0">
                <a:latin typeface="Arial" charset="0"/>
              </a:rPr>
              <a:t>мочеточника</a:t>
            </a:r>
            <a:br>
              <a:rPr lang="ru-RU" sz="2800" b="1" dirty="0" smtClean="0">
                <a:latin typeface="Arial" charset="0"/>
              </a:rPr>
            </a:br>
            <a:r>
              <a:rPr lang="ru-RU" sz="2800" b="1" dirty="0" smtClean="0">
                <a:latin typeface="Arial" charset="0"/>
              </a:rPr>
              <a:t>   </a:t>
            </a:r>
            <a:r>
              <a:rPr lang="ru-RU" sz="2800" b="1" dirty="0">
                <a:latin typeface="Arial" charset="0"/>
              </a:rPr>
              <a:t>( </a:t>
            </a:r>
            <a:r>
              <a:rPr lang="en-US" sz="2800" b="1" dirty="0">
                <a:latin typeface="Arial" charset="0"/>
              </a:rPr>
              <a:t>Anderson - Hynes )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72707" name="Picture 6" descr="C:\Мои документы\Мои рисунки\Презентации\Гидронефроз\Опер Андерсон\IMG_1582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lum contrast="18000"/>
          </a:blip>
          <a:srcRect l="17902" t="12962" r="20370" b="12962"/>
          <a:stretch>
            <a:fillRect/>
          </a:stretch>
        </p:blipFill>
        <p:spPr>
          <a:xfrm>
            <a:off x="0" y="1735138"/>
            <a:ext cx="3143250" cy="4908550"/>
          </a:xfrm>
          <a:noFill/>
          <a:ln w="12700">
            <a:solidFill>
              <a:srgbClr val="000000"/>
            </a:solidFill>
          </a:ln>
        </p:spPr>
      </p:pic>
      <p:pic>
        <p:nvPicPr>
          <p:cNvPr id="72708" name="Picture 7" descr="C:\Мои документы\Мои рисунки\Презентации\Гидронефроз\Опер Андерсон\IMG_1583.JPG"/>
          <p:cNvPicPr>
            <a:picLocks noChangeAspect="1" noChangeArrowheads="1"/>
          </p:cNvPicPr>
          <p:nvPr/>
        </p:nvPicPr>
        <p:blipFill>
          <a:blip r:embed="rId3">
            <a:lum bright="18000" contrast="26000"/>
          </a:blip>
          <a:srcRect l="20567" t="21277" r="28369" b="17021"/>
          <a:stretch>
            <a:fillRect/>
          </a:stretch>
        </p:blipFill>
        <p:spPr bwMode="auto">
          <a:xfrm>
            <a:off x="3000375" y="1731963"/>
            <a:ext cx="3071813" cy="49482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2709" name="Picture 8" descr="C:\Мои документы\Мои рисунки\Презентации\Гидронефроз\Опер Андерсон\IMG_1585.JPG"/>
          <p:cNvPicPr>
            <a:picLocks noChangeAspect="1" noChangeArrowheads="1"/>
          </p:cNvPicPr>
          <p:nvPr/>
        </p:nvPicPr>
        <p:blipFill>
          <a:blip r:embed="rId4">
            <a:lum bright="12000" contrast="26000"/>
          </a:blip>
          <a:srcRect l="21568" t="11765" r="9804" b="7353"/>
          <a:stretch>
            <a:fillRect/>
          </a:stretch>
        </p:blipFill>
        <p:spPr bwMode="auto">
          <a:xfrm>
            <a:off x="6072188" y="1785938"/>
            <a:ext cx="30718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latin typeface="Arial" charset="0"/>
              </a:rPr>
              <a:t>Результат пластики </a:t>
            </a:r>
            <a:r>
              <a:rPr lang="ru-RU" sz="2800" b="1" dirty="0" err="1">
                <a:latin typeface="Arial" charset="0"/>
              </a:rPr>
              <a:t>прилоханочного</a:t>
            </a:r>
            <a:r>
              <a:rPr lang="ru-RU" sz="2800" b="1" dirty="0">
                <a:latin typeface="Arial" charset="0"/>
              </a:rPr>
              <a:t> отдела  по </a:t>
            </a:r>
            <a:r>
              <a:rPr lang="ru-RU" sz="2800" b="1" dirty="0" err="1">
                <a:latin typeface="Arial" charset="0"/>
              </a:rPr>
              <a:t>Хайнсу-Андерсену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19461" name="Picture 5" descr="C:\Мои документы\Мои рисунки\Презентации\Гидронефроз\имени-1а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2000" contrast="38000"/>
          </a:blip>
          <a:srcRect l="23763" t="21085" r="2989" b="12187"/>
          <a:stretch>
            <a:fillRect/>
          </a:stretch>
        </p:blipFill>
        <p:spPr bwMode="auto">
          <a:xfrm>
            <a:off x="1" y="857232"/>
            <a:ext cx="4716618" cy="6008543"/>
          </a:xfrm>
          <a:prstGeom prst="rect">
            <a:avLst/>
          </a:prstGeom>
          <a:noFill/>
        </p:spPr>
      </p:pic>
      <p:pic>
        <p:nvPicPr>
          <p:cNvPr id="19460" name="Picture 4" descr="C:\Мои документы\Мои рисунки\Презентации\Гидронефроз\имени-2а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 l="26451" t="16060" r="15659" b="8659"/>
          <a:stretch>
            <a:fillRect/>
          </a:stretch>
        </p:blipFill>
        <p:spPr>
          <a:xfrm>
            <a:off x="4714877" y="928671"/>
            <a:ext cx="4429124" cy="59293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200" b="1">
                <a:cs typeface="Times New Roman" pitchFamily="18" charset="0"/>
              </a:rPr>
              <a:t>	Совершенствование методов пренатальной диагностики привело к значительному увеличению в хирургических стационарах новорожденных с урологической патологией. 	Ультразвуковой метод в настоящее время является основным и самым распространенным способом пренатального скрининга течения беременности, контроля за состоянием плода, выявления пороков развития.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Первым признаком патологии мочевыводящей системы при ультразвуковом скрининге плода, как правило, является пиелоэктазия. Пиелоэктазией называют расширение лоханки, которое возникает в результате функциональных или органических причин и сопровождается нарушением уродинамики. Наиболее популярными в клинической практике дородовыми ультразвуковыми критериями пиелоэктазий являются: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1) увеличение переднезаднего размера лоханки более 4 мм в 15-20 недель, более 5 мм в 20-30 недель и более 7 мм в 30-40 недель; </a:t>
            </a:r>
          </a:p>
          <a:p>
            <a:pPr indent="228600" algn="just"/>
            <a:r>
              <a:rPr lang="ru-RU" sz="2200" b="1">
                <a:cs typeface="Times New Roman" pitchFamily="18" charset="0"/>
              </a:rPr>
              <a:t>	2) интактность паренхимы и почечных чашечек; 	3)отсутствие изменений мочевого пузыря.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енатальная\grishina20080201102144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285838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42875" y="0"/>
            <a:ext cx="8786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400" b="1">
                <a:cs typeface="Times New Roman" pitchFamily="18" charset="0"/>
              </a:rPr>
              <a:t>	Пиелоэктазия, выявленная пренатально, в 13% случаев имеет транзиторный характер и исчезает к моменту родов, в 63% ликвидируется после рождения до 6 месяцев. Многие авторы считают, что при пиелоэктазии имеет место только расширение лоханки, толщина паренхимы не снижена, функция почки не страдает. 	Поэтому пиелоэктазия в последнее время рассматривается как функциональное состояние, не требующее лечения. 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2875" y="3357563"/>
            <a:ext cx="86439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/>
              <a:t>	</a:t>
            </a:r>
            <a:r>
              <a:rPr lang="ru-RU" sz="2300" b="1"/>
              <a:t>Первая функциональная деятельность почки – поступление в коллекторную систему первичной мочи – отмечается на 11 – 12 неделе эмбрионального периода. При наличии причины, вызывающей стаз мочи в лоханке, постепенно повышается внутрилоханочное давление, которое приводит к нарушению формирования почечной паренхимы. Степень ее повреждения различна: от незначительного до полной атрофии к моменту рождения.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endParaRPr lang="ru-RU" sz="2400" b="1">
              <a:cs typeface="Times New Roman" pitchFamily="18" charset="0"/>
            </a:endParaRPr>
          </a:p>
          <a:p>
            <a:pPr indent="228600" algn="just"/>
            <a:r>
              <a:rPr lang="ru-RU" sz="2400" b="1">
                <a:cs typeface="Times New Roman" pitchFamily="18" charset="0"/>
              </a:rPr>
              <a:t>	В связи с этим особую важность приобретают пренатальная диагностика и объективная оценка состояния паренхимы почки плода для определения реальной возможности своевременной декомпрессии верхних мочевых путей. 	</a:t>
            </a:r>
          </a:p>
          <a:p>
            <a:pPr indent="228600" algn="just"/>
            <a:r>
              <a:rPr lang="ru-RU" sz="2400" b="1">
                <a:cs typeface="Times New Roman" pitchFamily="18" charset="0"/>
              </a:rPr>
              <a:t>	Минимальный срок, при котором может быть выявлен гидронефроз плода, составляет 18-20 недель беременности. Уменьшение размеров чашечно-лоханочной системы плода при динамическом наблюдении не всегда является прогностически благоприятным признаком, поскольку может свидетельствовать о формировании вторично сморщенной почки.</a:t>
            </a:r>
          </a:p>
          <a:p>
            <a:pPr indent="228600" algn="just"/>
            <a:endParaRPr lang="ru-RU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305800" cy="1739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latin typeface="Arial" pitchFamily="34" charset="0"/>
                <a:cs typeface="Arial" pitchFamily="34" charset="0"/>
              </a:rPr>
              <a:t>Обструкция пиелоуретерального сегмента  (гидронефроз)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just" eaLnBrk="1" hangingPunct="1"/>
            <a:r>
              <a:rPr lang="ru-RU" b="1" smtClean="0">
                <a:latin typeface="Arial" charset="0"/>
                <a:cs typeface="Arial" charset="0"/>
              </a:rPr>
              <a:t>Расширение коллекторной системы почки (лоханки и чашечек) в результате нарушения пассажа мочи в прилоханочном отделе мочеточника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0010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Обструкция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пиелоуретерального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сегмента  (гидронефроз)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Arial" charset="0"/>
                <a:cs typeface="Arial" charset="0"/>
              </a:rPr>
              <a:t>Причины возникновения: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А.Сужение мочеточника за счет уменьшения внутреннего просвета ( </a:t>
            </a:r>
            <a:r>
              <a:rPr lang="en-US" sz="2800" b="1" smtClean="0">
                <a:latin typeface="Arial" charset="0"/>
                <a:cs typeface="Arial" charset="0"/>
              </a:rPr>
              <a:t>Intrinsic</a:t>
            </a:r>
            <a:r>
              <a:rPr lang="ru-RU" sz="2800" b="1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(сегментарная дисплазия,вр.стеноз)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Б.Сдавление просвета мочеточника снаружи   (</a:t>
            </a:r>
            <a:r>
              <a:rPr lang="en-US" sz="2800" b="1" smtClean="0">
                <a:latin typeface="Arial" charset="0"/>
                <a:cs typeface="Arial" charset="0"/>
              </a:rPr>
              <a:t>Extrinsic</a:t>
            </a:r>
            <a:r>
              <a:rPr lang="ru-RU" sz="2800" b="1" smtClean="0">
                <a:latin typeface="Arial" charset="0"/>
                <a:cs typeface="Arial" charset="0"/>
              </a:rPr>
              <a:t>)  пересекающим сосудом , добавочным или нижнеполярным сосудом почки, опухолью, инфильтратом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   В. Вторичный  - нарушение проходимости в пиелоуретральном сегменте при ПМР,МКБ,травме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G05\PIC_LO\5_30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684</TotalTime>
  <Words>336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Оренбургский государственный медицинский университет  Кафедра детской хирургии    ГИДРОНЕФРОЗ    6 курс педфак  Доцент И.В.Афуков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Обструкция пиелоуретерального сегмента  (гидронефроз)</vt:lpstr>
      <vt:lpstr>Обструкция пиелоуретерального сегмента  (гидронефроз)</vt:lpstr>
      <vt:lpstr>Презентация PowerPoint</vt:lpstr>
      <vt:lpstr>Обструкция пиелоуретрального сегмента  (гидронефроз)</vt:lpstr>
      <vt:lpstr>Обструкция пиелоуретрального сегмента  (гидронефроз)</vt:lpstr>
      <vt:lpstr>Обструкция пиелоуретрального сегмента  (гидронефроз)</vt:lpstr>
      <vt:lpstr>Презентация PowerPoint</vt:lpstr>
      <vt:lpstr>Презентация PowerPoint</vt:lpstr>
      <vt:lpstr>Презентация PowerPoint</vt:lpstr>
      <vt:lpstr>Презентация PowerPoint</vt:lpstr>
      <vt:lpstr>Обследование больных с подозрением на гидронефроз</vt:lpstr>
      <vt:lpstr>Презентация PowerPoint</vt:lpstr>
      <vt:lpstr>УЗИ с лазиксной нагрузкой  </vt:lpstr>
      <vt:lpstr>Признаки обструкции при гидронефрозе</vt:lpstr>
      <vt:lpstr>Презентация PowerPoint</vt:lpstr>
      <vt:lpstr>Презентация PowerPoint</vt:lpstr>
      <vt:lpstr>Пластика прилоханочного отдела мочеточника    ( Anderson - Hynes )</vt:lpstr>
      <vt:lpstr>Результат пластики прилоханочного отдела  по Хайнсу-Андерсену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Оренбургская государственная медицинская академия  Кафедра детской хирургии    АЛГОРИТМ УРОЛОГИЧЕСКОЙ   ДИАГНОСТИКИ В ПЕДИАТРИИ   Доцент И.В.Афуков</dc:title>
  <dc:creator>Слава</dc:creator>
  <cp:lastModifiedBy>user</cp:lastModifiedBy>
  <cp:revision>126</cp:revision>
  <dcterms:created xsi:type="dcterms:W3CDTF">2009-03-24T14:13:37Z</dcterms:created>
  <dcterms:modified xsi:type="dcterms:W3CDTF">2020-11-28T15:05:49Z</dcterms:modified>
</cp:coreProperties>
</file>