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98" r:id="rId1"/>
  </p:sldMasterIdLst>
  <p:notesMasterIdLst>
    <p:notesMasterId r:id="rId49"/>
  </p:notesMasterIdLst>
  <p:sldIdLst>
    <p:sldId id="256" r:id="rId2"/>
    <p:sldId id="257" r:id="rId3"/>
    <p:sldId id="304" r:id="rId4"/>
    <p:sldId id="268" r:id="rId5"/>
    <p:sldId id="313" r:id="rId6"/>
    <p:sldId id="269" r:id="rId7"/>
    <p:sldId id="274" r:id="rId8"/>
    <p:sldId id="272" r:id="rId9"/>
    <p:sldId id="275" r:id="rId10"/>
    <p:sldId id="309" r:id="rId11"/>
    <p:sldId id="306" r:id="rId12"/>
    <p:sldId id="276" r:id="rId13"/>
    <p:sldId id="277" r:id="rId14"/>
    <p:sldId id="311" r:id="rId15"/>
    <p:sldId id="278" r:id="rId16"/>
    <p:sldId id="280" r:id="rId17"/>
    <p:sldId id="281" r:id="rId18"/>
    <p:sldId id="279" r:id="rId19"/>
    <p:sldId id="282" r:id="rId20"/>
    <p:sldId id="283" r:id="rId21"/>
    <p:sldId id="289" r:id="rId22"/>
    <p:sldId id="314" r:id="rId23"/>
    <p:sldId id="315" r:id="rId24"/>
    <p:sldId id="291" r:id="rId25"/>
    <p:sldId id="292" r:id="rId26"/>
    <p:sldId id="294" r:id="rId27"/>
    <p:sldId id="296" r:id="rId28"/>
    <p:sldId id="264" r:id="rId29"/>
    <p:sldId id="316" r:id="rId30"/>
    <p:sldId id="317" r:id="rId31"/>
    <p:sldId id="318" r:id="rId32"/>
    <p:sldId id="303" r:id="rId33"/>
    <p:sldId id="302" r:id="rId34"/>
    <p:sldId id="319" r:id="rId35"/>
    <p:sldId id="320" r:id="rId36"/>
    <p:sldId id="321" r:id="rId37"/>
    <p:sldId id="323" r:id="rId38"/>
    <p:sldId id="324" r:id="rId39"/>
    <p:sldId id="325" r:id="rId40"/>
    <p:sldId id="326" r:id="rId41"/>
    <p:sldId id="327" r:id="rId42"/>
    <p:sldId id="330" r:id="rId43"/>
    <p:sldId id="328" r:id="rId44"/>
    <p:sldId id="331" r:id="rId45"/>
    <p:sldId id="332" r:id="rId46"/>
    <p:sldId id="329" r:id="rId47"/>
    <p:sldId id="295"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46" autoAdjust="0"/>
  </p:normalViewPr>
  <p:slideViewPr>
    <p:cSldViewPr snapToGrid="0">
      <p:cViewPr varScale="1">
        <p:scale>
          <a:sx n="110" d="100"/>
          <a:sy n="110" d="100"/>
        </p:scale>
        <p:origin x="43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6F530-D8F3-4DB1-8EC7-51152EB0797A}" type="datetimeFigureOut">
              <a:rPr lang="ru-RU" smtClean="0"/>
              <a:t>22.11.2020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4A491-6F22-45EE-934A-6730DF8367C4}" type="slidenum">
              <a:rPr lang="ru-RU" smtClean="0"/>
              <a:t>‹#›</a:t>
            </a:fld>
            <a:endParaRPr lang="ru-RU"/>
          </a:p>
        </p:txBody>
      </p:sp>
    </p:spTree>
    <p:extLst>
      <p:ext uri="{BB962C8B-B14F-4D97-AF65-F5344CB8AC3E}">
        <p14:creationId xmlns:p14="http://schemas.microsoft.com/office/powerpoint/2010/main" val="3715014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094A491-6F22-45EE-934A-6730DF8367C4}" type="slidenum">
              <a:rPr lang="ru-RU" smtClean="0"/>
              <a:t>12</a:t>
            </a:fld>
            <a:endParaRPr lang="ru-RU"/>
          </a:p>
        </p:txBody>
      </p:sp>
    </p:spTree>
    <p:extLst>
      <p:ext uri="{BB962C8B-B14F-4D97-AF65-F5344CB8AC3E}">
        <p14:creationId xmlns:p14="http://schemas.microsoft.com/office/powerpoint/2010/main" val="325305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C7791CE-FFFE-490F-BD6A-224E88C6E24F}" type="datetimeFigureOut">
              <a:rPr lang="ru-RU" smtClean="0"/>
              <a:t>22.11.2020</a:t>
            </a:fld>
            <a:endParaRPr lang="ru-RU"/>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8B00178-6C70-4BE9-B263-5F6B5E9DB477}" type="slidenum">
              <a:rPr lang="ru-RU" smtClean="0"/>
              <a:t>‹#›</a:t>
            </a:fld>
            <a:endParaRPr lang="ru-RU"/>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54413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C7791CE-FFFE-490F-BD6A-224E88C6E24F}" type="datetimeFigureOut">
              <a:rPr lang="ru-RU" smtClean="0"/>
              <a:t>22.11.2020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1139721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C7791CE-FFFE-490F-BD6A-224E88C6E24F}" type="datetimeFigureOut">
              <a:rPr lang="ru-RU" smtClean="0"/>
              <a:t>22.11.2020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418388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C7791CE-FFFE-490F-BD6A-224E88C6E24F}" type="datetimeFigureOut">
              <a:rPr lang="ru-RU" smtClean="0"/>
              <a:t>22.11.2020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1452388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C7791CE-FFFE-490F-BD6A-224E88C6E24F}" type="datetimeFigureOut">
              <a:rPr lang="ru-RU" smtClean="0"/>
              <a:t>22.11.2020</a:t>
            </a:fld>
            <a:endParaRPr lang="ru-RU"/>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8B00178-6C70-4BE9-B263-5F6B5E9DB477}" type="slidenum">
              <a:rPr lang="ru-RU" smtClean="0"/>
              <a:t>‹#›</a:t>
            </a:fld>
            <a:endParaRPr lang="ru-RU"/>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61733106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C7791CE-FFFE-490F-BD6A-224E88C6E24F}" type="datetimeFigureOut">
              <a:rPr lang="ru-RU" smtClean="0"/>
              <a:t>22.11.2020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3581421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C7791CE-FFFE-490F-BD6A-224E88C6E24F}" type="datetimeFigureOut">
              <a:rPr lang="ru-RU" smtClean="0"/>
              <a:t>22.11.2020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3358598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C7791CE-FFFE-490F-BD6A-224E88C6E24F}" type="datetimeFigureOut">
              <a:rPr lang="ru-RU" smtClean="0"/>
              <a:t>22.11.2020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291771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791CE-FFFE-490F-BD6A-224E88C6E24F}" type="datetimeFigureOut">
              <a:rPr lang="ru-RU" smtClean="0"/>
              <a:t>22.11.2020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8B00178-6C70-4BE9-B263-5F6B5E9DB477}" type="slidenum">
              <a:rPr lang="ru-RU" smtClean="0"/>
              <a:t>‹#›</a:t>
            </a:fld>
            <a:endParaRPr lang="ru-RU"/>
          </a:p>
        </p:txBody>
      </p:sp>
    </p:spTree>
    <p:extLst>
      <p:ext uri="{BB962C8B-B14F-4D97-AF65-F5344CB8AC3E}">
        <p14:creationId xmlns:p14="http://schemas.microsoft.com/office/powerpoint/2010/main" val="3045275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C7791CE-FFFE-490F-BD6A-224E88C6E24F}" type="datetimeFigureOut">
              <a:rPr lang="ru-RU" smtClean="0"/>
              <a:t>22.11.2020</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8B00178-6C70-4BE9-B263-5F6B5E9DB477}"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1833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C7791CE-FFFE-490F-BD6A-224E88C6E24F}" type="datetimeFigureOut">
              <a:rPr lang="ru-RU" smtClean="0"/>
              <a:t>22.11.2020</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8B00178-6C70-4BE9-B263-5F6B5E9DB477}"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23878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C7791CE-FFFE-490F-BD6A-224E88C6E24F}" type="datetimeFigureOut">
              <a:rPr lang="ru-RU" smtClean="0"/>
              <a:t>22.11.2020</a:t>
            </a:fld>
            <a:endParaRPr lang="ru-RU"/>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ru-RU"/>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8B00178-6C70-4BE9-B263-5F6B5E9DB477}" type="slidenum">
              <a:rPr lang="ru-RU" smtClean="0"/>
              <a:t>‹#›</a:t>
            </a:fld>
            <a:endParaRPr lang="ru-RU"/>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7859441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49961" y="201336"/>
            <a:ext cx="5729680" cy="6155921"/>
          </a:xfrm>
        </p:spPr>
        <p:txBody>
          <a:bodyPr>
            <a:normAutofit fontScale="90000"/>
          </a:bodyPr>
          <a:lstStyle/>
          <a:p>
            <a:r>
              <a:rPr lang="ru-RU" dirty="0" smtClean="0"/>
              <a:t/>
            </a:r>
            <a:br>
              <a:rPr lang="ru-RU" dirty="0" smtClean="0"/>
            </a:br>
            <a:r>
              <a:rPr lang="ru-RU" dirty="0"/>
              <a:t/>
            </a:r>
            <a:br>
              <a:rPr lang="ru-RU" dirty="0"/>
            </a:br>
            <a:r>
              <a:rPr lang="ru-RU" sz="4400" b="1" dirty="0" smtClean="0">
                <a:solidFill>
                  <a:schemeClr val="tx1"/>
                </a:solidFill>
              </a:rPr>
              <a:t>лекция.</a:t>
            </a:r>
            <a:br>
              <a:rPr lang="ru-RU" sz="4400" b="1" dirty="0" smtClean="0">
                <a:solidFill>
                  <a:schemeClr val="tx1"/>
                </a:solidFill>
              </a:rPr>
            </a:br>
            <a:r>
              <a:rPr lang="ru-RU" sz="4400" b="1" dirty="0">
                <a:solidFill>
                  <a:schemeClr val="tx1"/>
                </a:solidFill>
              </a:rPr>
              <a:t>Границы допустимого: моральные проблемы медицинских вмешательств в репродукцию человека.</a:t>
            </a:r>
            <a:endParaRPr lang="ru-RU" sz="4400" b="1" dirty="0">
              <a:solidFill>
                <a:schemeClr val="tx1"/>
              </a:solidFill>
            </a:endParaRPr>
          </a:p>
        </p:txBody>
      </p:sp>
      <p:sp>
        <p:nvSpPr>
          <p:cNvPr id="3" name="Подзаголовок 2"/>
          <p:cNvSpPr>
            <a:spLocks noGrp="1"/>
          </p:cNvSpPr>
          <p:nvPr>
            <p:ph type="subTitle" idx="1"/>
          </p:nvPr>
        </p:nvSpPr>
        <p:spPr>
          <a:xfrm>
            <a:off x="7571763" y="4639112"/>
            <a:ext cx="3828876" cy="1065402"/>
          </a:xfrm>
        </p:spPr>
        <p:txBody>
          <a:bodyPr>
            <a:normAutofit fontScale="92500" lnSpcReduction="20000"/>
          </a:bodyPr>
          <a:lstStyle/>
          <a:p>
            <a:r>
              <a:rPr lang="ru-RU" dirty="0" smtClean="0"/>
              <a:t>Старший преподаватель кафедры философии </a:t>
            </a:r>
            <a:r>
              <a:rPr lang="ru-RU" dirty="0" err="1" smtClean="0"/>
              <a:t>Балышева</a:t>
            </a:r>
            <a:r>
              <a:rPr lang="ru-RU" dirty="0" smtClean="0"/>
              <a:t> Н.В.</a:t>
            </a:r>
          </a:p>
        </p:txBody>
      </p:sp>
      <p:pic>
        <p:nvPicPr>
          <p:cNvPr id="6" name="Picture 2" descr="http://www.radosvet.ru/blog/wp-content/uploads/2009/05/100207_mom_130_web_var.jpg"/>
          <p:cNvPicPr>
            <a:picLocks noChangeAspect="1" noChangeArrowheads="1"/>
          </p:cNvPicPr>
          <p:nvPr/>
        </p:nvPicPr>
        <p:blipFill>
          <a:blip r:embed="rId2"/>
          <a:srcRect/>
          <a:stretch>
            <a:fillRect/>
          </a:stretch>
        </p:blipFill>
        <p:spPr bwMode="auto">
          <a:xfrm>
            <a:off x="6909033" y="201336"/>
            <a:ext cx="4111625" cy="4111625"/>
          </a:xfrm>
          <a:prstGeom prst="rect">
            <a:avLst/>
          </a:prstGeom>
          <a:noFill/>
        </p:spPr>
      </p:pic>
    </p:spTree>
    <p:extLst>
      <p:ext uri="{BB962C8B-B14F-4D97-AF65-F5344CB8AC3E}">
        <p14:creationId xmlns:p14="http://schemas.microsoft.com/office/powerpoint/2010/main" val="1413910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849385"/>
          </a:xfrm>
        </p:spPr>
        <p:txBody>
          <a:bodyPr/>
          <a:lstStyle/>
          <a:p>
            <a:r>
              <a:rPr lang="ru-RU" b="1" dirty="0" smtClean="0"/>
              <a:t>Феминистские движения за аборт</a:t>
            </a:r>
            <a:endParaRPr lang="ru-RU" b="1" dirty="0"/>
          </a:p>
        </p:txBody>
      </p:sp>
      <p:sp>
        <p:nvSpPr>
          <p:cNvPr id="3" name="Объект 2"/>
          <p:cNvSpPr>
            <a:spLocks noGrp="1"/>
          </p:cNvSpPr>
          <p:nvPr>
            <p:ph idx="1"/>
          </p:nvPr>
        </p:nvSpPr>
        <p:spPr>
          <a:xfrm>
            <a:off x="1371600" y="1845578"/>
            <a:ext cx="7940180" cy="4021822"/>
          </a:xfrm>
        </p:spPr>
        <p:txBody>
          <a:bodyPr>
            <a:normAutofit/>
          </a:bodyPr>
          <a:lstStyle/>
          <a:p>
            <a:r>
              <a:rPr lang="ru-RU" sz="2800" b="1" dirty="0" smtClean="0"/>
              <a:t>На рубеже </a:t>
            </a:r>
            <a:r>
              <a:rPr lang="en-US" sz="2800" b="1" dirty="0" smtClean="0"/>
              <a:t>XIX -</a:t>
            </a:r>
            <a:r>
              <a:rPr lang="ru-RU" sz="2800" b="1" dirty="0" smtClean="0"/>
              <a:t> </a:t>
            </a:r>
            <a:r>
              <a:rPr lang="ru-RU" sz="2800" b="1" dirty="0"/>
              <a:t>XX </a:t>
            </a:r>
            <a:r>
              <a:rPr lang="ru-RU" sz="2800" b="1" dirty="0" smtClean="0"/>
              <a:t>веков </a:t>
            </a:r>
            <a:r>
              <a:rPr lang="ru-RU" sz="2800" b="1" dirty="0"/>
              <a:t>в дискуссии о допустимости аборта </a:t>
            </a:r>
            <a:r>
              <a:rPr lang="ru-RU" sz="2800" b="1" dirty="0" smtClean="0"/>
              <a:t>активно </a:t>
            </a:r>
            <a:r>
              <a:rPr lang="ru-RU" sz="2800" b="1" dirty="0"/>
              <a:t>включаются феминистские </a:t>
            </a:r>
            <a:r>
              <a:rPr lang="ru-RU" sz="2800" b="1" dirty="0" smtClean="0"/>
              <a:t>движения</a:t>
            </a:r>
          </a:p>
          <a:p>
            <a:r>
              <a:rPr lang="ru-RU" sz="2800" b="1" dirty="0" smtClean="0"/>
              <a:t>Протест </a:t>
            </a:r>
            <a:r>
              <a:rPr lang="ru-RU" sz="2800" b="1" dirty="0"/>
              <a:t>сторонников феминизма против традиционного положения женщины в обществе </a:t>
            </a:r>
            <a:r>
              <a:rPr lang="ru-RU" sz="2800" b="1" dirty="0" smtClean="0"/>
              <a:t>касался </a:t>
            </a:r>
            <a:r>
              <a:rPr lang="ru-RU" sz="2800" b="1" dirty="0"/>
              <a:t>и ее сексуальной </a:t>
            </a:r>
            <a:r>
              <a:rPr lang="ru-RU" sz="2800" b="1" dirty="0" smtClean="0"/>
              <a:t>роли</a:t>
            </a:r>
          </a:p>
          <a:p>
            <a:r>
              <a:rPr lang="ru-RU" sz="2800" b="1" dirty="0" smtClean="0"/>
              <a:t>Выдвигается лозунг о праве </a:t>
            </a:r>
            <a:r>
              <a:rPr lang="ru-RU" sz="2800" b="1" dirty="0"/>
              <a:t>женщины </a:t>
            </a:r>
            <a:r>
              <a:rPr lang="ru-RU" sz="2800" b="1" dirty="0" smtClean="0"/>
              <a:t>самостоятельно решать вопрос о материнстве</a:t>
            </a:r>
            <a:endParaRPr lang="ru-RU" sz="2800" b="1" dirty="0"/>
          </a:p>
        </p:txBody>
      </p:sp>
      <p:pic>
        <p:nvPicPr>
          <p:cNvPr id="4" name="Рисунок 3"/>
          <p:cNvPicPr>
            <a:picLocks noChangeAspect="1"/>
          </p:cNvPicPr>
          <p:nvPr/>
        </p:nvPicPr>
        <p:blipFill>
          <a:blip r:embed="rId2"/>
          <a:stretch>
            <a:fillRect/>
          </a:stretch>
        </p:blipFill>
        <p:spPr>
          <a:xfrm>
            <a:off x="8918385" y="3614781"/>
            <a:ext cx="2999049" cy="2252619"/>
          </a:xfrm>
          <a:prstGeom prst="rect">
            <a:avLst/>
          </a:prstGeom>
        </p:spPr>
      </p:pic>
      <p:pic>
        <p:nvPicPr>
          <p:cNvPr id="5" name="Рисунок 4"/>
          <p:cNvPicPr>
            <a:picLocks noChangeAspect="1"/>
          </p:cNvPicPr>
          <p:nvPr/>
        </p:nvPicPr>
        <p:blipFill>
          <a:blip r:embed="rId3"/>
          <a:stretch>
            <a:fillRect/>
          </a:stretch>
        </p:blipFill>
        <p:spPr>
          <a:xfrm>
            <a:off x="8483847" y="1325723"/>
            <a:ext cx="3433587" cy="2289058"/>
          </a:xfrm>
          <a:prstGeom prst="rect">
            <a:avLst/>
          </a:prstGeom>
        </p:spPr>
      </p:pic>
    </p:spTree>
    <p:extLst>
      <p:ext uri="{BB962C8B-B14F-4D97-AF65-F5344CB8AC3E}">
        <p14:creationId xmlns:p14="http://schemas.microsoft.com/office/powerpoint/2010/main" val="208305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chemeClr val="tx1"/>
                </a:solidFill>
              </a:rPr>
              <a:t>Отношение к аборту </a:t>
            </a:r>
            <a:r>
              <a:rPr lang="ru-RU" b="1" dirty="0" smtClean="0">
                <a:solidFill>
                  <a:schemeClr val="tx1"/>
                </a:solidFill>
              </a:rPr>
              <a:t>в России</a:t>
            </a:r>
            <a:endParaRPr lang="ru-RU" dirty="0"/>
          </a:p>
        </p:txBody>
      </p:sp>
      <p:sp>
        <p:nvSpPr>
          <p:cNvPr id="3" name="Объект 2"/>
          <p:cNvSpPr>
            <a:spLocks noGrp="1"/>
          </p:cNvSpPr>
          <p:nvPr>
            <p:ph idx="1"/>
          </p:nvPr>
        </p:nvSpPr>
        <p:spPr>
          <a:xfrm>
            <a:off x="1371600" y="1644241"/>
            <a:ext cx="8191850" cy="4999839"/>
          </a:xfrm>
        </p:spPr>
        <p:txBody>
          <a:bodyPr>
            <a:normAutofit/>
          </a:bodyPr>
          <a:lstStyle/>
          <a:p>
            <a:pPr algn="just"/>
            <a:r>
              <a:rPr lang="ru-RU" sz="2400" b="1" dirty="0">
                <a:solidFill>
                  <a:schemeClr val="tx1"/>
                </a:solidFill>
              </a:rPr>
              <a:t>«А будет которая жена </a:t>
            </a:r>
            <a:r>
              <a:rPr lang="ru-RU" sz="2400" b="1" dirty="0" err="1">
                <a:solidFill>
                  <a:schemeClr val="tx1"/>
                </a:solidFill>
              </a:rPr>
              <a:t>учнет</a:t>
            </a:r>
            <a:r>
              <a:rPr lang="ru-RU" sz="2400" b="1" dirty="0">
                <a:solidFill>
                  <a:schemeClr val="tx1"/>
                </a:solidFill>
              </a:rPr>
              <a:t> </a:t>
            </a:r>
            <a:r>
              <a:rPr lang="ru-RU" sz="2400" b="1" dirty="0" err="1">
                <a:solidFill>
                  <a:schemeClr val="tx1"/>
                </a:solidFill>
              </a:rPr>
              <a:t>жити</a:t>
            </a:r>
            <a:r>
              <a:rPr lang="ru-RU" sz="2400" b="1" dirty="0">
                <a:solidFill>
                  <a:schemeClr val="tx1"/>
                </a:solidFill>
              </a:rPr>
              <a:t> </a:t>
            </a:r>
            <a:r>
              <a:rPr lang="ru-RU" sz="2400" b="1" dirty="0" err="1">
                <a:solidFill>
                  <a:schemeClr val="tx1"/>
                </a:solidFill>
              </a:rPr>
              <a:t>блудно</a:t>
            </a:r>
            <a:r>
              <a:rPr lang="ru-RU" sz="2400" b="1" dirty="0">
                <a:solidFill>
                  <a:schemeClr val="tx1"/>
                </a:solidFill>
              </a:rPr>
              <a:t> и скверно, и в блуде приживет с кем детей, и тех детей сама, или иной кто по </a:t>
            </a:r>
            <a:r>
              <a:rPr lang="ru-RU" sz="2400" b="1" dirty="0" err="1">
                <a:solidFill>
                  <a:schemeClr val="tx1"/>
                </a:solidFill>
              </a:rPr>
              <a:t>ея</a:t>
            </a:r>
            <a:r>
              <a:rPr lang="ru-RU" sz="2400" b="1" dirty="0">
                <a:solidFill>
                  <a:schemeClr val="tx1"/>
                </a:solidFill>
              </a:rPr>
              <a:t> велению погубит, а сыщется про то допряма, и таких беззаконных жен, и кто по </a:t>
            </a:r>
            <a:r>
              <a:rPr lang="ru-RU" sz="2400" b="1" dirty="0" err="1">
                <a:solidFill>
                  <a:schemeClr val="tx1"/>
                </a:solidFill>
              </a:rPr>
              <a:t>ея</a:t>
            </a:r>
            <a:r>
              <a:rPr lang="ru-RU" sz="2400" b="1" dirty="0">
                <a:solidFill>
                  <a:schemeClr val="tx1"/>
                </a:solidFill>
              </a:rPr>
              <a:t> велению детей </a:t>
            </a:r>
            <a:r>
              <a:rPr lang="ru-RU" sz="2400" b="1" dirty="0" err="1">
                <a:solidFill>
                  <a:schemeClr val="tx1"/>
                </a:solidFill>
              </a:rPr>
              <a:t>ея</a:t>
            </a:r>
            <a:r>
              <a:rPr lang="ru-RU" sz="2400" b="1" dirty="0">
                <a:solidFill>
                  <a:schemeClr val="tx1"/>
                </a:solidFill>
              </a:rPr>
              <a:t> погубит, </a:t>
            </a:r>
            <a:r>
              <a:rPr lang="ru-RU" sz="2400" b="1" dirty="0" err="1">
                <a:solidFill>
                  <a:schemeClr val="tx1"/>
                </a:solidFill>
              </a:rPr>
              <a:t>казнити</a:t>
            </a:r>
            <a:r>
              <a:rPr lang="ru-RU" sz="2400" b="1" dirty="0">
                <a:solidFill>
                  <a:schemeClr val="tx1"/>
                </a:solidFill>
              </a:rPr>
              <a:t> </a:t>
            </a:r>
            <a:r>
              <a:rPr lang="ru-RU" sz="2400" b="1" dirty="0" err="1">
                <a:solidFill>
                  <a:schemeClr val="tx1"/>
                </a:solidFill>
              </a:rPr>
              <a:t>смертию</a:t>
            </a:r>
            <a:r>
              <a:rPr lang="ru-RU" sz="2400" b="1" dirty="0">
                <a:solidFill>
                  <a:schemeClr val="tx1"/>
                </a:solidFill>
              </a:rPr>
              <a:t> безо </a:t>
            </a:r>
            <a:r>
              <a:rPr lang="ru-RU" sz="2400" b="1" dirty="0" err="1">
                <a:solidFill>
                  <a:schemeClr val="tx1"/>
                </a:solidFill>
              </a:rPr>
              <a:t>всякия</a:t>
            </a:r>
            <a:r>
              <a:rPr lang="ru-RU" sz="2400" b="1" dirty="0">
                <a:solidFill>
                  <a:schemeClr val="tx1"/>
                </a:solidFill>
              </a:rPr>
              <a:t> пощады, чтобы на то смотря, иные такова беззаконного и скверного дела не делали, и от блуда </a:t>
            </a:r>
            <a:r>
              <a:rPr lang="ru-RU" sz="2400" b="1" dirty="0" err="1">
                <a:solidFill>
                  <a:schemeClr val="tx1"/>
                </a:solidFill>
              </a:rPr>
              <a:t>унялися</a:t>
            </a:r>
            <a:r>
              <a:rPr lang="ru-RU" sz="2400" b="1" dirty="0">
                <a:solidFill>
                  <a:schemeClr val="tx1"/>
                </a:solidFill>
              </a:rPr>
              <a:t>».</a:t>
            </a:r>
          </a:p>
          <a:p>
            <a:pPr marL="0" indent="0" algn="r">
              <a:buNone/>
            </a:pPr>
            <a:r>
              <a:rPr lang="ru-RU" sz="2400" b="1" i="1" dirty="0">
                <a:solidFill>
                  <a:schemeClr val="tx1"/>
                </a:solidFill>
              </a:rPr>
              <a:t>Соборное уложение (1649 г.; глава 22., Ст. 26</a:t>
            </a:r>
            <a:r>
              <a:rPr lang="ru-RU" sz="2400" b="1" i="1" dirty="0" smtClean="0">
                <a:solidFill>
                  <a:schemeClr val="tx1"/>
                </a:solidFill>
              </a:rPr>
              <a:t>)</a:t>
            </a:r>
          </a:p>
          <a:p>
            <a:r>
              <a:rPr lang="ru-RU" b="1" dirty="0">
                <a:solidFill>
                  <a:schemeClr val="tx1"/>
                </a:solidFill>
              </a:rPr>
              <a:t>В 1715 году Петр I своим указом смягчил это наказание, отменив смертную казнь.</a:t>
            </a:r>
          </a:p>
          <a:p>
            <a:r>
              <a:rPr lang="ru-RU" b="1" dirty="0">
                <a:solidFill>
                  <a:schemeClr val="tx1"/>
                </a:solidFill>
              </a:rPr>
              <a:t>По положению о наказаниях 1845 года аборт приравнивался к умышленному </a:t>
            </a:r>
            <a:r>
              <a:rPr lang="ru-RU" b="1" dirty="0" smtClean="0">
                <a:solidFill>
                  <a:schemeClr val="tx1"/>
                </a:solidFill>
              </a:rPr>
              <a:t>детоубийству, вина </a:t>
            </a:r>
            <a:r>
              <a:rPr lang="ru-RU" b="1" dirty="0">
                <a:solidFill>
                  <a:schemeClr val="tx1"/>
                </a:solidFill>
              </a:rPr>
              <a:t>за это преступление возлагалась как на </a:t>
            </a:r>
            <a:r>
              <a:rPr lang="ru-RU" b="1" dirty="0" smtClean="0">
                <a:solidFill>
                  <a:schemeClr val="tx1"/>
                </a:solidFill>
              </a:rPr>
              <a:t>того, кто осуществлял </a:t>
            </a:r>
            <a:r>
              <a:rPr lang="ru-RU" b="1" dirty="0">
                <a:solidFill>
                  <a:schemeClr val="tx1"/>
                </a:solidFill>
              </a:rPr>
              <a:t>изгнание плода, так и на </a:t>
            </a:r>
            <a:r>
              <a:rPr lang="ru-RU" b="1" dirty="0" smtClean="0">
                <a:solidFill>
                  <a:schemeClr val="tx1"/>
                </a:solidFill>
              </a:rPr>
              <a:t>саму женщину</a:t>
            </a:r>
            <a:endParaRPr lang="ru-RU" b="1" dirty="0">
              <a:solidFill>
                <a:schemeClr val="tx1"/>
              </a:solidFill>
            </a:endParaRPr>
          </a:p>
          <a:p>
            <a:pPr marL="0" indent="0" algn="just">
              <a:buNone/>
            </a:pPr>
            <a:endParaRPr lang="ru-RU" sz="2400" b="1" dirty="0">
              <a:solidFill>
                <a:schemeClr val="tx1"/>
              </a:solidFill>
            </a:endParaRPr>
          </a:p>
          <a:p>
            <a:endParaRPr lang="ru-RU" dirty="0"/>
          </a:p>
        </p:txBody>
      </p:sp>
      <p:pic>
        <p:nvPicPr>
          <p:cNvPr id="4" name="Рисунок 3"/>
          <p:cNvPicPr>
            <a:picLocks noChangeAspect="1"/>
          </p:cNvPicPr>
          <p:nvPr/>
        </p:nvPicPr>
        <p:blipFill>
          <a:blip r:embed="rId2"/>
          <a:stretch>
            <a:fillRect/>
          </a:stretch>
        </p:blipFill>
        <p:spPr>
          <a:xfrm>
            <a:off x="9802266" y="373587"/>
            <a:ext cx="2341067" cy="3292125"/>
          </a:xfrm>
          <a:prstGeom prst="rect">
            <a:avLst/>
          </a:prstGeom>
        </p:spPr>
      </p:pic>
    </p:spTree>
    <p:extLst>
      <p:ext uri="{BB962C8B-B14F-4D97-AF65-F5344CB8AC3E}">
        <p14:creationId xmlns:p14="http://schemas.microsoft.com/office/powerpoint/2010/main" val="3591208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2" y="191070"/>
            <a:ext cx="10863233" cy="805218"/>
          </a:xfrm>
        </p:spPr>
        <p:txBody>
          <a:bodyPr>
            <a:noAutofit/>
          </a:bodyPr>
          <a:lstStyle/>
          <a:p>
            <a:r>
              <a:rPr lang="ru-RU" sz="3600" b="1" dirty="0" smtClean="0">
                <a:solidFill>
                  <a:schemeClr val="tx1"/>
                </a:solidFill>
              </a:rPr>
              <a:t>Либерализация законодательства в России в 20 веке</a:t>
            </a:r>
            <a:endParaRPr lang="ru-RU" sz="3600" b="1" dirty="0">
              <a:solidFill>
                <a:schemeClr val="tx1"/>
              </a:solidFill>
            </a:endParaRPr>
          </a:p>
        </p:txBody>
      </p:sp>
      <p:sp>
        <p:nvSpPr>
          <p:cNvPr id="3" name="Объект 2"/>
          <p:cNvSpPr>
            <a:spLocks noGrp="1"/>
          </p:cNvSpPr>
          <p:nvPr>
            <p:ph idx="1"/>
          </p:nvPr>
        </p:nvSpPr>
        <p:spPr>
          <a:xfrm>
            <a:off x="985838" y="996288"/>
            <a:ext cx="8796338" cy="4734588"/>
          </a:xfrm>
        </p:spPr>
        <p:txBody>
          <a:bodyPr>
            <a:normAutofit/>
          </a:bodyPr>
          <a:lstStyle/>
          <a:p>
            <a:r>
              <a:rPr lang="ru-RU" sz="2400" b="1" dirty="0">
                <a:solidFill>
                  <a:schemeClr val="tx1"/>
                </a:solidFill>
              </a:rPr>
              <a:t>Постановлением Народного комиссариата здравоохранения и Народного комиссариата юстиции от 16 ноября 1920 года "Об искусственном прерывании беременности» </a:t>
            </a:r>
            <a:r>
              <a:rPr lang="ru-RU" sz="2400" b="1" dirty="0" smtClean="0">
                <a:solidFill>
                  <a:schemeClr val="tx1"/>
                </a:solidFill>
              </a:rPr>
              <a:t>аборты </a:t>
            </a:r>
            <a:r>
              <a:rPr lang="ru-RU" sz="2400" b="1" dirty="0">
                <a:solidFill>
                  <a:schemeClr val="tx1"/>
                </a:solidFill>
              </a:rPr>
              <a:t>в Советской России были легализованы</a:t>
            </a:r>
          </a:p>
        </p:txBody>
      </p:sp>
      <p:pic>
        <p:nvPicPr>
          <p:cNvPr id="1028" name="Picture 4" descr="http://www.krasnoyeznamya.ru/gallery/rm_41_2398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2175" y="996288"/>
            <a:ext cx="24098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f5.ru/files/images/compiled/fcd/fcd51af2d5035eabfd8270bdb33f6df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403" y="3573710"/>
            <a:ext cx="4727130" cy="3324748"/>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5"/>
          <a:stretch>
            <a:fillRect/>
          </a:stretch>
        </p:blipFill>
        <p:spPr>
          <a:xfrm>
            <a:off x="5438891" y="2473169"/>
            <a:ext cx="4379927" cy="3257707"/>
          </a:xfrm>
          <a:prstGeom prst="rect">
            <a:avLst/>
          </a:prstGeom>
        </p:spPr>
      </p:pic>
    </p:spTree>
    <p:extLst>
      <p:ext uri="{BB962C8B-B14F-4D97-AF65-F5344CB8AC3E}">
        <p14:creationId xmlns:p14="http://schemas.microsoft.com/office/powerpoint/2010/main" val="1821751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1570" y="618518"/>
            <a:ext cx="6632687" cy="1478570"/>
          </a:xfrm>
        </p:spPr>
        <p:txBody>
          <a:bodyPr>
            <a:normAutofit/>
          </a:bodyPr>
          <a:lstStyle/>
          <a:p>
            <a:r>
              <a:rPr lang="ru-RU" sz="3200" b="1" dirty="0" smtClean="0">
                <a:solidFill>
                  <a:schemeClr val="tx1"/>
                </a:solidFill>
              </a:rPr>
              <a:t>Введение запрета на аборты </a:t>
            </a:r>
            <a:br>
              <a:rPr lang="ru-RU" sz="3200" b="1" dirty="0" smtClean="0">
                <a:solidFill>
                  <a:schemeClr val="tx1"/>
                </a:solidFill>
              </a:rPr>
            </a:br>
            <a:r>
              <a:rPr lang="ru-RU" sz="3200" b="1" dirty="0" smtClean="0">
                <a:solidFill>
                  <a:schemeClr val="tx1"/>
                </a:solidFill>
              </a:rPr>
              <a:t>в СССР</a:t>
            </a:r>
            <a:endParaRPr lang="ru-RU" sz="3200" b="1" dirty="0">
              <a:solidFill>
                <a:schemeClr val="tx1"/>
              </a:solidFill>
            </a:endParaRPr>
          </a:p>
        </p:txBody>
      </p:sp>
      <p:sp>
        <p:nvSpPr>
          <p:cNvPr id="3" name="Объект 2"/>
          <p:cNvSpPr>
            <a:spLocks noGrp="1"/>
          </p:cNvSpPr>
          <p:nvPr>
            <p:ph idx="1"/>
          </p:nvPr>
        </p:nvSpPr>
        <p:spPr>
          <a:xfrm>
            <a:off x="1127765" y="2106612"/>
            <a:ext cx="6201084" cy="4227076"/>
          </a:xfrm>
        </p:spPr>
        <p:txBody>
          <a:bodyPr>
            <a:noAutofit/>
          </a:bodyPr>
          <a:lstStyle/>
          <a:p>
            <a:r>
              <a:rPr lang="ru-RU" sz="2400" b="1" dirty="0">
                <a:solidFill>
                  <a:schemeClr val="tx1"/>
                </a:solidFill>
              </a:rPr>
              <a:t>Постановление ЦИК и СНК СССР от 27 июня 1936 г. "О запрещении абортов, увеличении материальной помощи роженицам, установлении государственной помощи многосемейным, расширении сети родительных домов, детских яслей и детских садов, усилении уголовного наказания за неплатеж алиментов и некоторые изменения в законодательство о разводах"</a:t>
            </a:r>
          </a:p>
        </p:txBody>
      </p:sp>
      <p:pic>
        <p:nvPicPr>
          <p:cNvPr id="4" name="Рисунок 3"/>
          <p:cNvPicPr>
            <a:picLocks noChangeAspect="1"/>
          </p:cNvPicPr>
          <p:nvPr/>
        </p:nvPicPr>
        <p:blipFill>
          <a:blip r:embed="rId2"/>
          <a:stretch>
            <a:fillRect/>
          </a:stretch>
        </p:blipFill>
        <p:spPr>
          <a:xfrm>
            <a:off x="7701965" y="83890"/>
            <a:ext cx="4314707" cy="4314707"/>
          </a:xfrm>
          <a:prstGeom prst="rect">
            <a:avLst/>
          </a:prstGeom>
        </p:spPr>
      </p:pic>
    </p:spTree>
    <p:extLst>
      <p:ext uri="{BB962C8B-B14F-4D97-AF65-F5344CB8AC3E}">
        <p14:creationId xmlns:p14="http://schemas.microsoft.com/office/powerpoint/2010/main" val="3734510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5677" y="176169"/>
            <a:ext cx="11274804" cy="1995531"/>
          </a:xfrm>
        </p:spPr>
        <p:txBody>
          <a:bodyPr>
            <a:normAutofit/>
          </a:bodyPr>
          <a:lstStyle/>
          <a:p>
            <a:r>
              <a:rPr lang="ru-RU" sz="3800" b="1" dirty="0"/>
              <a:t>Один из главных аргументов сторонников легализации абортов – </a:t>
            </a:r>
            <a:r>
              <a:rPr lang="ru-RU" sz="3800" b="1" dirty="0" smtClean="0"/>
              <a:t>рост криминальных </a:t>
            </a:r>
            <a:r>
              <a:rPr lang="ru-RU" sz="3800" b="1" dirty="0"/>
              <a:t>абортов</a:t>
            </a:r>
            <a:br>
              <a:rPr lang="ru-RU" sz="3800" b="1" dirty="0"/>
            </a:br>
            <a:endParaRPr lang="ru-RU" sz="3800" dirty="0"/>
          </a:p>
        </p:txBody>
      </p:sp>
      <p:pic>
        <p:nvPicPr>
          <p:cNvPr id="3" name="Рисунок 2"/>
          <p:cNvPicPr>
            <a:picLocks noChangeAspect="1"/>
          </p:cNvPicPr>
          <p:nvPr/>
        </p:nvPicPr>
        <p:blipFill>
          <a:blip r:embed="rId2"/>
          <a:stretch>
            <a:fillRect/>
          </a:stretch>
        </p:blipFill>
        <p:spPr>
          <a:xfrm>
            <a:off x="2650922" y="1489171"/>
            <a:ext cx="7123904" cy="5297607"/>
          </a:xfrm>
          <a:prstGeom prst="rect">
            <a:avLst/>
          </a:prstGeom>
        </p:spPr>
      </p:pic>
    </p:spTree>
    <p:extLst>
      <p:ext uri="{BB962C8B-B14F-4D97-AF65-F5344CB8AC3E}">
        <p14:creationId xmlns:p14="http://schemas.microsoft.com/office/powerpoint/2010/main" val="881415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1570" y="696036"/>
            <a:ext cx="11020129" cy="1401052"/>
          </a:xfrm>
        </p:spPr>
        <p:txBody>
          <a:bodyPr/>
          <a:lstStyle/>
          <a:p>
            <a:r>
              <a:rPr lang="ru-RU" b="1" dirty="0" smtClean="0">
                <a:solidFill>
                  <a:schemeClr val="tx1"/>
                </a:solidFill>
              </a:rPr>
              <a:t>Окончательная легализация аборта в СССР </a:t>
            </a:r>
            <a:endParaRPr lang="ru-RU" b="1" dirty="0">
              <a:solidFill>
                <a:schemeClr val="tx1"/>
              </a:solidFill>
            </a:endParaRPr>
          </a:p>
        </p:txBody>
      </p:sp>
      <p:sp>
        <p:nvSpPr>
          <p:cNvPr id="3" name="Объект 2"/>
          <p:cNvSpPr>
            <a:spLocks noGrp="1"/>
          </p:cNvSpPr>
          <p:nvPr>
            <p:ph idx="1"/>
          </p:nvPr>
        </p:nvSpPr>
        <p:spPr>
          <a:xfrm>
            <a:off x="889234" y="1392572"/>
            <a:ext cx="7415868" cy="5465428"/>
          </a:xfrm>
        </p:spPr>
        <p:txBody>
          <a:bodyPr>
            <a:normAutofit fontScale="92500" lnSpcReduction="10000"/>
          </a:bodyPr>
          <a:lstStyle/>
          <a:p>
            <a:r>
              <a:rPr lang="ru-RU" sz="2400" b="1" dirty="0" smtClean="0">
                <a:solidFill>
                  <a:schemeClr val="tx1"/>
                </a:solidFill>
              </a:rPr>
              <a:t>Указ </a:t>
            </a:r>
            <a:r>
              <a:rPr lang="ru-RU" sz="2400" b="1" dirty="0">
                <a:solidFill>
                  <a:schemeClr val="tx1"/>
                </a:solidFill>
              </a:rPr>
              <a:t>Президиума Верховного Совета СССР </a:t>
            </a:r>
            <a:r>
              <a:rPr lang="ru-RU" sz="2400" b="1" dirty="0" smtClean="0">
                <a:solidFill>
                  <a:schemeClr val="tx1"/>
                </a:solidFill>
              </a:rPr>
              <a:t>от 23 </a:t>
            </a:r>
            <a:r>
              <a:rPr lang="ru-RU" sz="2400" b="1" dirty="0">
                <a:solidFill>
                  <a:schemeClr val="tx1"/>
                </a:solidFill>
              </a:rPr>
              <a:t>ноября 1955 года </a:t>
            </a:r>
            <a:r>
              <a:rPr lang="ru-RU" sz="2400" b="1" dirty="0" smtClean="0">
                <a:solidFill>
                  <a:schemeClr val="tx1"/>
                </a:solidFill>
              </a:rPr>
              <a:t>"</a:t>
            </a:r>
            <a:r>
              <a:rPr lang="ru-RU" sz="2400" b="1" dirty="0">
                <a:solidFill>
                  <a:schemeClr val="tx1"/>
                </a:solidFill>
              </a:rPr>
              <a:t>Об отмене запрещения </a:t>
            </a:r>
            <a:r>
              <a:rPr lang="ru-RU" sz="2400" b="1" dirty="0" smtClean="0">
                <a:solidFill>
                  <a:schemeClr val="tx1"/>
                </a:solidFill>
              </a:rPr>
              <a:t>абортов»</a:t>
            </a:r>
          </a:p>
          <a:p>
            <a:pPr marL="0" indent="0">
              <a:buNone/>
            </a:pPr>
            <a:r>
              <a:rPr lang="ru-RU" sz="2400" b="1" dirty="0" smtClean="0">
                <a:solidFill>
                  <a:schemeClr val="tx1"/>
                </a:solidFill>
              </a:rPr>
              <a:t>Были </a:t>
            </a:r>
            <a:r>
              <a:rPr lang="ru-RU" sz="2400" b="1" dirty="0">
                <a:solidFill>
                  <a:schemeClr val="tx1"/>
                </a:solidFill>
              </a:rPr>
              <a:t>легализованы "аборты по просьбе", которые имели право производить только лица со специальным медицинским образованием, только при сроке беременности до 12 недель и только в больничных условиях</a:t>
            </a:r>
            <a:endParaRPr lang="ru-RU" sz="2400" b="1" dirty="0" smtClean="0">
              <a:solidFill>
                <a:schemeClr val="tx1"/>
              </a:solidFill>
            </a:endParaRPr>
          </a:p>
          <a:p>
            <a:r>
              <a:rPr lang="ru-RU" sz="2400" b="1" dirty="0">
                <a:solidFill>
                  <a:schemeClr val="tx1"/>
                </a:solidFill>
              </a:rPr>
              <a:t>Закон РСФСР от 29.07.1971 "О здравоохранении"</a:t>
            </a:r>
            <a:r>
              <a:rPr lang="ru-RU" sz="2400" b="1" dirty="0" smtClean="0">
                <a:solidFill>
                  <a:schemeClr val="tx1"/>
                </a:solidFill>
              </a:rPr>
              <a:t> </a:t>
            </a:r>
            <a:r>
              <a:rPr lang="ru-RU" b="1" dirty="0">
                <a:solidFill>
                  <a:schemeClr val="tx1"/>
                </a:solidFill>
              </a:rPr>
              <a:t>Статья 66. Решение вопроса о </a:t>
            </a:r>
            <a:r>
              <a:rPr lang="ru-RU" b="1" dirty="0" smtClean="0">
                <a:solidFill>
                  <a:schemeClr val="tx1"/>
                </a:solidFill>
              </a:rPr>
              <a:t>материнстве:</a:t>
            </a:r>
          </a:p>
          <a:p>
            <a:pPr marL="0" indent="0">
              <a:buNone/>
            </a:pPr>
            <a:r>
              <a:rPr lang="ru-RU" b="1" dirty="0">
                <a:solidFill>
                  <a:schemeClr val="tx1"/>
                </a:solidFill>
              </a:rPr>
              <a:t>В целях охраны здоровья женщины ей предоставляется право самой решать вопрос о материнстве</a:t>
            </a:r>
            <a:r>
              <a:rPr lang="ru-RU" b="1" dirty="0" smtClean="0">
                <a:solidFill>
                  <a:schemeClr val="tx1"/>
                </a:solidFill>
              </a:rPr>
              <a:t>.</a:t>
            </a:r>
            <a:endParaRPr lang="ru-RU" sz="2400" b="1" dirty="0" smtClean="0">
              <a:solidFill>
                <a:schemeClr val="tx1"/>
              </a:solidFill>
            </a:endParaRPr>
          </a:p>
          <a:p>
            <a:r>
              <a:rPr lang="ru-RU" b="1" dirty="0">
                <a:solidFill>
                  <a:schemeClr val="tx1"/>
                </a:solidFill>
              </a:rPr>
              <a:t>Приказ Минздрава СССР от 31.12.1987 n 1342 "Об утверждении Инструкции о порядке разрешения операции искусственного прерывания беременности по немедицинским </a:t>
            </a:r>
            <a:r>
              <a:rPr lang="ru-RU" b="1" dirty="0" smtClean="0">
                <a:solidFill>
                  <a:schemeClr val="tx1"/>
                </a:solidFill>
              </a:rPr>
              <a:t>показаниям»:</a:t>
            </a:r>
          </a:p>
          <a:p>
            <a:pPr marL="0" indent="0">
              <a:buNone/>
            </a:pPr>
            <a:r>
              <a:rPr lang="ru-RU" b="1" dirty="0">
                <a:solidFill>
                  <a:schemeClr val="tx1"/>
                </a:solidFill>
              </a:rPr>
              <a:t>Операцию искусственного прерывания беременности по немедицинским показаниям </a:t>
            </a:r>
            <a:r>
              <a:rPr lang="ru-RU" b="1" dirty="0" smtClean="0">
                <a:solidFill>
                  <a:schemeClr val="tx1"/>
                </a:solidFill>
              </a:rPr>
              <a:t>разрешалось </a:t>
            </a:r>
            <a:r>
              <a:rPr lang="ru-RU" b="1" dirty="0">
                <a:solidFill>
                  <a:schemeClr val="tx1"/>
                </a:solidFill>
              </a:rPr>
              <a:t>производить при беременности сроком не свыше 28 недель.</a:t>
            </a:r>
          </a:p>
        </p:txBody>
      </p:sp>
      <p:pic>
        <p:nvPicPr>
          <p:cNvPr id="5" name="Рисунок 4"/>
          <p:cNvPicPr>
            <a:picLocks noChangeAspect="1"/>
          </p:cNvPicPr>
          <p:nvPr/>
        </p:nvPicPr>
        <p:blipFill>
          <a:blip r:embed="rId2"/>
          <a:stretch>
            <a:fillRect/>
          </a:stretch>
        </p:blipFill>
        <p:spPr>
          <a:xfrm>
            <a:off x="8621445" y="1553711"/>
            <a:ext cx="2922853" cy="4461196"/>
          </a:xfrm>
          <a:prstGeom prst="rect">
            <a:avLst/>
          </a:prstGeom>
        </p:spPr>
      </p:pic>
    </p:spTree>
    <p:extLst>
      <p:ext uri="{BB962C8B-B14F-4D97-AF65-F5344CB8AC3E}">
        <p14:creationId xmlns:p14="http://schemas.microsoft.com/office/powerpoint/2010/main" val="162303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176170"/>
            <a:ext cx="9905998" cy="1182848"/>
          </a:xfrm>
        </p:spPr>
        <p:txBody>
          <a:bodyPr/>
          <a:lstStyle/>
          <a:p>
            <a:r>
              <a:rPr lang="ru-RU" b="1" dirty="0" smtClean="0">
                <a:solidFill>
                  <a:schemeClr val="tx1"/>
                </a:solidFill>
              </a:rPr>
              <a:t>Законодательство РФ</a:t>
            </a:r>
            <a:endParaRPr lang="ru-RU" b="1" dirty="0">
              <a:solidFill>
                <a:schemeClr val="tx1"/>
              </a:solidFill>
            </a:endParaRPr>
          </a:p>
        </p:txBody>
      </p:sp>
      <p:sp>
        <p:nvSpPr>
          <p:cNvPr id="3" name="Объект 2"/>
          <p:cNvSpPr>
            <a:spLocks noGrp="1"/>
          </p:cNvSpPr>
          <p:nvPr>
            <p:ph idx="1"/>
          </p:nvPr>
        </p:nvSpPr>
        <p:spPr>
          <a:xfrm>
            <a:off x="746620" y="1224794"/>
            <a:ext cx="10300791" cy="5380722"/>
          </a:xfrm>
        </p:spPr>
        <p:txBody>
          <a:bodyPr>
            <a:normAutofit fontScale="92500" lnSpcReduction="10000"/>
          </a:bodyPr>
          <a:lstStyle/>
          <a:p>
            <a:r>
              <a:rPr lang="ru-RU" sz="3400" b="1" dirty="0" smtClean="0">
                <a:solidFill>
                  <a:schemeClr val="tx1"/>
                </a:solidFill>
              </a:rPr>
              <a:t>ФЗ РФ «Основы законодательства РФ об охране </a:t>
            </a:r>
            <a:r>
              <a:rPr lang="ru-RU" sz="3400" b="1" dirty="0">
                <a:solidFill>
                  <a:schemeClr val="tx1"/>
                </a:solidFill>
              </a:rPr>
              <a:t>здоровья </a:t>
            </a:r>
            <a:r>
              <a:rPr lang="ru-RU" sz="3400" b="1" dirty="0" smtClean="0">
                <a:solidFill>
                  <a:schemeClr val="tx1"/>
                </a:solidFill>
              </a:rPr>
              <a:t>граждан» </a:t>
            </a:r>
            <a:r>
              <a:rPr lang="ru-RU" sz="3400" b="1" dirty="0">
                <a:solidFill>
                  <a:schemeClr val="tx1"/>
                </a:solidFill>
              </a:rPr>
              <a:t>от 22 июля 1993 г. N </a:t>
            </a:r>
            <a:r>
              <a:rPr lang="ru-RU" sz="3400" b="1" dirty="0" smtClean="0">
                <a:solidFill>
                  <a:schemeClr val="tx1"/>
                </a:solidFill>
              </a:rPr>
              <a:t>5487-1</a:t>
            </a:r>
          </a:p>
          <a:p>
            <a:pPr marL="0" indent="0">
              <a:buNone/>
            </a:pPr>
            <a:r>
              <a:rPr lang="ru-RU" sz="2900" b="1" dirty="0">
                <a:solidFill>
                  <a:schemeClr val="tx1"/>
                </a:solidFill>
              </a:rPr>
              <a:t>Статья 36. Искусственное прерывание беременности</a:t>
            </a:r>
            <a:endParaRPr lang="ru-RU" sz="2900" b="1" dirty="0" smtClean="0">
              <a:solidFill>
                <a:schemeClr val="tx1"/>
              </a:solidFill>
            </a:endParaRPr>
          </a:p>
          <a:p>
            <a:pPr marL="0" indent="0">
              <a:buNone/>
            </a:pPr>
            <a:r>
              <a:rPr lang="ru-RU" sz="2900" b="1" dirty="0">
                <a:solidFill>
                  <a:schemeClr val="tx1"/>
                </a:solidFill>
              </a:rPr>
              <a:t>«Каждая женщина имеет право самостоятельно решать вопрос о материнстве. Искусственное прерывание беременности проводится по желанию женщины при сроке беременности до 12 недель, по социальным показаниям - при сроке беременности до 22 недель, а при наличии медицинских показаний и согласии женщины - независимо от срока беременности.</a:t>
            </a:r>
            <a:br>
              <a:rPr lang="ru-RU" sz="2900" b="1" dirty="0">
                <a:solidFill>
                  <a:schemeClr val="tx1"/>
                </a:solidFill>
              </a:rPr>
            </a:br>
            <a:r>
              <a:rPr lang="ru-RU" sz="2900" b="1" dirty="0">
                <a:solidFill>
                  <a:schemeClr val="tx1"/>
                </a:solidFill>
              </a:rPr>
              <a:t>Искусственное прерывание беременности проводится в рамках программ обязательного медицинского страхования в учреждениях, получивших лицензию на медицинскую деятельность, врачами, имеющими специальную </a:t>
            </a:r>
            <a:r>
              <a:rPr lang="ru-RU" sz="2900" b="1" dirty="0" smtClean="0">
                <a:solidFill>
                  <a:schemeClr val="tx1"/>
                </a:solidFill>
              </a:rPr>
              <a:t>подготовку….»</a:t>
            </a:r>
            <a:endParaRPr lang="ru-RU" sz="2900" b="1" dirty="0">
              <a:solidFill>
                <a:schemeClr val="tx1"/>
              </a:solidFill>
            </a:endParaRPr>
          </a:p>
        </p:txBody>
      </p:sp>
      <p:pic>
        <p:nvPicPr>
          <p:cNvPr id="4" name="Рисунок 3"/>
          <p:cNvPicPr>
            <a:picLocks noChangeAspect="1"/>
          </p:cNvPicPr>
          <p:nvPr/>
        </p:nvPicPr>
        <p:blipFill>
          <a:blip r:embed="rId2"/>
          <a:stretch>
            <a:fillRect/>
          </a:stretch>
        </p:blipFill>
        <p:spPr>
          <a:xfrm>
            <a:off x="10119180" y="23878"/>
            <a:ext cx="2072820" cy="2670279"/>
          </a:xfrm>
          <a:prstGeom prst="rect">
            <a:avLst/>
          </a:prstGeom>
        </p:spPr>
      </p:pic>
    </p:spTree>
    <p:extLst>
      <p:ext uri="{BB962C8B-B14F-4D97-AF65-F5344CB8AC3E}">
        <p14:creationId xmlns:p14="http://schemas.microsoft.com/office/powerpoint/2010/main" val="800046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234892"/>
            <a:ext cx="9601200" cy="947956"/>
          </a:xfrm>
        </p:spPr>
        <p:txBody>
          <a:bodyPr/>
          <a:lstStyle/>
          <a:p>
            <a:r>
              <a:rPr lang="ru-RU" b="1" dirty="0" smtClean="0">
                <a:solidFill>
                  <a:schemeClr val="tx1"/>
                </a:solidFill>
              </a:rPr>
              <a:t>Новое в законодательстве РФ</a:t>
            </a:r>
            <a:endParaRPr lang="ru-RU" dirty="0">
              <a:solidFill>
                <a:schemeClr val="tx1"/>
              </a:solidFill>
            </a:endParaRPr>
          </a:p>
        </p:txBody>
      </p:sp>
      <p:sp>
        <p:nvSpPr>
          <p:cNvPr id="3" name="Объект 2"/>
          <p:cNvSpPr>
            <a:spLocks noGrp="1"/>
          </p:cNvSpPr>
          <p:nvPr>
            <p:ph idx="1"/>
          </p:nvPr>
        </p:nvSpPr>
        <p:spPr>
          <a:xfrm>
            <a:off x="704675" y="1678675"/>
            <a:ext cx="9622173" cy="4913194"/>
          </a:xfrm>
        </p:spPr>
        <p:txBody>
          <a:bodyPr>
            <a:normAutofit fontScale="77500" lnSpcReduction="20000"/>
          </a:bodyPr>
          <a:lstStyle/>
          <a:p>
            <a:pPr marL="0" indent="0">
              <a:buNone/>
            </a:pPr>
            <a:r>
              <a:rPr lang="ru-RU" sz="4600" b="1" dirty="0" smtClean="0">
                <a:solidFill>
                  <a:schemeClr val="tx1"/>
                </a:solidFill>
              </a:rPr>
              <a:t>ФЗ РФ "Об </a:t>
            </a:r>
            <a:r>
              <a:rPr lang="ru-RU" sz="4600" b="1" dirty="0">
                <a:solidFill>
                  <a:schemeClr val="tx1"/>
                </a:solidFill>
              </a:rPr>
              <a:t>основах охраны здоровья граждан в Российской Федерации" от 21 ноября 2011 г. N </a:t>
            </a:r>
            <a:r>
              <a:rPr lang="ru-RU" sz="4600" b="1" dirty="0" smtClean="0">
                <a:solidFill>
                  <a:schemeClr val="tx1"/>
                </a:solidFill>
              </a:rPr>
              <a:t>323-ФЗ</a:t>
            </a:r>
          </a:p>
          <a:p>
            <a:pPr marL="0" indent="0">
              <a:buNone/>
            </a:pPr>
            <a:r>
              <a:rPr lang="ru-RU" sz="3100" b="1" dirty="0" smtClean="0">
                <a:solidFill>
                  <a:schemeClr val="tx1"/>
                </a:solidFill>
              </a:rPr>
              <a:t>Статья </a:t>
            </a:r>
            <a:r>
              <a:rPr lang="ru-RU" sz="3100" b="1" dirty="0">
                <a:solidFill>
                  <a:schemeClr val="tx1"/>
                </a:solidFill>
              </a:rPr>
              <a:t>56. Искусственное прерывание </a:t>
            </a:r>
            <a:r>
              <a:rPr lang="ru-RU" sz="3100" b="1" dirty="0" smtClean="0">
                <a:solidFill>
                  <a:schemeClr val="tx1"/>
                </a:solidFill>
              </a:rPr>
              <a:t>беременности</a:t>
            </a:r>
          </a:p>
          <a:p>
            <a:pPr marL="0" indent="0">
              <a:buNone/>
            </a:pPr>
            <a:r>
              <a:rPr lang="ru-RU" sz="2800" b="1" dirty="0" smtClean="0">
                <a:solidFill>
                  <a:schemeClr val="tx1"/>
                </a:solidFill>
              </a:rPr>
              <a:t>«…3</a:t>
            </a:r>
            <a:r>
              <a:rPr lang="ru-RU" sz="2800" b="1" dirty="0">
                <a:solidFill>
                  <a:schemeClr val="tx1"/>
                </a:solidFill>
              </a:rPr>
              <a:t>. Искусственное прерывание беременности проводится:</a:t>
            </a:r>
          </a:p>
          <a:p>
            <a:pPr marL="0" indent="0">
              <a:buNone/>
            </a:pPr>
            <a:r>
              <a:rPr lang="ru-RU" sz="2800" b="1" dirty="0">
                <a:solidFill>
                  <a:schemeClr val="tx1"/>
                </a:solidFill>
              </a:rPr>
              <a:t>1) не ранее 48 часов с момента обращения женщины в медицинскую организацию для искусственного прерывания беременности:</a:t>
            </a:r>
          </a:p>
          <a:p>
            <a:pPr marL="0" indent="0">
              <a:buNone/>
            </a:pPr>
            <a:r>
              <a:rPr lang="ru-RU" sz="2800" b="1" dirty="0">
                <a:solidFill>
                  <a:schemeClr val="tx1"/>
                </a:solidFill>
              </a:rPr>
              <a:t>а) при сроке беременности четвертая - седьмая недели;</a:t>
            </a:r>
          </a:p>
          <a:p>
            <a:pPr marL="0" indent="0">
              <a:buNone/>
            </a:pPr>
            <a:r>
              <a:rPr lang="ru-RU" sz="2800" b="1" dirty="0">
                <a:solidFill>
                  <a:schemeClr val="tx1"/>
                </a:solidFill>
              </a:rPr>
              <a:t>б) при сроке беременности одиннадцатая - двенадцатая недели, но не позднее окончания двенадцатой недели беременности;</a:t>
            </a:r>
          </a:p>
          <a:p>
            <a:pPr marL="0" indent="0">
              <a:buNone/>
            </a:pPr>
            <a:r>
              <a:rPr lang="ru-RU" sz="2800" b="1" dirty="0" smtClean="0">
                <a:solidFill>
                  <a:schemeClr val="tx1"/>
                </a:solidFill>
              </a:rPr>
              <a:t>2) не ранее семи дней с момента обращения женщины в медицинскую организацию для искусственного прерывания беременности при сроке беременности восьмая - десятая недели беременности…»</a:t>
            </a:r>
          </a:p>
          <a:p>
            <a:pPr marL="0" indent="0">
              <a:buNone/>
            </a:pPr>
            <a:endParaRPr lang="ru-RU" b="1" dirty="0">
              <a:solidFill>
                <a:schemeClr val="tx1"/>
              </a:solidFill>
            </a:endParaRPr>
          </a:p>
        </p:txBody>
      </p:sp>
      <p:pic>
        <p:nvPicPr>
          <p:cNvPr id="4" name="Рисунок 3"/>
          <p:cNvPicPr>
            <a:picLocks noChangeAspect="1"/>
          </p:cNvPicPr>
          <p:nvPr/>
        </p:nvPicPr>
        <p:blipFill>
          <a:blip r:embed="rId2"/>
          <a:stretch>
            <a:fillRect/>
          </a:stretch>
        </p:blipFill>
        <p:spPr>
          <a:xfrm>
            <a:off x="10427612" y="234892"/>
            <a:ext cx="1621677" cy="2395936"/>
          </a:xfrm>
          <a:prstGeom prst="rect">
            <a:avLst/>
          </a:prstGeom>
        </p:spPr>
      </p:pic>
    </p:spTree>
    <p:extLst>
      <p:ext uri="{BB962C8B-B14F-4D97-AF65-F5344CB8AC3E}">
        <p14:creationId xmlns:p14="http://schemas.microsoft.com/office/powerpoint/2010/main" val="28446681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335560"/>
            <a:ext cx="9601200" cy="1224792"/>
          </a:xfrm>
        </p:spPr>
        <p:txBody>
          <a:bodyPr/>
          <a:lstStyle/>
          <a:p>
            <a:r>
              <a:rPr lang="ru-RU" b="1" dirty="0" smtClean="0">
                <a:solidFill>
                  <a:schemeClr val="tx1"/>
                </a:solidFill>
              </a:rPr>
              <a:t>Социальные показания к аборту</a:t>
            </a:r>
            <a:endParaRPr lang="ru-RU" b="1" dirty="0">
              <a:solidFill>
                <a:schemeClr val="tx1"/>
              </a:solidFill>
            </a:endParaRPr>
          </a:p>
        </p:txBody>
      </p:sp>
      <p:sp>
        <p:nvSpPr>
          <p:cNvPr id="3" name="Объект 2"/>
          <p:cNvSpPr>
            <a:spLocks noGrp="1"/>
          </p:cNvSpPr>
          <p:nvPr>
            <p:ph idx="1"/>
          </p:nvPr>
        </p:nvSpPr>
        <p:spPr>
          <a:xfrm>
            <a:off x="746620" y="1149292"/>
            <a:ext cx="8850386" cy="5603846"/>
          </a:xfrm>
        </p:spPr>
        <p:txBody>
          <a:bodyPr>
            <a:normAutofit fontScale="47500" lnSpcReduction="20000"/>
          </a:bodyPr>
          <a:lstStyle/>
          <a:p>
            <a:pPr>
              <a:lnSpc>
                <a:spcPct val="120000"/>
              </a:lnSpc>
              <a:spcBef>
                <a:spcPts val="0"/>
              </a:spcBef>
              <a:spcAft>
                <a:spcPts val="0"/>
              </a:spcAft>
            </a:pPr>
            <a:r>
              <a:rPr lang="ru-RU" sz="3400" b="1" dirty="0" smtClean="0">
                <a:solidFill>
                  <a:schemeClr val="tx1"/>
                </a:solidFill>
              </a:rPr>
              <a:t>Приказ Минздрава СССР </a:t>
            </a:r>
            <a:r>
              <a:rPr lang="ru-RU" sz="3400" b="1" dirty="0">
                <a:solidFill>
                  <a:schemeClr val="tx1"/>
                </a:solidFill>
              </a:rPr>
              <a:t>№ 1342 от 31.12.87 г. </a:t>
            </a:r>
            <a:r>
              <a:rPr lang="ru-RU" sz="3400" b="1" dirty="0" smtClean="0">
                <a:solidFill>
                  <a:schemeClr val="tx1"/>
                </a:solidFill>
              </a:rPr>
              <a:t>содержал 7 показаний и устанавливал срок до 28 недель беременности.</a:t>
            </a:r>
          </a:p>
          <a:p>
            <a:pPr>
              <a:lnSpc>
                <a:spcPct val="120000"/>
              </a:lnSpc>
              <a:spcBef>
                <a:spcPts val="0"/>
              </a:spcBef>
              <a:spcAft>
                <a:spcPts val="0"/>
              </a:spcAft>
            </a:pPr>
            <a:r>
              <a:rPr lang="ru-RU" sz="3400" b="1" dirty="0" smtClean="0">
                <a:solidFill>
                  <a:schemeClr val="tx1"/>
                </a:solidFill>
              </a:rPr>
              <a:t>Постановление </a:t>
            </a:r>
            <a:r>
              <a:rPr lang="ru-RU" sz="3400" b="1" dirty="0">
                <a:solidFill>
                  <a:schemeClr val="tx1"/>
                </a:solidFill>
              </a:rPr>
              <a:t>Правительства Российской Федерации № 567 от 08.05.96 г</a:t>
            </a:r>
            <a:r>
              <a:rPr lang="ru-RU" sz="3400" b="1" dirty="0" smtClean="0">
                <a:solidFill>
                  <a:schemeClr val="tx1"/>
                </a:solidFill>
              </a:rPr>
              <a:t>. содержало 13 показаний:</a:t>
            </a:r>
          </a:p>
          <a:p>
            <a:pPr marL="457200" indent="-457200" fontAlgn="base">
              <a:lnSpc>
                <a:spcPct val="120000"/>
              </a:lnSpc>
              <a:spcBef>
                <a:spcPts val="0"/>
              </a:spcBef>
              <a:spcAft>
                <a:spcPts val="0"/>
              </a:spcAft>
              <a:buFont typeface="+mj-lt"/>
              <a:buAutoNum type="arabicPeriod"/>
            </a:pPr>
            <a:r>
              <a:rPr lang="ru-RU" sz="3400" dirty="0">
                <a:solidFill>
                  <a:schemeClr val="tx1"/>
                </a:solidFill>
              </a:rPr>
              <a:t>Наличие инвалидности I-II группы у </a:t>
            </a:r>
            <a:r>
              <a:rPr lang="ru-RU" sz="3400" dirty="0" smtClean="0">
                <a:solidFill>
                  <a:schemeClr val="tx1"/>
                </a:solidFill>
              </a:rPr>
              <a:t>мужа</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Смерть </a:t>
            </a:r>
            <a:r>
              <a:rPr lang="ru-RU" sz="3400" dirty="0">
                <a:solidFill>
                  <a:schemeClr val="tx1"/>
                </a:solidFill>
              </a:rPr>
              <a:t>мужа во время </a:t>
            </a:r>
            <a:r>
              <a:rPr lang="ru-RU" sz="3400" dirty="0" smtClean="0">
                <a:solidFill>
                  <a:schemeClr val="tx1"/>
                </a:solidFill>
              </a:rPr>
              <a:t>беременности</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Пребывание </a:t>
            </a:r>
            <a:r>
              <a:rPr lang="ru-RU" sz="3400" dirty="0">
                <a:solidFill>
                  <a:schemeClr val="tx1"/>
                </a:solidFill>
              </a:rPr>
              <a:t>женщины или ее мужа в местах лишения </a:t>
            </a:r>
            <a:r>
              <a:rPr lang="ru-RU" sz="3400" dirty="0" smtClean="0">
                <a:solidFill>
                  <a:schemeClr val="tx1"/>
                </a:solidFill>
              </a:rPr>
              <a:t>свободы</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Женщина </a:t>
            </a:r>
            <a:r>
              <a:rPr lang="ru-RU" sz="3400" dirty="0">
                <a:solidFill>
                  <a:schemeClr val="tx1"/>
                </a:solidFill>
              </a:rPr>
              <a:t>или ее муж, признанные в установленном порядке </a:t>
            </a:r>
            <a:r>
              <a:rPr lang="ru-RU" sz="3400" dirty="0" smtClean="0">
                <a:solidFill>
                  <a:schemeClr val="tx1"/>
                </a:solidFill>
              </a:rPr>
              <a:t>безработными</a:t>
            </a: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Наличие </a:t>
            </a:r>
            <a:r>
              <a:rPr lang="ru-RU" sz="3400" dirty="0">
                <a:solidFill>
                  <a:schemeClr val="tx1"/>
                </a:solidFill>
              </a:rPr>
              <a:t>решения суда о лишении или ограничении родительских </a:t>
            </a:r>
            <a:r>
              <a:rPr lang="ru-RU" sz="3400" dirty="0" smtClean="0">
                <a:solidFill>
                  <a:schemeClr val="tx1"/>
                </a:solidFill>
              </a:rPr>
              <a:t>прав</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Женщина</a:t>
            </a:r>
            <a:r>
              <a:rPr lang="ru-RU" sz="3400" dirty="0">
                <a:solidFill>
                  <a:schemeClr val="tx1"/>
                </a:solidFill>
              </a:rPr>
              <a:t>, не состоящая в </a:t>
            </a:r>
            <a:r>
              <a:rPr lang="ru-RU" sz="3400" dirty="0" smtClean="0">
                <a:solidFill>
                  <a:schemeClr val="tx1"/>
                </a:solidFill>
              </a:rPr>
              <a:t>браке</a:t>
            </a: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Расторжение </a:t>
            </a:r>
            <a:r>
              <a:rPr lang="ru-RU" sz="3400" dirty="0">
                <a:solidFill>
                  <a:schemeClr val="tx1"/>
                </a:solidFill>
              </a:rPr>
              <a:t>брака во время </a:t>
            </a:r>
            <a:r>
              <a:rPr lang="ru-RU" sz="3400" dirty="0" smtClean="0">
                <a:solidFill>
                  <a:schemeClr val="tx1"/>
                </a:solidFill>
              </a:rPr>
              <a:t>беременности</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Беременность </a:t>
            </a:r>
            <a:r>
              <a:rPr lang="ru-RU" sz="3400" dirty="0">
                <a:solidFill>
                  <a:schemeClr val="tx1"/>
                </a:solidFill>
              </a:rPr>
              <a:t>в результате </a:t>
            </a:r>
            <a:r>
              <a:rPr lang="ru-RU" sz="3400" dirty="0" smtClean="0">
                <a:solidFill>
                  <a:schemeClr val="tx1"/>
                </a:solidFill>
              </a:rPr>
              <a:t>изнасилования</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Отсутствие </a:t>
            </a:r>
            <a:r>
              <a:rPr lang="ru-RU" sz="3400" dirty="0">
                <a:solidFill>
                  <a:schemeClr val="tx1"/>
                </a:solidFill>
              </a:rPr>
              <a:t>жилья, проживание в общежитии, на частной </a:t>
            </a:r>
            <a:r>
              <a:rPr lang="ru-RU" sz="3400" dirty="0" smtClean="0">
                <a:solidFill>
                  <a:schemeClr val="tx1"/>
                </a:solidFill>
              </a:rPr>
              <a:t>квартире</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Женщина</a:t>
            </a:r>
            <a:r>
              <a:rPr lang="ru-RU" sz="3400" dirty="0">
                <a:solidFill>
                  <a:schemeClr val="tx1"/>
                </a:solidFill>
              </a:rPr>
              <a:t>, имеющая статус беженца или вынужденного </a:t>
            </a:r>
            <a:r>
              <a:rPr lang="ru-RU" sz="3400" dirty="0" smtClean="0">
                <a:solidFill>
                  <a:schemeClr val="tx1"/>
                </a:solidFill>
              </a:rPr>
              <a:t>переселенца</a:t>
            </a: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Многодетность </a:t>
            </a:r>
            <a:r>
              <a:rPr lang="ru-RU" sz="3400" dirty="0">
                <a:solidFill>
                  <a:schemeClr val="tx1"/>
                </a:solidFill>
              </a:rPr>
              <a:t>(число детей 3 и </a:t>
            </a:r>
            <a:r>
              <a:rPr lang="ru-RU" sz="3400" dirty="0" smtClean="0">
                <a:solidFill>
                  <a:schemeClr val="tx1"/>
                </a:solidFill>
              </a:rPr>
              <a:t>более)</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Наличие </a:t>
            </a:r>
            <a:r>
              <a:rPr lang="ru-RU" sz="3400" dirty="0">
                <a:solidFill>
                  <a:schemeClr val="tx1"/>
                </a:solidFill>
              </a:rPr>
              <a:t>в семье </a:t>
            </a:r>
            <a:r>
              <a:rPr lang="ru-RU" sz="3400" dirty="0" smtClean="0">
                <a:solidFill>
                  <a:schemeClr val="tx1"/>
                </a:solidFill>
              </a:rPr>
              <a:t>ребенка-инвалида</a:t>
            </a:r>
            <a:endParaRPr lang="ru-RU" sz="3400" dirty="0">
              <a:solidFill>
                <a:schemeClr val="tx1"/>
              </a:solidFill>
            </a:endParaRPr>
          </a:p>
          <a:p>
            <a:pPr marL="457200" indent="-457200" fontAlgn="base">
              <a:lnSpc>
                <a:spcPct val="120000"/>
              </a:lnSpc>
              <a:spcBef>
                <a:spcPts val="0"/>
              </a:spcBef>
              <a:spcAft>
                <a:spcPts val="0"/>
              </a:spcAft>
              <a:buFont typeface="+mj-lt"/>
              <a:buAutoNum type="arabicPeriod"/>
            </a:pPr>
            <a:r>
              <a:rPr lang="ru-RU" sz="3400" dirty="0" smtClean="0">
                <a:solidFill>
                  <a:schemeClr val="tx1"/>
                </a:solidFill>
              </a:rPr>
              <a:t>Доход </a:t>
            </a:r>
            <a:r>
              <a:rPr lang="ru-RU" sz="3400" dirty="0">
                <a:solidFill>
                  <a:schemeClr val="tx1"/>
                </a:solidFill>
              </a:rPr>
              <a:t>на 1 члена семьи менее прожиточного минимума, установленного для данного </a:t>
            </a:r>
            <a:r>
              <a:rPr lang="ru-RU" sz="3400" dirty="0" smtClean="0">
                <a:solidFill>
                  <a:schemeClr val="tx1"/>
                </a:solidFill>
              </a:rPr>
              <a:t>региона</a:t>
            </a:r>
            <a:endParaRPr lang="ru-RU" sz="3400" b="1" dirty="0" smtClean="0">
              <a:solidFill>
                <a:schemeClr val="tx1"/>
              </a:solidFill>
            </a:endParaRPr>
          </a:p>
          <a:p>
            <a:pPr>
              <a:lnSpc>
                <a:spcPct val="120000"/>
              </a:lnSpc>
              <a:spcBef>
                <a:spcPts val="0"/>
              </a:spcBef>
              <a:spcAft>
                <a:spcPts val="0"/>
              </a:spcAft>
            </a:pPr>
            <a:r>
              <a:rPr lang="ru-RU" sz="3400" b="1" dirty="0" smtClean="0">
                <a:solidFill>
                  <a:schemeClr val="tx1"/>
                </a:solidFill>
              </a:rPr>
              <a:t>Постановление </a:t>
            </a:r>
            <a:r>
              <a:rPr lang="ru-RU" sz="3400" b="1" dirty="0">
                <a:solidFill>
                  <a:schemeClr val="tx1"/>
                </a:solidFill>
              </a:rPr>
              <a:t>Правительства Российской Федерации </a:t>
            </a:r>
            <a:r>
              <a:rPr lang="ru-RU" sz="3400" b="1" dirty="0" smtClean="0">
                <a:solidFill>
                  <a:schemeClr val="tx1"/>
                </a:solidFill>
              </a:rPr>
              <a:t>№ </a:t>
            </a:r>
            <a:r>
              <a:rPr lang="ru-RU" sz="3400" b="1" dirty="0">
                <a:solidFill>
                  <a:schemeClr val="tx1"/>
                </a:solidFill>
              </a:rPr>
              <a:t>485 от 11.08.03 г. </a:t>
            </a:r>
            <a:r>
              <a:rPr lang="ru-RU" sz="3400" b="1" dirty="0" smtClean="0">
                <a:solidFill>
                  <a:schemeClr val="tx1"/>
                </a:solidFill>
              </a:rPr>
              <a:t>сократило перечень до 4 показаний.</a:t>
            </a:r>
          </a:p>
          <a:p>
            <a:r>
              <a:rPr lang="ru-RU" sz="3400" b="1" dirty="0">
                <a:solidFill>
                  <a:schemeClr val="tx1"/>
                </a:solidFill>
              </a:rPr>
              <a:t>Постановление Правительства Российской Федерации № </a:t>
            </a:r>
            <a:r>
              <a:rPr lang="ru-RU" sz="3400" b="1" dirty="0" smtClean="0">
                <a:solidFill>
                  <a:schemeClr val="tx1"/>
                </a:solidFill>
              </a:rPr>
              <a:t>98 от 06.02.2012г. сохранило только 1 показание – беременность вследствие изнасилования. </a:t>
            </a:r>
          </a:p>
          <a:p>
            <a:endParaRPr lang="ru-RU" dirty="0" smtClean="0"/>
          </a:p>
          <a:p>
            <a:endParaRPr lang="ru-RU" dirty="0"/>
          </a:p>
          <a:p>
            <a:endParaRPr lang="ru-RU" dirty="0"/>
          </a:p>
          <a:p>
            <a:pPr marL="0" indent="0">
              <a:buNone/>
            </a:pPr>
            <a:endParaRPr lang="ru-RU" dirty="0"/>
          </a:p>
        </p:txBody>
      </p:sp>
      <p:pic>
        <p:nvPicPr>
          <p:cNvPr id="8" name="Рисунок 7"/>
          <p:cNvPicPr>
            <a:picLocks noChangeAspect="1"/>
          </p:cNvPicPr>
          <p:nvPr/>
        </p:nvPicPr>
        <p:blipFill>
          <a:blip r:embed="rId2"/>
          <a:stretch>
            <a:fillRect/>
          </a:stretch>
        </p:blipFill>
        <p:spPr>
          <a:xfrm>
            <a:off x="8115351" y="2021748"/>
            <a:ext cx="4076649" cy="2743200"/>
          </a:xfrm>
          <a:prstGeom prst="rect">
            <a:avLst/>
          </a:prstGeom>
        </p:spPr>
      </p:pic>
    </p:spTree>
    <p:extLst>
      <p:ext uri="{BB962C8B-B14F-4D97-AF65-F5344CB8AC3E}">
        <p14:creationId xmlns:p14="http://schemas.microsoft.com/office/powerpoint/2010/main" val="168460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dow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wipe(dow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wipe(down)">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wipe(down)">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wipe(down)">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wipe(down)">
                                      <p:cBhvr>
                                        <p:cTn id="87"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tx1"/>
                </a:solidFill>
              </a:rPr>
              <a:t>Медицинские показания к аборту</a:t>
            </a:r>
            <a:endParaRPr lang="ru-RU" b="1" dirty="0">
              <a:solidFill>
                <a:schemeClr val="tx1"/>
              </a:solidFill>
            </a:endParaRPr>
          </a:p>
        </p:txBody>
      </p:sp>
      <p:sp>
        <p:nvSpPr>
          <p:cNvPr id="3" name="Объект 2"/>
          <p:cNvSpPr>
            <a:spLocks noGrp="1"/>
          </p:cNvSpPr>
          <p:nvPr>
            <p:ph idx="1"/>
          </p:nvPr>
        </p:nvSpPr>
        <p:spPr>
          <a:xfrm>
            <a:off x="1371600" y="2286000"/>
            <a:ext cx="7738217" cy="3581400"/>
          </a:xfrm>
        </p:spPr>
        <p:txBody>
          <a:bodyPr>
            <a:normAutofit/>
          </a:bodyPr>
          <a:lstStyle/>
          <a:p>
            <a:r>
              <a:rPr lang="ru-RU" b="1" dirty="0" smtClean="0">
                <a:solidFill>
                  <a:schemeClr val="tx1"/>
                </a:solidFill>
              </a:rPr>
              <a:t>Приказ </a:t>
            </a:r>
            <a:r>
              <a:rPr lang="ru-RU" b="1" dirty="0">
                <a:solidFill>
                  <a:schemeClr val="tx1"/>
                </a:solidFill>
              </a:rPr>
              <a:t>Минздрава РФ от 28 декабря 1993 г. N </a:t>
            </a:r>
            <a:r>
              <a:rPr lang="ru-RU" b="1" dirty="0" smtClean="0">
                <a:solidFill>
                  <a:schemeClr val="tx1"/>
                </a:solidFill>
              </a:rPr>
              <a:t>302. содержал перечень заболеваний и состояний, являющихся медицинскими показаниями к искусственному прерыванию беременности.</a:t>
            </a:r>
          </a:p>
          <a:p>
            <a:r>
              <a:rPr lang="ru-RU" b="1" dirty="0" smtClean="0">
                <a:solidFill>
                  <a:schemeClr val="tx1"/>
                </a:solidFill>
              </a:rPr>
              <a:t>Приказ </a:t>
            </a:r>
            <a:r>
              <a:rPr lang="ru-RU" b="1" dirty="0">
                <a:solidFill>
                  <a:schemeClr val="tx1"/>
                </a:solidFill>
              </a:rPr>
              <a:t>Министерства здравоохранения и социального развития Российской Федерации от 3 декабря 2007 г. № 736 </a:t>
            </a:r>
            <a:r>
              <a:rPr lang="ru-RU" b="1" dirty="0" smtClean="0">
                <a:solidFill>
                  <a:schemeClr val="tx1"/>
                </a:solidFill>
              </a:rPr>
              <a:t>сократил перечень.</a:t>
            </a:r>
          </a:p>
          <a:p>
            <a:pPr marL="0" indent="0" algn="ctr">
              <a:buNone/>
            </a:pPr>
            <a:r>
              <a:rPr lang="ru-RU" sz="3200" b="1" dirty="0" smtClean="0">
                <a:solidFill>
                  <a:schemeClr val="tx1"/>
                </a:solidFill>
              </a:rPr>
              <a:t>Обязательное условие – согласие женщины!</a:t>
            </a:r>
            <a:endParaRPr lang="ru-RU" sz="3200" b="1" dirty="0">
              <a:solidFill>
                <a:schemeClr val="tx1"/>
              </a:solidFill>
            </a:endParaRPr>
          </a:p>
        </p:txBody>
      </p:sp>
      <p:pic>
        <p:nvPicPr>
          <p:cNvPr id="4" name="Рисунок 3"/>
          <p:cNvPicPr>
            <a:picLocks noChangeAspect="1"/>
          </p:cNvPicPr>
          <p:nvPr/>
        </p:nvPicPr>
        <p:blipFill>
          <a:blip r:embed="rId2"/>
          <a:stretch>
            <a:fillRect/>
          </a:stretch>
        </p:blipFill>
        <p:spPr>
          <a:xfrm>
            <a:off x="9109817" y="1764967"/>
            <a:ext cx="2920237" cy="3840813"/>
          </a:xfrm>
          <a:prstGeom prst="rect">
            <a:avLst/>
          </a:prstGeom>
        </p:spPr>
      </p:pic>
    </p:spTree>
    <p:extLst>
      <p:ext uri="{BB962C8B-B14F-4D97-AF65-F5344CB8AC3E}">
        <p14:creationId xmlns:p14="http://schemas.microsoft.com/office/powerpoint/2010/main" val="36421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cap="none" dirty="0" smtClean="0">
                <a:solidFill>
                  <a:schemeClr val="tx1"/>
                </a:solidFill>
              </a:rPr>
              <a:t>ПЛАН </a:t>
            </a:r>
            <a:endParaRPr lang="ru-RU" sz="5400" b="1" cap="none" dirty="0">
              <a:solidFill>
                <a:schemeClr val="tx1"/>
              </a:solidFill>
            </a:endParaRPr>
          </a:p>
        </p:txBody>
      </p:sp>
      <p:sp>
        <p:nvSpPr>
          <p:cNvPr id="3" name="Объект 2"/>
          <p:cNvSpPr>
            <a:spLocks noGrp="1"/>
          </p:cNvSpPr>
          <p:nvPr>
            <p:ph idx="1"/>
          </p:nvPr>
        </p:nvSpPr>
        <p:spPr>
          <a:xfrm>
            <a:off x="1141412" y="2171700"/>
            <a:ext cx="9905999" cy="3960652"/>
          </a:xfrm>
        </p:spPr>
        <p:txBody>
          <a:bodyPr>
            <a:normAutofit/>
          </a:bodyPr>
          <a:lstStyle/>
          <a:p>
            <a:pPr marL="457200" indent="-457200">
              <a:buFont typeface="+mj-lt"/>
              <a:buAutoNum type="arabicPeriod"/>
            </a:pPr>
            <a:r>
              <a:rPr lang="ru-RU" sz="3200" b="1" dirty="0" smtClean="0">
                <a:solidFill>
                  <a:schemeClr val="tx1"/>
                </a:solidFill>
              </a:rPr>
              <a:t>Моральные проблемы </a:t>
            </a:r>
            <a:r>
              <a:rPr lang="ru-RU" sz="3200" b="1" dirty="0">
                <a:solidFill>
                  <a:schemeClr val="tx1"/>
                </a:solidFill>
              </a:rPr>
              <a:t>искусственного прерывания беременности </a:t>
            </a:r>
            <a:endParaRPr lang="ru-RU" sz="3200" b="1" dirty="0" smtClean="0">
              <a:solidFill>
                <a:schemeClr val="tx1"/>
              </a:solidFill>
            </a:endParaRPr>
          </a:p>
          <a:p>
            <a:pPr marL="457200" indent="-457200">
              <a:buFont typeface="+mj-lt"/>
              <a:buAutoNum type="arabicPeriod"/>
            </a:pPr>
            <a:r>
              <a:rPr lang="ru-RU" sz="3200" b="1" dirty="0">
                <a:solidFill>
                  <a:schemeClr val="tx1"/>
                </a:solidFill>
              </a:rPr>
              <a:t>Моральные </a:t>
            </a:r>
            <a:r>
              <a:rPr lang="ru-RU" sz="3200" b="1" dirty="0" smtClean="0">
                <a:solidFill>
                  <a:schemeClr val="tx1"/>
                </a:solidFill>
              </a:rPr>
              <a:t>проблемы</a:t>
            </a:r>
            <a:r>
              <a:rPr lang="ru-RU" sz="3200" b="1" dirty="0">
                <a:solidFill>
                  <a:schemeClr val="tx1"/>
                </a:solidFill>
              </a:rPr>
              <a:t> </a:t>
            </a:r>
            <a:r>
              <a:rPr lang="ru-RU" sz="3200" b="1" dirty="0" smtClean="0">
                <a:solidFill>
                  <a:schemeClr val="tx1"/>
                </a:solidFill>
              </a:rPr>
              <a:t>контрацепции </a:t>
            </a:r>
            <a:r>
              <a:rPr lang="ru-RU" sz="3200" b="1" dirty="0">
                <a:solidFill>
                  <a:schemeClr val="tx1"/>
                </a:solidFill>
              </a:rPr>
              <a:t>и </a:t>
            </a:r>
            <a:r>
              <a:rPr lang="ru-RU" sz="3200" b="1" dirty="0" smtClean="0">
                <a:solidFill>
                  <a:schemeClr val="tx1"/>
                </a:solidFill>
              </a:rPr>
              <a:t>стерилизации </a:t>
            </a:r>
          </a:p>
          <a:p>
            <a:pPr marL="457200" indent="-457200">
              <a:buFont typeface="+mj-lt"/>
              <a:buAutoNum type="arabicPeriod"/>
            </a:pPr>
            <a:r>
              <a:rPr lang="ru-RU" sz="3200" b="1" dirty="0" smtClean="0">
                <a:solidFill>
                  <a:schemeClr val="tx1"/>
                </a:solidFill>
              </a:rPr>
              <a:t>Моральные проблемы вспомогательных репродуктивных технологий</a:t>
            </a:r>
          </a:p>
          <a:p>
            <a:pPr marL="0" indent="0">
              <a:buNone/>
            </a:pPr>
            <a:endParaRPr lang="ru-RU" dirty="0"/>
          </a:p>
          <a:p>
            <a:endParaRPr lang="ru-RU" dirty="0"/>
          </a:p>
        </p:txBody>
      </p:sp>
    </p:spTree>
    <p:extLst>
      <p:ext uri="{BB962C8B-B14F-4D97-AF65-F5344CB8AC3E}">
        <p14:creationId xmlns:p14="http://schemas.microsoft.com/office/powerpoint/2010/main" val="734833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tx1"/>
                </a:solidFill>
              </a:rPr>
              <a:t>Уголовная </a:t>
            </a:r>
            <a:r>
              <a:rPr lang="ru-RU" b="1" dirty="0" err="1" smtClean="0">
                <a:solidFill>
                  <a:schemeClr val="tx1"/>
                </a:solidFill>
              </a:rPr>
              <a:t>ответствнность</a:t>
            </a:r>
            <a:r>
              <a:rPr lang="ru-RU" b="1" dirty="0" smtClean="0">
                <a:solidFill>
                  <a:schemeClr val="tx1"/>
                </a:solidFill>
              </a:rPr>
              <a:t>:</a:t>
            </a:r>
            <a:endParaRPr lang="ru-RU" b="1" dirty="0">
              <a:solidFill>
                <a:schemeClr val="tx1"/>
              </a:solidFill>
            </a:endParaRPr>
          </a:p>
        </p:txBody>
      </p:sp>
      <p:sp>
        <p:nvSpPr>
          <p:cNvPr id="3" name="Объект 2"/>
          <p:cNvSpPr>
            <a:spLocks noGrp="1"/>
          </p:cNvSpPr>
          <p:nvPr>
            <p:ph idx="1"/>
          </p:nvPr>
        </p:nvSpPr>
        <p:spPr>
          <a:xfrm>
            <a:off x="782236" y="2097088"/>
            <a:ext cx="9905999" cy="3541714"/>
          </a:xfrm>
        </p:spPr>
        <p:txBody>
          <a:bodyPr>
            <a:normAutofit/>
          </a:bodyPr>
          <a:lstStyle/>
          <a:p>
            <a:pPr marL="0" indent="0" algn="ctr">
              <a:buNone/>
            </a:pPr>
            <a:r>
              <a:rPr lang="ru-RU" sz="3200" b="1" dirty="0" smtClean="0">
                <a:solidFill>
                  <a:schemeClr val="tx1"/>
                </a:solidFill>
              </a:rPr>
              <a:t>Ст. 123 УК РФ «Незаконное проведение искусственного прерывания беременности»</a:t>
            </a:r>
            <a:endParaRPr lang="ru-RU" sz="3200" b="1" dirty="0">
              <a:solidFill>
                <a:schemeClr val="tx1"/>
              </a:solidFill>
            </a:endParaRPr>
          </a:p>
        </p:txBody>
      </p:sp>
      <p:pic>
        <p:nvPicPr>
          <p:cNvPr id="2050" name="Picture 2" descr="http://retina.news.mail.ru/prev670x400/pic/0f/9e/image15696504_a67050edb1fde4fc3c7f5f91315039d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4492" y="3238351"/>
            <a:ext cx="6204281" cy="351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284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10498822" cy="866163"/>
          </a:xfrm>
        </p:spPr>
        <p:txBody>
          <a:bodyPr>
            <a:noAutofit/>
          </a:bodyPr>
          <a:lstStyle/>
          <a:p>
            <a:r>
              <a:rPr lang="ru-RU" sz="3600" b="1" dirty="0" smtClean="0">
                <a:solidFill>
                  <a:schemeClr val="tx1"/>
                </a:solidFill>
              </a:rPr>
              <a:t>Либеральный и консервативный подходы к аборту</a:t>
            </a:r>
            <a:endParaRPr lang="ru-RU" sz="3600" b="1" dirty="0">
              <a:solidFill>
                <a:schemeClr val="tx1"/>
              </a:solidFill>
            </a:endParaRPr>
          </a:p>
        </p:txBody>
      </p:sp>
      <p:sp>
        <p:nvSpPr>
          <p:cNvPr id="3" name="Объект 2"/>
          <p:cNvSpPr>
            <a:spLocks noGrp="1"/>
          </p:cNvSpPr>
          <p:nvPr>
            <p:ph sz="half" idx="1"/>
          </p:nvPr>
        </p:nvSpPr>
        <p:spPr>
          <a:xfrm>
            <a:off x="771788" y="2285999"/>
            <a:ext cx="4404220" cy="3581401"/>
          </a:xfrm>
        </p:spPr>
        <p:txBody>
          <a:bodyPr>
            <a:normAutofit lnSpcReduction="10000"/>
          </a:bodyPr>
          <a:lstStyle/>
          <a:p>
            <a:pPr marL="0" indent="0" algn="ctr">
              <a:buNone/>
            </a:pPr>
            <a:r>
              <a:rPr lang="ru-RU" sz="2800" b="1" u="sng" dirty="0" smtClean="0">
                <a:solidFill>
                  <a:schemeClr val="tx1"/>
                </a:solidFill>
              </a:rPr>
              <a:t>Либеральный подход</a:t>
            </a:r>
          </a:p>
          <a:p>
            <a:pPr marL="533400" indent="-533400">
              <a:buFont typeface="Wingdings" pitchFamily="2" charset="2"/>
              <a:buNone/>
              <a:defRPr/>
            </a:pPr>
            <a:r>
              <a:rPr lang="ru-RU" altLang="ru-RU" sz="2800" b="1" dirty="0" smtClean="0">
                <a:solidFill>
                  <a:schemeClr val="tx1"/>
                </a:solidFill>
              </a:rPr>
              <a:t>1</a:t>
            </a:r>
            <a:r>
              <a:rPr lang="ru-RU" altLang="ru-RU" sz="2800" b="1" dirty="0">
                <a:solidFill>
                  <a:schemeClr val="tx1"/>
                </a:solidFill>
              </a:rPr>
              <a:t>. </a:t>
            </a:r>
            <a:r>
              <a:rPr lang="ru-RU" altLang="ru-RU" sz="2800" b="1" dirty="0" smtClean="0">
                <a:solidFill>
                  <a:schemeClr val="tx1"/>
                </a:solidFill>
              </a:rPr>
              <a:t>Признание права </a:t>
            </a:r>
            <a:r>
              <a:rPr lang="ru-RU" altLang="ru-RU" sz="2800" b="1" dirty="0">
                <a:solidFill>
                  <a:schemeClr val="tx1"/>
                </a:solidFill>
              </a:rPr>
              <a:t>женщины распоряжаться своим телом</a:t>
            </a:r>
          </a:p>
          <a:p>
            <a:pPr marL="533400" indent="-533400">
              <a:buFont typeface="Wingdings" pitchFamily="2" charset="2"/>
              <a:buNone/>
              <a:defRPr/>
            </a:pPr>
            <a:r>
              <a:rPr lang="ru-RU" altLang="ru-RU" sz="2800" b="1" dirty="0" smtClean="0">
                <a:solidFill>
                  <a:schemeClr val="tx1"/>
                </a:solidFill>
              </a:rPr>
              <a:t>2</a:t>
            </a:r>
            <a:r>
              <a:rPr lang="ru-RU" altLang="ru-RU" sz="2800" b="1" dirty="0">
                <a:solidFill>
                  <a:schemeClr val="tx1"/>
                </a:solidFill>
              </a:rPr>
              <a:t>. Отрицание личностного статуса плода</a:t>
            </a:r>
          </a:p>
          <a:p>
            <a:endParaRPr lang="ru-RU" dirty="0"/>
          </a:p>
        </p:txBody>
      </p:sp>
      <p:sp>
        <p:nvSpPr>
          <p:cNvPr id="4" name="Объект 3"/>
          <p:cNvSpPr>
            <a:spLocks noGrp="1"/>
          </p:cNvSpPr>
          <p:nvPr>
            <p:ph sz="half" idx="2"/>
          </p:nvPr>
        </p:nvSpPr>
        <p:spPr>
          <a:xfrm>
            <a:off x="8061819" y="2285999"/>
            <a:ext cx="4035105" cy="3581401"/>
          </a:xfrm>
        </p:spPr>
        <p:txBody>
          <a:bodyPr>
            <a:normAutofit lnSpcReduction="10000"/>
          </a:bodyPr>
          <a:lstStyle/>
          <a:p>
            <a:pPr marL="0" indent="0" algn="ctr">
              <a:buNone/>
            </a:pPr>
            <a:r>
              <a:rPr lang="ru-RU" sz="2800" b="1" u="sng" dirty="0" smtClean="0">
                <a:solidFill>
                  <a:schemeClr val="tx1"/>
                </a:solidFill>
              </a:rPr>
              <a:t>Консервативный</a:t>
            </a:r>
            <a:r>
              <a:rPr lang="ru-RU" sz="2800" b="1" u="sng" dirty="0">
                <a:solidFill>
                  <a:schemeClr val="tx1"/>
                </a:solidFill>
              </a:rPr>
              <a:t> </a:t>
            </a:r>
            <a:r>
              <a:rPr lang="ru-RU" sz="2800" b="1" u="sng" dirty="0" smtClean="0">
                <a:solidFill>
                  <a:schemeClr val="tx1"/>
                </a:solidFill>
              </a:rPr>
              <a:t>подход</a:t>
            </a:r>
          </a:p>
          <a:p>
            <a:pPr marL="533400" indent="-533400">
              <a:buFont typeface="Wingdings" pitchFamily="2" charset="2"/>
              <a:buNone/>
              <a:defRPr/>
            </a:pPr>
            <a:r>
              <a:rPr lang="ru-RU" altLang="ru-RU" sz="2800" b="1" dirty="0" smtClean="0">
                <a:solidFill>
                  <a:schemeClr val="tx1"/>
                </a:solidFill>
              </a:rPr>
              <a:t>1. Отрицание права </a:t>
            </a:r>
            <a:r>
              <a:rPr lang="ru-RU" altLang="ru-RU" sz="2800" b="1" dirty="0">
                <a:solidFill>
                  <a:schemeClr val="tx1"/>
                </a:solidFill>
              </a:rPr>
              <a:t>женщины распоряжаться </a:t>
            </a:r>
            <a:r>
              <a:rPr lang="ru-RU" altLang="ru-RU" sz="2800" b="1" dirty="0" smtClean="0">
                <a:solidFill>
                  <a:schemeClr val="tx1"/>
                </a:solidFill>
              </a:rPr>
              <a:t>другой жизнью</a:t>
            </a:r>
            <a:endParaRPr lang="ru-RU" altLang="ru-RU" sz="2800" b="1" dirty="0">
              <a:solidFill>
                <a:schemeClr val="tx1"/>
              </a:solidFill>
            </a:endParaRPr>
          </a:p>
          <a:p>
            <a:pPr marL="533400" indent="-533400">
              <a:buFont typeface="Wingdings" pitchFamily="2" charset="2"/>
              <a:buNone/>
              <a:defRPr/>
            </a:pPr>
            <a:r>
              <a:rPr lang="ru-RU" altLang="ru-RU" sz="2800" b="1" dirty="0">
                <a:solidFill>
                  <a:schemeClr val="tx1"/>
                </a:solidFill>
              </a:rPr>
              <a:t>2. </a:t>
            </a:r>
            <a:r>
              <a:rPr lang="ru-RU" altLang="ru-RU" sz="2800" b="1" dirty="0" smtClean="0">
                <a:solidFill>
                  <a:schemeClr val="tx1"/>
                </a:solidFill>
              </a:rPr>
              <a:t>Признание </a:t>
            </a:r>
            <a:r>
              <a:rPr lang="ru-RU" altLang="ru-RU" sz="2800" b="1" dirty="0">
                <a:solidFill>
                  <a:schemeClr val="tx1"/>
                </a:solidFill>
              </a:rPr>
              <a:t>личностного статуса плода</a:t>
            </a:r>
          </a:p>
          <a:p>
            <a:endParaRPr lang="ru-RU" dirty="0"/>
          </a:p>
        </p:txBody>
      </p:sp>
      <p:pic>
        <p:nvPicPr>
          <p:cNvPr id="6" name="Рисунок 5"/>
          <p:cNvPicPr>
            <a:picLocks noChangeAspect="1"/>
          </p:cNvPicPr>
          <p:nvPr/>
        </p:nvPicPr>
        <p:blipFill>
          <a:blip r:embed="rId2"/>
          <a:stretch>
            <a:fillRect/>
          </a:stretch>
        </p:blipFill>
        <p:spPr>
          <a:xfrm>
            <a:off x="5013819" y="2285999"/>
            <a:ext cx="3048000" cy="3333750"/>
          </a:xfrm>
          <a:prstGeom prst="rect">
            <a:avLst/>
          </a:prstGeom>
        </p:spPr>
      </p:pic>
    </p:spTree>
    <p:extLst>
      <p:ext uri="{BB962C8B-B14F-4D97-AF65-F5344CB8AC3E}">
        <p14:creationId xmlns:p14="http://schemas.microsoft.com/office/powerpoint/2010/main" val="3572223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1073804"/>
          </a:xfrm>
        </p:spPr>
        <p:txBody>
          <a:bodyPr>
            <a:normAutofit/>
          </a:bodyPr>
          <a:lstStyle/>
          <a:p>
            <a:r>
              <a:rPr lang="ru-RU" sz="2800" b="1" dirty="0" smtClean="0">
                <a:solidFill>
                  <a:schemeClr val="tx1"/>
                </a:solidFill>
              </a:rPr>
              <a:t>Либеральная позиция</a:t>
            </a:r>
            <a:endParaRPr lang="ru-RU" sz="2800" b="1" dirty="0">
              <a:solidFill>
                <a:schemeClr val="tx1"/>
              </a:solidFill>
            </a:endParaRPr>
          </a:p>
        </p:txBody>
      </p:sp>
      <p:sp>
        <p:nvSpPr>
          <p:cNvPr id="3" name="Объект 2"/>
          <p:cNvSpPr>
            <a:spLocks noGrp="1"/>
          </p:cNvSpPr>
          <p:nvPr>
            <p:ph idx="1"/>
          </p:nvPr>
        </p:nvSpPr>
        <p:spPr>
          <a:xfrm>
            <a:off x="1141413" y="1692322"/>
            <a:ext cx="6146492" cy="4098879"/>
          </a:xfrm>
        </p:spPr>
        <p:txBody>
          <a:bodyPr>
            <a:normAutofit/>
          </a:bodyPr>
          <a:lstStyle/>
          <a:p>
            <a:r>
              <a:rPr lang="ru-RU" altLang="ru-RU" b="1" dirty="0" smtClean="0">
                <a:solidFill>
                  <a:schemeClr val="tx1"/>
                </a:solidFill>
              </a:rPr>
              <a:t>Необходимо </a:t>
            </a:r>
            <a:r>
              <a:rPr lang="ru-RU" altLang="ru-RU" b="1" dirty="0">
                <a:solidFill>
                  <a:schemeClr val="tx1"/>
                </a:solidFill>
              </a:rPr>
              <a:t>учитывать интересы не только эмбриона, но и матери как личности, целостность тела которой должна уважаться и цениться. </a:t>
            </a:r>
            <a:endParaRPr lang="ru-RU" altLang="ru-RU" b="1" dirty="0" smtClean="0">
              <a:solidFill>
                <a:schemeClr val="tx1"/>
              </a:solidFill>
            </a:endParaRPr>
          </a:p>
          <a:p>
            <a:r>
              <a:rPr lang="ru-RU" altLang="ru-RU" b="1" dirty="0" smtClean="0">
                <a:solidFill>
                  <a:schemeClr val="tx1"/>
                </a:solidFill>
              </a:rPr>
              <a:t>Если </a:t>
            </a:r>
            <a:r>
              <a:rPr lang="ru-RU" altLang="ru-RU" b="1" dirty="0">
                <a:solidFill>
                  <a:schemeClr val="tx1"/>
                </a:solidFill>
              </a:rPr>
              <a:t>продолжение существования (нежизнеспособного) плода зависит от тела матери, нельзя недооценивать или игнорировать ее пожелания по использованию своего тела.</a:t>
            </a:r>
          </a:p>
          <a:p>
            <a:endParaRPr lang="ru-RU" dirty="0"/>
          </a:p>
        </p:txBody>
      </p:sp>
      <p:pic>
        <p:nvPicPr>
          <p:cNvPr id="4" name="Рисунок 3"/>
          <p:cNvPicPr>
            <a:picLocks noChangeAspect="1"/>
          </p:cNvPicPr>
          <p:nvPr/>
        </p:nvPicPr>
        <p:blipFill>
          <a:blip r:embed="rId2"/>
          <a:stretch>
            <a:fillRect/>
          </a:stretch>
        </p:blipFill>
        <p:spPr>
          <a:xfrm>
            <a:off x="7487443" y="1155420"/>
            <a:ext cx="4704557" cy="4704557"/>
          </a:xfrm>
          <a:prstGeom prst="rect">
            <a:avLst/>
          </a:prstGeom>
        </p:spPr>
      </p:pic>
    </p:spTree>
    <p:extLst>
      <p:ext uri="{BB962C8B-B14F-4D97-AF65-F5344CB8AC3E}">
        <p14:creationId xmlns:p14="http://schemas.microsoft.com/office/powerpoint/2010/main" val="3298194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491320"/>
            <a:ext cx="5614667" cy="1037230"/>
          </a:xfrm>
        </p:spPr>
        <p:txBody>
          <a:bodyPr>
            <a:normAutofit/>
          </a:bodyPr>
          <a:lstStyle/>
          <a:p>
            <a:r>
              <a:rPr lang="ru-RU" sz="2800" b="1" dirty="0" smtClean="0">
                <a:solidFill>
                  <a:schemeClr val="tx1"/>
                </a:solidFill>
              </a:rPr>
              <a:t>Консервативная позиция</a:t>
            </a:r>
            <a:endParaRPr lang="ru-RU" sz="2800" b="1" dirty="0">
              <a:solidFill>
                <a:schemeClr val="tx1"/>
              </a:solidFill>
            </a:endParaRPr>
          </a:p>
        </p:txBody>
      </p:sp>
      <p:sp>
        <p:nvSpPr>
          <p:cNvPr id="3" name="Объект 2"/>
          <p:cNvSpPr>
            <a:spLocks noGrp="1"/>
          </p:cNvSpPr>
          <p:nvPr>
            <p:ph idx="1"/>
          </p:nvPr>
        </p:nvSpPr>
        <p:spPr>
          <a:xfrm>
            <a:off x="1141413" y="1637732"/>
            <a:ext cx="5382217" cy="5022376"/>
          </a:xfrm>
        </p:spPr>
        <p:txBody>
          <a:bodyPr>
            <a:normAutofit/>
          </a:bodyPr>
          <a:lstStyle/>
          <a:p>
            <a:r>
              <a:rPr lang="ru-RU" altLang="ru-RU" b="1" dirty="0">
                <a:solidFill>
                  <a:schemeClr val="tx1"/>
                </a:solidFill>
              </a:rPr>
              <a:t>Основывается на моральных ценностях религиозных культур.  </a:t>
            </a:r>
            <a:endParaRPr lang="ru-RU" altLang="ru-RU" b="1" dirty="0" smtClean="0">
              <a:solidFill>
                <a:schemeClr val="tx1"/>
              </a:solidFill>
            </a:endParaRPr>
          </a:p>
          <a:p>
            <a:r>
              <a:rPr lang="ru-RU" altLang="ru-RU" b="1" dirty="0" smtClean="0">
                <a:solidFill>
                  <a:schemeClr val="tx1"/>
                </a:solidFill>
              </a:rPr>
              <a:t>Эта позиция </a:t>
            </a:r>
            <a:r>
              <a:rPr lang="ru-RU" altLang="ru-RU" b="1" dirty="0">
                <a:solidFill>
                  <a:schemeClr val="tx1"/>
                </a:solidFill>
              </a:rPr>
              <a:t>ставит под сомнение «право женщины на собственное тело», допускающее, что плод есть лишь часть материнской ткани. </a:t>
            </a:r>
            <a:endParaRPr lang="ru-RU" altLang="ru-RU" b="1" dirty="0" smtClean="0">
              <a:solidFill>
                <a:schemeClr val="tx1"/>
              </a:solidFill>
            </a:endParaRPr>
          </a:p>
          <a:p>
            <a:r>
              <a:rPr lang="ru-RU" altLang="ru-RU" b="1" dirty="0" smtClean="0">
                <a:solidFill>
                  <a:schemeClr val="tx1"/>
                </a:solidFill>
              </a:rPr>
              <a:t>«</a:t>
            </a:r>
            <a:r>
              <a:rPr lang="ru-RU" altLang="ru-RU" b="1" dirty="0">
                <a:solidFill>
                  <a:schemeClr val="tx1"/>
                </a:solidFill>
              </a:rPr>
              <a:t>Это не ее тело; это тело и жизнь другого человеческого существа, вверенного ее материнским заботам для кормления». </a:t>
            </a:r>
            <a:endParaRPr lang="ru-RU" b="1" dirty="0">
              <a:solidFill>
                <a:schemeClr val="tx1"/>
              </a:solidFill>
            </a:endParaRPr>
          </a:p>
        </p:txBody>
      </p:sp>
      <p:pic>
        <p:nvPicPr>
          <p:cNvPr id="4" name="Рисунок 3"/>
          <p:cNvPicPr>
            <a:picLocks noChangeAspect="1"/>
          </p:cNvPicPr>
          <p:nvPr/>
        </p:nvPicPr>
        <p:blipFill>
          <a:blip r:embed="rId2"/>
          <a:stretch>
            <a:fillRect/>
          </a:stretch>
        </p:blipFill>
        <p:spPr>
          <a:xfrm>
            <a:off x="6857366" y="61415"/>
            <a:ext cx="5334634" cy="6598693"/>
          </a:xfrm>
          <a:prstGeom prst="rect">
            <a:avLst/>
          </a:prstGeom>
        </p:spPr>
      </p:pic>
    </p:spTree>
    <p:extLst>
      <p:ext uri="{BB962C8B-B14F-4D97-AF65-F5344CB8AC3E}">
        <p14:creationId xmlns:p14="http://schemas.microsoft.com/office/powerpoint/2010/main" val="478357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1019213"/>
          </a:xfrm>
        </p:spPr>
        <p:txBody>
          <a:bodyPr>
            <a:normAutofit/>
          </a:bodyPr>
          <a:lstStyle/>
          <a:p>
            <a:r>
              <a:rPr lang="ru-RU" sz="2800" b="1" dirty="0" smtClean="0">
                <a:solidFill>
                  <a:schemeClr val="tx1"/>
                </a:solidFill>
              </a:rPr>
              <a:t>Критерии определения статуса плода</a:t>
            </a:r>
            <a:endParaRPr lang="ru-RU" sz="2800" b="1" dirty="0">
              <a:solidFill>
                <a:schemeClr val="tx1"/>
              </a:solidFill>
            </a:endParaRPr>
          </a:p>
        </p:txBody>
      </p:sp>
      <p:sp>
        <p:nvSpPr>
          <p:cNvPr id="3" name="Объект 2"/>
          <p:cNvSpPr>
            <a:spLocks noGrp="1"/>
          </p:cNvSpPr>
          <p:nvPr>
            <p:ph idx="1"/>
          </p:nvPr>
        </p:nvSpPr>
        <p:spPr>
          <a:xfrm>
            <a:off x="1141413" y="1637731"/>
            <a:ext cx="8220702" cy="4153470"/>
          </a:xfrm>
        </p:spPr>
        <p:txBody>
          <a:bodyPr>
            <a:normAutofit/>
          </a:bodyPr>
          <a:lstStyle/>
          <a:p>
            <a:r>
              <a:rPr lang="ru-RU" b="1" dirty="0" smtClean="0">
                <a:solidFill>
                  <a:schemeClr val="tx1"/>
                </a:solidFill>
              </a:rPr>
              <a:t>Аристотель считал </a:t>
            </a:r>
            <a:r>
              <a:rPr lang="ru-RU" b="1" dirty="0">
                <a:solidFill>
                  <a:schemeClr val="tx1"/>
                </a:solidFill>
              </a:rPr>
              <a:t>аборт дозволенным, пока в </a:t>
            </a:r>
            <a:r>
              <a:rPr lang="ru-RU" b="1" dirty="0" smtClean="0">
                <a:solidFill>
                  <a:schemeClr val="tx1"/>
                </a:solidFill>
              </a:rPr>
              <a:t>зародыше не сформировалась "чувствительность</a:t>
            </a:r>
            <a:r>
              <a:rPr lang="ru-RU" b="1" dirty="0">
                <a:solidFill>
                  <a:schemeClr val="tx1"/>
                </a:solidFill>
              </a:rPr>
              <a:t>" и "двигательная </a:t>
            </a:r>
            <a:r>
              <a:rPr lang="ru-RU" b="1" dirty="0" smtClean="0">
                <a:solidFill>
                  <a:schemeClr val="tx1"/>
                </a:solidFill>
              </a:rPr>
              <a:t>активность»</a:t>
            </a:r>
          </a:p>
          <a:p>
            <a:r>
              <a:rPr lang="ru-RU" altLang="ru-RU" b="1" dirty="0" smtClean="0">
                <a:solidFill>
                  <a:schemeClr val="tx1"/>
                </a:solidFill>
              </a:rPr>
              <a:t>Долгое время считалось</a:t>
            </a:r>
            <a:r>
              <a:rPr lang="ru-RU" altLang="ru-RU" b="1" dirty="0">
                <a:solidFill>
                  <a:schemeClr val="tx1"/>
                </a:solidFill>
              </a:rPr>
              <a:t>, что ребенок "оживает" </a:t>
            </a:r>
            <a:r>
              <a:rPr lang="ru-RU" altLang="ru-RU" b="1" dirty="0" smtClean="0">
                <a:solidFill>
                  <a:schemeClr val="tx1"/>
                </a:solidFill>
              </a:rPr>
              <a:t>именно </a:t>
            </a:r>
            <a:r>
              <a:rPr lang="ru-RU" altLang="ru-RU" b="1" dirty="0">
                <a:solidFill>
                  <a:schemeClr val="tx1"/>
                </a:solidFill>
              </a:rPr>
              <a:t>тогда, когда мать почувствует первые толчки </a:t>
            </a:r>
            <a:r>
              <a:rPr lang="ru-RU" altLang="ru-RU" b="1" dirty="0" smtClean="0">
                <a:solidFill>
                  <a:schemeClr val="tx1"/>
                </a:solidFill>
              </a:rPr>
              <a:t>плода</a:t>
            </a:r>
          </a:p>
          <a:p>
            <a:r>
              <a:rPr lang="ru-RU" b="1" dirty="0">
                <a:solidFill>
                  <a:schemeClr val="tx1"/>
                </a:solidFill>
              </a:rPr>
              <a:t>В христианской традиции </a:t>
            </a:r>
            <a:r>
              <a:rPr lang="ru-RU" b="1" dirty="0" smtClean="0">
                <a:solidFill>
                  <a:schemeClr val="tx1"/>
                </a:solidFill>
              </a:rPr>
              <a:t>важное </a:t>
            </a:r>
            <a:r>
              <a:rPr lang="ru-RU" b="1" dirty="0">
                <a:solidFill>
                  <a:schemeClr val="tx1"/>
                </a:solidFill>
              </a:rPr>
              <a:t>место </a:t>
            </a:r>
            <a:r>
              <a:rPr lang="ru-RU" b="1" dirty="0" smtClean="0">
                <a:solidFill>
                  <a:schemeClr val="tx1"/>
                </a:solidFill>
              </a:rPr>
              <a:t>занимал </a:t>
            </a:r>
            <a:r>
              <a:rPr lang="ru-RU" b="1" dirty="0">
                <a:solidFill>
                  <a:schemeClr val="tx1"/>
                </a:solidFill>
              </a:rPr>
              <a:t>вопрос о том, когда эмбрион обретает бессмертную душу, когда происходит его </a:t>
            </a:r>
            <a:r>
              <a:rPr lang="ru-RU" b="1" dirty="0" smtClean="0">
                <a:solidFill>
                  <a:schemeClr val="tx1"/>
                </a:solidFill>
              </a:rPr>
              <a:t>одушевление: у  </a:t>
            </a:r>
            <a:r>
              <a:rPr lang="ru-RU" b="1" dirty="0">
                <a:solidFill>
                  <a:schemeClr val="tx1"/>
                </a:solidFill>
              </a:rPr>
              <a:t>ранних христиан </a:t>
            </a:r>
            <a:r>
              <a:rPr lang="ru-RU" b="1" dirty="0" smtClean="0">
                <a:solidFill>
                  <a:schemeClr val="tx1"/>
                </a:solidFill>
              </a:rPr>
              <a:t>указывалось </a:t>
            </a:r>
            <a:r>
              <a:rPr lang="ru-RU" b="1" dirty="0">
                <a:solidFill>
                  <a:schemeClr val="tx1"/>
                </a:solidFill>
              </a:rPr>
              <a:t>на 40-й день для мальчиков и 80-й день для девочек, </a:t>
            </a:r>
            <a:r>
              <a:rPr lang="ru-RU" b="1" dirty="0" smtClean="0">
                <a:solidFill>
                  <a:schemeClr val="tx1"/>
                </a:solidFill>
              </a:rPr>
              <a:t>позже уже </a:t>
            </a:r>
            <a:r>
              <a:rPr lang="ru-RU" b="1" dirty="0">
                <a:solidFill>
                  <a:schemeClr val="tx1"/>
                </a:solidFill>
              </a:rPr>
              <a:t>не </a:t>
            </a:r>
            <a:r>
              <a:rPr lang="ru-RU" b="1" dirty="0" smtClean="0">
                <a:solidFill>
                  <a:schemeClr val="tx1"/>
                </a:solidFill>
              </a:rPr>
              <a:t>различали пол</a:t>
            </a:r>
            <a:endParaRPr lang="ru-RU" b="1" dirty="0">
              <a:solidFill>
                <a:schemeClr val="tx1"/>
              </a:solidFill>
            </a:endParaRPr>
          </a:p>
        </p:txBody>
      </p:sp>
      <p:pic>
        <p:nvPicPr>
          <p:cNvPr id="4" name="Рисунок 3"/>
          <p:cNvPicPr>
            <a:picLocks noChangeAspect="1"/>
          </p:cNvPicPr>
          <p:nvPr/>
        </p:nvPicPr>
        <p:blipFill>
          <a:blip r:embed="rId2"/>
          <a:stretch>
            <a:fillRect/>
          </a:stretch>
        </p:blipFill>
        <p:spPr>
          <a:xfrm>
            <a:off x="10503820" y="1"/>
            <a:ext cx="1688180" cy="2525086"/>
          </a:xfrm>
          <a:prstGeom prst="rect">
            <a:avLst/>
          </a:prstGeom>
        </p:spPr>
      </p:pic>
      <p:pic>
        <p:nvPicPr>
          <p:cNvPr id="5" name="Рисунок 4"/>
          <p:cNvPicPr>
            <a:picLocks noChangeAspect="1"/>
          </p:cNvPicPr>
          <p:nvPr/>
        </p:nvPicPr>
        <p:blipFill>
          <a:blip r:embed="rId3"/>
          <a:stretch>
            <a:fillRect/>
          </a:stretch>
        </p:blipFill>
        <p:spPr>
          <a:xfrm>
            <a:off x="9475587" y="2525087"/>
            <a:ext cx="2716413" cy="2359884"/>
          </a:xfrm>
          <a:prstGeom prst="rect">
            <a:avLst/>
          </a:prstGeom>
        </p:spPr>
      </p:pic>
    </p:spTree>
    <p:extLst>
      <p:ext uri="{BB962C8B-B14F-4D97-AF65-F5344CB8AC3E}">
        <p14:creationId xmlns:p14="http://schemas.microsoft.com/office/powerpoint/2010/main" val="1112703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897340"/>
          </a:xfrm>
        </p:spPr>
        <p:txBody>
          <a:bodyPr>
            <a:normAutofit/>
          </a:bodyPr>
          <a:lstStyle/>
          <a:p>
            <a:r>
              <a:rPr lang="ru-RU" sz="2800" b="1" dirty="0" smtClean="0">
                <a:solidFill>
                  <a:schemeClr val="tx1"/>
                </a:solidFill>
              </a:rPr>
              <a:t>Современные критерии </a:t>
            </a:r>
            <a:r>
              <a:rPr lang="ru-RU" sz="2800" b="1" dirty="0">
                <a:solidFill>
                  <a:schemeClr val="tx1"/>
                </a:solidFill>
              </a:rPr>
              <a:t>определения статуса плода</a:t>
            </a:r>
            <a:endParaRPr lang="ru-RU" sz="2800" b="1" dirty="0">
              <a:solidFill>
                <a:schemeClr val="bg1"/>
              </a:solidFill>
            </a:endParaRPr>
          </a:p>
        </p:txBody>
      </p:sp>
      <p:sp>
        <p:nvSpPr>
          <p:cNvPr id="3" name="Объект 2"/>
          <p:cNvSpPr>
            <a:spLocks noGrp="1"/>
          </p:cNvSpPr>
          <p:nvPr>
            <p:ph idx="1"/>
          </p:nvPr>
        </p:nvSpPr>
        <p:spPr>
          <a:xfrm>
            <a:off x="854580" y="1583140"/>
            <a:ext cx="6068276" cy="4571999"/>
          </a:xfrm>
        </p:spPr>
        <p:txBody>
          <a:bodyPr>
            <a:noAutofit/>
          </a:bodyPr>
          <a:lstStyle/>
          <a:p>
            <a:pPr marL="0" indent="0">
              <a:buNone/>
            </a:pPr>
            <a:r>
              <a:rPr lang="ru-RU" sz="2800" b="1" dirty="0" smtClean="0">
                <a:solidFill>
                  <a:schemeClr val="tx1"/>
                </a:solidFill>
              </a:rPr>
              <a:t>Особую </a:t>
            </a:r>
            <a:r>
              <a:rPr lang="ru-RU" sz="2800" b="1" dirty="0">
                <a:solidFill>
                  <a:schemeClr val="tx1"/>
                </a:solidFill>
              </a:rPr>
              <a:t>значимость </a:t>
            </a:r>
            <a:r>
              <a:rPr lang="ru-RU" sz="2800" b="1" dirty="0" smtClean="0">
                <a:solidFill>
                  <a:schemeClr val="tx1"/>
                </a:solidFill>
              </a:rPr>
              <a:t>имеют:</a:t>
            </a:r>
          </a:p>
          <a:p>
            <a:r>
              <a:rPr lang="ru-RU" sz="2800" b="1" dirty="0" smtClean="0">
                <a:solidFill>
                  <a:schemeClr val="tx1"/>
                </a:solidFill>
              </a:rPr>
              <a:t>начало сердцебиения</a:t>
            </a:r>
          </a:p>
          <a:p>
            <a:r>
              <a:rPr lang="ru-RU" sz="2800" b="1" dirty="0">
                <a:solidFill>
                  <a:schemeClr val="tx1"/>
                </a:solidFill>
              </a:rPr>
              <a:t>появления электрической активности мозга </a:t>
            </a:r>
          </a:p>
          <a:p>
            <a:r>
              <a:rPr lang="ru-RU" sz="2800" b="1" dirty="0" smtClean="0">
                <a:solidFill>
                  <a:schemeClr val="tx1"/>
                </a:solidFill>
              </a:rPr>
              <a:t>самостоятельность </a:t>
            </a:r>
            <a:r>
              <a:rPr lang="ru-RU" sz="2800" b="1" dirty="0">
                <a:solidFill>
                  <a:schemeClr val="tx1"/>
                </a:solidFill>
              </a:rPr>
              <a:t>дыхания </a:t>
            </a:r>
            <a:endParaRPr lang="ru-RU" sz="2800" b="1" dirty="0" smtClean="0">
              <a:solidFill>
                <a:schemeClr val="tx1"/>
              </a:solidFill>
            </a:endParaRPr>
          </a:p>
          <a:p>
            <a:r>
              <a:rPr lang="ru-RU" sz="2800" b="1" dirty="0" smtClean="0">
                <a:solidFill>
                  <a:schemeClr val="tx1"/>
                </a:solidFill>
              </a:rPr>
              <a:t>Один </a:t>
            </a:r>
            <a:r>
              <a:rPr lang="ru-RU" sz="2800" b="1" dirty="0">
                <a:solidFill>
                  <a:schemeClr val="tx1"/>
                </a:solidFill>
              </a:rPr>
              <a:t>из ключевых вопросов: чувствует ли плод боль?</a:t>
            </a:r>
          </a:p>
          <a:p>
            <a:endParaRPr lang="ru-RU" sz="3600" b="1" dirty="0" smtClean="0">
              <a:solidFill>
                <a:schemeClr val="tx1"/>
              </a:solidFill>
            </a:endParaRPr>
          </a:p>
        </p:txBody>
      </p:sp>
      <p:pic>
        <p:nvPicPr>
          <p:cNvPr id="5" name="Рисунок 4"/>
          <p:cNvPicPr>
            <a:picLocks noChangeAspect="1"/>
          </p:cNvPicPr>
          <p:nvPr/>
        </p:nvPicPr>
        <p:blipFill>
          <a:blip r:embed="rId2"/>
          <a:stretch>
            <a:fillRect/>
          </a:stretch>
        </p:blipFill>
        <p:spPr>
          <a:xfrm>
            <a:off x="6922856" y="1583140"/>
            <a:ext cx="5269145" cy="3596191"/>
          </a:xfrm>
          <a:prstGeom prst="rect">
            <a:avLst/>
          </a:prstGeom>
        </p:spPr>
      </p:pic>
    </p:spTree>
    <p:extLst>
      <p:ext uri="{BB962C8B-B14F-4D97-AF65-F5344CB8AC3E}">
        <p14:creationId xmlns:p14="http://schemas.microsoft.com/office/powerpoint/2010/main" val="798912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9468" y="668852"/>
            <a:ext cx="9905998" cy="1005566"/>
          </a:xfrm>
        </p:spPr>
        <p:txBody>
          <a:bodyPr>
            <a:noAutofit/>
          </a:bodyPr>
          <a:lstStyle/>
          <a:p>
            <a:r>
              <a:rPr lang="ru-RU" sz="3600" b="1">
                <a:solidFill>
                  <a:schemeClr val="tx1"/>
                </a:solidFill>
              </a:rPr>
              <a:t>Современные критерии определения статуса плода</a:t>
            </a:r>
            <a:endParaRPr lang="ru-RU" sz="3600" b="1" dirty="0">
              <a:solidFill>
                <a:schemeClr val="tx1"/>
              </a:solidFill>
            </a:endParaRPr>
          </a:p>
        </p:txBody>
      </p:sp>
      <p:sp>
        <p:nvSpPr>
          <p:cNvPr id="3" name="Объект 2"/>
          <p:cNvSpPr>
            <a:spLocks noGrp="1"/>
          </p:cNvSpPr>
          <p:nvPr>
            <p:ph idx="1"/>
          </p:nvPr>
        </p:nvSpPr>
        <p:spPr>
          <a:xfrm>
            <a:off x="864065" y="1801503"/>
            <a:ext cx="3976383" cy="4885899"/>
          </a:xfrm>
        </p:spPr>
        <p:txBody>
          <a:bodyPr/>
          <a:lstStyle/>
          <a:p>
            <a:r>
              <a:rPr lang="ru-RU" sz="2800" b="1" dirty="0" smtClean="0">
                <a:solidFill>
                  <a:schemeClr val="tx1"/>
                </a:solidFill>
              </a:rPr>
              <a:t>Приняты рекомендации </a:t>
            </a:r>
            <a:r>
              <a:rPr lang="ru-RU" sz="2800" b="1" dirty="0">
                <a:solidFill>
                  <a:schemeClr val="tx1"/>
                </a:solidFill>
              </a:rPr>
              <a:t>ВОЗ: критерии живорождения и </a:t>
            </a:r>
            <a:r>
              <a:rPr lang="ru-RU" sz="2800" b="1" dirty="0" smtClean="0">
                <a:solidFill>
                  <a:schemeClr val="tx1"/>
                </a:solidFill>
              </a:rPr>
              <a:t>мертворождения</a:t>
            </a:r>
          </a:p>
          <a:p>
            <a:r>
              <a:rPr lang="ru-RU" sz="2800" b="1" dirty="0" smtClean="0">
                <a:solidFill>
                  <a:schemeClr val="tx1"/>
                </a:solidFill>
              </a:rPr>
              <a:t>Установлена граница жизнеспособности: 22 недели </a:t>
            </a:r>
            <a:r>
              <a:rPr lang="ru-RU" sz="2800" b="1" dirty="0">
                <a:solidFill>
                  <a:schemeClr val="tx1"/>
                </a:solidFill>
              </a:rPr>
              <a:t>беременности, </a:t>
            </a:r>
            <a:r>
              <a:rPr lang="ru-RU" sz="2800" b="1" dirty="0" smtClean="0">
                <a:solidFill>
                  <a:schemeClr val="tx1"/>
                </a:solidFill>
              </a:rPr>
              <a:t>показатель </a:t>
            </a:r>
            <a:r>
              <a:rPr lang="ru-RU" sz="2800" b="1" dirty="0">
                <a:solidFill>
                  <a:schemeClr val="tx1"/>
                </a:solidFill>
              </a:rPr>
              <a:t>массы тела плода </a:t>
            </a:r>
            <a:r>
              <a:rPr lang="ru-RU" sz="2800" b="1" dirty="0" smtClean="0">
                <a:solidFill>
                  <a:schemeClr val="tx1"/>
                </a:solidFill>
              </a:rPr>
              <a:t>- 500 гр.</a:t>
            </a:r>
            <a:endParaRPr lang="ru-RU" sz="2800" b="1" dirty="0">
              <a:solidFill>
                <a:schemeClr val="tx1"/>
              </a:solidFill>
            </a:endParaRPr>
          </a:p>
          <a:p>
            <a:endParaRPr lang="ru-RU" dirty="0"/>
          </a:p>
        </p:txBody>
      </p:sp>
      <p:pic>
        <p:nvPicPr>
          <p:cNvPr id="5" name="Рисунок 4"/>
          <p:cNvPicPr>
            <a:picLocks noChangeAspect="1"/>
          </p:cNvPicPr>
          <p:nvPr/>
        </p:nvPicPr>
        <p:blipFill>
          <a:blip r:embed="rId2"/>
          <a:stretch>
            <a:fillRect/>
          </a:stretch>
        </p:blipFill>
        <p:spPr>
          <a:xfrm>
            <a:off x="4992668" y="1801503"/>
            <a:ext cx="7199331" cy="5178561"/>
          </a:xfrm>
          <a:prstGeom prst="rect">
            <a:avLst/>
          </a:prstGeom>
        </p:spPr>
      </p:pic>
    </p:spTree>
    <p:extLst>
      <p:ext uri="{BB962C8B-B14F-4D97-AF65-F5344CB8AC3E}">
        <p14:creationId xmlns:p14="http://schemas.microsoft.com/office/powerpoint/2010/main" val="253968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765495"/>
          </a:xfrm>
        </p:spPr>
        <p:txBody>
          <a:bodyPr>
            <a:normAutofit/>
          </a:bodyPr>
          <a:lstStyle/>
          <a:p>
            <a:r>
              <a:rPr lang="ru-RU" sz="2800" b="1" dirty="0" smtClean="0">
                <a:solidFill>
                  <a:schemeClr val="tx1"/>
                </a:solidFill>
              </a:rPr>
              <a:t>Противники аборта</a:t>
            </a:r>
            <a:endParaRPr lang="ru-RU" sz="2800" dirty="0"/>
          </a:p>
        </p:txBody>
      </p:sp>
      <p:sp>
        <p:nvSpPr>
          <p:cNvPr id="3" name="Объект 2"/>
          <p:cNvSpPr>
            <a:spLocks noGrp="1"/>
          </p:cNvSpPr>
          <p:nvPr>
            <p:ph idx="1"/>
          </p:nvPr>
        </p:nvSpPr>
        <p:spPr>
          <a:xfrm>
            <a:off x="746620" y="1451295"/>
            <a:ext cx="6616434" cy="4828553"/>
          </a:xfrm>
        </p:spPr>
        <p:txBody>
          <a:bodyPr>
            <a:normAutofit lnSpcReduction="10000"/>
          </a:bodyPr>
          <a:lstStyle/>
          <a:p>
            <a:r>
              <a:rPr lang="ru-RU" b="1" dirty="0">
                <a:solidFill>
                  <a:schemeClr val="tx1"/>
                </a:solidFill>
              </a:rPr>
              <a:t>ч</a:t>
            </a:r>
            <a:r>
              <a:rPr lang="ru-RU" sz="2000" b="1" dirty="0" smtClean="0">
                <a:solidFill>
                  <a:schemeClr val="tx1"/>
                </a:solidFill>
              </a:rPr>
              <a:t>еловеческий </a:t>
            </a:r>
            <a:r>
              <a:rPr lang="ru-RU" sz="2000" b="1" dirty="0">
                <a:solidFill>
                  <a:schemeClr val="tx1"/>
                </a:solidFill>
              </a:rPr>
              <a:t>эмбрион обладает </a:t>
            </a:r>
            <a:r>
              <a:rPr lang="ru-RU" sz="2000" b="1" dirty="0" smtClean="0">
                <a:solidFill>
                  <a:schemeClr val="tx1"/>
                </a:solidFill>
              </a:rPr>
              <a:t>особым </a:t>
            </a:r>
            <a:r>
              <a:rPr lang="ru-RU" sz="2000" b="1" dirty="0">
                <a:solidFill>
                  <a:schemeClr val="tx1"/>
                </a:solidFill>
              </a:rPr>
              <a:t>онтологическим статусом: </a:t>
            </a:r>
            <a:r>
              <a:rPr lang="ru-RU" sz="2000" b="1" dirty="0" smtClean="0">
                <a:solidFill>
                  <a:schemeClr val="tx1"/>
                </a:solidFill>
              </a:rPr>
              <a:t>он -"</a:t>
            </a:r>
            <a:r>
              <a:rPr lang="ru-RU" sz="2000" b="1" dirty="0">
                <a:solidFill>
                  <a:schemeClr val="tx1"/>
                </a:solidFill>
              </a:rPr>
              <a:t>потенциальный </a:t>
            </a:r>
            <a:r>
              <a:rPr lang="ru-RU" sz="2000" b="1" dirty="0" smtClean="0">
                <a:solidFill>
                  <a:schemeClr val="tx1"/>
                </a:solidFill>
              </a:rPr>
              <a:t>человек»</a:t>
            </a:r>
          </a:p>
          <a:p>
            <a:r>
              <a:rPr lang="ru-RU" sz="2000" b="1" dirty="0" smtClean="0">
                <a:solidFill>
                  <a:schemeClr val="tx1"/>
                </a:solidFill>
              </a:rPr>
              <a:t>эмбриогенез </a:t>
            </a:r>
            <a:r>
              <a:rPr lang="ru-RU" sz="2000" b="1" dirty="0">
                <a:solidFill>
                  <a:schemeClr val="tx1"/>
                </a:solidFill>
              </a:rPr>
              <a:t>- это </a:t>
            </a:r>
            <a:r>
              <a:rPr lang="ru-RU" sz="2000" b="1" dirty="0" smtClean="0">
                <a:solidFill>
                  <a:schemeClr val="tx1"/>
                </a:solidFill>
              </a:rPr>
              <a:t>становление, формирование </a:t>
            </a:r>
            <a:r>
              <a:rPr lang="ru-RU" sz="2000" b="1" dirty="0">
                <a:solidFill>
                  <a:schemeClr val="tx1"/>
                </a:solidFill>
              </a:rPr>
              <a:t>уникальной </a:t>
            </a:r>
            <a:r>
              <a:rPr lang="ru-RU" sz="2000" b="1" dirty="0" smtClean="0">
                <a:solidFill>
                  <a:schemeClr val="tx1"/>
                </a:solidFill>
              </a:rPr>
              <a:t>индивидуальности</a:t>
            </a:r>
          </a:p>
          <a:p>
            <a:r>
              <a:rPr lang="ru-RU" b="1" dirty="0" smtClean="0">
                <a:solidFill>
                  <a:schemeClr val="tx1"/>
                </a:solidFill>
              </a:rPr>
              <a:t>на </a:t>
            </a:r>
            <a:r>
              <a:rPr lang="ru-RU" b="1" dirty="0">
                <a:solidFill>
                  <a:schemeClr val="tx1"/>
                </a:solidFill>
              </a:rPr>
              <a:t>любой стадии своего развития эмбрион является носителем человеческого достоинства, соответственно любые действия по отношению к нему подлежат моральным </a:t>
            </a:r>
            <a:r>
              <a:rPr lang="ru-RU" b="1" dirty="0" smtClean="0">
                <a:solidFill>
                  <a:schemeClr val="tx1"/>
                </a:solidFill>
              </a:rPr>
              <a:t>оценкам</a:t>
            </a:r>
            <a:endParaRPr lang="ru-RU" b="1" dirty="0">
              <a:solidFill>
                <a:schemeClr val="tx1"/>
              </a:solidFill>
            </a:endParaRPr>
          </a:p>
          <a:p>
            <a:r>
              <a:rPr lang="ru-RU" b="1" dirty="0" smtClean="0">
                <a:solidFill>
                  <a:schemeClr val="tx1"/>
                </a:solidFill>
              </a:rPr>
              <a:t>эмбрион </a:t>
            </a:r>
            <a:r>
              <a:rPr lang="ru-RU" b="1" dirty="0">
                <a:solidFill>
                  <a:schemeClr val="tx1"/>
                </a:solidFill>
              </a:rPr>
              <a:t>"соучаствует" в моральных взаимоотношениях, когда становится объектом морального осмысления и рефлексии и для матери и для </a:t>
            </a:r>
            <a:r>
              <a:rPr lang="ru-RU" b="1" dirty="0" smtClean="0">
                <a:solidFill>
                  <a:schemeClr val="tx1"/>
                </a:solidFill>
              </a:rPr>
              <a:t>общества</a:t>
            </a:r>
            <a:endParaRPr lang="ru-RU" b="1" dirty="0">
              <a:solidFill>
                <a:schemeClr val="tx1"/>
              </a:solidFill>
            </a:endParaRPr>
          </a:p>
          <a:p>
            <a:r>
              <a:rPr lang="ru-RU" b="1" dirty="0">
                <a:solidFill>
                  <a:schemeClr val="tx1"/>
                </a:solidFill>
              </a:rPr>
              <a:t>Постановка проблемы в человеческой культуре о моральном статусе эмбриона уже делает его субъектом фундаментальных моральных </a:t>
            </a:r>
            <a:r>
              <a:rPr lang="ru-RU" b="1" dirty="0" smtClean="0">
                <a:solidFill>
                  <a:schemeClr val="tx1"/>
                </a:solidFill>
              </a:rPr>
              <a:t>прав</a:t>
            </a:r>
            <a:endParaRPr lang="ru-RU" dirty="0"/>
          </a:p>
          <a:p>
            <a:endParaRPr lang="ru-RU" sz="2000" b="1" dirty="0" smtClean="0">
              <a:solidFill>
                <a:schemeClr val="tx1"/>
              </a:solidFill>
            </a:endParaRPr>
          </a:p>
          <a:p>
            <a:endParaRPr lang="ru-RU" sz="2000" b="1" dirty="0" smtClean="0">
              <a:solidFill>
                <a:schemeClr val="tx1"/>
              </a:solidFill>
            </a:endParaRPr>
          </a:p>
          <a:p>
            <a:endParaRPr lang="ru-RU" sz="2000" dirty="0">
              <a:solidFill>
                <a:schemeClr val="bg1"/>
              </a:solidFill>
            </a:endParaRPr>
          </a:p>
          <a:p>
            <a:endParaRPr lang="ru-RU" dirty="0"/>
          </a:p>
        </p:txBody>
      </p:sp>
      <p:pic>
        <p:nvPicPr>
          <p:cNvPr id="4" name="Рисунок 3"/>
          <p:cNvPicPr>
            <a:picLocks noChangeAspect="1"/>
          </p:cNvPicPr>
          <p:nvPr/>
        </p:nvPicPr>
        <p:blipFill>
          <a:blip r:embed="rId2"/>
          <a:stretch>
            <a:fillRect/>
          </a:stretch>
        </p:blipFill>
        <p:spPr>
          <a:xfrm>
            <a:off x="7363054" y="1451295"/>
            <a:ext cx="4828946" cy="4527137"/>
          </a:xfrm>
          <a:prstGeom prst="rect">
            <a:avLst/>
          </a:prstGeom>
        </p:spPr>
      </p:pic>
    </p:spTree>
    <p:extLst>
      <p:ext uri="{BB962C8B-B14F-4D97-AF65-F5344CB8AC3E}">
        <p14:creationId xmlns:p14="http://schemas.microsoft.com/office/powerpoint/2010/main" val="92272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900" y="685800"/>
            <a:ext cx="8766494" cy="1485900"/>
          </a:xfrm>
        </p:spPr>
        <p:txBody>
          <a:bodyPr>
            <a:normAutofit fontScale="90000"/>
          </a:bodyPr>
          <a:lstStyle/>
          <a:p>
            <a:r>
              <a:rPr lang="ru-RU" b="1" dirty="0">
                <a:solidFill>
                  <a:schemeClr val="tx1"/>
                </a:solidFill>
              </a:rPr>
              <a:t>«</a:t>
            </a:r>
            <a:r>
              <a:rPr lang="ru-RU" sz="4000" b="1" dirty="0">
                <a:solidFill>
                  <a:schemeClr val="tx1"/>
                </a:solidFill>
              </a:rPr>
              <a:t>Основы социальной концепции Русской Православной Церкви</a:t>
            </a:r>
            <a:r>
              <a:rPr lang="ru-RU" sz="4000" b="1" dirty="0" smtClean="0">
                <a:solidFill>
                  <a:schemeClr val="tx1"/>
                </a:solidFill>
              </a:rPr>
              <a:t>», 2000г.</a:t>
            </a:r>
            <a:endParaRPr lang="ru-RU" sz="4000" b="1" dirty="0">
              <a:solidFill>
                <a:schemeClr val="tx1"/>
              </a:solidFill>
            </a:endParaRPr>
          </a:p>
        </p:txBody>
      </p:sp>
      <p:sp>
        <p:nvSpPr>
          <p:cNvPr id="3" name="Объект 2"/>
          <p:cNvSpPr>
            <a:spLocks noGrp="1"/>
          </p:cNvSpPr>
          <p:nvPr>
            <p:ph idx="1"/>
          </p:nvPr>
        </p:nvSpPr>
        <p:spPr>
          <a:xfrm>
            <a:off x="1371600" y="2286000"/>
            <a:ext cx="9601200" cy="4349692"/>
          </a:xfrm>
        </p:spPr>
        <p:txBody>
          <a:bodyPr>
            <a:normAutofit fontScale="92500" lnSpcReduction="10000"/>
          </a:bodyPr>
          <a:lstStyle/>
          <a:p>
            <a:r>
              <a:rPr lang="ru-RU" b="1" dirty="0" smtClean="0">
                <a:solidFill>
                  <a:schemeClr val="tx1"/>
                </a:solidFill>
              </a:rPr>
              <a:t>С </a:t>
            </a:r>
            <a:r>
              <a:rPr lang="ru-RU" b="1" dirty="0">
                <a:solidFill>
                  <a:schemeClr val="tx1"/>
                </a:solidFill>
              </a:rPr>
              <a:t>древнейших времен Церковь рассматривает намеренное прерывание беременности (аборт) как тяжкий грех. Канонические правила приравнивают аборт к убийству. В основе такой оценки лежит убежденность в том, что зарождение человеческого существа является даром Божиим, поэтому с момента зачатия всякое посягательство на жизнь будущей человеческой личности преступно </a:t>
            </a:r>
            <a:endParaRPr lang="ru-RU" b="1" dirty="0" smtClean="0">
              <a:solidFill>
                <a:schemeClr val="tx1"/>
              </a:solidFill>
            </a:endParaRPr>
          </a:p>
          <a:p>
            <a:r>
              <a:rPr lang="ru-RU" b="1" dirty="0">
                <a:solidFill>
                  <a:schemeClr val="tx1"/>
                </a:solidFill>
              </a:rPr>
              <a:t>Ответственность за грех убийства </a:t>
            </a:r>
            <a:r>
              <a:rPr lang="ru-RU" b="1" dirty="0" err="1">
                <a:solidFill>
                  <a:schemeClr val="tx1"/>
                </a:solidFill>
              </a:rPr>
              <a:t>нерожденного</a:t>
            </a:r>
            <a:r>
              <a:rPr lang="ru-RU" b="1" dirty="0">
                <a:solidFill>
                  <a:schemeClr val="tx1"/>
                </a:solidFill>
              </a:rPr>
              <a:t> ребенка, наряду с матерью, несет и отец, в случае его согласия на производство аборта. Если аборт совершен женой без согласия мужа, это может быть основанием для расторжения </a:t>
            </a:r>
            <a:r>
              <a:rPr lang="ru-RU" b="1" dirty="0" smtClean="0">
                <a:solidFill>
                  <a:schemeClr val="tx1"/>
                </a:solidFill>
              </a:rPr>
              <a:t>брака. </a:t>
            </a:r>
            <a:r>
              <a:rPr lang="ru-RU" b="1" dirty="0">
                <a:solidFill>
                  <a:schemeClr val="tx1"/>
                </a:solidFill>
              </a:rPr>
              <a:t>Грех ложится и на душу врача, производящего аборт. </a:t>
            </a:r>
            <a:endParaRPr lang="ru-RU" b="1" dirty="0" smtClean="0">
              <a:solidFill>
                <a:schemeClr val="tx1"/>
              </a:solidFill>
            </a:endParaRPr>
          </a:p>
          <a:p>
            <a:r>
              <a:rPr lang="ru-RU" b="1" dirty="0">
                <a:solidFill>
                  <a:schemeClr val="tx1"/>
                </a:solidFill>
              </a:rPr>
              <a:t>Православная Церковь ни при каких обстоятельствах не может дать благословение на производство аборта. Не отвергая женщин, совершивших аборт, Церковь призывает их к покаянию и к преодолению пагубных последствий греха через молитву и несение епитимии с последующим участием в спасительных Таинствах. В случаях, когда существует прямая угроза жизни матери при продолжении беременности, особенно при наличии у нее других детей, в пастырской практике рекомендуется проявлять снисхождение. </a:t>
            </a:r>
          </a:p>
        </p:txBody>
      </p:sp>
      <p:pic>
        <p:nvPicPr>
          <p:cNvPr id="4" name="Рисунок 3"/>
          <p:cNvPicPr>
            <a:picLocks noChangeAspect="1"/>
          </p:cNvPicPr>
          <p:nvPr/>
        </p:nvPicPr>
        <p:blipFill>
          <a:blip r:embed="rId2"/>
          <a:stretch>
            <a:fillRect/>
          </a:stretch>
        </p:blipFill>
        <p:spPr>
          <a:xfrm>
            <a:off x="9504382" y="71830"/>
            <a:ext cx="2687617" cy="2327421"/>
          </a:xfrm>
          <a:prstGeom prst="rect">
            <a:avLst/>
          </a:prstGeom>
        </p:spPr>
      </p:pic>
    </p:spTree>
    <p:extLst>
      <p:ext uri="{BB962C8B-B14F-4D97-AF65-F5344CB8AC3E}">
        <p14:creationId xmlns:p14="http://schemas.microsoft.com/office/powerpoint/2010/main" val="206725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799"/>
            <a:ext cx="9601200" cy="1797341"/>
          </a:xfrm>
        </p:spPr>
        <p:txBody>
          <a:bodyPr>
            <a:normAutofit fontScale="90000"/>
          </a:bodyPr>
          <a:lstStyle/>
          <a:p>
            <a:r>
              <a:rPr lang="ru-RU" b="1" dirty="0" smtClean="0">
                <a:solidFill>
                  <a:schemeClr val="tx1"/>
                </a:solidFill>
              </a:rPr>
              <a:t>Вопрос 2. </a:t>
            </a:r>
            <a:br>
              <a:rPr lang="ru-RU" b="1" dirty="0" smtClean="0">
                <a:solidFill>
                  <a:schemeClr val="tx1"/>
                </a:solidFill>
              </a:rPr>
            </a:br>
            <a:r>
              <a:rPr lang="ru-RU" b="1" dirty="0" smtClean="0">
                <a:solidFill>
                  <a:schemeClr val="tx1"/>
                </a:solidFill>
              </a:rPr>
              <a:t>Моральные </a:t>
            </a:r>
            <a:r>
              <a:rPr lang="ru-RU" b="1" dirty="0">
                <a:solidFill>
                  <a:schemeClr val="tx1"/>
                </a:solidFill>
              </a:rPr>
              <a:t>проблемы контрацепции и стерилизации </a:t>
            </a:r>
            <a:br>
              <a:rPr lang="ru-RU" b="1" dirty="0">
                <a:solidFill>
                  <a:schemeClr val="tx1"/>
                </a:solidFill>
              </a:rPr>
            </a:br>
            <a:endParaRPr lang="ru-RU" b="1" dirty="0">
              <a:solidFill>
                <a:schemeClr val="tx1"/>
              </a:solidFill>
            </a:endParaRPr>
          </a:p>
        </p:txBody>
      </p:sp>
      <p:pic>
        <p:nvPicPr>
          <p:cNvPr id="4" name="Рисунок 3"/>
          <p:cNvPicPr>
            <a:picLocks noChangeAspect="1"/>
          </p:cNvPicPr>
          <p:nvPr/>
        </p:nvPicPr>
        <p:blipFill>
          <a:blip r:embed="rId2"/>
          <a:stretch>
            <a:fillRect/>
          </a:stretch>
        </p:blipFill>
        <p:spPr>
          <a:xfrm>
            <a:off x="5576203" y="2483140"/>
            <a:ext cx="5455320" cy="3644520"/>
          </a:xfrm>
          <a:prstGeom prst="rect">
            <a:avLst/>
          </a:prstGeom>
        </p:spPr>
      </p:pic>
    </p:spTree>
    <p:extLst>
      <p:ext uri="{BB962C8B-B14F-4D97-AF65-F5344CB8AC3E}">
        <p14:creationId xmlns:p14="http://schemas.microsoft.com/office/powerpoint/2010/main" val="4047441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799"/>
            <a:ext cx="6555996" cy="3902979"/>
          </a:xfrm>
        </p:spPr>
        <p:txBody>
          <a:bodyPr>
            <a:normAutofit/>
          </a:bodyPr>
          <a:lstStyle/>
          <a:p>
            <a:r>
              <a:rPr lang="ru-RU" b="1" dirty="0" smtClean="0"/>
              <a:t>Вопрос 1.</a:t>
            </a:r>
            <a:br>
              <a:rPr lang="ru-RU" b="1" dirty="0" smtClean="0"/>
            </a:br>
            <a:r>
              <a:rPr lang="ru-RU" b="1" dirty="0" smtClean="0"/>
              <a:t>Моральные </a:t>
            </a:r>
            <a:r>
              <a:rPr lang="ru-RU" b="1" dirty="0"/>
              <a:t>проблемы искусственного прерывания беременности</a:t>
            </a:r>
            <a:endParaRPr lang="ru-RU" dirty="0"/>
          </a:p>
        </p:txBody>
      </p:sp>
      <p:pic>
        <p:nvPicPr>
          <p:cNvPr id="5" name="Объект 4"/>
          <p:cNvPicPr>
            <a:picLocks noGrp="1" noChangeAspect="1"/>
          </p:cNvPicPr>
          <p:nvPr>
            <p:ph idx="1"/>
          </p:nvPr>
        </p:nvPicPr>
        <p:blipFill>
          <a:blip r:embed="rId2"/>
          <a:stretch>
            <a:fillRect/>
          </a:stretch>
        </p:blipFill>
        <p:spPr>
          <a:xfrm>
            <a:off x="7927596" y="685799"/>
            <a:ext cx="3556933" cy="5307886"/>
          </a:xfrm>
          <a:prstGeom prst="rect">
            <a:avLst/>
          </a:prstGeom>
        </p:spPr>
      </p:pic>
    </p:spTree>
    <p:extLst>
      <p:ext uri="{BB962C8B-B14F-4D97-AF65-F5344CB8AC3E}">
        <p14:creationId xmlns:p14="http://schemas.microsoft.com/office/powerpoint/2010/main" val="2466591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10498822" cy="1050721"/>
          </a:xfrm>
        </p:spPr>
        <p:txBody>
          <a:bodyPr>
            <a:noAutofit/>
          </a:bodyPr>
          <a:lstStyle/>
          <a:p>
            <a:r>
              <a:rPr lang="ru-RU" sz="3600" b="1" dirty="0" smtClean="0">
                <a:solidFill>
                  <a:schemeClr val="tx1"/>
                </a:solidFill>
              </a:rPr>
              <a:t>Либеральный и консервативный подходы к контрацепции</a:t>
            </a:r>
            <a:endParaRPr lang="ru-RU" sz="3600" b="1" dirty="0">
              <a:solidFill>
                <a:schemeClr val="tx1"/>
              </a:solidFill>
            </a:endParaRPr>
          </a:p>
        </p:txBody>
      </p:sp>
      <p:sp>
        <p:nvSpPr>
          <p:cNvPr id="3" name="Объект 2"/>
          <p:cNvSpPr>
            <a:spLocks noGrp="1"/>
          </p:cNvSpPr>
          <p:nvPr>
            <p:ph sz="half" idx="1"/>
          </p:nvPr>
        </p:nvSpPr>
        <p:spPr>
          <a:xfrm>
            <a:off x="771788" y="2285999"/>
            <a:ext cx="4077049" cy="4433583"/>
          </a:xfrm>
        </p:spPr>
        <p:txBody>
          <a:bodyPr>
            <a:normAutofit/>
          </a:bodyPr>
          <a:lstStyle/>
          <a:p>
            <a:pPr marL="0" indent="0" algn="ctr">
              <a:buNone/>
            </a:pPr>
            <a:r>
              <a:rPr lang="ru-RU" sz="2800" b="1" u="sng" dirty="0" smtClean="0">
                <a:solidFill>
                  <a:schemeClr val="tx1"/>
                </a:solidFill>
              </a:rPr>
              <a:t>Либеральный подход</a:t>
            </a:r>
          </a:p>
          <a:p>
            <a:pPr marL="533400" indent="-533400">
              <a:buFont typeface="Wingdings" pitchFamily="2" charset="2"/>
              <a:buAutoNum type="arabicPeriod"/>
              <a:defRPr/>
            </a:pPr>
            <a:r>
              <a:rPr lang="ru-RU" b="1" dirty="0">
                <a:solidFill>
                  <a:schemeClr val="tx1"/>
                </a:solidFill>
              </a:rPr>
              <a:t>П</a:t>
            </a:r>
            <a:r>
              <a:rPr lang="ru-RU" b="1" dirty="0" smtClean="0">
                <a:solidFill>
                  <a:schemeClr val="tx1"/>
                </a:solidFill>
              </a:rPr>
              <a:t>рименение </a:t>
            </a:r>
            <a:r>
              <a:rPr lang="ru-RU" b="1" dirty="0">
                <a:solidFill>
                  <a:schemeClr val="tx1"/>
                </a:solidFill>
              </a:rPr>
              <a:t>контрацепции снижает количество </a:t>
            </a:r>
            <a:r>
              <a:rPr lang="ru-RU" b="1" dirty="0" smtClean="0">
                <a:solidFill>
                  <a:schemeClr val="tx1"/>
                </a:solidFill>
              </a:rPr>
              <a:t>абортов</a:t>
            </a:r>
          </a:p>
          <a:p>
            <a:pPr marL="533400" indent="-533400">
              <a:buFont typeface="Wingdings" pitchFamily="2" charset="2"/>
              <a:buAutoNum type="arabicPeriod"/>
              <a:defRPr/>
            </a:pPr>
            <a:r>
              <a:rPr lang="ru-RU" b="1" dirty="0" smtClean="0">
                <a:solidFill>
                  <a:schemeClr val="tx1"/>
                </a:solidFill>
              </a:rPr>
              <a:t>Осознанное планирование семьи и репродукции</a:t>
            </a:r>
          </a:p>
          <a:p>
            <a:pPr marL="533400" indent="-533400">
              <a:buFont typeface="Wingdings" pitchFamily="2" charset="2"/>
              <a:buAutoNum type="arabicPeriod"/>
              <a:defRPr/>
            </a:pPr>
            <a:r>
              <a:rPr lang="ru-RU" b="1" dirty="0" smtClean="0">
                <a:solidFill>
                  <a:schemeClr val="tx1"/>
                </a:solidFill>
              </a:rPr>
              <a:t>Защита от заболеваний передающихся половым путем</a:t>
            </a:r>
          </a:p>
          <a:p>
            <a:pPr marL="533400" indent="-533400">
              <a:buFont typeface="Wingdings" pitchFamily="2" charset="2"/>
              <a:buAutoNum type="arabicPeriod"/>
              <a:defRPr/>
            </a:pPr>
            <a:endParaRPr lang="ru-RU" dirty="0"/>
          </a:p>
        </p:txBody>
      </p:sp>
      <p:sp>
        <p:nvSpPr>
          <p:cNvPr id="4" name="Объект 3"/>
          <p:cNvSpPr>
            <a:spLocks noGrp="1"/>
          </p:cNvSpPr>
          <p:nvPr>
            <p:ph sz="half" idx="2"/>
          </p:nvPr>
        </p:nvSpPr>
        <p:spPr>
          <a:xfrm>
            <a:off x="8061819" y="2285999"/>
            <a:ext cx="4035105" cy="3581401"/>
          </a:xfrm>
        </p:spPr>
        <p:txBody>
          <a:bodyPr>
            <a:normAutofit/>
          </a:bodyPr>
          <a:lstStyle/>
          <a:p>
            <a:pPr marL="0" indent="0" algn="ctr">
              <a:buNone/>
            </a:pPr>
            <a:r>
              <a:rPr lang="ru-RU" sz="2800" b="1" u="sng" dirty="0" smtClean="0">
                <a:solidFill>
                  <a:schemeClr val="tx1"/>
                </a:solidFill>
              </a:rPr>
              <a:t>Консервативный</a:t>
            </a:r>
            <a:r>
              <a:rPr lang="ru-RU" sz="2800" b="1" u="sng" dirty="0">
                <a:solidFill>
                  <a:schemeClr val="tx1"/>
                </a:solidFill>
              </a:rPr>
              <a:t> </a:t>
            </a:r>
            <a:r>
              <a:rPr lang="ru-RU" sz="2800" b="1" u="sng" dirty="0" smtClean="0">
                <a:solidFill>
                  <a:schemeClr val="tx1"/>
                </a:solidFill>
              </a:rPr>
              <a:t>подход</a:t>
            </a:r>
          </a:p>
          <a:p>
            <a:pPr marL="533400" indent="-533400">
              <a:buFont typeface="Wingdings" pitchFamily="2" charset="2"/>
              <a:buAutoNum type="arabicPeriod"/>
              <a:defRPr/>
            </a:pPr>
            <a:r>
              <a:rPr lang="ru-RU" altLang="ru-RU" b="1" dirty="0" smtClean="0">
                <a:solidFill>
                  <a:schemeClr val="tx1"/>
                </a:solidFill>
              </a:rPr>
              <a:t>Одна из причин </a:t>
            </a:r>
            <a:r>
              <a:rPr lang="ru-RU" b="1" dirty="0" smtClean="0">
                <a:solidFill>
                  <a:schemeClr val="tx1"/>
                </a:solidFill>
              </a:rPr>
              <a:t>"сексуальной </a:t>
            </a:r>
            <a:r>
              <a:rPr lang="ru-RU" b="1" dirty="0">
                <a:solidFill>
                  <a:schemeClr val="tx1"/>
                </a:solidFill>
              </a:rPr>
              <a:t>революции</a:t>
            </a:r>
            <a:r>
              <a:rPr lang="ru-RU" b="1" dirty="0" smtClean="0">
                <a:solidFill>
                  <a:schemeClr val="tx1"/>
                </a:solidFill>
              </a:rPr>
              <a:t>" середины </a:t>
            </a:r>
            <a:r>
              <a:rPr lang="ru-RU" b="1" dirty="0">
                <a:solidFill>
                  <a:schemeClr val="tx1"/>
                </a:solidFill>
              </a:rPr>
              <a:t>XX </a:t>
            </a:r>
            <a:r>
              <a:rPr lang="ru-RU" b="1" dirty="0" smtClean="0">
                <a:solidFill>
                  <a:schemeClr val="tx1"/>
                </a:solidFill>
              </a:rPr>
              <a:t>века, способствует </a:t>
            </a:r>
            <a:r>
              <a:rPr lang="ru-RU" b="1" dirty="0">
                <a:solidFill>
                  <a:schemeClr val="tx1"/>
                </a:solidFill>
              </a:rPr>
              <a:t>блуду и </a:t>
            </a:r>
            <a:r>
              <a:rPr lang="ru-RU" b="1" dirty="0" smtClean="0">
                <a:solidFill>
                  <a:schemeClr val="tx1"/>
                </a:solidFill>
              </a:rPr>
              <a:t>прелюбодеянию</a:t>
            </a:r>
          </a:p>
          <a:p>
            <a:pPr marL="533400" indent="-533400">
              <a:buFont typeface="Wingdings" pitchFamily="2" charset="2"/>
              <a:buAutoNum type="arabicPeriod"/>
              <a:defRPr/>
            </a:pPr>
            <a:r>
              <a:rPr lang="ru-RU" b="1" dirty="0" smtClean="0">
                <a:solidFill>
                  <a:schemeClr val="tx1"/>
                </a:solidFill>
              </a:rPr>
              <a:t>Изменение социальной роли женщины</a:t>
            </a:r>
          </a:p>
          <a:p>
            <a:pPr marL="533400" indent="-533400">
              <a:buFont typeface="Wingdings" pitchFamily="2" charset="2"/>
              <a:buAutoNum type="arabicPeriod"/>
              <a:defRPr/>
            </a:pPr>
            <a:r>
              <a:rPr lang="ru-RU" b="1" dirty="0" smtClean="0">
                <a:solidFill>
                  <a:schemeClr val="tx1"/>
                </a:solidFill>
              </a:rPr>
              <a:t>Отрицательное влияние на демографию</a:t>
            </a:r>
            <a:endParaRPr lang="ru-RU" b="1" dirty="0">
              <a:solidFill>
                <a:schemeClr val="tx1"/>
              </a:solidFill>
            </a:endParaRPr>
          </a:p>
        </p:txBody>
      </p:sp>
      <p:pic>
        <p:nvPicPr>
          <p:cNvPr id="8" name="Рисунок 7"/>
          <p:cNvPicPr>
            <a:picLocks noChangeAspect="1"/>
          </p:cNvPicPr>
          <p:nvPr/>
        </p:nvPicPr>
        <p:blipFill>
          <a:blip r:embed="rId2"/>
          <a:stretch>
            <a:fillRect/>
          </a:stretch>
        </p:blipFill>
        <p:spPr>
          <a:xfrm>
            <a:off x="4501950" y="4193316"/>
            <a:ext cx="3434034" cy="2526266"/>
          </a:xfrm>
          <a:prstGeom prst="rect">
            <a:avLst/>
          </a:prstGeom>
        </p:spPr>
      </p:pic>
    </p:spTree>
    <p:extLst>
      <p:ext uri="{BB962C8B-B14F-4D97-AF65-F5344CB8AC3E}">
        <p14:creationId xmlns:p14="http://schemas.microsoft.com/office/powerpoint/2010/main" val="2686193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tx1"/>
                </a:solidFill>
              </a:rPr>
              <a:t>Консервативная позиция</a:t>
            </a:r>
            <a:endParaRPr lang="ru-RU" dirty="0">
              <a:solidFill>
                <a:schemeClr val="tx1"/>
              </a:solidFill>
            </a:endParaRPr>
          </a:p>
        </p:txBody>
      </p:sp>
      <p:sp>
        <p:nvSpPr>
          <p:cNvPr id="3" name="Объект 2"/>
          <p:cNvSpPr>
            <a:spLocks noGrp="1"/>
          </p:cNvSpPr>
          <p:nvPr>
            <p:ph idx="1"/>
          </p:nvPr>
        </p:nvSpPr>
        <p:spPr>
          <a:xfrm>
            <a:off x="1371600" y="2286000"/>
            <a:ext cx="6539218" cy="3581400"/>
          </a:xfrm>
        </p:spPr>
        <p:txBody>
          <a:bodyPr/>
          <a:lstStyle/>
          <a:p>
            <a:r>
              <a:rPr lang="ru-RU" sz="2800" b="1" dirty="0" smtClean="0">
                <a:solidFill>
                  <a:schemeClr val="tx1"/>
                </a:solidFill>
              </a:rPr>
              <a:t>Разделяют контрацепцию на абортивную</a:t>
            </a:r>
            <a:r>
              <a:rPr lang="ru-RU" sz="2800" b="1" dirty="0">
                <a:solidFill>
                  <a:schemeClr val="tx1"/>
                </a:solidFill>
              </a:rPr>
              <a:t> (гормональные </a:t>
            </a:r>
            <a:r>
              <a:rPr lang="ru-RU" sz="2800" b="1" dirty="0" smtClean="0">
                <a:solidFill>
                  <a:schemeClr val="tx1"/>
                </a:solidFill>
              </a:rPr>
              <a:t>препараты) и не абортивную (барьерные способы)</a:t>
            </a:r>
            <a:endParaRPr lang="ru-RU" sz="2800" b="1" dirty="0">
              <a:solidFill>
                <a:schemeClr val="tx1"/>
              </a:solidFill>
            </a:endParaRPr>
          </a:p>
        </p:txBody>
      </p:sp>
      <p:pic>
        <p:nvPicPr>
          <p:cNvPr id="4" name="Рисунок 3"/>
          <p:cNvPicPr>
            <a:picLocks noChangeAspect="1"/>
          </p:cNvPicPr>
          <p:nvPr/>
        </p:nvPicPr>
        <p:blipFill>
          <a:blip r:embed="rId2"/>
          <a:stretch>
            <a:fillRect/>
          </a:stretch>
        </p:blipFill>
        <p:spPr>
          <a:xfrm>
            <a:off x="8215631" y="595225"/>
            <a:ext cx="3763674" cy="5117678"/>
          </a:xfrm>
          <a:prstGeom prst="rect">
            <a:avLst/>
          </a:prstGeom>
        </p:spPr>
      </p:pic>
    </p:spTree>
    <p:extLst>
      <p:ext uri="{BB962C8B-B14F-4D97-AF65-F5344CB8AC3E}">
        <p14:creationId xmlns:p14="http://schemas.microsoft.com/office/powerpoint/2010/main" val="952104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7284010" cy="1485900"/>
          </a:xfrm>
        </p:spPr>
        <p:txBody>
          <a:bodyPr>
            <a:normAutofit/>
          </a:bodyPr>
          <a:lstStyle/>
          <a:p>
            <a:r>
              <a:rPr lang="ru-RU" sz="2800" b="1" dirty="0">
                <a:solidFill>
                  <a:schemeClr val="tx1"/>
                </a:solidFill>
              </a:rPr>
              <a:t>«Основы социальной концепции Русской Православной Церкви», 2000г.</a:t>
            </a:r>
          </a:p>
        </p:txBody>
      </p:sp>
      <p:sp>
        <p:nvSpPr>
          <p:cNvPr id="3" name="Объект 2"/>
          <p:cNvSpPr>
            <a:spLocks noGrp="1"/>
          </p:cNvSpPr>
          <p:nvPr>
            <p:ph idx="1"/>
          </p:nvPr>
        </p:nvSpPr>
        <p:spPr>
          <a:xfrm>
            <a:off x="822122" y="2286000"/>
            <a:ext cx="8447714" cy="4483916"/>
          </a:xfrm>
        </p:spPr>
        <p:txBody>
          <a:bodyPr>
            <a:normAutofit/>
          </a:bodyPr>
          <a:lstStyle/>
          <a:p>
            <a:r>
              <a:rPr lang="ru-RU" b="1" dirty="0">
                <a:solidFill>
                  <a:schemeClr val="tx1"/>
                </a:solidFill>
              </a:rPr>
              <a:t>н</a:t>
            </a:r>
            <a:r>
              <a:rPr lang="ru-RU" b="1" dirty="0" smtClean="0">
                <a:solidFill>
                  <a:schemeClr val="tx1"/>
                </a:solidFill>
              </a:rPr>
              <a:t>екоторые </a:t>
            </a:r>
            <a:r>
              <a:rPr lang="ru-RU" b="1" dirty="0">
                <a:solidFill>
                  <a:schemeClr val="tx1"/>
                </a:solidFill>
              </a:rPr>
              <a:t>из противозачаточных средств фактически обладают абортивным действием, искусственно прерывая на самых ранних стадиях жизнь эмбриона, а посему к их употреблению применимы суждения, относящиеся к </a:t>
            </a:r>
            <a:r>
              <a:rPr lang="ru-RU" b="1" dirty="0" smtClean="0">
                <a:solidFill>
                  <a:schemeClr val="tx1"/>
                </a:solidFill>
              </a:rPr>
              <a:t>аборту</a:t>
            </a:r>
          </a:p>
          <a:p>
            <a:r>
              <a:rPr lang="ru-RU" b="1" dirty="0" smtClean="0">
                <a:solidFill>
                  <a:schemeClr val="tx1"/>
                </a:solidFill>
              </a:rPr>
              <a:t>христианским </a:t>
            </a:r>
            <a:r>
              <a:rPr lang="ru-RU" b="1" dirty="0">
                <a:solidFill>
                  <a:schemeClr val="tx1"/>
                </a:solidFill>
              </a:rPr>
              <a:t>супругам следует помнить, что продолжение человеческого рода является одной из основных целей </a:t>
            </a:r>
            <a:r>
              <a:rPr lang="ru-RU" b="1" dirty="0" err="1">
                <a:solidFill>
                  <a:schemeClr val="tx1"/>
                </a:solidFill>
              </a:rPr>
              <a:t>богоустановленного</a:t>
            </a:r>
            <a:r>
              <a:rPr lang="ru-RU" b="1" dirty="0">
                <a:solidFill>
                  <a:schemeClr val="tx1"/>
                </a:solidFill>
              </a:rPr>
              <a:t> брачного </a:t>
            </a:r>
            <a:r>
              <a:rPr lang="ru-RU" b="1" dirty="0" smtClean="0">
                <a:solidFill>
                  <a:schemeClr val="tx1"/>
                </a:solidFill>
              </a:rPr>
              <a:t>союза</a:t>
            </a:r>
          </a:p>
          <a:p>
            <a:r>
              <a:rPr lang="ru-RU" b="1" dirty="0">
                <a:solidFill>
                  <a:schemeClr val="tx1"/>
                </a:solidFill>
              </a:rPr>
              <a:t>н</a:t>
            </a:r>
            <a:r>
              <a:rPr lang="ru-RU" b="1" dirty="0" smtClean="0">
                <a:solidFill>
                  <a:schemeClr val="tx1"/>
                </a:solidFill>
              </a:rPr>
              <a:t>амеренный </a:t>
            </a:r>
            <a:r>
              <a:rPr lang="ru-RU" b="1" dirty="0">
                <a:solidFill>
                  <a:schemeClr val="tx1"/>
                </a:solidFill>
              </a:rPr>
              <a:t>отказ от рождения детей из эгоистических побуждений обесценивает брак и является несомненным грехом. </a:t>
            </a:r>
          </a:p>
          <a:p>
            <a:r>
              <a:rPr lang="ru-RU" b="1" dirty="0">
                <a:solidFill>
                  <a:schemeClr val="tx1"/>
                </a:solidFill>
              </a:rPr>
              <a:t>в</a:t>
            </a:r>
            <a:r>
              <a:rPr lang="ru-RU" b="1" dirty="0" smtClean="0">
                <a:solidFill>
                  <a:schemeClr val="tx1"/>
                </a:solidFill>
              </a:rPr>
              <a:t>месте </a:t>
            </a:r>
            <a:r>
              <a:rPr lang="ru-RU" b="1" dirty="0">
                <a:solidFill>
                  <a:schemeClr val="tx1"/>
                </a:solidFill>
              </a:rPr>
              <a:t>с тем супруги несут ответственность перед Богом за полноценное воспитание </a:t>
            </a:r>
            <a:r>
              <a:rPr lang="ru-RU" b="1" dirty="0" smtClean="0">
                <a:solidFill>
                  <a:schemeClr val="tx1"/>
                </a:solidFill>
              </a:rPr>
              <a:t>детей</a:t>
            </a:r>
          </a:p>
          <a:p>
            <a:r>
              <a:rPr lang="ru-RU" b="1" dirty="0">
                <a:solidFill>
                  <a:schemeClr val="tx1"/>
                </a:solidFill>
              </a:rPr>
              <a:t>о</a:t>
            </a:r>
            <a:r>
              <a:rPr lang="ru-RU" b="1" dirty="0" smtClean="0">
                <a:solidFill>
                  <a:schemeClr val="tx1"/>
                </a:solidFill>
              </a:rPr>
              <a:t>дним </a:t>
            </a:r>
            <a:r>
              <a:rPr lang="ru-RU" b="1" dirty="0">
                <a:solidFill>
                  <a:schemeClr val="tx1"/>
                </a:solidFill>
              </a:rPr>
              <a:t>из путей реализации ответственного отношения к их рождению является воздержание от половых отношений на определенное время. </a:t>
            </a:r>
          </a:p>
        </p:txBody>
      </p:sp>
      <p:pic>
        <p:nvPicPr>
          <p:cNvPr id="4" name="Рисунок 3"/>
          <p:cNvPicPr>
            <a:picLocks noChangeAspect="1"/>
          </p:cNvPicPr>
          <p:nvPr/>
        </p:nvPicPr>
        <p:blipFill>
          <a:blip r:embed="rId2"/>
          <a:stretch>
            <a:fillRect/>
          </a:stretch>
        </p:blipFill>
        <p:spPr>
          <a:xfrm>
            <a:off x="8655610" y="59422"/>
            <a:ext cx="3536390" cy="2650222"/>
          </a:xfrm>
          <a:prstGeom prst="rect">
            <a:avLst/>
          </a:prstGeom>
        </p:spPr>
      </p:pic>
    </p:spTree>
    <p:extLst>
      <p:ext uri="{BB962C8B-B14F-4D97-AF65-F5344CB8AC3E}">
        <p14:creationId xmlns:p14="http://schemas.microsoft.com/office/powerpoint/2010/main" val="2421259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866163"/>
          </a:xfrm>
        </p:spPr>
        <p:txBody>
          <a:bodyPr>
            <a:normAutofit/>
          </a:bodyPr>
          <a:lstStyle/>
          <a:p>
            <a:r>
              <a:rPr lang="ru-RU" sz="4000" b="1" dirty="0" smtClean="0">
                <a:solidFill>
                  <a:schemeClr val="tx1"/>
                </a:solidFill>
              </a:rPr>
              <a:t>Стерилизация</a:t>
            </a:r>
            <a:endParaRPr lang="ru-RU" sz="4000" b="1" dirty="0">
              <a:solidFill>
                <a:schemeClr val="tx1"/>
              </a:solidFill>
            </a:endParaRPr>
          </a:p>
        </p:txBody>
      </p:sp>
      <p:sp>
        <p:nvSpPr>
          <p:cNvPr id="3" name="Объект 2"/>
          <p:cNvSpPr>
            <a:spLocks noGrp="1"/>
          </p:cNvSpPr>
          <p:nvPr>
            <p:ph idx="1"/>
          </p:nvPr>
        </p:nvSpPr>
        <p:spPr>
          <a:xfrm>
            <a:off x="780176" y="2249487"/>
            <a:ext cx="10192624" cy="3987540"/>
          </a:xfrm>
        </p:spPr>
        <p:txBody>
          <a:bodyPr>
            <a:normAutofit/>
          </a:bodyPr>
          <a:lstStyle/>
          <a:p>
            <a:pPr marL="0" indent="0">
              <a:buNone/>
            </a:pPr>
            <a:r>
              <a:rPr lang="ru-RU" b="1" dirty="0">
                <a:solidFill>
                  <a:schemeClr val="tx1"/>
                </a:solidFill>
              </a:rPr>
              <a:t/>
            </a:r>
            <a:br>
              <a:rPr lang="ru-RU" b="1" dirty="0">
                <a:solidFill>
                  <a:schemeClr val="tx1"/>
                </a:solidFill>
              </a:rPr>
            </a:br>
            <a:r>
              <a:rPr lang="ru-RU" b="1" dirty="0">
                <a:solidFill>
                  <a:schemeClr val="tx1"/>
                </a:solidFill>
              </a:rPr>
              <a:t>Федеральный закон от 21.11.2011 N 323-ФЗ </a:t>
            </a:r>
            <a:r>
              <a:rPr lang="ru-RU" b="1" dirty="0" smtClean="0">
                <a:solidFill>
                  <a:schemeClr val="tx1"/>
                </a:solidFill>
              </a:rPr>
              <a:t>"Об </a:t>
            </a:r>
            <a:r>
              <a:rPr lang="ru-RU" b="1" dirty="0">
                <a:solidFill>
                  <a:schemeClr val="tx1"/>
                </a:solidFill>
              </a:rPr>
              <a:t>основах охраны здоровья граждан в Российской </a:t>
            </a:r>
            <a:r>
              <a:rPr lang="ru-RU" b="1" dirty="0" smtClean="0">
                <a:solidFill>
                  <a:schemeClr val="tx1"/>
                </a:solidFill>
              </a:rPr>
              <a:t>Федерации»</a:t>
            </a:r>
          </a:p>
          <a:p>
            <a:pPr marL="0" indent="0">
              <a:buNone/>
            </a:pPr>
            <a:r>
              <a:rPr lang="ru-RU" b="1" dirty="0">
                <a:solidFill>
                  <a:schemeClr val="tx1"/>
                </a:solidFill>
              </a:rPr>
              <a:t> Статья 57. Медицинская </a:t>
            </a:r>
            <a:r>
              <a:rPr lang="ru-RU" b="1" dirty="0" smtClean="0">
                <a:solidFill>
                  <a:schemeClr val="tx1"/>
                </a:solidFill>
              </a:rPr>
              <a:t>стерилизация</a:t>
            </a:r>
            <a:r>
              <a:rPr lang="ru-RU" b="1" dirty="0">
                <a:solidFill>
                  <a:schemeClr val="tx1"/>
                </a:solidFill>
              </a:rPr>
              <a:t> </a:t>
            </a:r>
          </a:p>
          <a:p>
            <a:pPr marL="0" indent="0">
              <a:buNone/>
            </a:pPr>
            <a:r>
              <a:rPr lang="ru-RU" b="1" dirty="0" smtClean="0">
                <a:solidFill>
                  <a:schemeClr val="tx1"/>
                </a:solidFill>
              </a:rPr>
              <a:t>Медицинская </a:t>
            </a:r>
            <a:r>
              <a:rPr lang="ru-RU" b="1" dirty="0">
                <a:solidFill>
                  <a:schemeClr val="tx1"/>
                </a:solidFill>
              </a:rPr>
              <a:t>стерилизация как специальное медицинское вмешательство в целях лишения человека способности к воспроизводству потомства или как метод контрацепции может быть проведена только по письменному заявлению гражданина в возрасте старше тридцати пяти лет или гражданина, имеющего не менее двух детей, а при наличии медицинских показаний и информированного добровольного согласия гражданина - независимо от возраста и наличия детей.</a:t>
            </a:r>
          </a:p>
        </p:txBody>
      </p:sp>
      <p:pic>
        <p:nvPicPr>
          <p:cNvPr id="4" name="Рисунок 3"/>
          <p:cNvPicPr>
            <a:picLocks noChangeAspect="1"/>
          </p:cNvPicPr>
          <p:nvPr/>
        </p:nvPicPr>
        <p:blipFill>
          <a:blip r:embed="rId2"/>
          <a:stretch>
            <a:fillRect/>
          </a:stretch>
        </p:blipFill>
        <p:spPr>
          <a:xfrm>
            <a:off x="7818538" y="1"/>
            <a:ext cx="4373461" cy="2460072"/>
          </a:xfrm>
          <a:prstGeom prst="rect">
            <a:avLst/>
          </a:prstGeom>
        </p:spPr>
      </p:pic>
    </p:spTree>
    <p:extLst>
      <p:ext uri="{BB962C8B-B14F-4D97-AF65-F5344CB8AC3E}">
        <p14:creationId xmlns:p14="http://schemas.microsoft.com/office/powerpoint/2010/main" val="878087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1906398"/>
          </a:xfrm>
        </p:spPr>
        <p:txBody>
          <a:bodyPr>
            <a:normAutofit fontScale="90000"/>
          </a:bodyPr>
          <a:lstStyle/>
          <a:p>
            <a:r>
              <a:rPr lang="ru-RU" b="1" dirty="0" smtClean="0">
                <a:solidFill>
                  <a:schemeClr val="tx1"/>
                </a:solidFill>
              </a:rPr>
              <a:t>Вопрос 3.</a:t>
            </a:r>
            <a:br>
              <a:rPr lang="ru-RU" b="1" dirty="0" smtClean="0">
                <a:solidFill>
                  <a:schemeClr val="tx1"/>
                </a:solidFill>
              </a:rPr>
            </a:br>
            <a:r>
              <a:rPr lang="ru-RU" b="1" dirty="0" smtClean="0">
                <a:solidFill>
                  <a:schemeClr val="tx1"/>
                </a:solidFill>
              </a:rPr>
              <a:t>Моральные </a:t>
            </a:r>
            <a:r>
              <a:rPr lang="ru-RU" b="1" dirty="0">
                <a:solidFill>
                  <a:schemeClr val="tx1"/>
                </a:solidFill>
              </a:rPr>
              <a:t>проблемы вспомогательных репродуктивных технологий</a:t>
            </a:r>
            <a:br>
              <a:rPr lang="ru-RU" b="1" dirty="0">
                <a:solidFill>
                  <a:schemeClr val="tx1"/>
                </a:solidFill>
              </a:rPr>
            </a:br>
            <a:endParaRPr lang="ru-RU" dirty="0"/>
          </a:p>
        </p:txBody>
      </p:sp>
      <p:pic>
        <p:nvPicPr>
          <p:cNvPr id="3" name="Рисунок 2"/>
          <p:cNvPicPr>
            <a:picLocks noChangeAspect="1"/>
          </p:cNvPicPr>
          <p:nvPr/>
        </p:nvPicPr>
        <p:blipFill>
          <a:blip r:embed="rId2"/>
          <a:stretch>
            <a:fillRect/>
          </a:stretch>
        </p:blipFill>
        <p:spPr>
          <a:xfrm>
            <a:off x="4957893" y="2504812"/>
            <a:ext cx="6362001" cy="3976251"/>
          </a:xfrm>
          <a:prstGeom prst="rect">
            <a:avLst/>
          </a:prstGeom>
        </p:spPr>
      </p:pic>
    </p:spTree>
    <p:extLst>
      <p:ext uri="{BB962C8B-B14F-4D97-AF65-F5344CB8AC3E}">
        <p14:creationId xmlns:p14="http://schemas.microsoft.com/office/powerpoint/2010/main" val="4293382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234892"/>
            <a:ext cx="9089472" cy="1325460"/>
          </a:xfrm>
        </p:spPr>
        <p:txBody>
          <a:bodyPr>
            <a:normAutofit fontScale="90000"/>
          </a:bodyPr>
          <a:lstStyle/>
          <a:p>
            <a:pPr marL="0" indent="0"/>
            <a:r>
              <a:rPr lang="ru-RU" sz="3200" b="1" dirty="0">
                <a:solidFill>
                  <a:schemeClr val="tx1"/>
                </a:solidFill>
              </a:rPr>
              <a:t>Федеральный закон от 21.11.2011 N 323-ФЗ "Об основах охраны здоровья граждан в Российской Федерации»</a:t>
            </a:r>
          </a:p>
        </p:txBody>
      </p:sp>
      <p:sp>
        <p:nvSpPr>
          <p:cNvPr id="3" name="Объект 2"/>
          <p:cNvSpPr>
            <a:spLocks noGrp="1"/>
          </p:cNvSpPr>
          <p:nvPr>
            <p:ph idx="1"/>
          </p:nvPr>
        </p:nvSpPr>
        <p:spPr>
          <a:xfrm>
            <a:off x="704675" y="1442906"/>
            <a:ext cx="11487325" cy="5415094"/>
          </a:xfrm>
        </p:spPr>
        <p:txBody>
          <a:bodyPr>
            <a:normAutofit/>
          </a:bodyPr>
          <a:lstStyle/>
          <a:p>
            <a:pPr marL="0" indent="0">
              <a:buNone/>
            </a:pPr>
            <a:r>
              <a:rPr lang="ru-RU" b="1" dirty="0">
                <a:solidFill>
                  <a:schemeClr val="tx1"/>
                </a:solidFill>
              </a:rPr>
              <a:t>Статья 55. Применение вспомогательных репродуктивных </a:t>
            </a:r>
            <a:r>
              <a:rPr lang="ru-RU" b="1" dirty="0" smtClean="0">
                <a:solidFill>
                  <a:schemeClr val="tx1"/>
                </a:solidFill>
              </a:rPr>
              <a:t>технологий</a:t>
            </a:r>
          </a:p>
          <a:p>
            <a:r>
              <a:rPr lang="ru-RU" b="1" dirty="0">
                <a:solidFill>
                  <a:schemeClr val="tx1"/>
                </a:solidFill>
              </a:rPr>
              <a:t>Вспомогательные репродуктивные технологии представляют собой методы лечения бесплодия, при применении которых отдельные или все этапы зачатия и раннего развития эмбрионов осуществляются вне материнского организма (в том числе с использованием донорских и (или) </a:t>
            </a:r>
            <a:r>
              <a:rPr lang="ru-RU" b="1" dirty="0" err="1">
                <a:solidFill>
                  <a:schemeClr val="tx1"/>
                </a:solidFill>
              </a:rPr>
              <a:t>криоконсервированных</a:t>
            </a:r>
            <a:r>
              <a:rPr lang="ru-RU" b="1" dirty="0">
                <a:solidFill>
                  <a:schemeClr val="tx1"/>
                </a:solidFill>
              </a:rPr>
              <a:t> половых клеток, тканей репродуктивных органов и эмбрионов, а также суррогатного материнства</a:t>
            </a:r>
            <a:r>
              <a:rPr lang="ru-RU" b="1" dirty="0" smtClean="0">
                <a:solidFill>
                  <a:schemeClr val="tx1"/>
                </a:solidFill>
              </a:rPr>
              <a:t>)</a:t>
            </a:r>
          </a:p>
          <a:p>
            <a:r>
              <a:rPr lang="ru-RU" b="1" dirty="0">
                <a:solidFill>
                  <a:schemeClr val="tx1"/>
                </a:solidFill>
              </a:rPr>
              <a:t>Мужчина и женщина, как состоящие, так и не состоящие в браке, имеют право на применение вспомогательных репродуктивных технологий при наличии обоюдного информированного добровольного согласия на медицинское вмешательство. Одинокая женщина также имеет право на применение вспомогательных репродуктивных технологий при наличии ее информированного добровольного согласия на медицинское </a:t>
            </a:r>
            <a:r>
              <a:rPr lang="ru-RU" b="1" dirty="0" smtClean="0">
                <a:solidFill>
                  <a:schemeClr val="tx1"/>
                </a:solidFill>
              </a:rPr>
              <a:t>вмешательство</a:t>
            </a:r>
          </a:p>
          <a:p>
            <a:r>
              <a:rPr lang="ru-RU" b="1" dirty="0">
                <a:solidFill>
                  <a:schemeClr val="tx1"/>
                </a:solidFill>
              </a:rPr>
              <a:t>Граждане имеют право на </a:t>
            </a:r>
            <a:r>
              <a:rPr lang="ru-RU" b="1" dirty="0" err="1">
                <a:solidFill>
                  <a:schemeClr val="tx1"/>
                </a:solidFill>
              </a:rPr>
              <a:t>криоконсервацию</a:t>
            </a:r>
            <a:r>
              <a:rPr lang="ru-RU" b="1" dirty="0">
                <a:solidFill>
                  <a:schemeClr val="tx1"/>
                </a:solidFill>
              </a:rPr>
              <a:t> и хранение своих половых клеток, тканей репродуктивных органов и </a:t>
            </a:r>
            <a:r>
              <a:rPr lang="ru-RU" b="1" dirty="0" smtClean="0">
                <a:solidFill>
                  <a:schemeClr val="tx1"/>
                </a:solidFill>
              </a:rPr>
              <a:t>эмбрионов</a:t>
            </a:r>
          </a:p>
          <a:p>
            <a:r>
              <a:rPr lang="ru-RU" b="1" dirty="0">
                <a:solidFill>
                  <a:schemeClr val="tx1"/>
                </a:solidFill>
              </a:rPr>
              <a:t>Быть донорами половых клеток имеют право граждане в возрасте от восемнадцати до тридцати пяти лет, физически и психически здоровые, прошедшие медико-генетическое обследование</a:t>
            </a:r>
          </a:p>
        </p:txBody>
      </p:sp>
      <p:pic>
        <p:nvPicPr>
          <p:cNvPr id="4" name="Рисунок 3"/>
          <p:cNvPicPr>
            <a:picLocks noChangeAspect="1"/>
          </p:cNvPicPr>
          <p:nvPr/>
        </p:nvPicPr>
        <p:blipFill>
          <a:blip r:embed="rId2"/>
          <a:stretch>
            <a:fillRect/>
          </a:stretch>
        </p:blipFill>
        <p:spPr>
          <a:xfrm>
            <a:off x="10897299" y="0"/>
            <a:ext cx="1294701" cy="1912847"/>
          </a:xfrm>
          <a:prstGeom prst="rect">
            <a:avLst/>
          </a:prstGeom>
        </p:spPr>
      </p:pic>
    </p:spTree>
    <p:extLst>
      <p:ext uri="{BB962C8B-B14F-4D97-AF65-F5344CB8AC3E}">
        <p14:creationId xmlns:p14="http://schemas.microsoft.com/office/powerpoint/2010/main" val="632012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1033943"/>
          </a:xfrm>
        </p:spPr>
        <p:txBody>
          <a:bodyPr>
            <a:noAutofit/>
          </a:bodyPr>
          <a:lstStyle/>
          <a:p>
            <a:r>
              <a:rPr lang="ru-RU" sz="3200" b="1" dirty="0">
                <a:solidFill>
                  <a:schemeClr val="tx1"/>
                </a:solidFill>
              </a:rPr>
              <a:t>Федеральный закон от 21.11.2011 N 323-ФЗ "Об основах охраны здоровья граждан в Российской Федерации»</a:t>
            </a:r>
            <a:endParaRPr lang="ru-RU" sz="3200" dirty="0"/>
          </a:p>
        </p:txBody>
      </p:sp>
      <p:sp>
        <p:nvSpPr>
          <p:cNvPr id="3" name="Объект 2"/>
          <p:cNvSpPr>
            <a:spLocks noGrp="1"/>
          </p:cNvSpPr>
          <p:nvPr>
            <p:ph idx="1"/>
          </p:nvPr>
        </p:nvSpPr>
        <p:spPr>
          <a:xfrm>
            <a:off x="738231" y="2285999"/>
            <a:ext cx="11453769" cy="4408415"/>
          </a:xfrm>
        </p:spPr>
        <p:txBody>
          <a:bodyPr>
            <a:normAutofit fontScale="92500" lnSpcReduction="10000"/>
          </a:bodyPr>
          <a:lstStyle/>
          <a:p>
            <a:r>
              <a:rPr lang="ru-RU" b="1" dirty="0">
                <a:solidFill>
                  <a:schemeClr val="tx1"/>
                </a:solidFill>
              </a:rPr>
              <a:t>При использовании донорских половых клеток и эмбрионов граждане имеют право на получение информации о результатах медицинского, медико-генетического обследования донора, о его расе и национальности, а также о внешних </a:t>
            </a:r>
            <a:r>
              <a:rPr lang="ru-RU" b="1" dirty="0" smtClean="0">
                <a:solidFill>
                  <a:schemeClr val="tx1"/>
                </a:solidFill>
              </a:rPr>
              <a:t>данных</a:t>
            </a:r>
          </a:p>
          <a:p>
            <a:r>
              <a:rPr lang="ru-RU" b="1" dirty="0">
                <a:solidFill>
                  <a:schemeClr val="tx1"/>
                </a:solidFill>
              </a:rPr>
              <a:t>Суррогатное материнство представляет собой вынашивание и рождение ребенка (в том числе преждевременные роды) по договору, заключаемому между суррогатной матерью (женщиной, вынашивающей плод после переноса донорского эмбриона) и потенциальными родителями, чьи половые клетки использовались для оплодотворения, либо одинокой женщиной, для которых вынашивание и рождение ребенка невозможно по медицинским показаниям.</a:t>
            </a:r>
          </a:p>
          <a:p>
            <a:r>
              <a:rPr lang="ru-RU" b="1" dirty="0">
                <a:solidFill>
                  <a:schemeClr val="tx1"/>
                </a:solidFill>
              </a:rPr>
              <a:t>10. Суррогатной матерью может быть женщина в возрасте от двадцати до тридцати пяти лет, имеющая не менее одного здорового собственного ребенка, получившая медицинское заключение об удовлетворительном состоянии здоровья, давшая письменное информированное добровольное согласие на медицинское вмешательство. Женщина, состоящая в браке, зарегистрированном в порядке, установленном законодательством Российской Федерации, может быть суррогатной матерью только с письменного согласия супруга. Суррогатная мать не может быть одновременно донором яйцеклетки.</a:t>
            </a:r>
          </a:p>
          <a:p>
            <a:endParaRPr lang="ru-RU" dirty="0"/>
          </a:p>
        </p:txBody>
      </p:sp>
      <p:pic>
        <p:nvPicPr>
          <p:cNvPr id="4" name="Рисунок 3"/>
          <p:cNvPicPr>
            <a:picLocks noChangeAspect="1"/>
          </p:cNvPicPr>
          <p:nvPr/>
        </p:nvPicPr>
        <p:blipFill>
          <a:blip r:embed="rId2"/>
          <a:stretch>
            <a:fillRect/>
          </a:stretch>
        </p:blipFill>
        <p:spPr>
          <a:xfrm>
            <a:off x="10899536" y="0"/>
            <a:ext cx="1292464" cy="1914310"/>
          </a:xfrm>
          <a:prstGeom prst="rect">
            <a:avLst/>
          </a:prstGeom>
        </p:spPr>
      </p:pic>
    </p:spTree>
    <p:extLst>
      <p:ext uri="{BB962C8B-B14F-4D97-AF65-F5344CB8AC3E}">
        <p14:creationId xmlns:p14="http://schemas.microsoft.com/office/powerpoint/2010/main" val="4291936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9842" y="685800"/>
            <a:ext cx="8028264" cy="1485900"/>
          </a:xfrm>
        </p:spPr>
        <p:txBody>
          <a:bodyPr>
            <a:normAutofit/>
          </a:bodyPr>
          <a:lstStyle/>
          <a:p>
            <a:r>
              <a:rPr lang="ru-RU" sz="3600" b="1" dirty="0" smtClean="0">
                <a:solidFill>
                  <a:schemeClr val="tx1"/>
                </a:solidFill>
              </a:rPr>
              <a:t>"</a:t>
            </a:r>
            <a:r>
              <a:rPr lang="ru-RU" sz="3600" b="1" dirty="0">
                <a:solidFill>
                  <a:schemeClr val="tx1"/>
                </a:solidFill>
              </a:rPr>
              <a:t>Семейный кодекс Российской Федерации" от 29.12.1995 N 223-ФЗ</a:t>
            </a:r>
            <a:endParaRPr lang="ru-RU" sz="3600" dirty="0">
              <a:solidFill>
                <a:schemeClr val="tx1"/>
              </a:solidFill>
            </a:endParaRPr>
          </a:p>
        </p:txBody>
      </p:sp>
      <p:sp>
        <p:nvSpPr>
          <p:cNvPr id="3" name="Объект 2"/>
          <p:cNvSpPr>
            <a:spLocks noGrp="1"/>
          </p:cNvSpPr>
          <p:nvPr>
            <p:ph idx="1"/>
          </p:nvPr>
        </p:nvSpPr>
        <p:spPr>
          <a:xfrm>
            <a:off x="729842" y="2286000"/>
            <a:ext cx="11462158" cy="4572000"/>
          </a:xfrm>
        </p:spPr>
        <p:txBody>
          <a:bodyPr>
            <a:normAutofit/>
          </a:bodyPr>
          <a:lstStyle/>
          <a:p>
            <a:r>
              <a:rPr lang="ru-RU" b="1" dirty="0">
                <a:solidFill>
                  <a:schemeClr val="tx1"/>
                </a:solidFill>
              </a:rPr>
              <a:t>Происхождение ребенка от матери (материнство) устанавливается на основании документов, подтверждающих рождение ребенка матерью в медицинской </a:t>
            </a:r>
            <a:r>
              <a:rPr lang="ru-RU" b="1" dirty="0" smtClean="0">
                <a:solidFill>
                  <a:schemeClr val="tx1"/>
                </a:solidFill>
              </a:rPr>
              <a:t>организации</a:t>
            </a:r>
          </a:p>
          <a:p>
            <a:r>
              <a:rPr lang="ru-RU" b="1" dirty="0">
                <a:solidFill>
                  <a:schemeClr val="tx1"/>
                </a:solidFill>
              </a:rPr>
              <a:t>Если ребенок родился от лиц, состоящих в браке между собой, а также в течение трехсот дней с момента расторжения брака, признания его недействительным или с момента смерти супруга матери ребенка, отцом ребенка признается супруг (бывший супруг) матери, если не доказано </a:t>
            </a:r>
            <a:r>
              <a:rPr lang="ru-RU" b="1" dirty="0" smtClean="0">
                <a:solidFill>
                  <a:schemeClr val="tx1"/>
                </a:solidFill>
              </a:rPr>
              <a:t>иное. Отцовство </a:t>
            </a:r>
            <a:r>
              <a:rPr lang="ru-RU" b="1" dirty="0">
                <a:solidFill>
                  <a:schemeClr val="tx1"/>
                </a:solidFill>
              </a:rPr>
              <a:t>супруга матери ребенка удостоверяется записью об их браке</a:t>
            </a:r>
            <a:r>
              <a:rPr lang="ru-RU" b="1" dirty="0" smtClean="0">
                <a:solidFill>
                  <a:schemeClr val="tx1"/>
                </a:solidFill>
              </a:rPr>
              <a:t>.</a:t>
            </a:r>
          </a:p>
          <a:p>
            <a:r>
              <a:rPr lang="ru-RU" b="1" dirty="0">
                <a:solidFill>
                  <a:schemeClr val="tx1"/>
                </a:solidFill>
              </a:rPr>
              <a:t>Лица, состоящие в браке и давшие свое согласие в письменной форме на применение метода искусственного оплодотворения или на имплантацию эмбриона, в случае рождения у них ребенка в результате применения этих методов записываются его родителями в книге записей рождений</a:t>
            </a:r>
            <a:r>
              <a:rPr lang="ru-RU" b="1" dirty="0" smtClean="0">
                <a:solidFill>
                  <a:schemeClr val="tx1"/>
                </a:solidFill>
              </a:rPr>
              <a:t>.</a:t>
            </a:r>
          </a:p>
          <a:p>
            <a:r>
              <a:rPr lang="ru-RU" b="1" dirty="0">
                <a:solidFill>
                  <a:schemeClr val="tx1"/>
                </a:solidFill>
              </a:rPr>
              <a:t>Лица, состоящие в браке между собой и давшие свое согласие в письменной форме на имплантацию эмбриона другой женщине в целях его вынашивания, могут быть записаны родителями ребенка только с согласия женщины, родившей ребенка (суррогатной матери).</a:t>
            </a:r>
          </a:p>
        </p:txBody>
      </p:sp>
      <p:pic>
        <p:nvPicPr>
          <p:cNvPr id="6" name="Рисунок 5"/>
          <p:cNvPicPr>
            <a:picLocks noChangeAspect="1"/>
          </p:cNvPicPr>
          <p:nvPr/>
        </p:nvPicPr>
        <p:blipFill>
          <a:blip r:embed="rId2"/>
          <a:stretch>
            <a:fillRect/>
          </a:stretch>
        </p:blipFill>
        <p:spPr>
          <a:xfrm>
            <a:off x="8657438" y="0"/>
            <a:ext cx="3534561" cy="2356374"/>
          </a:xfrm>
          <a:prstGeom prst="rect">
            <a:avLst/>
          </a:prstGeom>
        </p:spPr>
      </p:pic>
    </p:spTree>
    <p:extLst>
      <p:ext uri="{BB962C8B-B14F-4D97-AF65-F5344CB8AC3E}">
        <p14:creationId xmlns:p14="http://schemas.microsoft.com/office/powerpoint/2010/main" val="1101365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9233" y="201336"/>
            <a:ext cx="6922835" cy="1694576"/>
          </a:xfrm>
        </p:spPr>
        <p:txBody>
          <a:bodyPr>
            <a:normAutofit fontScale="90000"/>
          </a:bodyPr>
          <a:lstStyle/>
          <a:p>
            <a:r>
              <a:rPr lang="ru-RU" b="1" dirty="0" smtClean="0">
                <a:solidFill>
                  <a:schemeClr val="tx1"/>
                </a:solidFill>
              </a:rPr>
              <a:t>Вспомогательные репродуктивные технологии</a:t>
            </a:r>
            <a:r>
              <a:rPr lang="ru-RU" b="1" dirty="0">
                <a:solidFill>
                  <a:schemeClr val="tx1"/>
                </a:solidFill>
              </a:rPr>
              <a:t/>
            </a:r>
            <a:br>
              <a:rPr lang="ru-RU" b="1" dirty="0">
                <a:solidFill>
                  <a:schemeClr val="tx1"/>
                </a:solidFill>
              </a:rPr>
            </a:br>
            <a:endParaRPr lang="ru-RU" dirty="0"/>
          </a:p>
        </p:txBody>
      </p:sp>
      <p:sp>
        <p:nvSpPr>
          <p:cNvPr id="3" name="Объект 2"/>
          <p:cNvSpPr>
            <a:spLocks noGrp="1"/>
          </p:cNvSpPr>
          <p:nvPr>
            <p:ph idx="1"/>
          </p:nvPr>
        </p:nvSpPr>
        <p:spPr>
          <a:xfrm>
            <a:off x="738231" y="2286000"/>
            <a:ext cx="9117911" cy="3581400"/>
          </a:xfrm>
        </p:spPr>
        <p:txBody>
          <a:bodyPr>
            <a:normAutofit/>
          </a:bodyPr>
          <a:lstStyle/>
          <a:p>
            <a:r>
              <a:rPr lang="ru-RU" sz="3600" b="1" dirty="0" smtClean="0">
                <a:solidFill>
                  <a:schemeClr val="tx1"/>
                </a:solidFill>
              </a:rPr>
              <a:t>Искусственная </a:t>
            </a:r>
            <a:r>
              <a:rPr lang="ru-RU" sz="3600" b="1" dirty="0" err="1" smtClean="0">
                <a:solidFill>
                  <a:schemeClr val="tx1"/>
                </a:solidFill>
              </a:rPr>
              <a:t>инсеминация</a:t>
            </a:r>
            <a:r>
              <a:rPr lang="ru-RU" sz="3600" b="1" dirty="0" smtClean="0">
                <a:solidFill>
                  <a:schemeClr val="tx1"/>
                </a:solidFill>
              </a:rPr>
              <a:t>: гомологичная (спермой мужа) и </a:t>
            </a:r>
            <a:r>
              <a:rPr lang="ru-RU" sz="3600" b="1" dirty="0" err="1" smtClean="0">
                <a:solidFill>
                  <a:schemeClr val="tx1"/>
                </a:solidFill>
              </a:rPr>
              <a:t>гетерологичная</a:t>
            </a:r>
            <a:r>
              <a:rPr lang="ru-RU" sz="3600" b="1" dirty="0" smtClean="0">
                <a:solidFill>
                  <a:schemeClr val="tx1"/>
                </a:solidFill>
              </a:rPr>
              <a:t> (спермой донора)</a:t>
            </a:r>
          </a:p>
          <a:p>
            <a:r>
              <a:rPr lang="ru-RU" sz="3600" b="1" dirty="0">
                <a:solidFill>
                  <a:schemeClr val="tx1"/>
                </a:solidFill>
              </a:rPr>
              <a:t>Э</a:t>
            </a:r>
            <a:r>
              <a:rPr lang="ru-RU" sz="3600" b="1" dirty="0" smtClean="0">
                <a:solidFill>
                  <a:schemeClr val="tx1"/>
                </a:solidFill>
              </a:rPr>
              <a:t>кстракорпоральное оплодотворение</a:t>
            </a:r>
            <a:endParaRPr lang="ru-RU" sz="3600" b="1" dirty="0">
              <a:solidFill>
                <a:schemeClr val="tx1"/>
              </a:solidFill>
            </a:endParaRPr>
          </a:p>
          <a:p>
            <a:r>
              <a:rPr lang="ru-RU" sz="3600" b="1" dirty="0">
                <a:solidFill>
                  <a:schemeClr val="tx1"/>
                </a:solidFill>
              </a:rPr>
              <a:t>С</a:t>
            </a:r>
            <a:r>
              <a:rPr lang="ru-RU" sz="3600" b="1" dirty="0" smtClean="0">
                <a:solidFill>
                  <a:schemeClr val="tx1"/>
                </a:solidFill>
              </a:rPr>
              <a:t>уррогатное материнство</a:t>
            </a:r>
          </a:p>
          <a:p>
            <a:endParaRPr lang="ru-RU" sz="3600" b="1" dirty="0">
              <a:solidFill>
                <a:schemeClr val="tx1"/>
              </a:solidFill>
            </a:endParaRPr>
          </a:p>
        </p:txBody>
      </p:sp>
      <p:pic>
        <p:nvPicPr>
          <p:cNvPr id="4" name="Рисунок 3"/>
          <p:cNvPicPr>
            <a:picLocks noChangeAspect="1"/>
          </p:cNvPicPr>
          <p:nvPr/>
        </p:nvPicPr>
        <p:blipFill>
          <a:blip r:embed="rId2"/>
          <a:stretch>
            <a:fillRect/>
          </a:stretch>
        </p:blipFill>
        <p:spPr>
          <a:xfrm>
            <a:off x="9859526" y="1786856"/>
            <a:ext cx="2332474" cy="1526796"/>
          </a:xfrm>
          <a:prstGeom prst="rect">
            <a:avLst/>
          </a:prstGeom>
        </p:spPr>
      </p:pic>
      <p:pic>
        <p:nvPicPr>
          <p:cNvPr id="5" name="Рисунок 4"/>
          <p:cNvPicPr>
            <a:picLocks noChangeAspect="1"/>
          </p:cNvPicPr>
          <p:nvPr/>
        </p:nvPicPr>
        <p:blipFill>
          <a:blip r:embed="rId3"/>
          <a:stretch>
            <a:fillRect/>
          </a:stretch>
        </p:blipFill>
        <p:spPr>
          <a:xfrm>
            <a:off x="9859290" y="0"/>
            <a:ext cx="2332709" cy="1786855"/>
          </a:xfrm>
          <a:prstGeom prst="rect">
            <a:avLst/>
          </a:prstGeom>
        </p:spPr>
      </p:pic>
      <p:pic>
        <p:nvPicPr>
          <p:cNvPr id="6" name="Рисунок 5"/>
          <p:cNvPicPr>
            <a:picLocks noChangeAspect="1"/>
          </p:cNvPicPr>
          <p:nvPr/>
        </p:nvPicPr>
        <p:blipFill>
          <a:blip r:embed="rId4"/>
          <a:stretch>
            <a:fillRect/>
          </a:stretch>
        </p:blipFill>
        <p:spPr>
          <a:xfrm>
            <a:off x="9856143" y="3313653"/>
            <a:ext cx="2335856" cy="1560352"/>
          </a:xfrm>
          <a:prstGeom prst="rect">
            <a:avLst/>
          </a:prstGeom>
        </p:spPr>
      </p:pic>
    </p:spTree>
    <p:extLst>
      <p:ext uri="{BB962C8B-B14F-4D97-AF65-F5344CB8AC3E}">
        <p14:creationId xmlns:p14="http://schemas.microsoft.com/office/powerpoint/2010/main" val="1052103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9601200" cy="1050721"/>
          </a:xfrm>
        </p:spPr>
        <p:txBody>
          <a:bodyPr/>
          <a:lstStyle/>
          <a:p>
            <a:r>
              <a:rPr lang="ru-RU" b="1" dirty="0">
                <a:solidFill>
                  <a:schemeClr val="tx1"/>
                </a:solidFill>
              </a:rPr>
              <a:t>Искусственная </a:t>
            </a:r>
            <a:r>
              <a:rPr lang="ru-RU" b="1" dirty="0" err="1">
                <a:solidFill>
                  <a:schemeClr val="tx1"/>
                </a:solidFill>
              </a:rPr>
              <a:t>инсеминация</a:t>
            </a:r>
            <a:endParaRPr lang="ru-RU" dirty="0"/>
          </a:p>
        </p:txBody>
      </p:sp>
      <p:sp>
        <p:nvSpPr>
          <p:cNvPr id="3" name="Объект 2"/>
          <p:cNvSpPr>
            <a:spLocks noGrp="1"/>
          </p:cNvSpPr>
          <p:nvPr>
            <p:ph idx="1"/>
          </p:nvPr>
        </p:nvSpPr>
        <p:spPr>
          <a:xfrm>
            <a:off x="1371601" y="2286000"/>
            <a:ext cx="5507372" cy="3581400"/>
          </a:xfrm>
        </p:spPr>
        <p:txBody>
          <a:bodyPr/>
          <a:lstStyle/>
          <a:p>
            <a:r>
              <a:rPr lang="ru-RU" b="1" dirty="0" smtClean="0">
                <a:solidFill>
                  <a:schemeClr val="tx1"/>
                </a:solidFill>
              </a:rPr>
              <a:t>Гомологичная искусственная </a:t>
            </a:r>
            <a:r>
              <a:rPr lang="ru-RU" b="1" dirty="0" err="1" smtClean="0">
                <a:solidFill>
                  <a:schemeClr val="tx1"/>
                </a:solidFill>
              </a:rPr>
              <a:t>инсеминация</a:t>
            </a:r>
            <a:r>
              <a:rPr lang="ru-RU" b="1" dirty="0" smtClean="0">
                <a:solidFill>
                  <a:schemeClr val="tx1"/>
                </a:solidFill>
              </a:rPr>
              <a:t> допускается и либералами и консерваторами, </a:t>
            </a:r>
            <a:r>
              <a:rPr lang="ru-RU" b="1" dirty="0">
                <a:solidFill>
                  <a:schemeClr val="tx1"/>
                </a:solidFill>
              </a:rPr>
              <a:t>поскольку </a:t>
            </a:r>
            <a:r>
              <a:rPr lang="ru-RU" b="1" dirty="0" smtClean="0">
                <a:solidFill>
                  <a:schemeClr val="tx1"/>
                </a:solidFill>
              </a:rPr>
              <a:t>не нарушает </a:t>
            </a:r>
            <a:r>
              <a:rPr lang="ru-RU" b="1" dirty="0">
                <a:solidFill>
                  <a:schemeClr val="tx1"/>
                </a:solidFill>
              </a:rPr>
              <a:t>целостности брачного союза, не отличается принципиальным образом от естественного зачатия и происходит в контексте супружеских </a:t>
            </a:r>
            <a:r>
              <a:rPr lang="ru-RU" b="1" dirty="0" smtClean="0">
                <a:solidFill>
                  <a:schemeClr val="tx1"/>
                </a:solidFill>
              </a:rPr>
              <a:t>отношений</a:t>
            </a:r>
          </a:p>
          <a:p>
            <a:r>
              <a:rPr lang="ru-RU" b="1" dirty="0" err="1" smtClean="0">
                <a:solidFill>
                  <a:schemeClr val="tx1"/>
                </a:solidFill>
              </a:rPr>
              <a:t>Гетерологичная</a:t>
            </a:r>
            <a:r>
              <a:rPr lang="ru-RU" b="1" dirty="0" smtClean="0">
                <a:solidFill>
                  <a:schemeClr val="tx1"/>
                </a:solidFill>
              </a:rPr>
              <a:t> </a:t>
            </a:r>
            <a:r>
              <a:rPr lang="ru-RU" b="1" dirty="0">
                <a:solidFill>
                  <a:schemeClr val="tx1"/>
                </a:solidFill>
              </a:rPr>
              <a:t>искусственная </a:t>
            </a:r>
            <a:r>
              <a:rPr lang="ru-RU" b="1" dirty="0" err="1">
                <a:solidFill>
                  <a:schemeClr val="tx1"/>
                </a:solidFill>
              </a:rPr>
              <a:t>инсеминация</a:t>
            </a:r>
            <a:r>
              <a:rPr lang="ru-RU" b="1" dirty="0">
                <a:solidFill>
                  <a:schemeClr val="tx1"/>
                </a:solidFill>
              </a:rPr>
              <a:t> допускается </a:t>
            </a:r>
            <a:r>
              <a:rPr lang="ru-RU" b="1" dirty="0" smtClean="0">
                <a:solidFill>
                  <a:schemeClr val="tx1"/>
                </a:solidFill>
              </a:rPr>
              <a:t>либералами, но осуждается </a:t>
            </a:r>
            <a:r>
              <a:rPr lang="ru-RU" b="1" dirty="0">
                <a:solidFill>
                  <a:schemeClr val="tx1"/>
                </a:solidFill>
              </a:rPr>
              <a:t>консерваторами</a:t>
            </a:r>
          </a:p>
        </p:txBody>
      </p:sp>
      <p:pic>
        <p:nvPicPr>
          <p:cNvPr id="4" name="Рисунок 3"/>
          <p:cNvPicPr>
            <a:picLocks noChangeAspect="1"/>
          </p:cNvPicPr>
          <p:nvPr/>
        </p:nvPicPr>
        <p:blipFill>
          <a:blip r:embed="rId2"/>
          <a:stretch>
            <a:fillRect/>
          </a:stretch>
        </p:blipFill>
        <p:spPr>
          <a:xfrm>
            <a:off x="7023332" y="1349577"/>
            <a:ext cx="5026055" cy="5026055"/>
          </a:xfrm>
          <a:prstGeom prst="rect">
            <a:avLst/>
          </a:prstGeom>
        </p:spPr>
      </p:pic>
    </p:spTree>
    <p:extLst>
      <p:ext uri="{BB962C8B-B14F-4D97-AF65-F5344CB8AC3E}">
        <p14:creationId xmlns:p14="http://schemas.microsoft.com/office/powerpoint/2010/main" val="4204892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7622" y="259308"/>
            <a:ext cx="9672506" cy="1173708"/>
          </a:xfrm>
        </p:spPr>
        <p:txBody>
          <a:bodyPr>
            <a:normAutofit/>
          </a:bodyPr>
          <a:lstStyle/>
          <a:p>
            <a:r>
              <a:rPr lang="ru-RU" b="1" dirty="0" smtClean="0">
                <a:solidFill>
                  <a:schemeClr val="tx1"/>
                </a:solidFill>
              </a:rPr>
              <a:t>Актуальность проблемы аборта</a:t>
            </a:r>
            <a:endParaRPr lang="ru-RU" b="1" dirty="0">
              <a:solidFill>
                <a:schemeClr val="tx1"/>
              </a:solidFill>
            </a:endParaRPr>
          </a:p>
        </p:txBody>
      </p:sp>
      <p:sp>
        <p:nvSpPr>
          <p:cNvPr id="3" name="Объект 2"/>
          <p:cNvSpPr>
            <a:spLocks noGrp="1"/>
          </p:cNvSpPr>
          <p:nvPr>
            <p:ph idx="1"/>
          </p:nvPr>
        </p:nvSpPr>
        <p:spPr>
          <a:xfrm>
            <a:off x="7357144" y="1433016"/>
            <a:ext cx="4161567" cy="3725838"/>
          </a:xfrm>
        </p:spPr>
        <p:txBody>
          <a:bodyPr>
            <a:normAutofit/>
          </a:bodyPr>
          <a:lstStyle/>
          <a:p>
            <a:pPr marL="0" indent="0">
              <a:buNone/>
            </a:pPr>
            <a:r>
              <a:rPr lang="ru-RU" sz="4000" b="1" dirty="0">
                <a:solidFill>
                  <a:schemeClr val="tx1"/>
                </a:solidFill>
              </a:rPr>
              <a:t>Б</a:t>
            </a:r>
            <a:r>
              <a:rPr lang="ru-RU" sz="4000" b="1" dirty="0" smtClean="0">
                <a:solidFill>
                  <a:schemeClr val="tx1"/>
                </a:solidFill>
              </a:rPr>
              <a:t>ольшое количество абортов, совершаемых ежегодно в России</a:t>
            </a:r>
            <a:r>
              <a:rPr lang="ru-RU" sz="4000" b="1" dirty="0" smtClean="0">
                <a:solidFill>
                  <a:schemeClr val="bg1"/>
                </a:solidFill>
              </a:rPr>
              <a:t> </a:t>
            </a:r>
          </a:p>
          <a:p>
            <a:pPr marL="0" indent="0">
              <a:buNone/>
            </a:pPr>
            <a:endParaRPr lang="ru-RU" sz="4000" dirty="0" smtClean="0"/>
          </a:p>
          <a:p>
            <a:endParaRPr lang="ru-RU" dirty="0" smtClean="0"/>
          </a:p>
          <a:p>
            <a:endParaRPr lang="ru-RU" dirty="0"/>
          </a:p>
        </p:txBody>
      </p:sp>
      <p:pic>
        <p:nvPicPr>
          <p:cNvPr id="6" name="Picture 2" descr="C:\Documents and Settings\Администратор\Рабочий стол\нерешенные проблемы внутриутробной жизни\Unborn_Child.jpg"/>
          <p:cNvPicPr>
            <a:picLocks noChangeAspect="1" noChangeArrowheads="1"/>
          </p:cNvPicPr>
          <p:nvPr/>
        </p:nvPicPr>
        <p:blipFill>
          <a:blip r:embed="rId2" cstate="print"/>
          <a:srcRect/>
          <a:stretch>
            <a:fillRect/>
          </a:stretch>
        </p:blipFill>
        <p:spPr bwMode="auto">
          <a:xfrm>
            <a:off x="1098958" y="1433016"/>
            <a:ext cx="5595548" cy="4714908"/>
          </a:xfrm>
          <a:prstGeom prst="rect">
            <a:avLst/>
          </a:prstGeom>
          <a:ln w="38100"/>
        </p:spPr>
        <p:style>
          <a:lnRef idx="1">
            <a:schemeClr val="accent5"/>
          </a:lnRef>
          <a:fillRef idx="2">
            <a:schemeClr val="accent5"/>
          </a:fillRef>
          <a:effectRef idx="1">
            <a:schemeClr val="accent5"/>
          </a:effectRef>
          <a:fontRef idx="minor">
            <a:schemeClr val="dk1"/>
          </a:fontRef>
        </p:style>
      </p:pic>
    </p:spTree>
    <p:extLst>
      <p:ext uri="{BB962C8B-B14F-4D97-AF65-F5344CB8AC3E}">
        <p14:creationId xmlns:p14="http://schemas.microsoft.com/office/powerpoint/2010/main" val="7475896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276837"/>
            <a:ext cx="9601200" cy="1300293"/>
          </a:xfrm>
        </p:spPr>
        <p:txBody>
          <a:bodyPr/>
          <a:lstStyle/>
          <a:p>
            <a:r>
              <a:rPr lang="ru-RU" b="1" dirty="0">
                <a:solidFill>
                  <a:schemeClr val="tx1"/>
                </a:solidFill>
              </a:rPr>
              <a:t>Донорство половых клеток и эмбрионов</a:t>
            </a:r>
            <a:endParaRPr lang="ru-RU" dirty="0"/>
          </a:p>
        </p:txBody>
      </p:sp>
      <p:sp>
        <p:nvSpPr>
          <p:cNvPr id="3" name="Текст 2"/>
          <p:cNvSpPr>
            <a:spLocks noGrp="1"/>
          </p:cNvSpPr>
          <p:nvPr>
            <p:ph type="body" idx="1"/>
          </p:nvPr>
        </p:nvSpPr>
        <p:spPr>
          <a:xfrm>
            <a:off x="1371600" y="1577130"/>
            <a:ext cx="4443984" cy="612397"/>
          </a:xfrm>
        </p:spPr>
        <p:txBody>
          <a:bodyPr/>
          <a:lstStyle/>
          <a:p>
            <a:pPr algn="ctr"/>
            <a:r>
              <a:rPr lang="ru-RU" b="1" dirty="0" smtClean="0">
                <a:solidFill>
                  <a:schemeClr val="tx1"/>
                </a:solidFill>
              </a:rPr>
              <a:t>Либеральная позиция</a:t>
            </a:r>
            <a:endParaRPr lang="ru-RU" b="1" dirty="0">
              <a:solidFill>
                <a:schemeClr val="tx1"/>
              </a:solidFill>
            </a:endParaRPr>
          </a:p>
        </p:txBody>
      </p:sp>
      <p:sp>
        <p:nvSpPr>
          <p:cNvPr id="4" name="Объект 3"/>
          <p:cNvSpPr>
            <a:spLocks noGrp="1"/>
          </p:cNvSpPr>
          <p:nvPr>
            <p:ph sz="half" idx="2"/>
          </p:nvPr>
        </p:nvSpPr>
        <p:spPr>
          <a:xfrm>
            <a:off x="1371600" y="2315361"/>
            <a:ext cx="4443984" cy="4311942"/>
          </a:xfrm>
        </p:spPr>
        <p:txBody>
          <a:bodyPr/>
          <a:lstStyle/>
          <a:p>
            <a:r>
              <a:rPr lang="ru-RU" b="1" dirty="0" smtClean="0">
                <a:solidFill>
                  <a:schemeClr val="tx1"/>
                </a:solidFill>
              </a:rPr>
              <a:t>Донор – альтруист, совершает благое дело</a:t>
            </a:r>
          </a:p>
          <a:p>
            <a:r>
              <a:rPr lang="ru-RU" b="1" dirty="0" smtClean="0">
                <a:solidFill>
                  <a:schemeClr val="tx1"/>
                </a:solidFill>
              </a:rPr>
              <a:t>Донор помогает бездетным супругам или одинокой женщине стать родителями</a:t>
            </a:r>
          </a:p>
          <a:p>
            <a:r>
              <a:rPr lang="ru-RU" b="1" dirty="0" smtClean="0">
                <a:solidFill>
                  <a:schemeClr val="tx1"/>
                </a:solidFill>
              </a:rPr>
              <a:t>Повышение рождаемости</a:t>
            </a:r>
          </a:p>
          <a:p>
            <a:r>
              <a:rPr lang="ru-RU" b="1" dirty="0" smtClean="0">
                <a:solidFill>
                  <a:schemeClr val="tx1"/>
                </a:solidFill>
              </a:rPr>
              <a:t>Донор проходит медицинское обследование, тем самым исключаются генетические заболевания</a:t>
            </a:r>
          </a:p>
          <a:p>
            <a:r>
              <a:rPr lang="ru-RU" b="1" dirty="0" smtClean="0">
                <a:solidFill>
                  <a:schemeClr val="tx1"/>
                </a:solidFill>
              </a:rPr>
              <a:t>Эмбрионы проходят </a:t>
            </a:r>
            <a:r>
              <a:rPr lang="ru-RU" b="1" dirty="0" err="1" smtClean="0">
                <a:solidFill>
                  <a:schemeClr val="tx1"/>
                </a:solidFill>
              </a:rPr>
              <a:t>преимплатационную</a:t>
            </a:r>
            <a:r>
              <a:rPr lang="ru-RU" b="1" dirty="0" smtClean="0">
                <a:solidFill>
                  <a:schemeClr val="tx1"/>
                </a:solidFill>
              </a:rPr>
              <a:t> диагностику</a:t>
            </a:r>
            <a:endParaRPr lang="ru-RU" b="1" dirty="0">
              <a:solidFill>
                <a:schemeClr val="tx1"/>
              </a:solidFill>
            </a:endParaRPr>
          </a:p>
        </p:txBody>
      </p:sp>
      <p:sp>
        <p:nvSpPr>
          <p:cNvPr id="5" name="Текст 4"/>
          <p:cNvSpPr>
            <a:spLocks noGrp="1"/>
          </p:cNvSpPr>
          <p:nvPr>
            <p:ph type="body" sz="quarter" idx="3"/>
          </p:nvPr>
        </p:nvSpPr>
        <p:spPr>
          <a:xfrm>
            <a:off x="6525014" y="1719744"/>
            <a:ext cx="4443984" cy="469784"/>
          </a:xfrm>
        </p:spPr>
        <p:txBody>
          <a:bodyPr/>
          <a:lstStyle/>
          <a:p>
            <a:pPr algn="ctr"/>
            <a:r>
              <a:rPr lang="ru-RU" b="1" dirty="0" smtClean="0">
                <a:solidFill>
                  <a:schemeClr val="tx1"/>
                </a:solidFill>
              </a:rPr>
              <a:t>Консервативная позиц</a:t>
            </a:r>
            <a:r>
              <a:rPr lang="ru-RU" dirty="0" smtClean="0">
                <a:solidFill>
                  <a:schemeClr val="tx1"/>
                </a:solidFill>
              </a:rPr>
              <a:t>ия</a:t>
            </a:r>
            <a:endParaRPr lang="ru-RU" dirty="0">
              <a:solidFill>
                <a:schemeClr val="tx1"/>
              </a:solidFill>
            </a:endParaRPr>
          </a:p>
        </p:txBody>
      </p:sp>
      <p:sp>
        <p:nvSpPr>
          <p:cNvPr id="6" name="Объект 5"/>
          <p:cNvSpPr>
            <a:spLocks noGrp="1"/>
          </p:cNvSpPr>
          <p:nvPr>
            <p:ph sz="quarter" idx="4"/>
          </p:nvPr>
        </p:nvSpPr>
        <p:spPr>
          <a:xfrm>
            <a:off x="6525014" y="2315361"/>
            <a:ext cx="4443984" cy="4253219"/>
          </a:xfrm>
        </p:spPr>
        <p:txBody>
          <a:bodyPr/>
          <a:lstStyle/>
          <a:p>
            <a:r>
              <a:rPr lang="ru-RU" b="1" dirty="0" smtClean="0">
                <a:solidFill>
                  <a:schemeClr val="tx1"/>
                </a:solidFill>
              </a:rPr>
              <a:t>Донор получает вознаграждение, обогащаясь за счет того, что ему дано природой</a:t>
            </a:r>
          </a:p>
          <a:p>
            <a:r>
              <a:rPr lang="ru-RU" b="1" dirty="0" smtClean="0">
                <a:solidFill>
                  <a:schemeClr val="tx1"/>
                </a:solidFill>
              </a:rPr>
              <a:t>Донор не несет ответственность за своих биологических детей</a:t>
            </a:r>
          </a:p>
          <a:p>
            <a:r>
              <a:rPr lang="ru-RU" b="1" dirty="0" smtClean="0">
                <a:solidFill>
                  <a:schemeClr val="tx1"/>
                </a:solidFill>
              </a:rPr>
              <a:t>Воспользоваться процедурой может одинокая женщина, в том числе нетрадиционной ориентации</a:t>
            </a:r>
          </a:p>
          <a:p>
            <a:r>
              <a:rPr lang="ru-RU" b="1" dirty="0" smtClean="0">
                <a:solidFill>
                  <a:schemeClr val="tx1"/>
                </a:solidFill>
              </a:rPr>
              <a:t>Отбор доноров по критерию здоровья аморален</a:t>
            </a:r>
          </a:p>
          <a:p>
            <a:r>
              <a:rPr lang="ru-RU" b="1" dirty="0">
                <a:solidFill>
                  <a:schemeClr val="tx1"/>
                </a:solidFill>
              </a:rPr>
              <a:t>О</a:t>
            </a:r>
            <a:r>
              <a:rPr lang="ru-RU" b="1" dirty="0" smtClean="0">
                <a:solidFill>
                  <a:schemeClr val="tx1"/>
                </a:solidFill>
              </a:rPr>
              <a:t>тбор эмбрионов - евгеническая программа</a:t>
            </a:r>
            <a:endParaRPr lang="ru-RU" b="1" dirty="0">
              <a:solidFill>
                <a:schemeClr val="tx1"/>
              </a:solidFill>
            </a:endParaRPr>
          </a:p>
        </p:txBody>
      </p:sp>
      <p:pic>
        <p:nvPicPr>
          <p:cNvPr id="7" name="Рисунок 6"/>
          <p:cNvPicPr>
            <a:picLocks noChangeAspect="1"/>
          </p:cNvPicPr>
          <p:nvPr/>
        </p:nvPicPr>
        <p:blipFill>
          <a:blip r:embed="rId2"/>
          <a:stretch>
            <a:fillRect/>
          </a:stretch>
        </p:blipFill>
        <p:spPr>
          <a:xfrm>
            <a:off x="9706062" y="-20973"/>
            <a:ext cx="2485938" cy="1864454"/>
          </a:xfrm>
          <a:prstGeom prst="rect">
            <a:avLst/>
          </a:prstGeom>
        </p:spPr>
      </p:pic>
    </p:spTree>
    <p:extLst>
      <p:ext uri="{BB962C8B-B14F-4D97-AF65-F5344CB8AC3E}">
        <p14:creationId xmlns:p14="http://schemas.microsoft.com/office/powerpoint/2010/main" val="1687390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134225"/>
            <a:ext cx="9601200" cy="1308682"/>
          </a:xfrm>
        </p:spPr>
        <p:txBody>
          <a:bodyPr>
            <a:normAutofit/>
          </a:bodyPr>
          <a:lstStyle/>
          <a:p>
            <a:r>
              <a:rPr lang="ru-RU" b="1" dirty="0" smtClean="0">
                <a:solidFill>
                  <a:schemeClr val="tx1"/>
                </a:solidFill>
              </a:rPr>
              <a:t>Донорство половых клеток и эмбрионов</a:t>
            </a:r>
            <a:endParaRPr lang="ru-RU" dirty="0"/>
          </a:p>
        </p:txBody>
      </p:sp>
      <p:sp>
        <p:nvSpPr>
          <p:cNvPr id="3" name="Объект 2"/>
          <p:cNvSpPr>
            <a:spLocks noGrp="1"/>
          </p:cNvSpPr>
          <p:nvPr>
            <p:ph idx="1"/>
          </p:nvPr>
        </p:nvSpPr>
        <p:spPr>
          <a:xfrm>
            <a:off x="1371600" y="1526795"/>
            <a:ext cx="5598265" cy="4983061"/>
          </a:xfrm>
        </p:spPr>
        <p:txBody>
          <a:bodyPr>
            <a:normAutofit lnSpcReduction="10000"/>
          </a:bodyPr>
          <a:lstStyle/>
          <a:p>
            <a:pPr marL="0" indent="0">
              <a:buNone/>
            </a:pPr>
            <a:r>
              <a:rPr lang="ru-RU" b="1" dirty="0" smtClean="0">
                <a:solidFill>
                  <a:schemeClr val="tx1"/>
                </a:solidFill>
              </a:rPr>
              <a:t>ПРОБЛЕМЫ:</a:t>
            </a:r>
          </a:p>
          <a:p>
            <a:r>
              <a:rPr lang="ru-RU" b="1" dirty="0" smtClean="0">
                <a:solidFill>
                  <a:schemeClr val="tx1"/>
                </a:solidFill>
              </a:rPr>
              <a:t>Коммерциализация донорства половых клеток</a:t>
            </a:r>
          </a:p>
          <a:p>
            <a:r>
              <a:rPr lang="ru-RU" b="1" dirty="0" smtClean="0">
                <a:solidFill>
                  <a:schemeClr val="tx1"/>
                </a:solidFill>
              </a:rPr>
              <a:t>Купля-продажа детей</a:t>
            </a:r>
          </a:p>
          <a:p>
            <a:r>
              <a:rPr lang="ru-RU" b="1" dirty="0" smtClean="0">
                <a:solidFill>
                  <a:schemeClr val="tx1"/>
                </a:solidFill>
              </a:rPr>
              <a:t>Не совпадение биологических и социальных родителей</a:t>
            </a:r>
          </a:p>
          <a:p>
            <a:r>
              <a:rPr lang="ru-RU" b="1" dirty="0" smtClean="0">
                <a:solidFill>
                  <a:schemeClr val="tx1"/>
                </a:solidFill>
              </a:rPr>
              <a:t>Отрицательное влияние на институт брака и семьи</a:t>
            </a:r>
          </a:p>
          <a:p>
            <a:r>
              <a:rPr lang="ru-RU" b="1" dirty="0" smtClean="0">
                <a:solidFill>
                  <a:schemeClr val="tx1"/>
                </a:solidFill>
              </a:rPr>
              <a:t>Правовая регуляция</a:t>
            </a:r>
          </a:p>
          <a:p>
            <a:r>
              <a:rPr lang="ru-RU" b="1" dirty="0" smtClean="0">
                <a:solidFill>
                  <a:schemeClr val="tx1"/>
                </a:solidFill>
              </a:rPr>
              <a:t>Конфиденциальность</a:t>
            </a:r>
          </a:p>
          <a:p>
            <a:r>
              <a:rPr lang="ru-RU" b="1" dirty="0" smtClean="0">
                <a:solidFill>
                  <a:schemeClr val="tx1"/>
                </a:solidFill>
              </a:rPr>
              <a:t>Анонимность </a:t>
            </a:r>
          </a:p>
          <a:p>
            <a:r>
              <a:rPr lang="ru-RU" b="1" dirty="0">
                <a:solidFill>
                  <a:schemeClr val="tx1"/>
                </a:solidFill>
              </a:rPr>
              <a:t>И</a:t>
            </a:r>
            <a:r>
              <a:rPr lang="ru-RU" b="1" dirty="0" smtClean="0">
                <a:solidFill>
                  <a:schemeClr val="tx1"/>
                </a:solidFill>
              </a:rPr>
              <a:t>спользование при отсутствии медицинских показаний</a:t>
            </a:r>
          </a:p>
          <a:p>
            <a:endParaRPr lang="ru-RU" dirty="0"/>
          </a:p>
        </p:txBody>
      </p:sp>
      <p:pic>
        <p:nvPicPr>
          <p:cNvPr id="5" name="Рисунок 4"/>
          <p:cNvPicPr>
            <a:picLocks noChangeAspect="1"/>
          </p:cNvPicPr>
          <p:nvPr/>
        </p:nvPicPr>
        <p:blipFill>
          <a:blip r:embed="rId2"/>
          <a:stretch>
            <a:fillRect/>
          </a:stretch>
        </p:blipFill>
        <p:spPr>
          <a:xfrm>
            <a:off x="7032083" y="1526795"/>
            <a:ext cx="5159917" cy="3934437"/>
          </a:xfrm>
          <a:prstGeom prst="rect">
            <a:avLst/>
          </a:prstGeom>
        </p:spPr>
      </p:pic>
    </p:spTree>
    <p:extLst>
      <p:ext uri="{BB962C8B-B14F-4D97-AF65-F5344CB8AC3E}">
        <p14:creationId xmlns:p14="http://schemas.microsoft.com/office/powerpoint/2010/main" val="3423339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6581163" cy="1485900"/>
          </a:xfrm>
        </p:spPr>
        <p:txBody>
          <a:bodyPr/>
          <a:lstStyle/>
          <a:p>
            <a:r>
              <a:rPr lang="ru-RU" b="1" dirty="0">
                <a:solidFill>
                  <a:schemeClr val="tx1"/>
                </a:solidFill>
              </a:rPr>
              <a:t>Экстракорпоральное оплодотворение</a:t>
            </a:r>
            <a:endParaRPr lang="ru-RU" dirty="0"/>
          </a:p>
        </p:txBody>
      </p:sp>
      <p:sp>
        <p:nvSpPr>
          <p:cNvPr id="3" name="Объект 2"/>
          <p:cNvSpPr>
            <a:spLocks noGrp="1"/>
          </p:cNvSpPr>
          <p:nvPr>
            <p:ph idx="1"/>
          </p:nvPr>
        </p:nvSpPr>
        <p:spPr>
          <a:xfrm>
            <a:off x="1371600" y="2286000"/>
            <a:ext cx="7342816" cy="4400026"/>
          </a:xfrm>
        </p:spPr>
        <p:txBody>
          <a:bodyPr>
            <a:noAutofit/>
          </a:bodyPr>
          <a:lstStyle/>
          <a:p>
            <a:r>
              <a:rPr lang="ru-RU" sz="3600" b="1" dirty="0" smtClean="0">
                <a:solidFill>
                  <a:schemeClr val="tx1"/>
                </a:solidFill>
              </a:rPr>
              <a:t>Луиза Браун - первый человек </a:t>
            </a:r>
            <a:r>
              <a:rPr lang="ru-RU" sz="3600" b="1" dirty="0">
                <a:solidFill>
                  <a:schemeClr val="tx1"/>
                </a:solidFill>
              </a:rPr>
              <a:t>в мире, </a:t>
            </a:r>
            <a:r>
              <a:rPr lang="ru-RU" sz="3600" b="1" dirty="0" smtClean="0">
                <a:solidFill>
                  <a:schemeClr val="tx1"/>
                </a:solidFill>
              </a:rPr>
              <a:t>родившийся </a:t>
            </a:r>
            <a:r>
              <a:rPr lang="ru-RU" sz="3600" b="1" dirty="0">
                <a:solidFill>
                  <a:schemeClr val="tx1"/>
                </a:solidFill>
              </a:rPr>
              <a:t>в результате искусственного (экстракорпорального) </a:t>
            </a:r>
            <a:r>
              <a:rPr lang="ru-RU" sz="3600" b="1" dirty="0" smtClean="0">
                <a:solidFill>
                  <a:schemeClr val="tx1"/>
                </a:solidFill>
              </a:rPr>
              <a:t>оплодотворения в 1978 году</a:t>
            </a:r>
          </a:p>
          <a:p>
            <a:r>
              <a:rPr lang="ru-RU" sz="3600" b="1" dirty="0" smtClean="0">
                <a:solidFill>
                  <a:schemeClr val="tx1"/>
                </a:solidFill>
              </a:rPr>
              <a:t>Роберт Эдвардс в </a:t>
            </a:r>
            <a:r>
              <a:rPr lang="ru-RU" sz="3600" b="1" dirty="0">
                <a:solidFill>
                  <a:schemeClr val="tx1"/>
                </a:solidFill>
              </a:rPr>
              <a:t>2010 году был удостоен Нобелевской премии за свою работу в развитии ЭКО</a:t>
            </a:r>
            <a:br>
              <a:rPr lang="ru-RU" sz="3600" b="1" dirty="0">
                <a:solidFill>
                  <a:schemeClr val="tx1"/>
                </a:solidFill>
              </a:rPr>
            </a:br>
            <a:endParaRPr lang="ru-RU" sz="3600" b="1" dirty="0">
              <a:solidFill>
                <a:schemeClr val="tx1"/>
              </a:solidFill>
            </a:endParaRPr>
          </a:p>
        </p:txBody>
      </p:sp>
      <p:pic>
        <p:nvPicPr>
          <p:cNvPr id="4" name="Рисунок 3"/>
          <p:cNvPicPr>
            <a:picLocks noChangeAspect="1"/>
          </p:cNvPicPr>
          <p:nvPr/>
        </p:nvPicPr>
        <p:blipFill>
          <a:blip r:embed="rId2"/>
          <a:stretch>
            <a:fillRect/>
          </a:stretch>
        </p:blipFill>
        <p:spPr>
          <a:xfrm>
            <a:off x="8714416" y="2171700"/>
            <a:ext cx="3477584" cy="2286000"/>
          </a:xfrm>
          <a:prstGeom prst="rect">
            <a:avLst/>
          </a:prstGeom>
        </p:spPr>
      </p:pic>
      <p:pic>
        <p:nvPicPr>
          <p:cNvPr id="5" name="Рисунок 4"/>
          <p:cNvPicPr>
            <a:picLocks noChangeAspect="1"/>
          </p:cNvPicPr>
          <p:nvPr/>
        </p:nvPicPr>
        <p:blipFill>
          <a:blip r:embed="rId3"/>
          <a:stretch>
            <a:fillRect/>
          </a:stretch>
        </p:blipFill>
        <p:spPr>
          <a:xfrm>
            <a:off x="8710316" y="1"/>
            <a:ext cx="3481683" cy="2171700"/>
          </a:xfrm>
          <a:prstGeom prst="rect">
            <a:avLst/>
          </a:prstGeom>
        </p:spPr>
      </p:pic>
    </p:spTree>
    <p:extLst>
      <p:ext uri="{BB962C8B-B14F-4D97-AF65-F5344CB8AC3E}">
        <p14:creationId xmlns:p14="http://schemas.microsoft.com/office/powerpoint/2010/main" val="3905144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685800"/>
            <a:ext cx="6690220" cy="1485900"/>
          </a:xfrm>
        </p:spPr>
        <p:txBody>
          <a:bodyPr>
            <a:normAutofit fontScale="90000"/>
          </a:bodyPr>
          <a:lstStyle/>
          <a:p>
            <a:r>
              <a:rPr lang="ru-RU" b="1" dirty="0">
                <a:solidFill>
                  <a:schemeClr val="tx1"/>
                </a:solidFill>
              </a:rPr>
              <a:t>Экстракорпоральное оплодотворение</a:t>
            </a:r>
            <a:br>
              <a:rPr lang="ru-RU" b="1" dirty="0">
                <a:solidFill>
                  <a:schemeClr val="tx1"/>
                </a:solidFill>
              </a:rPr>
            </a:br>
            <a:endParaRPr lang="ru-RU" dirty="0"/>
          </a:p>
        </p:txBody>
      </p:sp>
      <p:sp>
        <p:nvSpPr>
          <p:cNvPr id="5" name="Объект 4"/>
          <p:cNvSpPr>
            <a:spLocks noGrp="1"/>
          </p:cNvSpPr>
          <p:nvPr>
            <p:ph idx="1"/>
          </p:nvPr>
        </p:nvSpPr>
        <p:spPr>
          <a:xfrm>
            <a:off x="1371600" y="2285999"/>
            <a:ext cx="6128158" cy="4445727"/>
          </a:xfrm>
        </p:spPr>
        <p:txBody>
          <a:bodyPr>
            <a:normAutofit fontScale="85000" lnSpcReduction="10000"/>
          </a:bodyPr>
          <a:lstStyle/>
          <a:p>
            <a:pPr marL="0" indent="0">
              <a:buNone/>
            </a:pPr>
            <a:r>
              <a:rPr lang="ru-RU" b="1" dirty="0" smtClean="0">
                <a:solidFill>
                  <a:schemeClr val="tx1"/>
                </a:solidFill>
              </a:rPr>
              <a:t>Проблемы:</a:t>
            </a:r>
          </a:p>
          <a:p>
            <a:r>
              <a:rPr lang="ru-RU" b="1" dirty="0">
                <a:solidFill>
                  <a:schemeClr val="tx1"/>
                </a:solidFill>
              </a:rPr>
              <a:t>З</a:t>
            </a:r>
            <a:r>
              <a:rPr lang="ru-RU" b="1" dirty="0" smtClean="0">
                <a:solidFill>
                  <a:schemeClr val="tx1"/>
                </a:solidFill>
              </a:rPr>
              <a:t>ачатие вне тела женщины</a:t>
            </a:r>
          </a:p>
          <a:p>
            <a:r>
              <a:rPr lang="ru-RU" b="1" dirty="0" err="1" smtClean="0">
                <a:solidFill>
                  <a:schemeClr val="tx1"/>
                </a:solidFill>
              </a:rPr>
              <a:t>Преимплатанционная</a:t>
            </a:r>
            <a:r>
              <a:rPr lang="ru-RU" b="1" dirty="0" smtClean="0">
                <a:solidFill>
                  <a:schemeClr val="tx1"/>
                </a:solidFill>
              </a:rPr>
              <a:t> диагностика эмбрионов</a:t>
            </a:r>
          </a:p>
          <a:p>
            <a:r>
              <a:rPr lang="ru-RU" b="1" dirty="0" smtClean="0">
                <a:solidFill>
                  <a:schemeClr val="tx1"/>
                </a:solidFill>
              </a:rPr>
              <a:t>Лишние эмбрионы</a:t>
            </a:r>
          </a:p>
          <a:p>
            <a:r>
              <a:rPr lang="ru-RU" b="1" dirty="0" smtClean="0">
                <a:solidFill>
                  <a:schemeClr val="tx1"/>
                </a:solidFill>
              </a:rPr>
              <a:t>Эффективность ЭКО</a:t>
            </a:r>
          </a:p>
          <a:p>
            <a:r>
              <a:rPr lang="ru-RU" b="1" dirty="0" smtClean="0">
                <a:solidFill>
                  <a:schemeClr val="tx1"/>
                </a:solidFill>
              </a:rPr>
              <a:t>Доступность ЭКО </a:t>
            </a:r>
          </a:p>
          <a:p>
            <a:r>
              <a:rPr lang="ru-RU" b="1" dirty="0" smtClean="0">
                <a:solidFill>
                  <a:schemeClr val="tx1"/>
                </a:solidFill>
              </a:rPr>
              <a:t>Многоплодная беременность</a:t>
            </a:r>
          </a:p>
          <a:p>
            <a:r>
              <a:rPr lang="ru-RU" b="1" dirty="0" smtClean="0">
                <a:solidFill>
                  <a:schemeClr val="tx1"/>
                </a:solidFill>
              </a:rPr>
              <a:t>Аборт как причина бесплодия</a:t>
            </a:r>
          </a:p>
          <a:p>
            <a:r>
              <a:rPr lang="ru-RU" b="1" dirty="0">
                <a:solidFill>
                  <a:schemeClr val="tx1"/>
                </a:solidFill>
              </a:rPr>
              <a:t>Отрицательное влияние на институт брака и семьи</a:t>
            </a:r>
          </a:p>
          <a:p>
            <a:r>
              <a:rPr lang="ru-RU" b="1" dirty="0">
                <a:solidFill>
                  <a:schemeClr val="tx1"/>
                </a:solidFill>
              </a:rPr>
              <a:t>Правовая регуляция</a:t>
            </a:r>
          </a:p>
          <a:p>
            <a:r>
              <a:rPr lang="ru-RU" b="1" dirty="0" smtClean="0">
                <a:solidFill>
                  <a:schemeClr val="tx1"/>
                </a:solidFill>
              </a:rPr>
              <a:t>Конфиденциальность</a:t>
            </a:r>
          </a:p>
          <a:p>
            <a:r>
              <a:rPr lang="ru-RU" b="1" dirty="0">
                <a:solidFill>
                  <a:schemeClr val="tx1"/>
                </a:solidFill>
              </a:rPr>
              <a:t>Использование при отсутствии медицинских </a:t>
            </a:r>
            <a:r>
              <a:rPr lang="ru-RU" b="1" dirty="0" smtClean="0">
                <a:solidFill>
                  <a:schemeClr val="tx1"/>
                </a:solidFill>
              </a:rPr>
              <a:t>показаний</a:t>
            </a:r>
            <a:endParaRPr lang="ru-RU" b="1" dirty="0">
              <a:solidFill>
                <a:schemeClr val="tx1"/>
              </a:solidFill>
            </a:endParaRPr>
          </a:p>
          <a:p>
            <a:endParaRPr lang="ru-RU" b="1" dirty="0" smtClean="0">
              <a:solidFill>
                <a:schemeClr val="tx1"/>
              </a:solidFill>
            </a:endParaRPr>
          </a:p>
          <a:p>
            <a:endParaRPr lang="ru-RU" dirty="0"/>
          </a:p>
        </p:txBody>
      </p:sp>
      <p:pic>
        <p:nvPicPr>
          <p:cNvPr id="7" name="Рисунок 6"/>
          <p:cNvPicPr>
            <a:picLocks noChangeAspect="1"/>
          </p:cNvPicPr>
          <p:nvPr/>
        </p:nvPicPr>
        <p:blipFill>
          <a:blip r:embed="rId2"/>
          <a:stretch>
            <a:fillRect/>
          </a:stretch>
        </p:blipFill>
        <p:spPr>
          <a:xfrm>
            <a:off x="7136642" y="0"/>
            <a:ext cx="5055358" cy="3366869"/>
          </a:xfrm>
          <a:prstGeom prst="rect">
            <a:avLst/>
          </a:prstGeom>
        </p:spPr>
      </p:pic>
    </p:spTree>
    <p:extLst>
      <p:ext uri="{BB962C8B-B14F-4D97-AF65-F5344CB8AC3E}">
        <p14:creationId xmlns:p14="http://schemas.microsoft.com/office/powerpoint/2010/main" val="2541722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tx1"/>
                </a:solidFill>
              </a:rPr>
              <a:t>Проблема лишних эмбрионов</a:t>
            </a:r>
            <a:endParaRPr lang="ru-RU" b="1" dirty="0">
              <a:solidFill>
                <a:schemeClr val="tx1"/>
              </a:solidFill>
            </a:endParaRPr>
          </a:p>
        </p:txBody>
      </p:sp>
      <p:sp>
        <p:nvSpPr>
          <p:cNvPr id="3" name="Объект 2"/>
          <p:cNvSpPr>
            <a:spLocks noGrp="1"/>
          </p:cNvSpPr>
          <p:nvPr>
            <p:ph idx="1"/>
          </p:nvPr>
        </p:nvSpPr>
        <p:spPr>
          <a:xfrm>
            <a:off x="830510" y="1635853"/>
            <a:ext cx="6301997" cy="4231547"/>
          </a:xfrm>
        </p:spPr>
        <p:txBody>
          <a:bodyPr>
            <a:normAutofit/>
          </a:bodyPr>
          <a:lstStyle/>
          <a:p>
            <a:r>
              <a:rPr lang="ru-RU" b="1" dirty="0">
                <a:solidFill>
                  <a:schemeClr val="tx1"/>
                </a:solidFill>
              </a:rPr>
              <a:t>Ж</a:t>
            </a:r>
            <a:r>
              <a:rPr lang="ru-RU" b="1" dirty="0" smtClean="0">
                <a:solidFill>
                  <a:schemeClr val="tx1"/>
                </a:solidFill>
              </a:rPr>
              <a:t>енщине назначают гормональную </a:t>
            </a:r>
            <a:r>
              <a:rPr lang="ru-RU" b="1" dirty="0">
                <a:solidFill>
                  <a:schemeClr val="tx1"/>
                </a:solidFill>
              </a:rPr>
              <a:t>стимуляцию в форме короткого и длинного протокола. В результате может созреть до 20 яйцеклеток, которые подвергаются оплодотворению в пробирке. При этом в организм матери переносится не более двух эмбрионов, остальные </a:t>
            </a:r>
            <a:r>
              <a:rPr lang="ru-RU" b="1" dirty="0" smtClean="0">
                <a:solidFill>
                  <a:schemeClr val="tx1"/>
                </a:solidFill>
              </a:rPr>
              <a:t>либо </a:t>
            </a:r>
            <a:r>
              <a:rPr lang="ru-RU" b="1" dirty="0">
                <a:solidFill>
                  <a:schemeClr val="tx1"/>
                </a:solidFill>
              </a:rPr>
              <a:t>уничтожаются, либо подвергаются </a:t>
            </a:r>
            <a:r>
              <a:rPr lang="ru-RU" b="1" dirty="0" err="1" smtClean="0">
                <a:solidFill>
                  <a:schemeClr val="tx1"/>
                </a:solidFill>
              </a:rPr>
              <a:t>криоконсервации</a:t>
            </a:r>
            <a:r>
              <a:rPr lang="ru-RU" b="1" dirty="0" smtClean="0">
                <a:solidFill>
                  <a:schemeClr val="tx1"/>
                </a:solidFill>
              </a:rPr>
              <a:t>, а также возможно использование в научных целях или как донорский материал</a:t>
            </a:r>
          </a:p>
          <a:p>
            <a:r>
              <a:rPr lang="ru-RU" b="1" dirty="0" smtClean="0">
                <a:solidFill>
                  <a:schemeClr val="tx1"/>
                </a:solidFill>
              </a:rPr>
              <a:t>Проблема лишних эмбрионов взаимосвязана с проблемой статуса эмбриона</a:t>
            </a:r>
            <a:endParaRPr lang="ru-RU" b="1" dirty="0">
              <a:solidFill>
                <a:schemeClr val="tx1"/>
              </a:solidFill>
            </a:endParaRPr>
          </a:p>
        </p:txBody>
      </p:sp>
      <p:pic>
        <p:nvPicPr>
          <p:cNvPr id="4" name="Рисунок 3"/>
          <p:cNvPicPr>
            <a:picLocks noChangeAspect="1"/>
          </p:cNvPicPr>
          <p:nvPr/>
        </p:nvPicPr>
        <p:blipFill>
          <a:blip r:embed="rId2"/>
          <a:stretch>
            <a:fillRect/>
          </a:stretch>
        </p:blipFill>
        <p:spPr>
          <a:xfrm>
            <a:off x="7132507" y="1698770"/>
            <a:ext cx="5059493" cy="2845965"/>
          </a:xfrm>
          <a:prstGeom prst="rect">
            <a:avLst/>
          </a:prstGeom>
        </p:spPr>
      </p:pic>
    </p:spTree>
    <p:extLst>
      <p:ext uri="{BB962C8B-B14F-4D97-AF65-F5344CB8AC3E}">
        <p14:creationId xmlns:p14="http://schemas.microsoft.com/office/powerpoint/2010/main" val="269106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tx1"/>
                </a:solidFill>
              </a:rPr>
              <a:t>Суррогатное материнство </a:t>
            </a:r>
            <a:endParaRPr lang="ru-RU" b="1" dirty="0">
              <a:solidFill>
                <a:schemeClr val="tx1"/>
              </a:solidFill>
            </a:endParaRPr>
          </a:p>
        </p:txBody>
      </p:sp>
      <p:sp>
        <p:nvSpPr>
          <p:cNvPr id="3" name="Объект 2"/>
          <p:cNvSpPr>
            <a:spLocks noGrp="1"/>
          </p:cNvSpPr>
          <p:nvPr>
            <p:ph idx="1"/>
          </p:nvPr>
        </p:nvSpPr>
        <p:spPr>
          <a:xfrm>
            <a:off x="1371600" y="2286000"/>
            <a:ext cx="6131923" cy="3581400"/>
          </a:xfrm>
        </p:spPr>
        <p:txBody>
          <a:bodyPr>
            <a:normAutofit fontScale="92500" lnSpcReduction="10000"/>
          </a:bodyPr>
          <a:lstStyle/>
          <a:p>
            <a:pPr marL="0" indent="0">
              <a:buNone/>
            </a:pPr>
            <a:r>
              <a:rPr lang="ru-RU" b="1" dirty="0" smtClean="0">
                <a:solidFill>
                  <a:schemeClr val="tx1"/>
                </a:solidFill>
              </a:rPr>
              <a:t>ПРОБЛЕМЫ:</a:t>
            </a:r>
          </a:p>
          <a:p>
            <a:r>
              <a:rPr lang="ru-RU" b="1" dirty="0" smtClean="0">
                <a:solidFill>
                  <a:schemeClr val="tx1"/>
                </a:solidFill>
              </a:rPr>
              <a:t>Коммерциализация</a:t>
            </a:r>
          </a:p>
          <a:p>
            <a:r>
              <a:rPr lang="ru-RU" b="1" dirty="0" smtClean="0">
                <a:solidFill>
                  <a:schemeClr val="tx1"/>
                </a:solidFill>
              </a:rPr>
              <a:t>Отрицательное </a:t>
            </a:r>
            <a:r>
              <a:rPr lang="ru-RU" b="1" dirty="0">
                <a:solidFill>
                  <a:schemeClr val="tx1"/>
                </a:solidFill>
              </a:rPr>
              <a:t>влияние на институт брака и семьи</a:t>
            </a:r>
          </a:p>
          <a:p>
            <a:r>
              <a:rPr lang="ru-RU" b="1" dirty="0">
                <a:solidFill>
                  <a:schemeClr val="tx1"/>
                </a:solidFill>
              </a:rPr>
              <a:t>Правовая регуляция</a:t>
            </a:r>
          </a:p>
          <a:p>
            <a:r>
              <a:rPr lang="ru-RU" b="1" dirty="0" smtClean="0">
                <a:solidFill>
                  <a:schemeClr val="tx1"/>
                </a:solidFill>
              </a:rPr>
              <a:t>Конфиденциальность</a:t>
            </a:r>
          </a:p>
          <a:p>
            <a:r>
              <a:rPr lang="ru-RU" b="1" dirty="0" smtClean="0">
                <a:solidFill>
                  <a:schemeClr val="tx1"/>
                </a:solidFill>
              </a:rPr>
              <a:t>Отказ заказчиков от детей</a:t>
            </a:r>
          </a:p>
          <a:p>
            <a:r>
              <a:rPr lang="ru-RU" b="1" dirty="0" smtClean="0">
                <a:solidFill>
                  <a:schemeClr val="tx1"/>
                </a:solidFill>
              </a:rPr>
              <a:t>Отказ суррогатной матери отдать ребенка</a:t>
            </a:r>
          </a:p>
          <a:p>
            <a:r>
              <a:rPr lang="ru-RU" b="1" dirty="0" smtClean="0">
                <a:solidFill>
                  <a:schemeClr val="tx1"/>
                </a:solidFill>
              </a:rPr>
              <a:t>Искажение родственных связей</a:t>
            </a:r>
          </a:p>
          <a:p>
            <a:r>
              <a:rPr lang="ru-RU" b="1" dirty="0" smtClean="0">
                <a:solidFill>
                  <a:schemeClr val="tx1"/>
                </a:solidFill>
              </a:rPr>
              <a:t>Использование только в </a:t>
            </a:r>
            <a:r>
              <a:rPr lang="ru-RU" b="1" smtClean="0">
                <a:solidFill>
                  <a:schemeClr val="tx1"/>
                </a:solidFill>
              </a:rPr>
              <a:t>медицинских целях</a:t>
            </a:r>
            <a:endParaRPr lang="ru-RU" b="1" dirty="0">
              <a:solidFill>
                <a:schemeClr val="tx1"/>
              </a:solidFill>
            </a:endParaRPr>
          </a:p>
          <a:p>
            <a:pPr marL="0" indent="0">
              <a:buNone/>
            </a:pPr>
            <a:endParaRPr lang="ru-RU" dirty="0" smtClean="0"/>
          </a:p>
          <a:p>
            <a:pPr marL="0" indent="0">
              <a:buNone/>
            </a:pPr>
            <a:endParaRPr lang="ru-RU" dirty="0"/>
          </a:p>
        </p:txBody>
      </p:sp>
      <p:pic>
        <p:nvPicPr>
          <p:cNvPr id="4" name="Рисунок 3"/>
          <p:cNvPicPr>
            <a:picLocks noChangeAspect="1"/>
          </p:cNvPicPr>
          <p:nvPr/>
        </p:nvPicPr>
        <p:blipFill>
          <a:blip r:embed="rId2"/>
          <a:stretch>
            <a:fillRect/>
          </a:stretch>
        </p:blipFill>
        <p:spPr>
          <a:xfrm>
            <a:off x="7503523" y="1839810"/>
            <a:ext cx="4494290" cy="3378142"/>
          </a:xfrm>
          <a:prstGeom prst="rect">
            <a:avLst/>
          </a:prstGeom>
        </p:spPr>
      </p:pic>
    </p:spTree>
    <p:extLst>
      <p:ext uri="{BB962C8B-B14F-4D97-AF65-F5344CB8AC3E}">
        <p14:creationId xmlns:p14="http://schemas.microsoft.com/office/powerpoint/2010/main" val="1021326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176169"/>
            <a:ext cx="7134837" cy="1995531"/>
          </a:xfrm>
        </p:spPr>
        <p:txBody>
          <a:bodyPr>
            <a:normAutofit fontScale="90000"/>
          </a:bodyPr>
          <a:lstStyle/>
          <a:p>
            <a:r>
              <a:rPr lang="ru-RU" b="1" dirty="0">
                <a:solidFill>
                  <a:schemeClr val="tx1"/>
                </a:solidFill>
              </a:rPr>
              <a:t>«Основы социальной концепции Русской Православной Церкви», 2000г.</a:t>
            </a:r>
            <a:endParaRPr lang="ru-RU" dirty="0"/>
          </a:p>
        </p:txBody>
      </p:sp>
      <p:sp>
        <p:nvSpPr>
          <p:cNvPr id="3" name="Объект 2"/>
          <p:cNvSpPr>
            <a:spLocks noGrp="1"/>
          </p:cNvSpPr>
          <p:nvPr>
            <p:ph idx="1"/>
          </p:nvPr>
        </p:nvSpPr>
        <p:spPr>
          <a:xfrm>
            <a:off x="1371600" y="2642532"/>
            <a:ext cx="9601200" cy="3224868"/>
          </a:xfrm>
        </p:spPr>
        <p:txBody>
          <a:bodyPr/>
          <a:lstStyle/>
          <a:p>
            <a:r>
              <a:rPr lang="ru-RU" b="1" dirty="0">
                <a:solidFill>
                  <a:schemeClr val="tx1"/>
                </a:solidFill>
              </a:rPr>
              <a:t>пути к деторождению, не согласные с замыслом Творца жизни, Церковь не может считать нравственно оправданными. Если муж или жена неспособны к зачатию ребенка, а терапевтические и хирургические методы лечения бесплодия не помогают супругам, им следует со смирением принять свое </a:t>
            </a:r>
            <a:r>
              <a:rPr lang="ru-RU" b="1" dirty="0" err="1">
                <a:solidFill>
                  <a:schemeClr val="tx1"/>
                </a:solidFill>
              </a:rPr>
              <a:t>бесчадие</a:t>
            </a:r>
            <a:r>
              <a:rPr lang="ru-RU" b="1" dirty="0">
                <a:solidFill>
                  <a:schemeClr val="tx1"/>
                </a:solidFill>
              </a:rPr>
              <a:t> как особое жизненное призвание. Пастырские рекомендации в подобных случаях должны учитывать возможность усыновления ребенка по обоюдному согласию супругов. К допустимым средствам медицинской помощи может быть отнесено искусственное оплодотворение половыми клетками мужа, поскольку оно не нарушает целостности брачного союза, не отличается принципиальным образом от естественного зачатия и происходит в контексте супружеских отношений. </a:t>
            </a:r>
          </a:p>
        </p:txBody>
      </p:sp>
      <p:pic>
        <p:nvPicPr>
          <p:cNvPr id="4" name="Рисунок 3"/>
          <p:cNvPicPr>
            <a:picLocks noChangeAspect="1"/>
          </p:cNvPicPr>
          <p:nvPr/>
        </p:nvPicPr>
        <p:blipFill>
          <a:blip r:embed="rId2"/>
          <a:stretch>
            <a:fillRect/>
          </a:stretch>
        </p:blipFill>
        <p:spPr>
          <a:xfrm>
            <a:off x="8366621" y="0"/>
            <a:ext cx="3825379" cy="2390862"/>
          </a:xfrm>
          <a:prstGeom prst="rect">
            <a:avLst/>
          </a:prstGeom>
        </p:spPr>
      </p:pic>
    </p:spTree>
    <p:extLst>
      <p:ext uri="{BB962C8B-B14F-4D97-AF65-F5344CB8AC3E}">
        <p14:creationId xmlns:p14="http://schemas.microsoft.com/office/powerpoint/2010/main" val="918166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599651"/>
          </a:xfrm>
        </p:spPr>
        <p:txBody>
          <a:bodyPr>
            <a:normAutofit fontScale="90000"/>
          </a:bodyPr>
          <a:lstStyle/>
          <a:p>
            <a:r>
              <a:rPr lang="ru-RU" dirty="0" smtClean="0"/>
              <a:t>Благодарю за внимание!</a:t>
            </a:r>
            <a:endParaRPr lang="ru-RU" dirty="0"/>
          </a:p>
        </p:txBody>
      </p:sp>
      <p:pic>
        <p:nvPicPr>
          <p:cNvPr id="4" name="Picture 2" descr="C:\Documents and Settings\Администратор\Рабочий стол\нерешенные проблемы внутриутробной жизни\_600_600_90_5417814161652618957.jpg"/>
          <p:cNvPicPr>
            <a:picLocks noGrp="1" noChangeAspect="1" noChangeArrowheads="1"/>
          </p:cNvPicPr>
          <p:nvPr>
            <p:ph idx="1"/>
          </p:nvPr>
        </p:nvPicPr>
        <p:blipFill>
          <a:blip r:embed="rId2" cstate="print"/>
          <a:srcRect/>
          <a:stretch>
            <a:fillRect/>
          </a:stretch>
        </p:blipFill>
        <p:spPr bwMode="auto">
          <a:xfrm>
            <a:off x="1897040" y="1218169"/>
            <a:ext cx="8379724" cy="5614415"/>
          </a:xfrm>
          <a:prstGeom prst="rect">
            <a:avLst/>
          </a:prstGeom>
          <a:noFill/>
        </p:spPr>
      </p:pic>
    </p:spTree>
    <p:extLst>
      <p:ext uri="{BB962C8B-B14F-4D97-AF65-F5344CB8AC3E}">
        <p14:creationId xmlns:p14="http://schemas.microsoft.com/office/powerpoint/2010/main" val="3686330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a:t>По данным Росстата в 2018 году было зафиксировано 567,1 тысячи официальных «выкидышей». Это значительное снижение по сравнению с 2000 годом, когда уровень абортов, зафиксированных в РФ, составлял 2138,8 тысячи.</a:t>
            </a:r>
          </a:p>
        </p:txBody>
      </p:sp>
      <p:pic>
        <p:nvPicPr>
          <p:cNvPr id="3" name="Рисунок 2"/>
          <p:cNvPicPr>
            <a:picLocks noChangeAspect="1"/>
          </p:cNvPicPr>
          <p:nvPr/>
        </p:nvPicPr>
        <p:blipFill>
          <a:blip r:embed="rId2"/>
          <a:stretch>
            <a:fillRect/>
          </a:stretch>
        </p:blipFill>
        <p:spPr>
          <a:xfrm>
            <a:off x="3053594" y="2417296"/>
            <a:ext cx="6464722" cy="4278883"/>
          </a:xfrm>
          <a:prstGeom prst="rect">
            <a:avLst/>
          </a:prstGeom>
        </p:spPr>
      </p:pic>
      <p:sp>
        <p:nvSpPr>
          <p:cNvPr id="4" name="Прямоугольник 3"/>
          <p:cNvSpPr/>
          <p:nvPr/>
        </p:nvSpPr>
        <p:spPr>
          <a:xfrm>
            <a:off x="4723002" y="2417296"/>
            <a:ext cx="2491317" cy="369332"/>
          </a:xfrm>
          <a:prstGeom prst="rect">
            <a:avLst/>
          </a:prstGeom>
        </p:spPr>
        <p:txBody>
          <a:bodyPr wrap="square">
            <a:spAutoFit/>
          </a:bodyPr>
          <a:lstStyle/>
          <a:p>
            <a:r>
              <a:rPr lang="en-US" dirty="0"/>
              <a:t>https://rosinfostat.ru</a:t>
            </a:r>
            <a:endParaRPr lang="ru-RU" dirty="0"/>
          </a:p>
        </p:txBody>
      </p:sp>
    </p:spTree>
    <p:extLst>
      <p:ext uri="{BB962C8B-B14F-4D97-AF65-F5344CB8AC3E}">
        <p14:creationId xmlns:p14="http://schemas.microsoft.com/office/powerpoint/2010/main" val="1208524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896383"/>
          </a:xfrm>
        </p:spPr>
        <p:txBody>
          <a:bodyPr>
            <a:normAutofit fontScale="90000"/>
          </a:bodyPr>
          <a:lstStyle/>
          <a:p>
            <a:r>
              <a:rPr lang="ru-RU" b="1" dirty="0" smtClean="0">
                <a:solidFill>
                  <a:schemeClr val="tx1"/>
                </a:solidFill>
              </a:rPr>
              <a:t>Отношение к аборту в период античности</a:t>
            </a:r>
            <a:endParaRPr lang="ru-RU" dirty="0"/>
          </a:p>
        </p:txBody>
      </p:sp>
      <p:sp>
        <p:nvSpPr>
          <p:cNvPr id="3" name="Объект 2"/>
          <p:cNvSpPr>
            <a:spLocks noGrp="1"/>
          </p:cNvSpPr>
          <p:nvPr>
            <p:ph idx="1"/>
          </p:nvPr>
        </p:nvSpPr>
        <p:spPr>
          <a:xfrm>
            <a:off x="1141413" y="1733266"/>
            <a:ext cx="6965358" cy="4759813"/>
          </a:xfrm>
        </p:spPr>
        <p:txBody>
          <a:bodyPr>
            <a:normAutofit/>
          </a:bodyPr>
          <a:lstStyle/>
          <a:p>
            <a:r>
              <a:rPr lang="ru-RU" sz="3200" b="1" dirty="0" smtClean="0">
                <a:solidFill>
                  <a:schemeClr val="tx1"/>
                </a:solidFill>
              </a:rPr>
              <a:t>Широкая практика аборта в Древней Греции </a:t>
            </a:r>
          </a:p>
          <a:p>
            <a:pPr marL="0" indent="0">
              <a:buNone/>
            </a:pPr>
            <a:r>
              <a:rPr lang="ru-RU" sz="3200" b="1" dirty="0" smtClean="0">
                <a:solidFill>
                  <a:schemeClr val="tx1"/>
                </a:solidFill>
              </a:rPr>
              <a:t> и Древнем Риме </a:t>
            </a:r>
          </a:p>
          <a:p>
            <a:r>
              <a:rPr lang="ru-RU" sz="3200" b="1" dirty="0" smtClean="0">
                <a:solidFill>
                  <a:schemeClr val="tx1"/>
                </a:solidFill>
              </a:rPr>
              <a:t>Лояльное отношение общества</a:t>
            </a:r>
          </a:p>
          <a:p>
            <a:r>
              <a:rPr lang="ru-RU" sz="3200" b="1" dirty="0" smtClean="0">
                <a:solidFill>
                  <a:schemeClr val="tx1"/>
                </a:solidFill>
              </a:rPr>
              <a:t>Отсутствие законодательного запрета</a:t>
            </a:r>
          </a:p>
          <a:p>
            <a:r>
              <a:rPr lang="ru-RU" sz="3200" b="1" dirty="0" smtClean="0">
                <a:solidFill>
                  <a:schemeClr val="tx1"/>
                </a:solidFill>
              </a:rPr>
              <a:t>Формирование</a:t>
            </a:r>
            <a:r>
              <a:rPr lang="ru-RU" sz="3200" b="1" dirty="0">
                <a:solidFill>
                  <a:schemeClr val="tx1"/>
                </a:solidFill>
              </a:rPr>
              <a:t> </a:t>
            </a:r>
            <a:r>
              <a:rPr lang="ru-RU" sz="3200" b="1" dirty="0" smtClean="0">
                <a:solidFill>
                  <a:schemeClr val="tx1"/>
                </a:solidFill>
              </a:rPr>
              <a:t>противоположных точек зрения</a:t>
            </a:r>
          </a:p>
        </p:txBody>
      </p:sp>
      <p:pic>
        <p:nvPicPr>
          <p:cNvPr id="4098" name="Picture 2" descr="http://img1.liveinternet.ru/images/attach/c/1/55/390/55390039_1266572281_929783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770" y="1514901"/>
            <a:ext cx="3240892" cy="506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55008" y="150127"/>
            <a:ext cx="11367083" cy="968990"/>
          </a:xfrm>
        </p:spPr>
        <p:txBody>
          <a:bodyPr>
            <a:noAutofit/>
          </a:bodyPr>
          <a:lstStyle/>
          <a:p>
            <a:r>
              <a:rPr lang="ru-RU" sz="3200" b="1" dirty="0" smtClean="0">
                <a:solidFill>
                  <a:schemeClr val="tx1"/>
                </a:solidFill>
              </a:rPr>
              <a:t>Формирование либеральной и консервативной позиций</a:t>
            </a:r>
            <a:endParaRPr lang="ru-RU" sz="3200" b="1" dirty="0">
              <a:solidFill>
                <a:schemeClr val="tx1"/>
              </a:solidFill>
            </a:endParaRPr>
          </a:p>
        </p:txBody>
      </p:sp>
      <p:sp>
        <p:nvSpPr>
          <p:cNvPr id="5" name="Текст 4"/>
          <p:cNvSpPr>
            <a:spLocks noGrp="1"/>
          </p:cNvSpPr>
          <p:nvPr>
            <p:ph type="body" idx="1"/>
          </p:nvPr>
        </p:nvSpPr>
        <p:spPr>
          <a:xfrm>
            <a:off x="1141410" y="1119116"/>
            <a:ext cx="4740776" cy="382138"/>
          </a:xfrm>
        </p:spPr>
        <p:txBody>
          <a:bodyPr>
            <a:normAutofit fontScale="92500" lnSpcReduction="20000"/>
          </a:bodyPr>
          <a:lstStyle/>
          <a:p>
            <a:pPr algn="ctr"/>
            <a:r>
              <a:rPr lang="ru-RU" b="1" dirty="0" smtClean="0">
                <a:solidFill>
                  <a:schemeClr val="tx1"/>
                </a:solidFill>
              </a:rPr>
              <a:t>Либеральная позиция</a:t>
            </a:r>
            <a:endParaRPr lang="ru-RU" b="1" dirty="0">
              <a:solidFill>
                <a:schemeClr val="tx1"/>
              </a:solidFill>
            </a:endParaRPr>
          </a:p>
        </p:txBody>
      </p:sp>
      <p:sp>
        <p:nvSpPr>
          <p:cNvPr id="6" name="Объект 5"/>
          <p:cNvSpPr>
            <a:spLocks noGrp="1"/>
          </p:cNvSpPr>
          <p:nvPr>
            <p:ph sz="half" idx="2"/>
          </p:nvPr>
        </p:nvSpPr>
        <p:spPr>
          <a:xfrm>
            <a:off x="1619076" y="1501254"/>
            <a:ext cx="4043494" cy="2552131"/>
          </a:xfrm>
        </p:spPr>
        <p:txBody>
          <a:bodyPr>
            <a:normAutofit/>
          </a:bodyPr>
          <a:lstStyle/>
          <a:p>
            <a:pPr marL="0" indent="0" algn="just">
              <a:buNone/>
            </a:pPr>
            <a:r>
              <a:rPr lang="ru-RU" b="1" dirty="0">
                <a:solidFill>
                  <a:schemeClr val="tx1"/>
                </a:solidFill>
              </a:rPr>
              <a:t>"Если в браке зарождаются дети </a:t>
            </a:r>
            <a:r>
              <a:rPr lang="ru-RU" b="1" dirty="0" smtClean="0">
                <a:solidFill>
                  <a:schemeClr val="tx1"/>
                </a:solidFill>
              </a:rPr>
              <a:t>вопреки ожиданию</a:t>
            </a:r>
            <a:r>
              <a:rPr lang="ru-RU" b="1" dirty="0">
                <a:solidFill>
                  <a:schemeClr val="tx1"/>
                </a:solidFill>
              </a:rPr>
              <a:t>, то плод может быть </a:t>
            </a:r>
            <a:r>
              <a:rPr lang="ru-RU" b="1" dirty="0" smtClean="0">
                <a:solidFill>
                  <a:schemeClr val="tx1"/>
                </a:solidFill>
              </a:rPr>
              <a:t>изгнан, прежде </a:t>
            </a:r>
            <a:r>
              <a:rPr lang="ru-RU" b="1" dirty="0">
                <a:solidFill>
                  <a:schemeClr val="tx1"/>
                </a:solidFill>
              </a:rPr>
              <a:t>чем он </a:t>
            </a:r>
            <a:r>
              <a:rPr lang="ru-RU" b="1" dirty="0" smtClean="0">
                <a:solidFill>
                  <a:schemeClr val="tx1"/>
                </a:solidFill>
              </a:rPr>
              <a:t>начнет чувствовать </a:t>
            </a:r>
            <a:r>
              <a:rPr lang="ru-RU" b="1" dirty="0">
                <a:solidFill>
                  <a:schemeClr val="tx1"/>
                </a:solidFill>
              </a:rPr>
              <a:t>и жить»</a:t>
            </a:r>
          </a:p>
          <a:p>
            <a:pPr marL="0" indent="0" algn="just">
              <a:buNone/>
            </a:pPr>
            <a:r>
              <a:rPr lang="ru-RU" b="1" dirty="0">
                <a:solidFill>
                  <a:schemeClr val="tx1"/>
                </a:solidFill>
              </a:rPr>
              <a:t>                                </a:t>
            </a:r>
            <a:r>
              <a:rPr lang="ru-RU" b="1" dirty="0" smtClean="0">
                <a:solidFill>
                  <a:schemeClr val="tx1"/>
                </a:solidFill>
              </a:rPr>
              <a:t>   Аристотель</a:t>
            </a:r>
            <a:endParaRPr lang="ru-RU" b="1" dirty="0">
              <a:solidFill>
                <a:schemeClr val="tx1"/>
              </a:solidFill>
            </a:endParaRPr>
          </a:p>
          <a:p>
            <a:pPr marL="0" indent="0">
              <a:buNone/>
            </a:pPr>
            <a:endParaRPr lang="ru-RU" dirty="0"/>
          </a:p>
        </p:txBody>
      </p:sp>
      <p:sp>
        <p:nvSpPr>
          <p:cNvPr id="7" name="Текст 6"/>
          <p:cNvSpPr>
            <a:spLocks noGrp="1"/>
          </p:cNvSpPr>
          <p:nvPr>
            <p:ph type="body" sz="quarter" idx="3"/>
          </p:nvPr>
        </p:nvSpPr>
        <p:spPr>
          <a:xfrm>
            <a:off x="6400808" y="1119116"/>
            <a:ext cx="4646602" cy="382138"/>
          </a:xfrm>
        </p:spPr>
        <p:txBody>
          <a:bodyPr>
            <a:normAutofit fontScale="92500" lnSpcReduction="20000"/>
          </a:bodyPr>
          <a:lstStyle/>
          <a:p>
            <a:pPr algn="ctr"/>
            <a:r>
              <a:rPr lang="ru-RU" b="1" dirty="0" smtClean="0">
                <a:solidFill>
                  <a:schemeClr val="tx1"/>
                </a:solidFill>
              </a:rPr>
              <a:t>Консервативная позиция</a:t>
            </a:r>
            <a:endParaRPr lang="ru-RU" b="1" dirty="0">
              <a:solidFill>
                <a:schemeClr val="tx1"/>
              </a:solidFill>
            </a:endParaRPr>
          </a:p>
        </p:txBody>
      </p:sp>
      <p:sp>
        <p:nvSpPr>
          <p:cNvPr id="8" name="Объект 7"/>
          <p:cNvSpPr>
            <a:spLocks noGrp="1"/>
          </p:cNvSpPr>
          <p:nvPr>
            <p:ph sz="quarter" idx="4"/>
          </p:nvPr>
        </p:nvSpPr>
        <p:spPr>
          <a:xfrm>
            <a:off x="6820250" y="1501255"/>
            <a:ext cx="3858935" cy="2415652"/>
          </a:xfrm>
        </p:spPr>
        <p:txBody>
          <a:bodyPr>
            <a:normAutofit/>
          </a:bodyPr>
          <a:lstStyle/>
          <a:p>
            <a:pPr marL="0" indent="0" algn="just">
              <a:buNone/>
            </a:pPr>
            <a:r>
              <a:rPr lang="ru-RU" sz="2000" b="1" dirty="0">
                <a:solidFill>
                  <a:schemeClr val="tx1"/>
                </a:solidFill>
              </a:rPr>
              <a:t>"Я не вручу никакой женщине </a:t>
            </a:r>
            <a:r>
              <a:rPr lang="ru-RU" sz="2000" b="1" dirty="0" smtClean="0">
                <a:solidFill>
                  <a:schemeClr val="tx1"/>
                </a:solidFill>
              </a:rPr>
              <a:t>абортивного пессария</a:t>
            </a:r>
            <a:r>
              <a:rPr lang="ru-RU" sz="2000" b="1" dirty="0">
                <a:solidFill>
                  <a:schemeClr val="tx1"/>
                </a:solidFill>
              </a:rPr>
              <a:t>".</a:t>
            </a:r>
          </a:p>
          <a:p>
            <a:pPr marL="0" indent="0" algn="just">
              <a:buNone/>
            </a:pPr>
            <a:r>
              <a:rPr lang="ru-RU" sz="2000" b="1" dirty="0">
                <a:solidFill>
                  <a:schemeClr val="tx1"/>
                </a:solidFill>
              </a:rPr>
              <a:t>                               </a:t>
            </a:r>
          </a:p>
          <a:p>
            <a:pPr marL="0" indent="0" algn="just">
              <a:buNone/>
            </a:pPr>
            <a:r>
              <a:rPr lang="ru-RU" sz="2000" b="1" dirty="0" smtClean="0">
                <a:solidFill>
                  <a:schemeClr val="tx1"/>
                </a:solidFill>
              </a:rPr>
              <a:t>Гиппократ</a:t>
            </a:r>
            <a:endParaRPr lang="ru-RU" sz="2000" b="1" dirty="0">
              <a:solidFill>
                <a:schemeClr val="tx1"/>
              </a:solidFill>
            </a:endParaRPr>
          </a:p>
          <a:p>
            <a:endParaRPr lang="ru-RU" dirty="0"/>
          </a:p>
        </p:txBody>
      </p:sp>
      <p:pic>
        <p:nvPicPr>
          <p:cNvPr id="11" name="Picture 8" descr="http://itext.org.ua/uploads/posts/2011-09/1315577783_11746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0" y="2978091"/>
            <a:ext cx="2511058" cy="37540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pcyhologia.ru/ucoz/48966115_0a390223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8581" y="2978091"/>
            <a:ext cx="2469160" cy="3607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35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2" y="618518"/>
            <a:ext cx="10729009" cy="1046509"/>
          </a:xfrm>
        </p:spPr>
        <p:txBody>
          <a:bodyPr>
            <a:noAutofit/>
          </a:bodyPr>
          <a:lstStyle/>
          <a:p>
            <a:r>
              <a:rPr lang="ru-RU" sz="3600" b="1" dirty="0" smtClean="0">
                <a:solidFill>
                  <a:schemeClr val="tx1"/>
                </a:solidFill>
              </a:rPr>
              <a:t>Отношение к аборту в средние века и новое время</a:t>
            </a:r>
            <a:endParaRPr lang="ru-RU" sz="3600" b="1" dirty="0">
              <a:solidFill>
                <a:schemeClr val="tx1"/>
              </a:solidFill>
            </a:endParaRPr>
          </a:p>
        </p:txBody>
      </p:sp>
      <p:sp>
        <p:nvSpPr>
          <p:cNvPr id="3" name="Объект 2"/>
          <p:cNvSpPr>
            <a:spLocks noGrp="1"/>
          </p:cNvSpPr>
          <p:nvPr>
            <p:ph idx="1"/>
          </p:nvPr>
        </p:nvSpPr>
        <p:spPr>
          <a:xfrm>
            <a:off x="1141412" y="1774210"/>
            <a:ext cx="9905999" cy="4844954"/>
          </a:xfrm>
        </p:spPr>
        <p:txBody>
          <a:bodyPr>
            <a:normAutofit/>
          </a:bodyPr>
          <a:lstStyle/>
          <a:p>
            <a:r>
              <a:rPr lang="ru-RU" sz="2400" b="1" dirty="0" smtClean="0">
                <a:solidFill>
                  <a:schemeClr val="tx1"/>
                </a:solidFill>
              </a:rPr>
              <a:t>В результате влияния</a:t>
            </a:r>
          </a:p>
          <a:p>
            <a:pPr marL="0" indent="0">
              <a:buNone/>
            </a:pPr>
            <a:r>
              <a:rPr lang="ru-RU" sz="2400" b="1" dirty="0" smtClean="0">
                <a:solidFill>
                  <a:schemeClr val="tx1"/>
                </a:solidFill>
              </a:rPr>
              <a:t> христианства в Европе законодательно </a:t>
            </a:r>
          </a:p>
          <a:p>
            <a:pPr marL="0" indent="0">
              <a:buNone/>
            </a:pPr>
            <a:r>
              <a:rPr lang="ru-RU" sz="2400" b="1" dirty="0" smtClean="0">
                <a:solidFill>
                  <a:schemeClr val="tx1"/>
                </a:solidFill>
              </a:rPr>
              <a:t>оформился запрет на аборт</a:t>
            </a:r>
          </a:p>
          <a:p>
            <a:r>
              <a:rPr lang="ru-RU" sz="2400" b="1" dirty="0" smtClean="0">
                <a:solidFill>
                  <a:schemeClr val="tx1"/>
                </a:solidFill>
              </a:rPr>
              <a:t>Аборт приравнен к убийству человека</a:t>
            </a:r>
          </a:p>
          <a:p>
            <a:r>
              <a:rPr lang="ru-RU" sz="2400" b="1" dirty="0" smtClean="0">
                <a:solidFill>
                  <a:schemeClr val="tx1"/>
                </a:solidFill>
              </a:rPr>
              <a:t>В </a:t>
            </a:r>
            <a:r>
              <a:rPr lang="ru-RU" sz="2400" b="1" dirty="0">
                <a:solidFill>
                  <a:schemeClr val="tx1"/>
                </a:solidFill>
              </a:rPr>
              <a:t>XVI веке в ряде европейских стран </a:t>
            </a:r>
            <a:endParaRPr lang="ru-RU" sz="2400" b="1" dirty="0" smtClean="0">
              <a:solidFill>
                <a:schemeClr val="tx1"/>
              </a:solidFill>
            </a:endParaRPr>
          </a:p>
          <a:p>
            <a:pPr marL="0" indent="0">
              <a:buNone/>
            </a:pPr>
            <a:r>
              <a:rPr lang="ru-RU" sz="2400" b="1" dirty="0" smtClean="0">
                <a:solidFill>
                  <a:schemeClr val="tx1"/>
                </a:solidFill>
              </a:rPr>
              <a:t>искусственное </a:t>
            </a:r>
            <a:r>
              <a:rPr lang="ru-RU" sz="2400" b="1" dirty="0">
                <a:solidFill>
                  <a:schemeClr val="tx1"/>
                </a:solidFill>
              </a:rPr>
              <a:t>прерывание </a:t>
            </a:r>
            <a:endParaRPr lang="ru-RU" sz="2400" b="1" dirty="0" smtClean="0">
              <a:solidFill>
                <a:schemeClr val="tx1"/>
              </a:solidFill>
            </a:endParaRPr>
          </a:p>
          <a:p>
            <a:pPr marL="0" indent="0">
              <a:buNone/>
            </a:pPr>
            <a:r>
              <a:rPr lang="ru-RU" sz="2400" b="1" dirty="0" smtClean="0">
                <a:solidFill>
                  <a:schemeClr val="tx1"/>
                </a:solidFill>
              </a:rPr>
              <a:t>беременности каралось смертной казнью:</a:t>
            </a:r>
          </a:p>
          <a:p>
            <a:pPr marL="0" indent="0">
              <a:buNone/>
            </a:pPr>
            <a:r>
              <a:rPr lang="ru-RU" sz="2400" b="1" dirty="0" smtClean="0">
                <a:solidFill>
                  <a:schemeClr val="tx1"/>
                </a:solidFill>
              </a:rPr>
              <a:t> в Англии </a:t>
            </a:r>
            <a:r>
              <a:rPr lang="ru-RU" sz="2400" b="1" dirty="0">
                <a:solidFill>
                  <a:schemeClr val="tx1"/>
                </a:solidFill>
              </a:rPr>
              <a:t>(1524 </a:t>
            </a:r>
            <a:r>
              <a:rPr lang="ru-RU" sz="2400" b="1" dirty="0" smtClean="0">
                <a:solidFill>
                  <a:schemeClr val="tx1"/>
                </a:solidFill>
              </a:rPr>
              <a:t>г.), </a:t>
            </a:r>
            <a:r>
              <a:rPr lang="ru-RU" sz="2400" b="1" dirty="0">
                <a:solidFill>
                  <a:schemeClr val="tx1"/>
                </a:solidFill>
              </a:rPr>
              <a:t>Германии (1533 </a:t>
            </a:r>
            <a:r>
              <a:rPr lang="ru-RU" sz="2400" b="1" dirty="0" smtClean="0">
                <a:solidFill>
                  <a:schemeClr val="tx1"/>
                </a:solidFill>
              </a:rPr>
              <a:t>г.), </a:t>
            </a:r>
          </a:p>
          <a:p>
            <a:pPr marL="0" indent="0">
              <a:buNone/>
            </a:pPr>
            <a:r>
              <a:rPr lang="ru-RU" sz="2400" b="1" dirty="0" smtClean="0">
                <a:solidFill>
                  <a:schemeClr val="tx1"/>
                </a:solidFill>
              </a:rPr>
              <a:t>во </a:t>
            </a:r>
            <a:r>
              <a:rPr lang="ru-RU" sz="2400" b="1" dirty="0">
                <a:solidFill>
                  <a:schemeClr val="tx1"/>
                </a:solidFill>
              </a:rPr>
              <a:t>Франции (1562 </a:t>
            </a:r>
            <a:r>
              <a:rPr lang="ru-RU" sz="2400" b="1" dirty="0" smtClean="0">
                <a:solidFill>
                  <a:schemeClr val="tx1"/>
                </a:solidFill>
              </a:rPr>
              <a:t>г.).</a:t>
            </a:r>
          </a:p>
          <a:p>
            <a:pPr marL="0" indent="0">
              <a:buNone/>
            </a:pPr>
            <a:endParaRPr lang="ru-RU" dirty="0" smtClean="0"/>
          </a:p>
          <a:p>
            <a:endParaRPr lang="ru-RU" dirty="0"/>
          </a:p>
        </p:txBody>
      </p:sp>
      <p:pic>
        <p:nvPicPr>
          <p:cNvPr id="7174" name="Picture 6" descr="http://www.pravmir.ru/wp-content/uploads/2014/01/285308-580x3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4388" y="2249487"/>
            <a:ext cx="5217612" cy="346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2876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2789" y="685800"/>
            <a:ext cx="10838575" cy="1485900"/>
          </a:xfrm>
        </p:spPr>
        <p:txBody>
          <a:bodyPr>
            <a:normAutofit/>
          </a:bodyPr>
          <a:lstStyle/>
          <a:p>
            <a:r>
              <a:rPr lang="ru-RU" sz="3800" b="1" dirty="0" smtClean="0">
                <a:solidFill>
                  <a:schemeClr val="tx1"/>
                </a:solidFill>
              </a:rPr>
              <a:t>Формирование медицинских показаний к аборту</a:t>
            </a:r>
            <a:endParaRPr lang="ru-RU" sz="3800" b="1" dirty="0">
              <a:solidFill>
                <a:schemeClr val="tx1"/>
              </a:solidFill>
            </a:endParaRPr>
          </a:p>
        </p:txBody>
      </p:sp>
      <p:sp>
        <p:nvSpPr>
          <p:cNvPr id="3" name="Объект 2"/>
          <p:cNvSpPr>
            <a:spLocks noGrp="1"/>
          </p:cNvSpPr>
          <p:nvPr>
            <p:ph idx="1"/>
          </p:nvPr>
        </p:nvSpPr>
        <p:spPr>
          <a:xfrm>
            <a:off x="1371600" y="1630087"/>
            <a:ext cx="5723927" cy="5030771"/>
          </a:xfrm>
        </p:spPr>
        <p:txBody>
          <a:bodyPr>
            <a:normAutofit/>
          </a:bodyPr>
          <a:lstStyle/>
          <a:p>
            <a:r>
              <a:rPr lang="ru-RU" sz="3600" b="1" dirty="0" smtClean="0">
                <a:solidFill>
                  <a:schemeClr val="tx1"/>
                </a:solidFill>
              </a:rPr>
              <a:t>1852г. –дискуссия в Парижской медицинской академии о допустимости аборта по медицинским показаниям при «угрозе жизни матери»</a:t>
            </a:r>
          </a:p>
          <a:p>
            <a:pPr marL="0" indent="0">
              <a:buNone/>
            </a:pPr>
            <a:endParaRPr lang="ru-RU" dirty="0" smtClean="0"/>
          </a:p>
          <a:p>
            <a:endParaRPr lang="ru-RU" dirty="0" smtClean="0"/>
          </a:p>
          <a:p>
            <a:endParaRPr lang="ru-RU" dirty="0"/>
          </a:p>
        </p:txBody>
      </p:sp>
      <p:pic>
        <p:nvPicPr>
          <p:cNvPr id="4" name="Рисунок 3"/>
          <p:cNvPicPr>
            <a:picLocks noChangeAspect="1"/>
          </p:cNvPicPr>
          <p:nvPr/>
        </p:nvPicPr>
        <p:blipFill>
          <a:blip r:embed="rId2"/>
          <a:stretch>
            <a:fillRect/>
          </a:stretch>
        </p:blipFill>
        <p:spPr>
          <a:xfrm>
            <a:off x="7011637" y="1630087"/>
            <a:ext cx="5096473" cy="3990538"/>
          </a:xfrm>
          <a:prstGeom prst="rect">
            <a:avLst/>
          </a:prstGeom>
        </p:spPr>
      </p:pic>
    </p:spTree>
    <p:extLst>
      <p:ext uri="{BB962C8B-B14F-4D97-AF65-F5344CB8AC3E}">
        <p14:creationId xmlns:p14="http://schemas.microsoft.com/office/powerpoint/2010/main" val="788618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Синий и зеленый">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Уголки</Template>
  <TotalTime>1329</TotalTime>
  <Words>2553</Words>
  <Application>Microsoft Office PowerPoint</Application>
  <PresentationFormat>Широкоэкранный</PresentationFormat>
  <Paragraphs>238</Paragraphs>
  <Slides>47</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47</vt:i4>
      </vt:variant>
    </vt:vector>
  </HeadingPairs>
  <TitlesOfParts>
    <vt:vector size="51" baseType="lpstr">
      <vt:lpstr>Calibri</vt:lpstr>
      <vt:lpstr>Franklin Gothic Book</vt:lpstr>
      <vt:lpstr>Wingdings</vt:lpstr>
      <vt:lpstr>Crop</vt:lpstr>
      <vt:lpstr>  лекция. Границы допустимого: моральные проблемы медицинских вмешательств в репродукцию человека.</vt:lpstr>
      <vt:lpstr>ПЛАН </vt:lpstr>
      <vt:lpstr>Вопрос 1. Моральные проблемы искусственного прерывания беременности</vt:lpstr>
      <vt:lpstr>Актуальность проблемы аборта</vt:lpstr>
      <vt:lpstr>По данным Росстата в 2018 году было зафиксировано 567,1 тысячи официальных «выкидышей». Это значительное снижение по сравнению с 2000 годом, когда уровень абортов, зафиксированных в РФ, составлял 2138,8 тысячи.</vt:lpstr>
      <vt:lpstr>Отношение к аборту в период античности</vt:lpstr>
      <vt:lpstr>Формирование либеральной и консервативной позиций</vt:lpstr>
      <vt:lpstr>Отношение к аборту в средние века и новое время</vt:lpstr>
      <vt:lpstr>Формирование медицинских показаний к аборту</vt:lpstr>
      <vt:lpstr>Феминистские движения за аборт</vt:lpstr>
      <vt:lpstr>Отношение к аборту в России</vt:lpstr>
      <vt:lpstr>Либерализация законодательства в России в 20 веке</vt:lpstr>
      <vt:lpstr>Введение запрета на аборты  в СССР</vt:lpstr>
      <vt:lpstr>Один из главных аргументов сторонников легализации абортов – рост криминальных абортов </vt:lpstr>
      <vt:lpstr>Окончательная легализация аборта в СССР </vt:lpstr>
      <vt:lpstr>Законодательство РФ</vt:lpstr>
      <vt:lpstr>Новое в законодательстве РФ</vt:lpstr>
      <vt:lpstr>Социальные показания к аборту</vt:lpstr>
      <vt:lpstr>Медицинские показания к аборту</vt:lpstr>
      <vt:lpstr>Уголовная ответствнность:</vt:lpstr>
      <vt:lpstr>Либеральный и консервативный подходы к аборту</vt:lpstr>
      <vt:lpstr>Либеральная позиция</vt:lpstr>
      <vt:lpstr>Консервативная позиция</vt:lpstr>
      <vt:lpstr>Критерии определения статуса плода</vt:lpstr>
      <vt:lpstr>Современные критерии определения статуса плода</vt:lpstr>
      <vt:lpstr>Современные критерии определения статуса плода</vt:lpstr>
      <vt:lpstr>Противники аборта</vt:lpstr>
      <vt:lpstr>«Основы социальной концепции Русской Православной Церкви», 2000г.</vt:lpstr>
      <vt:lpstr>Вопрос 2.  Моральные проблемы контрацепции и стерилизации  </vt:lpstr>
      <vt:lpstr>Либеральный и консервативный подходы к контрацепции</vt:lpstr>
      <vt:lpstr>Консервативная позиция</vt:lpstr>
      <vt:lpstr>«Основы социальной концепции Русской Православной Церкви», 2000г.</vt:lpstr>
      <vt:lpstr>Стерилизация</vt:lpstr>
      <vt:lpstr>Вопрос 3. Моральные проблемы вспомогательных репродуктивных технологий </vt:lpstr>
      <vt:lpstr>Федеральный закон от 21.11.2011 N 323-ФЗ "Об основах охраны здоровья граждан в Российской Федерации»</vt:lpstr>
      <vt:lpstr>Федеральный закон от 21.11.2011 N 323-ФЗ "Об основах охраны здоровья граждан в Российской Федерации»</vt:lpstr>
      <vt:lpstr>"Семейный кодекс Российской Федерации" от 29.12.1995 N 223-ФЗ</vt:lpstr>
      <vt:lpstr>Вспомогательные репродуктивные технологии </vt:lpstr>
      <vt:lpstr>Искусственная инсеминация</vt:lpstr>
      <vt:lpstr>Донорство половых клеток и эмбрионов</vt:lpstr>
      <vt:lpstr>Донорство половых клеток и эмбрионов</vt:lpstr>
      <vt:lpstr>Экстракорпоральное оплодотворение</vt:lpstr>
      <vt:lpstr>Экстракорпоральное оплодотворение </vt:lpstr>
      <vt:lpstr>Проблема лишних эмбрионов</vt:lpstr>
      <vt:lpstr>Суррогатное материнство </vt:lpstr>
      <vt:lpstr>«Основы социальной концепции Русской Православной Церкви», 2000г.</vt:lpstr>
      <vt:lpstr>Благодарю за внимание!</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Моральные проблемы медицинских вмешательств в репродукцию человека</dc:title>
  <dc:creator>Балышева Наталья Викторовна</dc:creator>
  <cp:lastModifiedBy>Пользователь Windows</cp:lastModifiedBy>
  <cp:revision>167</cp:revision>
  <dcterms:created xsi:type="dcterms:W3CDTF">2015-02-16T09:48:46Z</dcterms:created>
  <dcterms:modified xsi:type="dcterms:W3CDTF">2020-11-22T19:45:58Z</dcterms:modified>
</cp:coreProperties>
</file>