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5" r:id="rId4"/>
    <p:sldId id="259" r:id="rId5"/>
    <p:sldId id="260" r:id="rId6"/>
    <p:sldId id="261" r:id="rId7"/>
    <p:sldId id="262" r:id="rId8"/>
    <p:sldId id="268" r:id="rId9"/>
    <p:sldId id="271" r:id="rId10"/>
    <p:sldId id="269" r:id="rId11"/>
    <p:sldId id="266" r:id="rId12"/>
    <p:sldId id="274" r:id="rId13"/>
    <p:sldId id="273" r:id="rId14"/>
    <p:sldId id="276" r:id="rId15"/>
    <p:sldId id="277" r:id="rId16"/>
    <p:sldId id="275" r:id="rId17"/>
    <p:sldId id="267" r:id="rId18"/>
    <p:sldId id="283" r:id="rId19"/>
    <p:sldId id="279" r:id="rId20"/>
    <p:sldId id="280" r:id="rId21"/>
    <p:sldId id="282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2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262C72E-A1F9-456E-BD1E-49CC022ED149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884" y="474454"/>
            <a:ext cx="10437962" cy="4475051"/>
          </a:xfrm>
        </p:spPr>
        <p:txBody>
          <a:bodyPr>
            <a:noAutofit/>
          </a:bodyPr>
          <a:lstStyle/>
          <a:p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b="1" dirty="0"/>
              <a:t>Л</a:t>
            </a:r>
            <a:r>
              <a:rPr lang="ru-RU" sz="6000" b="1" dirty="0" smtClean="0"/>
              <a:t>екция.</a:t>
            </a:r>
            <a:br>
              <a:rPr lang="ru-RU" sz="6000" b="1" dirty="0" smtClean="0"/>
            </a:br>
            <a:r>
              <a:rPr lang="ru-RU" b="1" dirty="0"/>
              <a:t>Этика и биоэтика: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преемственность </a:t>
            </a:r>
            <a:r>
              <a:rPr lang="ru-RU" b="1" dirty="0"/>
              <a:t>и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актуализация</a:t>
            </a:r>
            <a:endParaRPr lang="ru-RU" sz="6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6031523"/>
            <a:ext cx="10221632" cy="553914"/>
          </a:xfrm>
        </p:spPr>
        <p:txBody>
          <a:bodyPr/>
          <a:lstStyle/>
          <a:p>
            <a:pPr algn="r"/>
            <a:r>
              <a:rPr lang="ru-RU" dirty="0" smtClean="0"/>
              <a:t>Старший преподаватель кафедры философии </a:t>
            </a:r>
            <a:r>
              <a:rPr lang="ru-RU" dirty="0" err="1" smtClean="0"/>
              <a:t>Н.В.Балышева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1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Нравственность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2" y="2119257"/>
            <a:ext cx="6089098" cy="360381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Нравственность – это индивидуальная характеристика соответствия поведения человека общепринятым нормам </a:t>
            </a:r>
            <a:r>
              <a:rPr lang="ru-RU" b="1" dirty="0" smtClean="0"/>
              <a:t>морали</a:t>
            </a:r>
          </a:p>
          <a:p>
            <a:r>
              <a:rPr lang="ru-RU" b="1" dirty="0"/>
              <a:t>Ч</a:t>
            </a:r>
            <a:r>
              <a:rPr lang="ru-RU" b="1" dirty="0" smtClean="0"/>
              <a:t>ем </a:t>
            </a:r>
            <a:r>
              <a:rPr lang="ru-RU" b="1" dirty="0"/>
              <a:t>больше поведение отдельного человека или группы лиц соответствует идеалу, тем выше становится их моральный </a:t>
            </a:r>
            <a:r>
              <a:rPr lang="ru-RU" b="1" dirty="0" smtClean="0"/>
              <a:t>авторитет в обществе, и наоборот отклонение </a:t>
            </a:r>
            <a:r>
              <a:rPr lang="ru-RU" b="1" dirty="0"/>
              <a:t>от идеала приводит к падению морального </a:t>
            </a:r>
            <a:r>
              <a:rPr lang="ru-RU" b="1" dirty="0" smtClean="0"/>
              <a:t>авторитета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32" y="2380890"/>
            <a:ext cx="3017088" cy="301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1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2025770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4900" b="1" dirty="0" smtClean="0"/>
              <a:t>Вопрос 2</a:t>
            </a:r>
            <a:br>
              <a:rPr lang="ru-RU" sz="4900" b="1" dirty="0" smtClean="0"/>
            </a:br>
            <a:r>
              <a:rPr lang="ru-RU" sz="4900" b="1" dirty="0" smtClean="0"/>
              <a:t>Типы </a:t>
            </a:r>
            <a:r>
              <a:rPr lang="ru-RU" sz="4900" b="1" dirty="0"/>
              <a:t>этических теорий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5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Нравственный выбор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2855457"/>
            <a:ext cx="7264979" cy="2867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Этический анализ осуществляется на нескольких </a:t>
            </a:r>
            <a:r>
              <a:rPr lang="ru-RU" sz="2800" b="1" dirty="0" smtClean="0"/>
              <a:t>уровнях:</a:t>
            </a:r>
            <a:endParaRPr lang="ru-RU" sz="2800" b="1" dirty="0"/>
          </a:p>
          <a:p>
            <a:pPr lvl="0"/>
            <a:r>
              <a:rPr lang="ru-RU" sz="2800" b="1" dirty="0"/>
              <a:t>Уровень этических </a:t>
            </a:r>
            <a:r>
              <a:rPr lang="ru-RU" sz="2800" b="1" dirty="0" smtClean="0"/>
              <a:t>правил</a:t>
            </a:r>
          </a:p>
          <a:p>
            <a:pPr lvl="0"/>
            <a:r>
              <a:rPr lang="ru-RU" sz="2800" b="1" dirty="0" smtClean="0"/>
              <a:t>Уровень </a:t>
            </a:r>
            <a:r>
              <a:rPr lang="ru-RU" sz="2800" b="1" dirty="0"/>
              <a:t>этических </a:t>
            </a:r>
            <a:r>
              <a:rPr lang="ru-RU" sz="2800" b="1" dirty="0" smtClean="0"/>
              <a:t>принципов</a:t>
            </a:r>
          </a:p>
          <a:p>
            <a:pPr lvl="0"/>
            <a:r>
              <a:rPr lang="ru-RU" sz="2800" b="1" dirty="0" smtClean="0"/>
              <a:t>Уровень </a:t>
            </a:r>
            <a:r>
              <a:rPr lang="ru-RU" sz="2800" b="1" dirty="0"/>
              <a:t>этических </a:t>
            </a:r>
            <a:r>
              <a:rPr lang="ru-RU" sz="2800" b="1" dirty="0" smtClean="0"/>
              <a:t>теорий</a:t>
            </a:r>
            <a:endParaRPr lang="ru-RU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45" y="3580666"/>
            <a:ext cx="1799576" cy="269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540" y="793249"/>
            <a:ext cx="1828081" cy="278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35" y="793250"/>
            <a:ext cx="2037874" cy="20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типа этических теорий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2954" y="1758462"/>
            <a:ext cx="4343567" cy="1184058"/>
          </a:xfrm>
        </p:spPr>
        <p:txBody>
          <a:bodyPr>
            <a:normAutofit lnSpcReduction="10000"/>
          </a:bodyPr>
          <a:lstStyle/>
          <a:p>
            <a:r>
              <a:rPr lang="ru-RU" sz="1600" u="sng" dirty="0" err="1"/>
              <a:t>Н</a:t>
            </a:r>
            <a:r>
              <a:rPr lang="ru-RU" sz="1600" u="sng" dirty="0" err="1" smtClean="0"/>
              <a:t>атуралистическо</a:t>
            </a:r>
            <a:r>
              <a:rPr lang="ru-RU" sz="1600" u="sng" dirty="0" smtClean="0"/>
              <a:t> </a:t>
            </a:r>
            <a:r>
              <a:rPr lang="ru-RU" sz="1600" u="sng" dirty="0"/>
              <a:t>– прагматический </a:t>
            </a:r>
            <a:r>
              <a:rPr lang="ru-RU" sz="1600" u="sng" dirty="0" smtClean="0"/>
              <a:t>тип</a:t>
            </a:r>
          </a:p>
          <a:p>
            <a:r>
              <a:rPr lang="ru-RU" sz="1600" b="0" i="1" dirty="0" smtClean="0"/>
              <a:t>Термин </a:t>
            </a:r>
            <a:r>
              <a:rPr lang="ru-RU" sz="1600" b="0" i="1" dirty="0" err="1" smtClean="0"/>
              <a:t>утилитари́зм</a:t>
            </a:r>
            <a:r>
              <a:rPr lang="ru-RU" sz="1600" b="0" i="1" dirty="0" smtClean="0"/>
              <a:t> </a:t>
            </a:r>
          </a:p>
          <a:p>
            <a:r>
              <a:rPr lang="ru-RU" sz="1600" b="0" i="1" dirty="0" smtClean="0"/>
              <a:t>(от</a:t>
            </a:r>
            <a:r>
              <a:rPr lang="ru-RU" sz="1600" b="0" i="1" dirty="0"/>
              <a:t> лат. </a:t>
            </a:r>
            <a:r>
              <a:rPr lang="ru-RU" sz="1600" b="0" i="1" dirty="0" err="1"/>
              <a:t>utilis</a:t>
            </a:r>
            <a:r>
              <a:rPr lang="ru-RU" sz="1600" b="0" i="1" dirty="0"/>
              <a:t> </a:t>
            </a:r>
            <a:r>
              <a:rPr lang="ru-RU" sz="1600" b="0" i="1" dirty="0" smtClean="0"/>
              <a:t>- </a:t>
            </a:r>
            <a:r>
              <a:rPr lang="ru-RU" sz="1600" b="0" i="1" dirty="0"/>
              <a:t>полезный</a:t>
            </a:r>
            <a:r>
              <a:rPr lang="ru-RU" sz="1600" b="0" i="1" dirty="0" smtClean="0"/>
              <a:t>)</a:t>
            </a:r>
            <a:r>
              <a:rPr lang="ru-RU" sz="1600" b="0" i="1" dirty="0"/>
              <a:t> </a:t>
            </a:r>
            <a:endParaRPr lang="ru-RU" sz="1600" b="0" i="1" dirty="0" smtClean="0"/>
          </a:p>
          <a:p>
            <a:r>
              <a:rPr lang="ru-RU" sz="1600" b="0" i="1" dirty="0" smtClean="0"/>
              <a:t>ввел </a:t>
            </a:r>
            <a:r>
              <a:rPr lang="ru-RU" sz="1600" b="0" i="1" dirty="0" err="1" smtClean="0"/>
              <a:t>И.Бентам</a:t>
            </a:r>
            <a:endParaRPr lang="ru-RU" sz="1600" b="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547559" y="1758462"/>
            <a:ext cx="4047172" cy="1186809"/>
          </a:xfrm>
        </p:spPr>
        <p:txBody>
          <a:bodyPr>
            <a:noAutofit/>
          </a:bodyPr>
          <a:lstStyle/>
          <a:p>
            <a:r>
              <a:rPr lang="ru-RU" sz="1600" u="sng" dirty="0" smtClean="0"/>
              <a:t>Идеалистическо-</a:t>
            </a:r>
            <a:r>
              <a:rPr lang="ru-RU" sz="1600" u="sng" dirty="0" err="1" smtClean="0"/>
              <a:t>деотологический</a:t>
            </a:r>
            <a:r>
              <a:rPr lang="ru-RU" sz="1600" u="sng" dirty="0" smtClean="0"/>
              <a:t> тип</a:t>
            </a:r>
          </a:p>
          <a:p>
            <a:r>
              <a:rPr lang="ru-RU" sz="1600" b="0" i="1" dirty="0" smtClean="0"/>
              <a:t>Термин деонтология </a:t>
            </a:r>
            <a:r>
              <a:rPr lang="ru-RU" sz="1600" b="0" i="1" dirty="0"/>
              <a:t>(от греч. </a:t>
            </a:r>
            <a:r>
              <a:rPr lang="ru-RU" sz="1600" b="0" i="1" dirty="0" err="1"/>
              <a:t>deontos</a:t>
            </a:r>
            <a:r>
              <a:rPr lang="ru-RU" sz="1600" b="0" i="1" dirty="0"/>
              <a:t> должное и </a:t>
            </a:r>
            <a:r>
              <a:rPr lang="ru-RU" sz="1600" b="0" i="1" dirty="0" err="1"/>
              <a:t>logos</a:t>
            </a:r>
            <a:r>
              <a:rPr lang="ru-RU" sz="1600" b="0" i="1" dirty="0"/>
              <a:t> – </a:t>
            </a:r>
            <a:r>
              <a:rPr lang="ru-RU" sz="1600" b="0" i="1" dirty="0" smtClean="0"/>
              <a:t>учение) ввел </a:t>
            </a:r>
            <a:r>
              <a:rPr lang="ru-RU" sz="1600" b="0" i="1" dirty="0" err="1" smtClean="0"/>
              <a:t>И.Бентам</a:t>
            </a:r>
            <a:endParaRPr lang="ru-RU" sz="1600" b="0" i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460031" y="2944367"/>
            <a:ext cx="4575009" cy="3192663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Все теории данного типа исходят </a:t>
            </a:r>
            <a:r>
              <a:rPr lang="ru-RU" sz="1800" b="1" dirty="0"/>
              <a:t>в своей моральной оценке действия </a:t>
            </a:r>
            <a:r>
              <a:rPr lang="ru-RU" sz="1800" b="1" dirty="0" smtClean="0"/>
              <a:t>из его целесообразности и полезности</a:t>
            </a:r>
          </a:p>
          <a:p>
            <a:r>
              <a:rPr lang="ru-RU" sz="1800" b="1" dirty="0"/>
              <a:t>Основными понятиями являются </a:t>
            </a:r>
            <a:r>
              <a:rPr lang="ru-RU" sz="1800" b="1" dirty="0" smtClean="0"/>
              <a:t>«польза</a:t>
            </a:r>
            <a:r>
              <a:rPr lang="ru-RU" sz="1800" b="1" dirty="0"/>
              <a:t>" и "благо" </a:t>
            </a:r>
            <a:endParaRPr lang="ru-RU" sz="1800" b="1" dirty="0" smtClean="0"/>
          </a:p>
          <a:p>
            <a:r>
              <a:rPr lang="ru-RU" sz="1800" b="1" dirty="0" smtClean="0"/>
              <a:t>"</a:t>
            </a:r>
            <a:r>
              <a:rPr lang="ru-RU" sz="1800" b="1" dirty="0"/>
              <a:t>Польза" и "благо" становятся критериями моральности поведения и </a:t>
            </a:r>
            <a:r>
              <a:rPr lang="ru-RU" sz="1800" b="1" dirty="0" smtClean="0"/>
              <a:t>поступка, соответственно, действие должно приносить максимум пользы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553489" cy="3192218"/>
          </a:xfrm>
        </p:spPr>
        <p:txBody>
          <a:bodyPr>
            <a:noAutofit/>
          </a:bodyPr>
          <a:lstStyle/>
          <a:p>
            <a:r>
              <a:rPr lang="ru-RU" sz="1800" b="1" dirty="0"/>
              <a:t>Все теории данного типа исходят в своей моральной оценке действия </a:t>
            </a:r>
            <a:r>
              <a:rPr lang="ru-RU" sz="1800" b="1" dirty="0" smtClean="0"/>
              <a:t>из его соответствия моральным ценностям и принципам</a:t>
            </a:r>
          </a:p>
          <a:p>
            <a:r>
              <a:rPr lang="ru-RU" sz="1800" b="1" dirty="0" smtClean="0"/>
              <a:t>Основными понятиями являются «идеал», «долг», «нравственный закон»</a:t>
            </a:r>
          </a:p>
          <a:p>
            <a:r>
              <a:rPr lang="ru-RU" sz="1800" b="1" dirty="0"/>
              <a:t>Ч</a:t>
            </a:r>
            <a:r>
              <a:rPr lang="ru-RU" sz="1800" b="1" dirty="0" smtClean="0"/>
              <a:t>еловек </a:t>
            </a:r>
            <a:r>
              <a:rPr lang="ru-RU" sz="1800" b="1" dirty="0"/>
              <a:t>понимается как существо, обладающее </a:t>
            </a:r>
            <a:r>
              <a:rPr lang="ru-RU" sz="1800" b="1" dirty="0" smtClean="0"/>
              <a:t>способностями к нравственному совершенствованию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42749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323" y="817583"/>
            <a:ext cx="10137531" cy="940879"/>
          </a:xfrm>
        </p:spPr>
        <p:txBody>
          <a:bodyPr>
            <a:noAutofit/>
          </a:bodyPr>
          <a:lstStyle/>
          <a:p>
            <a:r>
              <a:rPr lang="ru-RU" sz="3800" b="1" dirty="0" err="1"/>
              <a:t>Натуралистическо</a:t>
            </a:r>
            <a:r>
              <a:rPr lang="ru-RU" sz="3800" b="1" dirty="0"/>
              <a:t> – прагматический </a:t>
            </a:r>
            <a:r>
              <a:rPr lang="ru-RU" sz="3800" b="1" dirty="0" smtClean="0"/>
              <a:t>тип</a:t>
            </a:r>
            <a:endParaRPr lang="ru-RU" sz="3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323" y="1688124"/>
            <a:ext cx="7737231" cy="458958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Отрицается </a:t>
            </a:r>
            <a:r>
              <a:rPr lang="ru-RU" b="1" dirty="0"/>
              <a:t>существование </a:t>
            </a:r>
            <a:r>
              <a:rPr lang="ru-RU" b="1" dirty="0" smtClean="0"/>
              <a:t>вечных и </a:t>
            </a:r>
            <a:r>
              <a:rPr lang="ru-RU" b="1" dirty="0"/>
              <a:t>абсолютных моральных принципов и </a:t>
            </a:r>
            <a:r>
              <a:rPr lang="ru-RU" b="1" dirty="0" smtClean="0"/>
              <a:t>норм, считается</a:t>
            </a:r>
            <a:r>
              <a:rPr lang="ru-RU" b="1" dirty="0"/>
              <a:t>, </a:t>
            </a:r>
            <a:r>
              <a:rPr lang="ru-RU" b="1" dirty="0" smtClean="0"/>
              <a:t>что </a:t>
            </a:r>
            <a:r>
              <a:rPr lang="ru-RU" b="1" dirty="0"/>
              <a:t>они </a:t>
            </a:r>
            <a:r>
              <a:rPr lang="ru-RU" b="1" dirty="0" smtClean="0"/>
              <a:t>относительны и могут изменяться</a:t>
            </a:r>
          </a:p>
          <a:p>
            <a:r>
              <a:rPr lang="ru-RU" b="1" dirty="0" smtClean="0"/>
              <a:t>Поведение </a:t>
            </a:r>
            <a:r>
              <a:rPr lang="ru-RU" b="1" dirty="0"/>
              <a:t>человека </a:t>
            </a:r>
            <a:r>
              <a:rPr lang="ru-RU" b="1" dirty="0" smtClean="0"/>
              <a:t>рассматривается </a:t>
            </a:r>
            <a:r>
              <a:rPr lang="ru-RU" b="1" dirty="0"/>
              <a:t>в зависимости от </a:t>
            </a:r>
            <a:r>
              <a:rPr lang="ru-RU" b="1" dirty="0" smtClean="0"/>
              <a:t>необходимости удовлетворения каких-либо потребностей</a:t>
            </a:r>
          </a:p>
          <a:p>
            <a:r>
              <a:rPr lang="ru-RU" b="1" dirty="0"/>
              <a:t>Негативными последствиями развития прагматических </a:t>
            </a:r>
            <a:r>
              <a:rPr lang="ru-RU" b="1" dirty="0" smtClean="0"/>
              <a:t>идей является </a:t>
            </a:r>
            <a:r>
              <a:rPr lang="ru-RU" b="1" dirty="0"/>
              <a:t>абсолютизация понятия пользы</a:t>
            </a:r>
            <a:endParaRPr lang="ru-RU" b="1" dirty="0" smtClean="0"/>
          </a:p>
          <a:p>
            <a:r>
              <a:rPr lang="ru-RU" b="1" dirty="0" smtClean="0"/>
              <a:t>Пример: цинизм, гедонизм, </a:t>
            </a:r>
            <a:r>
              <a:rPr lang="ru-RU" b="1" dirty="0"/>
              <a:t>учения о естественности человеческой природы, нрава, морали в Новое время (Т. Гоббс, Дж. Локк, Д. Юм), социал-дарвинизм, </a:t>
            </a:r>
            <a:r>
              <a:rPr lang="ru-RU" b="1" dirty="0" smtClean="0"/>
              <a:t>эволюционизм, прагматизм</a:t>
            </a:r>
            <a:r>
              <a:rPr lang="ru-RU" b="1" dirty="0"/>
              <a:t>, утилитаризм (И. Бентам, Дж. Ст. Милль), </a:t>
            </a:r>
            <a:r>
              <a:rPr lang="ru-RU" b="1" dirty="0" err="1"/>
              <a:t>социобиологизм</a:t>
            </a:r>
            <a:r>
              <a:rPr lang="ru-RU" b="1" dirty="0"/>
              <a:t> (3. Фрейд, Ф. Ницше и др.) и </a:t>
            </a:r>
            <a:r>
              <a:rPr lang="ru-RU" b="1" dirty="0" smtClean="0"/>
              <a:t>др.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554" y="2019397"/>
            <a:ext cx="2287992" cy="188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554" y="3905347"/>
            <a:ext cx="2287992" cy="17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3" y="817584"/>
            <a:ext cx="10075982" cy="103759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Идеалистическо-</a:t>
            </a:r>
            <a:r>
              <a:rPr lang="ru-RU" b="1" dirty="0" err="1"/>
              <a:t>деотологический</a:t>
            </a:r>
            <a:r>
              <a:rPr lang="ru-RU" b="1" dirty="0"/>
              <a:t> </a:t>
            </a:r>
            <a:r>
              <a:rPr lang="ru-RU" b="1" dirty="0" smtClean="0"/>
              <a:t>тип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2" y="1767254"/>
            <a:ext cx="7746022" cy="448407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 smtClean="0"/>
              <a:t>Моральный закон </a:t>
            </a:r>
            <a:r>
              <a:rPr lang="ru-RU" b="1" dirty="0"/>
              <a:t>-</a:t>
            </a:r>
            <a:r>
              <a:rPr lang="ru-RU" b="1" dirty="0" smtClean="0"/>
              <a:t> </a:t>
            </a:r>
            <a:r>
              <a:rPr lang="ru-RU" b="1" dirty="0"/>
              <a:t>это идеальная самодостаточная реальность</a:t>
            </a:r>
            <a:r>
              <a:rPr lang="ru-RU" b="1" dirty="0" smtClean="0"/>
              <a:t>, </a:t>
            </a:r>
            <a:r>
              <a:rPr lang="ru-RU" b="1" dirty="0"/>
              <a:t>несводимая ни к человеческой природе, ни к практическому расчету, ни к экономической выгоде, ни к социальной </a:t>
            </a:r>
            <a:r>
              <a:rPr lang="ru-RU" b="1" dirty="0" smtClean="0"/>
              <a:t>целесообразности</a:t>
            </a:r>
          </a:p>
          <a:p>
            <a:pPr algn="just"/>
            <a:r>
              <a:rPr lang="ru-RU" b="1" dirty="0"/>
              <a:t>М</a:t>
            </a:r>
            <a:r>
              <a:rPr lang="ru-RU" b="1" dirty="0" smtClean="0"/>
              <a:t>оральный </a:t>
            </a:r>
            <a:r>
              <a:rPr lang="ru-RU" b="1" dirty="0"/>
              <a:t>закон задает направление и смысл не только нравственному поведению, но и человеческому существованию в целом</a:t>
            </a:r>
            <a:r>
              <a:rPr lang="ru-RU" b="1" dirty="0" smtClean="0"/>
              <a:t> </a:t>
            </a:r>
          </a:p>
          <a:p>
            <a:pPr algn="just"/>
            <a:r>
              <a:rPr lang="ru-RU" b="1" dirty="0"/>
              <a:t>Моральные ценности имеют абсолютное значение для человека и общества, их несоблюдение ведет в итоге к распаду личности и вырождению </a:t>
            </a:r>
            <a:r>
              <a:rPr lang="ru-RU" b="1" dirty="0" smtClean="0"/>
              <a:t>общества</a:t>
            </a:r>
          </a:p>
          <a:p>
            <a:pPr algn="just"/>
            <a:r>
              <a:rPr lang="ru-RU" b="1" dirty="0"/>
              <a:t>Пример: иудаизм, конфуцианство, христианство, русская религиозная философия, этические воззрения Сократа, Платона, Аристотеля, И. Канта и др</a:t>
            </a:r>
            <a:r>
              <a:rPr lang="ru-RU" b="1" dirty="0" smtClean="0"/>
              <a:t>.</a:t>
            </a:r>
            <a:r>
              <a:rPr lang="ru-RU" b="1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42" y="3710455"/>
            <a:ext cx="2461847" cy="1846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542" y="2330064"/>
            <a:ext cx="2454029" cy="13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4759" y="817583"/>
            <a:ext cx="5745279" cy="120248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 позиции в биоэтике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6378" y="3226776"/>
            <a:ext cx="4446901" cy="413237"/>
          </a:xfrm>
        </p:spPr>
        <p:txBody>
          <a:bodyPr/>
          <a:lstStyle/>
          <a:p>
            <a:r>
              <a:rPr lang="ru-RU" dirty="0" smtClean="0"/>
              <a:t>Либеральная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735295" y="3048951"/>
            <a:ext cx="4404558" cy="591061"/>
          </a:xfrm>
        </p:spPr>
        <p:txBody>
          <a:bodyPr/>
          <a:lstStyle/>
          <a:p>
            <a:r>
              <a:rPr lang="ru-RU" dirty="0" smtClean="0"/>
              <a:t>Консервативная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46379" y="3640014"/>
            <a:ext cx="4988661" cy="2593731"/>
          </a:xfrm>
        </p:spPr>
        <p:txBody>
          <a:bodyPr>
            <a:normAutofit/>
          </a:bodyPr>
          <a:lstStyle/>
          <a:p>
            <a:r>
              <a:rPr lang="ru-RU" b="1" dirty="0" smtClean="0"/>
              <a:t>Обоснование активного внедрения новых медицинских технологий</a:t>
            </a:r>
          </a:p>
          <a:p>
            <a:r>
              <a:rPr lang="ru-RU" b="1" dirty="0" smtClean="0"/>
              <a:t>Оценка качества жизни</a:t>
            </a:r>
          </a:p>
          <a:p>
            <a:r>
              <a:rPr lang="ru-RU" b="1" dirty="0" smtClean="0"/>
              <a:t>Доминанта – потребности человека </a:t>
            </a:r>
          </a:p>
          <a:p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3534" y="3640013"/>
            <a:ext cx="4946319" cy="2593732"/>
          </a:xfrm>
        </p:spPr>
        <p:txBody>
          <a:bodyPr>
            <a:normAutofit/>
          </a:bodyPr>
          <a:lstStyle/>
          <a:p>
            <a:r>
              <a:rPr lang="ru-RU" b="1" dirty="0"/>
              <a:t>Обоснование </a:t>
            </a:r>
            <a:r>
              <a:rPr lang="ru-RU" b="1" dirty="0" smtClean="0"/>
              <a:t>осторожного внедрения </a:t>
            </a:r>
            <a:r>
              <a:rPr lang="ru-RU" b="1" dirty="0"/>
              <a:t>новых медицинских </a:t>
            </a:r>
            <a:r>
              <a:rPr lang="ru-RU" b="1" dirty="0" smtClean="0"/>
              <a:t>технологий</a:t>
            </a:r>
          </a:p>
          <a:p>
            <a:r>
              <a:rPr lang="ru-RU" b="1" dirty="0" smtClean="0"/>
              <a:t>Оценка жизни как ценности</a:t>
            </a:r>
          </a:p>
          <a:p>
            <a:r>
              <a:rPr lang="ru-RU" b="1" dirty="0" smtClean="0"/>
              <a:t>Доминанта – духовное в жизни человека</a:t>
            </a:r>
            <a:endParaRPr lang="ru-RU" b="1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78" y="874536"/>
            <a:ext cx="2189809" cy="1639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343" y="1784655"/>
            <a:ext cx="2071236" cy="13081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151" y="874536"/>
            <a:ext cx="2209702" cy="1475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290" y="1813524"/>
            <a:ext cx="1989989" cy="12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295399"/>
            <a:ext cx="8534400" cy="3086819"/>
          </a:xfrm>
        </p:spPr>
        <p:txBody>
          <a:bodyPr>
            <a:normAutofit/>
          </a:bodyPr>
          <a:lstStyle/>
          <a:p>
            <a:pPr lvl="0" algn="r"/>
            <a:r>
              <a:rPr lang="ru-RU" b="1" dirty="0" smtClean="0"/>
              <a:t>Вопрос 3</a:t>
            </a:r>
            <a:br>
              <a:rPr lang="ru-RU" b="1" dirty="0" smtClean="0"/>
            </a:br>
            <a:r>
              <a:rPr lang="ru-RU" b="1" dirty="0" smtClean="0"/>
              <a:t>Роль </a:t>
            </a:r>
            <a:r>
              <a:rPr lang="ru-RU" b="1" dirty="0"/>
              <a:t>этических принципов в </a:t>
            </a:r>
            <a:r>
              <a:rPr lang="ru-RU" b="1" dirty="0" smtClean="0"/>
              <a:t>медицине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5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3" cy="817786"/>
          </a:xfrm>
        </p:spPr>
        <p:txBody>
          <a:bodyPr/>
          <a:lstStyle/>
          <a:p>
            <a:r>
              <a:rPr lang="ru-RU" dirty="0"/>
              <a:t>Принцип «не навреди»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02323" y="1635370"/>
            <a:ext cx="7834946" cy="4589583"/>
          </a:xfrm>
        </p:spPr>
        <p:txBody>
          <a:bodyPr>
            <a:noAutofit/>
          </a:bodyPr>
          <a:lstStyle/>
          <a:p>
            <a:r>
              <a:rPr lang="ru-RU" sz="1700" b="1" dirty="0"/>
              <a:t>П</a:t>
            </a:r>
            <a:r>
              <a:rPr lang="ru-RU" sz="1700" b="1" dirty="0" smtClean="0"/>
              <a:t>ринцип </a:t>
            </a:r>
            <a:r>
              <a:rPr lang="ru-RU" sz="1700" b="1" dirty="0"/>
              <a:t>«не навреди</a:t>
            </a:r>
            <a:r>
              <a:rPr lang="ru-RU" sz="1700" b="1" dirty="0" smtClean="0"/>
              <a:t>»  </a:t>
            </a:r>
            <a:r>
              <a:rPr lang="ru-RU" sz="1700" b="1" dirty="0"/>
              <a:t>считается одним из самых </a:t>
            </a:r>
            <a:r>
              <a:rPr lang="ru-RU" sz="1700" b="1" dirty="0" smtClean="0"/>
              <a:t>старейших, был направлен на завоевание социального доверия к профессии. </a:t>
            </a:r>
          </a:p>
          <a:p>
            <a:r>
              <a:rPr lang="ru-RU" sz="1700" b="1" dirty="0" smtClean="0"/>
              <a:t>Принцип сформулирован в виде запрета</a:t>
            </a:r>
          </a:p>
          <a:p>
            <a:r>
              <a:rPr lang="ru-RU" sz="1700" b="1" dirty="0" smtClean="0"/>
              <a:t>В современных условиях необходимо различать «формы» вреда: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- Вред</a:t>
            </a:r>
            <a:r>
              <a:rPr lang="ru-RU" sz="1700" b="1" dirty="0">
                <a:solidFill>
                  <a:srgbClr val="FF0000"/>
                </a:solidFill>
              </a:rPr>
              <a:t>, вызванный бездействием, неоказанием </a:t>
            </a:r>
            <a:r>
              <a:rPr lang="ru-RU" sz="1700" b="1" dirty="0" smtClean="0">
                <a:solidFill>
                  <a:srgbClr val="FF0000"/>
                </a:solidFill>
              </a:rPr>
              <a:t>помощи</a:t>
            </a:r>
            <a:r>
              <a:rPr lang="ru-RU" sz="1700" b="1" dirty="0">
                <a:solidFill>
                  <a:srgbClr val="FF0000"/>
                </a:solidFill>
              </a:rPr>
              <a:t/>
            </a:r>
            <a:br>
              <a:rPr lang="ru-RU" sz="1700" b="1" dirty="0">
                <a:solidFill>
                  <a:srgbClr val="FF0000"/>
                </a:solidFill>
              </a:rPr>
            </a:br>
            <a:r>
              <a:rPr lang="ru-RU" sz="1700" b="1" dirty="0" smtClean="0">
                <a:solidFill>
                  <a:srgbClr val="FF0000"/>
                </a:solidFill>
              </a:rPr>
              <a:t>- Вред</a:t>
            </a:r>
            <a:r>
              <a:rPr lang="ru-RU" sz="1700" b="1" dirty="0">
                <a:solidFill>
                  <a:srgbClr val="FF0000"/>
                </a:solidFill>
              </a:rPr>
              <a:t>, вызванный </a:t>
            </a:r>
            <a:r>
              <a:rPr lang="ru-RU" sz="1700" b="1" dirty="0" smtClean="0">
                <a:solidFill>
                  <a:srgbClr val="FF0000"/>
                </a:solidFill>
              </a:rPr>
              <a:t>умышленными действиями</a:t>
            </a:r>
            <a:r>
              <a:rPr lang="ru-RU" sz="1700" b="1" dirty="0">
                <a:solidFill>
                  <a:srgbClr val="FF0000"/>
                </a:solidFill>
              </a:rPr>
              <a:t/>
            </a:r>
            <a:br>
              <a:rPr lang="ru-RU" sz="1700" b="1" dirty="0">
                <a:solidFill>
                  <a:srgbClr val="FF0000"/>
                </a:solidFill>
              </a:rPr>
            </a:br>
            <a:r>
              <a:rPr lang="ru-RU" sz="1700" b="1" dirty="0" smtClean="0">
                <a:solidFill>
                  <a:srgbClr val="FF0000"/>
                </a:solidFill>
              </a:rPr>
              <a:t>- Вред</a:t>
            </a:r>
            <a:r>
              <a:rPr lang="ru-RU" sz="1700" b="1" dirty="0">
                <a:solidFill>
                  <a:srgbClr val="FF0000"/>
                </a:solidFill>
              </a:rPr>
              <a:t>, вызванный </a:t>
            </a:r>
            <a:r>
              <a:rPr lang="ru-RU" sz="1700" b="1" dirty="0" smtClean="0">
                <a:solidFill>
                  <a:srgbClr val="FF0000"/>
                </a:solidFill>
              </a:rPr>
              <a:t>неквалифицированными действиями, неосторожностью</a:t>
            </a:r>
            <a:r>
              <a:rPr lang="ru-RU" sz="1700" b="1" dirty="0"/>
              <a:t/>
            </a:r>
            <a:br>
              <a:rPr lang="ru-RU" sz="1700" b="1" dirty="0"/>
            </a:br>
            <a:r>
              <a:rPr lang="ru-RU" sz="1700" b="1" dirty="0" smtClean="0">
                <a:solidFill>
                  <a:srgbClr val="0070C0"/>
                </a:solidFill>
              </a:rPr>
              <a:t>- Вред</a:t>
            </a:r>
            <a:r>
              <a:rPr lang="ru-RU" sz="1700" b="1" dirty="0">
                <a:solidFill>
                  <a:srgbClr val="0070C0"/>
                </a:solidFill>
              </a:rPr>
              <a:t>, вызванный </a:t>
            </a:r>
            <a:r>
              <a:rPr lang="ru-RU" sz="1700" b="1" dirty="0" smtClean="0">
                <a:solidFill>
                  <a:srgbClr val="0070C0"/>
                </a:solidFill>
              </a:rPr>
              <a:t>действиями в интересах пациента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70C0"/>
                </a:solidFill>
              </a:rPr>
              <a:t>- Вред, причиняемый с согласия пациента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70C0"/>
                </a:solidFill>
              </a:rPr>
              <a:t>- Вред, обусловленный технологией вмешательства</a:t>
            </a:r>
          </a:p>
          <a:p>
            <a:pPr>
              <a:spcBef>
                <a:spcPts val="0"/>
              </a:spcBef>
            </a:pPr>
            <a:r>
              <a:rPr lang="ru-RU" sz="1700" b="1" dirty="0" smtClean="0"/>
              <a:t>Причиняемый </a:t>
            </a:r>
            <a:r>
              <a:rPr lang="ru-RU" sz="1700" b="1" dirty="0"/>
              <a:t>вред </a:t>
            </a:r>
            <a:r>
              <a:rPr lang="ru-RU" sz="1700" b="1" dirty="0" smtClean="0"/>
              <a:t>должен быть объективно необходим </a:t>
            </a:r>
            <a:r>
              <a:rPr lang="ru-RU" sz="1700" b="1" dirty="0"/>
              <a:t>в данной ситуации </a:t>
            </a:r>
            <a:r>
              <a:rPr lang="ru-RU" sz="1700" b="1" dirty="0" smtClean="0"/>
              <a:t>и не </a:t>
            </a:r>
            <a:r>
              <a:rPr lang="ru-RU" sz="1700" b="1" dirty="0"/>
              <a:t>должен превышать того блага, которое приобретается в результате медицинского </a:t>
            </a:r>
            <a:r>
              <a:rPr lang="ru-RU" sz="1700" b="1" dirty="0" smtClean="0"/>
              <a:t>вмешательства</a:t>
            </a:r>
          </a:p>
          <a:p>
            <a:pPr>
              <a:spcBef>
                <a:spcPts val="0"/>
              </a:spcBef>
            </a:pPr>
            <a:r>
              <a:rPr lang="ru-RU" sz="1700" b="1" dirty="0" smtClean="0"/>
              <a:t>Вред </a:t>
            </a:r>
            <a:r>
              <a:rPr lang="ru-RU" sz="1700" b="1" dirty="0"/>
              <a:t>должен быть минимальным по сравнению со всеми другими возможными </a:t>
            </a:r>
            <a:r>
              <a:rPr lang="ru-RU" sz="1700" b="1" dirty="0" smtClean="0"/>
              <a:t>вариантами</a:t>
            </a:r>
            <a:endParaRPr lang="ru-RU" sz="17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269" y="2980592"/>
            <a:ext cx="2110619" cy="30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6822919" cy="68590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Принцип «делай благо»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077" y="1433146"/>
            <a:ext cx="8431823" cy="473905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Этот принцип сформировался первоначально </a:t>
            </a:r>
            <a:r>
              <a:rPr lang="ru-RU" b="1" dirty="0"/>
              <a:t>в Средние </a:t>
            </a:r>
            <a:r>
              <a:rPr lang="ru-RU" b="1" dirty="0" smtClean="0"/>
              <a:t>века под влиянием христианства, был связан с установлением духовного доверия пациента к врачу</a:t>
            </a:r>
          </a:p>
          <a:p>
            <a:r>
              <a:rPr lang="ru-RU" b="1" dirty="0"/>
              <a:t>С</a:t>
            </a:r>
            <a:r>
              <a:rPr lang="ru-RU" b="1" dirty="0" smtClean="0"/>
              <a:t>формулирован как норма</a:t>
            </a:r>
            <a:r>
              <a:rPr lang="ru-RU" b="1" dirty="0"/>
              <a:t>, которая требует некоторых позитивных </a:t>
            </a:r>
            <a:r>
              <a:rPr lang="ru-RU" b="1" dirty="0" smtClean="0"/>
              <a:t>действий, его </a:t>
            </a:r>
            <a:r>
              <a:rPr lang="ru-RU" b="1" dirty="0"/>
              <a:t>смысл </a:t>
            </a:r>
            <a:r>
              <a:rPr lang="ru-RU" b="1" dirty="0" smtClean="0"/>
              <a:t>связан со словами</a:t>
            </a:r>
            <a:r>
              <a:rPr lang="ru-RU" b="1" dirty="0"/>
              <a:t>: благодеяние, филантропия, благотворительность, </a:t>
            </a:r>
            <a:r>
              <a:rPr lang="ru-RU" b="1" dirty="0" smtClean="0"/>
              <a:t>милосердие</a:t>
            </a:r>
          </a:p>
          <a:p>
            <a:r>
              <a:rPr lang="ru-RU" b="1" dirty="0" smtClean="0"/>
              <a:t>Принцип «делай добро» в деятельности врача это организованное </a:t>
            </a:r>
            <a:r>
              <a:rPr lang="ru-RU" b="1" dirty="0"/>
              <a:t>осуществление </a:t>
            </a:r>
            <a:r>
              <a:rPr lang="ru-RU" b="1" dirty="0" smtClean="0"/>
              <a:t>добра,</a:t>
            </a:r>
            <a:r>
              <a:rPr lang="ru-RU" b="1" dirty="0"/>
              <a:t> </a:t>
            </a:r>
            <a:r>
              <a:rPr lang="ru-RU" b="1" dirty="0" smtClean="0"/>
              <a:t>направленное </a:t>
            </a:r>
            <a:r>
              <a:rPr lang="ru-RU" b="1" dirty="0"/>
              <a:t>на сохранение жизни и восстановление здоровья, облегчение боли и страдания пациента</a:t>
            </a:r>
            <a:endParaRPr lang="ru-RU" b="1" dirty="0" smtClean="0"/>
          </a:p>
          <a:p>
            <a:r>
              <a:rPr lang="ru-RU" b="1" dirty="0" smtClean="0"/>
              <a:t>В современных условиях актуален вопрос: </a:t>
            </a:r>
            <a:r>
              <a:rPr lang="ru-RU" b="1" dirty="0"/>
              <a:t>кто определяет содержание того блага, ĸᴏᴛᴏᴩᴏᴇ должно быть сделано</a:t>
            </a:r>
            <a:r>
              <a:rPr lang="ru-RU" b="1" dirty="0" smtClean="0"/>
              <a:t>? </a:t>
            </a:r>
            <a:r>
              <a:rPr lang="ru-RU" b="1" dirty="0"/>
              <a:t>Когда врач и пациент обладают разными системами ценностей, врач не имеет права навязывать ему свое представление о </a:t>
            </a:r>
            <a:r>
              <a:rPr lang="ru-RU" b="1" dirty="0" smtClean="0"/>
              <a:t>благе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951" y="0"/>
            <a:ext cx="2635995" cy="17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sz="4000" b="1" dirty="0"/>
              <a:t>Мораль и право, как регуляторы </a:t>
            </a:r>
            <a:r>
              <a:rPr lang="ru-RU" sz="4000" b="1" dirty="0" smtClean="0"/>
              <a:t>общественных отношений</a:t>
            </a:r>
            <a:endParaRPr lang="ru-RU" sz="4000" b="1" dirty="0"/>
          </a:p>
          <a:p>
            <a:pPr lvl="0"/>
            <a:r>
              <a:rPr lang="ru-RU" sz="4000" b="1" dirty="0"/>
              <a:t>Типы этических </a:t>
            </a:r>
            <a:r>
              <a:rPr lang="ru-RU" sz="4000" b="1" dirty="0" smtClean="0"/>
              <a:t>теорий</a:t>
            </a:r>
            <a:endParaRPr lang="ru-RU" sz="4000" b="1" dirty="0"/>
          </a:p>
          <a:p>
            <a:pPr lvl="0"/>
            <a:r>
              <a:rPr lang="ru-RU" sz="4000" b="1" dirty="0"/>
              <a:t>Роль этических принципов в </a:t>
            </a:r>
            <a:r>
              <a:rPr lang="ru-RU" sz="4000" b="1" dirty="0" smtClean="0"/>
              <a:t>медицине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882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115" y="817583"/>
            <a:ext cx="10111154" cy="712279"/>
          </a:xfrm>
        </p:spPr>
        <p:txBody>
          <a:bodyPr>
            <a:normAutofit fontScale="90000"/>
          </a:bodyPr>
          <a:lstStyle/>
          <a:p>
            <a:r>
              <a:rPr lang="ru-RU" sz="3800" b="1" dirty="0" smtClean="0"/>
              <a:t>Принцип «уважения автономии личности»</a:t>
            </a:r>
            <a:endParaRPr lang="ru-RU" sz="3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2663" y="1679330"/>
            <a:ext cx="8141675" cy="460716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Современный принцип, </a:t>
            </a:r>
            <a:r>
              <a:rPr lang="ru-RU" b="1" dirty="0"/>
              <a:t>основанный на единстве прав врача и пациента, предполагающий их взаимный диалог, при котором право выбора и ответственность не сосредоточиваются всецело в руках врача, а распределяются между ним и пациентом </a:t>
            </a:r>
            <a:endParaRPr lang="ru-RU" b="1" dirty="0" smtClean="0"/>
          </a:p>
          <a:p>
            <a:r>
              <a:rPr lang="ru-RU" b="1" dirty="0" smtClean="0"/>
              <a:t>Уважение </a:t>
            </a:r>
            <a:r>
              <a:rPr lang="ru-RU" b="1" dirty="0"/>
              <a:t>человека как личности означает признание и уважение </a:t>
            </a:r>
            <a:r>
              <a:rPr lang="ru-RU" b="1" dirty="0" smtClean="0"/>
              <a:t>его свободной воли</a:t>
            </a:r>
            <a:r>
              <a:rPr lang="ru-RU" b="1" dirty="0"/>
              <a:t>, возможности играть определяющую роль при принятии решений, затрагивающих его </a:t>
            </a:r>
            <a:r>
              <a:rPr lang="ru-RU" b="1" dirty="0" smtClean="0"/>
              <a:t>телесное или </a:t>
            </a:r>
            <a:r>
              <a:rPr lang="ru-RU" b="1" dirty="0"/>
              <a:t>социальное </a:t>
            </a:r>
            <a:r>
              <a:rPr lang="ru-RU" b="1" dirty="0" smtClean="0"/>
              <a:t>благополучие</a:t>
            </a:r>
          </a:p>
          <a:p>
            <a:r>
              <a:rPr lang="ru-RU" b="1" dirty="0"/>
              <a:t>Этическим основанием принципа </a:t>
            </a:r>
            <a:r>
              <a:rPr lang="ru-RU" b="1" dirty="0" smtClean="0"/>
              <a:t>выступает </a:t>
            </a:r>
            <a:r>
              <a:rPr lang="ru-RU" b="1" dirty="0"/>
              <a:t>признание </a:t>
            </a:r>
            <a:r>
              <a:rPr lang="ru-RU" b="1" dirty="0" smtClean="0"/>
              <a:t>независимости личности и ее права </a:t>
            </a:r>
            <a:r>
              <a:rPr lang="ru-RU" b="1" dirty="0"/>
              <a:t>на самоопределение</a:t>
            </a:r>
            <a:endParaRPr lang="ru-RU" b="1" dirty="0" smtClean="0"/>
          </a:p>
          <a:p>
            <a:r>
              <a:rPr lang="ru-RU" b="1" dirty="0"/>
              <a:t>Понятие </a:t>
            </a:r>
            <a:r>
              <a:rPr lang="ru-RU" b="1" dirty="0" err="1"/>
              <a:t>ʼʼавтономияʼʼ</a:t>
            </a:r>
            <a:r>
              <a:rPr lang="ru-RU" b="1" dirty="0"/>
              <a:t> </a:t>
            </a:r>
            <a:r>
              <a:rPr lang="ru-RU" b="1" dirty="0" smtClean="0"/>
              <a:t>рассматривается в </a:t>
            </a:r>
            <a:r>
              <a:rPr lang="ru-RU" b="1" dirty="0"/>
              <a:t>широком смысле как свобода выбора, свобода действия, </a:t>
            </a:r>
            <a:r>
              <a:rPr lang="ru-RU" b="1" dirty="0" smtClean="0"/>
              <a:t>а </a:t>
            </a:r>
            <a:r>
              <a:rPr lang="ru-RU" b="1" dirty="0"/>
              <a:t>в более узком смысле как способность </a:t>
            </a:r>
            <a:r>
              <a:rPr lang="ru-RU" b="1" dirty="0" smtClean="0"/>
              <a:t>принять </a:t>
            </a:r>
            <a:r>
              <a:rPr lang="ru-RU" b="1" dirty="0"/>
              <a:t>рациональное решение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69" y="2098833"/>
            <a:ext cx="2499870" cy="17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Принцип справедливости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28700" y="1837592"/>
            <a:ext cx="7605346" cy="4387361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Э</a:t>
            </a:r>
            <a:r>
              <a:rPr lang="ru-RU" b="1" dirty="0" smtClean="0"/>
              <a:t>ᴛᴏт принцип регулирует </a:t>
            </a:r>
            <a:r>
              <a:rPr lang="ru-RU" b="1" dirty="0"/>
              <a:t>взаимоотношения между людьми по поводу </a:t>
            </a:r>
            <a:r>
              <a:rPr lang="ru-RU" b="1" dirty="0" smtClean="0"/>
              <a:t>распределения социальных ценностей, в сфере </a:t>
            </a:r>
            <a:r>
              <a:rPr lang="ru-RU" b="1" dirty="0"/>
              <a:t>здравоохранения справедливость предполагает принципиальное равенство возможностей для </a:t>
            </a:r>
            <a:r>
              <a:rPr lang="ru-RU" b="1" dirty="0" smtClean="0"/>
              <a:t>всех людей в вопросе доступности медицинской </a:t>
            </a:r>
            <a:r>
              <a:rPr lang="ru-RU" b="1" dirty="0"/>
              <a:t>помощи </a:t>
            </a:r>
            <a:endParaRPr lang="ru-RU" b="1" dirty="0" smtClean="0"/>
          </a:p>
          <a:p>
            <a:r>
              <a:rPr lang="ru-RU" b="1" dirty="0"/>
              <a:t>Аристотель различал два вида справедливости</a:t>
            </a:r>
            <a:r>
              <a:rPr lang="ru-RU" b="1" dirty="0" smtClean="0"/>
              <a:t>: </a:t>
            </a:r>
            <a:r>
              <a:rPr lang="ru-RU" b="1" dirty="0"/>
              <a:t>распределительная (или воздающая</a:t>
            </a:r>
            <a:r>
              <a:rPr lang="ru-RU" b="1" dirty="0" smtClean="0"/>
              <a:t>) и уравнивающая, </a:t>
            </a:r>
          </a:p>
          <a:p>
            <a:r>
              <a:rPr lang="ru-RU" b="1" dirty="0" smtClean="0"/>
              <a:t>Данный принцип зачастую имеет </a:t>
            </a:r>
            <a:r>
              <a:rPr lang="ru-RU" b="1" dirty="0"/>
              <a:t>не абсолютную, но лишь относительную </a:t>
            </a:r>
            <a:r>
              <a:rPr lang="ru-RU" b="1" dirty="0" smtClean="0"/>
              <a:t>силу, т.к. отсутствует универсальный критерий справедливости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365" y="3130062"/>
            <a:ext cx="2918617" cy="16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227" y="2587869"/>
            <a:ext cx="40386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3263661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/>
              <a:t>Вопрос 1</a:t>
            </a:r>
            <a:br>
              <a:rPr lang="ru-RU" b="1" dirty="0" smtClean="0"/>
            </a:br>
            <a:r>
              <a:rPr lang="ru-RU" b="1" dirty="0" smtClean="0"/>
              <a:t>Мораль </a:t>
            </a:r>
            <a:r>
              <a:rPr lang="ru-RU" b="1" dirty="0"/>
              <a:t>и право, как регуляторы </a:t>
            </a:r>
            <a:r>
              <a:rPr lang="ru-RU" b="1" dirty="0" smtClean="0"/>
              <a:t>общественных отношений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5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Термин «биоэтика»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/>
            <a:r>
              <a:rPr lang="ru-RU" sz="2800" b="1" dirty="0" smtClean="0"/>
              <a:t>«</a:t>
            </a:r>
            <a:r>
              <a:rPr lang="ru-RU" sz="2800" b="1" dirty="0" err="1"/>
              <a:t>био</a:t>
            </a:r>
            <a:r>
              <a:rPr lang="ru-RU" sz="2800" b="1" dirty="0"/>
              <a:t>» - (от др.-</a:t>
            </a:r>
            <a:r>
              <a:rPr lang="ru-RU" sz="2800" b="1" dirty="0" smtClean="0"/>
              <a:t>греч.  </a:t>
            </a:r>
            <a:r>
              <a:rPr lang="ru-RU" sz="2800" b="1" dirty="0"/>
              <a:t>β</a:t>
            </a:r>
            <a:r>
              <a:rPr lang="ru-RU" sz="2800" b="1" dirty="0" err="1"/>
              <a:t>ίος</a:t>
            </a:r>
            <a:r>
              <a:rPr lang="ru-RU" sz="2800" b="1" dirty="0"/>
              <a:t> — жизнь) — приставка, означающая отношение к </a:t>
            </a:r>
            <a:r>
              <a:rPr lang="ru-RU" sz="2800" b="1" dirty="0" smtClean="0"/>
              <a:t>жизни</a:t>
            </a:r>
            <a:r>
              <a:rPr lang="ru-RU" sz="2800" b="1" baseline="30000" dirty="0"/>
              <a:t> </a:t>
            </a:r>
            <a:endParaRPr lang="ru-RU" sz="2800" b="1" dirty="0"/>
          </a:p>
          <a:p>
            <a:pPr marL="285750" indent="-285750"/>
            <a:r>
              <a:rPr lang="ru-RU" sz="2800" b="1" dirty="0" smtClean="0"/>
              <a:t>«этика</a:t>
            </a:r>
            <a:r>
              <a:rPr lang="ru-RU" sz="2800" b="1" dirty="0"/>
              <a:t>» - (греч. </a:t>
            </a:r>
            <a:r>
              <a:rPr lang="ru-RU" sz="2800" b="1" dirty="0" err="1"/>
              <a:t>ἠϑικά</a:t>
            </a:r>
            <a:r>
              <a:rPr lang="ru-RU" sz="2800" b="1" dirty="0"/>
              <a:t>, от </a:t>
            </a:r>
            <a:r>
              <a:rPr lang="ru-RU" sz="2800" b="1" dirty="0" err="1"/>
              <a:t>ηϑικός</a:t>
            </a:r>
            <a:r>
              <a:rPr lang="ru-RU" sz="2800" b="1" dirty="0"/>
              <a:t> – относящийся к нраву, характеру; лат. </a:t>
            </a:r>
            <a:r>
              <a:rPr lang="ru-RU" sz="2800" b="1" dirty="0" err="1"/>
              <a:t>ethica</a:t>
            </a:r>
            <a:r>
              <a:rPr lang="ru-RU" sz="2800" b="1" dirty="0"/>
              <a:t>) </a:t>
            </a:r>
            <a:r>
              <a:rPr lang="ru-RU" sz="2800" b="1" dirty="0" smtClean="0"/>
              <a:t>– раздел философии, изучающий явления морали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897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Этика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8688" y="1828801"/>
            <a:ext cx="6495092" cy="3925018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термин «этика» </a:t>
            </a:r>
            <a:r>
              <a:rPr lang="ru-RU" sz="1800" b="1" dirty="0"/>
              <a:t>восходит к </a:t>
            </a:r>
            <a:r>
              <a:rPr lang="ru-RU" sz="1800" b="1" dirty="0" smtClean="0"/>
              <a:t>древнегреческому философу Аристотелю </a:t>
            </a:r>
            <a:r>
              <a:rPr lang="ru-RU" sz="1800" b="1" dirty="0"/>
              <a:t>(др.-греч. </a:t>
            </a:r>
            <a:r>
              <a:rPr lang="ru-RU" sz="1800" b="1" dirty="0" err="1"/>
              <a:t>Ἀριστοτέλης</a:t>
            </a:r>
            <a:r>
              <a:rPr lang="ru-RU" sz="1800" b="1" dirty="0"/>
              <a:t>; 384 год до н. </a:t>
            </a:r>
            <a:r>
              <a:rPr lang="ru-RU" sz="1800" b="1" dirty="0" smtClean="0"/>
              <a:t>э.</a:t>
            </a:r>
            <a:r>
              <a:rPr lang="ru-RU" sz="1800" b="1" dirty="0"/>
              <a:t> </a:t>
            </a:r>
            <a:r>
              <a:rPr lang="ru-RU" sz="1800" b="1" dirty="0" smtClean="0"/>
              <a:t>- 322 </a:t>
            </a:r>
            <a:r>
              <a:rPr lang="ru-RU" sz="1800" b="1" dirty="0"/>
              <a:t>год до н. э</a:t>
            </a:r>
            <a:r>
              <a:rPr lang="ru-RU" sz="1800" b="1" dirty="0" smtClean="0"/>
              <a:t>.)</a:t>
            </a:r>
            <a:r>
              <a:rPr lang="ru-RU" sz="1800" b="1" dirty="0"/>
              <a:t> </a:t>
            </a:r>
          </a:p>
          <a:p>
            <a:r>
              <a:rPr lang="ru-RU" sz="1800" b="1" dirty="0" smtClean="0"/>
              <a:t>Этика - это философская наука, </a:t>
            </a:r>
            <a:r>
              <a:rPr lang="ru-RU" sz="1800" b="1" dirty="0"/>
              <a:t>объектом изучения которой является </a:t>
            </a:r>
            <a:r>
              <a:rPr lang="ru-RU" sz="1800" b="1" dirty="0" smtClean="0"/>
              <a:t>мораль как </a:t>
            </a:r>
            <a:r>
              <a:rPr lang="ru-RU" sz="1800" b="1" dirty="0"/>
              <a:t>форма общественного сознания, как одна из важнейших сторон жизнедеятельности </a:t>
            </a:r>
            <a:r>
              <a:rPr lang="ru-RU" sz="1800" b="1" dirty="0" smtClean="0"/>
              <a:t>человека</a:t>
            </a:r>
            <a:r>
              <a:rPr lang="en-US" sz="1800" b="1" dirty="0" smtClean="0"/>
              <a:t> </a:t>
            </a:r>
            <a:r>
              <a:rPr lang="ru-RU" sz="1800" b="1" smtClean="0"/>
              <a:t>и </a:t>
            </a:r>
            <a:r>
              <a:rPr lang="ru-RU" sz="1800" b="1" dirty="0"/>
              <a:t>специфическое явление общественно-исторической </a:t>
            </a:r>
            <a:r>
              <a:rPr lang="ru-RU" sz="1800" b="1" dirty="0" smtClean="0"/>
              <a:t>жизни</a:t>
            </a:r>
          </a:p>
          <a:p>
            <a:r>
              <a:rPr lang="ru-RU" sz="1800" b="1" dirty="0" smtClean="0"/>
              <a:t>Этика </a:t>
            </a:r>
            <a:r>
              <a:rPr lang="ru-RU" sz="1800" b="1" dirty="0"/>
              <a:t>выясняет место морали в системе других общественных отношений, анализирует её природу и внутреннюю структуру, изучает происхождение и историческое развитие </a:t>
            </a:r>
            <a:r>
              <a:rPr lang="ru-RU" sz="1800" b="1" dirty="0" smtClean="0"/>
              <a:t>морали, </a:t>
            </a:r>
            <a:r>
              <a:rPr lang="ru-RU" sz="1800" b="1" dirty="0"/>
              <a:t>теоретически обосновывает ту или иную её </a:t>
            </a:r>
            <a:r>
              <a:rPr lang="ru-RU" sz="1800" b="1" dirty="0" smtClean="0"/>
              <a:t>систему</a:t>
            </a:r>
            <a:endParaRPr lang="ru-RU" sz="1800" b="1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79" y="2009953"/>
            <a:ext cx="3282679" cy="356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3" cy="873194"/>
          </a:xfrm>
        </p:spPr>
        <p:txBody>
          <a:bodyPr/>
          <a:lstStyle/>
          <a:p>
            <a:r>
              <a:rPr lang="ru-RU" b="1" dirty="0" smtClean="0"/>
              <a:t>Мораль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5940" y="1699404"/>
            <a:ext cx="9894497" cy="4416724"/>
          </a:xfrm>
        </p:spPr>
        <p:txBody>
          <a:bodyPr>
            <a:noAutofit/>
          </a:bodyPr>
          <a:lstStyle/>
          <a:p>
            <a:r>
              <a:rPr lang="ru-RU" sz="1800" b="1" u="sng" dirty="0"/>
              <a:t>Мораль - это принятая и разделяемая в данном обществе система норм поведения, регулирующая общественные </a:t>
            </a:r>
            <a:r>
              <a:rPr lang="ru-RU" sz="1800" b="1" u="sng" dirty="0" smtClean="0"/>
              <a:t>отношения</a:t>
            </a:r>
          </a:p>
          <a:p>
            <a:pPr marL="0" indent="0" algn="ctr">
              <a:buNone/>
            </a:pPr>
            <a:r>
              <a:rPr lang="ru-RU" sz="1800" b="1" u="sng" dirty="0" smtClean="0"/>
              <a:t>Особенности морали:</a:t>
            </a:r>
          </a:p>
          <a:p>
            <a:r>
              <a:rPr lang="ru-RU" sz="1800" b="1" dirty="0" smtClean="0"/>
              <a:t>в морали </a:t>
            </a:r>
            <a:r>
              <a:rPr lang="ru-RU" sz="1800" b="1" dirty="0"/>
              <a:t>воплощено единство духовного и </a:t>
            </a:r>
            <a:r>
              <a:rPr lang="ru-RU" sz="1800" b="1" dirty="0" smtClean="0"/>
              <a:t>практического жизни человека;</a:t>
            </a:r>
          </a:p>
          <a:p>
            <a:r>
              <a:rPr lang="ru-RU" sz="1800" b="1" dirty="0" smtClean="0"/>
              <a:t>мораль направлена </a:t>
            </a:r>
            <a:r>
              <a:rPr lang="ru-RU" sz="1800" b="1" dirty="0"/>
              <a:t>на преодоление </a:t>
            </a:r>
            <a:r>
              <a:rPr lang="ru-RU" sz="1800" b="1" dirty="0" smtClean="0"/>
              <a:t>расхождения между должным </a:t>
            </a:r>
            <a:r>
              <a:rPr lang="ru-RU" sz="1800" b="1" dirty="0"/>
              <a:t>и </a:t>
            </a:r>
            <a:r>
              <a:rPr lang="ru-RU" sz="1800" b="1" dirty="0" smtClean="0"/>
              <a:t>сущим;</a:t>
            </a:r>
            <a:endParaRPr lang="ru-RU" sz="1800" b="1" dirty="0"/>
          </a:p>
          <a:p>
            <a:r>
              <a:rPr lang="ru-RU" sz="1800" b="1" dirty="0"/>
              <a:t>м</a:t>
            </a:r>
            <a:r>
              <a:rPr lang="ru-RU" sz="1800" b="1" dirty="0" smtClean="0"/>
              <a:t>ораль носит </a:t>
            </a:r>
            <a:r>
              <a:rPr lang="ru-RU" sz="1800" b="1" dirty="0"/>
              <a:t>универсальный характер, т.к</a:t>
            </a:r>
            <a:r>
              <a:rPr lang="ru-RU" sz="1800" b="1" dirty="0" smtClean="0"/>
              <a:t>.: ее </a:t>
            </a:r>
            <a:r>
              <a:rPr lang="ru-RU" sz="1800" b="1" dirty="0"/>
              <a:t>требования адресованы всем </a:t>
            </a:r>
            <a:r>
              <a:rPr lang="ru-RU" sz="1800" b="1" dirty="0" smtClean="0"/>
              <a:t>людям, ее суждения пронизывают </a:t>
            </a:r>
            <a:r>
              <a:rPr lang="ru-RU" sz="1800" b="1" dirty="0"/>
              <a:t>все </a:t>
            </a:r>
            <a:r>
              <a:rPr lang="ru-RU" sz="1800" b="1" dirty="0" smtClean="0"/>
              <a:t>сферы жизни; </a:t>
            </a:r>
            <a:endParaRPr lang="ru-RU" sz="1800" b="1" dirty="0"/>
          </a:p>
          <a:p>
            <a:r>
              <a:rPr lang="ru-RU" sz="1800" b="1" dirty="0"/>
              <a:t>мораль носит</a:t>
            </a:r>
            <a:r>
              <a:rPr lang="ru-RU" sz="1800" b="1" dirty="0" smtClean="0"/>
              <a:t> </a:t>
            </a:r>
            <a:r>
              <a:rPr lang="ru-RU" sz="1800" b="1" dirty="0"/>
              <a:t>ценностно-императивный </a:t>
            </a:r>
            <a:r>
              <a:rPr lang="ru-RU" sz="1800" b="1" dirty="0" smtClean="0"/>
              <a:t>характер, </a:t>
            </a:r>
            <a:r>
              <a:rPr lang="ru-RU" sz="1800" b="1" dirty="0"/>
              <a:t>т.к.: </a:t>
            </a:r>
            <a:r>
              <a:rPr lang="ru-RU" sz="1800" b="1" dirty="0" smtClean="0"/>
              <a:t>с </a:t>
            </a:r>
            <a:r>
              <a:rPr lang="ru-RU" sz="1800" b="1" dirty="0"/>
              <a:t>одной стороны, </a:t>
            </a:r>
            <a:r>
              <a:rPr lang="ru-RU" sz="1800" b="1" dirty="0" smtClean="0"/>
              <a:t>человеку предлагаются </a:t>
            </a:r>
            <a:r>
              <a:rPr lang="ru-RU" sz="1800" b="1" dirty="0"/>
              <a:t>ценности и идеалы как ориентир поведения, с другой – к </a:t>
            </a:r>
            <a:r>
              <a:rPr lang="ru-RU" sz="1800" b="1" dirty="0" smtClean="0"/>
              <a:t>нему </a:t>
            </a:r>
            <a:r>
              <a:rPr lang="ru-RU" sz="1800" b="1" dirty="0"/>
              <a:t>предъявляются требования–повеления, выработанные на основе этих ценностей и предписывающие </a:t>
            </a:r>
            <a:r>
              <a:rPr lang="ru-RU" sz="1800" b="1" dirty="0" smtClean="0"/>
              <a:t>определенный тип </a:t>
            </a:r>
            <a:r>
              <a:rPr lang="ru-RU" sz="1800" b="1" dirty="0"/>
              <a:t>поведения;</a:t>
            </a:r>
          </a:p>
          <a:p>
            <a:r>
              <a:rPr lang="ru-RU" sz="1800" b="1" dirty="0" smtClean="0"/>
              <a:t>мораль </a:t>
            </a:r>
            <a:r>
              <a:rPr lang="ru-RU" sz="1800" b="1" dirty="0"/>
              <a:t>носит  оценочный характер, поскольку в ней все явления </a:t>
            </a:r>
            <a:r>
              <a:rPr lang="ru-RU" sz="1800" b="1" dirty="0" smtClean="0"/>
              <a:t>и действия </a:t>
            </a:r>
            <a:r>
              <a:rPr lang="ru-RU" sz="1800" b="1" dirty="0"/>
              <a:t>рассматриваются сквозь призму нравственных ценностей и </a:t>
            </a:r>
            <a:r>
              <a:rPr lang="ru-RU" sz="1800" b="1" dirty="0" smtClean="0"/>
              <a:t>оцениваются </a:t>
            </a:r>
            <a:r>
              <a:rPr lang="ru-RU" sz="1800" b="1" dirty="0"/>
              <a:t>с точки зрения их соответствия/несоответствия моральным </a:t>
            </a:r>
            <a:r>
              <a:rPr lang="ru-RU" sz="1800" b="1" dirty="0" smtClean="0"/>
              <a:t>предписаниям </a:t>
            </a:r>
            <a:endParaRPr lang="ru-RU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72" y="-1"/>
            <a:ext cx="2355010" cy="175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0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Регулятивная функция морали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796" y="1837426"/>
            <a:ext cx="6003985" cy="4321833"/>
          </a:xfrm>
        </p:spPr>
        <p:txBody>
          <a:bodyPr>
            <a:noAutofit/>
          </a:bodyPr>
          <a:lstStyle/>
          <a:p>
            <a:pPr algn="just"/>
            <a:r>
              <a:rPr lang="ru-RU" b="1" dirty="0"/>
              <a:t>Мораль создает систему координат знак </a:t>
            </a:r>
            <a:r>
              <a:rPr lang="ru-RU" b="1" dirty="0" smtClean="0"/>
              <a:t>«-» </a:t>
            </a:r>
            <a:r>
              <a:rPr lang="ru-RU" b="1" dirty="0"/>
              <a:t>- это зло, а знак «+» - это добро, </a:t>
            </a:r>
            <a:r>
              <a:rPr lang="ru-RU" b="1" dirty="0" smtClean="0"/>
              <a:t>которая, позволяет </a:t>
            </a:r>
            <a:r>
              <a:rPr lang="ru-RU" b="1" dirty="0"/>
              <a:t>человеку </a:t>
            </a:r>
            <a:r>
              <a:rPr lang="ru-RU" b="1" dirty="0" smtClean="0"/>
              <a:t>соотносить </a:t>
            </a:r>
            <a:r>
              <a:rPr lang="ru-RU" b="1" dirty="0"/>
              <a:t>свое поведение с общепринятым пониманием </a:t>
            </a:r>
            <a:r>
              <a:rPr lang="ru-RU" b="1" dirty="0" smtClean="0"/>
              <a:t>должного, оценивать </a:t>
            </a:r>
            <a:r>
              <a:rPr lang="ru-RU" b="1" dirty="0"/>
              <a:t>свои  поступки </a:t>
            </a:r>
            <a:r>
              <a:rPr lang="ru-RU" b="1" dirty="0" smtClean="0"/>
              <a:t>и поступки других людей, позволяет </a:t>
            </a:r>
            <a:r>
              <a:rPr lang="ru-RU" b="1" dirty="0"/>
              <a:t>людям в обществе вступать во взаимоотношения друг с другом, </a:t>
            </a:r>
            <a:r>
              <a:rPr lang="ru-RU" b="1" dirty="0" smtClean="0"/>
              <a:t>предполагая </a:t>
            </a:r>
            <a:r>
              <a:rPr lang="ru-RU" b="1" dirty="0"/>
              <a:t>каким будет поведение другого </a:t>
            </a:r>
            <a:r>
              <a:rPr lang="ru-RU" b="1" dirty="0" smtClean="0"/>
              <a:t>человека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98" y="2212675"/>
            <a:ext cx="406016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5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Право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</a:t>
            </a:r>
            <a:r>
              <a:rPr lang="ru-RU" b="1" dirty="0" smtClean="0"/>
              <a:t>раво </a:t>
            </a:r>
            <a:r>
              <a:rPr lang="ru-RU" b="1" dirty="0"/>
              <a:t>– это система общеобязательных норм поведения, установленных </a:t>
            </a:r>
            <a:r>
              <a:rPr lang="ru-RU" b="1" dirty="0" smtClean="0"/>
              <a:t>государством, регулирующая общественные отношения</a:t>
            </a:r>
          </a:p>
          <a:p>
            <a:r>
              <a:rPr lang="ru-RU" b="1" dirty="0" smtClean="0"/>
              <a:t>Нормы права закреплены  </a:t>
            </a:r>
            <a:r>
              <a:rPr lang="ru-RU" b="1" dirty="0"/>
              <a:t>в законах, </a:t>
            </a:r>
            <a:r>
              <a:rPr lang="ru-RU" b="1" dirty="0" smtClean="0"/>
              <a:t>исполнение </a:t>
            </a:r>
            <a:r>
              <a:rPr lang="ru-RU" b="1" dirty="0"/>
              <a:t>которых </a:t>
            </a:r>
            <a:r>
              <a:rPr lang="ru-RU" b="1" dirty="0" smtClean="0"/>
              <a:t>обеспечивается </a:t>
            </a:r>
            <a:r>
              <a:rPr lang="ru-RU" b="1" dirty="0"/>
              <a:t>принудительной силой </a:t>
            </a:r>
            <a:r>
              <a:rPr lang="ru-RU" b="1" dirty="0" smtClean="0"/>
              <a:t>государства</a:t>
            </a:r>
            <a:r>
              <a:rPr lang="ru-RU" b="1" dirty="0"/>
              <a:t> </a:t>
            </a:r>
            <a:r>
              <a:rPr lang="ru-RU" b="1" dirty="0" smtClean="0"/>
              <a:t>и за неисполнение предусмотрено определенное наказание</a:t>
            </a:r>
          </a:p>
          <a:p>
            <a:r>
              <a:rPr lang="ru-RU" b="1" dirty="0" smtClean="0"/>
              <a:t>Право также выполняет регулятивную функцию</a:t>
            </a:r>
            <a:endParaRPr lang="ru-R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36" y="1"/>
            <a:ext cx="3232748" cy="215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Различия права и морали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33621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Правовые нормы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3448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Моральные нормы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112808" y="2467155"/>
            <a:ext cx="4922232" cy="325698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Общеобязательны </a:t>
            </a:r>
          </a:p>
          <a:p>
            <a:r>
              <a:rPr lang="ru-RU" dirty="0" smtClean="0"/>
              <a:t>Установлены государством</a:t>
            </a:r>
          </a:p>
          <a:p>
            <a:r>
              <a:rPr lang="ru-RU" dirty="0" smtClean="0"/>
              <a:t>Разрабатываются определенными органами</a:t>
            </a:r>
          </a:p>
          <a:p>
            <a:r>
              <a:rPr lang="ru-RU" dirty="0" smtClean="0"/>
              <a:t>Имеют </a:t>
            </a:r>
            <a:r>
              <a:rPr lang="ru-RU" dirty="0"/>
              <a:t>официальный </a:t>
            </a:r>
            <a:r>
              <a:rPr lang="ru-RU" dirty="0" smtClean="0"/>
              <a:t>источник</a:t>
            </a:r>
          </a:p>
          <a:p>
            <a:r>
              <a:rPr lang="ru-RU" dirty="0" smtClean="0"/>
              <a:t>Санкция – определенное наказание</a:t>
            </a:r>
          </a:p>
          <a:p>
            <a:r>
              <a:rPr lang="ru-RU" dirty="0" smtClean="0"/>
              <a:t>Обеспечение – принудительная сила государства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3535" y="2467155"/>
            <a:ext cx="4917288" cy="325743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Общепризнаны</a:t>
            </a:r>
          </a:p>
          <a:p>
            <a:r>
              <a:rPr lang="ru-RU" dirty="0" smtClean="0"/>
              <a:t>Установлены обществом</a:t>
            </a:r>
          </a:p>
          <a:p>
            <a:r>
              <a:rPr lang="ru-RU" dirty="0" smtClean="0"/>
              <a:t>Исторически сложились</a:t>
            </a:r>
          </a:p>
          <a:p>
            <a:r>
              <a:rPr lang="ru-RU" dirty="0" smtClean="0"/>
              <a:t>Передаются </a:t>
            </a:r>
            <a:r>
              <a:rPr lang="ru-RU" dirty="0"/>
              <a:t>из поколения в </a:t>
            </a:r>
            <a:r>
              <a:rPr lang="ru-RU" dirty="0" smtClean="0"/>
              <a:t>поколение</a:t>
            </a:r>
          </a:p>
          <a:p>
            <a:r>
              <a:rPr lang="ru-RU" dirty="0" smtClean="0"/>
              <a:t>Санкция </a:t>
            </a:r>
            <a:r>
              <a:rPr lang="ru-RU" dirty="0"/>
              <a:t>– </a:t>
            </a:r>
            <a:r>
              <a:rPr lang="ru-RU" dirty="0" smtClean="0"/>
              <a:t>социальное порицание</a:t>
            </a:r>
          </a:p>
          <a:p>
            <a:r>
              <a:rPr lang="ru-RU" dirty="0" smtClean="0"/>
              <a:t>Обеспечение – нравственное самосознание личности и консолидация общества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5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760</TotalTime>
  <Words>1037</Words>
  <Application>Microsoft Office PowerPoint</Application>
  <PresentationFormat>Широкоэкранный</PresentationFormat>
  <Paragraphs>109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Brush Script MT</vt:lpstr>
      <vt:lpstr>Constantia</vt:lpstr>
      <vt:lpstr>Franklin Gothic Book</vt:lpstr>
      <vt:lpstr>Rage Italic</vt:lpstr>
      <vt:lpstr>Кнопка</vt:lpstr>
      <vt:lpstr> Лекция. Этика и биоэтика:  преемственность и  актуализация</vt:lpstr>
      <vt:lpstr>План </vt:lpstr>
      <vt:lpstr>Вопрос 1 Мораль и право, как регуляторы общественных отношений</vt:lpstr>
      <vt:lpstr>Термин «биоэтика»</vt:lpstr>
      <vt:lpstr>Этика </vt:lpstr>
      <vt:lpstr>Мораль </vt:lpstr>
      <vt:lpstr>Регулятивная функция морали</vt:lpstr>
      <vt:lpstr>Право </vt:lpstr>
      <vt:lpstr>Различия права и морали</vt:lpstr>
      <vt:lpstr>Нравственность</vt:lpstr>
      <vt:lpstr>Вопрос 2 Типы этических теорий </vt:lpstr>
      <vt:lpstr>Нравственный выбор</vt:lpstr>
      <vt:lpstr>2 типа этических теорий </vt:lpstr>
      <vt:lpstr>Натуралистическо – прагматический тип</vt:lpstr>
      <vt:lpstr>Идеалистическо-деотологический тип</vt:lpstr>
      <vt:lpstr>2 позиции в биоэтике</vt:lpstr>
      <vt:lpstr>Вопрос 3 Роль этических принципов в медицине </vt:lpstr>
      <vt:lpstr>Принцип «не навреди»</vt:lpstr>
      <vt:lpstr>Принцип «делай благо»</vt:lpstr>
      <vt:lpstr>Принцип «уважения автономии личности»</vt:lpstr>
      <vt:lpstr>Принцип справедливости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Балышева Наталья Викторовна</dc:creator>
  <cp:lastModifiedBy>Пользователь Windows</cp:lastModifiedBy>
  <cp:revision>78</cp:revision>
  <dcterms:created xsi:type="dcterms:W3CDTF">2020-09-08T19:15:46Z</dcterms:created>
  <dcterms:modified xsi:type="dcterms:W3CDTF">2020-11-22T19:42:53Z</dcterms:modified>
</cp:coreProperties>
</file>