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408" r:id="rId3"/>
    <p:sldId id="428" r:id="rId4"/>
    <p:sldId id="427" r:id="rId5"/>
    <p:sldId id="308" r:id="rId6"/>
    <p:sldId id="306" r:id="rId7"/>
    <p:sldId id="314" r:id="rId8"/>
    <p:sldId id="310" r:id="rId9"/>
    <p:sldId id="311" r:id="rId10"/>
    <p:sldId id="312" r:id="rId11"/>
    <p:sldId id="309" r:id="rId12"/>
    <p:sldId id="320" r:id="rId13"/>
    <p:sldId id="313" r:id="rId14"/>
    <p:sldId id="316" r:id="rId15"/>
    <p:sldId id="426" r:id="rId16"/>
    <p:sldId id="321" r:id="rId17"/>
    <p:sldId id="317" r:id="rId18"/>
    <p:sldId id="319" r:id="rId19"/>
    <p:sldId id="318" r:id="rId20"/>
    <p:sldId id="322" r:id="rId21"/>
    <p:sldId id="323" r:id="rId22"/>
    <p:sldId id="329" r:id="rId23"/>
    <p:sldId id="371" r:id="rId24"/>
    <p:sldId id="372" r:id="rId25"/>
    <p:sldId id="330" r:id="rId26"/>
    <p:sldId id="331" r:id="rId27"/>
    <p:sldId id="332" r:id="rId28"/>
    <p:sldId id="333" r:id="rId29"/>
    <p:sldId id="336" r:id="rId30"/>
    <p:sldId id="337" r:id="rId31"/>
    <p:sldId id="402" r:id="rId32"/>
    <p:sldId id="403" r:id="rId33"/>
    <p:sldId id="355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6" r:id="rId42"/>
    <p:sldId id="347" r:id="rId43"/>
    <p:sldId id="348" r:id="rId44"/>
    <p:sldId id="358" r:id="rId45"/>
    <p:sldId id="357" r:id="rId46"/>
    <p:sldId id="353" r:id="rId47"/>
    <p:sldId id="360" r:id="rId48"/>
    <p:sldId id="350" r:id="rId49"/>
    <p:sldId id="373" r:id="rId50"/>
    <p:sldId id="374" r:id="rId51"/>
    <p:sldId id="375" r:id="rId52"/>
    <p:sldId id="376" r:id="rId53"/>
    <p:sldId id="377" r:id="rId54"/>
    <p:sldId id="432" r:id="rId55"/>
    <p:sldId id="378" r:id="rId56"/>
    <p:sldId id="379" r:id="rId57"/>
    <p:sldId id="380" r:id="rId58"/>
    <p:sldId id="381" r:id="rId59"/>
    <p:sldId id="334" r:id="rId60"/>
    <p:sldId id="335" r:id="rId61"/>
    <p:sldId id="359" r:id="rId62"/>
    <p:sldId id="370" r:id="rId63"/>
    <p:sldId id="384" r:id="rId64"/>
    <p:sldId id="382" r:id="rId65"/>
    <p:sldId id="401" r:id="rId66"/>
    <p:sldId id="383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5" r:id="rId78"/>
    <p:sldId id="396" r:id="rId79"/>
    <p:sldId id="397" r:id="rId80"/>
    <p:sldId id="404" r:id="rId81"/>
    <p:sldId id="407" r:id="rId82"/>
    <p:sldId id="405" r:id="rId83"/>
    <p:sldId id="429" r:id="rId84"/>
    <p:sldId id="435" r:id="rId85"/>
    <p:sldId id="434" r:id="rId86"/>
    <p:sldId id="410" r:id="rId87"/>
    <p:sldId id="411" r:id="rId88"/>
    <p:sldId id="413" r:id="rId89"/>
    <p:sldId id="420" r:id="rId90"/>
    <p:sldId id="421" r:id="rId91"/>
    <p:sldId id="399" r:id="rId92"/>
    <p:sldId id="400" r:id="rId93"/>
    <p:sldId id="424" r:id="rId94"/>
    <p:sldId id="422" r:id="rId95"/>
    <p:sldId id="423" r:id="rId96"/>
    <p:sldId id="419" r:id="rId97"/>
    <p:sldId id="417" r:id="rId98"/>
    <p:sldId id="416" r:id="rId99"/>
    <p:sldId id="415" r:id="rId100"/>
    <p:sldId id="431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D4CB7C-B651-44BE-80FC-A717B9972067}">
          <p14:sldIdLst>
            <p14:sldId id="256"/>
            <p14:sldId id="408"/>
            <p14:sldId id="428"/>
            <p14:sldId id="427"/>
            <p14:sldId id="308"/>
            <p14:sldId id="306"/>
            <p14:sldId id="314"/>
            <p14:sldId id="310"/>
            <p14:sldId id="311"/>
            <p14:sldId id="312"/>
            <p14:sldId id="309"/>
            <p14:sldId id="320"/>
            <p14:sldId id="313"/>
            <p14:sldId id="316"/>
            <p14:sldId id="426"/>
            <p14:sldId id="321"/>
            <p14:sldId id="317"/>
            <p14:sldId id="319"/>
            <p14:sldId id="318"/>
            <p14:sldId id="322"/>
            <p14:sldId id="323"/>
            <p14:sldId id="329"/>
            <p14:sldId id="371"/>
            <p14:sldId id="372"/>
            <p14:sldId id="330"/>
            <p14:sldId id="331"/>
            <p14:sldId id="332"/>
            <p14:sldId id="333"/>
            <p14:sldId id="336"/>
            <p14:sldId id="337"/>
            <p14:sldId id="402"/>
            <p14:sldId id="403"/>
            <p14:sldId id="355"/>
            <p14:sldId id="338"/>
            <p14:sldId id="339"/>
            <p14:sldId id="340"/>
            <p14:sldId id="341"/>
            <p14:sldId id="342"/>
            <p14:sldId id="343"/>
            <p14:sldId id="344"/>
            <p14:sldId id="346"/>
            <p14:sldId id="347"/>
            <p14:sldId id="348"/>
            <p14:sldId id="358"/>
            <p14:sldId id="357"/>
            <p14:sldId id="353"/>
            <p14:sldId id="360"/>
            <p14:sldId id="350"/>
            <p14:sldId id="373"/>
            <p14:sldId id="374"/>
            <p14:sldId id="375"/>
            <p14:sldId id="376"/>
            <p14:sldId id="377"/>
            <p14:sldId id="432"/>
            <p14:sldId id="378"/>
            <p14:sldId id="379"/>
            <p14:sldId id="380"/>
            <p14:sldId id="381"/>
            <p14:sldId id="334"/>
            <p14:sldId id="335"/>
            <p14:sldId id="359"/>
            <p14:sldId id="370"/>
            <p14:sldId id="384"/>
            <p14:sldId id="382"/>
            <p14:sldId id="401"/>
            <p14:sldId id="383"/>
          </p14:sldIdLst>
        </p14:section>
        <p14:section name="Раздел без заголовка" id="{FDB8B45A-0AED-4CE3-B8D6-7B8450ADAD60}">
          <p14:sldIdLst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404"/>
            <p14:sldId id="407"/>
            <p14:sldId id="405"/>
            <p14:sldId id="429"/>
            <p14:sldId id="435"/>
            <p14:sldId id="434"/>
            <p14:sldId id="410"/>
            <p14:sldId id="411"/>
            <p14:sldId id="413"/>
            <p14:sldId id="420"/>
            <p14:sldId id="421"/>
            <p14:sldId id="399"/>
            <p14:sldId id="400"/>
            <p14:sldId id="424"/>
            <p14:sldId id="422"/>
            <p14:sldId id="423"/>
            <p14:sldId id="419"/>
            <p14:sldId id="417"/>
            <p14:sldId id="416"/>
            <p14:sldId id="415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2AE"/>
    <a:srgbClr val="F53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9648" autoAdjust="0"/>
  </p:normalViewPr>
  <p:slideViewPr>
    <p:cSldViewPr>
      <p:cViewPr varScale="1">
        <p:scale>
          <a:sx n="91" d="100"/>
          <a:sy n="91" d="100"/>
        </p:scale>
        <p:origin x="97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75ADE-C24C-412F-A233-257E884BFF65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CEACD-9AA2-4176-A663-A769C27DD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68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136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542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40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13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934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78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83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6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023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710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6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6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90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1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95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88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2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47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CEACD-9AA2-4176-A663-A769C27DDF57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0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60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qwerty\Desktop\200px-Biohazard_symbo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6786578" cy="58579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741368"/>
          </a:xfrm>
          <a:solidFill>
            <a:srgbClr val="FFFF00">
              <a:alpha val="58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100" b="1" dirty="0">
                <a:solidFill>
                  <a:srgbClr val="1912AE"/>
                </a:solidFill>
              </a:rPr>
              <a:t>Тактика среднего медицинского персонала при оказании медицинской помощи в условиях поликлиники и стационара больным с клиническими признаками </a:t>
            </a:r>
            <a:r>
              <a:rPr lang="ru-RU" sz="3100" b="1" dirty="0" err="1">
                <a:solidFill>
                  <a:srgbClr val="1912AE"/>
                </a:solidFill>
              </a:rPr>
              <a:t>коронавирусной</a:t>
            </a:r>
            <a:r>
              <a:rPr lang="ru-RU" sz="3100" b="1" dirty="0">
                <a:solidFill>
                  <a:srgbClr val="1912AE"/>
                </a:solidFill>
              </a:rPr>
              <a:t> </a:t>
            </a:r>
            <a:r>
              <a:rPr lang="ru-RU" sz="3100" b="1" dirty="0" smtClean="0">
                <a:solidFill>
                  <a:srgbClr val="1912AE"/>
                </a:solidFill>
              </a:rPr>
              <a:t>инфекцией</a:t>
            </a:r>
            <a:r>
              <a:rPr lang="ru-RU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1912A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1912A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32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Володин Анатолий Владимирович</a:t>
            </a:r>
            <a:b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кандидат медицинских наук, доцент кафедры сестринского дела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ФГБОУ ВО </a:t>
            </a:r>
            <a:r>
              <a:rPr lang="ru-RU" sz="1800" b="1" i="1" dirty="0" err="1">
                <a:solidFill>
                  <a:schemeClr val="tx2">
                    <a:lumMod val="75000"/>
                  </a:schemeClr>
                </a:solidFill>
              </a:rPr>
              <a:t>ОрГМУ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 Минздрава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России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,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главный специалист министерства здравоохранения Оренбургской области по управлению сестринской деятельностью</a:t>
            </a: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/>
            </a:r>
            <a:b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de-DE" sz="22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/>
            </a:r>
            <a:br>
              <a:rPr lang="de-DE" sz="22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endParaRPr lang="ru-RU" sz="2200" b="1" i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Устойчивость </a:t>
            </a:r>
            <a:r>
              <a:rPr lang="ru-RU" sz="4000" b="1" dirty="0" err="1" smtClean="0"/>
              <a:t>коронавируса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75836"/>
            <a:ext cx="8784976" cy="11119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разрушаются под действием дезинфицирующих </a:t>
            </a:r>
            <a:r>
              <a:rPr lang="ru-RU" sz="3200" b="1" dirty="0" smtClean="0"/>
              <a:t>средств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216" y="2471847"/>
            <a:ext cx="8784976" cy="885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разрушаются при 37 °С - за 10-15 </a:t>
            </a:r>
            <a:r>
              <a:rPr lang="ru-RU" sz="2800" b="1" dirty="0" smtClean="0"/>
              <a:t>мин</a:t>
            </a:r>
            <a:endParaRPr lang="ru-RU" sz="2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32559" y="3645023"/>
            <a:ext cx="8784977" cy="12750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ru-RU" sz="4000" b="1" dirty="0"/>
              <a:t>мгновенно разрушаются при температуре 56 °С.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19" y="5157192"/>
            <a:ext cx="876601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хорошо переносят </a:t>
            </a:r>
            <a:r>
              <a:rPr lang="ru-RU" sz="4000" dirty="0" smtClean="0"/>
              <a:t>замораживание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6303402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856984" cy="13010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i="1" dirty="0"/>
              <a:t>СПАСИБО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417638"/>
            <a:ext cx="4824536" cy="38835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Многолетний опыт показал, что только те, кто знают и уважают правила</a:t>
            </a:r>
            <a:r>
              <a:rPr lang="en-US" altLang="ru-RU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дезинфекции,                                             асептики </a:t>
            </a:r>
            <a:r>
              <a:rPr lang="ru-RU" altLang="ru-RU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и соблюдают все возможные предосторожности, способны защитить себя, своё окружение, пациентов и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общество!</a:t>
            </a:r>
            <a:endParaRPr lang="ru-RU" altLang="ru-RU" sz="2400" b="1" i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7638"/>
            <a:ext cx="4032448" cy="3883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5301208"/>
            <a:ext cx="8856984" cy="15054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/>
              <a:t>БЕРЕГИТЕ СЕБЯ И СВОИХ БЛИЗКИХ !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325223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2076"/>
            <a:ext cx="8784976" cy="1032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Механизм и путь передачи инфекций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1961977"/>
            <a:ext cx="2430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1226739"/>
            <a:ext cx="5544616" cy="12839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Основные </a:t>
            </a:r>
            <a:r>
              <a:rPr lang="ru-RU" sz="2000" b="1" dirty="0">
                <a:solidFill>
                  <a:srgbClr val="C00000"/>
                </a:solidFill>
              </a:rPr>
              <a:t>механизмы передачи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-    воздушно-капельный </a:t>
            </a:r>
          </a:p>
          <a:p>
            <a:pPr marL="285750" indent="-285750" algn="just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</a:rPr>
              <a:t>к</a:t>
            </a:r>
            <a:r>
              <a:rPr lang="ru-RU" sz="2000" b="1" dirty="0" smtClean="0">
                <a:solidFill>
                  <a:srgbClr val="C00000"/>
                </a:solidFill>
              </a:rPr>
              <a:t>онтактный</a:t>
            </a:r>
          </a:p>
          <a:p>
            <a:pPr marL="285750" indent="-285750" algn="just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</a:rPr>
              <a:t>озможен фекально-оральный </a:t>
            </a:r>
            <a:r>
              <a:rPr lang="ru-RU" sz="2000" b="1" dirty="0">
                <a:solidFill>
                  <a:srgbClr val="C00000"/>
                </a:solidFill>
              </a:rPr>
              <a:t>механизм </a:t>
            </a:r>
          </a:p>
          <a:p>
            <a:pPr algn="just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2592882"/>
            <a:ext cx="5502756" cy="10623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/>
              <a:t>Путь </a:t>
            </a:r>
            <a:r>
              <a:rPr lang="ru-RU" sz="1600" b="1" dirty="0" smtClean="0"/>
              <a:t>передачи</a:t>
            </a:r>
          </a:p>
          <a:p>
            <a:r>
              <a:rPr lang="ru-RU" sz="1600" b="1" dirty="0" smtClean="0"/>
              <a:t> </a:t>
            </a:r>
            <a:r>
              <a:rPr lang="ru-RU" sz="1600" b="1" dirty="0"/>
              <a:t>- воздушно-капельный, </a:t>
            </a:r>
          </a:p>
          <a:p>
            <a:r>
              <a:rPr lang="ru-RU" sz="1600" b="1" dirty="0" smtClean="0"/>
              <a:t>- контактно-бытовой </a:t>
            </a:r>
            <a:endParaRPr lang="ru-RU" sz="1600" b="1" dirty="0"/>
          </a:p>
          <a:p>
            <a:r>
              <a:rPr lang="ru-RU" sz="1600" b="1" dirty="0" smtClean="0"/>
              <a:t>- воз­можно</a:t>
            </a:r>
            <a:r>
              <a:rPr lang="ru-RU" sz="1600" b="1" dirty="0"/>
              <a:t>, воздушно-пылевой.</a:t>
            </a:r>
            <a:r>
              <a:rPr lang="ru-RU" sz="1600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5095401"/>
            <a:ext cx="8784976" cy="1645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/>
              <a:t>Необходим контакт с больным — совместное проживание, уход за пациентом, контакт с биологическими жидкостями пациента (кровь, мокрота). </a:t>
            </a:r>
          </a:p>
          <a:p>
            <a:pPr algn="just"/>
            <a:r>
              <a:rPr lang="ru-RU" sz="1600" b="1" dirty="0"/>
              <a:t>Не исключе­но присутствие возбудителя в слюне, потовой жидкости, рвотных и каловых  массах. </a:t>
            </a:r>
            <a:endParaRPr lang="ru-RU" sz="1600" b="1" dirty="0" smtClean="0"/>
          </a:p>
          <a:p>
            <a:pPr algn="just"/>
            <a:r>
              <a:rPr lang="ru-RU" sz="1600" b="1" dirty="0" smtClean="0"/>
              <a:t>Тесный </a:t>
            </a:r>
            <a:r>
              <a:rPr lang="ru-RU" sz="1600" b="1" dirty="0"/>
              <a:t>контакт подразумевает поцелуи, объятия, мытье посуды, разговор на расстоянии менее </a:t>
            </a:r>
            <a:r>
              <a:rPr lang="ru-RU" sz="1600" b="1" dirty="0" smtClean="0"/>
              <a:t>200 </a:t>
            </a:r>
            <a:r>
              <a:rPr lang="ru-RU" sz="1600" b="1" dirty="0"/>
              <a:t>см, в том числе объективный осмотр пациента врачом и проведение медицинских манипуляций, что объясняет большое число заболевших среди медицинских работников.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3861048"/>
            <a:ext cx="5544616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Факторы передачи: </a:t>
            </a:r>
            <a:endParaRPr lang="ru-RU" b="1" dirty="0" smtClean="0"/>
          </a:p>
          <a:p>
            <a:r>
              <a:rPr lang="ru-RU" b="1" dirty="0" smtClean="0"/>
              <a:t>- воздух </a:t>
            </a:r>
            <a:r>
              <a:rPr lang="ru-RU" b="1" dirty="0"/>
              <a:t>(основной</a:t>
            </a:r>
            <a:r>
              <a:rPr lang="ru-RU" b="1" dirty="0" smtClean="0"/>
              <a:t>),</a:t>
            </a:r>
          </a:p>
          <a:p>
            <a:r>
              <a:rPr lang="ru-RU" b="1" dirty="0" smtClean="0"/>
              <a:t>- пищевые </a:t>
            </a:r>
            <a:r>
              <a:rPr lang="ru-RU" b="1" dirty="0"/>
              <a:t>продукты и предметы обихода,</a:t>
            </a:r>
          </a:p>
          <a:p>
            <a:r>
              <a:rPr lang="ru-RU" b="1" dirty="0"/>
              <a:t>контаминированные вирусом.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16" y="1226741"/>
            <a:ext cx="3205956" cy="263430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3916" y="3861048"/>
            <a:ext cx="3061940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Источник </a:t>
            </a:r>
            <a:r>
              <a:rPr lang="ru-RU" sz="2400" b="1" i="1" dirty="0" smtClean="0">
                <a:solidFill>
                  <a:srgbClr val="C00000"/>
                </a:solidFill>
              </a:rPr>
              <a:t>инфекции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больной </a:t>
            </a:r>
            <a:r>
              <a:rPr lang="ru-RU" sz="2800" b="1" dirty="0" smtClean="0">
                <a:solidFill>
                  <a:srgbClr val="C00000"/>
                </a:solidFill>
              </a:rPr>
              <a:t>человек</a:t>
            </a:r>
            <a:r>
              <a:rPr lang="ru-RU" sz="2400" b="1" dirty="0">
                <a:solidFill>
                  <a:srgbClr val="C00000"/>
                </a:solidFill>
              </a:rPr>
              <a:t>!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3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16632"/>
            <a:ext cx="82296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Инкубационный период составляет от 2 до 14 суток, в среднем 5-7 суток.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9488" y="2348880"/>
            <a:ext cx="5770984" cy="40324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Больной с болезнью вызванной </a:t>
            </a:r>
            <a:r>
              <a:rPr lang="ru-RU" sz="3600" b="1" dirty="0"/>
              <a:t>новым </a:t>
            </a:r>
            <a:r>
              <a:rPr lang="ru-RU" sz="3600" b="1" dirty="0" err="1"/>
              <a:t>коронавирусом</a:t>
            </a:r>
            <a:r>
              <a:rPr lang="ru-RU" sz="3600" b="1" dirty="0"/>
              <a:t> </a:t>
            </a:r>
            <a:r>
              <a:rPr lang="ru-RU" sz="3600" b="1" dirty="0" smtClean="0"/>
              <a:t>SARS-CoV-2,возможно заразен весь период заболевания начиная с инкубационного периода </a:t>
            </a:r>
            <a:endParaRPr lang="ru-RU" sz="3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36912"/>
            <a:ext cx="2736304" cy="317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44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60648"/>
            <a:ext cx="36107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Неспецифическая профилактика</a:t>
            </a:r>
          </a:p>
          <a:p>
            <a:pPr algn="ctr"/>
            <a:r>
              <a:rPr lang="ru-RU" sz="2800" b="1" dirty="0"/>
              <a:t>представляет собой мероприятия, направленные:</a:t>
            </a:r>
          </a:p>
          <a:p>
            <a:pPr algn="ctr"/>
            <a:r>
              <a:rPr lang="ru-RU" sz="2800" b="1" dirty="0"/>
              <a:t>на предотвращение</a:t>
            </a:r>
          </a:p>
          <a:p>
            <a:pPr algn="ctr"/>
            <a:r>
              <a:rPr lang="ru-RU" sz="2800" b="1" dirty="0"/>
              <a:t>распространения</a:t>
            </a:r>
          </a:p>
          <a:p>
            <a:pPr algn="ctr"/>
            <a:r>
              <a:rPr lang="ru-RU" sz="2800" b="1" dirty="0"/>
              <a:t>инфекции, и </a:t>
            </a:r>
            <a:r>
              <a:rPr lang="ru-RU" sz="2800" b="1" dirty="0" smtClean="0"/>
              <a:t>проводится</a:t>
            </a:r>
            <a:r>
              <a:rPr lang="ru-RU" sz="2800" b="1" dirty="0"/>
              <a:t> в отношении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96124"/>
            <a:ext cx="3538736" cy="1260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источника</a:t>
            </a:r>
          </a:p>
          <a:p>
            <a:pPr algn="ctr"/>
            <a:r>
              <a:rPr lang="ru-RU" sz="2800" b="1" dirty="0"/>
              <a:t>инфекции (больной</a:t>
            </a:r>
          </a:p>
          <a:p>
            <a:pPr algn="ctr"/>
            <a:r>
              <a:rPr lang="ru-RU" sz="2800" b="1" dirty="0"/>
              <a:t>человек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72100" y="1790554"/>
            <a:ext cx="332271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механизма передачи</a:t>
            </a:r>
          </a:p>
          <a:p>
            <a:pPr algn="ctr"/>
            <a:r>
              <a:rPr lang="ru-RU" sz="2400" b="1" dirty="0"/>
              <a:t>возбудителя инфекции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72100" y="3573016"/>
            <a:ext cx="3214700" cy="2553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</a:t>
            </a:r>
            <a:r>
              <a:rPr lang="ru-RU" sz="2000" b="1" dirty="0" smtClean="0"/>
              <a:t>отенциально</a:t>
            </a:r>
            <a:endParaRPr lang="ru-RU" sz="2000" b="1" dirty="0"/>
          </a:p>
          <a:p>
            <a:pPr algn="ctr"/>
            <a:r>
              <a:rPr lang="ru-RU" sz="2000" b="1" dirty="0"/>
              <a:t>восприимчивого</a:t>
            </a:r>
          </a:p>
          <a:p>
            <a:pPr algn="ctr"/>
            <a:r>
              <a:rPr lang="ru-RU" sz="2000" b="1" dirty="0"/>
              <a:t>контингента (защита</a:t>
            </a:r>
          </a:p>
          <a:p>
            <a:pPr algn="ctr"/>
            <a:r>
              <a:rPr lang="ru-RU" sz="2000" b="1" dirty="0"/>
              <a:t>лиц, находящихся и/или</a:t>
            </a:r>
          </a:p>
          <a:p>
            <a:pPr algn="ctr"/>
            <a:r>
              <a:rPr lang="ru-RU" sz="2000" b="1" dirty="0"/>
              <a:t>находившихся в</a:t>
            </a:r>
          </a:p>
          <a:p>
            <a:pPr algn="ctr"/>
            <a:r>
              <a:rPr lang="ru-RU" sz="2000" b="1" dirty="0"/>
              <a:t>контакте с больным</a:t>
            </a:r>
          </a:p>
          <a:p>
            <a:pPr algn="ctr"/>
            <a:r>
              <a:rPr lang="ru-RU" sz="2000" b="1" dirty="0"/>
              <a:t>человеком)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280818" y="449853"/>
            <a:ext cx="978408" cy="638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295170" y="1949329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385680" y="4607272"/>
            <a:ext cx="978408" cy="981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4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96124"/>
            <a:ext cx="2458616" cy="6351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Мероприятия в отношении источника</a:t>
            </a:r>
          </a:p>
          <a:p>
            <a:pPr algn="ctr"/>
            <a:r>
              <a:rPr lang="ru-RU" sz="2800" b="1" dirty="0"/>
              <a:t>инфекции: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6106" y="296124"/>
            <a:ext cx="4686718" cy="1657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Раннее выявление самоизоляция и изоляция </a:t>
            </a:r>
            <a:r>
              <a:rPr lang="ru-RU" sz="2000" b="1" dirty="0"/>
              <a:t>больных в </a:t>
            </a:r>
            <a:r>
              <a:rPr lang="ru-RU" sz="2000" b="1" dirty="0" smtClean="0"/>
              <a:t>домашних условиях  и в </a:t>
            </a:r>
            <a:r>
              <a:rPr lang="ru-RU" sz="2000" b="1" dirty="0" err="1" smtClean="0"/>
              <a:t>боксированные</a:t>
            </a:r>
            <a:endParaRPr lang="ru-RU" sz="2000" b="1" dirty="0"/>
          </a:p>
          <a:p>
            <a:pPr algn="ctr"/>
            <a:r>
              <a:rPr lang="ru-RU" sz="2000" b="1" dirty="0"/>
              <a:t>помещения/палаты инфекционного </a:t>
            </a:r>
            <a:r>
              <a:rPr lang="ru-RU" sz="2000" b="1" dirty="0" smtClean="0"/>
              <a:t>стационара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6106" y="2132857"/>
            <a:ext cx="468671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соблюдение больными кашлевой </a:t>
            </a:r>
            <a:r>
              <a:rPr lang="ru-RU" sz="2800" b="1" dirty="0" smtClean="0"/>
              <a:t>гигиены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35452" y="3573016"/>
            <a:ext cx="466737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назначение </a:t>
            </a:r>
            <a:r>
              <a:rPr lang="ru-RU" sz="2400" b="1" dirty="0"/>
              <a:t>этиотропной терапии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141743" y="614007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079930" y="2295718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133678" y="3573016"/>
            <a:ext cx="978408" cy="74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35452" y="4797151"/>
            <a:ext cx="4667372" cy="765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использование масок у больных, которые</a:t>
            </a:r>
          </a:p>
          <a:p>
            <a:r>
              <a:rPr lang="ru-RU" dirty="0"/>
              <a:t>должны сменяться каждые 2 </a:t>
            </a:r>
            <a:r>
              <a:rPr lang="ru-RU" dirty="0" smtClean="0"/>
              <a:t>часа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51384" y="5860093"/>
            <a:ext cx="4651440" cy="77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использование </a:t>
            </a:r>
            <a:r>
              <a:rPr lang="ru-RU" dirty="0" smtClean="0"/>
              <a:t>СИЗ и одноразового медицинского инструментария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2" y="4777751"/>
            <a:ext cx="1012024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72" y="5860093"/>
            <a:ext cx="101202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40960" cy="6408712"/>
          </a:xfrm>
        </p:spPr>
      </p:pic>
    </p:spTree>
    <p:extLst>
      <p:ext uri="{BB962C8B-B14F-4D97-AF65-F5344CB8AC3E}">
        <p14:creationId xmlns:p14="http://schemas.microsoft.com/office/powerpoint/2010/main" val="361412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620688"/>
            <a:ext cx="2553112" cy="540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Подозрительный на </a:t>
            </a:r>
            <a:r>
              <a:rPr lang="en-US" sz="2400" b="1" dirty="0"/>
              <a:t>COVID-19 </a:t>
            </a:r>
            <a:r>
              <a:rPr lang="ru-RU" sz="2400" b="1" dirty="0"/>
              <a:t>случай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09226" y="296125"/>
            <a:ext cx="4762221" cy="89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- возвращение из зарубежной поездки за 14 дней до появления симптомов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99751" y="1350057"/>
            <a:ext cx="4771697" cy="2069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Наличие </a:t>
            </a:r>
            <a:r>
              <a:rPr lang="ru-RU" sz="2000" b="1" dirty="0"/>
              <a:t>тесных контактов за последние 14 дней с лицами, находящимися </a:t>
            </a:r>
            <a:r>
              <a:rPr lang="ru-RU" sz="2000" b="1" dirty="0" smtClean="0"/>
              <a:t>под наблюдением </a:t>
            </a:r>
            <a:r>
              <a:rPr lang="ru-RU" sz="2000" b="1" dirty="0"/>
              <a:t>по инфекции, вызванной новым </a:t>
            </a:r>
            <a:r>
              <a:rPr lang="ru-RU" sz="2000" b="1" dirty="0" err="1"/>
              <a:t>коронавирусом</a:t>
            </a:r>
            <a:r>
              <a:rPr lang="ru-RU" sz="2000" b="1" dirty="0"/>
              <a:t> SARS-CoV-2,</a:t>
            </a:r>
          </a:p>
          <a:p>
            <a:r>
              <a:rPr lang="ru-RU" sz="2000" b="1" dirty="0"/>
              <a:t>которые в последующем заболели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143770" y="465764"/>
            <a:ext cx="978408" cy="654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178488" y="2013210"/>
            <a:ext cx="978408" cy="74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09227" y="3635722"/>
            <a:ext cx="4762222" cy="1161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Наличие </a:t>
            </a:r>
            <a:r>
              <a:rPr lang="ru-RU" b="1" dirty="0"/>
              <a:t>тесных контактов за последние 14 дней с лицами, у которых</a:t>
            </a:r>
          </a:p>
          <a:p>
            <a:r>
              <a:rPr lang="ru-RU" b="1" dirty="0"/>
              <a:t>лабораторно подтвержден диагноз COVID-19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314" y="3814065"/>
            <a:ext cx="1012024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314" y="5346890"/>
            <a:ext cx="1012024" cy="80474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77479" y="4923847"/>
            <a:ext cx="4771698" cy="165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Наличие </a:t>
            </a:r>
            <a:r>
              <a:rPr lang="ru-RU" sz="2000" b="1" dirty="0"/>
              <a:t>клинических проявлений острой респираторной инфекции, бронхита, пневмонии, ОРДС, сепсиса в сочетании со следующими данными эпидемиологического анамнез</a:t>
            </a:r>
          </a:p>
        </p:txBody>
      </p:sp>
    </p:spTree>
    <p:extLst>
      <p:ext uri="{BB962C8B-B14F-4D97-AF65-F5344CB8AC3E}">
        <p14:creationId xmlns:p14="http://schemas.microsoft.com/office/powerpoint/2010/main" val="4211726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96124"/>
            <a:ext cx="2553112" cy="6351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Мероприятия, направленные на механизм передачи</a:t>
            </a:r>
          </a:p>
          <a:p>
            <a:pPr algn="ctr"/>
            <a:r>
              <a:rPr lang="ru-RU" sz="2800" b="1" dirty="0"/>
              <a:t>возбудителя инфекции: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9534" y="296125"/>
            <a:ext cx="4613290" cy="89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Введение ограничительных мероприятий (разобщение, карантин)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55221" y="1314640"/>
            <a:ext cx="4647602" cy="742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Использование медицинских масок здоровым населением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55221" y="2163412"/>
            <a:ext cx="464760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Проведение дезинфекционных</a:t>
            </a:r>
            <a:endParaRPr lang="ru-RU" sz="2400" b="1" dirty="0"/>
          </a:p>
          <a:p>
            <a:r>
              <a:rPr lang="ru-RU" sz="2400" b="1" dirty="0"/>
              <a:t>мероприятий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143770" y="465764"/>
            <a:ext cx="978408" cy="654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143770" y="1450911"/>
            <a:ext cx="978408" cy="605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160719" y="2222456"/>
            <a:ext cx="978408" cy="74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55221" y="3031100"/>
            <a:ext cx="4647602" cy="1001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Использование спецодежды </a:t>
            </a:r>
            <a:r>
              <a:rPr lang="ru-RU" sz="2000" b="1" dirty="0"/>
              <a:t>для</a:t>
            </a:r>
          </a:p>
          <a:p>
            <a:r>
              <a:rPr lang="ru-RU" sz="2000" b="1" dirty="0"/>
              <a:t>м</a:t>
            </a:r>
            <a:r>
              <a:rPr lang="ru-RU" sz="2000" b="1" dirty="0" smtClean="0"/>
              <a:t>едработников в соответствии с классом опасности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55221" y="5860093"/>
            <a:ext cx="4647602" cy="953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/>
              <a:t>соблюдение правил личной гигиены (мыть руки с мылом, </a:t>
            </a:r>
            <a:r>
              <a:rPr lang="ru-RU" sz="1600" b="1" dirty="0" smtClean="0"/>
              <a:t>использовать  одноразовые </a:t>
            </a:r>
            <a:r>
              <a:rPr lang="ru-RU" sz="1600" b="1" dirty="0"/>
              <a:t>салфетки при чихании и кашле, прикасаться к лицу </a:t>
            </a:r>
            <a:r>
              <a:rPr lang="ru-RU" sz="1600" b="1" dirty="0" smtClean="0"/>
              <a:t>только чистыми </a:t>
            </a:r>
            <a:r>
              <a:rPr lang="ru-RU" sz="1600" b="1" dirty="0"/>
              <a:t>салфетками или вымытыми руками)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22" y="3635723"/>
            <a:ext cx="1012024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72" y="5860093"/>
            <a:ext cx="1012024" cy="8047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89534" y="5006837"/>
            <a:ext cx="4613289" cy="702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Утилизация </a:t>
            </a:r>
            <a:r>
              <a:rPr lang="ru-RU" sz="2000" b="1" dirty="0"/>
              <a:t>медицинских отходов класса 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89534" y="4134918"/>
            <a:ext cx="4613289" cy="702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Транспортировка </a:t>
            </a:r>
            <a:r>
              <a:rPr lang="ru-RU" sz="2400" b="1" dirty="0"/>
              <a:t>больных специальным транспортом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314" y="4923847"/>
            <a:ext cx="101202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6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96124"/>
            <a:ext cx="2464962" cy="6351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Мероприятия, направленные </a:t>
            </a:r>
            <a:r>
              <a:rPr lang="ru-RU" sz="2400" b="1" dirty="0" smtClean="0"/>
              <a:t>на восприимчивый</a:t>
            </a:r>
            <a:endParaRPr lang="ru-RU" sz="2400" b="1" dirty="0"/>
          </a:p>
          <a:p>
            <a:pPr algn="ctr"/>
            <a:r>
              <a:rPr lang="ru-RU" sz="2400" b="1" dirty="0"/>
              <a:t>контингент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81446" y="296124"/>
            <a:ext cx="4721378" cy="1657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Элиминационная</a:t>
            </a:r>
            <a:r>
              <a:rPr lang="ru-RU" sz="1600" b="1" dirty="0" smtClean="0"/>
              <a:t> </a:t>
            </a:r>
            <a:r>
              <a:rPr lang="ru-RU" sz="1600" b="1" dirty="0"/>
              <a:t>терапия, представляющая собой орошение слизистой оболочки полости носа изотоническим раствором хлорида натрия, обеспечивает снижение числа как вирусных, так бактериальных возбудителей инфекционных заболеваний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6106" y="2132857"/>
            <a:ext cx="468671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Использование </a:t>
            </a:r>
            <a:r>
              <a:rPr lang="ru-RU" sz="2000" b="1" dirty="0"/>
              <a:t>лекарственных средств для местного применения, обладающих барьерными функциями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5452" y="3514027"/>
            <a:ext cx="4667372" cy="851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Своевременное </a:t>
            </a:r>
            <a:r>
              <a:rPr lang="ru-RU" sz="1400" b="1" dirty="0"/>
              <a:t>обращение в медицинские организации в случае появления симптомов острой респираторной инфекции является одним из ключевых факторов профилактики осложнений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141743" y="614007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079930" y="2295718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133678" y="3573016"/>
            <a:ext cx="978408" cy="74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35452" y="4502848"/>
            <a:ext cx="4667372" cy="1001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/>
              <a:t>Для медикаментозной профилактики COVID-19 у взрослых </a:t>
            </a:r>
            <a:r>
              <a:rPr lang="ru-RU" sz="1600" b="1" dirty="0" smtClean="0"/>
              <a:t>возможно </a:t>
            </a:r>
            <a:r>
              <a:rPr lang="ru-RU" sz="1600" b="1" dirty="0" err="1" smtClean="0"/>
              <a:t>интраназальное</a:t>
            </a:r>
            <a:r>
              <a:rPr lang="ru-RU" sz="1600" b="1" dirty="0" smtClean="0"/>
              <a:t> </a:t>
            </a:r>
            <a:r>
              <a:rPr lang="ru-RU" sz="1600" b="1" dirty="0"/>
              <a:t>введение рекомбинантного интерферона альфа.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35452" y="5661248"/>
            <a:ext cx="4667372" cy="9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/>
              <a:t>Для медикаментозной профилактики COVID-19 у беременных возможно только </a:t>
            </a:r>
            <a:r>
              <a:rPr lang="ru-RU" sz="1600" b="1" dirty="0" err="1"/>
              <a:t>интраназальное</a:t>
            </a:r>
            <a:r>
              <a:rPr lang="ru-RU" sz="1600" b="1" dirty="0"/>
              <a:t> введение рекомбинантного интерферона альфа 2b.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2" y="4777751"/>
            <a:ext cx="1012024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72" y="5860093"/>
            <a:ext cx="101202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92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НОРМАТИВНО-ПРАВОВОЕ РЕГУЛИРОВАНИЕ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94718"/>
            <a:ext cx="8784976" cy="56746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30.03.1999 г. № 52-ФЗ «О санитарно-эпидемиологическом благополучии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населения»;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ФЗ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21.11.2011 г. № 323-ФЗ «Об основах охраны здоровья граждан в Российской Федерации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«Санитарная охрана территории Российской Федерации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3.4.2366-08 «Изменения и дополнения № 1» к СП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3.4.2318-08;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1.3.34118-13 «Безопасность работы с микроорганизмами 1-2 групп патогенности (опасности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)»;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2.1.7.2790-10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Санитарно-эпидемиологические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обращению с медицинскими отходами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1.2.036-95 «Порядок учета, хранения, передачи и транспортирования микроорганизмов I - IV групп патогенности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МУ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3.4.2552-09 «Организация и проведение первичных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противоэпидемических мероприятий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случаях выявления больного (трупа), подозрительного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заболевания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инфекционными болезнями, вызывающими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чрезвычайные ситуации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санитарно-эпидемиологического благополучия населения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23847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00201"/>
            <a:ext cx="8712968" cy="5069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/>
          </a:p>
          <a:p>
            <a:pPr marL="342900" indent="-342900" algn="just">
              <a:buAutoNum type="arabicPeriod"/>
            </a:pPr>
            <a:r>
              <a:rPr lang="ru-RU" sz="2400" b="1" dirty="0" smtClean="0"/>
              <a:t>Сайт Федеральной службы </a:t>
            </a:r>
            <a:r>
              <a:rPr lang="ru-RU" sz="2400" b="1" dirty="0"/>
              <a:t>по надзору в сфере защиты прав потребителей и благополучия </a:t>
            </a:r>
            <a:r>
              <a:rPr lang="ru-RU" sz="2400" b="1" dirty="0" smtClean="0"/>
              <a:t>человека Российской </a:t>
            </a:r>
            <a:r>
              <a:rPr lang="ru-RU" sz="2400" b="1" dirty="0" err="1" smtClean="0"/>
              <a:t>Федераци</a:t>
            </a:r>
            <a:r>
              <a:rPr lang="ru-RU" sz="2400" b="1" dirty="0"/>
              <a:t> </a:t>
            </a:r>
            <a:r>
              <a:rPr lang="en-US" sz="2400" b="1" dirty="0"/>
              <a:t> http://www.rospotrebnadzor.ru/</a:t>
            </a:r>
            <a:endParaRPr lang="ru-RU" sz="2400" b="1" dirty="0" smtClean="0"/>
          </a:p>
          <a:p>
            <a:pPr marL="342900" indent="-342900" algn="just">
              <a:buAutoNum type="arabicPeriod"/>
            </a:pPr>
            <a:r>
              <a:rPr lang="ru-RU" sz="2400" b="1" dirty="0" smtClean="0"/>
              <a:t>Временные </a:t>
            </a:r>
            <a:r>
              <a:rPr lang="ru-RU" sz="2400" b="1" dirty="0"/>
              <a:t>методические </a:t>
            </a:r>
            <a:r>
              <a:rPr lang="ru-RU" sz="2400" b="1" dirty="0" smtClean="0"/>
              <a:t>рекомендации «Профилактика</a:t>
            </a:r>
            <a:r>
              <a:rPr lang="ru-RU" sz="2400" b="1" dirty="0"/>
              <a:t>, диагностика и </a:t>
            </a:r>
            <a:r>
              <a:rPr lang="ru-RU" sz="2400" b="1" dirty="0" smtClean="0"/>
              <a:t>лечение новой </a:t>
            </a:r>
            <a:r>
              <a:rPr lang="ru-RU" sz="2400" b="1" dirty="0" err="1"/>
              <a:t>коронавирусной</a:t>
            </a:r>
            <a:r>
              <a:rPr lang="ru-RU" sz="2400" b="1" dirty="0"/>
              <a:t> </a:t>
            </a:r>
            <a:r>
              <a:rPr lang="ru-RU" sz="2400" b="1" dirty="0" smtClean="0"/>
              <a:t>инфекции(COVID-19</a:t>
            </a:r>
            <a:r>
              <a:rPr lang="ru-RU" sz="2400" b="1" dirty="0"/>
              <a:t>)» размещены на </a:t>
            </a:r>
            <a:r>
              <a:rPr lang="ru-RU" sz="2400" b="1" dirty="0" smtClean="0"/>
              <a:t>сайте Минздрава России rosminzdrav.ru.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Ноздреватых </a:t>
            </a:r>
            <a:r>
              <a:rPr lang="ru-RU" sz="2400" b="1" dirty="0">
                <a:solidFill>
                  <a:schemeClr val="bg1"/>
                </a:solidFill>
              </a:rPr>
              <a:t>И.В., главный внештатный специалист </a:t>
            </a:r>
            <a:r>
              <a:rPr lang="ru-RU" sz="2400" b="1" dirty="0" err="1">
                <a:solidFill>
                  <a:schemeClr val="bg1"/>
                </a:solidFill>
              </a:rPr>
              <a:t>ДЗМ,заместитель</a:t>
            </a:r>
            <a:r>
              <a:rPr lang="ru-RU" sz="2400" b="1" dirty="0">
                <a:solidFill>
                  <a:schemeClr val="bg1"/>
                </a:solidFill>
              </a:rPr>
              <a:t> главного врача по санитарно-эпидемиологическим вопросам ГКУЗ «МНПЦ борьбы с туберкулезом ДЗМ», </a:t>
            </a:r>
            <a:r>
              <a:rPr lang="ru-RU" sz="2400" b="1" dirty="0" smtClean="0">
                <a:solidFill>
                  <a:schemeClr val="bg1"/>
                </a:solidFill>
              </a:rPr>
              <a:t>д.м.н.</a:t>
            </a:r>
            <a:endParaRPr lang="ru-RU" sz="2400" b="1" dirty="0" smtClean="0"/>
          </a:p>
          <a:p>
            <a:pPr algn="just"/>
            <a:r>
              <a:rPr lang="ru-RU" sz="2400" b="1" dirty="0"/>
              <a:t>4</a:t>
            </a:r>
            <a:r>
              <a:rPr lang="ru-RU" sz="2400" b="1" dirty="0" smtClean="0"/>
              <a:t>. </a:t>
            </a:r>
            <a:r>
              <a:rPr lang="en-US" sz="2400" b="1" dirty="0"/>
              <a:t>https://doi.org/10.1101/2020.03.15.20036673</a:t>
            </a:r>
          </a:p>
          <a:p>
            <a:pPr algn="just"/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92075"/>
            <a:ext cx="8784976" cy="13927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При </a:t>
            </a:r>
            <a:r>
              <a:rPr lang="ru-RU" sz="2800" b="1" dirty="0" smtClean="0"/>
              <a:t>подготовке доклада </a:t>
            </a:r>
            <a:r>
              <a:rPr lang="ru-RU" sz="2800" b="1" dirty="0"/>
              <a:t>использованы материалы находящиеся в свободно доступе </a:t>
            </a:r>
            <a:r>
              <a:rPr lang="ru-RU" sz="2800" b="1" dirty="0" smtClean="0"/>
              <a:t>в </a:t>
            </a:r>
            <a:r>
              <a:rPr lang="ru-RU" sz="2800" b="1" dirty="0"/>
              <a:t>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119730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НОРМАТИВНО-ПРАВОВОЕ РЕГУЛИРОВАНИЕ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94718"/>
            <a:ext cx="8784976" cy="56746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Распоряжениями Правительства РФ от 30.01.2020 №140-р, от 31.01.2020 №154-р, от 03.02.2020 №194-р, от 18.02.2020 №338-р, от 27.02.2020 №447-р, от 27.02.2020 №446-р, от 27.02.2020 №448-р от 16.03.2020 №635-р, от 06.03.2020 №550-р, от 12.03.2020 №597-р, от 14.03.2020 №622-р. 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-Постановлениями Главного государственного санитарного врача РФ от 24.01.2020 №2, от 31.01.2020 №3, от 02.03.2020 №5, от 13.03.2020 №6, от 18.03.2020 №7.;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«Временные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рекомендациями по лабораторной диагностике новой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инфекции, вызванной 2019-nCoV» (письмо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21.01.2020 №02/706-2020-27)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работы по диагностике новой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(COVID-19)» (письмо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от18.03.2020 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02/4457-2020-27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Минздрава РФ от 19.03.2020 №198н «О временном порядке организации работы медицинских организаций в целях реализации мер по профилактике и снижению рисков распространения новой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COVID19)»;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МЕТОДИЧЕСКИЕ РЕКОМЕНДАЦИИ «ПРОФИЛАКТИКА, ДИАГНОСТИКА И ЛЕЧЕНИЕ НОВОЙ КОРОНАВИРУСНОЙ ИНФЕКЦИИ (COVID-19)»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21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Практическая готовность медицинских</a:t>
            </a:r>
          </a:p>
          <a:p>
            <a:pPr algn="ctr"/>
            <a:r>
              <a:rPr lang="ru-RU" sz="2400" b="1" dirty="0"/>
              <a:t>учреждений </a:t>
            </a:r>
            <a:r>
              <a:rPr lang="ru-RU" sz="2400" b="1" dirty="0" smtClean="0"/>
              <a:t>должна быть обеспечена </a:t>
            </a:r>
            <a:r>
              <a:rPr lang="ru-RU" sz="2400" b="1" dirty="0"/>
              <a:t>наличием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75656"/>
            <a:ext cx="8640960" cy="4833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- </a:t>
            </a:r>
            <a:r>
              <a:rPr lang="ru-RU" b="1" dirty="0" smtClean="0"/>
              <a:t>нормативных </a:t>
            </a:r>
            <a:r>
              <a:rPr lang="ru-RU" b="1" dirty="0"/>
              <a:t>правовых документов по </a:t>
            </a:r>
            <a:r>
              <a:rPr lang="ru-RU" b="1" dirty="0" smtClean="0"/>
              <a:t>организации работы и профилактике;</a:t>
            </a:r>
          </a:p>
          <a:p>
            <a:r>
              <a:rPr lang="ru-RU" b="1" dirty="0" smtClean="0"/>
              <a:t>- оперативного </a:t>
            </a:r>
            <a:r>
              <a:rPr lang="ru-RU" b="1" dirty="0"/>
              <a:t>плана по организации и обеспечению противоэпидемических</a:t>
            </a:r>
          </a:p>
          <a:p>
            <a:r>
              <a:rPr lang="ru-RU" b="1" dirty="0"/>
              <a:t>(профилактических) </a:t>
            </a:r>
            <a:r>
              <a:rPr lang="ru-RU" b="1" dirty="0" smtClean="0"/>
              <a:t>мероприятий;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утверждённого порядка </a:t>
            </a:r>
            <a:r>
              <a:rPr lang="ru-RU" b="1" dirty="0"/>
              <a:t>информации и схем </a:t>
            </a:r>
            <a:r>
              <a:rPr lang="ru-RU" b="1" dirty="0" smtClean="0"/>
              <a:t>оповещения;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у</a:t>
            </a:r>
            <a:r>
              <a:rPr lang="ru-RU" b="1" dirty="0" smtClean="0"/>
              <a:t>тверждённых  </a:t>
            </a:r>
            <a:r>
              <a:rPr lang="ru-RU" b="1" dirty="0"/>
              <a:t>а</a:t>
            </a:r>
            <a:r>
              <a:rPr lang="ru-RU" b="1" dirty="0" smtClean="0"/>
              <a:t>лгоритмов </a:t>
            </a:r>
            <a:r>
              <a:rPr lang="ru-RU" b="1" dirty="0"/>
              <a:t>действия персонала </a:t>
            </a:r>
            <a:r>
              <a:rPr lang="ru-RU" b="1" dirty="0" smtClean="0"/>
              <a:t>на </a:t>
            </a:r>
            <a:r>
              <a:rPr lang="ru-RU" b="1" dirty="0"/>
              <a:t>случай </a:t>
            </a:r>
            <a:r>
              <a:rPr lang="ru-RU" b="1" dirty="0" smtClean="0"/>
              <a:t>поступления и выявления </a:t>
            </a:r>
            <a:r>
              <a:rPr lang="ru-RU" b="1" dirty="0"/>
              <a:t>больного ( трупа) с подозрением на </a:t>
            </a:r>
            <a:r>
              <a:rPr lang="ru-RU" b="1" dirty="0" smtClean="0"/>
              <a:t>ООИ;</a:t>
            </a:r>
          </a:p>
          <a:p>
            <a:r>
              <a:rPr lang="ru-RU" b="1" dirty="0" smtClean="0"/>
              <a:t>- укладок </a:t>
            </a:r>
            <a:r>
              <a:rPr lang="ru-RU" b="1" dirty="0"/>
              <a:t>для взятия биологического материала и средств личной экстренной</a:t>
            </a:r>
          </a:p>
          <a:p>
            <a:r>
              <a:rPr lang="ru-RU" b="1" dirty="0"/>
              <a:t>профилактики медицинских </a:t>
            </a:r>
            <a:r>
              <a:rPr lang="ru-RU" b="1" dirty="0" smtClean="0"/>
              <a:t>работников;</a:t>
            </a:r>
          </a:p>
          <a:p>
            <a:r>
              <a:rPr lang="ru-RU" b="1" dirty="0" smtClean="0"/>
              <a:t>- достаточного </a:t>
            </a:r>
            <a:r>
              <a:rPr lang="ru-RU" b="1" dirty="0"/>
              <a:t>количества маркированных емкостей для сбора и обеззараживания</a:t>
            </a:r>
          </a:p>
          <a:p>
            <a:r>
              <a:rPr lang="ru-RU" b="1" dirty="0"/>
              <a:t>выделений от больного, сточных вод, средств индивидуальной защиты, медицинских</a:t>
            </a:r>
          </a:p>
          <a:p>
            <a:r>
              <a:rPr lang="ru-RU" b="1" dirty="0"/>
              <a:t>отходов и приготовления дезинфицирующих растворов, для проведения текущей</a:t>
            </a:r>
          </a:p>
          <a:p>
            <a:r>
              <a:rPr lang="ru-RU" b="1" dirty="0" smtClean="0"/>
              <a:t>дезинфекции;</a:t>
            </a:r>
          </a:p>
          <a:p>
            <a:r>
              <a:rPr lang="ru-RU" b="1" dirty="0" smtClean="0"/>
              <a:t>- функциональных </a:t>
            </a:r>
            <a:r>
              <a:rPr lang="ru-RU" b="1" dirty="0"/>
              <a:t>обязанностей всех медицинских </a:t>
            </a:r>
            <a:r>
              <a:rPr lang="ru-RU" b="1" dirty="0" smtClean="0"/>
              <a:t>работников.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56479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790" y="5301208"/>
            <a:ext cx="8928992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Медицинский работник должен использовать СИЗ (шапочка,</a:t>
            </a:r>
          </a:p>
          <a:p>
            <a:pPr algn="ctr"/>
            <a:r>
              <a:rPr lang="ru-RU" sz="2000" b="1" dirty="0"/>
              <a:t>противочумный (хирургический) халат, респиратор типа NIOSH-</a:t>
            </a:r>
            <a:r>
              <a:rPr lang="ru-RU" sz="2000" b="1" dirty="0" err="1"/>
              <a:t>certified</a:t>
            </a:r>
            <a:r>
              <a:rPr lang="ru-RU" sz="2000" b="1" dirty="0"/>
              <a:t> №95</a:t>
            </a:r>
          </a:p>
          <a:p>
            <a:pPr algn="ctr"/>
            <a:r>
              <a:rPr lang="ru-RU" sz="2000" b="1" dirty="0"/>
              <a:t>или FFP3), предварительно обработав руки и открытые части тела</a:t>
            </a:r>
          </a:p>
          <a:p>
            <a:pPr algn="ctr"/>
            <a:r>
              <a:rPr lang="ru-RU" sz="2000" b="1" dirty="0"/>
              <a:t>дезинфицирующими средствам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1800" b="1" dirty="0"/>
              <a:t>Мероприятия по недопущению распространения COVID-19 </a:t>
            </a:r>
            <a:r>
              <a:rPr lang="ru-RU" sz="1800" b="1" dirty="0" smtClean="0"/>
              <a:t>в медицинской </a:t>
            </a:r>
            <a:r>
              <a:rPr lang="ru-RU" sz="1800" b="1" dirty="0"/>
              <a:t>организации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08720"/>
            <a:ext cx="8856984" cy="43204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Надевает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пациента медицинскую маску.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телефону или через нарочного, не бывшего в контакте с больным, извещает главного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врача учреждения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выявленном больном.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Запрашивает защитную одежду, дезинфицирующие средства, средства экстренной профилактики.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Закрывает окна и двери. Отключает кондиционер и заклеивает вентиляционные отверстия. Прекращает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слив жидкостей в канализацию без предварительного обеззараживания.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поступлении защитной одежды обрабатывает руки и открытые части тела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спиртом, надевает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респиратор, перчатки, противочумный халат, очки, оказывает помощь пациенту.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Лиц, сопровождающих пациента, изолирует в отдельном помещении.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Составляет список контактных с указанием их места жительства, номеров телефонов.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помещении проводит текущую дезинфекцию, обеззараживает воздух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ультрафиолетовым бактерицидным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облучателем закрытого типа.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Дожидается приезда инфекционной бригады станции скорой и неотложной медицинской помощи.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госпитализации пациента покидает фильтр-бокс.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заранее подготовленном помещении снимает очки, респиратор, медицинский халат,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шапочку, перчатки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помещает их в емкость для медицинских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 класс 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обрабатывает дезинфицирующим раствором обувь 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Обрабатывает открытые части тела кожным антисептиком. Рот и горло прополаскивает 70 %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этиловым спиртом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нос и в глаза закапывают 2% раствор борной кислоты.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Полностью переодевается в запасной комплект одежды.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Сдает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(мазок из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ротоглотки).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15.За ним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медицинское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как за контактным.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8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060848"/>
            <a:ext cx="2607256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152" y="2060848"/>
            <a:ext cx="5358848" cy="471261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988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800" b="1" dirty="0"/>
              <a:t>Медицинский работник должен использовать СИЗ (</a:t>
            </a:r>
            <a:r>
              <a:rPr lang="ru-RU" sz="2800" b="1" dirty="0" smtClean="0"/>
              <a:t>шапочка, противочумный </a:t>
            </a:r>
            <a:r>
              <a:rPr lang="ru-RU" sz="2800" b="1" dirty="0"/>
              <a:t>(хирургический) халат, респиратор типа NIOSH-</a:t>
            </a:r>
            <a:r>
              <a:rPr lang="ru-RU" sz="2800" b="1" dirty="0" err="1"/>
              <a:t>certified</a:t>
            </a:r>
            <a:r>
              <a:rPr lang="ru-RU" sz="2800" b="1" dirty="0"/>
              <a:t> №</a:t>
            </a:r>
            <a:r>
              <a:rPr lang="ru-RU" sz="2800" b="1" dirty="0" smtClean="0"/>
              <a:t>95 или </a:t>
            </a:r>
            <a:r>
              <a:rPr lang="ru-RU" sz="2800" b="1" dirty="0"/>
              <a:t>FFP3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0072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96124"/>
            <a:ext cx="2464962" cy="6351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Мероприятия, направленные </a:t>
            </a:r>
            <a:r>
              <a:rPr lang="ru-RU" sz="2400" b="1" dirty="0" smtClean="0"/>
              <a:t>на восприимчивый</a:t>
            </a:r>
            <a:endParaRPr lang="ru-RU" sz="2400" b="1" dirty="0"/>
          </a:p>
          <a:p>
            <a:pPr algn="ctr"/>
            <a:r>
              <a:rPr lang="ru-RU" sz="2400" b="1" dirty="0"/>
              <a:t>контингент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81446" y="296124"/>
            <a:ext cx="4721378" cy="1657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Перед </a:t>
            </a:r>
            <a:r>
              <a:rPr lang="ru-RU" sz="2000" b="1" dirty="0"/>
              <a:t>надеванием защитной одежды</a:t>
            </a:r>
          </a:p>
          <a:p>
            <a:pPr algn="ctr"/>
            <a:r>
              <a:rPr lang="ru-RU" sz="2000" b="1" dirty="0"/>
              <a:t>обрабатывать открытые участки тела (</a:t>
            </a:r>
          </a:p>
          <a:p>
            <a:pPr algn="ctr"/>
            <a:r>
              <a:rPr lang="ru-RU" sz="2000" b="1" dirty="0"/>
              <a:t>руки, лицо, шея) 70%</a:t>
            </a:r>
            <a:r>
              <a:rPr lang="ru-RU" sz="2000" b="1" dirty="0" smtClean="0"/>
              <a:t> </a:t>
            </a:r>
            <a:r>
              <a:rPr lang="ru-RU" sz="2000" b="1" dirty="0"/>
              <a:t>этиловым спиртом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6106" y="2132857"/>
            <a:ext cx="468671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Продолжительность </a:t>
            </a:r>
            <a:r>
              <a:rPr lang="ru-RU" sz="2000" b="1" dirty="0"/>
              <a:t>работы в костюме </a:t>
            </a:r>
            <a:r>
              <a:rPr lang="ru-RU" sz="2000" b="1" dirty="0" smtClean="0"/>
              <a:t>не должна </a:t>
            </a:r>
            <a:r>
              <a:rPr lang="ru-RU" sz="2000" b="1" dirty="0"/>
              <a:t>превышать 3 часов ( в </a:t>
            </a:r>
            <a:r>
              <a:rPr lang="ru-RU" sz="2000" b="1" dirty="0" smtClean="0"/>
              <a:t>жаркое время- </a:t>
            </a:r>
            <a:r>
              <a:rPr lang="ru-RU" sz="2000" b="1" dirty="0"/>
              <a:t>2 часов)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5452" y="3514027"/>
            <a:ext cx="4667372" cy="851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После </a:t>
            </a:r>
            <a:r>
              <a:rPr lang="ru-RU" b="1" dirty="0"/>
              <a:t>снятия каждой детали костюма</a:t>
            </a:r>
          </a:p>
          <a:p>
            <a:pPr algn="ctr"/>
            <a:r>
              <a:rPr lang="ru-RU" b="1" dirty="0"/>
              <a:t>руки обрабатывать </a:t>
            </a:r>
            <a:r>
              <a:rPr lang="ru-RU" b="1" dirty="0" smtClean="0"/>
              <a:t>дезинфицирующим раствором</a:t>
            </a:r>
            <a:endParaRPr lang="ru-RU" b="1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3141743" y="614007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079930" y="2295718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133678" y="3573016"/>
            <a:ext cx="978408" cy="74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35452" y="4502848"/>
            <a:ext cx="4667372" cy="2022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После </a:t>
            </a:r>
            <a:r>
              <a:rPr lang="ru-RU" b="1" dirty="0"/>
              <a:t>снятия </a:t>
            </a:r>
            <a:r>
              <a:rPr lang="ru-RU" b="1" dirty="0" smtClean="0"/>
              <a:t>защитного костюма</a:t>
            </a:r>
            <a:endParaRPr lang="ru-RU" b="1" dirty="0"/>
          </a:p>
          <a:p>
            <a:pPr algn="ctr"/>
            <a:r>
              <a:rPr lang="ru-RU" b="1" dirty="0"/>
              <a:t>обработать открытые участки тела ( руки,</a:t>
            </a:r>
          </a:p>
          <a:p>
            <a:pPr algn="ctr"/>
            <a:r>
              <a:rPr lang="ru-RU" b="1" dirty="0"/>
              <a:t>лицо, шея) о</a:t>
            </a:r>
            <a:r>
              <a:rPr lang="ru-RU" b="1" dirty="0" smtClean="0"/>
              <a:t>ткрытые </a:t>
            </a:r>
            <a:r>
              <a:rPr lang="ru-RU" b="1" dirty="0"/>
              <a:t>части тела обрабатываются кожным антисептиком. Рот и горло прополаскивают 70% этиловым спиртом, в нос и в глаза закапывают 2% раствор борной кислоты.</a:t>
            </a:r>
          </a:p>
          <a:p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2" y="4777751"/>
            <a:ext cx="1012024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72" y="5860093"/>
            <a:ext cx="101202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32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11119"/>
            <a:ext cx="3759200" cy="423576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Средства индивидуальной защиты медицинского персонала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009" y="5586725"/>
            <a:ext cx="3911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относятся: перчатки, маски,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очки, щитки, фартуки, нарукавники, обувь, спецодежда и др. (приложение 16)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2.1.3.2630-10)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11119"/>
            <a:ext cx="4095015" cy="42693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68144" y="6140723"/>
            <a:ext cx="2122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обувь, спецодежда </a:t>
            </a:r>
          </a:p>
        </p:txBody>
      </p:sp>
      <p:sp>
        <p:nvSpPr>
          <p:cNvPr id="9" name="Стрелка вправо 8"/>
          <p:cNvSpPr/>
          <p:nvPr/>
        </p:nvSpPr>
        <p:spPr>
          <a:xfrm rot="16200000">
            <a:off x="6547499" y="5462791"/>
            <a:ext cx="576064" cy="7797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54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556792"/>
            <a:ext cx="8784976" cy="51020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74638"/>
            <a:ext cx="8856984" cy="1066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надевания маски одноразовой</a:t>
            </a:r>
          </a:p>
        </p:txBody>
      </p:sp>
    </p:spTree>
    <p:extLst>
      <p:ext uri="{BB962C8B-B14F-4D97-AF65-F5344CB8AC3E}">
        <p14:creationId xmlns:p14="http://schemas.microsoft.com/office/powerpoint/2010/main" val="383416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600200"/>
            <a:ext cx="8784976" cy="51411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274638"/>
            <a:ext cx="3816424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снаружи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274638"/>
            <a:ext cx="396044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внутри</a:t>
            </a:r>
          </a:p>
        </p:txBody>
      </p:sp>
    </p:spTree>
    <p:extLst>
      <p:ext uri="{BB962C8B-B14F-4D97-AF65-F5344CB8AC3E}">
        <p14:creationId xmlns:p14="http://schemas.microsoft.com/office/powerpoint/2010/main" val="2085869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417638"/>
            <a:ext cx="6264696" cy="532373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надевания маски одноразовой</a:t>
            </a:r>
          </a:p>
        </p:txBody>
      </p:sp>
    </p:spTree>
    <p:extLst>
      <p:ext uri="{BB962C8B-B14F-4D97-AF65-F5344CB8AC3E}">
        <p14:creationId xmlns:p14="http://schemas.microsoft.com/office/powerpoint/2010/main" val="1273446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надевания маски одноразовой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417639"/>
            <a:ext cx="5256584" cy="53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6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00201"/>
            <a:ext cx="8640960" cy="1612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Всего </a:t>
            </a:r>
            <a:r>
              <a:rPr lang="ru-RU" sz="2000" b="1" dirty="0"/>
              <a:t>в мире по состоянию на 08.00 по </a:t>
            </a:r>
            <a:r>
              <a:rPr lang="ru-RU" sz="2000" b="1" dirty="0" err="1"/>
              <a:t>мск</a:t>
            </a:r>
            <a:r>
              <a:rPr lang="ru-RU" sz="2000" b="1" dirty="0"/>
              <a:t> 30.03.2020 г. из доступных источников известно о </a:t>
            </a:r>
            <a:r>
              <a:rPr lang="ru-RU" sz="2400" b="1" u="sng" dirty="0"/>
              <a:t>722042</a:t>
            </a:r>
            <a:r>
              <a:rPr lang="ru-RU" sz="2000" b="1" dirty="0"/>
              <a:t> подтверждённых случаях (прирост за сутки 59101 случаев; 8,9%). В 171 странах мира вне КНР зарегистрировано 639595 случаев (за последние сутки прирост 58995; 10,2%).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2075"/>
            <a:ext cx="8640960" cy="13927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Эпидемиологическая обстановка и распространение COVID-19 в </a:t>
            </a:r>
            <a:r>
              <a:rPr lang="ru-RU" sz="2800" b="1" dirty="0" smtClean="0"/>
              <a:t>мире по </a:t>
            </a:r>
            <a:r>
              <a:rPr lang="ru-RU" sz="2800" b="1" dirty="0"/>
              <a:t>состоянию на 08.00 (МСК) от 30.03.2020 г.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026371"/>
              </p:ext>
            </p:extLst>
          </p:nvPr>
        </p:nvGraphicFramePr>
        <p:xfrm>
          <a:off x="251520" y="3645024"/>
          <a:ext cx="8640960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Документ" r:id="rId3" imgW="5934816" imgH="1818133" progId="Word.Document.12">
                  <p:embed/>
                </p:oleObj>
              </mc:Choice>
              <mc:Fallback>
                <p:oleObj name="Документ" r:id="rId3" imgW="5934816" imgH="18181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3645024"/>
                        <a:ext cx="8640960" cy="280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763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надевания маски одноразовой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417638"/>
            <a:ext cx="5219555" cy="53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86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16633"/>
            <a:ext cx="8784976" cy="41044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4365104"/>
            <a:ext cx="8784976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При этом указанные маски не являются медицинским изделием и не сопровождаются инструкцией по применению</a:t>
            </a:r>
            <a:r>
              <a:rPr lang="ru-RU" b="1" dirty="0" smtClean="0"/>
              <a:t>.</a:t>
            </a:r>
            <a:endParaRPr lang="ru-RU" b="1" dirty="0"/>
          </a:p>
          <a:p>
            <a:pPr algn="ctr"/>
            <a:r>
              <a:rPr lang="ru-RU" b="1" dirty="0"/>
              <a:t>Важно помнить, что многоразовые маски использовать повторно можно только после обработки. В домашних условиях маску нужно выстирать с мылом или моющим средством, затем обработать с помощью парогенератора или утюга с функцией подачи пара. После обработки маска не должна оставаться влажной, поэтому в конце её необходимо прогладить горячим утюгом, уже без функции подачи пара.</a:t>
            </a:r>
          </a:p>
        </p:txBody>
      </p:sp>
    </p:spTree>
    <p:extLst>
      <p:ext uri="{BB962C8B-B14F-4D97-AF65-F5344CB8AC3E}">
        <p14:creationId xmlns:p14="http://schemas.microsoft.com/office/powerpoint/2010/main" val="2093226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226" y="1491362"/>
            <a:ext cx="4742184" cy="2808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21696" y="1462573"/>
            <a:ext cx="4042792" cy="52565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Время использований не более 2-х часов! 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Дезинфекция по режиму обеспечивающему гибель бактерий и вирусов.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Стирка с использованием моющего средства</a:t>
            </a:r>
          </a:p>
          <a:p>
            <a:r>
              <a:rPr lang="ru-RU" sz="2800" b="1" dirty="0" smtClean="0"/>
              <a:t>3. </a:t>
            </a:r>
            <a:r>
              <a:rPr lang="ru-RU" sz="2800" b="1" dirty="0" err="1"/>
              <a:t>А</a:t>
            </a:r>
            <a:r>
              <a:rPr lang="ru-RU" sz="2800" b="1" dirty="0" err="1" smtClean="0"/>
              <a:t>втоклавирование</a:t>
            </a:r>
            <a:r>
              <a:rPr lang="ru-RU" sz="2800" b="1" dirty="0" smtClean="0"/>
              <a:t>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32656"/>
            <a:ext cx="87849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ИСПОЛЬЗОВАНИЕ МНОГОРАЗОВЫХ МАСОК В МЕДИЦИНСКИХ ОРГАНИЗАЦИЯХ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6615" y="4332965"/>
            <a:ext cx="2340898" cy="24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38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3" y="296124"/>
            <a:ext cx="2592287" cy="6351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Для обеспечения максимальной защиты при использовании респиратора</a:t>
            </a:r>
          </a:p>
          <a:p>
            <a:pPr algn="ctr"/>
            <a:r>
              <a:rPr lang="ru-RU" sz="2400" b="1" dirty="0"/>
              <a:t>должны быть выполнены ряд условий: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02006" y="296124"/>
            <a:ext cx="5100818" cy="2543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И</a:t>
            </a:r>
            <a:r>
              <a:rPr lang="ru-RU" b="1" dirty="0" smtClean="0"/>
              <a:t>спользуемые </a:t>
            </a:r>
            <a:r>
              <a:rPr lang="ru-RU" b="1" dirty="0"/>
              <a:t>модели респиратора </a:t>
            </a:r>
            <a:r>
              <a:rPr lang="ru-RU" b="1" dirty="0" smtClean="0"/>
              <a:t>должны быть </a:t>
            </a:r>
            <a:r>
              <a:rPr lang="ru-RU" b="1" dirty="0"/>
              <a:t>сертифицированы </a:t>
            </a:r>
            <a:r>
              <a:rPr lang="ru-RU" b="1" dirty="0" smtClean="0"/>
              <a:t>на соответствие </a:t>
            </a:r>
            <a:r>
              <a:rPr lang="ru-RU" b="1" dirty="0"/>
              <a:t>требованиям по крайне мере одного из национальных </a:t>
            </a:r>
            <a:r>
              <a:rPr lang="ru-RU" b="1" dirty="0" smtClean="0"/>
              <a:t>или международных </a:t>
            </a:r>
            <a:r>
              <a:rPr lang="ru-RU" b="1" dirty="0"/>
              <a:t>стандартов: ТР ТС 019/2011 «О безопасности средств</a:t>
            </a:r>
          </a:p>
          <a:p>
            <a:pPr algn="ctr"/>
            <a:r>
              <a:rPr lang="ru-RU" b="1" dirty="0"/>
              <a:t>индивидуальной защиты», или ГОСТ 12.4.294-2015 или EN 149:2001+А1:2009</a:t>
            </a:r>
          </a:p>
          <a:p>
            <a:pPr algn="ctr"/>
            <a:r>
              <a:rPr lang="ru-RU" b="1" dirty="0"/>
              <a:t>«</a:t>
            </a:r>
            <a:r>
              <a:rPr lang="ru-RU" b="1" dirty="0" err="1"/>
              <a:t>Respiratory</a:t>
            </a:r>
            <a:r>
              <a:rPr lang="ru-RU" b="1" dirty="0"/>
              <a:t> </a:t>
            </a:r>
            <a:r>
              <a:rPr lang="ru-RU" b="1" dirty="0" err="1"/>
              <a:t>protective</a:t>
            </a:r>
            <a:r>
              <a:rPr lang="ru-RU" b="1" dirty="0"/>
              <a:t> </a:t>
            </a:r>
            <a:r>
              <a:rPr lang="ru-RU" b="1" dirty="0" err="1"/>
              <a:t>devices</a:t>
            </a:r>
            <a:r>
              <a:rPr lang="ru-RU" b="1" dirty="0"/>
              <a:t> - </a:t>
            </a:r>
            <a:r>
              <a:rPr lang="ru-RU" b="1" dirty="0" err="1"/>
              <a:t>Filtering</a:t>
            </a:r>
            <a:r>
              <a:rPr lang="ru-RU" b="1" dirty="0"/>
              <a:t> </a:t>
            </a:r>
            <a:r>
              <a:rPr lang="ru-RU" b="1" dirty="0" err="1"/>
              <a:t>half</a:t>
            </a:r>
            <a:r>
              <a:rPr lang="ru-RU" b="1" dirty="0"/>
              <a:t> </a:t>
            </a:r>
            <a:r>
              <a:rPr lang="ru-RU" b="1" dirty="0" err="1"/>
              <a:t>masks</a:t>
            </a:r>
            <a:r>
              <a:rPr lang="ru-RU" b="1" dirty="0"/>
              <a:t> </a:t>
            </a:r>
            <a:r>
              <a:rPr lang="ru-RU" b="1" dirty="0" err="1"/>
              <a:t>to</a:t>
            </a:r>
            <a:r>
              <a:rPr lang="ru-RU" b="1" dirty="0"/>
              <a:t> </a:t>
            </a:r>
            <a:r>
              <a:rPr lang="ru-RU" b="1" dirty="0" err="1"/>
              <a:t>protect</a:t>
            </a:r>
            <a:r>
              <a:rPr lang="ru-RU" b="1" dirty="0"/>
              <a:t> </a:t>
            </a:r>
            <a:r>
              <a:rPr lang="ru-RU" b="1" dirty="0" err="1"/>
              <a:t>against</a:t>
            </a:r>
            <a:r>
              <a:rPr lang="ru-RU" b="1" dirty="0"/>
              <a:t> </a:t>
            </a:r>
            <a:r>
              <a:rPr lang="ru-RU" b="1" dirty="0" err="1"/>
              <a:t>particles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89056" y="3242070"/>
            <a:ext cx="5126717" cy="115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Используемые респираторы должны иметь класс </a:t>
            </a:r>
            <a:r>
              <a:rPr lang="ru-RU" sz="2400" b="1" dirty="0" smtClean="0"/>
              <a:t>защиты FFP2,</a:t>
            </a:r>
            <a:endParaRPr lang="ru-RU" sz="2400" b="1" dirty="0"/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smtClean="0"/>
              <a:t>FFP3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50208" y="4715666"/>
            <a:ext cx="5079264" cy="1908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Респиратор должен правильно использоваться (правильное </a:t>
            </a:r>
            <a:r>
              <a:rPr lang="ru-RU" sz="2400" b="1" dirty="0" err="1" smtClean="0"/>
              <a:t>надевание,безопасное</a:t>
            </a:r>
            <a:r>
              <a:rPr lang="ru-RU" sz="2400" b="1" dirty="0" smtClean="0"/>
              <a:t> </a:t>
            </a:r>
            <a:r>
              <a:rPr lang="ru-RU" sz="2400" b="1" dirty="0"/>
              <a:t>снятие, уход, утилизация).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797699" y="703728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802935" y="3368044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2797699" y="5085184"/>
            <a:ext cx="952509" cy="959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748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052736"/>
            <a:ext cx="6683734" cy="4674841"/>
          </a:xfrm>
          <a:prstGeom prst="rect">
            <a:avLst/>
          </a:prstGeom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39187" y="573181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центр фиксатора для носа и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согните</a:t>
            </a:r>
          </a:p>
        </p:txBody>
      </p:sp>
    </p:spTree>
    <p:extLst>
      <p:ext uri="{BB962C8B-B14F-4D97-AF65-F5344CB8AC3E}">
        <p14:creationId xmlns:p14="http://schemas.microsoft.com/office/powerpoint/2010/main" val="1468320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9187" y="573181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респиратор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129293"/>
            <a:ext cx="603566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6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9187" y="573181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Наденьте тесемки на руку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085771"/>
            <a:ext cx="603566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47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9187" y="573181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Наденьте респиратор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098825"/>
            <a:ext cx="6035340" cy="45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3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9187" y="5578699"/>
            <a:ext cx="9036496" cy="127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Верхнюю тесемку наденьте на макушку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052736"/>
            <a:ext cx="603544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30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9187" y="5578699"/>
            <a:ext cx="9036496" cy="127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Нижнюю тесемку наденьте 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затылок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041284"/>
            <a:ext cx="60353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1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24" y="3212976"/>
            <a:ext cx="4464496" cy="34262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Информация о странах с наиболее сложной эпидемиологической ситуацией по COVID-19 (по состоянию на 30.03.20 г. 8:00 </a:t>
            </a:r>
            <a:r>
              <a:rPr lang="ru-RU" sz="2000" b="1" dirty="0" err="1"/>
              <a:t>мск</a:t>
            </a:r>
            <a:r>
              <a:rPr lang="ru-RU" sz="2000" b="1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9324" y="1556792"/>
            <a:ext cx="444267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15 наиболее поражённых стран (по общему количеству подтверждённых случаев)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4320480" cy="34262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6016" y="1556792"/>
            <a:ext cx="424847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15 стран с наибольшим приростом за последние сутки</a:t>
            </a:r>
          </a:p>
        </p:txBody>
      </p:sp>
    </p:spTree>
    <p:extLst>
      <p:ext uri="{BB962C8B-B14F-4D97-AF65-F5344CB8AC3E}">
        <p14:creationId xmlns:p14="http://schemas.microsoft.com/office/powerpoint/2010/main" val="268336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9187" y="5578699"/>
            <a:ext cx="9036496" cy="127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Нижнюю тесемку опустите на шею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052736"/>
            <a:ext cx="603555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11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39187" y="5578699"/>
            <a:ext cx="9036496" cy="127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Отрегулируйте фиксатор до полного</a:t>
            </a:r>
          </a:p>
          <a:p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прилегания к носу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052736"/>
            <a:ext cx="603555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9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79512" y="5514269"/>
            <a:ext cx="9036496" cy="127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079954"/>
            <a:ext cx="603555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7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7" y="44624"/>
            <a:ext cx="90364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надевания респиратора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79512" y="5514269"/>
            <a:ext cx="9036496" cy="127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/>
              <a:t>Проверьте, проходит ли воздух. </a:t>
            </a:r>
            <a:r>
              <a:rPr lang="ru-RU" sz="3200" b="1" dirty="0" smtClean="0"/>
              <a:t>Сделайте несколько </a:t>
            </a:r>
            <a:r>
              <a:rPr lang="ru-RU" sz="3200" b="1" dirty="0"/>
              <a:t>вдохов и </a:t>
            </a:r>
            <a:r>
              <a:rPr lang="ru-RU" sz="3200" b="1" dirty="0" smtClean="0"/>
              <a:t>выдохов, дышите</a:t>
            </a:r>
            <a:r>
              <a:rPr lang="ru-RU" sz="3200" b="1" dirty="0"/>
              <a:t> </a:t>
            </a:r>
            <a:r>
              <a:rPr lang="ru-RU" sz="3200" b="1" dirty="0" smtClean="0"/>
              <a:t>спокойно</a:t>
            </a:r>
            <a:r>
              <a:rPr lang="ru-RU" sz="3200" b="1" dirty="0"/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986924"/>
            <a:ext cx="603555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89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509120"/>
            <a:ext cx="8856984" cy="21602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Длительность использования респиратора в течение рабочего дня</a:t>
            </a:r>
          </a:p>
          <a:p>
            <a:pPr algn="ctr"/>
            <a:r>
              <a:rPr lang="ru-RU" sz="2000" b="1" dirty="0"/>
              <a:t>ограничена только гигиеническими соображениями (необходимость приема</a:t>
            </a:r>
          </a:p>
          <a:p>
            <a:pPr algn="ctr"/>
            <a:r>
              <a:rPr lang="ru-RU" sz="2000" b="1" dirty="0"/>
              <a:t>пищи, появление избыточной влажности под полумаской в жаркую погоду и</a:t>
            </a:r>
          </a:p>
          <a:p>
            <a:pPr algn="ctr"/>
            <a:r>
              <a:rPr lang="ru-RU" sz="2000" b="1" dirty="0"/>
              <a:t>т.п.), поскольку эффективность фильтрации со временем только повышается</a:t>
            </a:r>
          </a:p>
          <a:p>
            <a:pPr algn="ctr"/>
            <a:r>
              <a:rPr lang="ru-RU" sz="2000" b="1" dirty="0"/>
              <a:t>при условии, что респиратор не поврежден и обеспечивает хорошее</a:t>
            </a:r>
          </a:p>
          <a:p>
            <a:pPr algn="ctr"/>
            <a:r>
              <a:rPr lang="ru-RU" sz="2000" b="1" dirty="0"/>
              <a:t>прилегание к лицу.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работы в респираторе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08720"/>
            <a:ext cx="8856984" cy="3240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каждого надевания респиратора перед входом в зону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риска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инфицирования необходимо проводить его проверку на утечку: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2–3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форсированных вдоха-выдоха, при этом убедиться, что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подсос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выход воздуха по краям респиратора, а на вдохе респиратор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 прижимается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лицу без утечки воздуха по краям. Если при этом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выявлена утечка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под полумаску, нужно проверить правильность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одевания респиратора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повторно надеть его.</a:t>
            </a:r>
          </a:p>
        </p:txBody>
      </p:sp>
    </p:spTree>
    <p:extLst>
      <p:ext uri="{BB962C8B-B14F-4D97-AF65-F5344CB8AC3E}">
        <p14:creationId xmlns:p14="http://schemas.microsoft.com/office/powerpoint/2010/main" val="2007663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437112"/>
            <a:ext cx="8856984" cy="2232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Утилизация использованных респираторов проводится в соответствии с требованиями к медицинским отходам класса В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600" b="1" dirty="0"/>
              <a:t>Правила </a:t>
            </a:r>
            <a:r>
              <a:rPr lang="ru-RU" sz="3600" b="1" dirty="0" smtClean="0"/>
              <a:t>снятия </a:t>
            </a:r>
            <a:r>
              <a:rPr lang="ru-RU" sz="3600" b="1" dirty="0"/>
              <a:t>респиратора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08720"/>
            <a:ext cx="8856984" cy="3240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 снимают в перчатках за резинки, не касаясь наружной и внутренней поверхности полумаски респиратора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44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916" y="91311"/>
            <a:ext cx="8896580" cy="690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Мероприятия направление на  сокращение </a:t>
            </a:r>
            <a:r>
              <a:rPr lang="ru-RU" sz="2400" b="1" dirty="0"/>
              <a:t>потребность в </a:t>
            </a:r>
            <a:r>
              <a:rPr lang="ru-RU" sz="2400" b="1" dirty="0" smtClean="0"/>
              <a:t>респираторах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62510" y="887745"/>
            <a:ext cx="7973986" cy="1224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Обучение </a:t>
            </a:r>
            <a:r>
              <a:rPr lang="ru-RU" b="1" dirty="0"/>
              <a:t>персонала принципам правильного использования респираторов, в том числе исключение ношения их на шее или лбу во время перерывов в работе, правильное бережное хранение повышает не только эффективность их использования, но и продлевает их срок службы;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8678" y="2282701"/>
            <a:ext cx="7987818" cy="851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П</a:t>
            </a:r>
            <a:r>
              <a:rPr lang="ru-RU" sz="2000" b="1" dirty="0" smtClean="0"/>
              <a:t>роведение </a:t>
            </a:r>
            <a:r>
              <a:rPr lang="ru-RU" sz="2000" b="1" dirty="0"/>
              <a:t>оценки риска на основании анализа потоков пациентов,</a:t>
            </a:r>
          </a:p>
          <a:p>
            <a:r>
              <a:rPr lang="ru-RU" sz="2000" b="1" dirty="0"/>
              <a:t>посетителей, лабораторных образцов и персонала;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84102" y="1103947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57368" y="2291192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57368" y="3479396"/>
            <a:ext cx="978408" cy="74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62510" y="3189606"/>
            <a:ext cx="7973985" cy="1208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/>
              <a:t>максимальное разобщение потоков для выделения зон низкого </a:t>
            </a:r>
            <a:r>
              <a:rPr lang="ru-RU" sz="1600" b="1" dirty="0" smtClean="0"/>
              <a:t>риска (где </a:t>
            </a:r>
            <a:r>
              <a:rPr lang="ru-RU" sz="1600" b="1" dirty="0"/>
              <a:t>использование СИЗОД не требуется) и высокого риска (где </a:t>
            </a:r>
            <a:r>
              <a:rPr lang="ru-RU" sz="1600" b="1" dirty="0" smtClean="0"/>
              <a:t>использование СИЗОД </a:t>
            </a:r>
            <a:r>
              <a:rPr lang="ru-RU" sz="1600" b="1" dirty="0"/>
              <a:t>необходимо). Зоны высокого риска должны быть </a:t>
            </a:r>
            <a:r>
              <a:rPr lang="ru-RU" sz="1600" b="1" dirty="0" smtClean="0"/>
              <a:t>обозначены специальными </a:t>
            </a:r>
            <a:r>
              <a:rPr lang="ru-RU" sz="1600" b="1" dirty="0"/>
              <a:t>предупреждающими знаками, запрещающими доступ </a:t>
            </a:r>
            <a:r>
              <a:rPr lang="ru-RU" sz="1600" b="1" dirty="0" smtClean="0"/>
              <a:t>туда посторонних </a:t>
            </a:r>
            <a:r>
              <a:rPr lang="ru-RU" sz="1600" b="1" dirty="0"/>
              <a:t>лиц без средств защиты;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7811" y="4537400"/>
            <a:ext cx="7929552" cy="9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В</a:t>
            </a:r>
            <a:r>
              <a:rPr lang="ru-RU" b="1" dirty="0" smtClean="0"/>
              <a:t>ыделение </a:t>
            </a:r>
            <a:r>
              <a:rPr lang="ru-RU" b="1" dirty="0"/>
              <a:t>зон отдыха персонала и помещений для офисной работы </a:t>
            </a:r>
            <a:r>
              <a:rPr lang="ru-RU" b="1" dirty="0" smtClean="0"/>
              <a:t>в максимально </a:t>
            </a:r>
            <a:r>
              <a:rPr lang="ru-RU" b="1" dirty="0"/>
              <a:t>изолированных помещениях, куда исключён </a:t>
            </a:r>
            <a:r>
              <a:rPr lang="ru-RU" b="1" dirty="0" err="1" smtClean="0"/>
              <a:t>переток</a:t>
            </a:r>
            <a:r>
              <a:rPr lang="ru-RU" b="1" dirty="0" smtClean="0"/>
              <a:t> инфицированного </a:t>
            </a:r>
            <a:r>
              <a:rPr lang="ru-RU" b="1" dirty="0"/>
              <a:t>воздуха из зон высокого риска. Использование СИЗОД </a:t>
            </a:r>
            <a:r>
              <a:rPr lang="ru-RU" b="1" dirty="0" smtClean="0"/>
              <a:t>в этих </a:t>
            </a:r>
            <a:r>
              <a:rPr lang="ru-RU" b="1" dirty="0"/>
              <a:t>помещениях не требуется;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4" y="4549033"/>
            <a:ext cx="1012024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4" y="5613169"/>
            <a:ext cx="1025856" cy="10328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2510" y="5663106"/>
            <a:ext cx="7973985" cy="11948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/>
              <a:t>Выделение </a:t>
            </a:r>
            <a:r>
              <a:rPr lang="ru-RU" sz="1600" b="1" dirty="0"/>
              <a:t>на основе оценки риска более узких групп персонала, который работает в условиях наиболее высокого риска, где требуется применение СИЗОД. Прочий персонал при этом для работы в условиях низкого или среднего уровня риска может эффективно использовать перечисленные организационные меры по его снижению и меры контроля среды обитания (проветривание, ультрафиолетовые излучатели);</a:t>
            </a:r>
          </a:p>
        </p:txBody>
      </p:sp>
    </p:spTree>
    <p:extLst>
      <p:ext uri="{BB962C8B-B14F-4D97-AF65-F5344CB8AC3E}">
        <p14:creationId xmlns:p14="http://schemas.microsoft.com/office/powerpoint/2010/main" val="1105329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916" y="91311"/>
            <a:ext cx="8896580" cy="690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Мероприятия направление на  сокращение </a:t>
            </a:r>
            <a:r>
              <a:rPr lang="ru-RU" sz="2400" b="1" dirty="0"/>
              <a:t>потребность в </a:t>
            </a:r>
            <a:r>
              <a:rPr lang="ru-RU" sz="2400" b="1" dirty="0" smtClean="0"/>
              <a:t>респираторах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708" y="901334"/>
            <a:ext cx="7973986" cy="1224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Обязательное </a:t>
            </a:r>
            <a:r>
              <a:rPr lang="ru-RU" b="1" dirty="0"/>
              <a:t>круглосуточное применение медицинских масок</a:t>
            </a:r>
          </a:p>
          <a:p>
            <a:r>
              <a:rPr lang="ru-RU" b="1" dirty="0"/>
              <a:t>пациентами, представляющими риск распространения инфекции, вдвое</a:t>
            </a:r>
          </a:p>
          <a:p>
            <a:r>
              <a:rPr lang="ru-RU" b="1" dirty="0"/>
              <a:t>снижает риск для окружающих;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84102" y="1103947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57368" y="2291192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80245" y="3635606"/>
            <a:ext cx="978408" cy="1173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52036" y="2221188"/>
            <a:ext cx="7973985" cy="1208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</a:t>
            </a:r>
            <a:r>
              <a:rPr lang="ru-RU" sz="1600" b="1" dirty="0" smtClean="0"/>
              <a:t>рименение </a:t>
            </a:r>
            <a:r>
              <a:rPr lang="ru-RU" sz="1600" b="1" dirty="0"/>
              <a:t>максимально возможных режимов </a:t>
            </a:r>
            <a:r>
              <a:rPr lang="ru-RU" sz="1600" b="1" dirty="0" smtClean="0"/>
              <a:t>естественной вентиляции </a:t>
            </a:r>
            <a:r>
              <a:rPr lang="ru-RU" sz="1600" b="1" dirty="0"/>
              <a:t>(постоянного максимально возможного проветривания) позволяет</a:t>
            </a:r>
          </a:p>
          <a:p>
            <a:pPr algn="ctr"/>
            <a:r>
              <a:rPr lang="ru-RU" sz="1600" b="1" dirty="0"/>
              <a:t>достичь резкого снижения концентрации инфекционного аэрозоля в воздухе</a:t>
            </a:r>
          </a:p>
          <a:p>
            <a:pPr algn="ctr"/>
            <a:r>
              <a:rPr lang="ru-RU" sz="1600" b="1" dirty="0"/>
              <a:t>помещений и соответственно резко снизить риск распространения инфекций</a:t>
            </a:r>
          </a:p>
          <a:p>
            <a:pPr algn="ctr"/>
            <a:r>
              <a:rPr lang="ru-RU" sz="1600" b="1" dirty="0"/>
              <a:t>через воздух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7811" y="3525401"/>
            <a:ext cx="7929552" cy="1703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рименение </a:t>
            </a:r>
            <a:r>
              <a:rPr lang="ru-RU" dirty="0"/>
              <a:t>различного рода воздухоочистителей - </a:t>
            </a:r>
            <a:r>
              <a:rPr lang="ru-RU" dirty="0" err="1"/>
              <a:t>рециркуляторов</a:t>
            </a:r>
            <a:r>
              <a:rPr lang="ru-RU" dirty="0"/>
              <a:t>, в</a:t>
            </a:r>
          </a:p>
          <a:p>
            <a:pPr algn="ctr"/>
            <a:r>
              <a:rPr lang="ru-RU" dirty="0"/>
              <a:t>том числе с источником УФБИ внутри не является эффективной мерой</a:t>
            </a:r>
          </a:p>
          <a:p>
            <a:pPr algn="ctr"/>
            <a:r>
              <a:rPr lang="ru-RU" dirty="0"/>
              <a:t>снижения риска распространения воздушных инфекций, включая COVID-19,</a:t>
            </a:r>
          </a:p>
          <a:p>
            <a:pPr algn="ctr"/>
            <a:r>
              <a:rPr lang="ru-RU" dirty="0"/>
              <a:t>из-за недостаточной производительности (кратности воздухообмена в</a:t>
            </a:r>
          </a:p>
          <a:p>
            <a:pPr algn="ctr"/>
            <a:r>
              <a:rPr lang="ru-RU" dirty="0"/>
              <a:t>помещении), поэтому предпочтение нужно отдавать эффективной </a:t>
            </a:r>
          </a:p>
          <a:p>
            <a:pPr algn="ctr"/>
            <a:r>
              <a:rPr lang="ru-RU" dirty="0"/>
              <a:t>механической вентиляции или максимальному постоянному проветриванию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4" y="5613169"/>
            <a:ext cx="1025856" cy="10328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2510" y="5324918"/>
            <a:ext cx="7973985" cy="1533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 зонах </a:t>
            </a:r>
            <a:r>
              <a:rPr lang="ru-RU" b="1" dirty="0"/>
              <a:t>высокого риска распространения инфекции, </a:t>
            </a:r>
            <a:r>
              <a:rPr lang="ru-RU" b="1" dirty="0" smtClean="0"/>
              <a:t>вызванной COVID-19</a:t>
            </a:r>
            <a:r>
              <a:rPr lang="ru-RU" b="1" dirty="0"/>
              <a:t>, использование кондиционеров комнатного типа (</a:t>
            </a:r>
            <a:r>
              <a:rPr lang="ru-RU" b="1" dirty="0" smtClean="0"/>
              <a:t>сплит-систем) должно </a:t>
            </a:r>
            <a:r>
              <a:rPr lang="ru-RU" b="1" dirty="0"/>
              <a:t>быть исключено, поскольку они фактически повышают </a:t>
            </a:r>
            <a:r>
              <a:rPr lang="ru-RU" b="1" dirty="0" smtClean="0"/>
              <a:t>риск инфицирования</a:t>
            </a:r>
            <a:r>
              <a:rPr lang="ru-RU" b="1" dirty="0"/>
              <a:t>, так как способствуют поддержанию высоких </a:t>
            </a:r>
            <a:r>
              <a:rPr lang="ru-RU" b="1" dirty="0" smtClean="0"/>
              <a:t>концентраций инфекционного </a:t>
            </a:r>
            <a:r>
              <a:rPr lang="ru-RU" b="1" dirty="0"/>
              <a:t>аэрозоля при блокированной естественной вентиляции.</a:t>
            </a:r>
          </a:p>
        </p:txBody>
      </p:sp>
    </p:spTree>
    <p:extLst>
      <p:ext uri="{BB962C8B-B14F-4D97-AF65-F5344CB8AC3E}">
        <p14:creationId xmlns:p14="http://schemas.microsoft.com/office/powerpoint/2010/main" val="733023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880" y="260648"/>
            <a:ext cx="5400600" cy="64807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/>
              <a:t>надевания</a:t>
            </a:r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</p:spTree>
    <p:extLst>
      <p:ext uri="{BB962C8B-B14F-4D97-AF65-F5344CB8AC3E}">
        <p14:creationId xmlns:p14="http://schemas.microsoft.com/office/powerpoint/2010/main" val="2191895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/>
              <a:t>надевания</a:t>
            </a:r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880" y="188640"/>
            <a:ext cx="547260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0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2290862"/>
            <a:ext cx="3384376" cy="26229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3545" y="44922"/>
            <a:ext cx="8872951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Коронавирусная</a:t>
            </a:r>
            <a:r>
              <a:rPr lang="ru-RU" sz="2800" b="1" dirty="0" smtClean="0"/>
              <a:t> </a:t>
            </a:r>
            <a:r>
              <a:rPr lang="ru-RU" sz="2800" b="1" dirty="0"/>
              <a:t>инфекция (</a:t>
            </a:r>
            <a:r>
              <a:rPr lang="ru-RU" sz="2800" b="1" dirty="0" err="1"/>
              <a:t>hCov</a:t>
            </a:r>
            <a:r>
              <a:rPr lang="ru-RU" sz="2800" b="1" dirty="0"/>
              <a:t>) – острое инфекционное заболевание вирусной природы, которое характеризуется умеренно выраженной интоксикацией и преимущественным поражением верхних отделов респираторного тракта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290862"/>
            <a:ext cx="3240360" cy="26229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3545" y="5013176"/>
            <a:ext cx="8812289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SARS-CoV-2 включен в перечень заболеваний, </a:t>
            </a:r>
            <a:r>
              <a:rPr lang="ru-RU" sz="2400" b="1" dirty="0" smtClean="0"/>
              <a:t>представляющих опасность </a:t>
            </a:r>
            <a:r>
              <a:rPr lang="ru-RU" sz="2400" b="1" dirty="0"/>
              <a:t>для окружающих (Постановление Правительства РФ от 31 </a:t>
            </a:r>
            <a:r>
              <a:rPr lang="ru-RU" sz="2400" b="1" dirty="0" smtClean="0"/>
              <a:t>января2020 </a:t>
            </a:r>
            <a:r>
              <a:rPr lang="ru-RU" sz="2400" b="1" dirty="0"/>
              <a:t>г. № 66).</a:t>
            </a:r>
          </a:p>
        </p:txBody>
      </p:sp>
    </p:spTree>
    <p:extLst>
      <p:ext uri="{BB962C8B-B14F-4D97-AF65-F5344CB8AC3E}">
        <p14:creationId xmlns:p14="http://schemas.microsoft.com/office/powerpoint/2010/main" val="4030401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/>
              <a:t>надевания</a:t>
            </a:r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188640"/>
            <a:ext cx="547260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36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/>
              <a:t>надевания</a:t>
            </a:r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188640"/>
            <a:ext cx="554461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21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/>
              <a:t>надевания</a:t>
            </a:r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88640"/>
            <a:ext cx="5474682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35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/>
              <a:t>надевания</a:t>
            </a:r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9" y="188640"/>
            <a:ext cx="547260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95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878497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26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12160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 smtClean="0"/>
              <a:t>снятия</a:t>
            </a:r>
            <a:endParaRPr lang="ru-RU" sz="4400" b="1" dirty="0"/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1"/>
            <a:ext cx="568863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7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12160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 smtClean="0"/>
              <a:t>снятия</a:t>
            </a:r>
            <a:endParaRPr lang="ru-RU" sz="4400" b="1" dirty="0"/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554461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70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12160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 smtClean="0"/>
              <a:t>снятия</a:t>
            </a:r>
            <a:endParaRPr lang="ru-RU" sz="4400" b="1" dirty="0"/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40348"/>
            <a:ext cx="4720457" cy="63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59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12160" y="188640"/>
            <a:ext cx="2880320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Правила</a:t>
            </a:r>
          </a:p>
          <a:p>
            <a:pPr algn="ctr"/>
            <a:r>
              <a:rPr lang="ru-RU" sz="4400" b="1" dirty="0" smtClean="0"/>
              <a:t>снятия</a:t>
            </a:r>
            <a:endParaRPr lang="ru-RU" sz="4400" b="1" dirty="0"/>
          </a:p>
          <a:p>
            <a:pPr algn="ctr"/>
            <a:r>
              <a:rPr lang="ru-RU" sz="4400" b="1" dirty="0"/>
              <a:t>защитного</a:t>
            </a:r>
          </a:p>
          <a:p>
            <a:pPr algn="ctr"/>
            <a:r>
              <a:rPr lang="ru-RU" sz="4400" b="1" dirty="0"/>
              <a:t>костюма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3482"/>
            <a:ext cx="488568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9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87129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71296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Этиология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326778"/>
            <a:ext cx="6048672" cy="41184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Коронавирусы</a:t>
            </a:r>
            <a:r>
              <a:rPr lang="ru-RU" b="1" dirty="0"/>
              <a:t> (</a:t>
            </a:r>
            <a:r>
              <a:rPr lang="ru-RU" b="1" dirty="0" err="1"/>
              <a:t>Coronaviridae</a:t>
            </a:r>
            <a:r>
              <a:rPr lang="ru-RU" b="1" dirty="0"/>
              <a:t>) – это большое семейство </a:t>
            </a:r>
            <a:r>
              <a:rPr lang="ru-RU" b="1" dirty="0" err="1"/>
              <a:t>РНКсодержащих</a:t>
            </a:r>
            <a:r>
              <a:rPr lang="ru-RU" b="1" dirty="0"/>
              <a:t> вирусов, способных инфицировать человека и некоторых </a:t>
            </a:r>
            <a:r>
              <a:rPr lang="ru-RU" b="1" dirty="0" smtClean="0"/>
              <a:t>животных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r>
              <a:rPr lang="ru-RU" b="1" dirty="0" smtClean="0"/>
              <a:t>У </a:t>
            </a:r>
            <a:r>
              <a:rPr lang="ru-RU" b="1" dirty="0"/>
              <a:t>людей </a:t>
            </a:r>
            <a:r>
              <a:rPr lang="ru-RU" b="1" dirty="0" err="1"/>
              <a:t>коронавирусы</a:t>
            </a:r>
            <a:r>
              <a:rPr lang="ru-RU" b="1" dirty="0"/>
              <a:t> могут вызвать целый ряд заболеваний – от легких форм острой респираторной инфекции до тяжелого острого респираторного синдрома (ТОРС). В настоящее время известно о циркуляции среди населения четырех </a:t>
            </a:r>
            <a:r>
              <a:rPr lang="ru-RU" b="1" dirty="0" err="1"/>
              <a:t>коронавирусов</a:t>
            </a:r>
            <a:r>
              <a:rPr lang="ru-RU" b="1" dirty="0"/>
              <a:t> (HCoV-229E, -OC43, -NL63 и -HKU1), которые круглогодично присутствуют в структуре ОРВИ, и, как правило, вызывают поражение верхних дыхательных путей легкой и средней степени </a:t>
            </a:r>
            <a:r>
              <a:rPr lang="ru-RU" b="1" dirty="0" smtClean="0"/>
              <a:t>тяжести.</a:t>
            </a:r>
          </a:p>
          <a:p>
            <a:pPr algn="ctr"/>
            <a:r>
              <a:rPr lang="ru-RU" b="1" dirty="0" smtClean="0"/>
              <a:t>Диаметр </a:t>
            </a:r>
            <a:r>
              <a:rPr lang="ru-RU" b="1" dirty="0"/>
              <a:t>различных </a:t>
            </a:r>
            <a:r>
              <a:rPr lang="ru-RU" b="1" dirty="0" err="1"/>
              <a:t>коронавирусов</a:t>
            </a:r>
            <a:r>
              <a:rPr lang="ru-RU" b="1" dirty="0"/>
              <a:t> варьирует от 80 до 220 </a:t>
            </a:r>
            <a:r>
              <a:rPr lang="ru-RU" b="1" dirty="0" err="1"/>
              <a:t>нм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55" y="2276872"/>
            <a:ext cx="2592288" cy="25108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3808" y="5445224"/>
            <a:ext cx="6048672" cy="1373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Коронавирус</a:t>
            </a:r>
            <a:r>
              <a:rPr lang="ru-RU" sz="1600" b="1" dirty="0"/>
              <a:t> человека был впервые выделен D. </a:t>
            </a:r>
            <a:r>
              <a:rPr lang="ru-RU" sz="1600" b="1" dirty="0" err="1"/>
              <a:t>Tyrrell</a:t>
            </a:r>
            <a:r>
              <a:rPr lang="ru-RU" sz="1600" b="1" dirty="0"/>
              <a:t> и M. </a:t>
            </a:r>
            <a:r>
              <a:rPr lang="ru-RU" sz="1600" b="1" dirty="0" err="1"/>
              <a:t>Bynoe</a:t>
            </a:r>
            <a:r>
              <a:rPr lang="ru-RU" sz="1600" b="1" dirty="0"/>
              <a:t> в 1965 г. от больного острым респираторным заболеванием. Различные виды </a:t>
            </a:r>
            <a:r>
              <a:rPr lang="ru-RU" sz="1600" b="1" dirty="0" err="1"/>
              <a:t>коронавирусов</a:t>
            </a:r>
            <a:r>
              <a:rPr lang="ru-RU" sz="1600" b="1" dirty="0"/>
              <a:t> широко распространены в природе, вызывая различную инфекционную патологию у животных: свиней, кур, собак, кошек, верблюдов</a:t>
            </a:r>
          </a:p>
        </p:txBody>
      </p:sp>
    </p:spTree>
    <p:extLst>
      <p:ext uri="{BB962C8B-B14F-4D97-AF65-F5344CB8AC3E}">
        <p14:creationId xmlns:p14="http://schemas.microsoft.com/office/powerpoint/2010/main" val="146441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885698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22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96124"/>
            <a:ext cx="2592288" cy="6351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Рациональное использование средств индивидуальной защиты в</a:t>
            </a:r>
          </a:p>
          <a:p>
            <a:pPr algn="ctr"/>
            <a:r>
              <a:rPr lang="ru-RU" sz="2400" b="1" dirty="0"/>
              <a:t>медицинских организациях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44979" y="271603"/>
            <a:ext cx="5153462" cy="2322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Сократить </a:t>
            </a:r>
            <a:r>
              <a:rPr lang="ru-RU" sz="2000" b="1" dirty="0"/>
              <a:t>число лиц, нуждающихся в использовании СИЗ, с </a:t>
            </a:r>
            <a:r>
              <a:rPr lang="ru-RU" sz="2000" b="1" dirty="0" smtClean="0"/>
              <a:t>помощью технических </a:t>
            </a:r>
            <a:r>
              <a:rPr lang="ru-RU" sz="2000" b="1" dirty="0"/>
              <a:t>и административных </a:t>
            </a:r>
            <a:r>
              <a:rPr lang="ru-RU" sz="2000" b="1" dirty="0" smtClean="0"/>
              <a:t>мер (ограничить </a:t>
            </a:r>
            <a:r>
              <a:rPr lang="ru-RU" sz="2000" b="1" dirty="0"/>
              <a:t>число </a:t>
            </a:r>
            <a:r>
              <a:rPr lang="ru-RU" sz="2000" b="1" dirty="0" smtClean="0"/>
              <a:t>медицинских работников</a:t>
            </a:r>
            <a:r>
              <a:rPr lang="ru-RU" sz="2000" b="1" dirty="0"/>
              <a:t>, контактирующих с пациентами; </a:t>
            </a:r>
            <a:r>
              <a:rPr lang="ru-RU" sz="2000" b="1" dirty="0" smtClean="0"/>
              <a:t>минимизировать количество входов </a:t>
            </a:r>
            <a:r>
              <a:rPr lang="ru-RU" sz="2000" b="1" dirty="0"/>
              <a:t>в палату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780928"/>
            <a:ext cx="5153462" cy="1957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И</a:t>
            </a:r>
            <a:r>
              <a:rPr lang="ru-RU" sz="2800" b="1" dirty="0" smtClean="0"/>
              <a:t>спользовать </a:t>
            </a:r>
            <a:r>
              <a:rPr lang="ru-RU" sz="2800" b="1" dirty="0"/>
              <a:t>дистанционное консультирование для </a:t>
            </a:r>
            <a:r>
              <a:rPr lang="ru-RU" sz="2800" b="1" dirty="0" err="1" smtClean="0"/>
              <a:t>консультирования</a:t>
            </a:r>
            <a:r>
              <a:rPr lang="ru-RU" sz="2800" b="1" dirty="0" err="1"/>
              <a:t>пациентов</a:t>
            </a:r>
            <a:r>
              <a:rPr lang="ru-RU" sz="2800" b="1" dirty="0"/>
              <a:t> и лиц с подозрением на COVID-19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924544"/>
            <a:ext cx="5153462" cy="178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</a:t>
            </a:r>
            <a:r>
              <a:rPr lang="ru-RU" sz="2000" b="1" dirty="0" smtClean="0"/>
              <a:t>недрить </a:t>
            </a:r>
            <a:r>
              <a:rPr lang="ru-RU" sz="2000" b="1" dirty="0"/>
              <a:t>в практику расширенное использование респираторов типа N95 и</a:t>
            </a:r>
          </a:p>
          <a:p>
            <a:pPr algn="ctr"/>
            <a:r>
              <a:rPr lang="ru-RU" sz="2000" b="1" dirty="0"/>
              <a:t>FFP3 (ношение одного и того же респиратора при работе с несколькими</a:t>
            </a:r>
          </a:p>
          <a:p>
            <a:pPr algn="ctr"/>
            <a:r>
              <a:rPr lang="ru-RU" sz="2000" b="1" dirty="0"/>
              <a:t>пациентами, не снимая респиратор)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768989" y="764704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752181" y="2996952"/>
            <a:ext cx="978408" cy="11341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81" y="4924544"/>
            <a:ext cx="1012024" cy="13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82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3" y="296124"/>
            <a:ext cx="2860914" cy="6351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Мероприятия по недопущению распространения COVID-19 в медицинской организации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9458" y="296124"/>
            <a:ext cx="4613366" cy="1836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При поступлении в приемное отделение медицинской организации,</a:t>
            </a:r>
          </a:p>
          <a:p>
            <a:pPr algn="ctr"/>
            <a:r>
              <a:rPr lang="ru-RU" b="1" dirty="0"/>
              <a:t>оказывающей медицинскую помощь в стационарных </a:t>
            </a:r>
            <a:r>
              <a:rPr lang="ru-RU" b="1" dirty="0" smtClean="0"/>
              <a:t>условиях (общесоматические стационары )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9458" y="2316678"/>
            <a:ext cx="4613366" cy="194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Медицинские </a:t>
            </a:r>
            <a:r>
              <a:rPr lang="ru-RU" b="1" dirty="0"/>
              <a:t>организации, осуществляющие медицинскую помощь в стационарных условиях, определенные для пациентов с подозрением на заболевание новой </a:t>
            </a:r>
            <a:r>
              <a:rPr lang="ru-RU" b="1" dirty="0" err="1"/>
              <a:t>коронавирусной</a:t>
            </a:r>
            <a:r>
              <a:rPr lang="ru-RU" b="1" dirty="0"/>
              <a:t> инфекцией COVID-19.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24118" y="4715666"/>
            <a:ext cx="4505354" cy="1908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МЕДИЦИНСКИХ РАБОТНИКОВ, ОКАЗЫВАЮЩИХ</a:t>
            </a:r>
          </a:p>
          <a:p>
            <a:pPr algn="ctr"/>
            <a:r>
              <a:rPr lang="ru-RU" sz="1400" b="1" dirty="0"/>
              <a:t>МЕДИЦИНСКУЮ ПОМОЩЬ В АМБУЛАТОРНЫХ УСЛОВИЯХ, В ТОМ ЧИСЛЕ</a:t>
            </a:r>
          </a:p>
          <a:p>
            <a:pPr algn="ctr"/>
            <a:r>
              <a:rPr lang="ru-RU" sz="1400" b="1" dirty="0"/>
              <a:t>НА ДОМУ, ПАЦИЕНТАМ С ОСТРЫМИ РЕСПИРАТОРНЫМИ</a:t>
            </a:r>
          </a:p>
          <a:p>
            <a:pPr algn="ctr"/>
            <a:r>
              <a:rPr lang="ru-RU" sz="1400" b="1" dirty="0"/>
              <a:t>ВИРУСНЫМИ ИНФЕКЦИЯМИ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141743" y="614007"/>
            <a:ext cx="978408" cy="102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3169477" y="2839578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148440" y="5229200"/>
            <a:ext cx="1067665" cy="959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9067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Забор биоматериала на лабораторное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исследование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4868" y="3071623"/>
            <a:ext cx="4370100" cy="3606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068960"/>
            <a:ext cx="3816424" cy="36091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1417638"/>
            <a:ext cx="8712968" cy="1507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«Временными рекомендациями</a:t>
            </a:r>
          </a:p>
          <a:p>
            <a:pPr algn="ctr"/>
            <a:r>
              <a:rPr lang="ru-RU" sz="2000" b="1" dirty="0"/>
              <a:t>по лабораторной диагностике новой </a:t>
            </a:r>
            <a:r>
              <a:rPr lang="ru-RU" sz="2000" b="1" dirty="0" err="1"/>
              <a:t>коронавирусной</a:t>
            </a:r>
            <a:r>
              <a:rPr lang="ru-RU" sz="2000" b="1" dirty="0"/>
              <a:t> инфекции, вызванной</a:t>
            </a:r>
          </a:p>
          <a:p>
            <a:pPr algn="ctr"/>
            <a:r>
              <a:rPr lang="ru-RU" sz="2000" b="1" dirty="0"/>
              <a:t>2019-nCov», направленными в адрес органов исполнительной власти</a:t>
            </a:r>
          </a:p>
          <a:p>
            <a:pPr algn="ctr"/>
            <a:r>
              <a:rPr lang="ru-RU" sz="2000" b="1" dirty="0" smtClean="0"/>
              <a:t>субъектов </a:t>
            </a:r>
            <a:r>
              <a:rPr lang="ru-RU" sz="2000" b="1" dirty="0"/>
              <a:t>Российской Федерации в сфере охраны здоровья</a:t>
            </a:r>
          </a:p>
          <a:p>
            <a:pPr algn="ctr"/>
            <a:r>
              <a:rPr lang="ru-RU" sz="2000" b="1" dirty="0" err="1"/>
              <a:t>Роспотребнадзором</a:t>
            </a:r>
            <a:r>
              <a:rPr lang="ru-RU" sz="2000" b="1" dirty="0"/>
              <a:t> письмом от 21.01.2020 № 02/706-2020-27.</a:t>
            </a:r>
          </a:p>
        </p:txBody>
      </p:sp>
    </p:spTree>
    <p:extLst>
      <p:ext uri="{BB962C8B-B14F-4D97-AF65-F5344CB8AC3E}">
        <p14:creationId xmlns:p14="http://schemas.microsoft.com/office/powerpoint/2010/main" val="24179395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4368" y="2732936"/>
            <a:ext cx="3275044" cy="3960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732936"/>
            <a:ext cx="2448272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Отбор</a:t>
            </a:r>
          </a:p>
          <a:p>
            <a:pPr algn="ctr"/>
            <a:r>
              <a:rPr lang="ru-RU" dirty="0"/>
              <a:t>клинического</a:t>
            </a:r>
          </a:p>
          <a:p>
            <a:pPr algn="ctr"/>
            <a:r>
              <a:rPr lang="ru-RU" dirty="0"/>
              <a:t>материала</a:t>
            </a:r>
          </a:p>
          <a:p>
            <a:pPr algn="ctr"/>
            <a:r>
              <a:rPr lang="ru-RU" dirty="0"/>
              <a:t>осуществляют с</a:t>
            </a:r>
          </a:p>
          <a:p>
            <a:pPr algn="ctr"/>
            <a:r>
              <a:rPr lang="ru-RU" dirty="0"/>
              <a:t>использованием</a:t>
            </a:r>
          </a:p>
          <a:p>
            <a:pPr algn="ctr"/>
            <a:r>
              <a:rPr lang="ru-RU" dirty="0"/>
              <a:t>средств</a:t>
            </a:r>
          </a:p>
          <a:p>
            <a:pPr algn="ctr"/>
            <a:r>
              <a:rPr lang="ru-RU" dirty="0"/>
              <a:t>индивидуальной</a:t>
            </a:r>
          </a:p>
          <a:p>
            <a:pPr algn="ctr"/>
            <a:r>
              <a:rPr lang="ru-RU" dirty="0"/>
              <a:t>защиты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24" y="116632"/>
            <a:ext cx="878497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Отбор клинического </a:t>
            </a:r>
            <a:r>
              <a:rPr lang="ru-RU" sz="2000" b="1" dirty="0" smtClean="0"/>
              <a:t>материала на </a:t>
            </a:r>
            <a:r>
              <a:rPr lang="ru-RU" sz="2000" b="1" dirty="0" err="1"/>
              <a:t>коронавирусную</a:t>
            </a:r>
            <a:r>
              <a:rPr lang="ru-RU" sz="2000" b="1" dirty="0"/>
              <a:t> инфекцию COVID-2019</a:t>
            </a:r>
          </a:p>
          <a:p>
            <a:pPr algn="ctr"/>
            <a:r>
              <a:rPr lang="ru-RU" sz="2000" b="1" dirty="0"/>
              <a:t>(мазок из </a:t>
            </a:r>
            <a:r>
              <a:rPr lang="ru-RU" sz="2000" b="1" dirty="0" err="1"/>
              <a:t>носо</a:t>
            </a:r>
            <a:r>
              <a:rPr lang="ru-RU" sz="2000" b="1" dirty="0"/>
              <a:t>-, ротоглотки в одну пробирку)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752040" y="4002457"/>
            <a:ext cx="2828072" cy="165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052736"/>
            <a:ext cx="8784976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Сбор клинического материала и его упаковку осуществляет работник медицинской организации, обученный требованиям и правилам биологической безопасности при работе и сборе материала, подозрительного на зараженность микроорганизмами II группы патогенности.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079233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ОБРАЗЦЫ, МАТЕРИАЛА ОТ ЛЮДЕЙ, ПОДЛЕЖАЩИЕ </a:t>
            </a:r>
            <a:r>
              <a:rPr lang="ru-RU" sz="1800" b="1" dirty="0" smtClean="0">
                <a:solidFill>
                  <a:srgbClr val="C00000"/>
                </a:solidFill>
              </a:rPr>
              <a:t>СБОРУ ДЛЯ </a:t>
            </a:r>
            <a:r>
              <a:rPr lang="ru-RU" sz="1800" b="1" dirty="0">
                <a:solidFill>
                  <a:srgbClr val="C00000"/>
                </a:solidFill>
              </a:rPr>
              <a:t>ЛАБОРАТОРНОЙ ДИАГНОСТИКИ 2019-NCOV</a:t>
            </a:r>
            <a:br>
              <a:rPr lang="ru-RU" sz="1800" b="1" dirty="0">
                <a:solidFill>
                  <a:srgbClr val="C00000"/>
                </a:solidFill>
              </a:rPr>
            </a:b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20688"/>
            <a:ext cx="9144000" cy="6309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454871"/>
              </p:ext>
            </p:extLst>
          </p:nvPr>
        </p:nvGraphicFramePr>
        <p:xfrm>
          <a:off x="179511" y="764704"/>
          <a:ext cx="8856983" cy="6120292"/>
        </p:xfrm>
        <a:graphic>
          <a:graphicData uri="http://schemas.openxmlformats.org/drawingml/2006/table">
            <a:tbl>
              <a:tblPr/>
              <a:tblGrid>
                <a:gridCol w="1999964">
                  <a:extLst>
                    <a:ext uri="{9D8B030D-6E8A-4147-A177-3AD203B41FA5}">
                      <a16:colId xmlns:a16="http://schemas.microsoft.com/office/drawing/2014/main" val="74018142"/>
                    </a:ext>
                  </a:extLst>
                </a:gridCol>
                <a:gridCol w="1714255">
                  <a:extLst>
                    <a:ext uri="{9D8B030D-6E8A-4147-A177-3AD203B41FA5}">
                      <a16:colId xmlns:a16="http://schemas.microsoft.com/office/drawing/2014/main" val="1126794531"/>
                    </a:ext>
                  </a:extLst>
                </a:gridCol>
                <a:gridCol w="1214264">
                  <a:extLst>
                    <a:ext uri="{9D8B030D-6E8A-4147-A177-3AD203B41FA5}">
                      <a16:colId xmlns:a16="http://schemas.microsoft.com/office/drawing/2014/main" val="1428217884"/>
                    </a:ext>
                  </a:extLst>
                </a:gridCol>
                <a:gridCol w="1642828">
                  <a:extLst>
                    <a:ext uri="{9D8B030D-6E8A-4147-A177-3AD203B41FA5}">
                      <a16:colId xmlns:a16="http://schemas.microsoft.com/office/drawing/2014/main" val="1638877531"/>
                    </a:ext>
                  </a:extLst>
                </a:gridCol>
                <a:gridCol w="2285672">
                  <a:extLst>
                    <a:ext uri="{9D8B030D-6E8A-4147-A177-3AD203B41FA5}">
                      <a16:colId xmlns:a16="http://schemas.microsoft.com/office/drawing/2014/main" val="1154331181"/>
                    </a:ext>
                  </a:extLst>
                </a:gridCol>
              </a:tblGrid>
              <a:tr h="249244"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образца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 к сбору материала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Транспортировка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хранения до тестирования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</a:rPr>
                        <a:t>Комментарии</a:t>
                      </a:r>
                      <a:endParaRPr lang="ru-RU" sz="1200" b="1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858549"/>
                  </a:ext>
                </a:extLst>
              </a:tr>
              <a:tr h="1065104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Мазок с носоглотки и зева (ротоглотки)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Пластиковые пробирки и тампоны для мазков &lt;**&gt;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 5 дней: 4 °C</a:t>
                      </a:r>
                    </a:p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5 дней &lt;*&gt;: -70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Носоглоточные и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</a:rPr>
                        <a:t>орофарингеальные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 тампоны должны быть помещены в одну пробирку для увеличения вирусной нагрузки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314346"/>
                  </a:ext>
                </a:extLst>
              </a:tr>
              <a:tr h="542217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Бронхоальвеолярный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лаваж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Стерильный контейнер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 48 часов: 4 °C</a:t>
                      </a:r>
                    </a:p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48 часов &lt;*&gt;: -70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Возможно (небольшое разведение образца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370057"/>
                  </a:ext>
                </a:extLst>
              </a:tr>
              <a:tr h="589884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Эндотрахеальный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аспират, аспират носоглотки или смыв из носа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Стерильный контейнер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 48 часов: 4 °C</a:t>
                      </a:r>
                    </a:p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48 часов &lt;*&gt;: -70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044021"/>
                  </a:ext>
                </a:extLst>
              </a:tr>
              <a:tr h="639063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Мокрота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Стерильный контейнер &lt;**&gt;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 48 часов: 4 °C</a:t>
                      </a:r>
                    </a:p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48 часов &lt;*&gt;: -70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Убедитесь, что материал поступает из нижних дыхательных путей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316217"/>
                  </a:ext>
                </a:extLst>
              </a:tr>
              <a:tr h="704410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Ткани биопсии или аутопсии, включая легкие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Стерильный контейнер с физиологическим раствором &lt;**&gt;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 24 часа: 4 °C</a:t>
                      </a:r>
                    </a:p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24 часа &lt;*&gt;: -70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445335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Сыворотка (две пробы: острая фаза и через 2 - 4 недели после острой фазы)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Пробирки, для разделения сыворотки (взрослые: собирают 3 - 5 мл цельной крови)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Острая фаза - первая неделя болезни, выздоравливающий - от 2 до 3 недель и позже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202651"/>
                  </a:ext>
                </a:extLst>
              </a:tr>
              <a:tr h="750763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Цельная кровь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Пробирка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 5 дней: 4 °C</a:t>
                      </a:r>
                    </a:p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5 дней &lt;*&gt;: -70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Для обнаружения антигена, особенно в первую неделю болезни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037225"/>
                  </a:ext>
                </a:extLst>
              </a:tr>
              <a:tr h="649469"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Моча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Контейнер для сбора мочи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 5 дней: 4 °C</a:t>
                      </a:r>
                    </a:p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5 дней &lt;*&gt;: -70 °C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fontAlgn="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095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631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72819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Отбор клинического материала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на </a:t>
            </a:r>
            <a:r>
              <a:rPr lang="ru-RU" sz="28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8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(мазок из </a:t>
            </a:r>
            <a:r>
              <a:rPr lang="ru-RU" sz="2800" b="1" dirty="0" err="1">
                <a:solidFill>
                  <a:srgbClr val="C00000"/>
                </a:solidFill>
              </a:rPr>
              <a:t>носо</a:t>
            </a:r>
            <a:r>
              <a:rPr lang="ru-RU" sz="28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406" y="1916832"/>
            <a:ext cx="4187762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932" y="2815853"/>
            <a:ext cx="284380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Отбор из</a:t>
            </a:r>
          </a:p>
          <a:p>
            <a:pPr algn="ctr"/>
            <a:r>
              <a:rPr lang="ru-RU" sz="4400" dirty="0"/>
              <a:t>носоглотки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984234" y="3531741"/>
            <a:ext cx="1656184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345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161918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Отбор клинического материала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на </a:t>
            </a:r>
            <a:r>
              <a:rPr lang="ru-RU" sz="28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800" b="1" dirty="0">
                <a:solidFill>
                  <a:srgbClr val="C00000"/>
                </a:solidFill>
              </a:rPr>
              <a:t> инфекцию </a:t>
            </a:r>
            <a:r>
              <a:rPr lang="en-US" sz="2800" b="1" dirty="0">
                <a:solidFill>
                  <a:srgbClr val="C00000"/>
                </a:solidFill>
              </a:rPr>
              <a:t>COVID-2019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(мазок из </a:t>
            </a:r>
            <a:r>
              <a:rPr lang="ru-RU" sz="2800" b="1" dirty="0" err="1">
                <a:solidFill>
                  <a:srgbClr val="C00000"/>
                </a:solidFill>
              </a:rPr>
              <a:t>носо</a:t>
            </a:r>
            <a:r>
              <a:rPr lang="ru-RU" sz="2800" b="1" dirty="0">
                <a:solidFill>
                  <a:srgbClr val="C00000"/>
                </a:solidFill>
              </a:rPr>
              <a:t>-, ротоглотки в одну пробирку)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3" y="1663808"/>
            <a:ext cx="3598168" cy="459384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458200" cy="4968552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015" y="2784952"/>
            <a:ext cx="313184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/>
              <a:t>Отбор из</a:t>
            </a:r>
          </a:p>
          <a:p>
            <a:r>
              <a:rPr lang="ru-RU" sz="4800" b="1" dirty="0"/>
              <a:t>ротоглотки</a:t>
            </a:r>
            <a:endParaRPr lang="ru-RU" sz="48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275856" y="3420669"/>
            <a:ext cx="158417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157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Отбор клинического материала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на </a:t>
            </a:r>
            <a:r>
              <a:rPr lang="ru-RU" sz="28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800" b="1" dirty="0">
                <a:solidFill>
                  <a:srgbClr val="C00000"/>
                </a:solidFill>
              </a:rPr>
              <a:t> инфекцию </a:t>
            </a:r>
            <a:r>
              <a:rPr lang="en-US" sz="2800" b="1" dirty="0">
                <a:solidFill>
                  <a:srgbClr val="C00000"/>
                </a:solidFill>
              </a:rPr>
              <a:t>COVID-2019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(мазок из </a:t>
            </a:r>
            <a:r>
              <a:rPr lang="ru-RU" sz="2800" b="1" dirty="0" err="1">
                <a:solidFill>
                  <a:srgbClr val="C00000"/>
                </a:solidFill>
              </a:rPr>
              <a:t>носо</a:t>
            </a:r>
            <a:r>
              <a:rPr lang="ru-RU" sz="2800" b="1" dirty="0">
                <a:solidFill>
                  <a:srgbClr val="C00000"/>
                </a:solidFill>
              </a:rPr>
              <a:t>-, ротоглотки в одну пробирку)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0311" y="1772816"/>
            <a:ext cx="3545435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3" y="2688282"/>
            <a:ext cx="2625824" cy="2695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Два</a:t>
            </a:r>
          </a:p>
          <a:p>
            <a:pPr algn="ctr"/>
            <a:r>
              <a:rPr lang="ru-RU" sz="3600" b="1" dirty="0" err="1"/>
              <a:t>тупфера</a:t>
            </a:r>
            <a:endParaRPr lang="ru-RU" sz="3600" b="1" dirty="0"/>
          </a:p>
          <a:p>
            <a:pPr algn="ctr"/>
            <a:r>
              <a:rPr lang="ru-RU" sz="3600" b="1" dirty="0"/>
              <a:t>в</a:t>
            </a:r>
          </a:p>
          <a:p>
            <a:pPr algn="ctr"/>
            <a:r>
              <a:rPr lang="ru-RU" sz="3600" b="1" dirty="0"/>
              <a:t>одной</a:t>
            </a:r>
          </a:p>
          <a:p>
            <a:pPr algn="ctr"/>
            <a:r>
              <a:rPr lang="ru-RU" sz="3600" b="1" dirty="0"/>
              <a:t>пробирке !</a:t>
            </a:r>
            <a:endParaRPr lang="ru-RU" sz="36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2733327" y="3243708"/>
            <a:ext cx="2448272" cy="1584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2261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72819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Отбор клинического материала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на </a:t>
            </a:r>
            <a:r>
              <a:rPr lang="ru-RU" sz="28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800" b="1" dirty="0">
                <a:solidFill>
                  <a:srgbClr val="C00000"/>
                </a:solidFill>
              </a:rPr>
              <a:t> инфекцию </a:t>
            </a:r>
            <a:r>
              <a:rPr lang="en-US" sz="2800" b="1" dirty="0">
                <a:solidFill>
                  <a:srgbClr val="C00000"/>
                </a:solidFill>
              </a:rPr>
              <a:t>COVID-2019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(мазок из </a:t>
            </a:r>
            <a:r>
              <a:rPr lang="ru-RU" sz="2800" b="1" dirty="0" err="1">
                <a:solidFill>
                  <a:srgbClr val="C00000"/>
                </a:solidFill>
              </a:rPr>
              <a:t>носо</a:t>
            </a:r>
            <a:r>
              <a:rPr lang="ru-RU" sz="2800" b="1" dirty="0">
                <a:solidFill>
                  <a:srgbClr val="C00000"/>
                </a:solidFill>
              </a:rPr>
              <a:t>-, ротоглотки в одну пробирку)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2696" y="1772816"/>
            <a:ext cx="3610744" cy="47239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300" y="2766646"/>
            <a:ext cx="329956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Крышка</a:t>
            </a:r>
          </a:p>
          <a:p>
            <a:pPr algn="ctr"/>
            <a:r>
              <a:rPr lang="ru-RU" sz="4000" b="1" dirty="0"/>
              <a:t>должна быть</a:t>
            </a:r>
          </a:p>
          <a:p>
            <a:pPr algn="ctr"/>
            <a:r>
              <a:rPr lang="ru-RU" sz="4000" b="1" dirty="0"/>
              <a:t>плотно</a:t>
            </a:r>
          </a:p>
          <a:p>
            <a:pPr algn="ctr"/>
            <a:r>
              <a:rPr lang="ru-RU" sz="4000" b="1" dirty="0"/>
              <a:t>закрыта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419872" y="3522730"/>
            <a:ext cx="1682824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98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71296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Этиология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326778"/>
            <a:ext cx="6048672" cy="53425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Входные ворота возбудителя – эпителий верхних дыхательных путей </a:t>
            </a:r>
            <a:r>
              <a:rPr lang="ru-RU" sz="2400" b="1" dirty="0" smtClean="0"/>
              <a:t>и </a:t>
            </a:r>
            <a:r>
              <a:rPr lang="ru-RU" sz="2400" b="1" dirty="0" err="1" smtClean="0"/>
              <a:t>эпителиоциты</a:t>
            </a:r>
            <a:r>
              <a:rPr lang="ru-RU" sz="2400" b="1" dirty="0" smtClean="0"/>
              <a:t> </a:t>
            </a:r>
            <a:r>
              <a:rPr lang="ru-RU" sz="2400" b="1" dirty="0"/>
              <a:t>желудка и кишечника. Начальным этапом заражения является</a:t>
            </a:r>
          </a:p>
          <a:p>
            <a:pPr algn="ctr"/>
            <a:r>
              <a:rPr lang="ru-RU" sz="2400" b="1" dirty="0"/>
              <a:t>проникновение SARS-CoV-2 в </a:t>
            </a:r>
            <a:r>
              <a:rPr lang="ru-RU" sz="2400" b="1" dirty="0" smtClean="0"/>
              <a:t>клетки-мишени </a:t>
            </a:r>
            <a:r>
              <a:rPr lang="ru-RU" sz="2400" b="1" dirty="0"/>
              <a:t>на клетках дыхательного тракта, почек, пищевода, мочевого</a:t>
            </a:r>
          </a:p>
          <a:p>
            <a:pPr algn="ctr"/>
            <a:r>
              <a:rPr lang="ru-RU" sz="2400" b="1" dirty="0"/>
              <a:t>пузыря, подвздошной кишки, сердца, ЦНС. Однако основной и </a:t>
            </a:r>
            <a:r>
              <a:rPr lang="ru-RU" sz="2400" b="1" dirty="0" smtClean="0"/>
              <a:t>быстро достижимой </a:t>
            </a:r>
            <a:r>
              <a:rPr lang="ru-RU" sz="2400" b="1" dirty="0"/>
              <a:t>мишенью являются альвеолярные клетки II типа (AT2) легких,</a:t>
            </a:r>
          </a:p>
          <a:p>
            <a:pPr algn="ctr"/>
            <a:r>
              <a:rPr lang="ru-RU" sz="2400" b="1" dirty="0"/>
              <a:t>что определяет развитие пневмонии.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55" y="2276872"/>
            <a:ext cx="2592288" cy="25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725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Отбор клинического материала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на </a:t>
            </a:r>
            <a:r>
              <a:rPr lang="ru-RU" sz="28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8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(мазок из </a:t>
            </a:r>
            <a:r>
              <a:rPr lang="ru-RU" sz="2800" b="1" dirty="0" err="1">
                <a:solidFill>
                  <a:srgbClr val="C00000"/>
                </a:solidFill>
              </a:rPr>
              <a:t>носо</a:t>
            </a:r>
            <a:r>
              <a:rPr lang="ru-RU" sz="2800" b="1" dirty="0">
                <a:solidFill>
                  <a:srgbClr val="C00000"/>
                </a:solidFill>
              </a:rPr>
              <a:t>-, ротоглотки в одну пробирку</a:t>
            </a:r>
            <a:r>
              <a:rPr lang="ru-RU" sz="32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080" y="1700808"/>
            <a:ext cx="3564009" cy="47789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843" y="3068960"/>
            <a:ext cx="2843808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Отбор</a:t>
            </a:r>
          </a:p>
          <a:p>
            <a:pPr algn="ctr"/>
            <a:r>
              <a:rPr lang="ru-RU" sz="4400" b="1" dirty="0"/>
              <a:t>материала</a:t>
            </a:r>
          </a:p>
          <a:p>
            <a:pPr algn="ctr"/>
            <a:r>
              <a:rPr lang="ru-RU" sz="4400" b="1" dirty="0"/>
              <a:t>закончен</a:t>
            </a:r>
            <a:endParaRPr lang="ru-RU" sz="44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049762" y="3478218"/>
            <a:ext cx="2232248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727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5557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800" b="1" dirty="0">
                <a:solidFill>
                  <a:srgbClr val="C00000"/>
                </a:solidFill>
              </a:rPr>
              <a:t>материала на </a:t>
            </a:r>
            <a:r>
              <a:rPr lang="ru-RU" sz="28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8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(мазок из </a:t>
            </a:r>
            <a:r>
              <a:rPr lang="ru-RU" sz="2800" b="1" dirty="0" err="1">
                <a:solidFill>
                  <a:srgbClr val="C00000"/>
                </a:solidFill>
              </a:rPr>
              <a:t>носо</a:t>
            </a:r>
            <a:r>
              <a:rPr lang="ru-RU" sz="28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3" y="1600200"/>
            <a:ext cx="2939466" cy="35569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4365104"/>
            <a:ext cx="223224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Все материалы,</a:t>
            </a:r>
          </a:p>
          <a:p>
            <a:pPr algn="ctr"/>
            <a:r>
              <a:rPr lang="ru-RU" sz="2000" b="1" dirty="0"/>
              <a:t>доставляемые в</a:t>
            </a:r>
          </a:p>
          <a:p>
            <a:pPr algn="ctr"/>
            <a:r>
              <a:rPr lang="ru-RU" sz="2000" b="1" dirty="0"/>
              <a:t>лабораторию,</a:t>
            </a:r>
          </a:p>
          <a:p>
            <a:pPr algn="ctr"/>
            <a:r>
              <a:rPr lang="ru-RU" sz="2000" b="1" dirty="0"/>
              <a:t>должны быть</a:t>
            </a:r>
          </a:p>
          <a:p>
            <a:pPr algn="ctr"/>
            <a:r>
              <a:rPr lang="ru-RU" sz="2000" b="1" dirty="0"/>
              <a:t>последовательно</a:t>
            </a:r>
          </a:p>
          <a:p>
            <a:pPr algn="ctr"/>
            <a:r>
              <a:rPr lang="ru-RU" sz="2000" b="1" dirty="0"/>
              <a:t>«дважды</a:t>
            </a:r>
          </a:p>
          <a:p>
            <a:pPr algn="ctr"/>
            <a:r>
              <a:rPr lang="ru-RU" sz="2000" b="1" dirty="0"/>
              <a:t>упакованы</a:t>
            </a:r>
            <a:r>
              <a:rPr lang="ru-RU" sz="2000" b="1" dirty="0" smtClean="0"/>
              <a:t>»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428" y="3833803"/>
            <a:ext cx="2827720" cy="298176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279219" y="4149080"/>
            <a:ext cx="1037061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2652082"/>
            <a:ext cx="359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</a:rPr>
              <a:t>1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80313" y="3244334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</a:rPr>
              <a:t>2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157927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400" b="1" dirty="0">
                <a:solidFill>
                  <a:srgbClr val="C00000"/>
                </a:solidFill>
              </a:rPr>
              <a:t>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916832"/>
            <a:ext cx="4334770" cy="47011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786" y="2636912"/>
            <a:ext cx="2811046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Плотно закрытый</a:t>
            </a:r>
          </a:p>
          <a:p>
            <a:pPr algn="ctr"/>
            <a:r>
              <a:rPr lang="ru-RU" sz="2400" b="1" dirty="0"/>
              <a:t>верхний конец</a:t>
            </a:r>
          </a:p>
          <a:p>
            <a:pPr algn="ctr"/>
            <a:r>
              <a:rPr lang="ru-RU" sz="2400" b="1" dirty="0"/>
              <a:t>транспортной</a:t>
            </a:r>
          </a:p>
          <a:p>
            <a:pPr algn="ctr"/>
            <a:r>
              <a:rPr lang="ru-RU" sz="2400" b="1" dirty="0"/>
              <a:t>емкости вместе с</a:t>
            </a:r>
          </a:p>
          <a:p>
            <a:pPr algn="ctr"/>
            <a:r>
              <a:rPr lang="ru-RU" sz="2400" b="1" dirty="0"/>
              <a:t>крышкой</a:t>
            </a:r>
          </a:p>
          <a:p>
            <a:pPr algn="ctr"/>
            <a:r>
              <a:rPr lang="ru-RU" sz="2400" b="1" dirty="0"/>
              <a:t>заклеивают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131840" y="3719298"/>
            <a:ext cx="1512168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3140968"/>
            <a:ext cx="10081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latin typeface="Times New Roman" panose="02020603050405020304" pitchFamily="18" charset="0"/>
              </a:rPr>
              <a:t>1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7787000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12961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400" b="1" dirty="0">
                <a:solidFill>
                  <a:srgbClr val="C00000"/>
                </a:solidFill>
              </a:rPr>
              <a:t>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3459" y="1988840"/>
            <a:ext cx="4769021" cy="45811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522776"/>
            <a:ext cx="2808312" cy="29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Пластиковый</a:t>
            </a:r>
          </a:p>
          <a:p>
            <a:pPr algn="ctr"/>
            <a:r>
              <a:rPr lang="ru-RU" sz="2400" b="1" dirty="0"/>
              <a:t>пакет вместе с</a:t>
            </a:r>
          </a:p>
          <a:p>
            <a:pPr algn="ctr"/>
            <a:r>
              <a:rPr lang="ru-RU" sz="2400" b="1" dirty="0"/>
              <a:t>небольшим</a:t>
            </a:r>
          </a:p>
          <a:p>
            <a:pPr algn="ctr"/>
            <a:r>
              <a:rPr lang="ru-RU" sz="2400" b="1" dirty="0"/>
              <a:t>количеством</a:t>
            </a:r>
          </a:p>
          <a:p>
            <a:pPr algn="ctr"/>
            <a:r>
              <a:rPr lang="ru-RU" sz="2400" b="1" dirty="0"/>
              <a:t>адсорбирующего</a:t>
            </a:r>
          </a:p>
          <a:p>
            <a:pPr algn="ctr"/>
            <a:r>
              <a:rPr lang="ru-RU" sz="2400" b="1" dirty="0"/>
              <a:t>материала (вата)</a:t>
            </a:r>
          </a:p>
          <a:p>
            <a:pPr algn="ctr"/>
            <a:r>
              <a:rPr lang="ru-RU" sz="2400" b="1" dirty="0"/>
              <a:t>заклеить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987824" y="3453302"/>
            <a:ext cx="1154408" cy="1068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31841" y="2564905"/>
            <a:ext cx="84760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500" dirty="0">
                <a:latin typeface="Times New Roman" panose="02020603050405020304" pitchFamily="18" charset="0"/>
              </a:rPr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676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400" b="1" dirty="0">
                <a:solidFill>
                  <a:srgbClr val="C00000"/>
                </a:solidFill>
              </a:rPr>
              <a:t>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561490"/>
            <a:ext cx="3960440" cy="2179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Два или более образца одного</a:t>
            </a:r>
          </a:p>
          <a:p>
            <a:pPr algn="ctr"/>
            <a:r>
              <a:rPr lang="ru-RU" sz="2000" b="1" dirty="0"/>
              <a:t>пациента могут быть упакованы</a:t>
            </a:r>
          </a:p>
          <a:p>
            <a:pPr algn="ctr"/>
            <a:r>
              <a:rPr lang="ru-RU" sz="2000" b="1" dirty="0"/>
              <a:t>в один пластиковый пакет.</a:t>
            </a:r>
          </a:p>
          <a:p>
            <a:pPr algn="ctr"/>
            <a:r>
              <a:rPr lang="ru-RU" sz="2000" b="1" dirty="0"/>
              <a:t>Не допускается упаковывать</a:t>
            </a:r>
          </a:p>
          <a:p>
            <a:pPr algn="ctr"/>
            <a:r>
              <a:rPr lang="ru-RU" sz="2000" b="1" dirty="0"/>
              <a:t>образцы материалов от разных</a:t>
            </a:r>
          </a:p>
          <a:p>
            <a:pPr algn="ctr"/>
            <a:r>
              <a:rPr lang="ru-RU" sz="2000" b="1" dirty="0"/>
              <a:t>людей в один и тот же пакет.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4" y="1813462"/>
            <a:ext cx="2323974" cy="2071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813463"/>
            <a:ext cx="1798552" cy="20838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08" y="1813462"/>
            <a:ext cx="2091427" cy="20838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3" y="4149081"/>
            <a:ext cx="2483768" cy="2690330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5508104" y="4653136"/>
            <a:ext cx="1152128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3897272"/>
            <a:ext cx="5328592" cy="755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8" idx="2"/>
          </p:cNvCxnSpPr>
          <p:nvPr/>
        </p:nvCxnSpPr>
        <p:spPr>
          <a:xfrm>
            <a:off x="3527060" y="3897273"/>
            <a:ext cx="1981044" cy="755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508104" y="3897272"/>
            <a:ext cx="72008" cy="755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862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400" b="1" dirty="0">
                <a:solidFill>
                  <a:srgbClr val="C00000"/>
                </a:solidFill>
              </a:rPr>
              <a:t>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1700808"/>
            <a:ext cx="4062073" cy="4833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700808"/>
            <a:ext cx="3168352" cy="483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Заклеенные пакеты с</a:t>
            </a:r>
          </a:p>
          <a:p>
            <a:pPr algn="ctr"/>
            <a:r>
              <a:rPr lang="ru-RU" sz="2000" b="1" dirty="0"/>
              <a:t>образцами помещают</a:t>
            </a:r>
          </a:p>
          <a:p>
            <a:pPr algn="ctr"/>
            <a:r>
              <a:rPr lang="ru-RU" sz="2000" b="1" dirty="0"/>
              <a:t>внутрь</a:t>
            </a:r>
          </a:p>
          <a:p>
            <a:pPr algn="ctr"/>
            <a:r>
              <a:rPr lang="ru-RU" sz="2000" b="1" dirty="0"/>
              <a:t>дополнительного</a:t>
            </a:r>
          </a:p>
          <a:p>
            <a:pPr algn="ctr"/>
            <a:r>
              <a:rPr lang="ru-RU" sz="2000" b="1" dirty="0"/>
              <a:t>пластикового</a:t>
            </a:r>
          </a:p>
          <a:p>
            <a:pPr algn="ctr"/>
            <a:r>
              <a:rPr lang="ru-RU" sz="2000" b="1" dirty="0"/>
              <a:t>контейнера с</a:t>
            </a:r>
          </a:p>
          <a:p>
            <a:pPr algn="ctr"/>
            <a:r>
              <a:rPr lang="ru-RU" sz="2000" b="1" dirty="0"/>
              <a:t>завинчивающейся</a:t>
            </a:r>
          </a:p>
          <a:p>
            <a:pPr algn="ctr"/>
            <a:r>
              <a:rPr lang="ru-RU" sz="2000" b="1" dirty="0"/>
              <a:t>крышкой. В</a:t>
            </a:r>
          </a:p>
          <a:p>
            <a:pPr algn="ctr"/>
            <a:r>
              <a:rPr lang="ru-RU" sz="2000" b="1" dirty="0"/>
              <a:t>дополнительный</a:t>
            </a:r>
          </a:p>
          <a:p>
            <a:pPr algn="ctr"/>
            <a:r>
              <a:rPr lang="ru-RU" sz="2000" b="1" dirty="0"/>
              <a:t>контейнер также</a:t>
            </a:r>
          </a:p>
          <a:p>
            <a:pPr algn="ctr"/>
            <a:r>
              <a:rPr lang="ru-RU" sz="2000" b="1" dirty="0"/>
              <a:t>следует положить</a:t>
            </a:r>
          </a:p>
          <a:p>
            <a:pPr algn="ctr"/>
            <a:r>
              <a:rPr lang="ru-RU" sz="2000" b="1" dirty="0"/>
              <a:t>некоторое количество</a:t>
            </a:r>
          </a:p>
          <a:p>
            <a:pPr algn="ctr"/>
            <a:r>
              <a:rPr lang="ru-RU" sz="2000" b="1" dirty="0"/>
              <a:t>адсорбирующего</a:t>
            </a:r>
          </a:p>
          <a:p>
            <a:pPr algn="ctr"/>
            <a:r>
              <a:rPr lang="ru-RU" sz="2000" b="1" dirty="0"/>
              <a:t>материала.</a:t>
            </a:r>
            <a:endParaRPr lang="ru-RU" sz="20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347864" y="3356992"/>
            <a:ext cx="1584176" cy="1120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708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400" b="1" dirty="0">
                <a:solidFill>
                  <a:srgbClr val="C00000"/>
                </a:solidFill>
              </a:rPr>
              <a:t>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417638"/>
            <a:ext cx="3064571" cy="30416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4077072"/>
            <a:ext cx="3168352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Материалы от</a:t>
            </a:r>
          </a:p>
          <a:p>
            <a:pPr algn="ctr"/>
            <a:r>
              <a:rPr lang="ru-RU" sz="2800" b="1" dirty="0"/>
              <a:t>разных пациентов</a:t>
            </a:r>
          </a:p>
          <a:p>
            <a:pPr algn="ctr"/>
            <a:r>
              <a:rPr lang="ru-RU" sz="2800" b="1" dirty="0"/>
              <a:t>не могут быть</a:t>
            </a:r>
          </a:p>
          <a:p>
            <a:pPr algn="ctr"/>
            <a:r>
              <a:rPr lang="ru-RU" sz="2800" b="1" dirty="0"/>
              <a:t>транспортированы</a:t>
            </a:r>
          </a:p>
          <a:p>
            <a:pPr algn="ctr"/>
            <a:r>
              <a:rPr lang="ru-RU" sz="2800" b="1" dirty="0"/>
              <a:t>в одном</a:t>
            </a:r>
          </a:p>
          <a:p>
            <a:pPr algn="ctr"/>
            <a:r>
              <a:rPr lang="ru-RU" sz="2800" b="1" dirty="0"/>
              <a:t>контейнере.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517" y="3240360"/>
            <a:ext cx="3325819" cy="350100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4695898" y="3753036"/>
            <a:ext cx="11624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304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400" b="1" dirty="0">
                <a:solidFill>
                  <a:srgbClr val="C00000"/>
                </a:solidFill>
              </a:rPr>
              <a:t>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0911" y="2564904"/>
            <a:ext cx="2808312" cy="34922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3140968"/>
            <a:ext cx="2530624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Плотно</a:t>
            </a:r>
          </a:p>
          <a:p>
            <a:pPr algn="ctr"/>
            <a:r>
              <a:rPr lang="ru-RU" sz="2800" b="1" dirty="0"/>
              <a:t>закрыть</a:t>
            </a:r>
          </a:p>
          <a:p>
            <a:pPr algn="ctr"/>
            <a:r>
              <a:rPr lang="ru-RU" sz="2800" b="1" dirty="0"/>
              <a:t>пластиковые</a:t>
            </a:r>
          </a:p>
          <a:p>
            <a:pPr algn="ctr"/>
            <a:r>
              <a:rPr lang="ru-RU" sz="2800" b="1" dirty="0"/>
              <a:t>контейнеры,</a:t>
            </a:r>
          </a:p>
          <a:p>
            <a:pPr algn="ctr"/>
            <a:r>
              <a:rPr lang="ru-RU" sz="2800" b="1" dirty="0"/>
              <a:t>заклеить</a:t>
            </a:r>
          </a:p>
          <a:p>
            <a:pPr algn="ctr"/>
            <a:r>
              <a:rPr lang="ru-RU" sz="2800" b="1" dirty="0"/>
              <a:t>крышки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70" y="2564904"/>
            <a:ext cx="2648531" cy="350312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2638128" y="4437112"/>
            <a:ext cx="622783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293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Упаковка клинического </a:t>
            </a:r>
            <a:r>
              <a:rPr lang="ru-RU" sz="2400" b="1" dirty="0">
                <a:solidFill>
                  <a:srgbClr val="C00000"/>
                </a:solidFill>
              </a:rPr>
              <a:t>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1398" y="3390240"/>
            <a:ext cx="2235200" cy="333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216" y="1483503"/>
            <a:ext cx="446449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Каждую пробу </a:t>
            </a:r>
            <a:r>
              <a:rPr lang="ru-RU" sz="2000" b="1" dirty="0" smtClean="0"/>
              <a:t>материала сопровождают бланк </a:t>
            </a:r>
            <a:r>
              <a:rPr lang="ru-RU" sz="2000" b="1" dirty="0"/>
              <a:t>направления, которые помещают </a:t>
            </a:r>
            <a:r>
              <a:rPr lang="ru-RU" sz="2000" b="1" dirty="0" smtClean="0"/>
              <a:t>в  </a:t>
            </a:r>
            <a:r>
              <a:rPr lang="ru-RU" sz="2000" b="1" dirty="0"/>
              <a:t>файл, а затем внутрь </a:t>
            </a:r>
            <a:r>
              <a:rPr lang="ru-RU" sz="2000" b="1" dirty="0" smtClean="0"/>
              <a:t>дополнительного</a:t>
            </a:r>
            <a:endParaRPr lang="ru-RU" sz="20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836" y="3419439"/>
            <a:ext cx="2235200" cy="3332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800" y="3448638"/>
            <a:ext cx="2235200" cy="3332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160" y="1623999"/>
            <a:ext cx="4347840" cy="3610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216" y="3277560"/>
            <a:ext cx="4464496" cy="3445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Бланк </a:t>
            </a:r>
            <a:r>
              <a:rPr lang="ru-RU" b="1" dirty="0"/>
              <a:t>направления с указанием следующих данных: </a:t>
            </a:r>
            <a:endParaRPr lang="ru-RU" b="1" dirty="0" smtClean="0"/>
          </a:p>
          <a:p>
            <a:r>
              <a:rPr lang="ru-RU" b="1" dirty="0" smtClean="0"/>
              <a:t>наименование </a:t>
            </a:r>
            <a:r>
              <a:rPr lang="ru-RU" b="1" dirty="0"/>
              <a:t>направляющего материал учреждения, </a:t>
            </a:r>
            <a:endParaRPr lang="ru-RU" b="1" dirty="0" smtClean="0"/>
          </a:p>
          <a:p>
            <a:r>
              <a:rPr lang="ru-RU" b="1" dirty="0" smtClean="0"/>
              <a:t>Ф.И.О</a:t>
            </a:r>
            <a:r>
              <a:rPr lang="ru-RU" b="1" dirty="0"/>
              <a:t>. больного, его возраст, место жительства, </a:t>
            </a:r>
            <a:endParaRPr lang="ru-RU" b="1" dirty="0" smtClean="0"/>
          </a:p>
          <a:p>
            <a:r>
              <a:rPr lang="ru-RU" b="1" dirty="0" smtClean="0"/>
              <a:t>предварительный </a:t>
            </a:r>
            <a:r>
              <a:rPr lang="ru-RU" b="1" dirty="0"/>
              <a:t>диагноз, эпидемиологический анамнез, сопутствующие заболевания (при наличии), </a:t>
            </a:r>
            <a:endParaRPr lang="ru-RU" b="1" dirty="0" smtClean="0"/>
          </a:p>
          <a:p>
            <a:r>
              <a:rPr lang="ru-RU" b="1" dirty="0" smtClean="0"/>
              <a:t>вид </a:t>
            </a:r>
            <a:r>
              <a:rPr lang="ru-RU" b="1" dirty="0"/>
              <a:t>материала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 </a:t>
            </a:r>
            <a:r>
              <a:rPr lang="ru-RU" b="1" dirty="0"/>
              <a:t>дата и время отбора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38292665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Упаковка клинического материала на </a:t>
            </a:r>
            <a:r>
              <a:rPr lang="ru-RU" sz="2400" b="1" dirty="0" err="1">
                <a:solidFill>
                  <a:srgbClr val="C00000"/>
                </a:solidFill>
              </a:rPr>
              <a:t>коронавирусную</a:t>
            </a:r>
            <a:r>
              <a:rPr lang="ru-RU" sz="2400" b="1" dirty="0">
                <a:solidFill>
                  <a:srgbClr val="C00000"/>
                </a:solidFill>
              </a:rPr>
              <a:t> инфекцию COVID-2019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(мазок из </a:t>
            </a:r>
            <a:r>
              <a:rPr lang="ru-RU" sz="2400" b="1" dirty="0" err="1">
                <a:solidFill>
                  <a:srgbClr val="C00000"/>
                </a:solidFill>
              </a:rPr>
              <a:t>носо</a:t>
            </a:r>
            <a:r>
              <a:rPr lang="ru-RU" sz="2400" b="1" dirty="0">
                <a:solidFill>
                  <a:srgbClr val="C00000"/>
                </a:solidFill>
              </a:rPr>
              <a:t>-, ротоглотки в одну пробирку)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56792"/>
            <a:ext cx="871296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Поместить пробы</a:t>
            </a:r>
          </a:p>
          <a:p>
            <a:pPr algn="ctr"/>
            <a:r>
              <a:rPr lang="ru-RU" b="1" dirty="0"/>
              <a:t>в </a:t>
            </a:r>
            <a:r>
              <a:rPr lang="ru-RU" b="1" dirty="0" err="1"/>
              <a:t>термоизолирующий</a:t>
            </a:r>
            <a:r>
              <a:rPr lang="ru-RU" b="1" dirty="0"/>
              <a:t> контейнер (термос) с </a:t>
            </a:r>
            <a:r>
              <a:rPr lang="ru-RU" b="1" dirty="0" err="1"/>
              <a:t>хладоэлементами</a:t>
            </a:r>
            <a:r>
              <a:rPr lang="ru-RU" b="1" dirty="0"/>
              <a:t>,</a:t>
            </a:r>
          </a:p>
          <a:p>
            <a:pPr algn="ctr"/>
            <a:r>
              <a:rPr lang="ru-RU" b="1" dirty="0"/>
              <a:t>приспособленный для транспортирования биологических материалов.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8" y="2538224"/>
            <a:ext cx="3456384" cy="4188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523376"/>
            <a:ext cx="3518088" cy="42179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5301209"/>
            <a:ext cx="870266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 </a:t>
            </a:r>
            <a:r>
              <a:rPr lang="ru-RU" sz="2400" b="1" dirty="0"/>
              <a:t>наружной стенке </a:t>
            </a:r>
            <a:r>
              <a:rPr lang="ru-RU" sz="2400" b="1" dirty="0" err="1"/>
              <a:t>термоконтейнера</a:t>
            </a:r>
            <a:r>
              <a:rPr lang="ru-RU" sz="2400" b="1" dirty="0"/>
              <a:t> необходимо прикрепить этикетку с указанием вида материала, условий транспортирования, названия пункта назначения.</a:t>
            </a:r>
          </a:p>
          <a:p>
            <a:pPr algn="ctr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981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Устойчивость </a:t>
            </a:r>
            <a:r>
              <a:rPr lang="ru-RU" sz="4000" b="1" dirty="0" err="1" smtClean="0"/>
              <a:t>коронавируса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94718"/>
            <a:ext cx="8784976" cy="18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Коронавирус</a:t>
            </a:r>
            <a:r>
              <a:rPr lang="ru-RU" sz="2400" b="1" dirty="0"/>
              <a:t> COVID-19 наиболее активен при 4°C, следует из исследования ученых Университета Гонконга, опубликованного на портале medRxiv.org (.</a:t>
            </a:r>
            <a:r>
              <a:rPr lang="ru-RU" sz="2400" b="1" dirty="0" err="1"/>
              <a:t>pdf</a:t>
            </a:r>
            <a:r>
              <a:rPr lang="ru-RU" sz="2400" b="1" dirty="0"/>
              <a:t>). </a:t>
            </a:r>
            <a:r>
              <a:rPr lang="ru-RU" sz="2400" b="1" dirty="0" smtClean="0"/>
              <a:t>При </a:t>
            </a:r>
            <a:r>
              <a:rPr lang="ru-RU" sz="2400" b="1" dirty="0"/>
              <a:t>такой температуре вирус может существовать более двух недель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719" y="2996952"/>
            <a:ext cx="8784976" cy="331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Сколько существует </a:t>
            </a:r>
            <a:r>
              <a:rPr lang="ru-RU" sz="2800" b="1" dirty="0" err="1"/>
              <a:t>коронавирус</a:t>
            </a:r>
            <a:r>
              <a:rPr lang="ru-RU" sz="2800" b="1" dirty="0"/>
              <a:t> при разных температурах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pPr algn="ctr"/>
            <a:r>
              <a:rPr lang="ru-RU" sz="3200" b="1" dirty="0"/>
              <a:t>4°C — более двух недель,</a:t>
            </a:r>
          </a:p>
          <a:p>
            <a:pPr algn="ctr"/>
            <a:r>
              <a:rPr lang="ru-RU" sz="3200" b="1" dirty="0"/>
              <a:t>22°C — около недели,</a:t>
            </a:r>
          </a:p>
          <a:p>
            <a:pPr algn="ctr"/>
            <a:r>
              <a:rPr lang="ru-RU" sz="3200" b="1" dirty="0"/>
              <a:t>37°C — менее двух дней,</a:t>
            </a:r>
          </a:p>
          <a:p>
            <a:pPr algn="ctr"/>
            <a:r>
              <a:rPr lang="ru-RU" sz="3200" b="1" dirty="0"/>
              <a:t>56°C — менее 30 мин,</a:t>
            </a:r>
          </a:p>
          <a:p>
            <a:pPr algn="ctr"/>
            <a:r>
              <a:rPr lang="ru-RU" sz="3200" b="1" dirty="0"/>
              <a:t>70°C — менее 5 мин.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6211669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Источник: </a:t>
            </a:r>
            <a:r>
              <a:rPr lang="en-US" dirty="0"/>
              <a:t>https://doi.org/10.1101/2020.03.15.20036673</a:t>
            </a:r>
          </a:p>
        </p:txBody>
      </p:sp>
    </p:spTree>
    <p:extLst>
      <p:ext uri="{BB962C8B-B14F-4D97-AF65-F5344CB8AC3E}">
        <p14:creationId xmlns:p14="http://schemas.microsoft.com/office/powerpoint/2010/main" val="42047627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Дезинфекция </a:t>
            </a:r>
            <a:r>
              <a:rPr lang="ru-RU" b="1" dirty="0" err="1">
                <a:solidFill>
                  <a:srgbClr val="FF0000"/>
                </a:solidFill>
              </a:rPr>
              <a:t>медотходов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отходов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08" y="1628800"/>
            <a:ext cx="2743200" cy="2111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888" y="2924944"/>
            <a:ext cx="2743200" cy="27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772816"/>
            <a:ext cx="3148960" cy="50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52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12968" cy="27363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Класс В это чрезвычайно опасные отходы медицинских учреждений. В </a:t>
            </a:r>
            <a:r>
              <a:rPr lang="ru-RU" sz="2000" b="1" dirty="0" smtClean="0"/>
              <a:t>данную категорию </a:t>
            </a:r>
            <a:r>
              <a:rPr lang="ru-RU" sz="2000" b="1" dirty="0"/>
              <a:t>попадают: Все материалы, которые имели контакт с </a:t>
            </a:r>
            <a:r>
              <a:rPr lang="ru-RU" sz="2000" b="1" dirty="0" smtClean="0"/>
              <a:t>больными особо </a:t>
            </a:r>
            <a:r>
              <a:rPr lang="ru-RU" sz="2000" b="1" dirty="0"/>
              <a:t>опасными инфекциями. Отходы фтизиатрических и </a:t>
            </a:r>
            <a:r>
              <a:rPr lang="ru-RU" sz="2000" b="1" dirty="0" smtClean="0"/>
              <a:t>микологических больниц</a:t>
            </a:r>
            <a:r>
              <a:rPr lang="ru-RU" sz="2000" b="1" dirty="0"/>
              <a:t>. Отходы микробиологических лабораторий, которые работают </a:t>
            </a:r>
            <a:r>
              <a:rPr lang="ru-RU" sz="2000" b="1" dirty="0" smtClean="0"/>
              <a:t>с микроорганизмами </a:t>
            </a:r>
            <a:r>
              <a:rPr lang="ru-RU" sz="2000" b="1" dirty="0"/>
              <a:t>1-2 классами патогенности. Медицинские отходы </a:t>
            </a:r>
            <a:r>
              <a:rPr lang="ru-RU" sz="2000" b="1" dirty="0" smtClean="0"/>
              <a:t>от пациентов </a:t>
            </a:r>
            <a:r>
              <a:rPr lang="ru-RU" sz="2000" b="1" dirty="0"/>
              <a:t>с анаэробными инфекциями. Сбор подобного </a:t>
            </a:r>
            <a:r>
              <a:rPr lang="ru-RU" sz="2000" b="1" dirty="0" smtClean="0"/>
              <a:t>мусора осуществляется </a:t>
            </a:r>
            <a:r>
              <a:rPr lang="ru-RU" sz="2000" b="1" dirty="0"/>
              <a:t>в герметичные пакеты красного цвета, на которые </a:t>
            </a:r>
            <a:r>
              <a:rPr lang="ru-RU" sz="2000" b="1" dirty="0" smtClean="0"/>
              <a:t>наносится маркировка </a:t>
            </a:r>
            <a:r>
              <a:rPr lang="ru-RU" sz="2000" b="1" dirty="0"/>
              <a:t>(надпись).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0" y="3010942"/>
            <a:ext cx="2579320" cy="1930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088" y="3010942"/>
            <a:ext cx="2743200" cy="3663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508" y="4276583"/>
            <a:ext cx="3149600" cy="23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71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СанПиН 2.1.7.2790-10 «</a:t>
            </a:r>
            <a:r>
              <a:rPr lang="ru-RU" sz="2800" b="1" dirty="0" err="1">
                <a:solidFill>
                  <a:srgbClr val="FF0000"/>
                </a:solidFill>
              </a:rPr>
              <a:t>Санитарноэпидемиологические</a:t>
            </a:r>
            <a:r>
              <a:rPr lang="ru-RU" sz="2800" b="1" dirty="0">
                <a:solidFill>
                  <a:srgbClr val="FF0000"/>
                </a:solidFill>
              </a:rPr>
              <a:t> требования к обращению с медицинскими отходами»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7638"/>
            <a:ext cx="8712968" cy="53237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4.СанПиН </a:t>
            </a:r>
            <a:r>
              <a:rPr lang="ru-RU" sz="2400" b="1" dirty="0" smtClean="0"/>
              <a:t>2.1.7.2790-10</a:t>
            </a:r>
          </a:p>
          <a:p>
            <a:r>
              <a:rPr lang="ru-RU" sz="2400" b="1" dirty="0" smtClean="0"/>
              <a:t>4.21</a:t>
            </a:r>
            <a:r>
              <a:rPr lang="ru-RU" sz="2400" b="1" dirty="0"/>
              <a:t>. Отходы класса В подлежат </a:t>
            </a:r>
            <a:r>
              <a:rPr lang="ru-RU" sz="2400" b="1" dirty="0" smtClean="0"/>
              <a:t>обязательному обеззараживанию </a:t>
            </a:r>
            <a:r>
              <a:rPr lang="ru-RU" sz="2400" b="1" dirty="0"/>
              <a:t>(дезинфекции) физическими </a:t>
            </a:r>
            <a:r>
              <a:rPr lang="ru-RU" sz="2400" b="1" dirty="0" smtClean="0"/>
              <a:t>методами (термические</a:t>
            </a:r>
            <a:r>
              <a:rPr lang="ru-RU" sz="2400" b="1" dirty="0"/>
              <a:t>, микроволновые, радиационные и другие</a:t>
            </a:r>
            <a:r>
              <a:rPr lang="ru-RU" sz="2400" b="1" dirty="0" smtClean="0"/>
              <a:t>). Применение </a:t>
            </a:r>
            <a:r>
              <a:rPr lang="ru-RU" sz="2400" b="1" dirty="0"/>
              <a:t>химических методов дезинфекции </a:t>
            </a:r>
            <a:r>
              <a:rPr lang="ru-RU" sz="2400" b="1" dirty="0" smtClean="0"/>
              <a:t>допускается только </a:t>
            </a:r>
            <a:r>
              <a:rPr lang="ru-RU" sz="2400" b="1" dirty="0"/>
              <a:t>для обеззараживания пищевых отходов и выделений</a:t>
            </a:r>
          </a:p>
          <a:p>
            <a:r>
              <a:rPr lang="ru-RU" sz="2400" b="1" dirty="0"/>
              <a:t>больных.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4.22. Отходы класса В. Жидкие </a:t>
            </a:r>
            <a:r>
              <a:rPr lang="ru-RU" sz="2400" b="1" dirty="0" smtClean="0"/>
              <a:t>биологические </a:t>
            </a:r>
            <a:r>
              <a:rPr lang="ru-RU" sz="2400" b="1" dirty="0" err="1" smtClean="0"/>
              <a:t>отходы</a:t>
            </a:r>
            <a:r>
              <a:rPr lang="ru-RU" sz="2400" b="1" dirty="0" err="1"/>
              <a:t>..помещают</a:t>
            </a:r>
            <a:r>
              <a:rPr lang="ru-RU" sz="2400" b="1" dirty="0"/>
              <a:t> в твердую (</a:t>
            </a:r>
            <a:r>
              <a:rPr lang="ru-RU" sz="2400" b="1" dirty="0" err="1" smtClean="0"/>
              <a:t>непрокалываемую</a:t>
            </a:r>
            <a:r>
              <a:rPr lang="ru-RU" sz="2400" b="1" dirty="0" smtClean="0"/>
              <a:t>) влагостойкую </a:t>
            </a:r>
            <a:r>
              <a:rPr lang="ru-RU" sz="2400" b="1" dirty="0"/>
              <a:t>герметичную упаковку (контейнеры).</a:t>
            </a:r>
          </a:p>
          <a:p>
            <a:r>
              <a:rPr lang="ru-RU" sz="2400" b="1" dirty="0" smtClean="0"/>
              <a:t>5.5</a:t>
            </a:r>
            <a:r>
              <a:rPr lang="ru-RU" sz="2400" b="1" dirty="0"/>
              <a:t>. Химический метод обеззараживания отходов классов Б </a:t>
            </a:r>
            <a:r>
              <a:rPr lang="ru-RU" sz="2400" b="1" dirty="0" smtClean="0"/>
              <a:t>и В, ……</a:t>
            </a:r>
            <a:r>
              <a:rPr lang="ru-RU" sz="2400" b="1" dirty="0"/>
              <a:t>применяется с помощью специальных установок </a:t>
            </a:r>
            <a:r>
              <a:rPr lang="ru-RU" sz="2400" b="1" dirty="0" smtClean="0"/>
              <a:t>или способом </a:t>
            </a:r>
            <a:r>
              <a:rPr lang="ru-RU" sz="2400" b="1" dirty="0"/>
              <a:t>погружения отходов в </a:t>
            </a:r>
            <a:r>
              <a:rPr lang="ru-RU" sz="2400" b="1" dirty="0" smtClean="0"/>
              <a:t>промаркированные емкости </a:t>
            </a:r>
            <a:r>
              <a:rPr lang="ru-RU" sz="2400" b="1" dirty="0"/>
              <a:t>с дезинфицирующим раствором в местах </a:t>
            </a:r>
            <a:r>
              <a:rPr lang="ru-RU" sz="2400" b="1" dirty="0" smtClean="0"/>
              <a:t>их образования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0490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СанПиН 2.1.7.2790-10 «</a:t>
            </a:r>
            <a:r>
              <a:rPr lang="ru-RU" sz="2800" b="1" dirty="0" err="1">
                <a:solidFill>
                  <a:srgbClr val="FF0000"/>
                </a:solidFill>
              </a:rPr>
              <a:t>Санитарноэпидемиологические</a:t>
            </a:r>
            <a:r>
              <a:rPr lang="ru-RU" sz="2800" b="1" dirty="0">
                <a:solidFill>
                  <a:srgbClr val="FF0000"/>
                </a:solidFill>
              </a:rPr>
              <a:t> требования к обращению с медицинскими отходами»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340768"/>
            <a:ext cx="8856984" cy="540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/>
              <a:t>4.23. Мягкая упаковка (одноразовые пакеты) для сбора отходов класса В должна быть закреплена на специальных стойках (тележках) или контейнерах.</a:t>
            </a:r>
          </a:p>
          <a:p>
            <a:pPr algn="just"/>
            <a:endParaRPr lang="ru-RU" sz="1600" b="1" dirty="0"/>
          </a:p>
          <a:p>
            <a:pPr algn="just"/>
            <a:r>
              <a:rPr lang="ru-RU" sz="1600" b="1" dirty="0"/>
              <a:t>4.24. После заполнения пакета не более чем на 3/4 сотрудник, ответственный за сбор отходов в данном медицинском подразделении, с соблюдением требований биологической безопасности завязывает пакет или закрывает с использованием бирок-стяжек или других приспособлений, исключающих высыпание отходов класса В. </a:t>
            </a:r>
            <a:endParaRPr lang="ru-RU" sz="1600" b="1" dirty="0" smtClean="0"/>
          </a:p>
          <a:p>
            <a:pPr algn="just"/>
            <a:r>
              <a:rPr lang="ru-RU" sz="1600" b="1" dirty="0" smtClean="0"/>
              <a:t>Твердые </a:t>
            </a:r>
            <a:r>
              <a:rPr lang="ru-RU" sz="1600" b="1" dirty="0"/>
              <a:t>(</a:t>
            </a:r>
            <a:r>
              <a:rPr lang="ru-RU" sz="1600" b="1" dirty="0" err="1"/>
              <a:t>непрокалываемые</a:t>
            </a:r>
            <a:r>
              <a:rPr lang="ru-RU" sz="1600" b="1" dirty="0"/>
              <a:t>) емкости закрываются крышками. </a:t>
            </a:r>
            <a:endParaRPr lang="ru-RU" sz="1600" b="1" dirty="0" smtClean="0"/>
          </a:p>
          <a:p>
            <a:pPr algn="just"/>
            <a:r>
              <a:rPr lang="ru-RU" sz="2800" b="1" u="sng" dirty="0" smtClean="0"/>
              <a:t>Перемещение </a:t>
            </a:r>
            <a:r>
              <a:rPr lang="ru-RU" sz="2800" b="1" u="sng" dirty="0"/>
              <a:t>отходов класса В за пределами подразделения в открытых емкостях не допускается.</a:t>
            </a:r>
          </a:p>
          <a:p>
            <a:pPr algn="just"/>
            <a:endParaRPr lang="ru-RU" sz="1600" b="1" dirty="0"/>
          </a:p>
          <a:p>
            <a:pPr algn="just"/>
            <a:r>
              <a:rPr lang="ru-RU" sz="1600" b="1" dirty="0"/>
              <a:t>4.25. При окончательной упаковке отходов класса В для удаления их из подразделения одноразовые емкости (пакеты, баки) с отходами класса В маркируются надписью "Отходы. Класс В" с нанесением названия организации, подразделения, даты и фамилии ответственного за сбор отходов лица.</a:t>
            </a:r>
          </a:p>
          <a:p>
            <a:pPr algn="just"/>
            <a:endParaRPr lang="ru-RU" sz="1600" b="1" dirty="0"/>
          </a:p>
          <a:p>
            <a:pPr algn="just"/>
            <a:r>
              <a:rPr lang="ru-RU" sz="1600" b="1" dirty="0"/>
              <a:t>4.26. Медицинские отходы класса В </a:t>
            </a:r>
            <a:r>
              <a:rPr lang="ru-RU" sz="1600" b="1" dirty="0" err="1"/>
              <a:t>в</a:t>
            </a:r>
            <a:r>
              <a:rPr lang="ru-RU" sz="1600" b="1" dirty="0"/>
              <a:t> закрытых одноразовых емкостях помещают в специальные контейнеры и хранят в помещении для временного хранения медицинских отходов.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979705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88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/>
              <a:t>Дезинфекция</a:t>
            </a:r>
            <a:endParaRPr lang="ru-RU" sz="4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212322"/>
            <a:ext cx="8784976" cy="4457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/>
              <a:t>✓ </a:t>
            </a:r>
            <a:r>
              <a:rPr lang="ru-RU" sz="2800" b="1" dirty="0" smtClean="0"/>
              <a:t>меры </a:t>
            </a:r>
            <a:r>
              <a:rPr lang="ru-RU" sz="2800" b="1" dirty="0"/>
              <a:t>гигиены, </a:t>
            </a:r>
          </a:p>
          <a:p>
            <a:r>
              <a:rPr lang="ru-RU" sz="2800" b="1" dirty="0"/>
              <a:t>✓ частое мытье рук с мылом или протирку их кожными антисептиками, </a:t>
            </a:r>
          </a:p>
          <a:p>
            <a:r>
              <a:rPr lang="ru-RU" sz="2800" b="1" dirty="0"/>
              <a:t>✓ регулярное проветривание помещений, </a:t>
            </a:r>
          </a:p>
          <a:p>
            <a:r>
              <a:rPr lang="ru-RU" sz="2800" b="1" dirty="0"/>
              <a:t>✓ проведение влажной уборки. </a:t>
            </a:r>
          </a:p>
          <a:p>
            <a:endParaRPr lang="ru-RU" sz="2000" b="1" dirty="0" smtClean="0"/>
          </a:p>
          <a:p>
            <a:r>
              <a:rPr lang="ru-RU" sz="2000" b="1" dirty="0"/>
              <a:t>▪ </a:t>
            </a:r>
            <a:r>
              <a:rPr lang="ru-RU" sz="2000" b="1" dirty="0" smtClean="0"/>
              <a:t>Текущая </a:t>
            </a:r>
            <a:r>
              <a:rPr lang="ru-RU" sz="2000" b="1" dirty="0"/>
              <a:t>(проводится силами сотрудников дезинфекционного</a:t>
            </a:r>
          </a:p>
          <a:p>
            <a:r>
              <a:rPr lang="ru-RU" sz="2000" b="1" dirty="0"/>
              <a:t>отделения больницы).</a:t>
            </a:r>
          </a:p>
          <a:p>
            <a:r>
              <a:rPr lang="ru-RU" sz="2000" b="1" dirty="0"/>
              <a:t>▪ Заключительная (проводится силами специализированной организации ).</a:t>
            </a:r>
          </a:p>
          <a:p>
            <a:r>
              <a:rPr lang="ru-RU" sz="2000" b="1" dirty="0"/>
              <a:t>▪ Обязательной является камерная обработка одежды и обуви пациента.</a:t>
            </a:r>
          </a:p>
          <a:p>
            <a:r>
              <a:rPr lang="ru-RU" sz="2000" b="1" dirty="0"/>
              <a:t>▪ Наружную поверхность влагонепроницаемых мешков (баков) перед выносом из инфекционной зоны орошают дезинфицирующими средствами.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052736"/>
            <a:ext cx="8856984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/>
              <a:t>Профилактическая дезинфекция начинается немедленно при возникновении угрозы заболевания и прекращаются через 5 дней после ликвидации угрозы заноса возбудителя</a:t>
            </a:r>
            <a:endParaRPr lang="ru-RU" sz="1600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3347864" y="1884557"/>
            <a:ext cx="2376264" cy="288032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532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88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Заключительная дезинфекция</a:t>
            </a:r>
            <a:endParaRPr lang="ru-RU" sz="4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212322"/>
            <a:ext cx="8784976" cy="26594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/>
              <a:t>Основными этапами заключительной дезинфекции в эпидемическом очаге являются:</a:t>
            </a:r>
          </a:p>
          <a:p>
            <a:r>
              <a:rPr lang="ru-RU" sz="1400" b="1"/>
              <a:t>• приготовление дезинфицирующих растворов;</a:t>
            </a:r>
          </a:p>
          <a:p>
            <a:r>
              <a:rPr lang="ru-RU" sz="1400" b="1"/>
              <a:t>• обработка дезраствором двери в комнату, где находился больной, пола в комнате</a:t>
            </a:r>
          </a:p>
          <a:p>
            <a:r>
              <a:rPr lang="ru-RU" sz="1400" b="1"/>
              <a:t>больного;</a:t>
            </a:r>
          </a:p>
          <a:p>
            <a:r>
              <a:rPr lang="ru-RU" sz="1400" b="1"/>
              <a:t>• обеззараживание нательного и постельного белья;</a:t>
            </a:r>
          </a:p>
          <a:p>
            <a:r>
              <a:rPr lang="ru-RU" sz="1400" b="1"/>
              <a:t>• обеззараживание остатков пищи больного;</a:t>
            </a:r>
          </a:p>
          <a:p>
            <a:r>
              <a:rPr lang="ru-RU" sz="1400" b="1"/>
              <a:t>• обеззараживание посуды для еды;</a:t>
            </a:r>
          </a:p>
          <a:p>
            <a:r>
              <a:rPr lang="ru-RU" sz="1400" b="1"/>
              <a:t>• обеззараживание выделений</a:t>
            </a:r>
          </a:p>
          <a:p>
            <a:r>
              <a:rPr lang="ru-RU" sz="1400" b="1"/>
              <a:t>• сбор вещей для камерной дезинфекции;</a:t>
            </a:r>
          </a:p>
          <a:p>
            <a:r>
              <a:rPr lang="ru-RU" sz="1400" b="1"/>
              <a:t>• обеззараживание стен, окон, мебели, пола;</a:t>
            </a:r>
          </a:p>
          <a:p>
            <a:r>
              <a:rPr lang="ru-RU" sz="1400" b="1"/>
              <a:t>• обеззараживание уборочного инвентаря, укладка спецодежды, мытье рук.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052736"/>
            <a:ext cx="8856984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проводится после изоляции, госпитализации, выздоровления или смерти больного, то</a:t>
            </a:r>
          </a:p>
          <a:p>
            <a:pPr algn="ctr"/>
            <a:r>
              <a:rPr lang="ru-RU" sz="1600" b="1" dirty="0"/>
              <a:t>есть после удаления источника инфекции, с целью освобождения </a:t>
            </a:r>
            <a:r>
              <a:rPr lang="ru-RU" sz="1600" b="1" dirty="0" err="1" smtClean="0"/>
              <a:t>эпидемическогоочага</a:t>
            </a:r>
            <a:r>
              <a:rPr lang="ru-RU" sz="1600" b="1" dirty="0" smtClean="0"/>
              <a:t> </a:t>
            </a:r>
            <a:r>
              <a:rPr lang="ru-RU" sz="1600" b="1" dirty="0"/>
              <a:t>от возбудителей.</a:t>
            </a:r>
            <a:endParaRPr lang="ru-RU" sz="1600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3347864" y="1884557"/>
            <a:ext cx="2376264" cy="288032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013176"/>
            <a:ext cx="8856984" cy="165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Очаг </a:t>
            </a:r>
            <a:r>
              <a:rPr lang="ru-RU" sz="2800" b="1" dirty="0" smtClean="0"/>
              <a:t>считается ликвидированным – после </a:t>
            </a:r>
            <a:r>
              <a:rPr lang="ru-RU" sz="2800" b="1" dirty="0"/>
              <a:t>выписки </a:t>
            </a:r>
            <a:r>
              <a:rPr lang="ru-RU" sz="2800" b="1" dirty="0" smtClean="0"/>
              <a:t>последнего больного </a:t>
            </a:r>
            <a:r>
              <a:rPr lang="ru-RU" sz="2800" b="1" dirty="0"/>
              <a:t>и контактных </a:t>
            </a:r>
            <a:r>
              <a:rPr lang="ru-RU" sz="2800" b="1" dirty="0" smtClean="0"/>
              <a:t>из стационара и проведения заключительной дезинфекции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8747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88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Алгоритм действий </a:t>
            </a:r>
            <a:r>
              <a:rPr lang="ru-RU" b="1" dirty="0" smtClean="0"/>
              <a:t>средних медицинских </a:t>
            </a:r>
            <a:r>
              <a:rPr lang="ru-RU" b="1" dirty="0"/>
              <a:t>работников при выявлении лиц,</a:t>
            </a:r>
          </a:p>
          <a:p>
            <a:pPr algn="ctr"/>
            <a:r>
              <a:rPr lang="ru-RU" b="1" dirty="0"/>
              <a:t>подозрительных на заболевание новой </a:t>
            </a:r>
            <a:r>
              <a:rPr lang="ru-RU" b="1" dirty="0" err="1"/>
              <a:t>коронавирусной</a:t>
            </a:r>
            <a:r>
              <a:rPr lang="ru-RU" b="1" dirty="0"/>
              <a:t> инфекцией </a:t>
            </a:r>
            <a:r>
              <a:rPr lang="ru-RU" dirty="0"/>
              <a:t>2</a:t>
            </a:r>
            <a:r>
              <a:rPr lang="ru-RU" b="1" dirty="0"/>
              <a:t>019-</a:t>
            </a:r>
          </a:p>
          <a:p>
            <a:pPr algn="ctr"/>
            <a:r>
              <a:rPr lang="en-US" b="1" dirty="0" err="1"/>
              <a:t>nCoV</a:t>
            </a:r>
            <a:r>
              <a:rPr lang="en-US" b="1" dirty="0"/>
              <a:t>, </a:t>
            </a:r>
            <a:r>
              <a:rPr lang="ru-RU" b="1" dirty="0"/>
              <a:t>в поликлинике.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065710"/>
            <a:ext cx="8856984" cy="47922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1.Надевает </a:t>
            </a:r>
            <a:r>
              <a:rPr lang="ru-RU" sz="1400" b="1" dirty="0"/>
              <a:t>на пациента медицинскую маску.</a:t>
            </a:r>
          </a:p>
          <a:p>
            <a:r>
              <a:rPr lang="ru-RU" sz="1400" b="1" dirty="0" smtClean="0"/>
              <a:t>2</a:t>
            </a:r>
            <a:r>
              <a:rPr lang="ru-RU" sz="1400" b="1" dirty="0"/>
              <a:t>. По телефону или через нарочного, не бывшего в контакте с больным, извещает главного врача</a:t>
            </a:r>
          </a:p>
          <a:p>
            <a:r>
              <a:rPr lang="ru-RU" sz="1400" b="1" dirty="0"/>
              <a:t>учреждения о выявленном больном</a:t>
            </a:r>
            <a:r>
              <a:rPr lang="ru-RU" sz="1400" b="1" dirty="0" smtClean="0"/>
              <a:t>.</a:t>
            </a:r>
          </a:p>
          <a:p>
            <a:r>
              <a:rPr lang="ru-RU" sz="1400" b="1" dirty="0" smtClean="0"/>
              <a:t>3</a:t>
            </a:r>
            <a:r>
              <a:rPr lang="ru-RU" sz="1400" b="1" dirty="0"/>
              <a:t>. Запрашивает защитную одежду, дезинфицирующие средства, средства экстренной профилактики.</a:t>
            </a:r>
          </a:p>
          <a:p>
            <a:r>
              <a:rPr lang="ru-RU" sz="1400" b="1" dirty="0" smtClean="0"/>
              <a:t>4</a:t>
            </a:r>
            <a:r>
              <a:rPr lang="ru-RU" sz="1400" b="1" dirty="0"/>
              <a:t>. Закрывает окна и двери. Отключает кондиционер и заклеивает вентиляционные отверстия. Прекращает</a:t>
            </a:r>
          </a:p>
          <a:p>
            <a:r>
              <a:rPr lang="ru-RU" sz="1400" b="1" dirty="0"/>
              <a:t>слив жидкостей в канализацию без предварительного обеззараживания.</a:t>
            </a:r>
          </a:p>
          <a:p>
            <a:r>
              <a:rPr lang="ru-RU" sz="1400" b="1" dirty="0" smtClean="0"/>
              <a:t>5</a:t>
            </a:r>
            <a:r>
              <a:rPr lang="ru-RU" sz="1400" b="1" dirty="0"/>
              <a:t>. При поступлении защитной одежды обрабатывает руки и открытые части тела </a:t>
            </a:r>
            <a:r>
              <a:rPr lang="ru-RU" sz="1400" b="1" dirty="0" smtClean="0"/>
              <a:t>70% </a:t>
            </a:r>
            <a:r>
              <a:rPr lang="ru-RU" sz="1400" b="1" dirty="0"/>
              <a:t>спиртом, надевает</a:t>
            </a:r>
          </a:p>
          <a:p>
            <a:r>
              <a:rPr lang="ru-RU" sz="1400" b="1" dirty="0"/>
              <a:t>респиратор, перчатки, противочумный халат, очки, оказывает помощь пациенту.</a:t>
            </a:r>
          </a:p>
          <a:p>
            <a:r>
              <a:rPr lang="ru-RU" sz="1400" b="1" dirty="0" smtClean="0"/>
              <a:t>6</a:t>
            </a:r>
            <a:r>
              <a:rPr lang="ru-RU" sz="1400" b="1" dirty="0"/>
              <a:t>. Лиц, сопровождающих пациента, изолирует в отдельном помещении.</a:t>
            </a:r>
          </a:p>
          <a:p>
            <a:r>
              <a:rPr lang="ru-RU" sz="1400" b="1" dirty="0" smtClean="0"/>
              <a:t>7</a:t>
            </a:r>
            <a:r>
              <a:rPr lang="ru-RU" sz="1400" b="1" dirty="0"/>
              <a:t>. Составляет список контактных с указанием их места жительства, номеров телефонов.</a:t>
            </a:r>
          </a:p>
          <a:p>
            <a:r>
              <a:rPr lang="ru-RU" sz="1400" b="1" dirty="0" smtClean="0"/>
              <a:t>8</a:t>
            </a:r>
            <a:r>
              <a:rPr lang="ru-RU" sz="1400" b="1" dirty="0"/>
              <a:t>. В помещении проводит текущую дезинфекцию, обеззараживает воздух </a:t>
            </a:r>
            <a:r>
              <a:rPr lang="ru-RU" sz="1400" b="1" dirty="0" smtClean="0"/>
              <a:t>ультрафиолетовым бактерицидным </a:t>
            </a:r>
            <a:r>
              <a:rPr lang="ru-RU" sz="1400" b="1" dirty="0"/>
              <a:t>облучателем закрытого типа.</a:t>
            </a:r>
          </a:p>
          <a:p>
            <a:r>
              <a:rPr lang="ru-RU" sz="1400" b="1" dirty="0" smtClean="0"/>
              <a:t>9</a:t>
            </a:r>
            <a:r>
              <a:rPr lang="ru-RU" sz="1400" b="1" dirty="0"/>
              <a:t>. Дожидается приезда инфекционной бригады станции скорой и неотложной медицинской помощи.</a:t>
            </a:r>
          </a:p>
          <a:p>
            <a:r>
              <a:rPr lang="ru-RU" sz="1400" b="1" dirty="0" smtClean="0"/>
              <a:t>10</a:t>
            </a:r>
            <a:r>
              <a:rPr lang="ru-RU" sz="1400" b="1" dirty="0"/>
              <a:t>. После госпитализации пациента покидает фильтр-бокс.</a:t>
            </a:r>
          </a:p>
          <a:p>
            <a:r>
              <a:rPr lang="ru-RU" sz="1400" b="1" dirty="0"/>
              <a:t>4.11. В заранее подготовленном помещении снимает очки, респиратор, медицинский халат, шапочку,</a:t>
            </a:r>
          </a:p>
          <a:p>
            <a:r>
              <a:rPr lang="ru-RU" sz="1400" b="1" dirty="0"/>
              <a:t>перчатки, помещает их в емкость для медицинских отходов , обрабатывает дезинфицирующим раствором обувь .</a:t>
            </a:r>
          </a:p>
          <a:p>
            <a:r>
              <a:rPr lang="ru-RU" sz="1400" b="1" dirty="0" smtClean="0"/>
              <a:t>12</a:t>
            </a:r>
            <a:r>
              <a:rPr lang="ru-RU" sz="1400" b="1" dirty="0"/>
              <a:t>. Обрабатывает открытые части тела кожным антисептиком. Рот и горло прополаскивает 70 % этиловым</a:t>
            </a:r>
          </a:p>
          <a:p>
            <a:r>
              <a:rPr lang="ru-RU" sz="1400" b="1" dirty="0"/>
              <a:t>спиртом, в нос и в глаза закапывают 2% раствор борной кислоты.</a:t>
            </a:r>
          </a:p>
          <a:p>
            <a:r>
              <a:rPr lang="ru-RU" sz="1400" b="1" dirty="0" smtClean="0"/>
              <a:t>13</a:t>
            </a:r>
            <a:r>
              <a:rPr lang="ru-RU" sz="1400" b="1" dirty="0"/>
              <a:t>. Полностью переодевается в запасной комплект одежды.</a:t>
            </a:r>
          </a:p>
          <a:p>
            <a:r>
              <a:rPr lang="ru-RU" sz="1400" b="1" dirty="0"/>
              <a:t>1</a:t>
            </a:r>
            <a:r>
              <a:rPr lang="ru-RU" sz="1400" b="1" dirty="0" smtClean="0"/>
              <a:t>4</a:t>
            </a:r>
            <a:r>
              <a:rPr lang="ru-RU" sz="1400" b="1" dirty="0"/>
              <a:t>. Направляется в изолятор для контактных. Перевозка осуществляется другой инфекционной бригадой</a:t>
            </a:r>
          </a:p>
          <a:p>
            <a:r>
              <a:rPr lang="ru-RU" sz="1400" b="1" dirty="0"/>
              <a:t>станции скорой и неотложной медицинской помощи.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052736"/>
            <a:ext cx="8856984" cy="6529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Пациент с клиническими </a:t>
            </a:r>
            <a:r>
              <a:rPr lang="ru-RU" sz="1400" b="1" dirty="0"/>
              <a:t>проявлениями острого респираторного вирусного </a:t>
            </a:r>
            <a:r>
              <a:rPr lang="ru-RU" sz="1400" b="1" dirty="0" smtClean="0"/>
              <a:t>заболевания с </a:t>
            </a:r>
            <a:r>
              <a:rPr lang="ru-RU" sz="1400" b="1" dirty="0"/>
              <a:t>характерными для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 </a:t>
            </a:r>
            <a:r>
              <a:rPr lang="ru-RU" sz="1400" b="1" dirty="0" smtClean="0"/>
              <a:t>симптомами и </a:t>
            </a:r>
            <a:r>
              <a:rPr lang="ru-RU" sz="1400" b="1" dirty="0"/>
              <a:t>данными эпидемиологического анамнеза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203848" y="1777678"/>
            <a:ext cx="2376264" cy="288032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94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Алгоритм действий </a:t>
            </a:r>
            <a:r>
              <a:rPr lang="ru-RU" b="1" dirty="0" smtClean="0"/>
              <a:t>старшей/главной медицинской сестры </a:t>
            </a:r>
            <a:r>
              <a:rPr lang="ru-RU" b="1" dirty="0"/>
              <a:t>поликлиники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530691"/>
            <a:ext cx="9144000" cy="5327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После получения информации о выявлении пациента, подозрительного на заболевание </a:t>
            </a:r>
            <a:r>
              <a:rPr lang="ru-RU" sz="1400" b="1" dirty="0" smtClean="0"/>
              <a:t>новой </a:t>
            </a:r>
            <a:r>
              <a:rPr lang="ru-RU" sz="1400" b="1" dirty="0" err="1" smtClean="0"/>
              <a:t>коронавирусной</a:t>
            </a:r>
            <a:r>
              <a:rPr lang="ru-RU" sz="1400" b="1" dirty="0" smtClean="0"/>
              <a:t> </a:t>
            </a:r>
            <a:r>
              <a:rPr lang="ru-RU" sz="1400" b="1" dirty="0"/>
              <a:t>инфекцией 2019-nCoV, </a:t>
            </a:r>
            <a:r>
              <a:rPr lang="ru-RU" sz="1400" b="1" dirty="0" err="1" smtClean="0"/>
              <a:t>главгая</a:t>
            </a:r>
            <a:r>
              <a:rPr lang="ru-RU" sz="1400" b="1" dirty="0" smtClean="0"/>
              <a:t>/старшая медицинская сестра поликлиники:</a:t>
            </a:r>
            <a:endParaRPr lang="ru-RU" sz="1400" b="1" dirty="0"/>
          </a:p>
          <a:p>
            <a:r>
              <a:rPr lang="ru-RU" sz="1400" b="1" dirty="0" smtClean="0"/>
              <a:t>1. </a:t>
            </a:r>
            <a:r>
              <a:rPr lang="ru-RU" sz="1400" b="1" dirty="0"/>
              <a:t>Направляет в фильтр-бокс защитную одежду, дезинфицирующие средства, средства </a:t>
            </a:r>
            <a:r>
              <a:rPr lang="ru-RU" sz="1400" b="1" dirty="0" smtClean="0"/>
              <a:t>экстренной профилактики</a:t>
            </a:r>
            <a:r>
              <a:rPr lang="ru-RU" sz="1400" b="1" dirty="0"/>
              <a:t>.</a:t>
            </a:r>
          </a:p>
          <a:p>
            <a:r>
              <a:rPr lang="ru-RU" sz="1400" b="1" dirty="0" smtClean="0"/>
              <a:t>2. </a:t>
            </a:r>
            <a:r>
              <a:rPr lang="ru-RU" sz="1400" b="1" dirty="0"/>
              <a:t>Выставляет посты на всех входах и выходах из поликлиники, внешние посты у въезда на </a:t>
            </a:r>
            <a:r>
              <a:rPr lang="ru-RU" sz="1400" b="1" dirty="0" smtClean="0"/>
              <a:t>территорию медицинского </a:t>
            </a:r>
            <a:r>
              <a:rPr lang="ru-RU" sz="1400" b="1" dirty="0"/>
              <a:t>учреждения.</a:t>
            </a:r>
          </a:p>
          <a:p>
            <a:r>
              <a:rPr lang="ru-RU" sz="1400" b="1" dirty="0"/>
              <a:t>3</a:t>
            </a:r>
            <a:r>
              <a:rPr lang="ru-RU" sz="1400" b="1" dirty="0" smtClean="0"/>
              <a:t>. </a:t>
            </a:r>
            <a:r>
              <a:rPr lang="ru-RU" sz="1400" b="1" dirty="0"/>
              <a:t>Вызывает инфекционную бригаду станции скорой и неотложной медицинской помощи.</a:t>
            </a:r>
          </a:p>
          <a:p>
            <a:r>
              <a:rPr lang="ru-RU" sz="1400" b="1" dirty="0" smtClean="0"/>
              <a:t>4. </a:t>
            </a:r>
            <a:r>
              <a:rPr lang="ru-RU" sz="1400" b="1" dirty="0"/>
              <a:t>Лиц, сопровождающих пациента, временно изолирует в отдельном помещении.</a:t>
            </a:r>
          </a:p>
          <a:p>
            <a:r>
              <a:rPr lang="ru-RU" sz="1400" b="1" dirty="0"/>
              <a:t>5</a:t>
            </a:r>
            <a:r>
              <a:rPr lang="ru-RU" sz="1400" b="1" dirty="0" smtClean="0"/>
              <a:t>. </a:t>
            </a:r>
            <a:r>
              <a:rPr lang="ru-RU" sz="1400" b="1" dirty="0"/>
              <a:t>Отключает вентиляцию в здании.</a:t>
            </a:r>
          </a:p>
          <a:p>
            <a:r>
              <a:rPr lang="ru-RU" sz="1400" b="1" dirty="0"/>
              <a:t>6</a:t>
            </a:r>
            <a:r>
              <a:rPr lang="ru-RU" sz="1400" b="1" dirty="0" smtClean="0"/>
              <a:t>. </a:t>
            </a:r>
            <a:r>
              <a:rPr lang="ru-RU" sz="1400" b="1" dirty="0"/>
              <a:t>Подготавливает помещение, в котором медицинский работник после выхода из фильтра-бокса </a:t>
            </a:r>
            <a:r>
              <a:rPr lang="ru-RU" sz="1400" b="1" dirty="0" smtClean="0"/>
              <a:t>снимет очки</a:t>
            </a:r>
            <a:r>
              <a:rPr lang="ru-RU" sz="1400" b="1" dirty="0"/>
              <a:t>, респиратор, защитную одежду и выполнит экстренную профилактику .</a:t>
            </a:r>
          </a:p>
          <a:p>
            <a:r>
              <a:rPr lang="ru-RU" sz="1400" b="1" dirty="0" smtClean="0"/>
              <a:t>7. </a:t>
            </a:r>
            <a:r>
              <a:rPr lang="ru-RU" sz="1400" b="1" dirty="0"/>
              <a:t>Организует проведение заключительной дезинфекции помещений фильтра -бокса и </a:t>
            </a:r>
            <a:r>
              <a:rPr lang="ru-RU" sz="1400" b="1" dirty="0" smtClean="0"/>
              <a:t>других помещений </a:t>
            </a:r>
            <a:r>
              <a:rPr lang="ru-RU" sz="1400" b="1" dirty="0"/>
              <a:t>поликлиники силами </a:t>
            </a:r>
            <a:r>
              <a:rPr lang="ru-RU" sz="1400" b="1" dirty="0" err="1" smtClean="0"/>
              <a:t>дезстанции</a:t>
            </a:r>
            <a:r>
              <a:rPr lang="ru-RU" sz="1400" b="1" dirty="0"/>
              <a:t>.</a:t>
            </a:r>
          </a:p>
          <a:p>
            <a:r>
              <a:rPr lang="ru-RU" sz="1400" b="1" dirty="0" smtClean="0"/>
              <a:t>8. Организует в  поликлинике соблюдение  строгого противоэпидемического режимы </a:t>
            </a:r>
            <a:r>
              <a:rPr lang="ru-RU" sz="1400" b="1" dirty="0"/>
              <a:t>с соблюдением </a:t>
            </a:r>
            <a:r>
              <a:rPr lang="ru-RU" sz="1400" b="1" dirty="0" smtClean="0"/>
              <a:t>режима проветривания</a:t>
            </a:r>
            <a:r>
              <a:rPr lang="ru-RU" sz="1400" b="1" dirty="0"/>
              <a:t>, текущей дезинфекции помещений, обеззараживания воздуха с использованием </a:t>
            </a:r>
            <a:r>
              <a:rPr lang="ru-RU" sz="1400" b="1" dirty="0" smtClean="0"/>
              <a:t>ультрафиолетовых облучателей</a:t>
            </a:r>
            <a:r>
              <a:rPr lang="ru-RU" sz="1400" b="1" dirty="0"/>
              <a:t>, масочного режима со сменой маски каждые 2 часа, гигиенической обработки рук.</a:t>
            </a:r>
          </a:p>
          <a:p>
            <a:r>
              <a:rPr lang="ru-RU" sz="1400" b="1" dirty="0"/>
              <a:t>9</a:t>
            </a:r>
            <a:r>
              <a:rPr lang="ru-RU" sz="1400" b="1" dirty="0" smtClean="0"/>
              <a:t>. Участвует в выявлении </a:t>
            </a:r>
            <a:r>
              <a:rPr lang="ru-RU" sz="1400" b="1" dirty="0"/>
              <a:t>лиц, бывших в контакте с пациентом, среди:</a:t>
            </a:r>
          </a:p>
          <a:p>
            <a:r>
              <a:rPr lang="ru-RU" sz="1400" b="1" dirty="0"/>
              <a:t>- посетителей, находившихся в поликлинике;</a:t>
            </a:r>
          </a:p>
          <a:p>
            <a:r>
              <a:rPr lang="ru-RU" sz="1400" b="1" dirty="0"/>
              <a:t>- медицинского и обслуживающего персонала (гардероб, регистратура, диагностические, </a:t>
            </a:r>
            <a:r>
              <a:rPr lang="ru-RU" sz="1400" b="1" dirty="0" smtClean="0"/>
              <a:t>смотровые кабинеты</a:t>
            </a:r>
            <a:r>
              <a:rPr lang="ru-RU" sz="1400" b="1" dirty="0"/>
              <a:t>);</a:t>
            </a:r>
          </a:p>
          <a:p>
            <a:r>
              <a:rPr lang="ru-RU" sz="1400" b="1" dirty="0"/>
              <a:t>- посетителей, находившихся в контакте с больным и покинувших учреждение к моменту </a:t>
            </a:r>
            <a:r>
              <a:rPr lang="ru-RU" sz="1400" b="1" dirty="0" smtClean="0"/>
              <a:t>выявления больного</a:t>
            </a:r>
            <a:r>
              <a:rPr lang="ru-RU" sz="1400" b="1" dirty="0"/>
              <a:t>;</a:t>
            </a:r>
          </a:p>
          <a:p>
            <a:r>
              <a:rPr lang="ru-RU" sz="1400" b="1" dirty="0"/>
              <a:t>- лиц по месту жительства больного, работы, учебы.</a:t>
            </a:r>
          </a:p>
          <a:p>
            <a:r>
              <a:rPr lang="ru-RU" sz="1400" b="1" dirty="0" smtClean="0"/>
              <a:t>10. </a:t>
            </a:r>
            <a:r>
              <a:rPr lang="ru-RU" sz="1400" b="1" dirty="0"/>
              <a:t>Составляет списки контактных с указанием ФИО, домашнего адреса, телефона.</a:t>
            </a:r>
          </a:p>
          <a:p>
            <a:r>
              <a:rPr lang="ru-RU" sz="1400" b="1" dirty="0" smtClean="0"/>
              <a:t>11. Организует </a:t>
            </a:r>
            <a:r>
              <a:rPr lang="ru-RU" sz="1400" b="1" dirty="0"/>
              <a:t>медицинское наблюдение за лицами, контактными с больным: ежедневный осмотр с</a:t>
            </a:r>
          </a:p>
          <a:p>
            <a:r>
              <a:rPr lang="ru-RU" sz="1400" b="1" dirty="0"/>
              <a:t>проведением термометрии 2 раза в день в течение 14 дней после последнего контакта с больным.</a:t>
            </a:r>
          </a:p>
          <a:p>
            <a:r>
              <a:rPr lang="ru-RU" sz="1400" b="1" dirty="0" smtClean="0"/>
              <a:t>12. </a:t>
            </a:r>
            <a:r>
              <a:rPr lang="ru-RU" sz="1400" b="1" dirty="0"/>
              <a:t>Организует утилизацию медицинских отходов.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97382"/>
            <a:ext cx="8856984" cy="6529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Пациент с клиническими </a:t>
            </a:r>
            <a:r>
              <a:rPr lang="ru-RU" sz="1400" b="1" dirty="0"/>
              <a:t>проявлениями острого респираторного вирусного </a:t>
            </a:r>
            <a:r>
              <a:rPr lang="ru-RU" sz="1400" b="1" dirty="0" smtClean="0"/>
              <a:t>заболевания с </a:t>
            </a:r>
            <a:r>
              <a:rPr lang="ru-RU" sz="1400" b="1" dirty="0"/>
              <a:t>характерными для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 </a:t>
            </a:r>
            <a:r>
              <a:rPr lang="ru-RU" sz="1400" b="1" dirty="0" smtClean="0"/>
              <a:t>симптомами и </a:t>
            </a:r>
            <a:r>
              <a:rPr lang="ru-RU" sz="1400" b="1" dirty="0"/>
              <a:t>данными эпидемиологического анамнеза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203848" y="1242659"/>
            <a:ext cx="2376264" cy="288032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9863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Алгоритм действий </a:t>
            </a:r>
            <a:r>
              <a:rPr lang="ru-RU" sz="1400" b="1" dirty="0" smtClean="0"/>
              <a:t> средних медицинских </a:t>
            </a:r>
            <a:r>
              <a:rPr lang="ru-RU" sz="1400" b="1" dirty="0"/>
              <a:t>работников при выявлении </a:t>
            </a:r>
            <a:r>
              <a:rPr lang="ru-RU" sz="1400" b="1" dirty="0" smtClean="0"/>
              <a:t>лиц, подозрительных </a:t>
            </a:r>
            <a:r>
              <a:rPr lang="ru-RU" sz="1400" b="1" dirty="0"/>
              <a:t>на заболевание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инфекцией </a:t>
            </a:r>
            <a:r>
              <a:rPr lang="ru-RU" sz="1400" b="1" dirty="0" smtClean="0"/>
              <a:t>2019- </a:t>
            </a:r>
            <a:r>
              <a:rPr lang="en-US" sz="1400" b="1" dirty="0" err="1" smtClean="0"/>
              <a:t>nCoV</a:t>
            </a:r>
            <a:r>
              <a:rPr lang="en-US" sz="1400" b="1" dirty="0"/>
              <a:t>, </a:t>
            </a:r>
            <a:r>
              <a:rPr lang="ru-RU" sz="1400" b="1" dirty="0"/>
              <a:t>НА ДОМУ.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530691"/>
            <a:ext cx="8856984" cy="521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/>
              <a:t>1</a:t>
            </a:r>
            <a:r>
              <a:rPr lang="ru-RU" sz="1400" b="1" dirty="0" smtClean="0"/>
              <a:t>. Патронаж пациентов средними медицинскими работниками  преимущественно оказывается </a:t>
            </a:r>
            <a:r>
              <a:rPr lang="ru-RU" sz="1400" b="1" dirty="0"/>
              <a:t>на дому.</a:t>
            </a:r>
          </a:p>
          <a:p>
            <a:r>
              <a:rPr lang="ru-RU" sz="1400" b="1" dirty="0" smtClean="0"/>
              <a:t>2. Медицинская сестра  до входа в квартиру надевает медицинскую маску.</a:t>
            </a:r>
            <a:endParaRPr lang="ru-RU" sz="1400" b="1" dirty="0"/>
          </a:p>
          <a:p>
            <a:r>
              <a:rPr lang="ru-RU" sz="1400" b="1" dirty="0" smtClean="0"/>
              <a:t>4. После входа в квартиру опрашивает </a:t>
            </a:r>
            <a:r>
              <a:rPr lang="ru-RU" sz="1400" b="1" dirty="0"/>
              <a:t>пациента на наличие жалоб, собирает эпидемиологический анамнез.</a:t>
            </a:r>
          </a:p>
          <a:p>
            <a:r>
              <a:rPr lang="ru-RU" sz="1400" b="1" dirty="0"/>
              <a:t>3.Если </a:t>
            </a:r>
            <a:r>
              <a:rPr lang="ru-RU" sz="1400" b="1" dirty="0" smtClean="0"/>
              <a:t>у пациента имеются клинические проявления </a:t>
            </a:r>
            <a:r>
              <a:rPr lang="ru-RU" sz="1400" b="1" dirty="0"/>
              <a:t>острого респираторного вирусного заболевания с характерными для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 симптомами и данными эпидемиологического </a:t>
            </a:r>
            <a:r>
              <a:rPr lang="ru-RU" sz="1400" b="1" dirty="0" smtClean="0"/>
              <a:t>анамнеза, </a:t>
            </a:r>
            <a:r>
              <a:rPr lang="ru-RU" sz="1400" b="1" dirty="0"/>
              <a:t>в этом </a:t>
            </a:r>
            <a:r>
              <a:rPr lang="ru-RU" sz="1400" b="1" dirty="0" smtClean="0"/>
              <a:t>случае медицинская сестра , </a:t>
            </a:r>
            <a:r>
              <a:rPr lang="ru-RU" sz="1400" b="1" dirty="0"/>
              <a:t>не выходя из квартиры:</a:t>
            </a:r>
          </a:p>
          <a:p>
            <a:r>
              <a:rPr lang="ru-RU" sz="1400" b="1" dirty="0" smtClean="0"/>
              <a:t>3.1</a:t>
            </a:r>
            <a:r>
              <a:rPr lang="ru-RU" sz="1400" b="1" dirty="0"/>
              <a:t>. Обрабатывает руки, открытые части тела кожным антисептиком, надевает </a:t>
            </a:r>
            <a:r>
              <a:rPr lang="ru-RU" sz="1400" b="1" dirty="0" smtClean="0"/>
              <a:t>респиратор, очки</a:t>
            </a:r>
            <a:r>
              <a:rPr lang="ru-RU" sz="1400" b="1" dirty="0"/>
              <a:t>, медицинскую шапочку, халат, перчатки.</a:t>
            </a:r>
          </a:p>
          <a:p>
            <a:r>
              <a:rPr lang="ru-RU" sz="1400" b="1" dirty="0" smtClean="0"/>
              <a:t>3.2</a:t>
            </a:r>
            <a:r>
              <a:rPr lang="ru-RU" sz="1400" b="1" dirty="0"/>
              <a:t>. Изолирует больного в отдельную комнату, надевает на него медицинскую маску.</a:t>
            </a:r>
          </a:p>
          <a:p>
            <a:r>
              <a:rPr lang="ru-RU" sz="1400" b="1" dirty="0" smtClean="0"/>
              <a:t>3.3</a:t>
            </a:r>
            <a:r>
              <a:rPr lang="ru-RU" sz="1400" b="1" dirty="0"/>
              <a:t>. О выявленном больном сообщает </a:t>
            </a:r>
            <a:r>
              <a:rPr lang="ru-RU" sz="1400" b="1" dirty="0" smtClean="0"/>
              <a:t>руководству поликлиники в соответствии с утвержденной схемой оповещения.</a:t>
            </a:r>
            <a:endParaRPr lang="ru-RU" sz="1400" b="1" dirty="0"/>
          </a:p>
          <a:p>
            <a:r>
              <a:rPr lang="ru-RU" sz="1400" b="1" dirty="0" smtClean="0"/>
              <a:t>3.4</a:t>
            </a:r>
            <a:r>
              <a:rPr lang="ru-RU" sz="1400" b="1" dirty="0"/>
              <a:t>. Вызывает </a:t>
            </a:r>
            <a:r>
              <a:rPr lang="ru-RU" sz="1400" b="1" dirty="0" smtClean="0"/>
              <a:t>инфекционную </a:t>
            </a:r>
            <a:r>
              <a:rPr lang="ru-RU" sz="1400" b="1" dirty="0"/>
              <a:t>бригаду скорой и неотложной медицинской помощи.</a:t>
            </a:r>
          </a:p>
          <a:p>
            <a:r>
              <a:rPr lang="ru-RU" sz="1400" b="1" dirty="0" smtClean="0"/>
              <a:t>3.5</a:t>
            </a:r>
            <a:r>
              <a:rPr lang="ru-RU" sz="1400" b="1" dirty="0"/>
              <a:t>. Дожидается приезда инфекционной бригады.</a:t>
            </a:r>
          </a:p>
          <a:p>
            <a:r>
              <a:rPr lang="ru-RU" sz="1400" b="1" dirty="0" smtClean="0"/>
              <a:t>3.6</a:t>
            </a:r>
            <a:r>
              <a:rPr lang="ru-RU" sz="1400" b="1" dirty="0"/>
              <a:t>. Составляет список контактных из ближнего и дальнего окружения с указанием их </a:t>
            </a:r>
            <a:r>
              <a:rPr lang="ru-RU" sz="1400" b="1" dirty="0" smtClean="0"/>
              <a:t>места жительства</a:t>
            </a:r>
            <a:r>
              <a:rPr lang="ru-RU" sz="1400" b="1" dirty="0"/>
              <a:t>, номеров телефонов.</a:t>
            </a:r>
          </a:p>
          <a:p>
            <a:r>
              <a:rPr lang="ru-RU" sz="1400" b="1" dirty="0" smtClean="0"/>
              <a:t>3.7</a:t>
            </a:r>
            <a:r>
              <a:rPr lang="ru-RU" sz="1400" b="1" dirty="0"/>
              <a:t>. </a:t>
            </a:r>
            <a:r>
              <a:rPr lang="ru-RU" sz="1400" b="1" dirty="0" smtClean="0"/>
              <a:t>Участвует в организации госпитализации </a:t>
            </a:r>
            <a:r>
              <a:rPr lang="ru-RU" sz="1400" b="1" dirty="0"/>
              <a:t>лиц из ближнего окружения в изолятор для контактных.</a:t>
            </a:r>
          </a:p>
          <a:p>
            <a:r>
              <a:rPr lang="ru-RU" sz="1400" b="1" dirty="0" smtClean="0"/>
              <a:t>3.8</a:t>
            </a:r>
            <a:r>
              <a:rPr lang="ru-RU" sz="1400" b="1" dirty="0"/>
              <a:t>. Снимает очки, респиратор, защитную одежду. Помещает в пакет для медицинских отходов.</a:t>
            </a:r>
          </a:p>
          <a:p>
            <a:r>
              <a:rPr lang="ru-RU" sz="1400" b="1" dirty="0" smtClean="0"/>
              <a:t>4.9</a:t>
            </a:r>
            <a:r>
              <a:rPr lang="ru-RU" sz="1400" b="1" dirty="0"/>
              <a:t>. Открытые части тела обрабатывает </a:t>
            </a:r>
            <a:r>
              <a:rPr lang="ru-RU" sz="1400" b="1" dirty="0" smtClean="0"/>
              <a:t>70% </a:t>
            </a:r>
            <a:r>
              <a:rPr lang="ru-RU" sz="1400" b="1" dirty="0"/>
              <a:t>этиловым спиртом. Рот и горло прополаскивает </a:t>
            </a:r>
            <a:r>
              <a:rPr lang="ru-RU" sz="1400" b="1" dirty="0" smtClean="0"/>
              <a:t>70% этиловым </a:t>
            </a:r>
            <a:r>
              <a:rPr lang="ru-RU" sz="1400" b="1" dirty="0"/>
              <a:t>спиртом, в нос и в глаза закапывает 2% раствор борной кислоты.</a:t>
            </a:r>
          </a:p>
          <a:p>
            <a:r>
              <a:rPr lang="ru-RU" sz="1400" b="1" dirty="0" smtClean="0"/>
              <a:t>4.10</a:t>
            </a:r>
            <a:r>
              <a:rPr lang="ru-RU" sz="1400" b="1" dirty="0"/>
              <a:t>. Направляется в изолятор для контактных.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97382"/>
            <a:ext cx="8856984" cy="6529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Пациент с клиническими </a:t>
            </a:r>
            <a:r>
              <a:rPr lang="ru-RU" sz="1400" b="1" dirty="0"/>
              <a:t>проявлениями острого респираторного вирусного </a:t>
            </a:r>
            <a:r>
              <a:rPr lang="ru-RU" sz="1400" b="1" dirty="0" smtClean="0"/>
              <a:t>заболевания с </a:t>
            </a:r>
            <a:r>
              <a:rPr lang="ru-RU" sz="1400" b="1" dirty="0"/>
              <a:t>характерными для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 </a:t>
            </a:r>
            <a:r>
              <a:rPr lang="ru-RU" sz="1400" b="1" dirty="0" smtClean="0"/>
              <a:t>симптомами и </a:t>
            </a:r>
            <a:r>
              <a:rPr lang="ru-RU" sz="1400" b="1" dirty="0"/>
              <a:t>данными эпидемиологического анамнеза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203848" y="1242659"/>
            <a:ext cx="2376264" cy="288032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4488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508" y="1290163"/>
            <a:ext cx="8856984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Руководителям среднего медицинского персонала медицинских </a:t>
            </a:r>
            <a:r>
              <a:rPr lang="ru-RU" b="1" dirty="0"/>
              <a:t>организаций обеспечить: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3508" y="1772815"/>
            <a:ext cx="8892988" cy="489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/>
              <a:t>1</a:t>
            </a:r>
            <a:r>
              <a:rPr lang="ru-RU" sz="1600" b="1" dirty="0"/>
              <a:t>. Наличие запаса расходных материалов для отбора проб для проведения лабораторных исследований, дезинфекционных средств и медицинских изделий, включая средства индивидуальной защиты (шапочка, противочумный (хирургический) халат, респиратор типа NIOSH-</a:t>
            </a:r>
            <a:r>
              <a:rPr lang="ru-RU" sz="1600" b="1" dirty="0" err="1"/>
              <a:t>certified</a:t>
            </a:r>
            <a:r>
              <a:rPr lang="ru-RU" sz="1600" b="1" dirty="0"/>
              <a:t> N 95, EU FFP2 или аналогичные), </a:t>
            </a:r>
            <a:r>
              <a:rPr lang="ru-RU" sz="1600" b="1" dirty="0" err="1"/>
              <a:t>пульсоксиметры</a:t>
            </a:r>
            <a:r>
              <a:rPr lang="ru-RU" sz="1600" b="1" dirty="0"/>
              <a:t>.</a:t>
            </a:r>
          </a:p>
          <a:p>
            <a:r>
              <a:rPr lang="ru-RU" sz="1600" b="1" dirty="0" smtClean="0"/>
              <a:t>2</a:t>
            </a:r>
            <a:r>
              <a:rPr lang="ru-RU" sz="1600" b="1" dirty="0"/>
              <a:t>. Информирование медицинских работников по вопросам профилактики, диагностики и лечения новой </a:t>
            </a:r>
            <a:r>
              <a:rPr lang="ru-RU" sz="1600" b="1" dirty="0" err="1"/>
              <a:t>коронавирусной</a:t>
            </a:r>
            <a:r>
              <a:rPr lang="ru-RU" sz="1600" b="1" dirty="0"/>
              <a:t> инфекции COVID-19, а также сбора эпидемиологического анамнеза.</a:t>
            </a:r>
          </a:p>
          <a:p>
            <a:r>
              <a:rPr lang="ru-RU" sz="1600" b="1" dirty="0"/>
              <a:t>3</a:t>
            </a:r>
            <a:r>
              <a:rPr lang="ru-RU" sz="1600" b="1" dirty="0" smtClean="0"/>
              <a:t>. </a:t>
            </a:r>
            <a:r>
              <a:rPr lang="ru-RU" sz="1600" b="1" dirty="0"/>
              <a:t>Проведение противоэпидемических мероприятий при выявлении подозрения на новую </a:t>
            </a:r>
            <a:r>
              <a:rPr lang="ru-RU" sz="1600" b="1" dirty="0" err="1"/>
              <a:t>коронавирусную</a:t>
            </a:r>
            <a:r>
              <a:rPr lang="ru-RU" sz="1600" b="1" dirty="0"/>
              <a:t> инфекцию COVID-19.</a:t>
            </a:r>
          </a:p>
          <a:p>
            <a:r>
              <a:rPr lang="ru-RU" sz="1600" b="1" dirty="0"/>
              <a:t>4</a:t>
            </a:r>
            <a:r>
              <a:rPr lang="ru-RU" sz="1600" b="1" dirty="0" smtClean="0"/>
              <a:t>. </a:t>
            </a:r>
            <a:r>
              <a:rPr lang="ru-RU" sz="1600" b="1" dirty="0"/>
              <a:t>Обеспечивают прием через приемно-смотровые боксы и (или) фильтр-боксы пациентов с признаками ОРВИ, а также схемы дальнейшей маршрутизации пациентов в медицинские организации, оказывающие медицинскую помощь в стационарных условиях.</a:t>
            </a:r>
          </a:p>
          <a:p>
            <a:r>
              <a:rPr lang="ru-RU" sz="1600" b="1" dirty="0"/>
              <a:t>5</a:t>
            </a:r>
            <a:r>
              <a:rPr lang="ru-RU" sz="1600" b="1" dirty="0" smtClean="0"/>
              <a:t>. </a:t>
            </a:r>
            <a:r>
              <a:rPr lang="ru-RU" sz="1600" b="1" dirty="0"/>
              <a:t>Соблюдение температурного режима, режима проветривания, текущей дезинфекции в медицинской организации, использование работниками медицинской организации средств индивидуальной защиты.</a:t>
            </a:r>
          </a:p>
          <a:p>
            <a:r>
              <a:rPr lang="ru-RU" sz="1600" b="1" dirty="0"/>
              <a:t>6</a:t>
            </a:r>
            <a:r>
              <a:rPr lang="ru-RU" sz="1600" b="1" dirty="0" smtClean="0"/>
              <a:t>. </a:t>
            </a:r>
            <a:r>
              <a:rPr lang="ru-RU" sz="1600" b="1" dirty="0"/>
              <a:t>Проведение обеззараживания воздуха и поверхностей в помещениях с использованием бактерицидных облучателей и (или) других устройств для обеззараживания воздуха и (или) поверхностей</a:t>
            </a:r>
            <a:r>
              <a:rPr lang="ru-RU" sz="1600" b="1" dirty="0" smtClean="0"/>
              <a:t>.</a:t>
            </a:r>
          </a:p>
          <a:p>
            <a:r>
              <a:rPr lang="ru-RU" sz="1600" b="1" dirty="0"/>
              <a:t>7</a:t>
            </a:r>
            <a:r>
              <a:rPr lang="ru-RU" sz="1600" b="1" dirty="0" smtClean="0"/>
              <a:t>. </a:t>
            </a:r>
            <a:r>
              <a:rPr lang="ru-RU" sz="1600" b="1" dirty="0"/>
              <a:t>Контроль концентрации дезинфицирующих средств в рабочих растворах.</a:t>
            </a:r>
          </a:p>
          <a:p>
            <a:endParaRPr lang="ru-RU" sz="1200" b="1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08" y="0"/>
            <a:ext cx="8856984" cy="10527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Приказ </a:t>
            </a:r>
            <a:r>
              <a:rPr lang="ru-RU" sz="1600" b="1" dirty="0"/>
              <a:t>Министерства </a:t>
            </a:r>
            <a:r>
              <a:rPr lang="ru-RU" sz="1600" b="1" dirty="0" smtClean="0"/>
              <a:t>здравоохранения Российской Федерации от </a:t>
            </a:r>
            <a:r>
              <a:rPr lang="ru-RU" sz="1600" b="1" dirty="0"/>
              <a:t>19 марта 2020 г. N </a:t>
            </a:r>
            <a:r>
              <a:rPr lang="ru-RU" sz="1600" b="1" dirty="0" smtClean="0"/>
              <a:t>198н «ВРЕМЕННЫЙ ПОРЯДОК</a:t>
            </a:r>
            <a:r>
              <a:rPr lang="ru-RU" sz="1600" b="1" dirty="0"/>
              <a:t> </a:t>
            </a:r>
            <a:r>
              <a:rPr lang="ru-RU" sz="1600" b="1" dirty="0" smtClean="0"/>
              <a:t>ОРГАНИЗАЦИИ </a:t>
            </a:r>
            <a:r>
              <a:rPr lang="ru-RU" sz="1600" b="1" dirty="0"/>
              <a:t>ОКАЗАНИЯ СКОРОЙ, В ТОМ ЧИСЛЕ </a:t>
            </a:r>
            <a:r>
              <a:rPr lang="ru-RU" sz="1600" b="1" dirty="0" smtClean="0"/>
              <a:t>СКОРОЙ</a:t>
            </a:r>
            <a:r>
              <a:rPr lang="ru-RU" sz="1600" b="1" dirty="0"/>
              <a:t> </a:t>
            </a:r>
            <a:r>
              <a:rPr lang="ru-RU" sz="1600" b="1" dirty="0" smtClean="0"/>
              <a:t>СПЕЦИАЛИЗИРОВАННОЙ</a:t>
            </a:r>
            <a:r>
              <a:rPr lang="ru-RU" sz="1600" b="1" dirty="0"/>
              <a:t>, МЕДИЦИНСКОЙ ПОМОЩИ В ЦЕЛЯХ </a:t>
            </a:r>
            <a:r>
              <a:rPr lang="ru-RU" sz="1600" b="1" dirty="0" smtClean="0"/>
              <a:t>РЕАЛИЗАЦИИ</a:t>
            </a:r>
            <a:r>
              <a:rPr lang="ru-RU" sz="1600" b="1" dirty="0"/>
              <a:t> </a:t>
            </a:r>
            <a:r>
              <a:rPr lang="ru-RU" sz="1600" b="1" dirty="0" smtClean="0"/>
              <a:t>МЕР </a:t>
            </a:r>
            <a:r>
              <a:rPr lang="ru-RU" sz="1600" b="1" dirty="0"/>
              <a:t>ПО ПРОФИЛАКТИКЕ И СНИЖЕНИЮ РИСКОВ </a:t>
            </a:r>
            <a:r>
              <a:rPr lang="ru-RU" sz="1600" b="1" dirty="0" smtClean="0"/>
              <a:t>РАСПРОСТРАНЕНИЯ</a:t>
            </a:r>
            <a:r>
              <a:rPr lang="ru-RU" sz="1600" b="1" dirty="0"/>
              <a:t> </a:t>
            </a:r>
            <a:r>
              <a:rPr lang="ru-RU" sz="1600" b="1" dirty="0" smtClean="0"/>
              <a:t>НОВОЙ </a:t>
            </a:r>
            <a:r>
              <a:rPr lang="ru-RU" sz="1600" b="1" dirty="0"/>
              <a:t>КОРОНАВИРУСНОЙ ИНФЕКЦИИ </a:t>
            </a:r>
            <a:r>
              <a:rPr lang="ru-RU" sz="1600" b="1" dirty="0" smtClean="0"/>
              <a:t>COVID-19»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052736"/>
            <a:ext cx="2584928" cy="2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2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74638"/>
            <a:ext cx="8435280" cy="17862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При комнатной температуре и относительной влажности 65% COVID-19 может существовать: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276872"/>
            <a:ext cx="8507288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mtClean="0"/>
          </a:p>
          <a:p>
            <a:r>
              <a:rPr lang="ru-RU" sz="3200" b="1" smtClean="0"/>
              <a:t>на внешней стороне маски — </a:t>
            </a:r>
            <a:r>
              <a:rPr lang="ru-RU" sz="3200" b="1" smtClean="0">
                <a:solidFill>
                  <a:srgbClr val="FFFF00"/>
                </a:solidFill>
              </a:rPr>
              <a:t>не менее двух недель;</a:t>
            </a:r>
          </a:p>
          <a:p>
            <a:r>
              <a:rPr lang="ru-RU" sz="3200" b="1" smtClean="0"/>
              <a:t>на нержавеющей стали и пластмассе — </a:t>
            </a:r>
            <a:r>
              <a:rPr lang="ru-RU" sz="3200" b="1" smtClean="0">
                <a:solidFill>
                  <a:srgbClr val="FFFF00"/>
                </a:solidFill>
              </a:rPr>
              <a:t>меньше недели</a:t>
            </a:r>
            <a:r>
              <a:rPr lang="ru-RU" sz="3200" b="1" smtClean="0"/>
              <a:t>;</a:t>
            </a:r>
          </a:p>
          <a:p>
            <a:r>
              <a:rPr lang="ru-RU" sz="3200" b="1" smtClean="0"/>
              <a:t>на стекле </a:t>
            </a:r>
            <a:r>
              <a:rPr lang="ru-RU" sz="3200" b="1" smtClean="0">
                <a:solidFill>
                  <a:srgbClr val="FFFF00"/>
                </a:solidFill>
              </a:rPr>
              <a:t>— меньше четырех дней</a:t>
            </a:r>
            <a:r>
              <a:rPr lang="ru-RU" sz="3200" b="1" smtClean="0"/>
              <a:t>;</a:t>
            </a:r>
          </a:p>
          <a:p>
            <a:r>
              <a:rPr lang="ru-RU" sz="3200" b="1" smtClean="0"/>
              <a:t>на дереве и тканях — </a:t>
            </a:r>
            <a:r>
              <a:rPr lang="ru-RU" sz="3200" b="1" smtClean="0">
                <a:solidFill>
                  <a:srgbClr val="FFFF00"/>
                </a:solidFill>
              </a:rPr>
              <a:t>менее двух дней;</a:t>
            </a:r>
          </a:p>
          <a:p>
            <a:r>
              <a:rPr lang="ru-RU" sz="3200" b="1" smtClean="0"/>
              <a:t>на бумаге — </a:t>
            </a:r>
            <a:r>
              <a:rPr lang="ru-RU" sz="3200" b="1" smtClean="0">
                <a:solidFill>
                  <a:srgbClr val="FFFF00"/>
                </a:solidFill>
              </a:rPr>
              <a:t>менее трех часов.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2672" y="6322715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Источник: </a:t>
            </a:r>
            <a:r>
              <a:rPr lang="en-US" dirty="0"/>
              <a:t>https://doi.org/10.1101/2020.03.15.20036673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6920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508" y="1290163"/>
            <a:ext cx="8856984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Руководителям среднего медицинского персонала медицинских </a:t>
            </a:r>
            <a:r>
              <a:rPr lang="ru-RU" b="1" dirty="0"/>
              <a:t>организаций обеспечить: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3508" y="1772815"/>
            <a:ext cx="8892988" cy="48245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/>
              <a:t>8</a:t>
            </a:r>
            <a:r>
              <a:rPr lang="ru-RU" sz="1600" b="1" dirty="0"/>
              <a:t>. Увеличение кратности дезинфекционных обработок помещений медицинских организаций.</a:t>
            </a:r>
          </a:p>
          <a:p>
            <a:r>
              <a:rPr lang="ru-RU" sz="1600" b="1" dirty="0"/>
              <a:t>9. Передачу биологического материала от пациентов (мазки из </a:t>
            </a:r>
            <a:r>
              <a:rPr lang="ru-RU" sz="1600" b="1" dirty="0" err="1"/>
              <a:t>носо</a:t>
            </a:r>
            <a:r>
              <a:rPr lang="ru-RU" sz="1600" b="1" dirty="0"/>
              <a:t>- и ротоглотки) при подозрении на новую </a:t>
            </a:r>
            <a:r>
              <a:rPr lang="ru-RU" sz="1600" b="1" dirty="0" err="1"/>
              <a:t>коронавирусную</a:t>
            </a:r>
            <a:r>
              <a:rPr lang="ru-RU" sz="1600" b="1" dirty="0"/>
              <a:t> инфекцию COVID-19 в лаборатории медицинских организаций, имеющих эпидемиологическое заключение на работу с III и IV группами патогенности, с оформлением Акта приема-передачи.</a:t>
            </a:r>
          </a:p>
          <a:p>
            <a:r>
              <a:rPr lang="ru-RU" sz="1600" b="1" dirty="0" smtClean="0"/>
              <a:t>9. </a:t>
            </a:r>
            <a:r>
              <a:rPr lang="ru-RU" sz="1600" b="1" dirty="0"/>
              <a:t>Оказание медицинской помощи пациентам с ОРВИ в амбулаторных условиях, преимущественно на дому.</a:t>
            </a:r>
          </a:p>
          <a:p>
            <a:r>
              <a:rPr lang="ru-RU" sz="1600" b="1" dirty="0" smtClean="0"/>
              <a:t>10. </a:t>
            </a:r>
            <a:r>
              <a:rPr lang="ru-RU" sz="1600" b="1" dirty="0"/>
              <a:t>Актуализацию сведений о лицах в возрасте старше 60 лет, а также лицах, страдающих хроническими заболеваниями бронхолегочной, сердечно-сосудистой и эндокринной систем, беременных женщинах, проживающих на территории обслуживания медицинской организации.</a:t>
            </a:r>
          </a:p>
          <a:p>
            <a:r>
              <a:rPr lang="ru-RU" sz="1600" b="1" dirty="0" smtClean="0"/>
              <a:t>11. </a:t>
            </a:r>
            <a:r>
              <a:rPr lang="ru-RU" sz="1600" b="1" dirty="0"/>
              <a:t>Возможность дистанционной выписки лекарственных препаратов, доставки их на дом.</a:t>
            </a:r>
          </a:p>
          <a:p>
            <a:r>
              <a:rPr lang="ru-RU" sz="1600" b="1" dirty="0" smtClean="0"/>
              <a:t>12. </a:t>
            </a:r>
            <a:r>
              <a:rPr lang="ru-RU" sz="1600" b="1" dirty="0"/>
              <a:t>Медицинское наблюдение (ежедневная термометрия, опрос гражданина медицинским работником, в том числе по телефону, на предмет наличия симптомов ОРВИ) граждан, вернувшихся из стран, в которых зарегистрированы случаи новой </a:t>
            </a:r>
            <a:r>
              <a:rPr lang="ru-RU" sz="1600" b="1" dirty="0" err="1"/>
              <a:t>коронавирусной</a:t>
            </a:r>
            <a:r>
              <a:rPr lang="ru-RU" sz="1600" b="1" dirty="0"/>
              <a:t> инфекции COVID-19, на период не менее 14 календарных дней с момента их возвращения, а также проживающих совместно с ними лиц. Передача сводной статистической информации о результатах медицинского наблюдения в территориальное управление </a:t>
            </a:r>
            <a:r>
              <a:rPr lang="ru-RU" sz="1600" b="1" dirty="0" err="1"/>
              <a:t>Роспотребнадзора</a:t>
            </a:r>
            <a:r>
              <a:rPr lang="ru-RU" sz="1600" b="1" dirty="0"/>
              <a:t>.</a:t>
            </a:r>
          </a:p>
          <a:p>
            <a:endParaRPr lang="ru-RU" sz="1600" b="1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08" y="0"/>
            <a:ext cx="8856984" cy="10527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Приказ </a:t>
            </a:r>
            <a:r>
              <a:rPr lang="ru-RU" sz="1600" b="1" dirty="0"/>
              <a:t>Министерства </a:t>
            </a:r>
            <a:r>
              <a:rPr lang="ru-RU" sz="1600" b="1" dirty="0" smtClean="0"/>
              <a:t>здравоохранения Российской Федерации от </a:t>
            </a:r>
            <a:r>
              <a:rPr lang="ru-RU" sz="1600" b="1" dirty="0"/>
              <a:t>19 марта 2020 г. N </a:t>
            </a:r>
            <a:r>
              <a:rPr lang="ru-RU" sz="1600" b="1" dirty="0" smtClean="0"/>
              <a:t>198н «ВРЕМЕННЫЙ ПОРЯДОК</a:t>
            </a:r>
            <a:r>
              <a:rPr lang="ru-RU" sz="1600" b="1" dirty="0"/>
              <a:t> </a:t>
            </a:r>
            <a:r>
              <a:rPr lang="ru-RU" sz="1600" b="1" dirty="0" smtClean="0"/>
              <a:t>ОРГАНИЗАЦИИ </a:t>
            </a:r>
            <a:r>
              <a:rPr lang="ru-RU" sz="1600" b="1" dirty="0"/>
              <a:t>ОКАЗАНИЯ СКОРОЙ, В ТОМ ЧИСЛЕ </a:t>
            </a:r>
            <a:r>
              <a:rPr lang="ru-RU" sz="1600" b="1" dirty="0" smtClean="0"/>
              <a:t>СКОРОЙ</a:t>
            </a:r>
            <a:r>
              <a:rPr lang="ru-RU" sz="1600" b="1" dirty="0"/>
              <a:t> </a:t>
            </a:r>
            <a:r>
              <a:rPr lang="ru-RU" sz="1600" b="1" dirty="0" smtClean="0"/>
              <a:t>СПЕЦИАЛИЗИРОВАННОЙ</a:t>
            </a:r>
            <a:r>
              <a:rPr lang="ru-RU" sz="1600" b="1" dirty="0"/>
              <a:t>, МЕДИЦИНСКОЙ ПОМОЩИ В ЦЕЛЯХ </a:t>
            </a:r>
            <a:r>
              <a:rPr lang="ru-RU" sz="1600" b="1" dirty="0" smtClean="0"/>
              <a:t>РЕАЛИЗАЦИИ</a:t>
            </a:r>
            <a:r>
              <a:rPr lang="ru-RU" sz="1600" b="1" dirty="0"/>
              <a:t> </a:t>
            </a:r>
            <a:r>
              <a:rPr lang="ru-RU" sz="1600" b="1" dirty="0" smtClean="0"/>
              <a:t>МЕР </a:t>
            </a:r>
            <a:r>
              <a:rPr lang="ru-RU" sz="1600" b="1" dirty="0"/>
              <a:t>ПО ПРОФИЛАКТИКЕ И СНИЖЕНИЮ РИСКОВ </a:t>
            </a:r>
            <a:r>
              <a:rPr lang="ru-RU" sz="1600" b="1" dirty="0" smtClean="0"/>
              <a:t>РАСПРОСТРАНЕНИЯ</a:t>
            </a:r>
            <a:r>
              <a:rPr lang="ru-RU" sz="1600" b="1" dirty="0"/>
              <a:t> </a:t>
            </a:r>
            <a:r>
              <a:rPr lang="ru-RU" sz="1600" b="1" dirty="0" smtClean="0"/>
              <a:t>НОВОЙ </a:t>
            </a:r>
            <a:r>
              <a:rPr lang="ru-RU" sz="1600" b="1" dirty="0"/>
              <a:t>КОРОНАВИРУСНОЙ ИНФЕКЦИИ </a:t>
            </a:r>
            <a:r>
              <a:rPr lang="ru-RU" sz="1600" b="1" dirty="0" smtClean="0"/>
              <a:t>COVID-19»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052736"/>
            <a:ext cx="2584928" cy="2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555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88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Мероприятия по недопущению распространения COVID-19 в</a:t>
            </a:r>
          </a:p>
          <a:p>
            <a:pPr algn="ctr"/>
            <a:r>
              <a:rPr lang="ru-RU" sz="2400" b="1" dirty="0"/>
              <a:t>медицинской организации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420888"/>
            <a:ext cx="8856984" cy="1194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Медицинский работник, не выходя из помещения, в котором выявлен</a:t>
            </a:r>
          </a:p>
          <a:p>
            <a:pPr algn="ctr"/>
            <a:r>
              <a:rPr lang="ru-RU" sz="1600" b="1" dirty="0"/>
              <a:t>пациент, с использованием имеющихся средств связи извещает руководителя</a:t>
            </a:r>
          </a:p>
          <a:p>
            <a:pPr algn="ctr"/>
            <a:r>
              <a:rPr lang="ru-RU" sz="1600" b="1" dirty="0"/>
              <a:t>медицинской организации о выявленном пациенте и его состоянии для</a:t>
            </a:r>
          </a:p>
          <a:p>
            <a:pPr algn="ctr"/>
            <a:r>
              <a:rPr lang="ru-RU" sz="1600" b="1" dirty="0"/>
              <a:t>решения вопроса об его изоляции по месту его выявления (бокс приемного</a:t>
            </a:r>
          </a:p>
          <a:p>
            <a:pPr algn="ctr"/>
            <a:r>
              <a:rPr lang="ru-RU" sz="1600" b="1" dirty="0"/>
              <a:t>отделения) до его госпитализации в специализированный </a:t>
            </a:r>
            <a:r>
              <a:rPr lang="ru-RU" sz="1600" b="1" dirty="0" smtClean="0"/>
              <a:t>инфекционный стационар</a:t>
            </a:r>
            <a:r>
              <a:rPr lang="ru-RU" sz="1600" b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24744"/>
            <a:ext cx="8856984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Пациент с клиническими </a:t>
            </a:r>
            <a:r>
              <a:rPr lang="ru-RU" dirty="0"/>
              <a:t>проявлениями острого респираторного вирусного </a:t>
            </a:r>
            <a:r>
              <a:rPr lang="ru-RU" dirty="0" smtClean="0"/>
              <a:t>заболевания с </a:t>
            </a:r>
            <a:r>
              <a:rPr lang="ru-RU" dirty="0"/>
              <a:t>характерными для новой </a:t>
            </a:r>
            <a:r>
              <a:rPr lang="ru-RU" dirty="0" err="1"/>
              <a:t>коронавирусной</a:t>
            </a:r>
            <a:r>
              <a:rPr lang="ru-RU" dirty="0"/>
              <a:t> инфекции COVID-19 </a:t>
            </a:r>
            <a:r>
              <a:rPr lang="ru-RU" dirty="0" smtClean="0"/>
              <a:t>симптомами и </a:t>
            </a:r>
            <a:r>
              <a:rPr lang="ru-RU" dirty="0"/>
              <a:t>данными эпидемиологического анамнеза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413053" y="2097497"/>
            <a:ext cx="2376264" cy="288032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8240" y="3916045"/>
            <a:ext cx="8856984" cy="601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Схема оповещения . Главный врач, дежурный администратор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611" y="3628013"/>
            <a:ext cx="2572735" cy="2880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9512" y="4784316"/>
            <a:ext cx="8856984" cy="6012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Наблюдение </a:t>
            </a:r>
            <a:r>
              <a:rPr lang="ru-RU" sz="1600" b="1" dirty="0"/>
              <a:t>пациента до приезда и передачи его</a:t>
            </a:r>
          </a:p>
          <a:p>
            <a:pPr algn="ctr"/>
            <a:r>
              <a:rPr lang="ru-RU" sz="1600" b="1" dirty="0"/>
              <a:t>специализированной выездной бригаде скорой медицинской помощи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10" y="4529320"/>
            <a:ext cx="2572735" cy="24949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8240" y="5661248"/>
            <a:ext cx="883825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После медицинской эвакуации пациента медицинский работник, выявивший пациента, снимает СИЗ, помещает их в бачок с дезинфицирующим раствором, обрабатывает дезинфицирующим раствором обувь и руки, полностью переодевается в запасной комплект одежды. Открытые части тела обрабатываются кожным антисептиком. Рот и горло прополаскивают 70% этиловым спиртом, в нос и в глаза закапывают 2% раствор борной кислоты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5402629"/>
            <a:ext cx="2572735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005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790" y="5823092"/>
            <a:ext cx="8928992" cy="8462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Медицинский работник должен использовать СИЗ (</a:t>
            </a:r>
            <a:r>
              <a:rPr lang="ru-RU" sz="1400" b="1" dirty="0" smtClean="0"/>
              <a:t>шапочка, противочумный </a:t>
            </a:r>
            <a:r>
              <a:rPr lang="ru-RU" sz="1400" b="1" dirty="0"/>
              <a:t>(хирургический) халат, респиратор типа NIOSH-</a:t>
            </a:r>
            <a:r>
              <a:rPr lang="ru-RU" sz="1400" b="1" dirty="0" err="1"/>
              <a:t>certified</a:t>
            </a:r>
            <a:r>
              <a:rPr lang="ru-RU" sz="1400" b="1" dirty="0"/>
              <a:t> №</a:t>
            </a:r>
            <a:r>
              <a:rPr lang="ru-RU" sz="1400" b="1" dirty="0" smtClean="0"/>
              <a:t>95 или </a:t>
            </a:r>
            <a:r>
              <a:rPr lang="ru-RU" sz="1400" b="1" dirty="0"/>
              <a:t>FFP3), предварительно обработав руки и открытые части тела</a:t>
            </a:r>
          </a:p>
          <a:p>
            <a:pPr algn="ctr"/>
            <a:r>
              <a:rPr lang="ru-RU" sz="1400" b="1" dirty="0"/>
              <a:t>дезинфицирующими средствам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400" b="1" dirty="0"/>
              <a:t>Алгоритм действий </a:t>
            </a:r>
            <a:r>
              <a:rPr lang="ru-RU" sz="1400" b="1" dirty="0" smtClean="0"/>
              <a:t>среднего медицинского </a:t>
            </a:r>
            <a:r>
              <a:rPr lang="ru-RU" sz="1400" b="1" dirty="0"/>
              <a:t>персонала при выявлении больного,</a:t>
            </a:r>
            <a:br>
              <a:rPr lang="ru-RU" sz="1400" b="1" dirty="0"/>
            </a:br>
            <a:r>
              <a:rPr lang="ru-RU" sz="1400" b="1" dirty="0"/>
              <a:t>подозрительного на заболевание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</a:t>
            </a:r>
            <a:r>
              <a:rPr lang="ru-RU" sz="1400" b="1" dirty="0" smtClean="0"/>
              <a:t>инфекцией в условиях приемного отделения 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00808"/>
            <a:ext cx="8856984" cy="3960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1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Надевает на пациента медицинскую маску.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 телефону или через нарочного, не бывшего в контакте с больным, извещает </a:t>
            </a:r>
            <a:r>
              <a:rPr lang="ru-RU" sz="1200" b="1" dirty="0" smtClean="0"/>
              <a:t>в соответствии с утвержденной схемой оповещения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 выявленном больном.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Запрашивает защитную одежду, дезинфицирующие средства, средства экстренной профилактики.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Закрывает окна и двери. Отключает кондиционер и заклеивает вентиляционные отверстия. Прекращает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слив жидкостей в канализацию без предварительного обеззараживания.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 поступлении защитной одежды обрабатывает руки и открытые части тела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спиртом, надевает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респиратор, перчатки, противочумный халат, очки, оказывает помощь пациенту.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Лиц, сопровождающих пациента, изолирует в отдельном помещении.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Составляет список контактных с указанием их места жительства, номеров телефонов.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В помещении проводит текущую дезинфекцию, обеззараживает воздух ультрафиолетовым бактерицидным облучателем закрытого типа.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Дожидается приезда инфекционной бригады станции скорой и неотложной медицинской помощи.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После госпитализации пациента покидает фильтр-бокс.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В заранее подготовленном помещении снимает очки, респиратор, медицинский халат, шапочку, перчатки, помещает их в емкость для медицинских отходов класс В , обрабатывает дезинфицирующим раствором обувь 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Обрабатывает открытые части тела кожным антисептиком. Рот и горло прополаскивает 70 % этиловым спиртом, в нос и в глаза закапывают 2% раствор борной кислоты.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Полностью переодевается в запасной комплект одежды.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Сдает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(мазок из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 ротоглотки).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15.За ним  устанавливают медицинское наблюдение как за контактным.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1" y="692696"/>
            <a:ext cx="8980186" cy="774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466955"/>
            <a:ext cx="2584928" cy="2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113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Алгоритм действий </a:t>
            </a:r>
            <a:r>
              <a:rPr lang="ru-RU" b="1" dirty="0" smtClean="0"/>
              <a:t>старшей/главной медицинской сестры стационара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63369"/>
            <a:ext cx="8856984" cy="54946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После получения информации о выявлении пациента, подозрительного на заболевание </a:t>
            </a:r>
            <a:r>
              <a:rPr lang="ru-RU" sz="1200" b="1" dirty="0" smtClean="0"/>
              <a:t>новой </a:t>
            </a:r>
            <a:r>
              <a:rPr lang="ru-RU" sz="1200" b="1" dirty="0" err="1" smtClean="0"/>
              <a:t>коронавирусной</a:t>
            </a:r>
            <a:r>
              <a:rPr lang="ru-RU" sz="1200" b="1" dirty="0" smtClean="0"/>
              <a:t> </a:t>
            </a:r>
            <a:r>
              <a:rPr lang="ru-RU" sz="1200" b="1" dirty="0"/>
              <a:t>инфекцией 2019-nCoV, </a:t>
            </a:r>
            <a:r>
              <a:rPr lang="ru-RU" sz="1200" b="1" dirty="0" smtClean="0"/>
              <a:t>главная/старшая медицинская сестра стационара:</a:t>
            </a:r>
            <a:endParaRPr lang="ru-RU" sz="1200" b="1" dirty="0"/>
          </a:p>
          <a:p>
            <a:r>
              <a:rPr lang="ru-RU" sz="1200" b="1" dirty="0"/>
              <a:t>1</a:t>
            </a:r>
            <a:r>
              <a:rPr lang="ru-RU" sz="1200" b="1" dirty="0" smtClean="0"/>
              <a:t>. </a:t>
            </a:r>
            <a:r>
              <a:rPr lang="ru-RU" sz="1200" b="1" dirty="0"/>
              <a:t>Направляет в приемное отделение защитную одежду, дезинфицирующие средства, </a:t>
            </a:r>
            <a:r>
              <a:rPr lang="ru-RU" sz="1200" b="1" dirty="0" smtClean="0"/>
              <a:t>средства экстренной </a:t>
            </a:r>
            <a:r>
              <a:rPr lang="ru-RU" sz="1200" b="1" dirty="0"/>
              <a:t>профилактики.</a:t>
            </a:r>
          </a:p>
          <a:p>
            <a:r>
              <a:rPr lang="ru-RU" sz="1200" b="1" dirty="0"/>
              <a:t>2</a:t>
            </a:r>
            <a:r>
              <a:rPr lang="ru-RU" sz="1200" b="1" dirty="0" smtClean="0"/>
              <a:t>. Организует мероприятия по  прекращению </a:t>
            </a:r>
            <a:r>
              <a:rPr lang="ru-RU" sz="1200" b="1" dirty="0"/>
              <a:t>приема (выписки больных, выдачи трупов, </a:t>
            </a:r>
            <a:r>
              <a:rPr lang="ru-RU" sz="1200" b="1" dirty="0" smtClean="0"/>
              <a:t>посещения больных </a:t>
            </a:r>
            <a:r>
              <a:rPr lang="ru-RU" sz="1200" b="1" dirty="0"/>
              <a:t>родственниками и другими лицами). Запрещает вход в медицинское учреждение и выход из </a:t>
            </a:r>
            <a:r>
              <a:rPr lang="ru-RU" sz="1200" b="1" dirty="0" smtClean="0"/>
              <a:t>него.</a:t>
            </a:r>
          </a:p>
          <a:p>
            <a:r>
              <a:rPr lang="ru-RU" sz="1200" b="1" dirty="0" smtClean="0"/>
              <a:t>3. Прекращает </a:t>
            </a:r>
            <a:r>
              <a:rPr lang="ru-RU" sz="1200" b="1" dirty="0"/>
              <a:t>сообщение между этажами.</a:t>
            </a:r>
          </a:p>
          <a:p>
            <a:r>
              <a:rPr lang="ru-RU" sz="1200" b="1" dirty="0"/>
              <a:t>4. Выставляет посты у помещения, где находится пациент, у входных дверей </a:t>
            </a:r>
            <a:r>
              <a:rPr lang="ru-RU" sz="1200" b="1" dirty="0" smtClean="0"/>
              <a:t>медицинского учреждения </a:t>
            </a:r>
            <a:r>
              <a:rPr lang="ru-RU" sz="1200" b="1" dirty="0"/>
              <a:t>и на этажах, внешние посты у въезда на территорию.</a:t>
            </a:r>
          </a:p>
          <a:p>
            <a:r>
              <a:rPr lang="ru-RU" sz="1200" b="1" dirty="0"/>
              <a:t>5. Запрещает перемещение пациентов внутри отделений, вынос вещей, передачу </a:t>
            </a:r>
            <a:r>
              <a:rPr lang="ru-RU" sz="1200" b="1" dirty="0" smtClean="0"/>
              <a:t>историй болезни </a:t>
            </a:r>
            <a:r>
              <a:rPr lang="ru-RU" sz="1200" b="1" dirty="0"/>
              <a:t>до проведения заключительной дезинфекции.</a:t>
            </a:r>
          </a:p>
          <a:p>
            <a:r>
              <a:rPr lang="ru-RU" sz="1200" b="1" dirty="0"/>
              <a:t>6. Вызывает инфекционную бригаду станции скорой и неотложной медицинской помощи.</a:t>
            </a:r>
          </a:p>
          <a:p>
            <a:r>
              <a:rPr lang="ru-RU" sz="1200" b="1" dirty="0"/>
              <a:t>7</a:t>
            </a:r>
            <a:r>
              <a:rPr lang="ru-RU" sz="1200" b="1" dirty="0" smtClean="0"/>
              <a:t>. Организует изоляцию  </a:t>
            </a:r>
            <a:r>
              <a:rPr lang="ru-RU" sz="1200" b="1" dirty="0"/>
              <a:t>л</a:t>
            </a:r>
            <a:r>
              <a:rPr lang="ru-RU" sz="1200" b="1" dirty="0" smtClean="0"/>
              <a:t>иц</a:t>
            </a:r>
            <a:r>
              <a:rPr lang="ru-RU" sz="1200" b="1" dirty="0"/>
              <a:t>, сопровождающих пациента, временно </a:t>
            </a:r>
            <a:r>
              <a:rPr lang="ru-RU" sz="1200" b="1" dirty="0" smtClean="0"/>
              <a:t>в </a:t>
            </a:r>
            <a:r>
              <a:rPr lang="ru-RU" sz="1200" b="1" dirty="0"/>
              <a:t>отдельном помещении.</a:t>
            </a:r>
          </a:p>
          <a:p>
            <a:r>
              <a:rPr lang="ru-RU" sz="1200" b="1" dirty="0"/>
              <a:t>9. Отключает вентиляцию в здании.</a:t>
            </a:r>
          </a:p>
          <a:p>
            <a:r>
              <a:rPr lang="ru-RU" sz="1200" b="1" dirty="0"/>
              <a:t>10. Подготавливает санитарный пропускник для снятия защитной одежды и </a:t>
            </a:r>
            <a:r>
              <a:rPr lang="ru-RU" sz="1200" b="1" dirty="0" smtClean="0"/>
              <a:t>проведения экстренной </a:t>
            </a:r>
            <a:r>
              <a:rPr lang="ru-RU" sz="1200" b="1" dirty="0"/>
              <a:t>профилактики медицинским работником после контакта с пациентом.</a:t>
            </a:r>
          </a:p>
          <a:p>
            <a:r>
              <a:rPr lang="ru-RU" sz="1200" b="1" dirty="0"/>
              <a:t>11. Организует проведение заключительной дезинфекции помещений приемного отделения </a:t>
            </a:r>
            <a:r>
              <a:rPr lang="ru-RU" sz="1200" b="1" dirty="0" smtClean="0"/>
              <a:t>и других </a:t>
            </a:r>
            <a:r>
              <a:rPr lang="ru-RU" sz="1200" b="1" dirty="0"/>
              <a:t>помещений учреждения силами </a:t>
            </a:r>
            <a:r>
              <a:rPr lang="ru-RU" sz="1200" b="1" dirty="0" err="1" smtClean="0"/>
              <a:t>дезстанции</a:t>
            </a:r>
            <a:r>
              <a:rPr lang="ru-RU" sz="1200" b="1" dirty="0"/>
              <a:t>.</a:t>
            </a:r>
          </a:p>
          <a:p>
            <a:r>
              <a:rPr lang="ru-RU" sz="1200" b="1" dirty="0"/>
              <a:t>12. </a:t>
            </a:r>
            <a:r>
              <a:rPr lang="ru-RU" sz="1200" b="1" dirty="0" smtClean="0"/>
              <a:t>Организует мероприятия по переводу </a:t>
            </a:r>
            <a:r>
              <a:rPr lang="ru-RU" sz="1200" b="1" dirty="0"/>
              <a:t>учреждение на строгий противоэпидемический режим с соблюдением </a:t>
            </a:r>
            <a:r>
              <a:rPr lang="ru-RU" sz="1200" b="1" dirty="0" smtClean="0"/>
              <a:t>режима проветривания</a:t>
            </a:r>
            <a:r>
              <a:rPr lang="ru-RU" sz="1200" b="1" dirty="0"/>
              <a:t>, текущей дезинфекции помещений, обеззараживания воздуха с </a:t>
            </a:r>
            <a:r>
              <a:rPr lang="ru-RU" sz="1200" b="1" dirty="0" smtClean="0"/>
              <a:t>использованием ультрафиолетовых </a:t>
            </a:r>
            <a:r>
              <a:rPr lang="ru-RU" sz="1200" b="1" dirty="0"/>
              <a:t>облучателей, масочного режима со сменой </a:t>
            </a:r>
            <a:r>
              <a:rPr lang="ru-RU" sz="1200" b="1" dirty="0" smtClean="0"/>
              <a:t>масок </a:t>
            </a:r>
            <a:r>
              <a:rPr lang="ru-RU" sz="1200" b="1" dirty="0"/>
              <a:t>и каждые 2 часа, </a:t>
            </a:r>
            <a:r>
              <a:rPr lang="ru-RU" sz="1200" b="1" dirty="0" smtClean="0"/>
              <a:t>гигиенической обработки </a:t>
            </a:r>
            <a:r>
              <a:rPr lang="ru-RU" sz="1200" b="1" dirty="0"/>
              <a:t>рук.</a:t>
            </a:r>
          </a:p>
          <a:p>
            <a:r>
              <a:rPr lang="ru-RU" sz="1200" b="1" dirty="0"/>
              <a:t>13</a:t>
            </a:r>
            <a:r>
              <a:rPr lang="ru-RU" sz="1200" b="1" dirty="0" smtClean="0"/>
              <a:t>. </a:t>
            </a:r>
            <a:r>
              <a:rPr lang="ru-RU" sz="1200" b="1" dirty="0"/>
              <a:t> </a:t>
            </a:r>
            <a:r>
              <a:rPr lang="ru-RU" sz="1200" b="1" dirty="0" smtClean="0"/>
              <a:t>Организовывает и участвует в  выявлении т </a:t>
            </a:r>
            <a:r>
              <a:rPr lang="ru-RU" sz="1200" b="1" dirty="0"/>
              <a:t>лиц, бывших в контакте с пациентом, среди:</a:t>
            </a:r>
          </a:p>
          <a:p>
            <a:r>
              <a:rPr lang="ru-RU" sz="1200" b="1" dirty="0"/>
              <a:t>- больных, находившихся в данном учреждении;</a:t>
            </a:r>
          </a:p>
          <a:p>
            <a:r>
              <a:rPr lang="ru-RU" sz="1200" b="1" dirty="0"/>
              <a:t>- больных, переведенных или направленных (на консультацию, стационарное лечение) в </a:t>
            </a:r>
            <a:r>
              <a:rPr lang="ru-RU" sz="1200" b="1" dirty="0" smtClean="0"/>
              <a:t>другие лечебные </a:t>
            </a:r>
            <a:r>
              <a:rPr lang="ru-RU" sz="1200" b="1" dirty="0"/>
              <a:t>учреждения, и выписанных;</a:t>
            </a:r>
          </a:p>
          <a:p>
            <a:r>
              <a:rPr lang="ru-RU" sz="1200" b="1" dirty="0"/>
              <a:t>- медицинского и обслуживающего персонала (гардероб, регистратура, диагностические, </a:t>
            </a:r>
            <a:r>
              <a:rPr lang="ru-RU" sz="1200" b="1" dirty="0" smtClean="0"/>
              <a:t>смотровые кабинеты</a:t>
            </a:r>
            <a:r>
              <a:rPr lang="ru-RU" sz="1200" b="1" dirty="0"/>
              <a:t>);</a:t>
            </a:r>
          </a:p>
          <a:p>
            <a:r>
              <a:rPr lang="ru-RU" sz="1200" b="1" dirty="0"/>
              <a:t>- посетителей, в том числе и покинувших учреждение к моменту выявления больного;</a:t>
            </a:r>
          </a:p>
          <a:p>
            <a:r>
              <a:rPr lang="ru-RU" sz="1200" b="1" dirty="0"/>
              <a:t>- лиц по месту жительства больного, работы, учебы.</a:t>
            </a:r>
          </a:p>
          <a:p>
            <a:r>
              <a:rPr lang="ru-RU" sz="1200" b="1" dirty="0"/>
              <a:t>14</a:t>
            </a:r>
            <a:r>
              <a:rPr lang="ru-RU" sz="1200" b="1" dirty="0" smtClean="0"/>
              <a:t>. </a:t>
            </a:r>
            <a:r>
              <a:rPr lang="ru-RU" sz="1200" b="1" dirty="0"/>
              <a:t>Организовывает и </a:t>
            </a:r>
            <a:r>
              <a:rPr lang="ru-RU" sz="1200" b="1" dirty="0" smtClean="0"/>
              <a:t>участвует в  составлении  списков </a:t>
            </a:r>
            <a:r>
              <a:rPr lang="ru-RU" sz="1200" b="1" dirty="0"/>
              <a:t>контактных с указанием ФИО, домашнего адреса, телефона.</a:t>
            </a:r>
          </a:p>
          <a:p>
            <a:r>
              <a:rPr lang="ru-RU" sz="1200" b="1" dirty="0"/>
              <a:t>15. Устанавливает медицинское наблюдение за лицами, контактными с больным: </a:t>
            </a:r>
            <a:r>
              <a:rPr lang="ru-RU" sz="1200" b="1" dirty="0" smtClean="0"/>
              <a:t>ежедневный осмотр </a:t>
            </a:r>
            <a:r>
              <a:rPr lang="ru-RU" sz="1200" b="1" dirty="0"/>
              <a:t>с проведением термометрии 2 раза в день в течение 14 </a:t>
            </a:r>
            <a:r>
              <a:rPr lang="ru-RU" sz="1200" b="1" dirty="0" smtClean="0"/>
              <a:t>дней.</a:t>
            </a:r>
            <a:endParaRPr lang="ru-RU" sz="1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97382"/>
            <a:ext cx="8856984" cy="6529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Пациент с клиническими </a:t>
            </a:r>
            <a:r>
              <a:rPr lang="ru-RU" sz="1400" b="1" dirty="0"/>
              <a:t>проявлениями острого респираторного вирусного </a:t>
            </a:r>
            <a:r>
              <a:rPr lang="ru-RU" sz="1400" b="1" dirty="0" smtClean="0"/>
              <a:t>заболевания с </a:t>
            </a:r>
            <a:r>
              <a:rPr lang="ru-RU" sz="1400" b="1" dirty="0"/>
              <a:t>характерными для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 </a:t>
            </a:r>
            <a:r>
              <a:rPr lang="ru-RU" sz="1400" b="1" dirty="0" smtClean="0"/>
              <a:t>симптомами и </a:t>
            </a:r>
            <a:r>
              <a:rPr lang="ru-RU" sz="1400" b="1" dirty="0"/>
              <a:t>данными эпидемиологического анамнеза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203848" y="1242659"/>
            <a:ext cx="2376264" cy="120710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3517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АЛГОРИТМ</a:t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>ДЕЙСТВИЙ МЕДИЦИНСКИХ РАБОТНИКОВ, ОКАЗЫВАЮЩИХ МЕДИЦИНСКУЮ</a:t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>ПОМОЩЬ В СТАЦИОНАРНЫХ УСЛОВИЯХ 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313310"/>
              </p:ext>
            </p:extLst>
          </p:nvPr>
        </p:nvGraphicFramePr>
        <p:xfrm>
          <a:off x="107504" y="620688"/>
          <a:ext cx="8928992" cy="6122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1352936702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40806037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682278885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3827512325"/>
                    </a:ext>
                  </a:extLst>
                </a:gridCol>
              </a:tblGrid>
              <a:tr h="8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N п/п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Мероприятия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Исполнитель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Срок исполнения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5639245"/>
                  </a:ext>
                </a:extLst>
              </a:tr>
              <a:tr h="532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Изолировать пациента по месту выявления, прекратить прием пациентов, закрыть кабинет, окна и двери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Врач, выявивший пациента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Немедленно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0668152"/>
                  </a:ext>
                </a:extLst>
              </a:tr>
              <a:tr h="864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Врачу, среднему медицинскому работнику надеть средства индивидуальной защиты (медицинскую маску, халат одноразовый, шапочку, перчатки, бахилы), а также предложить пациенту надеть медицинскую маску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Врач, средний медицинский персонал, выявивший пациента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Немедленно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29226147"/>
                  </a:ext>
                </a:extLst>
              </a:tr>
              <a:tr h="887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3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Включить бактерицидный облучатель или другое устройство для обеззараживания воздуха и (или) поверхностей для дезинфекции воздушной среды помещения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Врач, средний медицинский работник, выявивший пациента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Немедленно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3857358"/>
                  </a:ext>
                </a:extLst>
              </a:tr>
              <a:tr h="7096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Информировать о выявлении пациента в соответствии с утвержденной руководителем медицинской организации схемой оповещения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Врач, средний медицинский работник, выявивший пациента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В кратчайшие сроки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37037033"/>
                  </a:ext>
                </a:extLst>
              </a:tr>
              <a:tr h="1774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Уточнить клинико-эпидемиологические данные: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- конкретное место пребывания (страна, провинция, город)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- сроки пребывания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- дату прибытия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- дату начала заболевания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- клинические симптомы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- обязательна отметка в медицинской документации о факте пребывания за пределами территории Российской Федерации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Врач, средний медицинский работник, выявивший пациента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 выявлении пациента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74872700"/>
                  </a:ext>
                </a:extLst>
              </a:tr>
              <a:tr h="266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6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Оказать пациенту медицинскую помощь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Врач, выявивший пациента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 необходимости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6140943"/>
                  </a:ext>
                </a:extLst>
              </a:tr>
              <a:tr h="7096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7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>
                          <a:effectLst/>
                        </a:rPr>
                        <a:t>Информировать орган исполнительной власти субъекта Российской Федерации в сфере охраны здоровья о выявленном пациенте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Главный врач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200" b="1" dirty="0">
                          <a:effectLst/>
                        </a:rPr>
                        <a:t>Немедленно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90951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4422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266157"/>
              </p:ext>
            </p:extLst>
          </p:nvPr>
        </p:nvGraphicFramePr>
        <p:xfrm>
          <a:off x="0" y="116634"/>
          <a:ext cx="9036496" cy="6741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348">
                  <a:extLst>
                    <a:ext uri="{9D8B030D-6E8A-4147-A177-3AD203B41FA5}">
                      <a16:colId xmlns:a16="http://schemas.microsoft.com/office/drawing/2014/main" val="1388143395"/>
                    </a:ext>
                  </a:extLst>
                </a:gridCol>
                <a:gridCol w="4921732">
                  <a:extLst>
                    <a:ext uri="{9D8B030D-6E8A-4147-A177-3AD203B41FA5}">
                      <a16:colId xmlns:a16="http://schemas.microsoft.com/office/drawing/2014/main" val="3449563616"/>
                    </a:ext>
                  </a:extLst>
                </a:gridCol>
                <a:gridCol w="2026733">
                  <a:extLst>
                    <a:ext uri="{9D8B030D-6E8A-4147-A177-3AD203B41FA5}">
                      <a16:colId xmlns:a16="http://schemas.microsoft.com/office/drawing/2014/main" val="2732892007"/>
                    </a:ext>
                  </a:extLst>
                </a:gridCol>
                <a:gridCol w="1717683">
                  <a:extLst>
                    <a:ext uri="{9D8B030D-6E8A-4147-A177-3AD203B41FA5}">
                      <a16:colId xmlns:a16="http://schemas.microsoft.com/office/drawing/2014/main" val="20899882"/>
                    </a:ext>
                  </a:extLst>
                </a:gridCol>
              </a:tblGrid>
              <a:tr h="451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Прекратить сообщения между кабинетами и этажами медицинской организации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Главный врач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Главная медицинская сестра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Немедленно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4229710"/>
                  </a:ext>
                </a:extLst>
              </a:tr>
              <a:tr h="1204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9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Выставить посты у кабинета, в котором выявлен пациент, у входа в медицинскую организацию и на этажах здания. Организовать передаточный пункт на этаже, на котором выявлен пациент, для передачи необходимого имущества, лекарственных препаратов и медицинских изделий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Главный врач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Главная медицинская сестра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Немедленно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57204074"/>
                  </a:ext>
                </a:extLst>
              </a:tr>
              <a:tr h="602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10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Запретить вынос вещей из кабинета. Запретить передачу историй болезни в стационар до проведения заключительной дезинфекции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Главный врач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Главная медицинская сестра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При выявлении больного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6764551"/>
                  </a:ext>
                </a:extLst>
              </a:tr>
              <a:tr h="8430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11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Обеспечить госпитализацию пациента в инфекционное отделение медицинской организации, вызвав специализированную выездную бригаду скорой медицинской помощи. Обеспечить вручение пациенту постановления о применении в отношении него ограничительных мер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Главный врач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Главная медицинская сестра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При выявлении пациента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46947316"/>
                  </a:ext>
                </a:extLst>
              </a:tr>
              <a:tr h="1507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12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Составить списки контактных лиц, отдельно пациентов, отдельно работников медицинской организации, с указанием: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 фамилии, имени, отчества,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 места жительства, работы (учебы),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 степень контакта с пациентом (где, когда),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 номера телефонов,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 даты, времени в формате (час, минута),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- подписи лица, составившего список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Главный врач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Главная медицинская сестра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Врач-эпидемиолог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При выявлении пациента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67818261"/>
                  </a:ext>
                </a:extLst>
              </a:tr>
              <a:tr h="557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13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Вызвать сотрудников центра дезинфекции для проведения заключительной дезинфекции помещений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Главный врач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Главная медицинская сестра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Врач-эпидемиолог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При выявлении пациента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5339029"/>
                  </a:ext>
                </a:extLst>
              </a:tr>
              <a:tr h="745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14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Обеспечить проведение экстренной профилактики медицинских работников, контактировавших с пациентом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Заместитель главного врача по лечебной работе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Главная медицинская сестра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Врач-эпидемиолог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По показаниям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23572304"/>
                  </a:ext>
                </a:extLst>
              </a:tr>
              <a:tr h="828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15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На время карантина проводить ежедневный осмотр и опрос контактных среди медицинских работников. Сведения регулярно предоставлять в территориальное управление </a:t>
                      </a:r>
                      <a:r>
                        <a:rPr lang="ru-RU" sz="1100" b="1" dirty="0" err="1">
                          <a:effectLst/>
                        </a:rPr>
                        <a:t>Роспотребнадзора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Главная медицинская сестра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>
                          <a:effectLst/>
                        </a:rPr>
                        <a:t>Врач-эпидемиолог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100" b="1" dirty="0">
                          <a:effectLst/>
                        </a:rPr>
                        <a:t>В течение 14 дней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48693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4933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508" y="1290163"/>
            <a:ext cx="8856984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Руководителям среднего медицинского персонала медицинских </a:t>
            </a:r>
            <a:r>
              <a:rPr lang="ru-RU" b="1" dirty="0"/>
              <a:t>организаций обеспечить: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3508" y="1772815"/>
            <a:ext cx="8892988" cy="50851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/>
              <a:t>1</a:t>
            </a:r>
            <a:r>
              <a:rPr lang="ru-RU" sz="1400" b="1" dirty="0"/>
              <a:t>. Наличие запаса необходимых расходных материалов для отбора биологического материала для проведения лабораторных исследований, дезинфекционных средств и средств индивидуальной защиты (шапочка, противочумный (хирургический) халат, респиратор типа NIOSH-</a:t>
            </a:r>
            <a:r>
              <a:rPr lang="ru-RU" sz="1400" b="1" dirty="0" err="1"/>
              <a:t>certified</a:t>
            </a:r>
            <a:r>
              <a:rPr lang="ru-RU" sz="1400" b="1" dirty="0"/>
              <a:t> N 95, EU FFP2 или аналогичные), обеспечение медицинскими изделиями, в том числе </a:t>
            </a:r>
            <a:r>
              <a:rPr lang="ru-RU" sz="1400" b="1" dirty="0" err="1" smtClean="0"/>
              <a:t>пульсоксиметрами</a:t>
            </a:r>
            <a:r>
              <a:rPr lang="ru-RU" sz="1400" b="1" dirty="0" smtClean="0"/>
              <a:t>.</a:t>
            </a:r>
            <a:endParaRPr lang="ru-RU" sz="1400" b="1" dirty="0"/>
          </a:p>
          <a:p>
            <a:r>
              <a:rPr lang="ru-RU" sz="1400" b="1" dirty="0" smtClean="0"/>
              <a:t>2</a:t>
            </a:r>
            <a:r>
              <a:rPr lang="ru-RU" sz="1400" b="1" dirty="0"/>
              <a:t>. Информирование медицинских работников по вопросам профилактики, диагностики и лечения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COVID-19, а также сбора эпидемиологического анамнеза</a:t>
            </a:r>
            <a:r>
              <a:rPr lang="ru-RU" sz="1400" b="1" dirty="0" smtClean="0"/>
              <a:t>.</a:t>
            </a:r>
          </a:p>
          <a:p>
            <a:r>
              <a:rPr lang="ru-RU" sz="1400" b="1" dirty="0" smtClean="0"/>
              <a:t>3.. </a:t>
            </a:r>
            <a:r>
              <a:rPr lang="ru-RU" sz="1400" b="1" dirty="0"/>
              <a:t>Проведение противоэпидемических мероприятий при выявлении подозрения на инфекционное заболевание, вызванное </a:t>
            </a:r>
            <a:r>
              <a:rPr lang="ru-RU" sz="1400" b="1" dirty="0" err="1"/>
              <a:t>коронавирусом</a:t>
            </a:r>
            <a:r>
              <a:rPr lang="ru-RU" sz="1400" b="1" dirty="0"/>
              <a:t> штамма COVID-19, в соответствии с требованиями Федеральной службы по надзору в сфере защиты прав потребителей и благополучия человека.</a:t>
            </a:r>
          </a:p>
          <a:p>
            <a:r>
              <a:rPr lang="ru-RU" sz="1400" b="1" dirty="0" smtClean="0"/>
              <a:t>5</a:t>
            </a:r>
            <a:r>
              <a:rPr lang="ru-RU" sz="1400" b="1" dirty="0"/>
              <a:t>. Обеспечивают прием через приемно-смотровые боксы и (или) фильтр-боксы пациентов с признаками ОРВИ, внебольничных пневмоний и дальнейшую маршрутизацию пациентов в медицинской организации.</a:t>
            </a:r>
          </a:p>
          <a:p>
            <a:r>
              <a:rPr lang="ru-RU" sz="1400" b="1" dirty="0" smtClean="0"/>
              <a:t>6</a:t>
            </a:r>
            <a:r>
              <a:rPr lang="ru-RU" sz="1400" b="1" dirty="0"/>
              <a:t>. Обеспечить разделение работников медицинской организации на лиц, контактировавших с пациентами с симптомами ОРВИ, внебольничной пневмонией, и лиц </a:t>
            </a:r>
            <a:r>
              <a:rPr lang="ru-RU" sz="1400" b="1" dirty="0" err="1"/>
              <a:t>неконтактировавших</a:t>
            </a:r>
            <a:r>
              <a:rPr lang="ru-RU" sz="1400" b="1" dirty="0"/>
              <a:t>, исключив возможность их пересечения.</a:t>
            </a:r>
          </a:p>
          <a:p>
            <a:r>
              <a:rPr lang="ru-RU" sz="1400" b="1" dirty="0" smtClean="0"/>
              <a:t>7</a:t>
            </a:r>
            <a:r>
              <a:rPr lang="ru-RU" sz="1400" b="1" dirty="0"/>
              <a:t>. Соблюдение температурного режима, режима проветривания, текущей дезинфекции в медицинской организации, использование работниками медицинской организации средств индивидуальной защиты.</a:t>
            </a:r>
          </a:p>
          <a:p>
            <a:r>
              <a:rPr lang="ru-RU" sz="1400" b="1" dirty="0" smtClean="0"/>
              <a:t>8</a:t>
            </a:r>
            <a:r>
              <a:rPr lang="ru-RU" sz="1400" b="1" dirty="0"/>
              <a:t>. Проведение обеззараживания воздуха и поверхностей в помещениях с использованием бактерицидных облучателей и (или) других устройств для обеззараживания воздуха и (или) поверхностей.</a:t>
            </a:r>
          </a:p>
          <a:p>
            <a:r>
              <a:rPr lang="ru-RU" sz="1400" b="1" dirty="0" smtClean="0"/>
              <a:t>9</a:t>
            </a:r>
            <a:r>
              <a:rPr lang="ru-RU" sz="1400" b="1" dirty="0"/>
              <a:t>. Контроль концентрации дезинфицирующих средств в рабочих растворах.</a:t>
            </a:r>
          </a:p>
          <a:p>
            <a:r>
              <a:rPr lang="ru-RU" sz="1400" b="1" dirty="0" smtClean="0"/>
              <a:t>10</a:t>
            </a:r>
            <a:r>
              <a:rPr lang="ru-RU" sz="1400" b="1" dirty="0"/>
              <a:t>. Увеличение кратности дезинфекционных обработок помещений медицинских организаций.</a:t>
            </a:r>
          </a:p>
          <a:p>
            <a:r>
              <a:rPr lang="ru-RU" sz="1400" b="1" dirty="0" smtClean="0"/>
              <a:t>11</a:t>
            </a:r>
            <a:r>
              <a:rPr lang="ru-RU" sz="1400" b="1" dirty="0"/>
              <a:t>. Передачу биологического материала от пациентов (мазки из </a:t>
            </a:r>
            <a:r>
              <a:rPr lang="ru-RU" sz="1400" b="1" dirty="0" err="1"/>
              <a:t>носо</a:t>
            </a:r>
            <a:r>
              <a:rPr lang="ru-RU" sz="1400" b="1" dirty="0"/>
              <a:t>- и ротоглотки) при подозрении на новую </a:t>
            </a:r>
            <a:r>
              <a:rPr lang="ru-RU" sz="1400" b="1" dirty="0" err="1"/>
              <a:t>коронавирусную</a:t>
            </a:r>
            <a:r>
              <a:rPr lang="ru-RU" sz="1400" b="1" dirty="0"/>
              <a:t> инфекцию COVID-19 в лаборатории медицинских организаций, имеющих эпидемиологическое заключение на работу с III и IV группами патогенности, с оформлением Акта приема-передачи.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08" y="0"/>
            <a:ext cx="8856984" cy="10527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Приказ </a:t>
            </a:r>
            <a:r>
              <a:rPr lang="ru-RU" sz="1600" b="1" dirty="0"/>
              <a:t>Министерства </a:t>
            </a:r>
            <a:r>
              <a:rPr lang="ru-RU" sz="1600" b="1" dirty="0" smtClean="0"/>
              <a:t>здравоохранения Российской Федерации от </a:t>
            </a:r>
            <a:r>
              <a:rPr lang="ru-RU" sz="1600" b="1" dirty="0"/>
              <a:t>19 марта 2020 г. N </a:t>
            </a:r>
            <a:r>
              <a:rPr lang="ru-RU" sz="1600" b="1" dirty="0" smtClean="0"/>
              <a:t>198н «ВРЕМЕННЫЙ ПОРЯДОК</a:t>
            </a:r>
            <a:r>
              <a:rPr lang="ru-RU" sz="1600" b="1" dirty="0"/>
              <a:t> </a:t>
            </a:r>
            <a:r>
              <a:rPr lang="ru-RU" sz="1600" b="1" dirty="0" smtClean="0"/>
              <a:t>ОРГАНИЗАЦИИ </a:t>
            </a:r>
            <a:r>
              <a:rPr lang="ru-RU" sz="1600" b="1" dirty="0"/>
              <a:t>ОКАЗАНИЯ СКОРОЙ, В ТОМ ЧИСЛЕ </a:t>
            </a:r>
            <a:r>
              <a:rPr lang="ru-RU" sz="1600" b="1" dirty="0" smtClean="0"/>
              <a:t>СКОРОЙ</a:t>
            </a:r>
            <a:r>
              <a:rPr lang="ru-RU" sz="1600" b="1" dirty="0"/>
              <a:t> </a:t>
            </a:r>
            <a:r>
              <a:rPr lang="ru-RU" sz="1600" b="1" dirty="0" smtClean="0"/>
              <a:t>СПЕЦИАЛИЗИРОВАННОЙ</a:t>
            </a:r>
            <a:r>
              <a:rPr lang="ru-RU" sz="1600" b="1" dirty="0"/>
              <a:t>, МЕДИЦИНСКОЙ ПОМОЩИ В ЦЕЛЯХ </a:t>
            </a:r>
            <a:r>
              <a:rPr lang="ru-RU" sz="1600" b="1" dirty="0" smtClean="0"/>
              <a:t>РЕАЛИЗАЦИИ</a:t>
            </a:r>
            <a:r>
              <a:rPr lang="ru-RU" sz="1600" b="1" dirty="0"/>
              <a:t> </a:t>
            </a:r>
            <a:r>
              <a:rPr lang="ru-RU" sz="1600" b="1" dirty="0" smtClean="0"/>
              <a:t>МЕР </a:t>
            </a:r>
            <a:r>
              <a:rPr lang="ru-RU" sz="1600" b="1" dirty="0"/>
              <a:t>ПО ПРОФИЛАКТИКЕ И СНИЖЕНИЮ РИСКОВ </a:t>
            </a:r>
            <a:r>
              <a:rPr lang="ru-RU" sz="1600" b="1" dirty="0" smtClean="0"/>
              <a:t>РАСПРОСТРАНЕНИЯ</a:t>
            </a:r>
            <a:r>
              <a:rPr lang="ru-RU" sz="1600" b="1" dirty="0"/>
              <a:t> </a:t>
            </a:r>
            <a:r>
              <a:rPr lang="ru-RU" sz="1600" b="1" dirty="0" smtClean="0"/>
              <a:t>НОВОЙ </a:t>
            </a:r>
            <a:r>
              <a:rPr lang="ru-RU" sz="1600" b="1" dirty="0"/>
              <a:t>КОРОНАВИРУСНОЙ ИНФЕКЦИИ </a:t>
            </a:r>
            <a:r>
              <a:rPr lang="ru-RU" sz="1600" b="1" dirty="0" smtClean="0"/>
              <a:t>COVID-19»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052736"/>
            <a:ext cx="2584928" cy="2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50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916" y="91311"/>
            <a:ext cx="8896580" cy="690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медицинской организации, оказывающей медицинскую </a:t>
            </a:r>
            <a:r>
              <a:rPr lang="ru-RU" b="1" dirty="0" smtClean="0"/>
              <a:t>помощь больным </a:t>
            </a:r>
            <a:r>
              <a:rPr lang="ru-RU" b="1" dirty="0"/>
              <a:t>и лицам с подозрением на COVID-19, согласно санитарным </a:t>
            </a:r>
            <a:r>
              <a:rPr lang="ru-RU" b="1" dirty="0" smtClean="0"/>
              <a:t>правилам необходимо </a:t>
            </a:r>
            <a:r>
              <a:rPr lang="ru-RU" b="1" dirty="0"/>
              <a:t>наличие: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2510" y="887745"/>
            <a:ext cx="7973986" cy="813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Неснижаемого </a:t>
            </a:r>
            <a:r>
              <a:rPr lang="ru-RU" b="1" dirty="0"/>
              <a:t>запаса СИЗ персонала (защитная одежда, маски, респираторы, очки/экраны, перчатки и другие);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31870" y="1852152"/>
            <a:ext cx="7987818" cy="851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Укладок </a:t>
            </a:r>
            <a:r>
              <a:rPr lang="ru-RU" sz="2000" b="1" dirty="0"/>
              <a:t>для забора биологического материала у больного (подозрительного);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53462" y="967419"/>
            <a:ext cx="978408" cy="653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55672" y="1828483"/>
            <a:ext cx="978408" cy="898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19018" y="2812016"/>
            <a:ext cx="978408" cy="74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1037" y="2805501"/>
            <a:ext cx="7973985" cy="741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/>
              <a:t>Укладок </a:t>
            </a:r>
            <a:r>
              <a:rPr lang="ru-RU" sz="1600" b="1" dirty="0"/>
              <a:t>со средствами экстренной профилактики медицинских работников;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7468" y="3729317"/>
            <a:ext cx="7929552" cy="56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М</a:t>
            </a:r>
            <a:r>
              <a:rPr lang="ru-RU" b="1" dirty="0" smtClean="0"/>
              <a:t>есячного </a:t>
            </a:r>
            <a:r>
              <a:rPr lang="ru-RU" b="1" dirty="0"/>
              <a:t>запаса дезинфицирующих средств и аппаратуры;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2" y="3646573"/>
            <a:ext cx="940484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" y="4587019"/>
            <a:ext cx="961609" cy="8197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97426" y="4636381"/>
            <a:ext cx="7973985" cy="7703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/>
              <a:t>Т</a:t>
            </a:r>
            <a:r>
              <a:rPr lang="ru-RU" sz="2000" b="1" dirty="0" smtClean="0"/>
              <a:t>ест-систем </a:t>
            </a:r>
            <a:r>
              <a:rPr lang="ru-RU" sz="2000" b="1" dirty="0"/>
              <a:t>для лабораторной диагностики в случае выявления лиц с подозрением на </a:t>
            </a:r>
            <a:r>
              <a:rPr lang="ru-RU" sz="2000" b="1" dirty="0" err="1"/>
              <a:t>коронавирусную</a:t>
            </a:r>
            <a:r>
              <a:rPr lang="ru-RU" sz="2000" b="1" dirty="0"/>
              <a:t> инфекцию;</a:t>
            </a:r>
          </a:p>
          <a:p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86795" y="5755525"/>
            <a:ext cx="7993799" cy="9953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Медицинского </a:t>
            </a:r>
            <a:r>
              <a:rPr lang="ru-RU" sz="2000" b="1" dirty="0"/>
              <a:t>персонала, обученного действиям при выявлении больного (подозрительного на) COVID-19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7" y="5779084"/>
            <a:ext cx="94496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883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1481"/>
            <a:ext cx="8856984" cy="817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Организация работы среднего медицинского персонала в </a:t>
            </a:r>
            <a:r>
              <a:rPr lang="ru-RU" sz="1600" b="1" dirty="0"/>
              <a:t>медицинской организации, оказывающей медицинскую помощь больным и лицам с подозрением на </a:t>
            </a:r>
            <a:r>
              <a:rPr lang="ru-RU" sz="1600" b="1" dirty="0" smtClean="0"/>
              <a:t>COVID-19 (инфекционном </a:t>
            </a:r>
            <a:r>
              <a:rPr lang="ru-RU" sz="1600" b="1" dirty="0"/>
              <a:t>стационаре </a:t>
            </a:r>
            <a:r>
              <a:rPr lang="ru-RU" sz="1600" b="1" dirty="0" smtClean="0"/>
              <a:t>,</a:t>
            </a:r>
            <a:r>
              <a:rPr lang="ru-RU" sz="1600" b="1" dirty="0" err="1" smtClean="0"/>
              <a:t>обсерваторе</a:t>
            </a:r>
            <a:r>
              <a:rPr lang="ru-RU" sz="1600" b="1" dirty="0"/>
              <a:t>, провизорном госпитале)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880243"/>
            <a:ext cx="8189110" cy="23714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Госпитализация пациента, подозрительного на заболевание,</a:t>
            </a:r>
          </a:p>
          <a:p>
            <a:pPr algn="ctr"/>
            <a:r>
              <a:rPr lang="ru-RU" sz="2000" b="1" dirty="0"/>
              <a:t>вызванное SARS-CoV-2, осуществляется в медицинские организации,</a:t>
            </a:r>
          </a:p>
          <a:p>
            <a:pPr algn="ctr"/>
            <a:r>
              <a:rPr lang="ru-RU" sz="2000" b="1" dirty="0"/>
              <a:t>имеющие в своем составе </a:t>
            </a:r>
            <a:r>
              <a:rPr lang="ru-RU" sz="2000" b="1" dirty="0" err="1"/>
              <a:t>мельцеровские</a:t>
            </a:r>
            <a:r>
              <a:rPr lang="ru-RU" sz="2000" b="1" dirty="0"/>
              <a:t> боксы, либо в медицинские</a:t>
            </a:r>
          </a:p>
          <a:p>
            <a:pPr algn="ctr"/>
            <a:r>
              <a:rPr lang="ru-RU" sz="2000" b="1" dirty="0"/>
              <a:t>организации, </a:t>
            </a:r>
            <a:r>
              <a:rPr lang="ru-RU" sz="2000" b="1" dirty="0" err="1"/>
              <a:t>перепрофилируемые</a:t>
            </a:r>
            <a:r>
              <a:rPr lang="ru-RU" sz="2000" b="1" dirty="0"/>
              <a:t> под специализированные учреждения </a:t>
            </a:r>
            <a:r>
              <a:rPr lang="ru-RU" sz="2000" b="1" dirty="0" smtClean="0"/>
              <a:t>той административной </a:t>
            </a:r>
            <a:r>
              <a:rPr lang="ru-RU" sz="2000" b="1" dirty="0"/>
              <a:t>территории, где был выявлен больной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3383868" y="1759533"/>
            <a:ext cx="2376264" cy="120710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4365104"/>
            <a:ext cx="8229600" cy="2232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Требования к работе в инфекционных стационарах, изоляторах </a:t>
            </a:r>
            <a:r>
              <a:rPr lang="ru-RU" sz="2400" b="1" dirty="0" smtClean="0"/>
              <a:t>и </a:t>
            </a:r>
            <a:r>
              <a:rPr lang="ru-RU" sz="2400" b="1" dirty="0" err="1" smtClean="0"/>
              <a:t>обсерваторах</a:t>
            </a:r>
            <a:r>
              <a:rPr lang="ru-RU" sz="2400" b="1" dirty="0" smtClean="0"/>
              <a:t> </a:t>
            </a:r>
            <a:r>
              <a:rPr lang="ru-RU" sz="2400" b="1" dirty="0"/>
              <a:t>в очагах заболеваний, вызванных микроорганизмами I-II </a:t>
            </a:r>
            <a:r>
              <a:rPr lang="ru-RU" sz="2400" b="1" dirty="0" smtClean="0"/>
              <a:t>групп патогенности</a:t>
            </a:r>
            <a:r>
              <a:rPr lang="ru-RU" sz="2400" b="1" dirty="0"/>
              <a:t>, указаны в СП 1.3.3118-13 Безопасность работы с</a:t>
            </a:r>
          </a:p>
          <a:p>
            <a:pPr algn="ctr"/>
            <a:r>
              <a:rPr lang="ru-RU" sz="2400" b="1" dirty="0"/>
              <a:t>микроорганизмами I-II групп патогенности (опасности).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980727"/>
            <a:ext cx="8229600" cy="7536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400" b="1" dirty="0" smtClean="0"/>
              <a:t>Пациент с клиническими </a:t>
            </a:r>
            <a:r>
              <a:rPr lang="ru-RU" sz="1400" b="1" dirty="0"/>
              <a:t>проявлениями острого респираторного вирусного </a:t>
            </a:r>
            <a:r>
              <a:rPr lang="ru-RU" sz="1400" b="1" dirty="0" smtClean="0"/>
              <a:t>заболевания с </a:t>
            </a:r>
            <a:r>
              <a:rPr lang="ru-RU" sz="1400" b="1" dirty="0"/>
              <a:t>характерными для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 </a:t>
            </a:r>
            <a:r>
              <a:rPr lang="ru-RU" sz="1400" b="1" dirty="0" smtClean="0"/>
              <a:t>симптомами и </a:t>
            </a:r>
            <a:r>
              <a:rPr lang="ru-RU" sz="1400" b="1" dirty="0"/>
              <a:t>данными эпидемиологического анамнеза</a:t>
            </a:r>
          </a:p>
        </p:txBody>
      </p:sp>
    </p:spTree>
    <p:extLst>
      <p:ext uri="{BB962C8B-B14F-4D97-AF65-F5344CB8AC3E}">
        <p14:creationId xmlns:p14="http://schemas.microsoft.com/office/powerpoint/2010/main" val="33586155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481"/>
            <a:ext cx="8856984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/>
              <a:t>Алгоритм действий </a:t>
            </a:r>
            <a:r>
              <a:rPr lang="ru-RU" sz="900" b="1" dirty="0"/>
              <a:t>медицинского персонала при работе с </a:t>
            </a:r>
            <a:r>
              <a:rPr lang="ru-RU" sz="900" b="1" dirty="0" smtClean="0"/>
              <a:t>больным, подозрительным </a:t>
            </a:r>
            <a:r>
              <a:rPr lang="ru-RU" sz="900" b="1" dirty="0"/>
              <a:t>на заболевание новой </a:t>
            </a:r>
            <a:r>
              <a:rPr lang="ru-RU" sz="900" b="1" dirty="0" err="1"/>
              <a:t>коронавирусной</a:t>
            </a:r>
            <a:r>
              <a:rPr lang="ru-RU" sz="900" b="1" dirty="0"/>
              <a:t> инфекцией 2019-</a:t>
            </a:r>
          </a:p>
          <a:p>
            <a:r>
              <a:rPr lang="ru-RU" sz="900" b="1" dirty="0" err="1"/>
              <a:t>nCoV</a:t>
            </a:r>
            <a:r>
              <a:rPr lang="ru-RU" sz="900" b="1" dirty="0"/>
              <a:t> в </a:t>
            </a:r>
            <a:r>
              <a:rPr lang="ru-RU" sz="900" dirty="0" err="1"/>
              <a:t>В</a:t>
            </a:r>
            <a:r>
              <a:rPr lang="ru-RU" sz="900" dirty="0"/>
              <a:t> медицинской организации, оказывающей медицинскую помощь больным и лицам с подозрением на </a:t>
            </a:r>
            <a:r>
              <a:rPr lang="ru-RU" sz="900" dirty="0" smtClean="0"/>
              <a:t>COVID-19 (</a:t>
            </a:r>
            <a:r>
              <a:rPr lang="ru-RU" sz="900" b="1" dirty="0" smtClean="0"/>
              <a:t>инфекционном </a:t>
            </a:r>
            <a:r>
              <a:rPr lang="ru-RU" sz="900" b="1" dirty="0"/>
              <a:t>стационаре </a:t>
            </a:r>
            <a:r>
              <a:rPr lang="ru-RU" sz="900" b="1" dirty="0" smtClean="0"/>
              <a:t>,</a:t>
            </a:r>
            <a:r>
              <a:rPr lang="ru-RU" sz="900" b="1" dirty="0" err="1" smtClean="0"/>
              <a:t>обсерваторе</a:t>
            </a:r>
            <a:r>
              <a:rPr lang="ru-RU" sz="900" b="1" dirty="0"/>
              <a:t>, провизорном госпитале)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63369"/>
            <a:ext cx="8856984" cy="54946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При работе с пациентом, подозрительным на заболевание новой </a:t>
            </a:r>
            <a:r>
              <a:rPr lang="ru-RU" sz="1600" b="1" dirty="0" err="1"/>
              <a:t>коронавирусной</a:t>
            </a:r>
            <a:r>
              <a:rPr lang="ru-RU" sz="1600" b="1" dirty="0"/>
              <a:t> инфекцией </a:t>
            </a:r>
            <a:r>
              <a:rPr lang="ru-RU" sz="1600" b="1" dirty="0" smtClean="0"/>
              <a:t>2019-nCoV или </a:t>
            </a:r>
            <a:r>
              <a:rPr lang="ru-RU" sz="1600" b="1" dirty="0"/>
              <a:t>лицом, определенным как ближний контакт с заболевшим, медицинский работник:</a:t>
            </a:r>
          </a:p>
          <a:p>
            <a:r>
              <a:rPr lang="ru-RU" sz="1200" b="1" dirty="0"/>
              <a:t>1. До начала работы обрабатывает открытые участки тела </a:t>
            </a:r>
            <a:r>
              <a:rPr lang="ru-RU" sz="1200" b="1" dirty="0" smtClean="0"/>
              <a:t>70% </a:t>
            </a:r>
            <a:r>
              <a:rPr lang="ru-RU" sz="1200" b="1" dirty="0"/>
              <a:t>спиртом.</a:t>
            </a:r>
          </a:p>
          <a:p>
            <a:r>
              <a:rPr lang="ru-RU" sz="1200" b="1" dirty="0"/>
              <a:t>2. Надевает </a:t>
            </a:r>
            <a:r>
              <a:rPr lang="ru-RU" sz="1200" b="1" dirty="0" smtClean="0"/>
              <a:t>защитный  </a:t>
            </a:r>
            <a:r>
              <a:rPr lang="ru-RU" sz="1200" b="1" dirty="0"/>
              <a:t>костюм </a:t>
            </a:r>
            <a:r>
              <a:rPr lang="ru-RU" sz="1200" b="1" dirty="0" smtClean="0"/>
              <a:t>( </a:t>
            </a:r>
            <a:r>
              <a:rPr lang="ru-RU" sz="1200" b="1" dirty="0"/>
              <a:t>рубашка, брюки, бахилы, </a:t>
            </a:r>
            <a:r>
              <a:rPr lang="ru-RU" sz="1200" b="1" dirty="0" smtClean="0"/>
              <a:t>косынка/шапочка- шлем/капюшон</a:t>
            </a:r>
            <a:r>
              <a:rPr lang="ru-RU" sz="1200" b="1" dirty="0"/>
              <a:t>, первая пара перчаток, противочумный халат или комбинезон, респиратор, очки, вторая </a:t>
            </a:r>
            <a:r>
              <a:rPr lang="ru-RU" sz="1200" b="1" dirty="0" smtClean="0"/>
              <a:t>пара перчаток</a:t>
            </a:r>
            <a:r>
              <a:rPr lang="ru-RU" sz="1200" b="1" dirty="0"/>
              <a:t>, полотенце. При угрозе разбрызгивания биологических жидкостей - после халата надевает </a:t>
            </a:r>
            <a:r>
              <a:rPr lang="ru-RU" sz="1200" b="1" dirty="0" smtClean="0"/>
              <a:t>фартук, нарукавники</a:t>
            </a:r>
            <a:r>
              <a:rPr lang="ru-RU" sz="1200" b="1" dirty="0"/>
              <a:t>). Продолжительность работы в противочумном костюме не должна превышать 3 часа ( в жаркое</a:t>
            </a:r>
          </a:p>
          <a:p>
            <a:r>
              <a:rPr lang="ru-RU" sz="1200" b="1" dirty="0"/>
              <a:t>время года - 2 часа).</a:t>
            </a:r>
          </a:p>
          <a:p>
            <a:r>
              <a:rPr lang="ru-RU" sz="1200" b="1" dirty="0"/>
              <a:t>3. Проводит осмотр и опрос больного, выясняет эпидемиологический анамнез, выявляет лиц, бывших </a:t>
            </a:r>
            <a:r>
              <a:rPr lang="ru-RU" sz="1200" b="1" dirty="0" smtClean="0"/>
              <a:t>в контакте </a:t>
            </a:r>
            <a:r>
              <a:rPr lang="ru-RU" sz="1200" b="1" dirty="0"/>
              <a:t>с больным, проводит клиническое обследование больного, оказывает экстренную </a:t>
            </a:r>
            <a:r>
              <a:rPr lang="ru-RU" sz="1200" b="1" dirty="0" smtClean="0"/>
              <a:t>медицинскую помощь</a:t>
            </a:r>
            <a:r>
              <a:rPr lang="ru-RU" sz="1200" b="1" dirty="0"/>
              <a:t>, санитарную обработку, переодевание больного, подготовку одежды больного к отправке </a:t>
            </a:r>
            <a:r>
              <a:rPr lang="ru-RU" sz="1200" b="1" dirty="0" smtClean="0"/>
              <a:t>в дезинфекционную </a:t>
            </a:r>
            <a:r>
              <a:rPr lang="ru-RU" sz="1200" b="1" dirty="0"/>
              <a:t>камеру, оформление первичных документов на поступившего больного, при </a:t>
            </a:r>
            <a:r>
              <a:rPr lang="ru-RU" sz="1200" b="1" dirty="0" smtClean="0"/>
              <a:t>необходимости начинает </a:t>
            </a:r>
            <a:r>
              <a:rPr lang="ru-RU" sz="1200" b="1" dirty="0"/>
              <a:t>лечение.</a:t>
            </a:r>
          </a:p>
          <a:p>
            <a:r>
              <a:rPr lang="ru-RU" sz="1200" b="1" dirty="0"/>
              <a:t>4. Осуществляет забор клинического материала и его упаковку.</a:t>
            </a:r>
          </a:p>
          <a:p>
            <a:r>
              <a:rPr lang="ru-RU" sz="1200" b="1" dirty="0"/>
              <a:t>5. Биологический материал от больных доставляет на лабораторное исследование в течение 6 часов </a:t>
            </a:r>
          </a:p>
          <a:p>
            <a:r>
              <a:rPr lang="ru-RU" sz="1200" b="1" dirty="0" smtClean="0"/>
              <a:t>10</a:t>
            </a:r>
            <a:r>
              <a:rPr lang="ru-RU" sz="1200" b="1" dirty="0"/>
              <a:t>. В инфекционном боксе (</a:t>
            </a:r>
            <a:r>
              <a:rPr lang="ru-RU" sz="1200" b="1" dirty="0" err="1"/>
              <a:t>боксированной</a:t>
            </a:r>
            <a:r>
              <a:rPr lang="ru-RU" sz="1200" b="1" dirty="0"/>
              <a:t> палате) проводит текущую дезинфекцию (</a:t>
            </a:r>
            <a:r>
              <a:rPr lang="ru-RU" sz="1200" b="1" dirty="0" smtClean="0"/>
              <a:t>обеззараживание выделений</a:t>
            </a:r>
            <a:r>
              <a:rPr lang="ru-RU" sz="1200" b="1" dirty="0"/>
              <a:t>, предметов ухода и т.д.), после перевода пациента проводит заключительную </a:t>
            </a:r>
            <a:r>
              <a:rPr lang="ru-RU" sz="1200" b="1" dirty="0" smtClean="0"/>
              <a:t>дезинфекцию, камерную </a:t>
            </a:r>
            <a:r>
              <a:rPr lang="ru-RU" sz="1200" b="1" dirty="0"/>
              <a:t>дезинфекцию постельных принадлежностей, обеззараживание воздуха.</a:t>
            </a:r>
          </a:p>
          <a:p>
            <a:r>
              <a:rPr lang="ru-RU" sz="1200" b="1" dirty="0"/>
              <a:t>11. При выходе из помещения, где находился больной, в санитарном пропускнике снимает защитную </a:t>
            </a:r>
            <a:r>
              <a:rPr lang="ru-RU" sz="1200" b="1" dirty="0" smtClean="0"/>
              <a:t>и медицинскую </a:t>
            </a:r>
            <a:r>
              <a:rPr lang="ru-RU" sz="1200" b="1" dirty="0"/>
              <a:t>одежду, помещает в красную емкость для утилизации отходов. Многоразовые очки </a:t>
            </a:r>
            <a:r>
              <a:rPr lang="ru-RU" sz="1200" b="1" dirty="0" smtClean="0"/>
              <a:t>обрабатывает 70% </a:t>
            </a:r>
            <a:r>
              <a:rPr lang="ru-RU" sz="1200" b="1" dirty="0"/>
              <a:t>спиртом, многоразовая защитная одежда после дезинфекции используется повторно.</a:t>
            </a:r>
          </a:p>
          <a:p>
            <a:r>
              <a:rPr lang="ru-RU" sz="1200" b="1" dirty="0"/>
              <a:t>12. Открытые участки кожных покровов обрабатывает </a:t>
            </a:r>
            <a:r>
              <a:rPr lang="ru-RU" sz="1200" b="1" dirty="0" smtClean="0"/>
              <a:t>70% </a:t>
            </a:r>
            <a:r>
              <a:rPr lang="ru-RU" sz="1200" b="1" dirty="0"/>
              <a:t>спиртом. При попадании </a:t>
            </a:r>
            <a:r>
              <a:rPr lang="ru-RU" sz="1200" b="1" dirty="0" smtClean="0"/>
              <a:t>биологического материала </a:t>
            </a:r>
            <a:r>
              <a:rPr lang="ru-RU" sz="1200" b="1" dirty="0"/>
              <a:t>на слизистые рот и горло прополаскивает </a:t>
            </a:r>
            <a:r>
              <a:rPr lang="ru-RU" sz="1200" b="1" dirty="0" smtClean="0"/>
              <a:t>70% </a:t>
            </a:r>
            <a:r>
              <a:rPr lang="ru-RU" sz="1200" b="1" dirty="0"/>
              <a:t>этиловым спиртом, в нос и в глаза закапывает </a:t>
            </a:r>
            <a:r>
              <a:rPr lang="ru-RU" sz="1200" b="1" dirty="0" smtClean="0"/>
              <a:t>2% раствор </a:t>
            </a:r>
            <a:r>
              <a:rPr lang="ru-RU" sz="1200" b="1" dirty="0"/>
              <a:t>борной кислоты. Принимает душ с моющими средствами.</a:t>
            </a:r>
          </a:p>
          <a:p>
            <a:r>
              <a:rPr lang="ru-RU" sz="1200" b="1" dirty="0"/>
              <a:t>13. Проводятся ежедневные осмотры медицинских работников с проведением термометрии 2 раза в </a:t>
            </a:r>
            <a:r>
              <a:rPr lang="ru-RU" sz="1200" b="1" dirty="0" smtClean="0"/>
              <a:t>день на </a:t>
            </a:r>
            <a:r>
              <a:rPr lang="ru-RU" sz="1200" b="1" dirty="0"/>
              <a:t>протяжении всего периода ухода за пациентами с </a:t>
            </a:r>
            <a:r>
              <a:rPr lang="ru-RU" sz="1200" b="1" dirty="0" err="1"/>
              <a:t>коронавирусной</a:t>
            </a:r>
            <a:r>
              <a:rPr lang="ru-RU" sz="1200" b="1" dirty="0"/>
              <a:t> инфекцией 2019-nCoV и в течение 14 дней</a:t>
            </a:r>
          </a:p>
          <a:p>
            <a:r>
              <a:rPr lang="ru-RU" sz="1200" b="1" dirty="0"/>
              <a:t>после последнего контакта с больным.</a:t>
            </a:r>
          </a:p>
          <a:p>
            <a:r>
              <a:rPr lang="ru-RU" sz="1200" b="1" dirty="0"/>
              <a:t>14. Медицинские отходы утилизируются как отходы класса B.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97382"/>
            <a:ext cx="8856984" cy="6529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Пациент с клиническими </a:t>
            </a:r>
            <a:r>
              <a:rPr lang="ru-RU" sz="1400" b="1" dirty="0"/>
              <a:t>проявлениями острого респираторного вирусного </a:t>
            </a:r>
            <a:r>
              <a:rPr lang="ru-RU" sz="1400" b="1" dirty="0" smtClean="0"/>
              <a:t>заболевания с </a:t>
            </a:r>
            <a:r>
              <a:rPr lang="ru-RU" sz="1400" b="1" dirty="0"/>
              <a:t>характерными для новой </a:t>
            </a:r>
            <a:r>
              <a:rPr lang="ru-RU" sz="1400" b="1" dirty="0" err="1"/>
              <a:t>коронавирусной</a:t>
            </a:r>
            <a:r>
              <a:rPr lang="ru-RU" sz="1400" b="1" dirty="0"/>
              <a:t> инфекции COVID-19 </a:t>
            </a:r>
            <a:r>
              <a:rPr lang="ru-RU" sz="1400" b="1" dirty="0" smtClean="0"/>
              <a:t>симптомами и </a:t>
            </a:r>
            <a:r>
              <a:rPr lang="ru-RU" sz="1400" b="1" dirty="0"/>
              <a:t>данными эпидемиологического анамнеза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3203848" y="1242659"/>
            <a:ext cx="2376264" cy="120710"/>
          </a:xfrm>
          <a:prstGeom prst="downArrow">
            <a:avLst>
              <a:gd name="adj1" fmla="val 50000"/>
              <a:gd name="adj2" fmla="val 5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56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937</TotalTime>
  <Words>7687</Words>
  <Application>Microsoft Office PowerPoint</Application>
  <PresentationFormat>Экран (4:3)</PresentationFormat>
  <Paragraphs>818</Paragraphs>
  <Slides>100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6" baseType="lpstr">
      <vt:lpstr>Arial</vt:lpstr>
      <vt:lpstr>Calibri</vt:lpstr>
      <vt:lpstr>Times New Roman</vt:lpstr>
      <vt:lpstr>Verdana</vt:lpstr>
      <vt:lpstr>Тема Office</vt:lpstr>
      <vt:lpstr>Документ</vt:lpstr>
      <vt:lpstr>Тактика среднего медицинского персонала при оказании медицинской помощи в условиях поликлиники и стационара больным с клиническими признаками коронавирусной инфекцией   Володин Анатолий Владимирович кандидат медицинских наук, доцент кафедры сестринского дела ФГБОУ ВО ОрГМУ Минздрава России, главный специалист министерства здравоохранения Оренбургской области по управлению сестринской деятельностью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по недопущению распространения COVID-19 в медицинской организации</vt:lpstr>
      <vt:lpstr>Медицинский работник должен использовать СИЗ (шапочка, противочумный (хирургический) халат, респиратор типа NIOSH-certified №95 или FFP3)</vt:lpstr>
      <vt:lpstr>Презентация PowerPoint</vt:lpstr>
      <vt:lpstr>Средства индивидуальной защиты медицинского персонала</vt:lpstr>
      <vt:lpstr>Презентация PowerPoint</vt:lpstr>
      <vt:lpstr>Презентация PowerPoint</vt:lpstr>
      <vt:lpstr>Правила надевания маски одноразовой</vt:lpstr>
      <vt:lpstr>Правила надевания маски одноразовой</vt:lpstr>
      <vt:lpstr>Правила надевания маски одноразовой</vt:lpstr>
      <vt:lpstr>Презентация PowerPoint</vt:lpstr>
      <vt:lpstr>Презентация PowerPoint</vt:lpstr>
      <vt:lpstr>Презентация PowerPoint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надевания респиратора</vt:lpstr>
      <vt:lpstr>Правила работы в респираторе</vt:lpstr>
      <vt:lpstr>Правила снятия респиратора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Забор биоматериала на лабораторное исследование</vt:lpstr>
      <vt:lpstr>Презентация PowerPoint</vt:lpstr>
      <vt:lpstr>ОБРАЗЦЫ, МАТЕРИАЛА ОТ ЛЮДЕЙ, ПОДЛЕЖАЩИЕ СБОРУ ДЛЯ ЛАБОРАТОРНОЙ ДИАГНОСТИКИ 2019-NCOV </vt:lpstr>
      <vt:lpstr>Отбор клинического материала на коронавирусную инфекцию COVID-2019 (мазок из носо-, ротоглотки в одну пробирку)</vt:lpstr>
      <vt:lpstr>Отбор клинического материала на коронавирусную инфекцию COVID-2019 (мазок из носо-, ротоглотки в одну пробирку)</vt:lpstr>
      <vt:lpstr>Отбор клинического материала на коронавирусную инфекцию COVID-2019 (мазок из носо-, ротоглотки в одну пробирку)</vt:lpstr>
      <vt:lpstr>Отбор клинического материала на коронавирусную инфекцию COVID-2019 (мазок из носо-, ротоглотки в одну пробирку)</vt:lpstr>
      <vt:lpstr>Отбор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Упаковка клинического материала на коронавирусную инфекцию COVID-2019 (мазок из носо-, ротоглотки в одну пробирку)</vt:lpstr>
      <vt:lpstr>Дезинфекция медотходов отходов</vt:lpstr>
      <vt:lpstr>Презентация PowerPoint</vt:lpstr>
      <vt:lpstr>СанПиН 2.1.7.2790-10 «Санитарноэпидемиологические требования к обращению с медицинскими отходами»</vt:lpstr>
      <vt:lpstr>СанПиН 2.1.7.2790-10 «Санитарноэпидемиологические требования к обращению с медицинскими отходами»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Приказ Министерства здравоохранения Российской Федерации от 19 марта 2020 г. N 198н «ВРЕМЕННЫЙ ПОРЯДОК ОРГАНИЗАЦИИ ОКАЗАНИЯ СКОРОЙ, В ТОМ ЧИСЛЕ СКОРОЙ СПЕЦИАЛИЗИРОВАННОЙ, МЕДИЦИНСКОЙ ПОМОЩИ В ЦЕЛЯХ РЕАЛИЗАЦИИ МЕР ПО ПРОФИЛАКТИКЕ И СНИЖЕНИЮ РИСКОВ РАСПРОСТРАНЕНИЯ НОВОЙ КОРОНАВИРУСНОЙ ИНФЕКЦИИ COVID-19» </vt:lpstr>
      <vt:lpstr> Приказ Министерства здравоохранения Российской Федерации от 19 марта 2020 г. N 198н «ВРЕМЕННЫЙ ПОРЯДОК ОРГАНИЗАЦИИ ОКАЗАНИЯ СКОРОЙ, В ТОМ ЧИСЛЕ СКОРОЙ СПЕЦИАЛИЗИРОВАННОЙ, МЕДИЦИНСКОЙ ПОМОЩИ В ЦЕЛЯХ РЕАЛИЗАЦИИ МЕР ПО ПРОФИЛАКТИКЕ И СНИЖЕНИЮ РИСКОВ РАСПРОСТРАНЕНИЯ НОВОЙ КОРОНАВИРУСНОЙ ИНФЕКЦИИ COVID-19» </vt:lpstr>
      <vt:lpstr>Презентация PowerPoint</vt:lpstr>
      <vt:lpstr>Алгоритм действий среднего медицинского персонала при выявлении больного, подозрительного на заболевание новой коронавирусной инфекцией в условиях приемного отделения </vt:lpstr>
      <vt:lpstr>Презентация PowerPoint</vt:lpstr>
      <vt:lpstr>АЛГОРИТМ ДЕЙСТВИЙ МЕДИЦИНСКИХ РАБОТНИКОВ, ОКАЗЫВАЮЩИХ МЕДИЦИНСКУЮ ПОМОЩЬ В СТАЦИОНАРНЫХ УСЛОВИЯХ  </vt:lpstr>
      <vt:lpstr>Презентация PowerPoint</vt:lpstr>
      <vt:lpstr> Приказ Министерства здравоохранения Российской Федерации от 19 марта 2020 г. N 198н «ВРЕМЕННЫЙ ПОРЯДОК ОРГАНИЗАЦИИ ОКАЗАНИЯ СКОРОЙ, В ТОМ ЧИСЛЕ СКОРОЙ СПЕЦИАЛИЗИРОВАННОЙ, МЕДИЦИНСКОЙ ПОМОЩИ В ЦЕЛЯХ РЕАЛИЗАЦИИ МЕР ПО ПРОФИЛАКТИКЕ И СНИЖЕНИЮ РИСКОВ РАСПРОСТРАНЕНИЯ НОВОЙ КОРОНАВИРУСНОЙ ИНФЕКЦИИ COVID-19» </vt:lpstr>
      <vt:lpstr>Презентация PowerPoint</vt:lpstr>
      <vt:lpstr>Пациент с клиническими проявлениями острого респираторного вирусного заболевания с характерными для новой коронавирусной инфекции COVID-19 симптомами и данными эпидемиологического анамнеза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qwerty</dc:creator>
  <cp:lastModifiedBy>RePack by Diakov</cp:lastModifiedBy>
  <cp:revision>111</cp:revision>
  <dcterms:created xsi:type="dcterms:W3CDTF">2012-01-29T11:26:10Z</dcterms:created>
  <dcterms:modified xsi:type="dcterms:W3CDTF">2020-03-31T07:54:59Z</dcterms:modified>
</cp:coreProperties>
</file>